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98" r:id="rId2"/>
  </p:sldMasterIdLst>
  <p:notesMasterIdLst>
    <p:notesMasterId r:id="rId28"/>
  </p:notesMasterIdLst>
  <p:handoutMasterIdLst>
    <p:handoutMasterId r:id="rId29"/>
  </p:handoutMasterIdLst>
  <p:sldIdLst>
    <p:sldId id="264" r:id="rId3"/>
    <p:sldId id="256" r:id="rId4"/>
    <p:sldId id="295" r:id="rId5"/>
    <p:sldId id="299" r:id="rId6"/>
    <p:sldId id="301" r:id="rId7"/>
    <p:sldId id="300" r:id="rId8"/>
    <p:sldId id="302" r:id="rId9"/>
    <p:sldId id="260" r:id="rId10"/>
    <p:sldId id="258" r:id="rId11"/>
    <p:sldId id="484" r:id="rId12"/>
    <p:sldId id="485" r:id="rId13"/>
    <p:sldId id="486" r:id="rId14"/>
    <p:sldId id="629" r:id="rId15"/>
    <p:sldId id="664" r:id="rId16"/>
    <p:sldId id="665" r:id="rId17"/>
    <p:sldId id="666" r:id="rId18"/>
    <p:sldId id="628" r:id="rId19"/>
    <p:sldId id="667" r:id="rId20"/>
    <p:sldId id="668" r:id="rId21"/>
    <p:sldId id="669" r:id="rId22"/>
    <p:sldId id="670" r:id="rId23"/>
    <p:sldId id="261" r:id="rId24"/>
    <p:sldId id="257" r:id="rId25"/>
    <p:sldId id="265" r:id="rId26"/>
    <p:sldId id="263" r:id="rId27"/>
  </p:sldIdLst>
  <p:sldSz cx="9144000" cy="6858000" type="screen4x3"/>
  <p:notesSz cx="6735763" cy="9866313"/>
  <p:defaultTextStyle>
    <a:defPPr>
      <a:defRPr lang="ja-JP"/>
    </a:defPPr>
    <a:lvl1pPr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8000"/>
    <a:srgbClr val="00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00" autoAdjust="0"/>
    <p:restoredTop sz="72266" autoAdjust="0"/>
  </p:normalViewPr>
  <p:slideViewPr>
    <p:cSldViewPr>
      <p:cViewPr varScale="1">
        <p:scale>
          <a:sx n="60" d="100"/>
          <a:sy n="60" d="100"/>
        </p:scale>
        <p:origin x="51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066E424-71E9-4411-BBEA-9ED3C6B5A2BA}"/>
              </a:ext>
            </a:extLst>
          </p:cNvPr>
          <p:cNvSpPr>
            <a:spLocks noGrp="1" noChangeArrowheads="1"/>
          </p:cNvSpPr>
          <p:nvPr>
            <p:ph type="hdr" sz="quarter"/>
          </p:nvPr>
        </p:nvSpPr>
        <p:spPr bwMode="auto">
          <a:xfrm>
            <a:off x="0" y="0"/>
            <a:ext cx="2919413" cy="493713"/>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ltLang="ja-JP"/>
          </a:p>
        </p:txBody>
      </p:sp>
      <p:sp>
        <p:nvSpPr>
          <p:cNvPr id="4099" name="Rectangle 3">
            <a:extLst>
              <a:ext uri="{FF2B5EF4-FFF2-40B4-BE49-F238E27FC236}">
                <a16:creationId xmlns:a16="http://schemas.microsoft.com/office/drawing/2014/main" id="{E68ABBA9-B449-4406-A158-DB4F8FDC283D}"/>
              </a:ext>
            </a:extLst>
          </p:cNvPr>
          <p:cNvSpPr>
            <a:spLocks noGrp="1" noChangeArrowheads="1"/>
          </p:cNvSpPr>
          <p:nvPr>
            <p:ph type="dt" sz="quarter" idx="1"/>
          </p:nvPr>
        </p:nvSpPr>
        <p:spPr bwMode="auto">
          <a:xfrm>
            <a:off x="3816350" y="0"/>
            <a:ext cx="2919413" cy="49371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ltLang="ja-JP"/>
          </a:p>
        </p:txBody>
      </p:sp>
      <p:sp>
        <p:nvSpPr>
          <p:cNvPr id="4100" name="Rectangle 4">
            <a:extLst>
              <a:ext uri="{FF2B5EF4-FFF2-40B4-BE49-F238E27FC236}">
                <a16:creationId xmlns:a16="http://schemas.microsoft.com/office/drawing/2014/main" id="{92B331EB-A065-4410-9508-86E5BAD0E1AB}"/>
              </a:ext>
            </a:extLst>
          </p:cNvPr>
          <p:cNvSpPr>
            <a:spLocks noGrp="1" noChangeArrowheads="1"/>
          </p:cNvSpPr>
          <p:nvPr>
            <p:ph type="ftr" sz="quarter" idx="2"/>
          </p:nvPr>
        </p:nvSpPr>
        <p:spPr bwMode="auto">
          <a:xfrm>
            <a:off x="0" y="9372600"/>
            <a:ext cx="2919413" cy="493713"/>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ltLang="ja-JP"/>
          </a:p>
        </p:txBody>
      </p:sp>
      <p:sp>
        <p:nvSpPr>
          <p:cNvPr id="4101" name="Rectangle 5">
            <a:extLst>
              <a:ext uri="{FF2B5EF4-FFF2-40B4-BE49-F238E27FC236}">
                <a16:creationId xmlns:a16="http://schemas.microsoft.com/office/drawing/2014/main" id="{7822C1CD-9FC5-479D-B30B-9913FDDF6E0F}"/>
              </a:ext>
            </a:extLst>
          </p:cNvPr>
          <p:cNvSpPr>
            <a:spLocks noGrp="1" noChangeArrowheads="1"/>
          </p:cNvSpPr>
          <p:nvPr>
            <p:ph type="sldNum" sz="quarter" idx="3"/>
          </p:nvPr>
        </p:nvSpPr>
        <p:spPr bwMode="auto">
          <a:xfrm>
            <a:off x="3816350" y="9372600"/>
            <a:ext cx="2919413" cy="493713"/>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5E997F1B-7D0D-4C4F-B694-1EE56DD3A585}" type="slidenum">
              <a:rPr lang="en-US" altLang="ja-JP"/>
              <a:pPr/>
              <a: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9CF057FA-9196-46D1-AA15-DD9EB395F7F9}" type="datetimeFigureOut">
              <a:rPr kumimoji="1" lang="ja-JP" altLang="en-US" smtClean="0"/>
              <a:t>2020/9/8</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046F5E40-597E-4A96-A654-0EC243B7365F}" type="slidenum">
              <a:rPr kumimoji="1" lang="ja-JP" altLang="en-US" smtClean="0"/>
              <a:t>‹#›</a:t>
            </a:fld>
            <a:endParaRPr kumimoji="1" lang="ja-JP" altLang="en-US"/>
          </a:p>
        </p:txBody>
      </p:sp>
    </p:spTree>
    <p:extLst>
      <p:ext uri="{BB962C8B-B14F-4D97-AF65-F5344CB8AC3E}">
        <p14:creationId xmlns:p14="http://schemas.microsoft.com/office/powerpoint/2010/main" val="21902631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皆さんこんにちは。</a:t>
            </a:r>
            <a:endParaRPr kumimoji="1" lang="en-US" altLang="ja-JP" dirty="0"/>
          </a:p>
          <a:p>
            <a:r>
              <a:rPr kumimoji="1" lang="ja-JP" altLang="en-US" dirty="0"/>
              <a:t>石水です。よろしくお願いします。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これから、情報論理工学研究室の研究紹介を始めます。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情報論理工学研究室では、研究テーマとして、</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並列アルゴリズム</a:t>
            </a:r>
            <a:r>
              <a:rPr kumimoji="1" lang="en-US" altLang="ja-JP" dirty="0"/>
              <a:t> parallel algorithm </a:t>
            </a:r>
            <a:r>
              <a:rPr kumimoji="1" lang="ja-JP" altLang="en-US" dirty="0"/>
              <a:t>を扱っています。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1</a:t>
            </a:fld>
            <a:endParaRPr kumimoji="1" lang="ja-JP" altLang="en-US"/>
          </a:p>
        </p:txBody>
      </p:sp>
    </p:spTree>
    <p:extLst>
      <p:ext uri="{BB962C8B-B14F-4D97-AF65-F5344CB8AC3E}">
        <p14:creationId xmlns:p14="http://schemas.microsoft.com/office/powerpoint/2010/main" val="1418822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それではどんな処理を並列かすればいいのでしょうか。</a:t>
            </a:r>
            <a:endParaRPr kumimoji="1" lang="en-US" altLang="ja-JP" dirty="0"/>
          </a:p>
          <a:p>
            <a:r>
              <a:rPr kumimoji="1" lang="ja-JP" altLang="en-US" dirty="0"/>
              <a:t>どんな処理でも早くできた方がうれしいので、</a:t>
            </a:r>
            <a:endParaRPr kumimoji="1" lang="en-US" altLang="ja-JP" dirty="0"/>
          </a:p>
          <a:p>
            <a:r>
              <a:rPr kumimoji="1" lang="ja-JP" altLang="en-US" dirty="0"/>
              <a:t>並列化の対象は何でも</a:t>
            </a:r>
            <a:r>
              <a:rPr kumimoji="1" lang="en-US" altLang="ja-JP" dirty="0"/>
              <a:t>OK</a:t>
            </a:r>
            <a:r>
              <a:rPr kumimoji="1" lang="ja-JP" altLang="en-US" dirty="0"/>
              <a:t>です。</a:t>
            </a:r>
            <a:endParaRPr kumimoji="1" lang="en-US" altLang="ja-JP" dirty="0"/>
          </a:p>
          <a:p>
            <a:r>
              <a:rPr kumimoji="1" lang="ja-JP" altLang="en-US" dirty="0"/>
              <a:t>しかし、並列化するためには複数の計算機が必要ですので、</a:t>
            </a:r>
            <a:endParaRPr kumimoji="1" lang="en-US" altLang="ja-JP" dirty="0"/>
          </a:p>
          <a:p>
            <a:r>
              <a:rPr kumimoji="1" lang="ja-JP" altLang="en-US" dirty="0"/>
              <a:t>それなりに費用がかかります。</a:t>
            </a:r>
            <a:endParaRPr kumimoji="1" lang="en-US" altLang="ja-JP" dirty="0"/>
          </a:p>
          <a:p>
            <a:r>
              <a:rPr kumimoji="1" lang="ja-JP" altLang="en-US" dirty="0"/>
              <a:t>ですので、費用対効果を考えて対象を選ぶ必要があります。</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10</a:t>
            </a:fld>
            <a:endParaRPr kumimoji="1" lang="ja-JP" altLang="en-US"/>
          </a:p>
        </p:txBody>
      </p:sp>
    </p:spTree>
    <p:extLst>
      <p:ext uri="{BB962C8B-B14F-4D97-AF65-F5344CB8AC3E}">
        <p14:creationId xmlns:p14="http://schemas.microsoft.com/office/powerpoint/2010/main" val="1568333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並列化が必要な対象としては、</a:t>
            </a:r>
            <a:endParaRPr kumimoji="1" lang="en-US" altLang="ja-JP" dirty="0"/>
          </a:p>
          <a:p>
            <a:r>
              <a:rPr kumimoji="1" lang="ja-JP" altLang="en-US" dirty="0"/>
              <a:t>まず処理速度が必要な場合です。</a:t>
            </a:r>
            <a:endParaRPr kumimoji="1" lang="en-US" altLang="ja-JP" dirty="0"/>
          </a:p>
          <a:p>
            <a:r>
              <a:rPr kumimoji="1" lang="ja-JP" altLang="en-US" dirty="0"/>
              <a:t>リアルタイム処理が必要な場合や、期限が設けられている場合など、</a:t>
            </a:r>
            <a:endParaRPr kumimoji="1" lang="en-US" altLang="ja-JP" dirty="0"/>
          </a:p>
          <a:p>
            <a:r>
              <a:rPr kumimoji="1" lang="ja-JP" altLang="en-US" dirty="0"/>
              <a:t>短時間で処理しなければならないことであれば並列化するメリットが大きくなります。</a:t>
            </a:r>
            <a:endParaRPr kumimoji="1" lang="en-US" altLang="ja-JP" dirty="0"/>
          </a:p>
          <a:p>
            <a:r>
              <a:rPr kumimoji="1" lang="ja-JP" altLang="en-US" dirty="0"/>
              <a:t>また、計算機</a:t>
            </a:r>
            <a:r>
              <a:rPr kumimoji="1" lang="en-US" altLang="ja-JP" dirty="0"/>
              <a:t>1</a:t>
            </a:r>
            <a:r>
              <a:rPr kumimoji="1" lang="ja-JP" altLang="en-US" dirty="0"/>
              <a:t>台では処理しきれない複雑な問題では、</a:t>
            </a:r>
            <a:endParaRPr kumimoji="1" lang="en-US" altLang="ja-JP" dirty="0"/>
          </a:p>
          <a:p>
            <a:r>
              <a:rPr kumimoji="1" lang="ja-JP" altLang="en-US" dirty="0"/>
              <a:t>多数の計算機で処理を分散してやることで正確に計算できるようになります。</a:t>
            </a:r>
            <a:endParaRPr kumimoji="1" lang="en-US" altLang="ja-JP" dirty="0"/>
          </a:p>
          <a:p>
            <a:r>
              <a:rPr kumimoji="1" lang="ja-JP" altLang="en-US" dirty="0"/>
              <a:t>また、費用をかけてもする意義のある重要な処理であれば、</a:t>
            </a:r>
            <a:endParaRPr kumimoji="1" lang="en-US" altLang="ja-JP" dirty="0"/>
          </a:p>
          <a:p>
            <a:r>
              <a:rPr kumimoji="1" lang="ja-JP" altLang="en-US" dirty="0"/>
              <a:t>多少費用はかかってもいいので計算機を多数用意する、という選択もあり得ます。</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11</a:t>
            </a:fld>
            <a:endParaRPr kumimoji="1" lang="ja-JP" altLang="en-US"/>
          </a:p>
        </p:txBody>
      </p:sp>
    </p:spTree>
    <p:extLst>
      <p:ext uri="{BB962C8B-B14F-4D97-AF65-F5344CB8AC3E}">
        <p14:creationId xmlns:p14="http://schemas.microsoft.com/office/powerpoint/2010/main" val="177233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どんなことでも並列かする意味はあります。</a:t>
            </a:r>
            <a:endParaRPr kumimoji="1" lang="en-US" altLang="ja-JP" dirty="0"/>
          </a:p>
          <a:p>
            <a:r>
              <a:rPr kumimoji="1" lang="ja-JP" altLang="en-US" dirty="0"/>
              <a:t>ここまでは並列化の一般論をお話ししました。</a:t>
            </a:r>
            <a:endParaRPr kumimoji="1" lang="en-US" altLang="ja-JP" dirty="0"/>
          </a:p>
          <a:p>
            <a:r>
              <a:rPr kumimoji="1" lang="ja-JP" altLang="en-US" dirty="0"/>
              <a:t>さて、本研究室では、最近はゲーム関連の研究を中心にしています。</a:t>
            </a:r>
            <a:endParaRPr kumimoji="1" lang="en-US" altLang="ja-JP" dirty="0"/>
          </a:p>
          <a:p>
            <a:r>
              <a:rPr kumimoji="1" lang="ja-JP" altLang="en-US" dirty="0"/>
              <a:t>ゲームと言っても、将棋・囲碁・オセロ等のボードゲームのことです。</a:t>
            </a:r>
            <a:endParaRPr kumimoji="1" lang="en-US" altLang="ja-JP" dirty="0"/>
          </a:p>
          <a:p>
            <a:r>
              <a:rPr kumimoji="1" lang="ja-JP" altLang="en-US" dirty="0"/>
              <a:t>ボードゲームというのは、並列化に向いています。</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12</a:t>
            </a:fld>
            <a:endParaRPr kumimoji="1" lang="ja-JP" altLang="en-US"/>
          </a:p>
        </p:txBody>
      </p:sp>
    </p:spTree>
    <p:extLst>
      <p:ext uri="{BB962C8B-B14F-4D97-AF65-F5344CB8AC3E}">
        <p14:creationId xmlns:p14="http://schemas.microsoft.com/office/powerpoint/2010/main" val="15281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例えば、計算機でチェスをする場合を考えてみます。</a:t>
            </a:r>
            <a:endParaRPr kumimoji="1" lang="en-US" altLang="ja-JP" dirty="0"/>
          </a:p>
          <a:p>
            <a:r>
              <a:rPr kumimoji="1" lang="ja-JP" altLang="en-US" dirty="0"/>
              <a:t>計算機で次の手を求めます。</a:t>
            </a:r>
            <a:endParaRPr kumimoji="1" lang="en-US" altLang="ja-JP" dirty="0"/>
          </a:p>
          <a:p>
            <a:r>
              <a:rPr kumimoji="1" lang="ja-JP" altLang="en-US" dirty="0"/>
              <a:t>例えば、この図のような局面があったとしましょう。</a:t>
            </a:r>
            <a:endParaRPr kumimoji="1" lang="en-US" altLang="ja-JP" dirty="0"/>
          </a:p>
          <a:p>
            <a:r>
              <a:rPr kumimoji="1" lang="ja-JP" altLang="en-US" dirty="0"/>
              <a:t>今黒番ですので、黒は次の手を考えねばなりません。</a:t>
            </a:r>
            <a:endParaRPr kumimoji="1" lang="en-US" altLang="ja-JP" dirty="0"/>
          </a:p>
          <a:p>
            <a:r>
              <a:rPr kumimoji="1" lang="ja-JP" altLang="en-US" dirty="0"/>
              <a:t>白の駒は、まず右上にクイーンがあります。</a:t>
            </a:r>
            <a:endParaRPr kumimoji="1" lang="en-US" altLang="ja-JP" dirty="0"/>
          </a:p>
          <a:p>
            <a:r>
              <a:rPr kumimoji="1" lang="ja-JP" altLang="en-US" dirty="0"/>
              <a:t>クイーンは、縦横斜めにいくらでも動けるという駒です。</a:t>
            </a:r>
            <a:endParaRPr kumimoji="1" lang="en-US" altLang="ja-JP" dirty="0"/>
          </a:p>
          <a:p>
            <a:r>
              <a:rPr kumimoji="1" lang="ja-JP" altLang="en-US" dirty="0"/>
              <a:t>ですので、こちらの青い矢印のマスに移動することができます。</a:t>
            </a:r>
            <a:endParaRPr kumimoji="1" lang="en-US" altLang="ja-JP" dirty="0"/>
          </a:p>
          <a:p>
            <a:r>
              <a:rPr kumimoji="1" lang="ja-JP" altLang="en-US" dirty="0"/>
              <a:t>その下の駒はビショップです。</a:t>
            </a:r>
            <a:endParaRPr kumimoji="1" lang="en-US" altLang="ja-JP" dirty="0"/>
          </a:p>
          <a:p>
            <a:r>
              <a:rPr kumimoji="1" lang="ja-JP" altLang="en-US" dirty="0"/>
              <a:t>ビショップは、斜めにいくらでも動ける駒です。</a:t>
            </a:r>
            <a:endParaRPr kumimoji="1" lang="en-US" altLang="ja-JP" dirty="0"/>
          </a:p>
          <a:p>
            <a:r>
              <a:rPr kumimoji="1" lang="ja-JP" altLang="en-US" dirty="0"/>
              <a:t>このビショップはこちらの青い矢印のマスに動けます。</a:t>
            </a:r>
            <a:endParaRPr kumimoji="1" lang="en-US" altLang="ja-JP" dirty="0"/>
          </a:p>
          <a:p>
            <a:r>
              <a:rPr kumimoji="1" lang="ja-JP" altLang="en-US" dirty="0"/>
              <a:t>下にあるコマはキングです。</a:t>
            </a:r>
            <a:endParaRPr kumimoji="1" lang="en-US" altLang="ja-JP" dirty="0"/>
          </a:p>
          <a:p>
            <a:r>
              <a:rPr kumimoji="1" lang="ja-JP" altLang="en-US" dirty="0"/>
              <a:t>キングは、周囲</a:t>
            </a:r>
            <a:r>
              <a:rPr kumimoji="1" lang="en-US" altLang="ja-JP" dirty="0"/>
              <a:t>8</a:t>
            </a:r>
            <a:r>
              <a:rPr kumimoji="1" lang="ja-JP" altLang="en-US" dirty="0"/>
              <a:t>方向に</a:t>
            </a:r>
            <a:r>
              <a:rPr kumimoji="1" lang="en-US" altLang="ja-JP" dirty="0"/>
              <a:t>1</a:t>
            </a:r>
            <a:r>
              <a:rPr kumimoji="1" lang="ja-JP" altLang="en-US" dirty="0"/>
              <a:t>マスだけ移動できます。</a:t>
            </a:r>
            <a:endParaRPr kumimoji="1" lang="en-US" altLang="ja-JP" dirty="0"/>
          </a:p>
          <a:p>
            <a:r>
              <a:rPr kumimoji="1" lang="ja-JP" altLang="en-US" dirty="0"/>
              <a:t>ですので、白のキングが動けるますは、こちらの青い丸の</a:t>
            </a:r>
            <a:r>
              <a:rPr kumimoji="1" lang="en-US" altLang="ja-JP" dirty="0"/>
              <a:t>8</a:t>
            </a:r>
            <a:r>
              <a:rPr kumimoji="1" lang="ja-JP" altLang="en-US" dirty="0"/>
              <a:t>マスです。</a:t>
            </a:r>
            <a:endParaRPr kumimoji="1" lang="en-US" altLang="ja-JP" dirty="0"/>
          </a:p>
          <a:p>
            <a:r>
              <a:rPr kumimoji="1" lang="ja-JP" altLang="en-US" dirty="0"/>
              <a:t>さて、黒は駒を動かす必要がありますが、今動かせる駒はキングだけです。</a:t>
            </a:r>
            <a:endParaRPr kumimoji="1" lang="en-US" altLang="ja-JP" dirty="0"/>
          </a:p>
          <a:p>
            <a:r>
              <a:rPr kumimoji="1" lang="ja-JP" altLang="en-US" dirty="0"/>
              <a:t>キングは敵の駒が効いているマスには動けませんので、</a:t>
            </a:r>
            <a:endParaRPr kumimoji="1" lang="en-US" altLang="ja-JP" dirty="0"/>
          </a:p>
          <a:p>
            <a:r>
              <a:rPr kumimoji="1" lang="ja-JP" altLang="en-US" dirty="0"/>
              <a:t>黒のキングが動けるマスは、緑の丸の</a:t>
            </a:r>
            <a:r>
              <a:rPr kumimoji="1" lang="en-US" altLang="ja-JP" dirty="0"/>
              <a:t>4</a:t>
            </a:r>
            <a:r>
              <a:rPr kumimoji="1" lang="ja-JP" altLang="en-US" dirty="0"/>
              <a:t>マスだけです。</a:t>
            </a:r>
            <a:endParaRPr kumimoji="1" lang="en-US" altLang="ja-JP" dirty="0"/>
          </a:p>
          <a:p>
            <a:r>
              <a:rPr kumimoji="1" lang="ja-JP" altLang="en-US" dirty="0"/>
              <a:t>それではこの</a:t>
            </a:r>
            <a:r>
              <a:rPr kumimoji="1" lang="en-US" altLang="ja-JP" dirty="0"/>
              <a:t>4</a:t>
            </a:r>
            <a:r>
              <a:rPr kumimoji="1" lang="ja-JP" altLang="en-US" dirty="0"/>
              <a:t>つのマスの何処へ移動すればいいでしょうか。</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13</a:t>
            </a:fld>
            <a:endParaRPr kumimoji="1" lang="ja-JP" altLang="en-US"/>
          </a:p>
        </p:txBody>
      </p:sp>
    </p:spTree>
    <p:extLst>
      <p:ext uri="{BB962C8B-B14F-4D97-AF65-F5344CB8AC3E}">
        <p14:creationId xmlns:p14="http://schemas.microsoft.com/office/powerpoint/2010/main" val="1285080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黒が駒を動かすと、次は白が駒を動かします。</a:t>
            </a:r>
            <a:endParaRPr kumimoji="1" lang="en-US" altLang="ja-JP" dirty="0"/>
          </a:p>
          <a:p>
            <a:r>
              <a:rPr kumimoji="1" lang="ja-JP" altLang="en-US" dirty="0"/>
              <a:t>それぞれの手を指したときに、どのような局面となるかを探索する必要があります。</a:t>
            </a:r>
            <a:endParaRPr kumimoji="1" lang="en-US" altLang="ja-JP" dirty="0"/>
          </a:p>
          <a:p>
            <a:r>
              <a:rPr kumimoji="1" lang="ja-JP" altLang="en-US" dirty="0"/>
              <a:t>このとき、並列計算を使えば、</a:t>
            </a:r>
            <a:endParaRPr kumimoji="1" lang="en-US" altLang="ja-JP" dirty="0"/>
          </a:p>
          <a:p>
            <a:r>
              <a:rPr kumimoji="1" lang="ja-JP" altLang="en-US" dirty="0"/>
              <a:t>それぞれの手を指した後の局面を並列に探索することができます。</a:t>
            </a:r>
            <a:endParaRPr kumimoji="1" lang="en-US" altLang="ja-JP" dirty="0"/>
          </a:p>
          <a:p>
            <a:r>
              <a:rPr kumimoji="1" lang="ja-JP" altLang="en-US" dirty="0"/>
              <a:t>今回は黒は</a:t>
            </a:r>
            <a:r>
              <a:rPr kumimoji="1" lang="en-US" altLang="ja-JP" dirty="0"/>
              <a:t>4</a:t>
            </a:r>
            <a:r>
              <a:rPr kumimoji="1" lang="ja-JP" altLang="en-US" dirty="0"/>
              <a:t>通りの手を指せますので</a:t>
            </a:r>
            <a:r>
              <a:rPr kumimoji="1" lang="en-US" altLang="ja-JP" dirty="0"/>
              <a:t>4</a:t>
            </a:r>
            <a:r>
              <a:rPr kumimoji="1" lang="ja-JP" altLang="en-US" dirty="0"/>
              <a:t>台の計算機を使って、</a:t>
            </a:r>
            <a:endParaRPr kumimoji="1" lang="en-US" altLang="ja-JP" dirty="0"/>
          </a:p>
          <a:p>
            <a:r>
              <a:rPr kumimoji="1" lang="ja-JP" altLang="en-US" dirty="0"/>
              <a:t>それぞれの手を指した後の局面を調べます。</a:t>
            </a:r>
            <a:endParaRPr kumimoji="1" lang="en-US" altLang="ja-JP" dirty="0"/>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14</a:t>
            </a:fld>
            <a:endParaRPr kumimoji="1" lang="ja-JP" altLang="en-US"/>
          </a:p>
        </p:txBody>
      </p:sp>
    </p:spTree>
    <p:extLst>
      <p:ext uri="{BB962C8B-B14F-4D97-AF65-F5344CB8AC3E}">
        <p14:creationId xmlns:p14="http://schemas.microsoft.com/office/powerpoint/2010/main" val="778212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a:t>
            </a:r>
            <a:r>
              <a:rPr kumimoji="1" lang="ja-JP" altLang="en-US" dirty="0"/>
              <a:t>台の計算機が、それぞれ黒が緑の丸のマスにキングを動かすとどうなるかを調べます、</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15</a:t>
            </a:fld>
            <a:endParaRPr kumimoji="1" lang="ja-JP" altLang="en-US"/>
          </a:p>
        </p:txBody>
      </p:sp>
    </p:spTree>
    <p:extLst>
      <p:ext uri="{BB962C8B-B14F-4D97-AF65-F5344CB8AC3E}">
        <p14:creationId xmlns:p14="http://schemas.microsoft.com/office/powerpoint/2010/main" val="3446873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次は白番ですので、白が駒を動かすとどうなるかを調べます。</a:t>
            </a:r>
            <a:endParaRPr kumimoji="1" lang="en-US" altLang="ja-JP" dirty="0"/>
          </a:p>
          <a:p>
            <a:r>
              <a:rPr kumimoji="1" lang="ja-JP" altLang="en-US" dirty="0"/>
              <a:t>それぞれの計算機で例えば、白が青い矢印のように駒を動かしたとします。</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16</a:t>
            </a:fld>
            <a:endParaRPr kumimoji="1" lang="ja-JP" altLang="en-US"/>
          </a:p>
        </p:txBody>
      </p:sp>
    </p:spTree>
    <p:extLst>
      <p:ext uri="{BB962C8B-B14F-4D97-AF65-F5344CB8AC3E}">
        <p14:creationId xmlns:p14="http://schemas.microsoft.com/office/powerpoint/2010/main" val="1524523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するとこのような</a:t>
            </a:r>
            <a:r>
              <a:rPr kumimoji="1" lang="en-US" altLang="ja-JP" dirty="0"/>
              <a:t>4</a:t>
            </a:r>
            <a:r>
              <a:rPr kumimoji="1" lang="ja-JP" altLang="en-US" dirty="0"/>
              <a:t>通りの局面となるのですが、</a:t>
            </a:r>
            <a:endParaRPr kumimoji="1" lang="en-US" altLang="ja-JP" dirty="0"/>
          </a:p>
          <a:p>
            <a:r>
              <a:rPr kumimoji="1" lang="ja-JP" altLang="en-US" dirty="0"/>
              <a:t>実はこの</a:t>
            </a:r>
            <a:r>
              <a:rPr kumimoji="1" lang="en-US" altLang="ja-JP" dirty="0"/>
              <a:t>4</a:t>
            </a:r>
            <a:r>
              <a:rPr kumimoji="1" lang="ja-JP" altLang="en-US" dirty="0"/>
              <a:t>通りの局面は、全てチェックメイトです。</a:t>
            </a:r>
            <a:endParaRPr kumimoji="1" lang="en-US" altLang="ja-JP" dirty="0"/>
          </a:p>
          <a:p>
            <a:r>
              <a:rPr kumimoji="1" lang="ja-JP" altLang="en-US" dirty="0"/>
              <a:t>つまり、最初の局面で、黒がどんな手を指しても、白の勝ちになります。</a:t>
            </a:r>
            <a:endParaRPr kumimoji="1" lang="en-US" altLang="ja-JP" dirty="0"/>
          </a:p>
          <a:p>
            <a:r>
              <a:rPr kumimoji="1" lang="ja-JP" altLang="en-US" dirty="0"/>
              <a:t>今回は黒の負けが決定している局面でしたが、</a:t>
            </a:r>
            <a:endParaRPr kumimoji="1" lang="en-US" altLang="ja-JP" dirty="0"/>
          </a:p>
          <a:p>
            <a:r>
              <a:rPr kumimoji="1" lang="ja-JP" altLang="en-US" dirty="0"/>
              <a:t>もう少し前からきちんと手を考えていれば黒は負けずにすんだかもしれません。</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17</a:t>
            </a:fld>
            <a:endParaRPr kumimoji="1" lang="ja-JP" altLang="en-US"/>
          </a:p>
        </p:txBody>
      </p:sp>
    </p:spTree>
    <p:extLst>
      <p:ext uri="{BB962C8B-B14F-4D97-AF65-F5344CB8AC3E}">
        <p14:creationId xmlns:p14="http://schemas.microsoft.com/office/powerpoint/2010/main" val="2726225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dirty="0"/>
              <a:t>それでは、研究の例として、何年か前の卒研生の卒研発表を紹介します。</a:t>
            </a:r>
            <a:endParaRPr kumimoji="1" lang="en-US" altLang="ja-JP" dirty="0"/>
          </a:p>
          <a:p>
            <a:r>
              <a:rPr kumimoji="1" lang="ja-JP" altLang="en-US" dirty="0"/>
              <a:t>この卒研生は、研究対象としてラオムシャッハというゲームで研究しました。</a:t>
            </a:r>
            <a:endParaRPr kumimoji="1" lang="en-US" altLang="ja-JP" dirty="0"/>
          </a:p>
          <a:p>
            <a:r>
              <a:rPr kumimoji="1" lang="ja-JP" altLang="en-US" dirty="0"/>
              <a:t>ラオムシャッハというは、チェスの</a:t>
            </a:r>
            <a:r>
              <a:rPr kumimoji="1" lang="en-US" altLang="ja-JP" dirty="0"/>
              <a:t>3</a:t>
            </a:r>
            <a:r>
              <a:rPr kumimoji="1" lang="ja-JP" altLang="en-US" dirty="0"/>
              <a:t>次元版です。</a:t>
            </a:r>
            <a:endParaRPr kumimoji="1" lang="en-US" altLang="ja-JP" dirty="0"/>
          </a:p>
          <a:p>
            <a:r>
              <a:rPr kumimoji="1" lang="ja-JP" altLang="en-US" dirty="0"/>
              <a:t>右の写真がラオムシャッハのゲーム盤です。</a:t>
            </a:r>
            <a:endParaRPr kumimoji="1" lang="en-US" altLang="ja-JP" dirty="0"/>
          </a:p>
          <a:p>
            <a:r>
              <a:rPr kumimoji="1" lang="ja-JP" altLang="en-US" dirty="0"/>
              <a:t>この棚のようなものに、ゲーム盤が</a:t>
            </a:r>
            <a:r>
              <a:rPr kumimoji="1" lang="en-US" altLang="ja-JP" dirty="0"/>
              <a:t>5</a:t>
            </a:r>
            <a:r>
              <a:rPr kumimoji="1" lang="ja-JP" altLang="en-US" dirty="0"/>
              <a:t>段重なっています。</a:t>
            </a:r>
            <a:endParaRPr kumimoji="1" lang="en-US" altLang="ja-JP" dirty="0"/>
          </a:p>
          <a:p>
            <a:r>
              <a:rPr kumimoji="1" lang="ja-JP" altLang="en-US" dirty="0"/>
              <a:t>ラオムシャッハの駒は、この</a:t>
            </a:r>
            <a:r>
              <a:rPr kumimoji="1" lang="en-US" altLang="ja-JP" dirty="0"/>
              <a:t>5</a:t>
            </a:r>
            <a:r>
              <a:rPr kumimoji="1" lang="ja-JP" altLang="en-US" dirty="0"/>
              <a:t>段のゲーム盤の上を立体的に動くことができます。</a:t>
            </a:r>
            <a:endParaRPr kumimoji="1" lang="en-US" altLang="ja-JP" dirty="0"/>
          </a:p>
          <a:p>
            <a:r>
              <a:rPr kumimoji="1" lang="ja-JP" altLang="en-US" dirty="0"/>
              <a:t>はっきり言ってしまうと、ラオムシャッハはかなりマイナなゲームです。</a:t>
            </a:r>
            <a:endParaRPr kumimoji="1" lang="en-US" altLang="ja-JP" dirty="0"/>
          </a:p>
          <a:p>
            <a:r>
              <a:rPr kumimoji="1" lang="ja-JP" altLang="en-US" dirty="0"/>
              <a:t>写真を見ての通り、こんな棚が必要ですので場所を取ります。</a:t>
            </a:r>
            <a:endParaRPr kumimoji="1" lang="en-US" altLang="ja-JP" dirty="0"/>
          </a:p>
          <a:p>
            <a:r>
              <a:rPr kumimoji="1" lang="ja-JP" altLang="en-US" dirty="0"/>
              <a:t>ですのでなかなか気軽にプレイできません。</a:t>
            </a:r>
            <a:endParaRPr kumimoji="1" lang="en-US" altLang="ja-JP" dirty="0"/>
          </a:p>
          <a:p>
            <a:r>
              <a:rPr kumimoji="1" lang="ja-JP" altLang="en-US" dirty="0"/>
              <a:t>そこで、この卒研生は、計算機上でラオムシャッハができるようにプログラムを作りました。</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A155A-E0E3-446E-8D00-ED08F76395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97944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dirty="0"/>
              <a:t>こちらの図が、卒研生が作ったラオムシャッハのゲーム画面です。</a:t>
            </a:r>
            <a:endParaRPr kumimoji="1" lang="en-US" altLang="ja-JP" dirty="0"/>
          </a:p>
          <a:p>
            <a:r>
              <a:rPr kumimoji="1" lang="en-US" altLang="ja-JP" dirty="0"/>
              <a:t>5*5*5 </a:t>
            </a:r>
            <a:r>
              <a:rPr kumimoji="1" lang="ja-JP" altLang="en-US" dirty="0"/>
              <a:t>のゲーム盤が映っています。</a:t>
            </a:r>
            <a:endParaRPr kumimoji="1" lang="en-US" altLang="ja-JP" dirty="0"/>
          </a:p>
          <a:p>
            <a:r>
              <a:rPr kumimoji="1" lang="ja-JP" altLang="en-US" dirty="0"/>
              <a:t>ゲーム盤の各マスには、白駒と黒駒が配置されています。</a:t>
            </a:r>
            <a:endParaRPr kumimoji="1" lang="en-US" altLang="ja-JP" dirty="0"/>
          </a:p>
          <a:p>
            <a:r>
              <a:rPr kumimoji="1" lang="ja-JP" altLang="en-US" dirty="0"/>
              <a:t>また、中央の緑のマスはカーソルです。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A155A-E0E3-446E-8D00-ED08F76395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15108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人でやると、時間がかかる難しい仕事があるとします。</a:t>
            </a:r>
            <a:endParaRPr kumimoji="1" lang="en-US" altLang="ja-JP" dirty="0"/>
          </a:p>
          <a:p>
            <a:r>
              <a:rPr kumimoji="1" lang="ja-JP" altLang="en-US" dirty="0"/>
              <a:t>そのような時間のかかる仕事は、例えば</a:t>
            </a:r>
            <a:r>
              <a:rPr kumimoji="1" lang="en-US" altLang="ja-JP" dirty="0"/>
              <a:t>10</a:t>
            </a:r>
            <a:r>
              <a:rPr kumimoji="1" lang="ja-JP" altLang="en-US" dirty="0"/>
              <a:t>人の人間を連れてきて、</a:t>
            </a:r>
            <a:endParaRPr kumimoji="1" lang="en-US" altLang="ja-JP" dirty="0"/>
          </a:p>
          <a:p>
            <a:r>
              <a:rPr kumimoji="1" lang="ja-JP" altLang="en-US" dirty="0"/>
              <a:t>皆で手分けすれば早く終わります。</a:t>
            </a:r>
            <a:endParaRPr kumimoji="1" lang="en-US" altLang="ja-JP" dirty="0"/>
          </a:p>
          <a:p>
            <a:r>
              <a:rPr kumimoji="1" lang="ja-JP" altLang="en-US" dirty="0"/>
              <a:t>計算機でも同じことが言えます。</a:t>
            </a:r>
            <a:endParaRPr kumimoji="1" lang="en-US" altLang="ja-JP" dirty="0"/>
          </a:p>
          <a:p>
            <a:r>
              <a:rPr kumimoji="1" lang="en-US" altLang="ja-JP" dirty="0"/>
              <a:t>1</a:t>
            </a:r>
            <a:r>
              <a:rPr kumimoji="1" lang="ja-JP" altLang="en-US" dirty="0"/>
              <a:t>台の計算機では時間がかかる場合、</a:t>
            </a:r>
            <a:r>
              <a:rPr kumimoji="1" lang="en-US" altLang="ja-JP" dirty="0"/>
              <a:t>10</a:t>
            </a:r>
            <a:r>
              <a:rPr kumimoji="1" lang="ja-JP" altLang="en-US" dirty="0"/>
              <a:t>台の計算機を用意して、</a:t>
            </a:r>
            <a:endParaRPr kumimoji="1" lang="en-US" altLang="ja-JP" dirty="0"/>
          </a:p>
          <a:p>
            <a:r>
              <a:rPr kumimoji="1" lang="ja-JP" altLang="en-US" dirty="0"/>
              <a:t>計算機にうまく仕事を割り振ってやれば早く終わります。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2</a:t>
            </a:fld>
            <a:endParaRPr kumimoji="1" lang="ja-JP" altLang="en-US"/>
          </a:p>
        </p:txBody>
      </p:sp>
    </p:spTree>
    <p:extLst>
      <p:ext uri="{BB962C8B-B14F-4D97-AF65-F5344CB8AC3E}">
        <p14:creationId xmlns:p14="http://schemas.microsoft.com/office/powerpoint/2010/main" val="2362074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dirty="0"/>
              <a:t>立体では駒がどこにあるか分かりにくいので、</a:t>
            </a:r>
            <a:endParaRPr kumimoji="1" lang="en-US" altLang="ja-JP" dirty="0"/>
          </a:p>
          <a:p>
            <a:r>
              <a:rPr kumimoji="1" lang="ja-JP" altLang="en-US" dirty="0"/>
              <a:t>視点を自由に変更できうようになっています。</a:t>
            </a:r>
            <a:endParaRPr kumimoji="1" lang="en-US" altLang="ja-JP" dirty="0"/>
          </a:p>
          <a:p>
            <a:r>
              <a:rPr kumimoji="1" lang="ja-JP" altLang="en-US" dirty="0"/>
              <a:t>このように視点を動かして、見やすい位置から見ることができます。</a:t>
            </a:r>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20</a:t>
            </a:fld>
            <a:endParaRPr kumimoji="1" lang="ja-JP" altLang="en-US"/>
          </a:p>
        </p:txBody>
      </p:sp>
    </p:spTree>
    <p:extLst>
      <p:ext uri="{BB962C8B-B14F-4D97-AF65-F5344CB8AC3E}">
        <p14:creationId xmlns:p14="http://schemas.microsoft.com/office/powerpoint/2010/main" val="469847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dirty="0"/>
              <a:t>プレイヤーは、緑のマスで表されたカーソルを動かして駒を選択します。</a:t>
            </a:r>
            <a:endParaRPr kumimoji="1" lang="en-US" altLang="ja-JP" dirty="0"/>
          </a:p>
          <a:p>
            <a:r>
              <a:rPr kumimoji="1" lang="ja-JP" altLang="en-US" dirty="0"/>
              <a:t>駒を選ぶと、その駒の動ける範囲が青いマスで表されます。</a:t>
            </a:r>
            <a:endParaRPr kumimoji="1" lang="en-US" altLang="ja-JP" dirty="0"/>
          </a:p>
          <a:p>
            <a:r>
              <a:rPr kumimoji="1" lang="ja-JP" altLang="en-US" dirty="0"/>
              <a:t>また、赤いマスは、敵の駒を取れるマスを表します。</a:t>
            </a:r>
            <a:endParaRPr kumimoji="1" lang="en-US" altLang="ja-JP" dirty="0"/>
          </a:p>
          <a:p>
            <a:r>
              <a:rPr kumimoji="1" lang="ja-JP" altLang="en-US" dirty="0"/>
              <a:t>最初は白番ですので、まず白を、青いマスのどれかに動かします。</a:t>
            </a:r>
            <a:endParaRPr kumimoji="1" lang="en-US" altLang="ja-JP" dirty="0"/>
          </a:p>
          <a:p>
            <a:r>
              <a:rPr kumimoji="1" lang="ja-JP" altLang="en-US" dirty="0"/>
              <a:t>次は黒番ですので、黒の駒を選択して、青いマスのどれかに動かします。</a:t>
            </a:r>
            <a:endParaRPr kumimoji="1" lang="en-US" altLang="ja-JP" dirty="0"/>
          </a:p>
          <a:p>
            <a:r>
              <a:rPr kumimoji="1" lang="ja-JP" altLang="en-US" dirty="0"/>
              <a:t>白番になりますので、駒を選択し、赤く表示されたマスに移動して敵の駒を取ります。</a:t>
            </a:r>
            <a:endParaRPr kumimoji="1" lang="en-US" altLang="ja-JP" dirty="0"/>
          </a:p>
          <a:p>
            <a:r>
              <a:rPr kumimoji="1" lang="ja-JP" altLang="en-US" dirty="0"/>
              <a:t>この卒研生はラオムシャッハでしたが、他にも様々なゲームに対して、</a:t>
            </a:r>
            <a:endParaRPr kumimoji="1" lang="en-US" altLang="ja-JP" dirty="0"/>
          </a:p>
          <a:p>
            <a:r>
              <a:rPr kumimoji="1" lang="ja-JP" altLang="en-US" dirty="0"/>
              <a:t>プログラムを作る、といのが最近の研究課題となっています。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21</a:t>
            </a:fld>
            <a:endParaRPr kumimoji="1" lang="ja-JP" altLang="en-US"/>
          </a:p>
        </p:txBody>
      </p:sp>
    </p:spTree>
    <p:extLst>
      <p:ext uri="{BB962C8B-B14F-4D97-AF65-F5344CB8AC3E}">
        <p14:creationId xmlns:p14="http://schemas.microsoft.com/office/powerpoint/2010/main" val="62948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研究をする上で求められる能力ですが、</a:t>
            </a:r>
            <a:endParaRPr kumimoji="1" lang="en-US" altLang="ja-JP" dirty="0"/>
          </a:p>
          <a:p>
            <a:r>
              <a:rPr kumimoji="1" lang="ja-JP" altLang="en-US" dirty="0"/>
              <a:t>並列アルゴリズムの研究は、どちらかと言えば理論よりです、</a:t>
            </a:r>
            <a:endParaRPr kumimoji="1" lang="en-US" altLang="ja-JP" dirty="0"/>
          </a:p>
          <a:p>
            <a:r>
              <a:rPr kumimoji="1" lang="ja-JP" altLang="en-US" dirty="0"/>
              <a:t>数学的な思考力、理論的な思考法が求められます。</a:t>
            </a:r>
            <a:endParaRPr kumimoji="1" lang="en-US" altLang="ja-JP" dirty="0"/>
          </a:p>
          <a:p>
            <a:r>
              <a:rPr kumimoji="1" lang="ja-JP" altLang="en-US" dirty="0"/>
              <a:t>また、ゲーム関連ですと、最終的にプログラムを作りますので、</a:t>
            </a:r>
            <a:endParaRPr kumimoji="1" lang="en-US" altLang="ja-JP" dirty="0"/>
          </a:p>
          <a:p>
            <a:r>
              <a:rPr kumimoji="1" lang="ja-JP" altLang="en-US" dirty="0"/>
              <a:t>プログラミング能力が必要になり、ます。</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22</a:t>
            </a:fld>
            <a:endParaRPr kumimoji="1" lang="ja-JP" altLang="en-US"/>
          </a:p>
        </p:txBody>
      </p:sp>
    </p:spTree>
    <p:extLst>
      <p:ext uri="{BB962C8B-B14F-4D97-AF65-F5344CB8AC3E}">
        <p14:creationId xmlns:p14="http://schemas.microsoft.com/office/powerpoint/2010/main" val="4146653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予定している卒研スケジュールは以下の通りです。</a:t>
            </a:r>
            <a:endParaRPr kumimoji="1" lang="en-US" altLang="ja-JP" dirty="0"/>
          </a:p>
          <a:p>
            <a:r>
              <a:rPr kumimoji="1" lang="ja-JP" altLang="en-US" dirty="0"/>
              <a:t>本研究室に配属された場合、研究テーマは並列アルゴリズムの設計・開発になります。</a:t>
            </a:r>
            <a:endParaRPr kumimoji="1" lang="en-US" altLang="ja-JP" dirty="0"/>
          </a:p>
          <a:p>
            <a:r>
              <a:rPr kumimoji="1" lang="ja-JP" altLang="en-US" dirty="0"/>
              <a:t>ただし、最近はゲーム関連もやっていますので、希望する人はそちらでも結構です。</a:t>
            </a:r>
            <a:endParaRPr kumimoji="1" lang="en-US" altLang="ja-JP" dirty="0"/>
          </a:p>
          <a:p>
            <a:r>
              <a:rPr kumimoji="1" lang="en-US" altLang="ja-JP" dirty="0"/>
              <a:t>3</a:t>
            </a:r>
            <a:r>
              <a:rPr kumimoji="1" lang="ja-JP" altLang="en-US" dirty="0"/>
              <a:t>年生後期、卒研ゼミでは、並列アルゴリズムとは何か、について講義形式で学びます。</a:t>
            </a:r>
            <a:endParaRPr kumimoji="1" lang="en-US" altLang="ja-JP" dirty="0"/>
          </a:p>
          <a:p>
            <a:r>
              <a:rPr kumimoji="1" lang="ja-JP" altLang="en-US" dirty="0"/>
              <a:t>こちらも、最近はゲーム関連の方が中心になっています。</a:t>
            </a:r>
            <a:endParaRPr kumimoji="1" lang="en-US" altLang="ja-JP" dirty="0"/>
          </a:p>
          <a:p>
            <a:r>
              <a:rPr kumimoji="1" lang="en-US" altLang="ja-JP" dirty="0"/>
              <a:t>4</a:t>
            </a:r>
            <a:r>
              <a:rPr kumimoji="1" lang="ja-JP" altLang="en-US" dirty="0"/>
              <a:t>年生になってからは、前期の間は基本的なアルゴリズムについて学びます。</a:t>
            </a:r>
            <a:endParaRPr kumimoji="1" lang="en-US" altLang="ja-JP" dirty="0"/>
          </a:p>
          <a:p>
            <a:r>
              <a:rPr kumimoji="1" lang="ja-JP" altLang="en-US" dirty="0"/>
              <a:t>夏休み中には、論文を読んでもらう予定です。</a:t>
            </a:r>
            <a:endParaRPr kumimoji="1" lang="en-US" altLang="ja-JP" dirty="0"/>
          </a:p>
          <a:p>
            <a:r>
              <a:rPr kumimoji="1" lang="ja-JP" altLang="en-US" dirty="0"/>
              <a:t>並列関連あるいはゲーム関連の論文を読み、休み明けにその論文について発表します。</a:t>
            </a:r>
            <a:endParaRPr kumimoji="1" lang="en-US" altLang="ja-JP" dirty="0"/>
          </a:p>
          <a:p>
            <a:r>
              <a:rPr kumimoji="1" lang="ja-JP" altLang="en-US" dirty="0"/>
              <a:t>後期に入ると、アルゴリズムの設計に入ります。</a:t>
            </a:r>
            <a:endParaRPr kumimoji="1" lang="en-US" altLang="ja-JP" dirty="0"/>
          </a:p>
          <a:p>
            <a:r>
              <a:rPr kumimoji="1" lang="ja-JP" altLang="en-US" dirty="0"/>
              <a:t>最後に、アルゴリズムを元にプログラム作成します。</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23</a:t>
            </a:fld>
            <a:endParaRPr kumimoji="1" lang="ja-JP" altLang="en-US"/>
          </a:p>
        </p:txBody>
      </p:sp>
    </p:spTree>
    <p:extLst>
      <p:ext uri="{BB962C8B-B14F-4D97-AF65-F5344CB8AC3E}">
        <p14:creationId xmlns:p14="http://schemas.microsoft.com/office/powerpoint/2010/main" val="2695842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最後に、私自身の個人的なことをお話ししましょう。</a:t>
            </a:r>
            <a:endParaRPr kumimoji="1" lang="en-US" altLang="ja-JP" dirty="0"/>
          </a:p>
          <a:p>
            <a:r>
              <a:rPr kumimoji="1" lang="ja-JP" altLang="en-US" dirty="0"/>
              <a:t>私は、手品、</a:t>
            </a:r>
            <a:r>
              <a:rPr kumimoji="1" lang="en-US" altLang="ja-JP" dirty="0"/>
              <a:t>magic </a:t>
            </a:r>
            <a:r>
              <a:rPr kumimoji="1" lang="ja-JP" altLang="en-US" dirty="0"/>
              <a:t>が趣味です。</a:t>
            </a:r>
            <a:endParaRPr kumimoji="1" lang="en-US" altLang="ja-JP" dirty="0"/>
          </a:p>
          <a:p>
            <a:r>
              <a:rPr kumimoji="1" lang="ja-JP" altLang="en-US" dirty="0"/>
              <a:t>このような怪しげなことやっています。</a:t>
            </a:r>
            <a:endParaRPr kumimoji="1" lang="en-US" altLang="ja-JP" dirty="0"/>
          </a:p>
          <a:p>
            <a:r>
              <a:rPr kumimoji="1" lang="ja-JP" altLang="en-US" dirty="0"/>
              <a:t>授業と授業の間に暇な時間ができた、というときは、</a:t>
            </a:r>
            <a:endParaRPr kumimoji="1" lang="en-US" altLang="ja-JP" dirty="0"/>
          </a:p>
          <a:p>
            <a:r>
              <a:rPr kumimoji="1" lang="ja-JP" altLang="en-US" dirty="0"/>
              <a:t>研究室にくれれば簡単まものでしたらお見せします。</a:t>
            </a:r>
            <a:endParaRPr kumimoji="1" lang="en-US" altLang="ja-JP" dirty="0"/>
          </a:p>
          <a:p>
            <a:r>
              <a:rPr kumimoji="1" lang="ja-JP" altLang="en-US" dirty="0"/>
              <a:t>また、</a:t>
            </a:r>
            <a:r>
              <a:rPr kumimoji="1" lang="en-US" altLang="ja-JP" dirty="0"/>
              <a:t>TRPG, Table-talk Role Playing Game </a:t>
            </a:r>
            <a:r>
              <a:rPr kumimoji="1" lang="ja-JP" altLang="en-US" dirty="0"/>
              <a:t>も趣味にしています。</a:t>
            </a:r>
            <a:endParaRPr kumimoji="1" lang="en-US" altLang="ja-JP" dirty="0"/>
          </a:p>
          <a:p>
            <a:r>
              <a:rPr kumimoji="1" lang="en-US" altLang="ja-JP" dirty="0"/>
              <a:t>TPPG </a:t>
            </a:r>
            <a:r>
              <a:rPr kumimoji="1" lang="ja-JP" altLang="en-US" dirty="0"/>
              <a:t>とは、ドラゴンクエストやファイナルファンタジーに代表される</a:t>
            </a:r>
            <a:endParaRPr kumimoji="1" lang="en-US" altLang="ja-JP" dirty="0"/>
          </a:p>
          <a:p>
            <a:r>
              <a:rPr kumimoji="1" lang="en-US" altLang="ja-JP" dirty="0"/>
              <a:t>RPG </a:t>
            </a:r>
            <a:r>
              <a:rPr kumimoji="1" lang="ja-JP" altLang="en-US" dirty="0"/>
              <a:t>を、コンピュータ相手ではなく対人でやるものです。</a:t>
            </a:r>
            <a:endParaRPr kumimoji="1" lang="en-US" altLang="ja-JP" dirty="0"/>
          </a:p>
          <a:p>
            <a:r>
              <a:rPr kumimoji="1" lang="en-US" altLang="ja-JP" dirty="0"/>
              <a:t>1</a:t>
            </a:r>
            <a:r>
              <a:rPr kumimoji="1" lang="ja-JP" altLang="en-US" dirty="0"/>
              <a:t>人がマスターと呼ばれる進行役になり、他の参加者は、</a:t>
            </a:r>
            <a:endParaRPr kumimoji="1" lang="en-US" altLang="ja-JP" dirty="0"/>
          </a:p>
          <a:p>
            <a:r>
              <a:rPr kumimoji="1" lang="ja-JP" altLang="en-US" dirty="0"/>
              <a:t>担当するキャラクターになって様々な冒険をします。</a:t>
            </a:r>
            <a:endParaRPr kumimoji="1" lang="en-US" altLang="ja-JP" dirty="0"/>
          </a:p>
          <a:p>
            <a:r>
              <a:rPr kumimoji="1" lang="ja-JP" altLang="en-US" dirty="0"/>
              <a:t>こちらも、遊んでくれる人募集しています。</a:t>
            </a:r>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24</a:t>
            </a:fld>
            <a:endParaRPr kumimoji="1" lang="ja-JP" altLang="en-US"/>
          </a:p>
        </p:txBody>
      </p:sp>
    </p:spTree>
    <p:extLst>
      <p:ext uri="{BB962C8B-B14F-4D97-AF65-F5344CB8AC3E}">
        <p14:creationId xmlns:p14="http://schemas.microsoft.com/office/powerpoint/2010/main" val="2638505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大学</a:t>
            </a:r>
            <a:r>
              <a:rPr kumimoji="1" lang="ja-JP" altLang="en-US" dirty="0"/>
              <a:t>に来れるようになったら、興味のある人は研究室に遊びに来てください。</a:t>
            </a:r>
            <a:endParaRPr kumimoji="1" lang="en-US" altLang="ja-JP" dirty="0"/>
          </a:p>
          <a:p>
            <a:r>
              <a:rPr kumimoji="1" lang="ja-JP" altLang="en-US" dirty="0"/>
              <a:t>研究でなくても、手品やゲームに興味がある、という方でも</a:t>
            </a:r>
            <a:r>
              <a:rPr kumimoji="1" lang="en-US" altLang="ja-JP" dirty="0"/>
              <a:t>OK</a:t>
            </a:r>
            <a:r>
              <a:rPr kumimoji="1" lang="ja-JP" altLang="en-US" dirty="0"/>
              <a:t>です。</a:t>
            </a:r>
            <a:endParaRPr kumimoji="1" lang="en-US" altLang="ja-JP" dirty="0"/>
          </a:p>
          <a:p>
            <a:r>
              <a:rPr kumimoji="1" lang="ja-JP" altLang="en-US" dirty="0"/>
              <a:t>それでは、研究紹介は以上です。</a:t>
            </a:r>
            <a:endParaRPr kumimoji="1" lang="en-US" altLang="ja-JP" dirty="0"/>
          </a:p>
          <a:p>
            <a:r>
              <a:rPr kumimoji="1" lang="ja-JP" altLang="en-US" dirty="0"/>
              <a:t>お疲れ様でした。</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25</a:t>
            </a:fld>
            <a:endParaRPr kumimoji="1" lang="ja-JP" altLang="en-US"/>
          </a:p>
        </p:txBody>
      </p:sp>
    </p:spTree>
    <p:extLst>
      <p:ext uri="{BB962C8B-B14F-4D97-AF65-F5344CB8AC3E}">
        <p14:creationId xmlns:p14="http://schemas.microsoft.com/office/powerpoint/2010/main" val="19964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例えば、このような足し算をする場合を考えてみます。</a:t>
            </a:r>
            <a:endParaRPr kumimoji="1" lang="en-US" altLang="ja-JP" dirty="0"/>
          </a:p>
          <a:p>
            <a:r>
              <a:rPr kumimoji="1" lang="en-US" altLang="ja-JP" dirty="0"/>
              <a:t>1</a:t>
            </a:r>
            <a:r>
              <a:rPr kumimoji="1" lang="ja-JP" altLang="en-US" dirty="0"/>
              <a:t>人でこの足し算をする場合、</a:t>
            </a:r>
            <a:endParaRPr kumimoji="1" lang="en-US" altLang="ja-JP" dirty="0"/>
          </a:p>
          <a:p>
            <a:r>
              <a:rPr kumimoji="1" lang="en-US" altLang="ja-JP" dirty="0"/>
              <a:t>2+3=5, 5+5=10 10+7=17 </a:t>
            </a:r>
            <a:r>
              <a:rPr kumimoji="1" lang="ja-JP" altLang="en-US" dirty="0"/>
              <a:t>と前から順番に計算していきます。</a:t>
            </a:r>
            <a:endParaRPr kumimoji="1" lang="en-US" altLang="ja-JP" dirty="0"/>
          </a:p>
          <a:p>
            <a:r>
              <a:rPr kumimoji="1" lang="ja-JP" altLang="en-US" dirty="0"/>
              <a:t>仮に、</a:t>
            </a:r>
            <a:r>
              <a:rPr kumimoji="1" lang="en-US" altLang="ja-JP" dirty="0"/>
              <a:t>1</a:t>
            </a:r>
            <a:r>
              <a:rPr kumimoji="1" lang="ja-JP" altLang="en-US" dirty="0"/>
              <a:t>回の足し算に</a:t>
            </a:r>
            <a:r>
              <a:rPr kumimoji="1" lang="en-US" altLang="ja-JP" dirty="0"/>
              <a:t>1</a:t>
            </a:r>
            <a:r>
              <a:rPr kumimoji="1" lang="ja-JP" altLang="en-US" dirty="0"/>
              <a:t>秒かかるとした場合、</a:t>
            </a:r>
            <a:r>
              <a:rPr kumimoji="1" lang="en-US" altLang="ja-JP" dirty="0"/>
              <a:t>7</a:t>
            </a:r>
            <a:r>
              <a:rPr kumimoji="1" lang="ja-JP" altLang="en-US" dirty="0"/>
              <a:t>回の足し算をしますので、</a:t>
            </a:r>
            <a:r>
              <a:rPr kumimoji="1" lang="en-US" altLang="ja-JP" dirty="0"/>
              <a:t>7</a:t>
            </a:r>
            <a:r>
              <a:rPr kumimoji="1" lang="ja-JP" altLang="en-US" dirty="0"/>
              <a:t>秒かかります。</a:t>
            </a:r>
            <a:endParaRPr kumimoji="1" lang="en-US" altLang="ja-JP" dirty="0"/>
          </a:p>
          <a:p>
            <a:r>
              <a:rPr kumimoji="1" lang="ja-JP" altLang="en-US" dirty="0"/>
              <a:t>この計算を、</a:t>
            </a:r>
            <a:r>
              <a:rPr kumimoji="1" lang="en-US" altLang="ja-JP" dirty="0"/>
              <a:t>4</a:t>
            </a:r>
            <a:r>
              <a:rPr kumimoji="1" lang="ja-JP" altLang="en-US" dirty="0"/>
              <a:t>台の計算機を使ってやってみましょう。</a:t>
            </a:r>
            <a:endParaRPr kumimoji="1" lang="en-US" altLang="ja-JP" dirty="0"/>
          </a:p>
          <a:p>
            <a:r>
              <a:rPr kumimoji="1" lang="en-US" altLang="ja-JP" dirty="0"/>
              <a:t>8</a:t>
            </a:r>
            <a:r>
              <a:rPr kumimoji="1" lang="ja-JP" altLang="en-US" dirty="0"/>
              <a:t>個のデータがありますので、</a:t>
            </a:r>
            <a:r>
              <a:rPr kumimoji="1" lang="en-US" altLang="ja-JP" dirty="0"/>
              <a:t>1</a:t>
            </a:r>
            <a:r>
              <a:rPr kumimoji="1" lang="ja-JP" altLang="en-US" dirty="0"/>
              <a:t>台目の計算機に、</a:t>
            </a:r>
            <a:r>
              <a:rPr kumimoji="1" lang="en-US" altLang="ja-JP" dirty="0"/>
              <a:t>2</a:t>
            </a:r>
            <a:r>
              <a:rPr kumimoji="1" lang="ja-JP" altLang="en-US" dirty="0"/>
              <a:t>と</a:t>
            </a:r>
            <a:r>
              <a:rPr kumimoji="1" lang="en-US" altLang="ja-JP" dirty="0"/>
              <a:t>3</a:t>
            </a:r>
            <a:r>
              <a:rPr kumimoji="1" lang="ja-JP" altLang="en-US" dirty="0"/>
              <a:t>を割り当てます。</a:t>
            </a:r>
            <a:endParaRPr kumimoji="1" lang="en-US" altLang="ja-JP" dirty="0"/>
          </a:p>
          <a:p>
            <a:r>
              <a:rPr kumimoji="1" lang="ja-JP" altLang="en-US" dirty="0"/>
              <a:t>同様に</a:t>
            </a:r>
            <a:r>
              <a:rPr kumimoji="1" lang="en-US" altLang="ja-JP" dirty="0"/>
              <a:t>2</a:t>
            </a:r>
            <a:r>
              <a:rPr kumimoji="1" lang="ja-JP" altLang="en-US" dirty="0"/>
              <a:t>台目には</a:t>
            </a:r>
            <a:r>
              <a:rPr kumimoji="1" lang="en-US" altLang="ja-JP" dirty="0"/>
              <a:t>5</a:t>
            </a:r>
            <a:r>
              <a:rPr kumimoji="1" lang="ja-JP" altLang="en-US" dirty="0"/>
              <a:t>と</a:t>
            </a:r>
            <a:r>
              <a:rPr kumimoji="1" lang="en-US" altLang="ja-JP" dirty="0"/>
              <a:t>7</a:t>
            </a:r>
            <a:r>
              <a:rPr kumimoji="1" lang="ja-JP" altLang="en-US" dirty="0"/>
              <a:t>を、</a:t>
            </a:r>
            <a:r>
              <a:rPr kumimoji="1" lang="en-US" altLang="ja-JP" dirty="0"/>
              <a:t>3</a:t>
            </a:r>
            <a:r>
              <a:rPr kumimoji="1" lang="ja-JP" altLang="en-US" dirty="0"/>
              <a:t>台目には</a:t>
            </a:r>
            <a:r>
              <a:rPr kumimoji="1" lang="en-US" altLang="ja-JP" dirty="0"/>
              <a:t>1</a:t>
            </a:r>
            <a:r>
              <a:rPr kumimoji="1" lang="ja-JP" altLang="en-US" dirty="0"/>
              <a:t>よ</a:t>
            </a:r>
            <a:r>
              <a:rPr kumimoji="1" lang="en-US" altLang="ja-JP" dirty="0"/>
              <a:t>8</a:t>
            </a:r>
            <a:r>
              <a:rPr kumimoji="1" lang="ja-JP" altLang="en-US" dirty="0"/>
              <a:t>を、</a:t>
            </a:r>
            <a:r>
              <a:rPr kumimoji="1" lang="en-US" altLang="ja-JP" dirty="0"/>
              <a:t>4</a:t>
            </a:r>
            <a:r>
              <a:rPr kumimoji="1" lang="ja-JP" altLang="en-US" dirty="0"/>
              <a:t>台目には</a:t>
            </a:r>
            <a:r>
              <a:rPr kumimoji="1" lang="en-US" altLang="ja-JP" dirty="0"/>
              <a:t>5</a:t>
            </a:r>
            <a:r>
              <a:rPr kumimoji="1" lang="ja-JP" altLang="en-US" dirty="0"/>
              <a:t>と</a:t>
            </a:r>
            <a:r>
              <a:rPr kumimoji="1" lang="en-US" altLang="ja-JP" dirty="0"/>
              <a:t>4</a:t>
            </a:r>
            <a:r>
              <a:rPr kumimoji="1" lang="ja-JP" altLang="en-US" dirty="0"/>
              <a:t>を割り当てます。</a:t>
            </a:r>
            <a:endParaRPr kumimoji="1" lang="en-US" altLang="ja-JP" dirty="0"/>
          </a:p>
          <a:p>
            <a:r>
              <a:rPr kumimoji="1" lang="en-US" altLang="ja-JP" dirty="0"/>
              <a:t>1</a:t>
            </a:r>
            <a:r>
              <a:rPr kumimoji="1" lang="ja-JP" altLang="en-US" dirty="0"/>
              <a:t>台目の計算機は、</a:t>
            </a:r>
            <a:r>
              <a:rPr kumimoji="1" lang="en-US" altLang="ja-JP" dirty="0"/>
              <a:t>2+3 </a:t>
            </a:r>
            <a:r>
              <a:rPr kumimoji="1" lang="ja-JP" altLang="en-US" dirty="0"/>
              <a:t>を計算します。</a:t>
            </a:r>
            <a:endParaRPr kumimoji="1" lang="en-US" altLang="ja-JP" dirty="0"/>
          </a:p>
          <a:p>
            <a:r>
              <a:rPr kumimoji="1" lang="ja-JP" altLang="en-US" dirty="0"/>
              <a:t>同時に、</a:t>
            </a:r>
            <a:r>
              <a:rPr kumimoji="1" lang="en-US" altLang="ja-JP" dirty="0"/>
              <a:t>2</a:t>
            </a:r>
            <a:r>
              <a:rPr kumimoji="1" lang="ja-JP" altLang="en-US" dirty="0"/>
              <a:t>台目の計算機が</a:t>
            </a:r>
            <a:r>
              <a:rPr kumimoji="1" lang="en-US" altLang="ja-JP" dirty="0"/>
              <a:t>5+7 </a:t>
            </a:r>
            <a:r>
              <a:rPr kumimoji="1" lang="ja-JP" altLang="en-US" dirty="0"/>
              <a:t>を、</a:t>
            </a:r>
            <a:r>
              <a:rPr kumimoji="1" lang="en-US" altLang="ja-JP" dirty="0"/>
              <a:t>3</a:t>
            </a:r>
            <a:r>
              <a:rPr kumimoji="1" lang="ja-JP" altLang="en-US" dirty="0"/>
              <a:t>台目の計算機が </a:t>
            </a:r>
            <a:r>
              <a:rPr kumimoji="1" lang="en-US" altLang="ja-JP" dirty="0"/>
              <a:t>1+8 </a:t>
            </a:r>
            <a:r>
              <a:rPr kumimoji="1" lang="ja-JP" altLang="en-US" dirty="0"/>
              <a:t>を、</a:t>
            </a:r>
            <a:endParaRPr kumimoji="1" lang="en-US" altLang="ja-JP" dirty="0"/>
          </a:p>
          <a:p>
            <a:r>
              <a:rPr kumimoji="1" lang="en-US" altLang="ja-JP" dirty="0"/>
              <a:t>4</a:t>
            </a:r>
            <a:r>
              <a:rPr kumimoji="1" lang="ja-JP" altLang="en-US" dirty="0"/>
              <a:t>台目の計算機が </a:t>
            </a:r>
            <a:r>
              <a:rPr kumimoji="1" lang="en-US" altLang="ja-JP" dirty="0"/>
              <a:t>5+4 </a:t>
            </a:r>
            <a:r>
              <a:rPr kumimoji="1" lang="ja-JP" altLang="en-US" dirty="0"/>
              <a:t>を計算します。</a:t>
            </a:r>
            <a:endParaRPr kumimoji="1" lang="en-US" altLang="ja-JP" dirty="0"/>
          </a:p>
          <a:p>
            <a:r>
              <a:rPr kumimoji="1" lang="ja-JP" altLang="en-US" dirty="0"/>
              <a:t>すると</a:t>
            </a:r>
            <a:r>
              <a:rPr kumimoji="1" lang="en-US" altLang="ja-JP" dirty="0"/>
              <a:t>4</a:t>
            </a:r>
            <a:r>
              <a:rPr kumimoji="1" lang="ja-JP" altLang="en-US" dirty="0"/>
              <a:t>つの答が出てきますので、これを</a:t>
            </a:r>
            <a:r>
              <a:rPr kumimoji="1" lang="en-US" altLang="ja-JP" dirty="0"/>
              <a:t>2</a:t>
            </a:r>
            <a:r>
              <a:rPr kumimoji="1" lang="ja-JP" altLang="en-US" dirty="0"/>
              <a:t>台の計算機に</a:t>
            </a:r>
            <a:r>
              <a:rPr kumimoji="1" lang="en-US" altLang="ja-JP" dirty="0"/>
              <a:t>2</a:t>
            </a:r>
            <a:r>
              <a:rPr kumimoji="1" lang="ja-JP" altLang="en-US" dirty="0"/>
              <a:t>つずつ割り当てます。</a:t>
            </a:r>
            <a:endParaRPr kumimoji="1" lang="en-US" altLang="ja-JP" dirty="0"/>
          </a:p>
          <a:p>
            <a:r>
              <a:rPr kumimoji="1" lang="en-US" altLang="ja-JP" dirty="0"/>
              <a:t>2</a:t>
            </a:r>
            <a:r>
              <a:rPr kumimoji="1" lang="ja-JP" altLang="en-US" dirty="0"/>
              <a:t>台の計算機で、</a:t>
            </a:r>
            <a:r>
              <a:rPr kumimoji="1" lang="en-US" altLang="ja-JP" dirty="0"/>
              <a:t>5+12 </a:t>
            </a:r>
            <a:r>
              <a:rPr kumimoji="1" lang="ja-JP" altLang="en-US" dirty="0"/>
              <a:t>と </a:t>
            </a:r>
            <a:r>
              <a:rPr kumimoji="1" lang="en-US" altLang="ja-JP" dirty="0"/>
              <a:t>9+9 </a:t>
            </a:r>
            <a:r>
              <a:rPr kumimoji="1" lang="ja-JP" altLang="en-US" dirty="0"/>
              <a:t>を同時に計算します。</a:t>
            </a:r>
            <a:endParaRPr kumimoji="1" lang="en-US" altLang="ja-JP" dirty="0"/>
          </a:p>
          <a:p>
            <a:r>
              <a:rPr kumimoji="1" lang="en-US" altLang="ja-JP" dirty="0"/>
              <a:t>2</a:t>
            </a:r>
            <a:r>
              <a:rPr kumimoji="1" lang="ja-JP" altLang="en-US" dirty="0"/>
              <a:t>つの答が出てきますので、最後に</a:t>
            </a:r>
            <a:r>
              <a:rPr kumimoji="1" lang="en-US" altLang="ja-JP" dirty="0"/>
              <a:t>1</a:t>
            </a:r>
            <a:r>
              <a:rPr kumimoji="1" lang="ja-JP" altLang="en-US" dirty="0"/>
              <a:t>台で</a:t>
            </a:r>
            <a:r>
              <a:rPr kumimoji="1" lang="en-US" altLang="ja-JP" dirty="0"/>
              <a:t>17+18</a:t>
            </a:r>
            <a:r>
              <a:rPr kumimoji="1" lang="ja-JP" altLang="en-US" dirty="0"/>
              <a:t>を計算すると、全体の和</a:t>
            </a:r>
            <a:r>
              <a:rPr kumimoji="1" lang="en-US" altLang="ja-JP" dirty="0"/>
              <a:t>35</a:t>
            </a:r>
            <a:r>
              <a:rPr kumimoji="1" lang="ja-JP" altLang="en-US" dirty="0"/>
              <a:t>が求まります。</a:t>
            </a:r>
            <a:endParaRPr kumimoji="1" lang="en-US" altLang="ja-JP" dirty="0"/>
          </a:p>
          <a:p>
            <a:r>
              <a:rPr kumimoji="1" lang="en-US" altLang="ja-JP" dirty="0"/>
              <a:t>1</a:t>
            </a:r>
            <a:r>
              <a:rPr kumimoji="1" lang="ja-JP" altLang="en-US" dirty="0"/>
              <a:t>回の足し算に</a:t>
            </a:r>
            <a:r>
              <a:rPr kumimoji="1" lang="en-US" altLang="ja-JP" dirty="0"/>
              <a:t>1</a:t>
            </a:r>
            <a:r>
              <a:rPr kumimoji="1" lang="ja-JP" altLang="en-US" dirty="0"/>
              <a:t>秒かかるとした場合、</a:t>
            </a:r>
            <a:r>
              <a:rPr kumimoji="1" lang="en-US" altLang="ja-JP" dirty="0"/>
              <a:t>1</a:t>
            </a:r>
            <a:r>
              <a:rPr kumimoji="1" lang="ja-JP" altLang="en-US" dirty="0"/>
              <a:t>台ですると</a:t>
            </a:r>
            <a:r>
              <a:rPr kumimoji="1" lang="en-US" altLang="ja-JP" dirty="0"/>
              <a:t>7</a:t>
            </a:r>
            <a:r>
              <a:rPr kumimoji="1" lang="ja-JP" altLang="en-US" dirty="0"/>
              <a:t>秒かかりましたが、</a:t>
            </a:r>
            <a:endParaRPr kumimoji="1" lang="en-US" altLang="ja-JP" dirty="0"/>
          </a:p>
          <a:p>
            <a:r>
              <a:rPr kumimoji="1" lang="ja-JP" altLang="en-US" dirty="0"/>
              <a:t>このように</a:t>
            </a:r>
            <a:r>
              <a:rPr kumimoji="1" lang="en-US" altLang="ja-JP" dirty="0"/>
              <a:t>4</a:t>
            </a:r>
            <a:r>
              <a:rPr kumimoji="1" lang="ja-JP" altLang="en-US" dirty="0"/>
              <a:t>台で計算すれば、</a:t>
            </a:r>
            <a:r>
              <a:rPr kumimoji="1" lang="en-US" altLang="ja-JP" dirty="0"/>
              <a:t>3</a:t>
            </a:r>
            <a:r>
              <a:rPr kumimoji="1" lang="ja-JP" altLang="en-US" dirty="0"/>
              <a:t>秒で求まります。</a:t>
            </a:r>
            <a:endParaRPr kumimoji="1" lang="en-US" altLang="ja-JP" dirty="0"/>
          </a:p>
          <a:p>
            <a:r>
              <a:rPr kumimoji="1" lang="ja-JP" altLang="en-US" dirty="0"/>
              <a:t>並列アルゴリズムとは、このように複数の計算機に仕事を割り当て、</a:t>
            </a:r>
            <a:endParaRPr kumimoji="1" lang="en-US" altLang="ja-JP" dirty="0"/>
          </a:p>
          <a:p>
            <a:r>
              <a:rPr kumimoji="1" lang="ja-JP" altLang="en-US" dirty="0"/>
              <a:t>同時に計算することで高速に答を求める手法です。</a:t>
            </a:r>
            <a:endParaRPr kumimoji="1" lang="en-US" altLang="ja-JP" dirty="0"/>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3</a:t>
            </a:fld>
            <a:endParaRPr kumimoji="1" lang="ja-JP" altLang="en-US"/>
          </a:p>
        </p:txBody>
      </p:sp>
    </p:spTree>
    <p:extLst>
      <p:ext uri="{BB962C8B-B14F-4D97-AF65-F5344CB8AC3E}">
        <p14:creationId xmlns:p14="http://schemas.microsoft.com/office/powerpoint/2010/main" val="155163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足し算の場合は、</a:t>
            </a:r>
            <a:r>
              <a:rPr kumimoji="1" lang="en-US" altLang="ja-JP" dirty="0"/>
              <a:t>4</a:t>
            </a:r>
            <a:r>
              <a:rPr kumimoji="1" lang="ja-JP" altLang="en-US" dirty="0"/>
              <a:t>台計算機を使って</a:t>
            </a:r>
            <a:r>
              <a:rPr kumimoji="1" lang="en-US" altLang="ja-JP" dirty="0"/>
              <a:t>2</a:t>
            </a:r>
            <a:r>
              <a:rPr kumimoji="1" lang="ja-JP" altLang="en-US" dirty="0"/>
              <a:t>個ずつ足す、という処理でうまくいきました。</a:t>
            </a:r>
            <a:endParaRPr kumimoji="1" lang="en-US" altLang="ja-JP" dirty="0"/>
          </a:p>
          <a:p>
            <a:r>
              <a:rPr kumimoji="1" lang="ja-JP" altLang="en-US" dirty="0"/>
              <a:t>でもどんな問題でもそれでうまくいくとは限りません。</a:t>
            </a:r>
            <a:endParaRPr kumimoji="1" lang="en-US" altLang="ja-JP" dirty="0"/>
          </a:p>
          <a:p>
            <a:r>
              <a:rPr kumimoji="1" lang="ja-JP" altLang="en-US" dirty="0"/>
              <a:t>例えば、平均値、最大値、中央値を、足し算と同じやり方でできるでしょうか？</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4</a:t>
            </a:fld>
            <a:endParaRPr kumimoji="1" lang="ja-JP" altLang="en-US"/>
          </a:p>
        </p:txBody>
      </p:sp>
    </p:spTree>
    <p:extLst>
      <p:ext uri="{BB962C8B-B14F-4D97-AF65-F5344CB8AC3E}">
        <p14:creationId xmlns:p14="http://schemas.microsoft.com/office/powerpoint/2010/main" val="1515864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まず平均値の場合を考えてみます。</a:t>
            </a:r>
            <a:endParaRPr kumimoji="1" lang="en-US" altLang="ja-JP" dirty="0"/>
          </a:p>
          <a:p>
            <a:r>
              <a:rPr kumimoji="1" lang="ja-JP" altLang="en-US" dirty="0"/>
              <a:t>こちらの</a:t>
            </a:r>
            <a:r>
              <a:rPr kumimoji="1" lang="en-US" altLang="ja-JP" dirty="0"/>
              <a:t>8</a:t>
            </a:r>
            <a:r>
              <a:rPr kumimoji="1" lang="ja-JP" altLang="en-US" dirty="0"/>
              <a:t>個のデータの平均値は</a:t>
            </a:r>
            <a:r>
              <a:rPr kumimoji="1" lang="en-US" altLang="ja-JP" dirty="0"/>
              <a:t>4.375</a:t>
            </a:r>
            <a:r>
              <a:rPr kumimoji="1" lang="ja-JP" altLang="en-US" dirty="0"/>
              <a:t>です。</a:t>
            </a:r>
            <a:endParaRPr kumimoji="1" lang="en-US" altLang="ja-JP" dirty="0"/>
          </a:p>
          <a:p>
            <a:r>
              <a:rPr kumimoji="1" lang="ja-JP" altLang="en-US" dirty="0"/>
              <a:t>これを、足し算と同じく、</a:t>
            </a:r>
            <a:r>
              <a:rPr kumimoji="1" lang="en-US" altLang="ja-JP" dirty="0"/>
              <a:t>4</a:t>
            </a:r>
            <a:r>
              <a:rPr kumimoji="1" lang="ja-JP" altLang="en-US" dirty="0"/>
              <a:t>台の計算機に</a:t>
            </a:r>
            <a:r>
              <a:rPr kumimoji="1" lang="en-US" altLang="ja-JP" dirty="0"/>
              <a:t>2</a:t>
            </a:r>
            <a:r>
              <a:rPr kumimoji="1" lang="ja-JP" altLang="en-US" dirty="0"/>
              <a:t>個ずつデータを割り当てて平均を取る、</a:t>
            </a:r>
            <a:endParaRPr kumimoji="1" lang="en-US" altLang="ja-JP" dirty="0"/>
          </a:p>
          <a:p>
            <a:r>
              <a:rPr kumimoji="1" lang="ja-JP" altLang="en-US" dirty="0"/>
              <a:t>というやり方でうまく行くかみてみましょう。</a:t>
            </a:r>
            <a:endParaRPr kumimoji="1" lang="en-US" altLang="ja-JP" dirty="0"/>
          </a:p>
          <a:p>
            <a:r>
              <a:rPr kumimoji="1" lang="en-US" altLang="ja-JP" dirty="0"/>
              <a:t>1</a:t>
            </a:r>
            <a:r>
              <a:rPr kumimoji="1" lang="ja-JP" altLang="en-US" dirty="0"/>
              <a:t>台目の計算機が</a:t>
            </a:r>
            <a:r>
              <a:rPr kumimoji="1" lang="en-US" altLang="ja-JP" dirty="0"/>
              <a:t>2</a:t>
            </a:r>
            <a:r>
              <a:rPr kumimoji="1" lang="ja-JP" altLang="en-US" dirty="0"/>
              <a:t>と</a:t>
            </a:r>
            <a:r>
              <a:rPr kumimoji="1" lang="en-US" altLang="ja-JP" dirty="0"/>
              <a:t>3</a:t>
            </a:r>
            <a:r>
              <a:rPr kumimoji="1" lang="ja-JP" altLang="en-US" dirty="0"/>
              <a:t>の平均値</a:t>
            </a:r>
            <a:r>
              <a:rPr kumimoji="1" lang="en-US" altLang="ja-JP" dirty="0"/>
              <a:t>2.5 </a:t>
            </a:r>
            <a:r>
              <a:rPr kumimoji="1" lang="ja-JP" altLang="en-US" dirty="0"/>
              <a:t>を求めます。</a:t>
            </a:r>
            <a:endParaRPr kumimoji="1" lang="en-US" altLang="ja-JP" dirty="0"/>
          </a:p>
          <a:p>
            <a:r>
              <a:rPr kumimoji="1" lang="ja-JP" altLang="en-US" dirty="0"/>
              <a:t>同時に、</a:t>
            </a:r>
            <a:r>
              <a:rPr kumimoji="1" lang="en-US" altLang="ja-JP" dirty="0"/>
              <a:t>2</a:t>
            </a:r>
            <a:r>
              <a:rPr kumimoji="1" lang="ja-JP" altLang="en-US" dirty="0"/>
              <a:t>台目、</a:t>
            </a:r>
            <a:r>
              <a:rPr kumimoji="1" lang="en-US" altLang="ja-JP" dirty="0"/>
              <a:t>3</a:t>
            </a:r>
            <a:r>
              <a:rPr kumimoji="1" lang="ja-JP" altLang="en-US" dirty="0"/>
              <a:t>台目、</a:t>
            </a:r>
            <a:r>
              <a:rPr kumimoji="1" lang="en-US" altLang="ja-JP" dirty="0"/>
              <a:t>4</a:t>
            </a:r>
            <a:r>
              <a:rPr kumimoji="1" lang="ja-JP" altLang="en-US" dirty="0"/>
              <a:t>台目の計算機も</a:t>
            </a:r>
            <a:r>
              <a:rPr kumimoji="1" lang="en-US" altLang="ja-JP" dirty="0"/>
              <a:t>2</a:t>
            </a:r>
            <a:r>
              <a:rPr kumimoji="1" lang="ja-JP" altLang="en-US" dirty="0"/>
              <a:t>個のデータの平均値を求めます。</a:t>
            </a:r>
            <a:endParaRPr kumimoji="1" lang="en-US" altLang="ja-JP" dirty="0"/>
          </a:p>
          <a:p>
            <a:r>
              <a:rPr kumimoji="1" lang="en-US" altLang="ja-JP" dirty="0"/>
              <a:t>4</a:t>
            </a:r>
            <a:r>
              <a:rPr kumimoji="1" lang="ja-JP" altLang="en-US" dirty="0"/>
              <a:t>つの平均値が出てきますので、</a:t>
            </a:r>
            <a:r>
              <a:rPr kumimoji="1" lang="en-US" altLang="ja-JP" dirty="0"/>
              <a:t>2</a:t>
            </a:r>
            <a:r>
              <a:rPr kumimoji="1" lang="ja-JP" altLang="en-US" dirty="0"/>
              <a:t>台の計算機に</a:t>
            </a:r>
            <a:r>
              <a:rPr kumimoji="1" lang="en-US" altLang="ja-JP" dirty="0"/>
              <a:t>2</a:t>
            </a:r>
            <a:r>
              <a:rPr kumimoji="1" lang="ja-JP" altLang="en-US" dirty="0"/>
              <a:t>個ずつ割り当てて、その平均値を求めます。</a:t>
            </a:r>
            <a:endParaRPr kumimoji="1" lang="en-US" altLang="ja-JP" dirty="0"/>
          </a:p>
          <a:p>
            <a:r>
              <a:rPr kumimoji="1" lang="ja-JP" altLang="en-US" dirty="0"/>
              <a:t>最後に、</a:t>
            </a:r>
            <a:r>
              <a:rPr kumimoji="1" lang="en-US" altLang="ja-JP" dirty="0"/>
              <a:t>1</a:t>
            </a:r>
            <a:r>
              <a:rPr kumimoji="1" lang="ja-JP" altLang="en-US" dirty="0"/>
              <a:t>台で平均値を求めると、</a:t>
            </a:r>
            <a:r>
              <a:rPr kumimoji="1" lang="en-US" altLang="ja-JP" dirty="0"/>
              <a:t>4.375 </a:t>
            </a:r>
            <a:r>
              <a:rPr kumimoji="1" lang="ja-JP" altLang="en-US" dirty="0"/>
              <a:t>となり、正しい答が出てきました。</a:t>
            </a:r>
            <a:endParaRPr kumimoji="1" lang="en-US" altLang="ja-JP" dirty="0"/>
          </a:p>
          <a:p>
            <a:r>
              <a:rPr kumimoji="1" lang="ja-JP" altLang="en-US" dirty="0"/>
              <a:t>ですので、平均値はこのやり方で求められます。</a:t>
            </a:r>
            <a:endParaRPr kumimoji="1" lang="en-US" altLang="ja-JP" dirty="0"/>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5</a:t>
            </a:fld>
            <a:endParaRPr kumimoji="1" lang="ja-JP" altLang="en-US"/>
          </a:p>
        </p:txBody>
      </p:sp>
    </p:spTree>
    <p:extLst>
      <p:ext uri="{BB962C8B-B14F-4D97-AF65-F5344CB8AC3E}">
        <p14:creationId xmlns:p14="http://schemas.microsoft.com/office/powerpoint/2010/main" val="262079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次は最大値を求めてみましょう。</a:t>
            </a:r>
            <a:endParaRPr kumimoji="1" lang="en-US" altLang="ja-JP" dirty="0"/>
          </a:p>
          <a:p>
            <a:r>
              <a:rPr kumimoji="1" lang="ja-JP" altLang="en-US" dirty="0"/>
              <a:t>各計算機が割り当てたられたデータの大きい方を求めます。</a:t>
            </a:r>
            <a:endParaRPr kumimoji="1" lang="en-US" altLang="ja-JP" dirty="0"/>
          </a:p>
          <a:p>
            <a:r>
              <a:rPr kumimoji="1" lang="en-US" altLang="ja-JP" dirty="0"/>
              <a:t>1</a:t>
            </a:r>
            <a:r>
              <a:rPr kumimoji="1" lang="ja-JP" altLang="en-US" dirty="0"/>
              <a:t>台目の計算機が、</a:t>
            </a:r>
            <a:r>
              <a:rPr kumimoji="1" lang="en-US" altLang="ja-JP" dirty="0"/>
              <a:t>2</a:t>
            </a:r>
            <a:r>
              <a:rPr kumimoji="1" lang="ja-JP" altLang="en-US" dirty="0"/>
              <a:t>と</a:t>
            </a:r>
            <a:r>
              <a:rPr kumimoji="1" lang="en-US" altLang="ja-JP" dirty="0"/>
              <a:t>3</a:t>
            </a:r>
            <a:r>
              <a:rPr kumimoji="1" lang="ja-JP" altLang="en-US" dirty="0"/>
              <a:t>の大きい方、</a:t>
            </a:r>
            <a:r>
              <a:rPr kumimoji="1" lang="en-US" altLang="ja-JP" dirty="0"/>
              <a:t>3</a:t>
            </a:r>
            <a:r>
              <a:rPr kumimoji="1" lang="ja-JP" altLang="en-US" dirty="0"/>
              <a:t>を求めます。</a:t>
            </a:r>
            <a:endParaRPr kumimoji="1" lang="en-US" altLang="ja-JP" dirty="0"/>
          </a:p>
          <a:p>
            <a:r>
              <a:rPr kumimoji="1" lang="ja-JP" altLang="en-US" dirty="0"/>
              <a:t>同時に、</a:t>
            </a:r>
            <a:r>
              <a:rPr kumimoji="1" lang="en-US" altLang="ja-JP" dirty="0"/>
              <a:t>2</a:t>
            </a:r>
            <a:r>
              <a:rPr kumimoji="1" lang="ja-JP" altLang="en-US" dirty="0"/>
              <a:t>台目、</a:t>
            </a:r>
            <a:r>
              <a:rPr kumimoji="1" lang="en-US" altLang="ja-JP" dirty="0"/>
              <a:t>3</a:t>
            </a:r>
            <a:r>
              <a:rPr kumimoji="1" lang="ja-JP" altLang="en-US" dirty="0"/>
              <a:t>台目、</a:t>
            </a:r>
            <a:r>
              <a:rPr kumimoji="1" lang="en-US" altLang="ja-JP" dirty="0"/>
              <a:t>4</a:t>
            </a:r>
            <a:r>
              <a:rPr kumimoji="1" lang="ja-JP" altLang="en-US" dirty="0"/>
              <a:t>台目の計算機が割り当てられたデータの大きい方を求めます。</a:t>
            </a:r>
            <a:endParaRPr kumimoji="1" lang="en-US" altLang="ja-JP" dirty="0"/>
          </a:p>
          <a:p>
            <a:r>
              <a:rPr kumimoji="1" lang="ja-JP" altLang="en-US" dirty="0"/>
              <a:t>以下同様に、割り当てられたデータ大きい方を求めていくと、</a:t>
            </a:r>
            <a:endParaRPr kumimoji="1" lang="en-US" altLang="ja-JP" dirty="0"/>
          </a:p>
          <a:p>
            <a:r>
              <a:rPr kumimoji="1" lang="ja-JP" altLang="en-US" dirty="0"/>
              <a:t>答は</a:t>
            </a:r>
            <a:r>
              <a:rPr kumimoji="1" lang="en-US" altLang="ja-JP" dirty="0"/>
              <a:t>8</a:t>
            </a:r>
            <a:r>
              <a:rPr kumimoji="1" lang="ja-JP" altLang="en-US" dirty="0"/>
              <a:t>となり、正しい答が出てきます。</a:t>
            </a:r>
            <a:endParaRPr kumimoji="1" lang="en-US" altLang="ja-JP" dirty="0"/>
          </a:p>
          <a:p>
            <a:r>
              <a:rPr kumimoji="1" lang="ja-JP" altLang="en-US" dirty="0"/>
              <a:t>ですので、最大値もこのやり方で</a:t>
            </a:r>
            <a:r>
              <a:rPr kumimoji="1" lang="en-US" altLang="ja-JP" dirty="0"/>
              <a:t>OK</a:t>
            </a:r>
            <a:r>
              <a:rPr kumimoji="1" lang="ja-JP" altLang="en-US" dirty="0"/>
              <a:t>です。</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6</a:t>
            </a:fld>
            <a:endParaRPr kumimoji="1" lang="ja-JP" altLang="en-US"/>
          </a:p>
        </p:txBody>
      </p:sp>
    </p:spTree>
    <p:extLst>
      <p:ext uri="{BB962C8B-B14F-4D97-AF65-F5344CB8AC3E}">
        <p14:creationId xmlns:p14="http://schemas.microsoft.com/office/powerpoint/2010/main" val="852701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中央値はどうでしょう。</a:t>
            </a:r>
            <a:endParaRPr kumimoji="1" lang="en-US" altLang="ja-JP" dirty="0"/>
          </a:p>
          <a:p>
            <a:r>
              <a:rPr kumimoji="1" lang="ja-JP" altLang="en-US" dirty="0"/>
              <a:t>中央値とは、データを小さいものから順番に並べたときに、</a:t>
            </a:r>
            <a:endParaRPr kumimoji="1" lang="en-US" altLang="ja-JP" dirty="0"/>
          </a:p>
          <a:p>
            <a:r>
              <a:rPr kumimoji="1" lang="ja-JP" altLang="en-US" dirty="0"/>
              <a:t>ちょうど真ん中に来るデータです。</a:t>
            </a:r>
            <a:endParaRPr kumimoji="1" lang="en-US" altLang="ja-JP" dirty="0"/>
          </a:p>
          <a:p>
            <a:r>
              <a:rPr kumimoji="1" lang="ja-JP" altLang="en-US" dirty="0"/>
              <a:t>データが</a:t>
            </a:r>
            <a:r>
              <a:rPr kumimoji="1" lang="en-US" altLang="ja-JP" dirty="0"/>
              <a:t>8</a:t>
            </a:r>
            <a:r>
              <a:rPr kumimoji="1" lang="ja-JP" altLang="en-US" dirty="0"/>
              <a:t>個ある場合は、小さいものから並べたときに前から</a:t>
            </a:r>
            <a:r>
              <a:rPr kumimoji="1" lang="en-US" altLang="ja-JP" dirty="0"/>
              <a:t>4</a:t>
            </a:r>
            <a:r>
              <a:rPr kumimoji="1" lang="ja-JP" altLang="en-US" dirty="0"/>
              <a:t>番目にあるデータ、</a:t>
            </a:r>
            <a:endParaRPr kumimoji="1" lang="en-US" altLang="ja-JP" dirty="0"/>
          </a:p>
          <a:p>
            <a:r>
              <a:rPr kumimoji="1" lang="ja-JP" altLang="en-US" dirty="0"/>
              <a:t>この場合は</a:t>
            </a:r>
            <a:r>
              <a:rPr kumimoji="1" lang="en-US" altLang="ja-JP" dirty="0"/>
              <a:t>4</a:t>
            </a:r>
            <a:r>
              <a:rPr kumimoji="1" lang="ja-JP" altLang="en-US" dirty="0"/>
              <a:t>になります。</a:t>
            </a:r>
            <a:endParaRPr kumimoji="1" lang="en-US" altLang="ja-JP" dirty="0"/>
          </a:p>
          <a:p>
            <a:r>
              <a:rPr kumimoji="1" lang="ja-JP" altLang="en-US" dirty="0"/>
              <a:t>それでは、今までと同じく各計算機に</a:t>
            </a:r>
            <a:r>
              <a:rPr kumimoji="1" lang="en-US" altLang="ja-JP" dirty="0"/>
              <a:t>2</a:t>
            </a:r>
            <a:r>
              <a:rPr kumimoji="1" lang="ja-JP" altLang="en-US" dirty="0"/>
              <a:t>個ずつデータを割り当てて、</a:t>
            </a:r>
            <a:endParaRPr kumimoji="1" lang="en-US" altLang="ja-JP" dirty="0"/>
          </a:p>
          <a:p>
            <a:r>
              <a:rPr kumimoji="1" lang="ja-JP" altLang="en-US" dirty="0"/>
              <a:t>それぞれのデータの中央値を求めてみましょう。</a:t>
            </a:r>
            <a:endParaRPr kumimoji="1" lang="en-US" altLang="ja-JP" dirty="0"/>
          </a:p>
          <a:p>
            <a:r>
              <a:rPr kumimoji="1" lang="en-US" altLang="ja-JP" dirty="0"/>
              <a:t>1</a:t>
            </a:r>
            <a:r>
              <a:rPr kumimoji="1" lang="ja-JP" altLang="en-US" dirty="0"/>
              <a:t>台目の計算機が、</a:t>
            </a:r>
            <a:r>
              <a:rPr kumimoji="1" lang="en-US" altLang="ja-JP" dirty="0"/>
              <a:t>2</a:t>
            </a:r>
            <a:r>
              <a:rPr kumimoji="1" lang="ja-JP" altLang="en-US" dirty="0"/>
              <a:t>と</a:t>
            </a:r>
            <a:r>
              <a:rPr kumimoji="1" lang="en-US" altLang="ja-JP" dirty="0"/>
              <a:t>3</a:t>
            </a:r>
            <a:r>
              <a:rPr kumimoji="1" lang="ja-JP" altLang="en-US" dirty="0"/>
              <a:t>の中央値を求めます。</a:t>
            </a:r>
            <a:endParaRPr kumimoji="1" lang="en-US" altLang="ja-JP" dirty="0"/>
          </a:p>
          <a:p>
            <a:r>
              <a:rPr kumimoji="1" lang="en-US" altLang="ja-JP" dirty="0"/>
              <a:t>2</a:t>
            </a:r>
            <a:r>
              <a:rPr kumimoji="1" lang="ja-JP" altLang="en-US" dirty="0"/>
              <a:t>個のデータの中央値は、前から</a:t>
            </a:r>
            <a:r>
              <a:rPr kumimoji="1" lang="en-US" altLang="ja-JP" dirty="0"/>
              <a:t>1</a:t>
            </a:r>
            <a:r>
              <a:rPr kumimoji="1" lang="ja-JP" altLang="en-US" dirty="0"/>
              <a:t>番目のデータ、つまり</a:t>
            </a:r>
            <a:r>
              <a:rPr kumimoji="1" lang="en-US" altLang="ja-JP" dirty="0"/>
              <a:t>2</a:t>
            </a:r>
            <a:r>
              <a:rPr kumimoji="1" lang="ja-JP" altLang="en-US" dirty="0"/>
              <a:t>個のデータの小さい方です。</a:t>
            </a:r>
            <a:endParaRPr kumimoji="1" lang="en-US" altLang="ja-JP" dirty="0"/>
          </a:p>
          <a:p>
            <a:r>
              <a:rPr kumimoji="1" lang="ja-JP" altLang="en-US" dirty="0"/>
              <a:t>ですので、</a:t>
            </a:r>
            <a:r>
              <a:rPr kumimoji="1" lang="en-US" altLang="ja-JP" dirty="0"/>
              <a:t>2</a:t>
            </a:r>
            <a:r>
              <a:rPr kumimoji="1" lang="ja-JP" altLang="en-US" dirty="0"/>
              <a:t>と</a:t>
            </a:r>
            <a:r>
              <a:rPr kumimoji="1" lang="en-US" altLang="ja-JP" dirty="0"/>
              <a:t>3</a:t>
            </a:r>
            <a:r>
              <a:rPr kumimoji="1" lang="ja-JP" altLang="en-US" dirty="0"/>
              <a:t>の中央値は</a:t>
            </a:r>
            <a:r>
              <a:rPr kumimoji="1" lang="en-US" altLang="ja-JP" dirty="0"/>
              <a:t>2</a:t>
            </a:r>
            <a:r>
              <a:rPr kumimoji="1" lang="ja-JP" altLang="en-US" dirty="0"/>
              <a:t>になります。</a:t>
            </a:r>
            <a:endParaRPr kumimoji="1" lang="en-US" altLang="ja-JP" dirty="0"/>
          </a:p>
          <a:p>
            <a:r>
              <a:rPr kumimoji="1" lang="en-US" altLang="ja-JP" dirty="0"/>
              <a:t>2</a:t>
            </a:r>
            <a:r>
              <a:rPr kumimoji="1" lang="ja-JP" altLang="en-US" dirty="0"/>
              <a:t>台目、</a:t>
            </a:r>
            <a:r>
              <a:rPr kumimoji="1" lang="en-US" altLang="ja-JP" dirty="0"/>
              <a:t>3</a:t>
            </a:r>
            <a:r>
              <a:rPr kumimoji="1" lang="ja-JP" altLang="en-US" dirty="0"/>
              <a:t>台目、</a:t>
            </a:r>
            <a:r>
              <a:rPr kumimoji="1" lang="en-US" altLang="ja-JP" dirty="0"/>
              <a:t>4</a:t>
            </a:r>
            <a:r>
              <a:rPr kumimoji="1" lang="ja-JP" altLang="en-US" dirty="0"/>
              <a:t>台目の計算機も、割り当てられたデータの中央値、小さい方を求めます。</a:t>
            </a:r>
            <a:endParaRPr kumimoji="1" lang="en-US" altLang="ja-JP" dirty="0"/>
          </a:p>
          <a:p>
            <a:r>
              <a:rPr kumimoji="1" lang="ja-JP" altLang="en-US" dirty="0"/>
              <a:t>出てきた</a:t>
            </a:r>
            <a:r>
              <a:rPr kumimoji="1" lang="en-US" altLang="ja-JP" dirty="0"/>
              <a:t>4</a:t>
            </a:r>
            <a:r>
              <a:rPr kumimoji="1" lang="ja-JP" altLang="en-US" dirty="0"/>
              <a:t>つのデータを、</a:t>
            </a:r>
            <a:r>
              <a:rPr kumimoji="1" lang="en-US" altLang="ja-JP" dirty="0"/>
              <a:t>2</a:t>
            </a:r>
            <a:r>
              <a:rPr kumimoji="1" lang="ja-JP" altLang="en-US" dirty="0"/>
              <a:t>台の計算機に</a:t>
            </a:r>
            <a:r>
              <a:rPr kumimoji="1" lang="en-US" altLang="ja-JP" dirty="0"/>
              <a:t>2</a:t>
            </a:r>
            <a:r>
              <a:rPr kumimoji="1" lang="ja-JP" altLang="en-US" dirty="0"/>
              <a:t>個ずつ割り当て、</a:t>
            </a:r>
            <a:endParaRPr kumimoji="1" lang="en-US" altLang="ja-JP" dirty="0"/>
          </a:p>
          <a:p>
            <a:r>
              <a:rPr kumimoji="1" lang="ja-JP" altLang="en-US" dirty="0"/>
              <a:t>それらの中央値、小さい方を求めます。</a:t>
            </a:r>
            <a:endParaRPr kumimoji="1" lang="en-US" altLang="ja-JP" dirty="0"/>
          </a:p>
          <a:p>
            <a:r>
              <a:rPr kumimoji="1" lang="ja-JP" altLang="en-US" dirty="0"/>
              <a:t>すると最後に出てくる答は、</a:t>
            </a:r>
            <a:r>
              <a:rPr kumimoji="1" lang="en-US" altLang="ja-JP" dirty="0"/>
              <a:t>1</a:t>
            </a:r>
            <a:r>
              <a:rPr kumimoji="1" lang="ja-JP" altLang="en-US" dirty="0"/>
              <a:t>、一番小さい値が出てきます。</a:t>
            </a:r>
            <a:endParaRPr kumimoji="1" lang="en-US" altLang="ja-JP" dirty="0"/>
          </a:p>
          <a:p>
            <a:r>
              <a:rPr kumimoji="1" lang="ja-JP" altLang="en-US" dirty="0"/>
              <a:t>正しい中央値は</a:t>
            </a:r>
            <a:r>
              <a:rPr kumimoji="1" lang="en-US" altLang="ja-JP" dirty="0"/>
              <a:t>4</a:t>
            </a:r>
            <a:r>
              <a:rPr kumimoji="1" lang="ja-JP" altLang="en-US" dirty="0"/>
              <a:t>ですので、このやり方では中央値は求まらないということになります。</a:t>
            </a:r>
            <a:endParaRPr kumimoji="1" lang="en-US" altLang="ja-JP" dirty="0"/>
          </a:p>
          <a:p>
            <a:r>
              <a:rPr kumimoji="1" lang="ja-JP" altLang="en-US" dirty="0"/>
              <a:t>ですので、複数の計算機を使って中央値を求めるには、</a:t>
            </a:r>
            <a:endParaRPr kumimoji="1" lang="en-US" altLang="ja-JP" dirty="0"/>
          </a:p>
          <a:p>
            <a:r>
              <a:rPr kumimoji="1" lang="ja-JP" altLang="en-US" dirty="0"/>
              <a:t>また別のやり方をしなければなりません。</a:t>
            </a:r>
            <a:endParaRPr kumimoji="1" lang="en-US" altLang="ja-JP" dirty="0"/>
          </a:p>
          <a:p>
            <a:r>
              <a:rPr kumimoji="1" lang="ja-JP" altLang="en-US" dirty="0"/>
              <a:t>それではどうすればいいのか、それを考えるのが、並列アルゴリズムの研究です。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7</a:t>
            </a:fld>
            <a:endParaRPr kumimoji="1" lang="ja-JP" altLang="en-US"/>
          </a:p>
        </p:txBody>
      </p:sp>
    </p:spTree>
    <p:extLst>
      <p:ext uri="{BB962C8B-B14F-4D97-AF65-F5344CB8AC3E}">
        <p14:creationId xmlns:p14="http://schemas.microsoft.com/office/powerpoint/2010/main" val="3901619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並列アルゴリズムを動かすための計算機が並列計算機</a:t>
            </a:r>
            <a:endParaRPr kumimoji="1" lang="en-US" altLang="ja-JP" dirty="0"/>
          </a:p>
          <a:p>
            <a:r>
              <a:rPr kumimoji="1" lang="en-US" altLang="ja-JP" dirty="0"/>
              <a:t>parallel computer </a:t>
            </a:r>
            <a:r>
              <a:rPr kumimoji="1" lang="ja-JP" altLang="en-US" dirty="0"/>
              <a:t>です。</a:t>
            </a:r>
            <a:endParaRPr kumimoji="1" lang="en-US" altLang="ja-JP" dirty="0"/>
          </a:p>
          <a:p>
            <a:r>
              <a:rPr kumimoji="1" lang="ja-JP" altLang="en-US" dirty="0"/>
              <a:t>並列計算機は、計算機の頭脳であるプロセッサが複数あり、</a:t>
            </a:r>
            <a:endParaRPr kumimoji="1" lang="en-US" altLang="ja-JP" dirty="0"/>
          </a:p>
          <a:p>
            <a:r>
              <a:rPr kumimoji="1" lang="ja-JP" altLang="en-US" dirty="0"/>
              <a:t>同時に複数の処理が可能です。</a:t>
            </a:r>
            <a:endParaRPr kumimoji="1" lang="en-US" altLang="ja-JP" dirty="0"/>
          </a:p>
          <a:p>
            <a:r>
              <a:rPr kumimoji="1" lang="ja-JP" altLang="en-US" dirty="0"/>
              <a:t>いわゆる、スーパーコンピュータと呼ばれるものは、</a:t>
            </a:r>
            <a:endParaRPr kumimoji="1" lang="en-US" altLang="ja-JP" dirty="0"/>
          </a:p>
          <a:p>
            <a:r>
              <a:rPr kumimoji="1" lang="ja-JP" altLang="en-US" dirty="0"/>
              <a:t>共有メモリ型並列計算機と呼ばれ、</a:t>
            </a:r>
            <a:endParaRPr kumimoji="1" lang="en-US" altLang="ja-JP" dirty="0"/>
          </a:p>
          <a:p>
            <a:r>
              <a:rPr kumimoji="1" lang="ja-JP" altLang="en-US" dirty="0"/>
              <a:t>左の図のように</a:t>
            </a:r>
            <a:r>
              <a:rPr kumimoji="1" lang="en-US" altLang="ja-JP" dirty="0"/>
              <a:t>1</a:t>
            </a:r>
            <a:r>
              <a:rPr kumimoji="1" lang="ja-JP" altLang="en-US" dirty="0"/>
              <a:t>台の計算機に複数のプロセッサが入っています。</a:t>
            </a:r>
            <a:endParaRPr kumimoji="1" lang="en-US" altLang="ja-JP" dirty="0"/>
          </a:p>
          <a:p>
            <a:r>
              <a:rPr kumimoji="1" lang="ja-JP" altLang="en-US" dirty="0"/>
              <a:t>複数のプロセッサを使って同時に計算することにより、</a:t>
            </a:r>
            <a:endParaRPr kumimoji="1" lang="en-US" altLang="ja-JP" dirty="0"/>
          </a:p>
          <a:p>
            <a:r>
              <a:rPr kumimoji="1" lang="ja-JP" altLang="en-US" dirty="0"/>
              <a:t>スーパーコンピュータは高速な処理が可能です。</a:t>
            </a:r>
            <a:endParaRPr kumimoji="1" lang="en-US" altLang="ja-JP" dirty="0"/>
          </a:p>
          <a:p>
            <a:r>
              <a:rPr kumimoji="1" lang="ja-JP" altLang="en-US" dirty="0"/>
              <a:t>一方、プロセッサが</a:t>
            </a:r>
            <a:r>
              <a:rPr kumimoji="1" lang="en-US" altLang="ja-JP" dirty="0"/>
              <a:t>1</a:t>
            </a:r>
            <a:r>
              <a:rPr kumimoji="1" lang="ja-JP" altLang="en-US" dirty="0"/>
              <a:t>台しかない普通の計算機でも、</a:t>
            </a:r>
            <a:endParaRPr kumimoji="1" lang="en-US" altLang="ja-JP" dirty="0"/>
          </a:p>
          <a:p>
            <a:r>
              <a:rPr kumimoji="1" lang="ja-JP" altLang="en-US" dirty="0"/>
              <a:t>それを</a:t>
            </a:r>
            <a:r>
              <a:rPr kumimoji="1" lang="en-US" altLang="ja-JP" dirty="0"/>
              <a:t>LAN</a:t>
            </a:r>
            <a:r>
              <a:rPr kumimoji="1" lang="ja-JP" altLang="en-US" dirty="0"/>
              <a:t>やインタネットなどのネットワークに繋ぐことでネットワーク全体として並列計算を行うことができます。</a:t>
            </a:r>
            <a:endParaRPr kumimoji="1" lang="en-US" altLang="ja-JP" dirty="0"/>
          </a:p>
          <a:p>
            <a:r>
              <a:rPr kumimoji="1" lang="ja-JP" altLang="en-US" dirty="0"/>
              <a:t>安い計算機でもたくさん集めればスーパーコンピュータ並の性能が得られるのです。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8</a:t>
            </a:fld>
            <a:endParaRPr kumimoji="1" lang="ja-JP" altLang="en-US"/>
          </a:p>
        </p:txBody>
      </p:sp>
    </p:spTree>
    <p:extLst>
      <p:ext uri="{BB962C8B-B14F-4D97-AF65-F5344CB8AC3E}">
        <p14:creationId xmlns:p14="http://schemas.microsoft.com/office/powerpoint/2010/main" val="124569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並列アルゴリズムは何故必要なのでしょうか。</a:t>
            </a:r>
            <a:endParaRPr kumimoji="1" lang="en-US" altLang="ja-JP" dirty="0"/>
          </a:p>
          <a:p>
            <a:r>
              <a:rPr kumimoji="1" lang="ja-JP" altLang="en-US" dirty="0"/>
              <a:t>並列化の利点は計算時間を短縮できることです。</a:t>
            </a:r>
            <a:endParaRPr kumimoji="1" lang="en-US" altLang="ja-JP" dirty="0"/>
          </a:p>
          <a:p>
            <a:r>
              <a:rPr kumimoji="1" lang="ja-JP" altLang="en-US" dirty="0"/>
              <a:t>どんな処理でも、早く処理できた方がうれしいですよね。</a:t>
            </a:r>
            <a:endParaRPr kumimoji="1" lang="en-US" altLang="ja-JP" dirty="0"/>
          </a:p>
          <a:p>
            <a:r>
              <a:rPr kumimoji="1" lang="ja-JP" altLang="en-US" dirty="0"/>
              <a:t>エンターキーを押してから、</a:t>
            </a:r>
            <a:r>
              <a:rPr kumimoji="1" lang="en-US" altLang="ja-JP" dirty="0"/>
              <a:t>1</a:t>
            </a:r>
            <a:r>
              <a:rPr kumimoji="1" lang="ja-JP" altLang="en-US" dirty="0"/>
              <a:t>秒後に答が出るのと、</a:t>
            </a:r>
            <a:r>
              <a:rPr kumimoji="1" lang="en-US" altLang="ja-JP" dirty="0"/>
              <a:t>1</a:t>
            </a:r>
            <a:r>
              <a:rPr kumimoji="1" lang="ja-JP" altLang="en-US" dirty="0"/>
              <a:t>時間後に答が出るのとでは、</a:t>
            </a:r>
            <a:endParaRPr kumimoji="1" lang="en-US" altLang="ja-JP" dirty="0"/>
          </a:p>
          <a:p>
            <a:r>
              <a:rPr kumimoji="1" lang="ja-JP" altLang="en-US" dirty="0"/>
              <a:t>早く答が出る方がいいに決まっています。</a:t>
            </a:r>
            <a:endParaRPr kumimoji="1" lang="en-US" altLang="ja-JP" dirty="0"/>
          </a:p>
          <a:p>
            <a:r>
              <a:rPr kumimoji="1" lang="ja-JP" altLang="en-US" dirty="0"/>
              <a:t>ですので、どんな問題でも並列化するメリットがあります。</a:t>
            </a:r>
            <a:endParaRPr kumimoji="1" lang="en-US" altLang="ja-JP" dirty="0"/>
          </a:p>
          <a:p>
            <a:r>
              <a:rPr kumimoji="1" lang="ja-JP" altLang="en-US" dirty="0"/>
              <a:t>また、早く計算できることで、より複雑な問題が解けるようになります。</a:t>
            </a:r>
            <a:endParaRPr kumimoji="1" lang="en-US" altLang="ja-JP" dirty="0"/>
          </a:p>
          <a:p>
            <a:r>
              <a:rPr kumimoji="1" lang="ja-JP" altLang="en-US" dirty="0"/>
              <a:t>例えばリアルタイム処理が必要な場合、</a:t>
            </a:r>
            <a:endParaRPr kumimoji="1" lang="en-US" altLang="ja-JP" dirty="0"/>
          </a:p>
          <a:p>
            <a:r>
              <a:rPr kumimoji="1" lang="ja-JP" altLang="en-US" dirty="0"/>
              <a:t>従来のやり方では短時間で完全な答を出すことができず、</a:t>
            </a:r>
            <a:endParaRPr kumimoji="1" lang="en-US" altLang="ja-JP" dirty="0"/>
          </a:p>
          <a:p>
            <a:r>
              <a:rPr kumimoji="1" lang="ja-JP" altLang="en-US" dirty="0"/>
              <a:t>近似値で我慢する、ということもありました。</a:t>
            </a:r>
            <a:endParaRPr kumimoji="1" lang="en-US" altLang="ja-JP" dirty="0"/>
          </a:p>
          <a:p>
            <a:r>
              <a:rPr kumimoji="1" lang="ja-JP" altLang="en-US" dirty="0"/>
              <a:t>しかし並列化することにより、より正確な処理をすることができます。</a:t>
            </a:r>
            <a:endParaRPr kumimoji="1" lang="en-US" altLang="ja-JP" dirty="0"/>
          </a:p>
          <a:p>
            <a:r>
              <a:rPr kumimoji="1" lang="ja-JP" altLang="en-US" dirty="0"/>
              <a:t>また、今日では並列計算を実現できる状況になってきていることも挙げられます。</a:t>
            </a:r>
            <a:endParaRPr kumimoji="1" lang="en-US" altLang="ja-JP" dirty="0"/>
          </a:p>
          <a:p>
            <a:r>
              <a:rPr kumimoji="1" lang="ja-JP" altLang="en-US" dirty="0"/>
              <a:t>計算機の価格はどんどん下がってきていますので</a:t>
            </a:r>
            <a:r>
              <a:rPr kumimoji="1" lang="en-US" altLang="ja-JP" dirty="0"/>
              <a:t>1</a:t>
            </a:r>
            <a:r>
              <a:rPr kumimoji="1" lang="ja-JP" altLang="en-US" dirty="0"/>
              <a:t>人で複数の計算機を使うことも</a:t>
            </a:r>
            <a:endParaRPr kumimoji="1" lang="en-US" altLang="ja-JP" dirty="0"/>
          </a:p>
          <a:p>
            <a:r>
              <a:rPr kumimoji="1" lang="ja-JP" altLang="en-US" dirty="0"/>
              <a:t>現実問題として、十分可能です。</a:t>
            </a:r>
            <a:endParaRPr kumimoji="1" lang="en-US" altLang="ja-JP" dirty="0"/>
          </a:p>
          <a:p>
            <a:r>
              <a:rPr kumimoji="1" lang="ja-JP" altLang="en-US" dirty="0"/>
              <a:t>ですので、並列化することにメリットがあり、また現実い並列計算が可能な状況となっていますので、</a:t>
            </a:r>
            <a:endParaRPr kumimoji="1" lang="en-US" altLang="ja-JP" dirty="0"/>
          </a:p>
          <a:p>
            <a:r>
              <a:rPr kumimoji="1" lang="ja-JP" altLang="en-US" dirty="0"/>
              <a:t>並列アルゴルズムを研究することは重要です。</a:t>
            </a:r>
          </a:p>
        </p:txBody>
      </p:sp>
      <p:sp>
        <p:nvSpPr>
          <p:cNvPr id="4" name="スライド番号プレースホルダー 3"/>
          <p:cNvSpPr>
            <a:spLocks noGrp="1"/>
          </p:cNvSpPr>
          <p:nvPr>
            <p:ph type="sldNum" sz="quarter" idx="5"/>
          </p:nvPr>
        </p:nvSpPr>
        <p:spPr/>
        <p:txBody>
          <a:bodyPr/>
          <a:lstStyle/>
          <a:p>
            <a:fld id="{046F5E40-597E-4A96-A654-0EC243B7365F}" type="slidenum">
              <a:rPr kumimoji="1" lang="ja-JP" altLang="en-US" smtClean="0"/>
              <a:t>9</a:t>
            </a:fld>
            <a:endParaRPr kumimoji="1" lang="ja-JP" altLang="en-US"/>
          </a:p>
        </p:txBody>
      </p:sp>
    </p:spTree>
    <p:extLst>
      <p:ext uri="{BB962C8B-B14F-4D97-AF65-F5344CB8AC3E}">
        <p14:creationId xmlns:p14="http://schemas.microsoft.com/office/powerpoint/2010/main" val="2059078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5131055-ECA1-4C5E-9E5C-A62A57E20628}"/>
              </a:ext>
            </a:extLst>
          </p:cNvPr>
          <p:cNvGrpSpPr>
            <a:grpSpLocks/>
          </p:cNvGrpSpPr>
          <p:nvPr/>
        </p:nvGrpSpPr>
        <p:grpSpPr bwMode="auto">
          <a:xfrm>
            <a:off x="0" y="-14288"/>
            <a:ext cx="9155113" cy="6884988"/>
            <a:chOff x="0" y="-9"/>
            <a:chExt cx="5767" cy="4337"/>
          </a:xfrm>
        </p:grpSpPr>
        <p:sp>
          <p:nvSpPr>
            <p:cNvPr id="5" name="Freeform 3">
              <a:extLst>
                <a:ext uri="{FF2B5EF4-FFF2-40B4-BE49-F238E27FC236}">
                  <a16:creationId xmlns:a16="http://schemas.microsoft.com/office/drawing/2014/main" id="{3B2A2694-6816-4CC9-9A8C-B3A8B9346553}"/>
                </a:ext>
              </a:extLst>
            </p:cNvPr>
            <p:cNvSpPr>
              <a:spLocks/>
            </p:cNvSpPr>
            <p:nvPr/>
          </p:nvSpPr>
          <p:spPr bwMode="hidden">
            <a:xfrm>
              <a:off x="1632" y="-5"/>
              <a:ext cx="1737" cy="4333"/>
            </a:xfrm>
            <a:custGeom>
              <a:avLst/>
              <a:gdLst>
                <a:gd name="T0" fmla="*/ 494 w 1737"/>
                <a:gd name="T1" fmla="*/ 4322 h 4320"/>
                <a:gd name="T2" fmla="*/ 1737 w 1737"/>
                <a:gd name="T3" fmla="*/ 4333 h 4320"/>
                <a:gd name="T4" fmla="*/ 524 w 1737"/>
                <a:gd name="T5" fmla="*/ 0 h 4320"/>
                <a:gd name="T6" fmla="*/ 0 w 1737"/>
                <a:gd name="T7" fmla="*/ 7 h 4320"/>
                <a:gd name="T8" fmla="*/ 494 w 1737"/>
                <a:gd name="T9" fmla="*/ 4322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6" name="Freeform 4">
              <a:extLst>
                <a:ext uri="{FF2B5EF4-FFF2-40B4-BE49-F238E27FC236}">
                  <a16:creationId xmlns:a16="http://schemas.microsoft.com/office/drawing/2014/main" id="{C67930B0-AD1C-4C6A-9AB3-DE8A5557053B}"/>
                </a:ext>
              </a:extLst>
            </p:cNvPr>
            <p:cNvSpPr>
              <a:spLocks/>
            </p:cNvSpPr>
            <p:nvPr/>
          </p:nvSpPr>
          <p:spPr bwMode="hidden">
            <a:xfrm>
              <a:off x="0" y="-7"/>
              <a:ext cx="1737" cy="4329"/>
            </a:xfrm>
            <a:custGeom>
              <a:avLst/>
              <a:gdLst>
                <a:gd name="T0" fmla="*/ 494 w 1737"/>
                <a:gd name="T1" fmla="*/ 4318 h 4320"/>
                <a:gd name="T2" fmla="*/ 1737 w 1737"/>
                <a:gd name="T3" fmla="*/ 4329 h 4320"/>
                <a:gd name="T4" fmla="*/ 524 w 1737"/>
                <a:gd name="T5" fmla="*/ 0 h 4320"/>
                <a:gd name="T6" fmla="*/ 0 w 1737"/>
                <a:gd name="T7" fmla="*/ 7 h 4320"/>
                <a:gd name="T8" fmla="*/ 494 w 1737"/>
                <a:gd name="T9" fmla="*/ 4318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7" name="Freeform 5">
              <a:extLst>
                <a:ext uri="{FF2B5EF4-FFF2-40B4-BE49-F238E27FC236}">
                  <a16:creationId xmlns:a16="http://schemas.microsoft.com/office/drawing/2014/main" id="{EDB6D97F-FA2A-4FE6-AD1B-CFD10BE23E70}"/>
                </a:ext>
              </a:extLst>
            </p:cNvPr>
            <p:cNvSpPr>
              <a:spLocks/>
            </p:cNvSpPr>
            <p:nvPr/>
          </p:nvSpPr>
          <p:spPr bwMode="hidden">
            <a:xfrm>
              <a:off x="3744" y="-4"/>
              <a:ext cx="1739" cy="4330"/>
            </a:xfrm>
            <a:custGeom>
              <a:avLst/>
              <a:gdLst>
                <a:gd name="T0" fmla="*/ 494 w 1739"/>
                <a:gd name="T1" fmla="*/ 4325 h 4420"/>
                <a:gd name="T2" fmla="*/ 1739 w 1739"/>
                <a:gd name="T3" fmla="*/ 4330 h 4420"/>
                <a:gd name="T4" fmla="*/ 524 w 1739"/>
                <a:gd name="T5" fmla="*/ 0 h 4420"/>
                <a:gd name="T6" fmla="*/ 0 w 1739"/>
                <a:gd name="T7" fmla="*/ 7 h 4420"/>
                <a:gd name="T8" fmla="*/ 494 w 1739"/>
                <a:gd name="T9" fmla="*/ 4325 h 4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8" name="Freeform 6">
              <a:extLst>
                <a:ext uri="{FF2B5EF4-FFF2-40B4-BE49-F238E27FC236}">
                  <a16:creationId xmlns:a16="http://schemas.microsoft.com/office/drawing/2014/main" id="{943997E7-AC0C-4FCC-8E70-E2A4C5D2E17F}"/>
                </a:ext>
              </a:extLst>
            </p:cNvPr>
            <p:cNvSpPr>
              <a:spLocks/>
            </p:cNvSpPr>
            <p:nvPr/>
          </p:nvSpPr>
          <p:spPr bwMode="hidden">
            <a:xfrm>
              <a:off x="1920" y="-9"/>
              <a:ext cx="2080" cy="4324"/>
            </a:xfrm>
            <a:custGeom>
              <a:avLst/>
              <a:gdLst>
                <a:gd name="T0" fmla="*/ 0 w 2080"/>
                <a:gd name="T1" fmla="*/ 7 h 4338"/>
                <a:gd name="T2" fmla="*/ 1870 w 2080"/>
                <a:gd name="T3" fmla="*/ 4324 h 4338"/>
                <a:gd name="T4" fmla="*/ 2080 w 2080"/>
                <a:gd name="T5" fmla="*/ 4324 h 4338"/>
                <a:gd name="T6" fmla="*/ 1033 w 2080"/>
                <a:gd name="T7" fmla="*/ 0 h 4338"/>
                <a:gd name="T8" fmla="*/ 0 w 2080"/>
                <a:gd name="T9" fmla="*/ 7 h 43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defRPr/>
              </a:pPr>
              <a:endParaRPr lang="ja-JP" altLang="en-US">
                <a:latin typeface="Times New Roman" charset="0"/>
              </a:endParaRPr>
            </a:p>
          </p:txBody>
        </p:sp>
        <p:sp>
          <p:nvSpPr>
            <p:cNvPr id="9" name="Freeform 7">
              <a:extLst>
                <a:ext uri="{FF2B5EF4-FFF2-40B4-BE49-F238E27FC236}">
                  <a16:creationId xmlns:a16="http://schemas.microsoft.com/office/drawing/2014/main" id="{3499E8A5-A294-468B-A619-3366B4D6F749}"/>
                </a:ext>
              </a:extLst>
            </p:cNvPr>
            <p:cNvSpPr>
              <a:spLocks/>
            </p:cNvSpPr>
            <p:nvPr/>
          </p:nvSpPr>
          <p:spPr bwMode="hidden">
            <a:xfrm>
              <a:off x="117" y="97"/>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10" name="Freeform 8">
              <a:extLst>
                <a:ext uri="{FF2B5EF4-FFF2-40B4-BE49-F238E27FC236}">
                  <a16:creationId xmlns:a16="http://schemas.microsoft.com/office/drawing/2014/main" id="{64590047-3075-46B1-B86E-E979BFF887EF}"/>
                </a:ext>
              </a:extLst>
            </p:cNvPr>
            <p:cNvSpPr>
              <a:spLocks/>
            </p:cNvSpPr>
            <p:nvPr/>
          </p:nvSpPr>
          <p:spPr bwMode="hidden">
            <a:xfrm rot="2702961" flipH="1">
              <a:off x="810" y="766"/>
              <a:ext cx="2544" cy="100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11" name="Freeform 9">
              <a:extLst>
                <a:ext uri="{FF2B5EF4-FFF2-40B4-BE49-F238E27FC236}">
                  <a16:creationId xmlns:a16="http://schemas.microsoft.com/office/drawing/2014/main" id="{480F68B1-F6B7-4A44-B25D-4D76813A2BBA}"/>
                </a:ext>
              </a:extLst>
            </p:cNvPr>
            <p:cNvSpPr>
              <a:spLocks/>
            </p:cNvSpPr>
            <p:nvPr/>
          </p:nvSpPr>
          <p:spPr bwMode="hidden">
            <a:xfrm>
              <a:off x="83" y="49"/>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12" name="Freeform 10">
              <a:extLst>
                <a:ext uri="{FF2B5EF4-FFF2-40B4-BE49-F238E27FC236}">
                  <a16:creationId xmlns:a16="http://schemas.microsoft.com/office/drawing/2014/main" id="{586B41EE-C630-4534-896C-DC28D047AC7B}"/>
                </a:ext>
              </a:extLst>
            </p:cNvPr>
            <p:cNvSpPr>
              <a:spLocks/>
            </p:cNvSpPr>
            <p:nvPr/>
          </p:nvSpPr>
          <p:spPr bwMode="hidden">
            <a:xfrm rot="-2895842">
              <a:off x="-984" y="1041"/>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13" name="Freeform 11">
              <a:extLst>
                <a:ext uri="{FF2B5EF4-FFF2-40B4-BE49-F238E27FC236}">
                  <a16:creationId xmlns:a16="http://schemas.microsoft.com/office/drawing/2014/main" id="{E75D7BC8-44E1-4ED9-93EE-3018616528DB}"/>
                </a:ext>
              </a:extLst>
            </p:cNvPr>
            <p:cNvSpPr>
              <a:spLocks/>
            </p:cNvSpPr>
            <p:nvPr/>
          </p:nvSpPr>
          <p:spPr bwMode="hidden">
            <a:xfrm rot="-2305141">
              <a:off x="1331" y="913"/>
              <a:ext cx="3594" cy="17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14" name="Freeform 12">
              <a:extLst>
                <a:ext uri="{FF2B5EF4-FFF2-40B4-BE49-F238E27FC236}">
                  <a16:creationId xmlns:a16="http://schemas.microsoft.com/office/drawing/2014/main" id="{D2E2F6A2-36BD-4ACA-BE72-0B54F1A2F17A}"/>
                </a:ext>
              </a:extLst>
            </p:cNvPr>
            <p:cNvSpPr>
              <a:spLocks/>
            </p:cNvSpPr>
            <p:nvPr/>
          </p:nvSpPr>
          <p:spPr bwMode="hidden">
            <a:xfrm rot="2084418" flipH="1">
              <a:off x="1859" y="865"/>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15" name="Freeform 13">
              <a:extLst>
                <a:ext uri="{FF2B5EF4-FFF2-40B4-BE49-F238E27FC236}">
                  <a16:creationId xmlns:a16="http://schemas.microsoft.com/office/drawing/2014/main" id="{DC9A00F3-1397-429F-B6F5-4FA51136C0A2}"/>
                </a:ext>
              </a:extLst>
            </p:cNvPr>
            <p:cNvSpPr>
              <a:spLocks/>
            </p:cNvSpPr>
            <p:nvPr/>
          </p:nvSpPr>
          <p:spPr bwMode="hidden">
            <a:xfrm>
              <a:off x="4250" y="-7"/>
              <a:ext cx="1089" cy="2285"/>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16" name="Rectangle 14">
              <a:extLst>
                <a:ext uri="{FF2B5EF4-FFF2-40B4-BE49-F238E27FC236}">
                  <a16:creationId xmlns:a16="http://schemas.microsoft.com/office/drawing/2014/main" id="{572ED690-3875-4CE5-A558-E73C085586EA}"/>
                </a:ext>
              </a:extLst>
            </p:cNvPr>
            <p:cNvSpPr>
              <a:spLocks noChangeArrowheads="1"/>
            </p:cNvSpPr>
            <p:nvPr/>
          </p:nvSpPr>
          <p:spPr bwMode="invGray">
            <a:xfrm>
              <a:off x="0" y="2441"/>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lang="ja-JP" altLang="en-US">
                <a:latin typeface="Times New Roman" charset="0"/>
              </a:endParaRPr>
            </a:p>
          </p:txBody>
        </p:sp>
        <p:sp>
          <p:nvSpPr>
            <p:cNvPr id="17" name="Freeform 15">
              <a:extLst>
                <a:ext uri="{FF2B5EF4-FFF2-40B4-BE49-F238E27FC236}">
                  <a16:creationId xmlns:a16="http://schemas.microsoft.com/office/drawing/2014/main" id="{91A4DA35-1A19-4E6C-BDCD-1EDB0E2598B8}"/>
                </a:ext>
              </a:extLst>
            </p:cNvPr>
            <p:cNvSpPr>
              <a:spLocks/>
            </p:cNvSpPr>
            <p:nvPr/>
          </p:nvSpPr>
          <p:spPr bwMode="invGray">
            <a:xfrm>
              <a:off x="1632" y="2487"/>
              <a:ext cx="1737" cy="382"/>
            </a:xfrm>
            <a:custGeom>
              <a:avLst/>
              <a:gdLst>
                <a:gd name="T0" fmla="*/ 494 w 1737"/>
                <a:gd name="T1" fmla="*/ 381 h 4320"/>
                <a:gd name="T2" fmla="*/ 1737 w 1737"/>
                <a:gd name="T3" fmla="*/ 382 h 4320"/>
                <a:gd name="T4" fmla="*/ 524 w 1737"/>
                <a:gd name="T5" fmla="*/ 0 h 4320"/>
                <a:gd name="T6" fmla="*/ 0 w 1737"/>
                <a:gd name="T7" fmla="*/ 1 h 4320"/>
                <a:gd name="T8" fmla="*/ 494 w 1737"/>
                <a:gd name="T9" fmla="*/ 381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18" name="Freeform 16">
              <a:extLst>
                <a:ext uri="{FF2B5EF4-FFF2-40B4-BE49-F238E27FC236}">
                  <a16:creationId xmlns:a16="http://schemas.microsoft.com/office/drawing/2014/main" id="{748B8FC0-1186-4C9C-BBBE-4082E6017A9E}"/>
                </a:ext>
              </a:extLst>
            </p:cNvPr>
            <p:cNvSpPr>
              <a:spLocks/>
            </p:cNvSpPr>
            <p:nvPr/>
          </p:nvSpPr>
          <p:spPr bwMode="invGray">
            <a:xfrm>
              <a:off x="0" y="2487"/>
              <a:ext cx="1737" cy="381"/>
            </a:xfrm>
            <a:custGeom>
              <a:avLst/>
              <a:gdLst>
                <a:gd name="T0" fmla="*/ 494 w 1737"/>
                <a:gd name="T1" fmla="*/ 380 h 4320"/>
                <a:gd name="T2" fmla="*/ 1737 w 1737"/>
                <a:gd name="T3" fmla="*/ 381 h 4320"/>
                <a:gd name="T4" fmla="*/ 524 w 1737"/>
                <a:gd name="T5" fmla="*/ 0 h 4320"/>
                <a:gd name="T6" fmla="*/ 0 w 1737"/>
                <a:gd name="T7" fmla="*/ 1 h 4320"/>
                <a:gd name="T8" fmla="*/ 494 w 1737"/>
                <a:gd name="T9" fmla="*/ 380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19" name="Freeform 17">
              <a:extLst>
                <a:ext uri="{FF2B5EF4-FFF2-40B4-BE49-F238E27FC236}">
                  <a16:creationId xmlns:a16="http://schemas.microsoft.com/office/drawing/2014/main" id="{773999F6-4C3E-4BD2-830F-B60C23181CF4}"/>
                </a:ext>
              </a:extLst>
            </p:cNvPr>
            <p:cNvSpPr>
              <a:spLocks/>
            </p:cNvSpPr>
            <p:nvPr/>
          </p:nvSpPr>
          <p:spPr bwMode="invGray">
            <a:xfrm>
              <a:off x="3744" y="2487"/>
              <a:ext cx="1739" cy="382"/>
            </a:xfrm>
            <a:custGeom>
              <a:avLst/>
              <a:gdLst>
                <a:gd name="T0" fmla="*/ 494 w 1739"/>
                <a:gd name="T1" fmla="*/ 382 h 4420"/>
                <a:gd name="T2" fmla="*/ 1739 w 1739"/>
                <a:gd name="T3" fmla="*/ 382 h 4420"/>
                <a:gd name="T4" fmla="*/ 524 w 1739"/>
                <a:gd name="T5" fmla="*/ 0 h 4420"/>
                <a:gd name="T6" fmla="*/ 0 w 1739"/>
                <a:gd name="T7" fmla="*/ 1 h 4420"/>
                <a:gd name="T8" fmla="*/ 494 w 1739"/>
                <a:gd name="T9" fmla="*/ 382 h 4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20" name="Freeform 18">
              <a:extLst>
                <a:ext uri="{FF2B5EF4-FFF2-40B4-BE49-F238E27FC236}">
                  <a16:creationId xmlns:a16="http://schemas.microsoft.com/office/drawing/2014/main" id="{A8E8F447-947D-4672-BD69-154965923589}"/>
                </a:ext>
              </a:extLst>
            </p:cNvPr>
            <p:cNvSpPr>
              <a:spLocks/>
            </p:cNvSpPr>
            <p:nvPr/>
          </p:nvSpPr>
          <p:spPr bwMode="invGray">
            <a:xfrm>
              <a:off x="1920" y="2487"/>
              <a:ext cx="2080" cy="381"/>
            </a:xfrm>
            <a:custGeom>
              <a:avLst/>
              <a:gdLst>
                <a:gd name="T0" fmla="*/ 0 w 2080"/>
                <a:gd name="T1" fmla="*/ 1 h 4338"/>
                <a:gd name="T2" fmla="*/ 1870 w 2080"/>
                <a:gd name="T3" fmla="*/ 381 h 4338"/>
                <a:gd name="T4" fmla="*/ 2080 w 2080"/>
                <a:gd name="T5" fmla="*/ 381 h 4338"/>
                <a:gd name="T6" fmla="*/ 1033 w 2080"/>
                <a:gd name="T7" fmla="*/ 0 h 4338"/>
                <a:gd name="T8" fmla="*/ 0 w 2080"/>
                <a:gd name="T9" fmla="*/ 1 h 43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defRPr/>
              </a:pPr>
              <a:endParaRPr lang="ja-JP" altLang="en-US">
                <a:latin typeface="Times New Roman" charset="0"/>
              </a:endParaRPr>
            </a:p>
          </p:txBody>
        </p:sp>
        <p:sp>
          <p:nvSpPr>
            <p:cNvPr id="21" name="Rectangle 19">
              <a:extLst>
                <a:ext uri="{FF2B5EF4-FFF2-40B4-BE49-F238E27FC236}">
                  <a16:creationId xmlns:a16="http://schemas.microsoft.com/office/drawing/2014/main" id="{3980F1B3-30BC-44E2-A011-D39B5E4D6928}"/>
                </a:ext>
              </a:extLst>
            </p:cNvPr>
            <p:cNvSpPr>
              <a:spLocks noChangeArrowheads="1"/>
            </p:cNvSpPr>
            <p:nvPr/>
          </p:nvSpPr>
          <p:spPr bwMode="invGray">
            <a:xfrm>
              <a:off x="7" y="2456"/>
              <a:ext cx="5760" cy="432"/>
            </a:xfrm>
            <a:prstGeom prst="rect">
              <a:avLst/>
            </a:prstGeom>
            <a:solidFill>
              <a:schemeClr val="bg2">
                <a:alpha val="50195"/>
              </a:schemeClr>
            </a:solidFill>
            <a:ln w="9525">
              <a:noFill/>
              <a:miter lim="800000"/>
              <a:headEnd/>
              <a:tailEnd/>
            </a:ln>
            <a:effectLst/>
          </p:spPr>
          <p:txBody>
            <a:bodyPr wrap="none" anchor="ctr"/>
            <a:lstStyle/>
            <a:p>
              <a:pPr>
                <a:defRPr/>
              </a:pPr>
              <a:endParaRPr lang="ja-JP" altLang="en-US">
                <a:latin typeface="Times New Roman" charset="0"/>
              </a:endParaRPr>
            </a:p>
          </p:txBody>
        </p:sp>
        <p:sp>
          <p:nvSpPr>
            <p:cNvPr id="22" name="Freeform 20">
              <a:extLst>
                <a:ext uri="{FF2B5EF4-FFF2-40B4-BE49-F238E27FC236}">
                  <a16:creationId xmlns:a16="http://schemas.microsoft.com/office/drawing/2014/main" id="{A65EC84B-6EEF-4B76-9191-2BF3CA71328A}"/>
                </a:ext>
              </a:extLst>
            </p:cNvPr>
            <p:cNvSpPr>
              <a:spLocks/>
            </p:cNvSpPr>
            <p:nvPr/>
          </p:nvSpPr>
          <p:spPr bwMode="invGray">
            <a:xfrm>
              <a:off x="2583" y="2449"/>
              <a:ext cx="1036" cy="420"/>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23" name="Freeform 21">
              <a:extLst>
                <a:ext uri="{FF2B5EF4-FFF2-40B4-BE49-F238E27FC236}">
                  <a16:creationId xmlns:a16="http://schemas.microsoft.com/office/drawing/2014/main" id="{D94401DA-E919-4844-B01A-EA81DFDCF418}"/>
                </a:ext>
              </a:extLst>
            </p:cNvPr>
            <p:cNvSpPr>
              <a:spLocks/>
            </p:cNvSpPr>
            <p:nvPr/>
          </p:nvSpPr>
          <p:spPr bwMode="invGray">
            <a:xfrm rot="18897039" flipH="1">
              <a:off x="1486" y="2417"/>
              <a:ext cx="1060" cy="48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24" name="Freeform 22">
              <a:extLst>
                <a:ext uri="{FF2B5EF4-FFF2-40B4-BE49-F238E27FC236}">
                  <a16:creationId xmlns:a16="http://schemas.microsoft.com/office/drawing/2014/main" id="{32F3431A-4FE8-4DCA-B62B-0F9954D87807}"/>
                </a:ext>
              </a:extLst>
            </p:cNvPr>
            <p:cNvSpPr>
              <a:spLocks/>
            </p:cNvSpPr>
            <p:nvPr/>
          </p:nvSpPr>
          <p:spPr bwMode="invGray">
            <a:xfrm rot="18897039" flipH="1">
              <a:off x="766" y="2417"/>
              <a:ext cx="1060" cy="48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25" name="Freeform 23">
              <a:extLst>
                <a:ext uri="{FF2B5EF4-FFF2-40B4-BE49-F238E27FC236}">
                  <a16:creationId xmlns:a16="http://schemas.microsoft.com/office/drawing/2014/main" id="{83620EA0-1C8C-42A1-B944-C6635E421D95}"/>
                </a:ext>
              </a:extLst>
            </p:cNvPr>
            <p:cNvSpPr>
              <a:spLocks/>
            </p:cNvSpPr>
            <p:nvPr/>
          </p:nvSpPr>
          <p:spPr bwMode="invGray">
            <a:xfrm rot="18897039" flipH="1">
              <a:off x="31" y="2385"/>
              <a:ext cx="1034" cy="48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26" name="Freeform 24">
              <a:extLst>
                <a:ext uri="{FF2B5EF4-FFF2-40B4-BE49-F238E27FC236}">
                  <a16:creationId xmlns:a16="http://schemas.microsoft.com/office/drawing/2014/main" id="{A0E5796D-B0AE-4047-BAF0-DA165C63E0B3}"/>
                </a:ext>
              </a:extLst>
            </p:cNvPr>
            <p:cNvSpPr>
              <a:spLocks/>
            </p:cNvSpPr>
            <p:nvPr/>
          </p:nvSpPr>
          <p:spPr bwMode="invGray">
            <a:xfrm flipH="1" flipV="1">
              <a:off x="576" y="2441"/>
              <a:ext cx="3552"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27" name="Freeform 25">
              <a:extLst>
                <a:ext uri="{FF2B5EF4-FFF2-40B4-BE49-F238E27FC236}">
                  <a16:creationId xmlns:a16="http://schemas.microsoft.com/office/drawing/2014/main" id="{41138B77-1CFA-4A0C-8CEB-F2C6787B9FD6}"/>
                </a:ext>
              </a:extLst>
            </p:cNvPr>
            <p:cNvSpPr>
              <a:spLocks/>
            </p:cNvSpPr>
            <p:nvPr/>
          </p:nvSpPr>
          <p:spPr bwMode="invGray">
            <a:xfrm flipH="1" flipV="1">
              <a:off x="240" y="2441"/>
              <a:ext cx="1536"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28" name="Freeform 26">
              <a:extLst>
                <a:ext uri="{FF2B5EF4-FFF2-40B4-BE49-F238E27FC236}">
                  <a16:creationId xmlns:a16="http://schemas.microsoft.com/office/drawing/2014/main" id="{D5A2AB8D-312E-40C5-A6C7-44DADAB35D1B}"/>
                </a:ext>
              </a:extLst>
            </p:cNvPr>
            <p:cNvSpPr>
              <a:spLocks/>
            </p:cNvSpPr>
            <p:nvPr/>
          </p:nvSpPr>
          <p:spPr bwMode="invGray">
            <a:xfrm flipH="1" flipV="1">
              <a:off x="3036" y="2489"/>
              <a:ext cx="1332" cy="38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29" name="Freeform 27">
              <a:extLst>
                <a:ext uri="{FF2B5EF4-FFF2-40B4-BE49-F238E27FC236}">
                  <a16:creationId xmlns:a16="http://schemas.microsoft.com/office/drawing/2014/main" id="{1757DB4D-5C81-4388-A77C-84CC34FF67E4}"/>
                </a:ext>
              </a:extLst>
            </p:cNvPr>
            <p:cNvSpPr>
              <a:spLocks/>
            </p:cNvSpPr>
            <p:nvPr/>
          </p:nvSpPr>
          <p:spPr bwMode="invGray">
            <a:xfrm flipH="1" flipV="1">
              <a:off x="3984" y="2441"/>
              <a:ext cx="1536"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30" name="Freeform 28">
              <a:extLst>
                <a:ext uri="{FF2B5EF4-FFF2-40B4-BE49-F238E27FC236}">
                  <a16:creationId xmlns:a16="http://schemas.microsoft.com/office/drawing/2014/main" id="{E91F731E-C188-45CC-A91E-2358DEAD56A3}"/>
                </a:ext>
              </a:extLst>
            </p:cNvPr>
            <p:cNvSpPr>
              <a:spLocks/>
            </p:cNvSpPr>
            <p:nvPr/>
          </p:nvSpPr>
          <p:spPr bwMode="invGray">
            <a:xfrm flipH="1" flipV="1">
              <a:off x="3456" y="2441"/>
              <a:ext cx="2304"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31" name="Rectangle 29">
              <a:extLst>
                <a:ext uri="{FF2B5EF4-FFF2-40B4-BE49-F238E27FC236}">
                  <a16:creationId xmlns:a16="http://schemas.microsoft.com/office/drawing/2014/main" id="{229DBA33-4A7E-4EEB-84DE-F791979DC6D1}"/>
                </a:ext>
              </a:extLst>
            </p:cNvPr>
            <p:cNvSpPr>
              <a:spLocks noChangeArrowheads="1"/>
            </p:cNvSpPr>
            <p:nvPr/>
          </p:nvSpPr>
          <p:spPr bwMode="invGray">
            <a:xfrm>
              <a:off x="0" y="2462"/>
              <a:ext cx="5760" cy="14"/>
            </a:xfrm>
            <a:prstGeom prst="rect">
              <a:avLst/>
            </a:prstGeom>
            <a:gradFill rotWithShape="0">
              <a:gsLst>
                <a:gs pos="0">
                  <a:schemeClr val="bg2"/>
                </a:gs>
                <a:gs pos="50000">
                  <a:schemeClr val="accent1"/>
                </a:gs>
                <a:gs pos="100000">
                  <a:schemeClr val="bg2"/>
                </a:gs>
              </a:gsLst>
              <a:lin ang="0" scaled="1"/>
            </a:gradFill>
            <a:ln>
              <a:noFill/>
            </a:ln>
            <a:effectLst/>
          </p:spPr>
          <p:txBody>
            <a:bodyPr wrap="none" anchor="ctr"/>
            <a:lstStyle/>
            <a:p>
              <a:pPr>
                <a:defRPr/>
              </a:pPr>
              <a:endParaRPr lang="ja-JP" altLang="en-US">
                <a:latin typeface="Times New Roman" charset="0"/>
              </a:endParaRPr>
            </a:p>
          </p:txBody>
        </p:sp>
        <p:sp>
          <p:nvSpPr>
            <p:cNvPr id="32" name="Rectangle 30">
              <a:extLst>
                <a:ext uri="{FF2B5EF4-FFF2-40B4-BE49-F238E27FC236}">
                  <a16:creationId xmlns:a16="http://schemas.microsoft.com/office/drawing/2014/main" id="{CDCD8969-5609-441C-9608-42158484E493}"/>
                </a:ext>
              </a:extLst>
            </p:cNvPr>
            <p:cNvSpPr>
              <a:spLocks noChangeArrowheads="1"/>
            </p:cNvSpPr>
            <p:nvPr/>
          </p:nvSpPr>
          <p:spPr bwMode="hidden">
            <a:xfrm>
              <a:off x="0" y="2880"/>
              <a:ext cx="5760" cy="57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lang="ja-JP" altLang="en-US">
                <a:latin typeface="Times New Roman" charset="0"/>
              </a:endParaRPr>
            </a:p>
          </p:txBody>
        </p:sp>
        <p:sp>
          <p:nvSpPr>
            <p:cNvPr id="33" name="Rectangle 31">
              <a:extLst>
                <a:ext uri="{FF2B5EF4-FFF2-40B4-BE49-F238E27FC236}">
                  <a16:creationId xmlns:a16="http://schemas.microsoft.com/office/drawing/2014/main" id="{27BA1F78-D8A7-4F7A-B12C-07C5FA79A64C}"/>
                </a:ext>
              </a:extLst>
            </p:cNvPr>
            <p:cNvSpPr>
              <a:spLocks noChangeArrowheads="1"/>
            </p:cNvSpPr>
            <p:nvPr/>
          </p:nvSpPr>
          <p:spPr bwMode="hidden">
            <a:xfrm>
              <a:off x="0" y="3408"/>
              <a:ext cx="5760" cy="912"/>
            </a:xfrm>
            <a:prstGeom prst="rect">
              <a:avLst/>
            </a:prstGeom>
            <a:solidFill>
              <a:schemeClr val="bg1"/>
            </a:solidFill>
            <a:ln w="9525">
              <a:noFill/>
              <a:miter lim="800000"/>
              <a:headEnd/>
              <a:tailEnd/>
            </a:ln>
            <a:effectLst/>
          </p:spPr>
          <p:txBody>
            <a:bodyPr wrap="none" anchor="ctr"/>
            <a:lstStyle/>
            <a:p>
              <a:pPr>
                <a:defRPr/>
              </a:pPr>
              <a:endParaRPr lang="ja-JP" altLang="en-US">
                <a:latin typeface="Times New Roman" charset="0"/>
              </a:endParaRPr>
            </a:p>
          </p:txBody>
        </p:sp>
        <p:pic>
          <p:nvPicPr>
            <p:cNvPr id="34" name="Picture 32" descr="BTZBUL1A">
              <a:extLst>
                <a:ext uri="{FF2B5EF4-FFF2-40B4-BE49-F238E27FC236}">
                  <a16:creationId xmlns:a16="http://schemas.microsoft.com/office/drawing/2014/main" id="{69A5F3F1-06FD-42D9-878E-7301353F9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 y="1650"/>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3" name="Rectangle 33"/>
          <p:cNvSpPr>
            <a:spLocks noGrp="1" noChangeArrowheads="1"/>
          </p:cNvSpPr>
          <p:nvPr>
            <p:ph type="ctrTitle"/>
          </p:nvPr>
        </p:nvSpPr>
        <p:spPr>
          <a:xfrm>
            <a:off x="1676400" y="1905000"/>
            <a:ext cx="7239000" cy="1905000"/>
          </a:xfrm>
        </p:spPr>
        <p:txBody>
          <a:bodyPr/>
          <a:lstStyle>
            <a:lvl1pPr algn="l">
              <a:defRPr/>
            </a:lvl1pPr>
          </a:lstStyle>
          <a:p>
            <a:pPr lvl="0"/>
            <a:r>
              <a:rPr lang="ja-JP" altLang="en-US" noProof="0"/>
              <a:t>マスタ タイトルの書式設定</a:t>
            </a:r>
          </a:p>
        </p:txBody>
      </p:sp>
      <p:sp>
        <p:nvSpPr>
          <p:cNvPr id="10274" name="Rectangle 34"/>
          <p:cNvSpPr>
            <a:spLocks noGrp="1" noChangeArrowheads="1"/>
          </p:cNvSpPr>
          <p:nvPr>
            <p:ph type="subTitle" idx="1"/>
          </p:nvPr>
        </p:nvSpPr>
        <p:spPr>
          <a:xfrm>
            <a:off x="1676400" y="4572000"/>
            <a:ext cx="6400800" cy="1679575"/>
          </a:xfrm>
        </p:spPr>
        <p:txBody>
          <a:bodyPr anchor="ctr"/>
          <a:lstStyle>
            <a:lvl1pPr marL="0" indent="0" algn="ctr">
              <a:buFontTx/>
              <a:buNone/>
              <a:defRPr/>
            </a:lvl1pPr>
          </a:lstStyle>
          <a:p>
            <a:pPr lvl="0"/>
            <a:r>
              <a:rPr lang="ja-JP" altLang="en-US" noProof="0"/>
              <a:t>マスタ サブタイトルの書式設定</a:t>
            </a:r>
          </a:p>
        </p:txBody>
      </p:sp>
      <p:sp>
        <p:nvSpPr>
          <p:cNvPr id="35" name="Rectangle 35">
            <a:extLst>
              <a:ext uri="{FF2B5EF4-FFF2-40B4-BE49-F238E27FC236}">
                <a16:creationId xmlns:a16="http://schemas.microsoft.com/office/drawing/2014/main" id="{2EAD5803-1AFA-4BC4-991F-0339550A6969}"/>
              </a:ext>
            </a:extLst>
          </p:cNvPr>
          <p:cNvSpPr>
            <a:spLocks noGrp="1" noChangeArrowheads="1"/>
          </p:cNvSpPr>
          <p:nvPr>
            <p:ph type="dt" sz="half" idx="10"/>
          </p:nvPr>
        </p:nvSpPr>
        <p:spPr>
          <a:xfrm>
            <a:off x="685800" y="6324600"/>
            <a:ext cx="1905000" cy="457200"/>
          </a:xfrm>
        </p:spPr>
        <p:txBody>
          <a:bodyPr/>
          <a:lstStyle>
            <a:lvl1pPr>
              <a:defRPr/>
            </a:lvl1pPr>
          </a:lstStyle>
          <a:p>
            <a:pPr>
              <a:defRPr/>
            </a:pPr>
            <a:endParaRPr lang="en-US" altLang="ja-JP"/>
          </a:p>
        </p:txBody>
      </p:sp>
      <p:sp>
        <p:nvSpPr>
          <p:cNvPr id="36" name="Rectangle 36">
            <a:extLst>
              <a:ext uri="{FF2B5EF4-FFF2-40B4-BE49-F238E27FC236}">
                <a16:creationId xmlns:a16="http://schemas.microsoft.com/office/drawing/2014/main" id="{EB033428-7FFB-47CF-AE91-1466212FB31E}"/>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ltLang="ja-JP"/>
          </a:p>
        </p:txBody>
      </p:sp>
      <p:sp>
        <p:nvSpPr>
          <p:cNvPr id="37" name="Rectangle 37">
            <a:extLst>
              <a:ext uri="{FF2B5EF4-FFF2-40B4-BE49-F238E27FC236}">
                <a16:creationId xmlns:a16="http://schemas.microsoft.com/office/drawing/2014/main" id="{E2A005D6-17BB-445D-BBB1-69A2EBC54E88}"/>
              </a:ext>
            </a:extLst>
          </p:cNvPr>
          <p:cNvSpPr>
            <a:spLocks noGrp="1" noChangeArrowheads="1"/>
          </p:cNvSpPr>
          <p:nvPr>
            <p:ph type="sldNum" sz="quarter" idx="12"/>
          </p:nvPr>
        </p:nvSpPr>
        <p:spPr>
          <a:xfrm>
            <a:off x="6553200" y="6324600"/>
            <a:ext cx="1905000" cy="457200"/>
          </a:xfrm>
        </p:spPr>
        <p:txBody>
          <a:bodyPr/>
          <a:lstStyle>
            <a:lvl1pPr>
              <a:defRPr/>
            </a:lvl1pPr>
          </a:lstStyle>
          <a:p>
            <a:fld id="{93AE942B-DC81-4288-90E8-3CF52466E607}" type="slidenum">
              <a:rPr lang="en-US" altLang="ja-JP"/>
              <a:pPr/>
              <a:t>‹#›</a:t>
            </a:fld>
            <a:endParaRPr lang="en-US" altLang="ja-JP"/>
          </a:p>
        </p:txBody>
      </p:sp>
    </p:spTree>
    <p:extLst>
      <p:ext uri="{BB962C8B-B14F-4D97-AF65-F5344CB8AC3E}">
        <p14:creationId xmlns:p14="http://schemas.microsoft.com/office/powerpoint/2010/main" val="320204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2">
            <a:extLst>
              <a:ext uri="{FF2B5EF4-FFF2-40B4-BE49-F238E27FC236}">
                <a16:creationId xmlns:a16="http://schemas.microsoft.com/office/drawing/2014/main" id="{E903001B-B887-4495-8846-12C0FD2C26D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3">
            <a:extLst>
              <a:ext uri="{FF2B5EF4-FFF2-40B4-BE49-F238E27FC236}">
                <a16:creationId xmlns:a16="http://schemas.microsoft.com/office/drawing/2014/main" id="{D789F55D-4825-4957-A5C0-2FF464994E1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34">
            <a:extLst>
              <a:ext uri="{FF2B5EF4-FFF2-40B4-BE49-F238E27FC236}">
                <a16:creationId xmlns:a16="http://schemas.microsoft.com/office/drawing/2014/main" id="{E3C5A79E-CCC7-4420-9D48-026821350119}"/>
              </a:ext>
            </a:extLst>
          </p:cNvPr>
          <p:cNvSpPr>
            <a:spLocks noGrp="1" noChangeArrowheads="1"/>
          </p:cNvSpPr>
          <p:nvPr>
            <p:ph type="sldNum" sz="quarter" idx="12"/>
          </p:nvPr>
        </p:nvSpPr>
        <p:spPr>
          <a:ln/>
        </p:spPr>
        <p:txBody>
          <a:bodyPr/>
          <a:lstStyle>
            <a:lvl1pPr>
              <a:defRPr/>
            </a:lvl1pPr>
          </a:lstStyle>
          <a:p>
            <a:fld id="{AB1BAB79-BF0B-47BE-88CF-0710A228642B}" type="slidenum">
              <a:rPr lang="en-US" altLang="ja-JP"/>
              <a:pPr/>
              <a:t>‹#›</a:t>
            </a:fld>
            <a:endParaRPr lang="en-US" altLang="ja-JP"/>
          </a:p>
        </p:txBody>
      </p:sp>
    </p:spTree>
    <p:extLst>
      <p:ext uri="{BB962C8B-B14F-4D97-AF65-F5344CB8AC3E}">
        <p14:creationId xmlns:p14="http://schemas.microsoft.com/office/powerpoint/2010/main" val="3054793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465138"/>
            <a:ext cx="1943100" cy="563086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465138"/>
            <a:ext cx="5676900" cy="563086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2">
            <a:extLst>
              <a:ext uri="{FF2B5EF4-FFF2-40B4-BE49-F238E27FC236}">
                <a16:creationId xmlns:a16="http://schemas.microsoft.com/office/drawing/2014/main" id="{962F12F8-C4BB-45FD-9BD3-756FF06DE0A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3">
            <a:extLst>
              <a:ext uri="{FF2B5EF4-FFF2-40B4-BE49-F238E27FC236}">
                <a16:creationId xmlns:a16="http://schemas.microsoft.com/office/drawing/2014/main" id="{D475C9FA-1A11-4B71-A8B3-62009960056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34">
            <a:extLst>
              <a:ext uri="{FF2B5EF4-FFF2-40B4-BE49-F238E27FC236}">
                <a16:creationId xmlns:a16="http://schemas.microsoft.com/office/drawing/2014/main" id="{B58C1D34-68F1-402D-964B-3EBDFB90AE3A}"/>
              </a:ext>
            </a:extLst>
          </p:cNvPr>
          <p:cNvSpPr>
            <a:spLocks noGrp="1" noChangeArrowheads="1"/>
          </p:cNvSpPr>
          <p:nvPr>
            <p:ph type="sldNum" sz="quarter" idx="12"/>
          </p:nvPr>
        </p:nvSpPr>
        <p:spPr>
          <a:ln/>
        </p:spPr>
        <p:txBody>
          <a:bodyPr/>
          <a:lstStyle>
            <a:lvl1pPr>
              <a:defRPr/>
            </a:lvl1pPr>
          </a:lstStyle>
          <a:p>
            <a:fld id="{D89C68FD-AB0A-4B01-ACDD-12DF1FF16DC3}" type="slidenum">
              <a:rPr lang="en-US" altLang="ja-JP"/>
              <a:pPr/>
              <a:t>‹#›</a:t>
            </a:fld>
            <a:endParaRPr lang="en-US" altLang="ja-JP"/>
          </a:p>
        </p:txBody>
      </p:sp>
    </p:spTree>
    <p:extLst>
      <p:ext uri="{BB962C8B-B14F-4D97-AF65-F5344CB8AC3E}">
        <p14:creationId xmlns:p14="http://schemas.microsoft.com/office/powerpoint/2010/main" val="216501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1FC7E06-CEB8-455E-821E-163B099C3709}" type="datetimeFigureOut">
              <a:rPr kumimoji="1" lang="ja-JP" altLang="en-US" smtClean="0"/>
              <a:pPr/>
              <a:t>2020/9/8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160152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FC7E06-CEB8-455E-821E-163B099C3709}" type="datetimeFigureOut">
              <a:rPr kumimoji="1" lang="ja-JP" altLang="en-US" smtClean="0"/>
              <a:pPr/>
              <a:t>2020/9/8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3864033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1FC7E06-CEB8-455E-821E-163B099C3709}" type="datetimeFigureOut">
              <a:rPr kumimoji="1" lang="ja-JP" altLang="en-US" smtClean="0"/>
              <a:pPr/>
              <a:t>2020/9/8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2876096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1FC7E06-CEB8-455E-821E-163B099C3709}" type="datetimeFigureOut">
              <a:rPr kumimoji="1" lang="ja-JP" altLang="en-US" smtClean="0"/>
              <a:pPr/>
              <a:t>2020/9/8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2706405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1FC7E06-CEB8-455E-821E-163B099C3709}" type="datetimeFigureOut">
              <a:rPr kumimoji="1" lang="ja-JP" altLang="en-US" smtClean="0"/>
              <a:pPr/>
              <a:t>2020/9/8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1360334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1FC7E06-CEB8-455E-821E-163B099C3709}" type="datetimeFigureOut">
              <a:rPr kumimoji="1" lang="ja-JP" altLang="en-US" smtClean="0"/>
              <a:pPr/>
              <a:t>2020/9/8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464973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1FC7E06-CEB8-455E-821E-163B099C3709}" type="datetimeFigureOut">
              <a:rPr kumimoji="1" lang="ja-JP" altLang="en-US" smtClean="0"/>
              <a:pPr/>
              <a:t>2020/9/8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240820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FC7E06-CEB8-455E-821E-163B099C3709}" type="datetimeFigureOut">
              <a:rPr kumimoji="1" lang="ja-JP" altLang="en-US" smtClean="0"/>
              <a:pPr/>
              <a:t>2020/9/8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45262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2">
            <a:extLst>
              <a:ext uri="{FF2B5EF4-FFF2-40B4-BE49-F238E27FC236}">
                <a16:creationId xmlns:a16="http://schemas.microsoft.com/office/drawing/2014/main" id="{9BE99BAF-412A-4120-8969-18FC3225BFE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3">
            <a:extLst>
              <a:ext uri="{FF2B5EF4-FFF2-40B4-BE49-F238E27FC236}">
                <a16:creationId xmlns:a16="http://schemas.microsoft.com/office/drawing/2014/main" id="{ED39C509-C23B-48D0-A05F-9FFEB386A3B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34">
            <a:extLst>
              <a:ext uri="{FF2B5EF4-FFF2-40B4-BE49-F238E27FC236}">
                <a16:creationId xmlns:a16="http://schemas.microsoft.com/office/drawing/2014/main" id="{338963A1-34BC-4E30-823B-02D3206FF405}"/>
              </a:ext>
            </a:extLst>
          </p:cNvPr>
          <p:cNvSpPr>
            <a:spLocks noGrp="1" noChangeArrowheads="1"/>
          </p:cNvSpPr>
          <p:nvPr>
            <p:ph type="sldNum" sz="quarter" idx="12"/>
          </p:nvPr>
        </p:nvSpPr>
        <p:spPr>
          <a:ln/>
        </p:spPr>
        <p:txBody>
          <a:bodyPr/>
          <a:lstStyle>
            <a:lvl1pPr>
              <a:defRPr/>
            </a:lvl1pPr>
          </a:lstStyle>
          <a:p>
            <a:fld id="{DE3FF699-CD87-49C0-B723-5F66D21D08F4}" type="slidenum">
              <a:rPr lang="en-US" altLang="ja-JP"/>
              <a:pPr/>
              <a:t>‹#›</a:t>
            </a:fld>
            <a:endParaRPr lang="en-US" altLang="ja-JP"/>
          </a:p>
        </p:txBody>
      </p:sp>
    </p:spTree>
    <p:extLst>
      <p:ext uri="{BB962C8B-B14F-4D97-AF65-F5344CB8AC3E}">
        <p14:creationId xmlns:p14="http://schemas.microsoft.com/office/powerpoint/2010/main" val="404151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FC7E06-CEB8-455E-821E-163B099C3709}" type="datetimeFigureOut">
              <a:rPr kumimoji="1" lang="ja-JP" altLang="en-US" smtClean="0"/>
              <a:pPr/>
              <a:t>2020/9/8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1398546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FC7E06-CEB8-455E-821E-163B099C3709}" type="datetimeFigureOut">
              <a:rPr kumimoji="1" lang="ja-JP" altLang="en-US" smtClean="0"/>
              <a:pPr/>
              <a:t>2020/9/8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238028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1FC7E06-CEB8-455E-821E-163B099C3709}" type="datetimeFigureOut">
              <a:rPr kumimoji="1" lang="ja-JP" altLang="en-US" smtClean="0"/>
              <a:pPr/>
              <a:t>2020/9/8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3005428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32">
            <a:extLst>
              <a:ext uri="{FF2B5EF4-FFF2-40B4-BE49-F238E27FC236}">
                <a16:creationId xmlns:a16="http://schemas.microsoft.com/office/drawing/2014/main" id="{2CAEEDA8-5F32-4D7F-AA68-02563EEBDA1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3">
            <a:extLst>
              <a:ext uri="{FF2B5EF4-FFF2-40B4-BE49-F238E27FC236}">
                <a16:creationId xmlns:a16="http://schemas.microsoft.com/office/drawing/2014/main" id="{E84B605F-2FF2-4892-9B39-533AAE5C940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34">
            <a:extLst>
              <a:ext uri="{FF2B5EF4-FFF2-40B4-BE49-F238E27FC236}">
                <a16:creationId xmlns:a16="http://schemas.microsoft.com/office/drawing/2014/main" id="{03A4DB87-DA8A-49B0-8810-3E8B30E043D0}"/>
              </a:ext>
            </a:extLst>
          </p:cNvPr>
          <p:cNvSpPr>
            <a:spLocks noGrp="1" noChangeArrowheads="1"/>
          </p:cNvSpPr>
          <p:nvPr>
            <p:ph type="sldNum" sz="quarter" idx="12"/>
          </p:nvPr>
        </p:nvSpPr>
        <p:spPr>
          <a:ln/>
        </p:spPr>
        <p:txBody>
          <a:bodyPr/>
          <a:lstStyle>
            <a:lvl1pPr>
              <a:defRPr/>
            </a:lvl1pPr>
          </a:lstStyle>
          <a:p>
            <a:fld id="{094508FD-7BBB-4D7E-A513-BA248ADB54AC}" type="slidenum">
              <a:rPr lang="en-US" altLang="ja-JP"/>
              <a:pPr/>
              <a:t>‹#›</a:t>
            </a:fld>
            <a:endParaRPr lang="en-US" altLang="ja-JP"/>
          </a:p>
        </p:txBody>
      </p:sp>
    </p:spTree>
    <p:extLst>
      <p:ext uri="{BB962C8B-B14F-4D97-AF65-F5344CB8AC3E}">
        <p14:creationId xmlns:p14="http://schemas.microsoft.com/office/powerpoint/2010/main" val="69464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32">
            <a:extLst>
              <a:ext uri="{FF2B5EF4-FFF2-40B4-BE49-F238E27FC236}">
                <a16:creationId xmlns:a16="http://schemas.microsoft.com/office/drawing/2014/main" id="{02A8D7AD-63C6-48FD-99BC-FCDD2F6D9A3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3">
            <a:extLst>
              <a:ext uri="{FF2B5EF4-FFF2-40B4-BE49-F238E27FC236}">
                <a16:creationId xmlns:a16="http://schemas.microsoft.com/office/drawing/2014/main" id="{4EA42F66-7EE6-4CFF-A929-74DA1BF74A8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34">
            <a:extLst>
              <a:ext uri="{FF2B5EF4-FFF2-40B4-BE49-F238E27FC236}">
                <a16:creationId xmlns:a16="http://schemas.microsoft.com/office/drawing/2014/main" id="{18A477F9-006D-4597-82EA-18AC824E00D5}"/>
              </a:ext>
            </a:extLst>
          </p:cNvPr>
          <p:cNvSpPr>
            <a:spLocks noGrp="1" noChangeArrowheads="1"/>
          </p:cNvSpPr>
          <p:nvPr>
            <p:ph type="sldNum" sz="quarter" idx="12"/>
          </p:nvPr>
        </p:nvSpPr>
        <p:spPr>
          <a:ln/>
        </p:spPr>
        <p:txBody>
          <a:bodyPr/>
          <a:lstStyle>
            <a:lvl1pPr>
              <a:defRPr/>
            </a:lvl1pPr>
          </a:lstStyle>
          <a:p>
            <a:fld id="{8A2C6745-2ED9-43D4-9DD5-FDBCB05811CF}" type="slidenum">
              <a:rPr lang="en-US" altLang="ja-JP"/>
              <a:pPr/>
              <a:t>‹#›</a:t>
            </a:fld>
            <a:endParaRPr lang="en-US" altLang="ja-JP"/>
          </a:p>
        </p:txBody>
      </p:sp>
    </p:spTree>
    <p:extLst>
      <p:ext uri="{BB962C8B-B14F-4D97-AF65-F5344CB8AC3E}">
        <p14:creationId xmlns:p14="http://schemas.microsoft.com/office/powerpoint/2010/main" val="295779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32">
            <a:extLst>
              <a:ext uri="{FF2B5EF4-FFF2-40B4-BE49-F238E27FC236}">
                <a16:creationId xmlns:a16="http://schemas.microsoft.com/office/drawing/2014/main" id="{2C577E90-5CC5-425F-AE76-2DA1AA27CBE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3">
            <a:extLst>
              <a:ext uri="{FF2B5EF4-FFF2-40B4-BE49-F238E27FC236}">
                <a16:creationId xmlns:a16="http://schemas.microsoft.com/office/drawing/2014/main" id="{184027AB-9365-40F5-A23C-415B0039BD4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34">
            <a:extLst>
              <a:ext uri="{FF2B5EF4-FFF2-40B4-BE49-F238E27FC236}">
                <a16:creationId xmlns:a16="http://schemas.microsoft.com/office/drawing/2014/main" id="{D6BC928E-4DA8-461B-9103-F93500C72F04}"/>
              </a:ext>
            </a:extLst>
          </p:cNvPr>
          <p:cNvSpPr>
            <a:spLocks noGrp="1" noChangeArrowheads="1"/>
          </p:cNvSpPr>
          <p:nvPr>
            <p:ph type="sldNum" sz="quarter" idx="12"/>
          </p:nvPr>
        </p:nvSpPr>
        <p:spPr>
          <a:ln/>
        </p:spPr>
        <p:txBody>
          <a:bodyPr/>
          <a:lstStyle>
            <a:lvl1pPr>
              <a:defRPr/>
            </a:lvl1pPr>
          </a:lstStyle>
          <a:p>
            <a:fld id="{6D617CAC-6630-4475-898B-24E1A3E5361D}" type="slidenum">
              <a:rPr lang="en-US" altLang="ja-JP"/>
              <a:pPr/>
              <a:t>‹#›</a:t>
            </a:fld>
            <a:endParaRPr lang="en-US" altLang="ja-JP"/>
          </a:p>
        </p:txBody>
      </p:sp>
    </p:spTree>
    <p:extLst>
      <p:ext uri="{BB962C8B-B14F-4D97-AF65-F5344CB8AC3E}">
        <p14:creationId xmlns:p14="http://schemas.microsoft.com/office/powerpoint/2010/main" val="278299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32">
            <a:extLst>
              <a:ext uri="{FF2B5EF4-FFF2-40B4-BE49-F238E27FC236}">
                <a16:creationId xmlns:a16="http://schemas.microsoft.com/office/drawing/2014/main" id="{36862970-5760-46F1-AA7D-DF18C072DD2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3">
            <a:extLst>
              <a:ext uri="{FF2B5EF4-FFF2-40B4-BE49-F238E27FC236}">
                <a16:creationId xmlns:a16="http://schemas.microsoft.com/office/drawing/2014/main" id="{261F5E1D-E3E6-4787-9CA1-7974FEF28CF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34">
            <a:extLst>
              <a:ext uri="{FF2B5EF4-FFF2-40B4-BE49-F238E27FC236}">
                <a16:creationId xmlns:a16="http://schemas.microsoft.com/office/drawing/2014/main" id="{9E30C6AA-B2F6-4541-AB57-148BC97B36E3}"/>
              </a:ext>
            </a:extLst>
          </p:cNvPr>
          <p:cNvSpPr>
            <a:spLocks noGrp="1" noChangeArrowheads="1"/>
          </p:cNvSpPr>
          <p:nvPr>
            <p:ph type="sldNum" sz="quarter" idx="12"/>
          </p:nvPr>
        </p:nvSpPr>
        <p:spPr>
          <a:ln/>
        </p:spPr>
        <p:txBody>
          <a:bodyPr/>
          <a:lstStyle>
            <a:lvl1pPr>
              <a:defRPr/>
            </a:lvl1pPr>
          </a:lstStyle>
          <a:p>
            <a:fld id="{9D107133-5CB6-49DF-819C-67663F1431CF}" type="slidenum">
              <a:rPr lang="en-US" altLang="ja-JP"/>
              <a:pPr/>
              <a:t>‹#›</a:t>
            </a:fld>
            <a:endParaRPr lang="en-US" altLang="ja-JP"/>
          </a:p>
        </p:txBody>
      </p:sp>
    </p:spTree>
    <p:extLst>
      <p:ext uri="{BB962C8B-B14F-4D97-AF65-F5344CB8AC3E}">
        <p14:creationId xmlns:p14="http://schemas.microsoft.com/office/powerpoint/2010/main" val="3928059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2">
            <a:extLst>
              <a:ext uri="{FF2B5EF4-FFF2-40B4-BE49-F238E27FC236}">
                <a16:creationId xmlns:a16="http://schemas.microsoft.com/office/drawing/2014/main" id="{CDDB39D6-41A9-4B25-B3E5-3BE8542BC53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3">
            <a:extLst>
              <a:ext uri="{FF2B5EF4-FFF2-40B4-BE49-F238E27FC236}">
                <a16:creationId xmlns:a16="http://schemas.microsoft.com/office/drawing/2014/main" id="{282416C6-3695-43BF-A5A6-9A16C34792E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34">
            <a:extLst>
              <a:ext uri="{FF2B5EF4-FFF2-40B4-BE49-F238E27FC236}">
                <a16:creationId xmlns:a16="http://schemas.microsoft.com/office/drawing/2014/main" id="{24E8C619-8B0A-4C6F-8A29-D58078268350}"/>
              </a:ext>
            </a:extLst>
          </p:cNvPr>
          <p:cNvSpPr>
            <a:spLocks noGrp="1" noChangeArrowheads="1"/>
          </p:cNvSpPr>
          <p:nvPr>
            <p:ph type="sldNum" sz="quarter" idx="12"/>
          </p:nvPr>
        </p:nvSpPr>
        <p:spPr>
          <a:ln/>
        </p:spPr>
        <p:txBody>
          <a:bodyPr/>
          <a:lstStyle>
            <a:lvl1pPr>
              <a:defRPr/>
            </a:lvl1pPr>
          </a:lstStyle>
          <a:p>
            <a:fld id="{4A3D30AC-DE53-4357-BAE4-49D9C58113A1}" type="slidenum">
              <a:rPr lang="en-US" altLang="ja-JP"/>
              <a:pPr/>
              <a:t>‹#›</a:t>
            </a:fld>
            <a:endParaRPr lang="en-US" altLang="ja-JP"/>
          </a:p>
        </p:txBody>
      </p:sp>
    </p:spTree>
    <p:extLst>
      <p:ext uri="{BB962C8B-B14F-4D97-AF65-F5344CB8AC3E}">
        <p14:creationId xmlns:p14="http://schemas.microsoft.com/office/powerpoint/2010/main" val="2722524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32">
            <a:extLst>
              <a:ext uri="{FF2B5EF4-FFF2-40B4-BE49-F238E27FC236}">
                <a16:creationId xmlns:a16="http://schemas.microsoft.com/office/drawing/2014/main" id="{E9F06DB6-C915-4054-8D0F-C90E08B4A81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3">
            <a:extLst>
              <a:ext uri="{FF2B5EF4-FFF2-40B4-BE49-F238E27FC236}">
                <a16:creationId xmlns:a16="http://schemas.microsoft.com/office/drawing/2014/main" id="{73653F6D-7C26-4B7F-BC46-13D8CBFFDB9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34">
            <a:extLst>
              <a:ext uri="{FF2B5EF4-FFF2-40B4-BE49-F238E27FC236}">
                <a16:creationId xmlns:a16="http://schemas.microsoft.com/office/drawing/2014/main" id="{E617E960-57FA-480B-BAF7-A7475E693E2D}"/>
              </a:ext>
            </a:extLst>
          </p:cNvPr>
          <p:cNvSpPr>
            <a:spLocks noGrp="1" noChangeArrowheads="1"/>
          </p:cNvSpPr>
          <p:nvPr>
            <p:ph type="sldNum" sz="quarter" idx="12"/>
          </p:nvPr>
        </p:nvSpPr>
        <p:spPr>
          <a:ln/>
        </p:spPr>
        <p:txBody>
          <a:bodyPr/>
          <a:lstStyle>
            <a:lvl1pPr>
              <a:defRPr/>
            </a:lvl1pPr>
          </a:lstStyle>
          <a:p>
            <a:fld id="{90FC6870-941B-416E-8E61-0C58A4227B85}" type="slidenum">
              <a:rPr lang="en-US" altLang="ja-JP"/>
              <a:pPr/>
              <a:t>‹#›</a:t>
            </a:fld>
            <a:endParaRPr lang="en-US" altLang="ja-JP"/>
          </a:p>
        </p:txBody>
      </p:sp>
    </p:spTree>
    <p:extLst>
      <p:ext uri="{BB962C8B-B14F-4D97-AF65-F5344CB8AC3E}">
        <p14:creationId xmlns:p14="http://schemas.microsoft.com/office/powerpoint/2010/main" val="4253734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32">
            <a:extLst>
              <a:ext uri="{FF2B5EF4-FFF2-40B4-BE49-F238E27FC236}">
                <a16:creationId xmlns:a16="http://schemas.microsoft.com/office/drawing/2014/main" id="{1DEF7880-1127-4AF8-9322-6628E5C7F1B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3">
            <a:extLst>
              <a:ext uri="{FF2B5EF4-FFF2-40B4-BE49-F238E27FC236}">
                <a16:creationId xmlns:a16="http://schemas.microsoft.com/office/drawing/2014/main" id="{EA1DE28C-C0B2-4790-A0D7-4473B6F779C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34">
            <a:extLst>
              <a:ext uri="{FF2B5EF4-FFF2-40B4-BE49-F238E27FC236}">
                <a16:creationId xmlns:a16="http://schemas.microsoft.com/office/drawing/2014/main" id="{CB71EE2F-769F-489E-A09E-BC62862CC1C2}"/>
              </a:ext>
            </a:extLst>
          </p:cNvPr>
          <p:cNvSpPr>
            <a:spLocks noGrp="1" noChangeArrowheads="1"/>
          </p:cNvSpPr>
          <p:nvPr>
            <p:ph type="sldNum" sz="quarter" idx="12"/>
          </p:nvPr>
        </p:nvSpPr>
        <p:spPr>
          <a:ln/>
        </p:spPr>
        <p:txBody>
          <a:bodyPr/>
          <a:lstStyle>
            <a:lvl1pPr>
              <a:defRPr/>
            </a:lvl1pPr>
          </a:lstStyle>
          <a:p>
            <a:fld id="{B7E08C63-2D80-41F3-BFA1-D925F03673C9}" type="slidenum">
              <a:rPr lang="en-US" altLang="ja-JP"/>
              <a:pPr/>
              <a:t>‹#›</a:t>
            </a:fld>
            <a:endParaRPr lang="en-US" altLang="ja-JP"/>
          </a:p>
        </p:txBody>
      </p:sp>
    </p:spTree>
    <p:extLst>
      <p:ext uri="{BB962C8B-B14F-4D97-AF65-F5344CB8AC3E}">
        <p14:creationId xmlns:p14="http://schemas.microsoft.com/office/powerpoint/2010/main" val="3316286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519E8F4-E4A2-47B2-B6ED-8CB14B429D32}"/>
              </a:ext>
            </a:extLst>
          </p:cNvPr>
          <p:cNvGrpSpPr>
            <a:grpSpLocks/>
          </p:cNvGrpSpPr>
          <p:nvPr/>
        </p:nvGrpSpPr>
        <p:grpSpPr bwMode="auto">
          <a:xfrm>
            <a:off x="0" y="0"/>
            <a:ext cx="9144000" cy="7405688"/>
            <a:chOff x="0" y="-9"/>
            <a:chExt cx="5760" cy="4665"/>
          </a:xfrm>
        </p:grpSpPr>
        <p:sp>
          <p:nvSpPr>
            <p:cNvPr id="1032" name="Freeform 3">
              <a:extLst>
                <a:ext uri="{FF2B5EF4-FFF2-40B4-BE49-F238E27FC236}">
                  <a16:creationId xmlns:a16="http://schemas.microsoft.com/office/drawing/2014/main" id="{177BDFA4-5290-445A-B057-21427B9E74F2}"/>
                </a:ext>
              </a:extLst>
            </p:cNvPr>
            <p:cNvSpPr>
              <a:spLocks/>
            </p:cNvSpPr>
            <p:nvPr/>
          </p:nvSpPr>
          <p:spPr bwMode="hidden">
            <a:xfrm>
              <a:off x="1632" y="-5"/>
              <a:ext cx="1737" cy="4333"/>
            </a:xfrm>
            <a:custGeom>
              <a:avLst/>
              <a:gdLst>
                <a:gd name="T0" fmla="*/ 494 w 1737"/>
                <a:gd name="T1" fmla="*/ 4322 h 4320"/>
                <a:gd name="T2" fmla="*/ 1737 w 1737"/>
                <a:gd name="T3" fmla="*/ 4333 h 4320"/>
                <a:gd name="T4" fmla="*/ 524 w 1737"/>
                <a:gd name="T5" fmla="*/ 0 h 4320"/>
                <a:gd name="T6" fmla="*/ 0 w 1737"/>
                <a:gd name="T7" fmla="*/ 7 h 4320"/>
                <a:gd name="T8" fmla="*/ 494 w 1737"/>
                <a:gd name="T9" fmla="*/ 4322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1033" name="Freeform 4">
              <a:extLst>
                <a:ext uri="{FF2B5EF4-FFF2-40B4-BE49-F238E27FC236}">
                  <a16:creationId xmlns:a16="http://schemas.microsoft.com/office/drawing/2014/main" id="{4A566DA8-1381-4077-B936-F357DDC6098A}"/>
                </a:ext>
              </a:extLst>
            </p:cNvPr>
            <p:cNvSpPr>
              <a:spLocks/>
            </p:cNvSpPr>
            <p:nvPr/>
          </p:nvSpPr>
          <p:spPr bwMode="hidden">
            <a:xfrm>
              <a:off x="0" y="-7"/>
              <a:ext cx="1737" cy="4329"/>
            </a:xfrm>
            <a:custGeom>
              <a:avLst/>
              <a:gdLst>
                <a:gd name="T0" fmla="*/ 494 w 1737"/>
                <a:gd name="T1" fmla="*/ 4318 h 4320"/>
                <a:gd name="T2" fmla="*/ 1737 w 1737"/>
                <a:gd name="T3" fmla="*/ 4329 h 4320"/>
                <a:gd name="T4" fmla="*/ 524 w 1737"/>
                <a:gd name="T5" fmla="*/ 0 h 4320"/>
                <a:gd name="T6" fmla="*/ 0 w 1737"/>
                <a:gd name="T7" fmla="*/ 7 h 4320"/>
                <a:gd name="T8" fmla="*/ 494 w 1737"/>
                <a:gd name="T9" fmla="*/ 4318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1034" name="Freeform 5">
              <a:extLst>
                <a:ext uri="{FF2B5EF4-FFF2-40B4-BE49-F238E27FC236}">
                  <a16:creationId xmlns:a16="http://schemas.microsoft.com/office/drawing/2014/main" id="{1243A572-B6DB-446E-8FA4-803259856EC3}"/>
                </a:ext>
              </a:extLst>
            </p:cNvPr>
            <p:cNvSpPr>
              <a:spLocks/>
            </p:cNvSpPr>
            <p:nvPr/>
          </p:nvSpPr>
          <p:spPr bwMode="hidden">
            <a:xfrm>
              <a:off x="3744" y="-4"/>
              <a:ext cx="1739" cy="4330"/>
            </a:xfrm>
            <a:custGeom>
              <a:avLst/>
              <a:gdLst>
                <a:gd name="T0" fmla="*/ 494 w 1739"/>
                <a:gd name="T1" fmla="*/ 4325 h 4420"/>
                <a:gd name="T2" fmla="*/ 1739 w 1739"/>
                <a:gd name="T3" fmla="*/ 4330 h 4420"/>
                <a:gd name="T4" fmla="*/ 524 w 1739"/>
                <a:gd name="T5" fmla="*/ 0 h 4420"/>
                <a:gd name="T6" fmla="*/ 0 w 1739"/>
                <a:gd name="T7" fmla="*/ 7 h 4420"/>
                <a:gd name="T8" fmla="*/ 494 w 1739"/>
                <a:gd name="T9" fmla="*/ 4325 h 4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1035" name="Freeform 6">
              <a:extLst>
                <a:ext uri="{FF2B5EF4-FFF2-40B4-BE49-F238E27FC236}">
                  <a16:creationId xmlns:a16="http://schemas.microsoft.com/office/drawing/2014/main" id="{46F1CFCD-1489-471C-B182-A668E8A31A9B}"/>
                </a:ext>
              </a:extLst>
            </p:cNvPr>
            <p:cNvSpPr>
              <a:spLocks/>
            </p:cNvSpPr>
            <p:nvPr/>
          </p:nvSpPr>
          <p:spPr bwMode="hidden">
            <a:xfrm>
              <a:off x="1920" y="-9"/>
              <a:ext cx="2080" cy="4324"/>
            </a:xfrm>
            <a:custGeom>
              <a:avLst/>
              <a:gdLst>
                <a:gd name="T0" fmla="*/ 0 w 2080"/>
                <a:gd name="T1" fmla="*/ 7 h 4338"/>
                <a:gd name="T2" fmla="*/ 1870 w 2080"/>
                <a:gd name="T3" fmla="*/ 4324 h 4338"/>
                <a:gd name="T4" fmla="*/ 2080 w 2080"/>
                <a:gd name="T5" fmla="*/ 4324 h 4338"/>
                <a:gd name="T6" fmla="*/ 1033 w 2080"/>
                <a:gd name="T7" fmla="*/ 0 h 4338"/>
                <a:gd name="T8" fmla="*/ 0 w 2080"/>
                <a:gd name="T9" fmla="*/ 7 h 43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defRPr/>
              </a:pPr>
              <a:endParaRPr lang="ja-JP" altLang="en-US">
                <a:latin typeface="Times New Roman" charset="0"/>
              </a:endParaRPr>
            </a:p>
          </p:txBody>
        </p:sp>
        <p:sp>
          <p:nvSpPr>
            <p:cNvPr id="9223" name="Freeform 7">
              <a:extLst>
                <a:ext uri="{FF2B5EF4-FFF2-40B4-BE49-F238E27FC236}">
                  <a16:creationId xmlns:a16="http://schemas.microsoft.com/office/drawing/2014/main" id="{4B64191A-3B10-4E54-BCC0-CA48598216A8}"/>
                </a:ext>
              </a:extLst>
            </p:cNvPr>
            <p:cNvSpPr>
              <a:spLocks/>
            </p:cNvSpPr>
            <p:nvPr/>
          </p:nvSpPr>
          <p:spPr bwMode="hidden">
            <a:xfrm>
              <a:off x="117" y="97"/>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24" name="Freeform 8">
              <a:extLst>
                <a:ext uri="{FF2B5EF4-FFF2-40B4-BE49-F238E27FC236}">
                  <a16:creationId xmlns:a16="http://schemas.microsoft.com/office/drawing/2014/main" id="{1584486B-0BA5-43CC-A33D-B7E9F69EC6A6}"/>
                </a:ext>
              </a:extLst>
            </p:cNvPr>
            <p:cNvSpPr>
              <a:spLocks/>
            </p:cNvSpPr>
            <p:nvPr/>
          </p:nvSpPr>
          <p:spPr bwMode="hidden">
            <a:xfrm rot="2702961" flipH="1">
              <a:off x="810" y="766"/>
              <a:ext cx="2544" cy="100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25" name="Freeform 9">
              <a:extLst>
                <a:ext uri="{FF2B5EF4-FFF2-40B4-BE49-F238E27FC236}">
                  <a16:creationId xmlns:a16="http://schemas.microsoft.com/office/drawing/2014/main" id="{40701D0E-39E2-42B5-B6BF-89528E69BE9C}"/>
                </a:ext>
              </a:extLst>
            </p:cNvPr>
            <p:cNvSpPr>
              <a:spLocks/>
            </p:cNvSpPr>
            <p:nvPr/>
          </p:nvSpPr>
          <p:spPr bwMode="hidden">
            <a:xfrm>
              <a:off x="83" y="49"/>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26" name="Freeform 10">
              <a:extLst>
                <a:ext uri="{FF2B5EF4-FFF2-40B4-BE49-F238E27FC236}">
                  <a16:creationId xmlns:a16="http://schemas.microsoft.com/office/drawing/2014/main" id="{2755ED02-5C28-4299-8067-52B70E429DC5}"/>
                </a:ext>
              </a:extLst>
            </p:cNvPr>
            <p:cNvSpPr>
              <a:spLocks/>
            </p:cNvSpPr>
            <p:nvPr userDrawn="1"/>
          </p:nvSpPr>
          <p:spPr bwMode="hidden">
            <a:xfrm rot="-2895842">
              <a:off x="-984" y="1041"/>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27" name="Freeform 11">
              <a:extLst>
                <a:ext uri="{FF2B5EF4-FFF2-40B4-BE49-F238E27FC236}">
                  <a16:creationId xmlns:a16="http://schemas.microsoft.com/office/drawing/2014/main" id="{B0CAECBD-2711-4377-8B36-964932530692}"/>
                </a:ext>
              </a:extLst>
            </p:cNvPr>
            <p:cNvSpPr>
              <a:spLocks/>
            </p:cNvSpPr>
            <p:nvPr/>
          </p:nvSpPr>
          <p:spPr bwMode="hidden">
            <a:xfrm rot="-2305141">
              <a:off x="1331" y="913"/>
              <a:ext cx="3594" cy="17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28" name="Freeform 12">
              <a:extLst>
                <a:ext uri="{FF2B5EF4-FFF2-40B4-BE49-F238E27FC236}">
                  <a16:creationId xmlns:a16="http://schemas.microsoft.com/office/drawing/2014/main" id="{F3318292-4061-4F19-946E-CCD94DA29019}"/>
                </a:ext>
              </a:extLst>
            </p:cNvPr>
            <p:cNvSpPr>
              <a:spLocks/>
            </p:cNvSpPr>
            <p:nvPr/>
          </p:nvSpPr>
          <p:spPr bwMode="hidden">
            <a:xfrm rot="2084418" flipH="1">
              <a:off x="1859" y="865"/>
              <a:ext cx="3504" cy="153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29" name="Freeform 13">
              <a:extLst>
                <a:ext uri="{FF2B5EF4-FFF2-40B4-BE49-F238E27FC236}">
                  <a16:creationId xmlns:a16="http://schemas.microsoft.com/office/drawing/2014/main" id="{2D4AF808-8259-47C1-B3F0-97313470D338}"/>
                </a:ext>
              </a:extLst>
            </p:cNvPr>
            <p:cNvSpPr>
              <a:spLocks/>
            </p:cNvSpPr>
            <p:nvPr/>
          </p:nvSpPr>
          <p:spPr bwMode="hidden">
            <a:xfrm>
              <a:off x="4250" y="-7"/>
              <a:ext cx="1089" cy="2285"/>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1043" name="Rectangle 14">
              <a:extLst>
                <a:ext uri="{FF2B5EF4-FFF2-40B4-BE49-F238E27FC236}">
                  <a16:creationId xmlns:a16="http://schemas.microsoft.com/office/drawing/2014/main" id="{495BCB24-7FBB-4FA0-800C-95ED255D846C}"/>
                </a:ext>
              </a:extLst>
            </p:cNvPr>
            <p:cNvSpPr>
              <a:spLocks noChangeArrowheads="1"/>
            </p:cNvSpPr>
            <p:nvPr/>
          </p:nvSpPr>
          <p:spPr bwMode="hidden">
            <a:xfrm>
              <a:off x="0" y="3910"/>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lang="ja-JP" altLang="en-US">
                <a:latin typeface="Times New Roman" charset="0"/>
              </a:endParaRPr>
            </a:p>
          </p:txBody>
        </p:sp>
        <p:sp>
          <p:nvSpPr>
            <p:cNvPr id="1044" name="Freeform 15">
              <a:extLst>
                <a:ext uri="{FF2B5EF4-FFF2-40B4-BE49-F238E27FC236}">
                  <a16:creationId xmlns:a16="http://schemas.microsoft.com/office/drawing/2014/main" id="{6BD42174-13BF-48F3-9620-BB4CA112524E}"/>
                </a:ext>
              </a:extLst>
            </p:cNvPr>
            <p:cNvSpPr>
              <a:spLocks/>
            </p:cNvSpPr>
            <p:nvPr/>
          </p:nvSpPr>
          <p:spPr bwMode="hidden">
            <a:xfrm>
              <a:off x="1632" y="3956"/>
              <a:ext cx="1737" cy="382"/>
            </a:xfrm>
            <a:custGeom>
              <a:avLst/>
              <a:gdLst>
                <a:gd name="T0" fmla="*/ 494 w 1737"/>
                <a:gd name="T1" fmla="*/ 381 h 4320"/>
                <a:gd name="T2" fmla="*/ 1737 w 1737"/>
                <a:gd name="T3" fmla="*/ 382 h 4320"/>
                <a:gd name="T4" fmla="*/ 524 w 1737"/>
                <a:gd name="T5" fmla="*/ 0 h 4320"/>
                <a:gd name="T6" fmla="*/ 0 w 1737"/>
                <a:gd name="T7" fmla="*/ 1 h 4320"/>
                <a:gd name="T8" fmla="*/ 494 w 1737"/>
                <a:gd name="T9" fmla="*/ 381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1045" name="Freeform 16">
              <a:extLst>
                <a:ext uri="{FF2B5EF4-FFF2-40B4-BE49-F238E27FC236}">
                  <a16:creationId xmlns:a16="http://schemas.microsoft.com/office/drawing/2014/main" id="{4225FA83-31F0-4EB6-8659-45A7C625453F}"/>
                </a:ext>
              </a:extLst>
            </p:cNvPr>
            <p:cNvSpPr>
              <a:spLocks/>
            </p:cNvSpPr>
            <p:nvPr/>
          </p:nvSpPr>
          <p:spPr bwMode="hidden">
            <a:xfrm>
              <a:off x="0" y="3956"/>
              <a:ext cx="1737" cy="381"/>
            </a:xfrm>
            <a:custGeom>
              <a:avLst/>
              <a:gdLst>
                <a:gd name="T0" fmla="*/ 494 w 1737"/>
                <a:gd name="T1" fmla="*/ 380 h 4320"/>
                <a:gd name="T2" fmla="*/ 1737 w 1737"/>
                <a:gd name="T3" fmla="*/ 381 h 4320"/>
                <a:gd name="T4" fmla="*/ 524 w 1737"/>
                <a:gd name="T5" fmla="*/ 0 h 4320"/>
                <a:gd name="T6" fmla="*/ 0 w 1737"/>
                <a:gd name="T7" fmla="*/ 1 h 4320"/>
                <a:gd name="T8" fmla="*/ 494 w 1737"/>
                <a:gd name="T9" fmla="*/ 380 h 4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1046" name="Freeform 17">
              <a:extLst>
                <a:ext uri="{FF2B5EF4-FFF2-40B4-BE49-F238E27FC236}">
                  <a16:creationId xmlns:a16="http://schemas.microsoft.com/office/drawing/2014/main" id="{9801E6D9-6F3D-42A6-BC28-FC9950CF8017}"/>
                </a:ext>
              </a:extLst>
            </p:cNvPr>
            <p:cNvSpPr>
              <a:spLocks/>
            </p:cNvSpPr>
            <p:nvPr/>
          </p:nvSpPr>
          <p:spPr bwMode="hidden">
            <a:xfrm>
              <a:off x="3744" y="3956"/>
              <a:ext cx="1739" cy="382"/>
            </a:xfrm>
            <a:custGeom>
              <a:avLst/>
              <a:gdLst>
                <a:gd name="T0" fmla="*/ 494 w 1739"/>
                <a:gd name="T1" fmla="*/ 382 h 4420"/>
                <a:gd name="T2" fmla="*/ 1739 w 1739"/>
                <a:gd name="T3" fmla="*/ 382 h 4420"/>
                <a:gd name="T4" fmla="*/ 524 w 1739"/>
                <a:gd name="T5" fmla="*/ 0 h 4420"/>
                <a:gd name="T6" fmla="*/ 0 w 1739"/>
                <a:gd name="T7" fmla="*/ 1 h 4420"/>
                <a:gd name="T8" fmla="*/ 494 w 1739"/>
                <a:gd name="T9" fmla="*/ 382 h 4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defRPr/>
              </a:pPr>
              <a:endParaRPr lang="ja-JP" altLang="en-US">
                <a:latin typeface="Times New Roman" charset="0"/>
              </a:endParaRPr>
            </a:p>
          </p:txBody>
        </p:sp>
        <p:sp>
          <p:nvSpPr>
            <p:cNvPr id="1047" name="Freeform 18">
              <a:extLst>
                <a:ext uri="{FF2B5EF4-FFF2-40B4-BE49-F238E27FC236}">
                  <a16:creationId xmlns:a16="http://schemas.microsoft.com/office/drawing/2014/main" id="{51B924CF-4830-42FC-A7E4-27A79F448CB4}"/>
                </a:ext>
              </a:extLst>
            </p:cNvPr>
            <p:cNvSpPr>
              <a:spLocks/>
            </p:cNvSpPr>
            <p:nvPr/>
          </p:nvSpPr>
          <p:spPr bwMode="hidden">
            <a:xfrm>
              <a:off x="1920" y="3956"/>
              <a:ext cx="2080" cy="381"/>
            </a:xfrm>
            <a:custGeom>
              <a:avLst/>
              <a:gdLst>
                <a:gd name="T0" fmla="*/ 0 w 2080"/>
                <a:gd name="T1" fmla="*/ 1 h 4338"/>
                <a:gd name="T2" fmla="*/ 1870 w 2080"/>
                <a:gd name="T3" fmla="*/ 381 h 4338"/>
                <a:gd name="T4" fmla="*/ 2080 w 2080"/>
                <a:gd name="T5" fmla="*/ 381 h 4338"/>
                <a:gd name="T6" fmla="*/ 1033 w 2080"/>
                <a:gd name="T7" fmla="*/ 0 h 4338"/>
                <a:gd name="T8" fmla="*/ 0 w 2080"/>
                <a:gd name="T9" fmla="*/ 1 h 43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defRPr/>
              </a:pPr>
              <a:endParaRPr lang="ja-JP" altLang="en-US">
                <a:latin typeface="Times New Roman" charset="0"/>
              </a:endParaRPr>
            </a:p>
          </p:txBody>
        </p:sp>
        <p:sp>
          <p:nvSpPr>
            <p:cNvPr id="1048" name="Rectangle 19">
              <a:extLst>
                <a:ext uri="{FF2B5EF4-FFF2-40B4-BE49-F238E27FC236}">
                  <a16:creationId xmlns:a16="http://schemas.microsoft.com/office/drawing/2014/main" id="{2944919F-AE1A-4ED0-A6B1-0E3E2A9C0DB2}"/>
                </a:ext>
              </a:extLst>
            </p:cNvPr>
            <p:cNvSpPr>
              <a:spLocks noChangeArrowheads="1"/>
            </p:cNvSpPr>
            <p:nvPr/>
          </p:nvSpPr>
          <p:spPr bwMode="hidden">
            <a:xfrm>
              <a:off x="0" y="3905"/>
              <a:ext cx="5760" cy="432"/>
            </a:xfrm>
            <a:prstGeom prst="rect">
              <a:avLst/>
            </a:prstGeom>
            <a:solidFill>
              <a:schemeClr val="bg2">
                <a:alpha val="50195"/>
              </a:schemeClr>
            </a:solidFill>
            <a:ln w="9525">
              <a:noFill/>
              <a:miter lim="800000"/>
              <a:headEnd/>
              <a:tailEnd/>
            </a:ln>
            <a:effectLst/>
          </p:spPr>
          <p:txBody>
            <a:bodyPr wrap="none" anchor="ctr"/>
            <a:lstStyle/>
            <a:p>
              <a:pPr>
                <a:defRPr/>
              </a:pPr>
              <a:endParaRPr lang="ja-JP" altLang="en-US">
                <a:latin typeface="Times New Roman" charset="0"/>
              </a:endParaRPr>
            </a:p>
          </p:txBody>
        </p:sp>
        <p:sp>
          <p:nvSpPr>
            <p:cNvPr id="9236" name="Freeform 20">
              <a:extLst>
                <a:ext uri="{FF2B5EF4-FFF2-40B4-BE49-F238E27FC236}">
                  <a16:creationId xmlns:a16="http://schemas.microsoft.com/office/drawing/2014/main" id="{1151D2DC-B6C5-4D5E-8B90-606D417A61CE}"/>
                </a:ext>
              </a:extLst>
            </p:cNvPr>
            <p:cNvSpPr>
              <a:spLocks/>
            </p:cNvSpPr>
            <p:nvPr/>
          </p:nvSpPr>
          <p:spPr bwMode="hidden">
            <a:xfrm>
              <a:off x="2583" y="3918"/>
              <a:ext cx="1036" cy="420"/>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37" name="Freeform 21">
              <a:extLst>
                <a:ext uri="{FF2B5EF4-FFF2-40B4-BE49-F238E27FC236}">
                  <a16:creationId xmlns:a16="http://schemas.microsoft.com/office/drawing/2014/main" id="{DDA2462B-16B4-4162-8F84-31C265818D9C}"/>
                </a:ext>
              </a:extLst>
            </p:cNvPr>
            <p:cNvSpPr>
              <a:spLocks/>
            </p:cNvSpPr>
            <p:nvPr/>
          </p:nvSpPr>
          <p:spPr bwMode="hidden">
            <a:xfrm rot="18897039" flipH="1">
              <a:off x="1486" y="3886"/>
              <a:ext cx="1060" cy="48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38" name="Freeform 22">
              <a:extLst>
                <a:ext uri="{FF2B5EF4-FFF2-40B4-BE49-F238E27FC236}">
                  <a16:creationId xmlns:a16="http://schemas.microsoft.com/office/drawing/2014/main" id="{A0D29935-9F09-4EED-98CE-19F27F85C5F7}"/>
                </a:ext>
              </a:extLst>
            </p:cNvPr>
            <p:cNvSpPr>
              <a:spLocks/>
            </p:cNvSpPr>
            <p:nvPr/>
          </p:nvSpPr>
          <p:spPr bwMode="hidden">
            <a:xfrm rot="18897039" flipH="1">
              <a:off x="766" y="3886"/>
              <a:ext cx="1060" cy="48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39" name="Freeform 23">
              <a:extLst>
                <a:ext uri="{FF2B5EF4-FFF2-40B4-BE49-F238E27FC236}">
                  <a16:creationId xmlns:a16="http://schemas.microsoft.com/office/drawing/2014/main" id="{35E814B0-E861-4D3B-B576-C7BB36D98A30}"/>
                </a:ext>
              </a:extLst>
            </p:cNvPr>
            <p:cNvSpPr>
              <a:spLocks/>
            </p:cNvSpPr>
            <p:nvPr/>
          </p:nvSpPr>
          <p:spPr bwMode="hidden">
            <a:xfrm rot="18897039" flipH="1">
              <a:off x="31" y="3854"/>
              <a:ext cx="1034" cy="48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40" name="Freeform 24">
              <a:extLst>
                <a:ext uri="{FF2B5EF4-FFF2-40B4-BE49-F238E27FC236}">
                  <a16:creationId xmlns:a16="http://schemas.microsoft.com/office/drawing/2014/main" id="{663E6658-771E-4393-B643-FDAB30272AA9}"/>
                </a:ext>
              </a:extLst>
            </p:cNvPr>
            <p:cNvSpPr>
              <a:spLocks/>
            </p:cNvSpPr>
            <p:nvPr/>
          </p:nvSpPr>
          <p:spPr bwMode="hidden">
            <a:xfrm flipH="1" flipV="1">
              <a:off x="576" y="3910"/>
              <a:ext cx="3552"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41" name="Freeform 25">
              <a:extLst>
                <a:ext uri="{FF2B5EF4-FFF2-40B4-BE49-F238E27FC236}">
                  <a16:creationId xmlns:a16="http://schemas.microsoft.com/office/drawing/2014/main" id="{F9035794-22F5-47B6-B20D-3B01238CC1B4}"/>
                </a:ext>
              </a:extLst>
            </p:cNvPr>
            <p:cNvSpPr>
              <a:spLocks/>
            </p:cNvSpPr>
            <p:nvPr/>
          </p:nvSpPr>
          <p:spPr bwMode="hidden">
            <a:xfrm flipH="1" flipV="1">
              <a:off x="240" y="3910"/>
              <a:ext cx="1536"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42" name="Freeform 26">
              <a:extLst>
                <a:ext uri="{FF2B5EF4-FFF2-40B4-BE49-F238E27FC236}">
                  <a16:creationId xmlns:a16="http://schemas.microsoft.com/office/drawing/2014/main" id="{F8F314B4-118E-420C-B6DB-DD045DA4C1BD}"/>
                </a:ext>
              </a:extLst>
            </p:cNvPr>
            <p:cNvSpPr>
              <a:spLocks/>
            </p:cNvSpPr>
            <p:nvPr/>
          </p:nvSpPr>
          <p:spPr bwMode="hidden">
            <a:xfrm flipH="1" flipV="1">
              <a:off x="3036" y="3958"/>
              <a:ext cx="1332" cy="38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43" name="Freeform 27">
              <a:extLst>
                <a:ext uri="{FF2B5EF4-FFF2-40B4-BE49-F238E27FC236}">
                  <a16:creationId xmlns:a16="http://schemas.microsoft.com/office/drawing/2014/main" id="{F9F553D0-2199-4C6E-BA1D-A45B76680B72}"/>
                </a:ext>
              </a:extLst>
            </p:cNvPr>
            <p:cNvSpPr>
              <a:spLocks/>
            </p:cNvSpPr>
            <p:nvPr/>
          </p:nvSpPr>
          <p:spPr bwMode="hidden">
            <a:xfrm flipH="1" flipV="1">
              <a:off x="3984" y="3910"/>
              <a:ext cx="1536"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44" name="Freeform 28">
              <a:extLst>
                <a:ext uri="{FF2B5EF4-FFF2-40B4-BE49-F238E27FC236}">
                  <a16:creationId xmlns:a16="http://schemas.microsoft.com/office/drawing/2014/main" id="{D21D9BB7-5421-4331-B738-05729F880FBA}"/>
                </a:ext>
              </a:extLst>
            </p:cNvPr>
            <p:cNvSpPr>
              <a:spLocks/>
            </p:cNvSpPr>
            <p:nvPr/>
          </p:nvSpPr>
          <p:spPr bwMode="hidden">
            <a:xfrm flipH="1" flipV="1">
              <a:off x="3456" y="3910"/>
              <a:ext cx="2304" cy="43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a:noFill/>
            </a:ln>
            <a:effectLst/>
          </p:spPr>
          <p:txBody>
            <a:bodyPr wrap="none" anchor="ctr"/>
            <a:lstStyle/>
            <a:p>
              <a:pPr>
                <a:defRPr/>
              </a:pPr>
              <a:endParaRPr lang="ja-JP" altLang="en-US">
                <a:latin typeface="Times New Roman" charset="0"/>
              </a:endParaRPr>
            </a:p>
          </p:txBody>
        </p:sp>
        <p:sp>
          <p:nvSpPr>
            <p:cNvPr id="9245" name="Rectangle 29">
              <a:extLst>
                <a:ext uri="{FF2B5EF4-FFF2-40B4-BE49-F238E27FC236}">
                  <a16:creationId xmlns:a16="http://schemas.microsoft.com/office/drawing/2014/main" id="{11C4C053-6BB9-440F-82D8-507DFBA0ED67}"/>
                </a:ext>
              </a:extLst>
            </p:cNvPr>
            <p:cNvSpPr>
              <a:spLocks noChangeArrowheads="1"/>
            </p:cNvSpPr>
            <p:nvPr/>
          </p:nvSpPr>
          <p:spPr bwMode="hidden">
            <a:xfrm>
              <a:off x="0" y="3931"/>
              <a:ext cx="5760" cy="14"/>
            </a:xfrm>
            <a:prstGeom prst="rect">
              <a:avLst/>
            </a:prstGeom>
            <a:gradFill rotWithShape="0">
              <a:gsLst>
                <a:gs pos="0">
                  <a:schemeClr val="bg2"/>
                </a:gs>
                <a:gs pos="50000">
                  <a:schemeClr val="accent1"/>
                </a:gs>
                <a:gs pos="100000">
                  <a:schemeClr val="bg2"/>
                </a:gs>
              </a:gsLst>
              <a:lin ang="0" scaled="1"/>
            </a:gradFill>
            <a:ln>
              <a:noFill/>
            </a:ln>
            <a:effectLst/>
          </p:spPr>
          <p:txBody>
            <a:bodyPr wrap="none" anchor="ctr"/>
            <a:lstStyle/>
            <a:p>
              <a:pPr>
                <a:defRPr/>
              </a:pPr>
              <a:endParaRPr lang="ja-JP" altLang="en-US">
                <a:latin typeface="Times New Roman" charset="0"/>
              </a:endParaRPr>
            </a:p>
          </p:txBody>
        </p:sp>
      </p:grpSp>
      <p:sp>
        <p:nvSpPr>
          <p:cNvPr id="1027" name="Rectangle 30">
            <a:extLst>
              <a:ext uri="{FF2B5EF4-FFF2-40B4-BE49-F238E27FC236}">
                <a16:creationId xmlns:a16="http://schemas.microsoft.com/office/drawing/2014/main" id="{E3CE7C28-3AD3-4F73-BB61-4AC28029A683}"/>
              </a:ext>
            </a:extLst>
          </p:cNvPr>
          <p:cNvSpPr>
            <a:spLocks noGrp="1" noChangeArrowheads="1"/>
          </p:cNvSpPr>
          <p:nvPr>
            <p:ph type="title"/>
          </p:nvPr>
        </p:nvSpPr>
        <p:spPr bwMode="auto">
          <a:xfrm>
            <a:off x="685800" y="465138"/>
            <a:ext cx="7772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ja-JP" altLang="en-US"/>
              <a:t>マスタ タイトルの書式設定</a:t>
            </a:r>
          </a:p>
        </p:txBody>
      </p:sp>
      <p:sp>
        <p:nvSpPr>
          <p:cNvPr id="1028" name="Rectangle 31">
            <a:extLst>
              <a:ext uri="{FF2B5EF4-FFF2-40B4-BE49-F238E27FC236}">
                <a16:creationId xmlns:a16="http://schemas.microsoft.com/office/drawing/2014/main" id="{DABE9BA9-FBC5-445C-B858-C4FEF88A2CA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248" name="Rectangle 32">
            <a:extLst>
              <a:ext uri="{FF2B5EF4-FFF2-40B4-BE49-F238E27FC236}">
                <a16:creationId xmlns:a16="http://schemas.microsoft.com/office/drawing/2014/main" id="{6FDCF5DE-0818-46FC-B7BB-17D1823F64D5}"/>
              </a:ext>
            </a:extLst>
          </p:cNvPr>
          <p:cNvSpPr>
            <a:spLocks noGrp="1" noChangeArrowheads="1"/>
          </p:cNvSpPr>
          <p:nvPr>
            <p:ph type="dt" sz="half" idx="2"/>
          </p:nvPr>
        </p:nvSpPr>
        <p:spPr bwMode="auto">
          <a:xfrm>
            <a:off x="712788" y="631348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kumimoji="0" sz="1400">
                <a:latin typeface="+mn-lt"/>
              </a:defRPr>
            </a:lvl1pPr>
          </a:lstStyle>
          <a:p>
            <a:pPr>
              <a:defRPr/>
            </a:pPr>
            <a:endParaRPr lang="en-US" altLang="ja-JP"/>
          </a:p>
        </p:txBody>
      </p:sp>
      <p:sp>
        <p:nvSpPr>
          <p:cNvPr id="9249" name="Rectangle 33">
            <a:extLst>
              <a:ext uri="{FF2B5EF4-FFF2-40B4-BE49-F238E27FC236}">
                <a16:creationId xmlns:a16="http://schemas.microsoft.com/office/drawing/2014/main" id="{BC9B7FE0-66ED-4EE3-8092-7E9118F216F4}"/>
              </a:ext>
            </a:extLst>
          </p:cNvPr>
          <p:cNvSpPr>
            <a:spLocks noGrp="1" noChangeArrowheads="1"/>
          </p:cNvSpPr>
          <p:nvPr>
            <p:ph type="ftr" sz="quarter" idx="3"/>
          </p:nvPr>
        </p:nvSpPr>
        <p:spPr bwMode="auto">
          <a:xfrm>
            <a:off x="3151188" y="631348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kumimoji="0" sz="1400">
                <a:latin typeface="+mn-lt"/>
              </a:defRPr>
            </a:lvl1pPr>
          </a:lstStyle>
          <a:p>
            <a:pPr>
              <a:defRPr/>
            </a:pPr>
            <a:endParaRPr lang="en-US" altLang="ja-JP"/>
          </a:p>
        </p:txBody>
      </p:sp>
      <p:sp>
        <p:nvSpPr>
          <p:cNvPr id="9250" name="Rectangle 34">
            <a:extLst>
              <a:ext uri="{FF2B5EF4-FFF2-40B4-BE49-F238E27FC236}">
                <a16:creationId xmlns:a16="http://schemas.microsoft.com/office/drawing/2014/main" id="{B8AC95FB-DCEA-4CD0-BD34-7981725D818A}"/>
              </a:ext>
            </a:extLst>
          </p:cNvPr>
          <p:cNvSpPr>
            <a:spLocks noGrp="1" noChangeArrowheads="1"/>
          </p:cNvSpPr>
          <p:nvPr>
            <p:ph type="sldNum" sz="quarter" idx="4"/>
          </p:nvPr>
        </p:nvSpPr>
        <p:spPr bwMode="auto">
          <a:xfrm>
            <a:off x="6580188" y="631348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kumimoji="0" sz="1400">
                <a:latin typeface="Arial" panose="020B0604020202020204" pitchFamily="34" charset="0"/>
              </a:defRPr>
            </a:lvl1pPr>
          </a:lstStyle>
          <a:p>
            <a:fld id="{3D28E975-CF28-45A1-BE41-43CE8F6ADBEC}" type="slidenum">
              <a:rPr lang="en-US" altLang="ja-JP"/>
              <a:pPr/>
              <a:t>‹#›</a:t>
            </a:fld>
            <a:endParaRPr lang="en-US" altLang="ja-JP"/>
          </a:p>
        </p:txBody>
      </p:sp>
    </p:spTree>
  </p:cSld>
  <p:clrMap bg1="dk2" tx1="lt1" bg2="dk1" tx2="lt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Black"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Black"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Black"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Black"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Black"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Black"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Black"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Black" pitchFamily="34" charset="0"/>
          <a:ea typeface="ＭＳ Ｐゴシック" pitchFamily="50" charset="-128"/>
        </a:defRPr>
      </a:lvl9pPr>
    </p:titleStyle>
    <p:bodyStyle>
      <a:lvl1pPr marL="342900" indent="-342900" algn="l" rtl="0" eaLnBrk="0" fontAlgn="base" hangingPunct="0">
        <a:spcBef>
          <a:spcPct val="20000"/>
        </a:spcBef>
        <a:spcAft>
          <a:spcPct val="0"/>
        </a:spcAft>
        <a:buSzPct val="85000"/>
        <a:buBlip>
          <a:blip r:embed="rId13"/>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60000"/>
        <a:buFont typeface="Wingdings" panose="05000000000000000000"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C7E06-CEB8-455E-821E-163B099C3709}" type="datetimeFigureOut">
              <a:rPr kumimoji="1" lang="ja-JP" altLang="en-US" smtClean="0"/>
              <a:pPr/>
              <a:t>2020/9/8</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6465314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notesSlide" Target="../notesSlides/notesSlide13.xml"/><Relationship Id="rId7" Type="http://schemas.openxmlformats.org/officeDocument/2006/relationships/image" Target="../media/image9.gif"/><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notesSlide" Target="../notesSlides/notesSlide15.xml"/><Relationship Id="rId7" Type="http://schemas.openxmlformats.org/officeDocument/2006/relationships/image" Target="../media/image9.gif"/><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notesSlide" Target="../notesSlides/notesSlide16.xml"/><Relationship Id="rId7" Type="http://schemas.openxmlformats.org/officeDocument/2006/relationships/image" Target="../media/image9.gif"/><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notesSlide" Target="../notesSlides/notesSlide17.xml"/><Relationship Id="rId7" Type="http://schemas.openxmlformats.org/officeDocument/2006/relationships/image" Target="../media/image9.gif"/><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7.jpe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4">
            <a:extLst>
              <a:ext uri="{FF2B5EF4-FFF2-40B4-BE49-F238E27FC236}">
                <a16:creationId xmlns:a16="http://schemas.microsoft.com/office/drawing/2014/main" id="{48C28CF1-6FA3-42F8-ADE0-4CDD64685654}"/>
              </a:ext>
            </a:extLst>
          </p:cNvPr>
          <p:cNvSpPr>
            <a:spLocks noGrp="1" noChangeArrowheads="1"/>
          </p:cNvSpPr>
          <p:nvPr>
            <p:ph type="ctrTitle"/>
          </p:nvPr>
        </p:nvSpPr>
        <p:spPr>
          <a:xfrm>
            <a:off x="0" y="1557338"/>
            <a:ext cx="4737100" cy="1905000"/>
          </a:xfrm>
        </p:spPr>
        <p:txBody>
          <a:bodyPr/>
          <a:lstStyle/>
          <a:p>
            <a:pPr algn="ctr" eaLnBrk="1" hangingPunct="1"/>
            <a:r>
              <a:rPr lang="ja-JP" altLang="en-US" dirty="0"/>
              <a:t>情報論理工学</a:t>
            </a:r>
            <a:br>
              <a:rPr lang="ja-JP" altLang="en-US" dirty="0">
                <a:latin typeface="Times New Roman" panose="02020603050405020304" pitchFamily="18" charset="0"/>
                <a:cs typeface="Times New Roman" panose="02020603050405020304" pitchFamily="18" charset="0"/>
              </a:rPr>
            </a:br>
            <a:r>
              <a:rPr lang="ja-JP" altLang="en-US" dirty="0">
                <a:latin typeface="Times New Roman" panose="02020603050405020304" pitchFamily="18" charset="0"/>
                <a:cs typeface="Times New Roman" panose="02020603050405020304" pitchFamily="18" charset="0"/>
              </a:rPr>
              <a:t>研究室</a:t>
            </a:r>
          </a:p>
        </p:txBody>
      </p:sp>
      <p:sp>
        <p:nvSpPr>
          <p:cNvPr id="3075" name="Rectangle 15">
            <a:extLst>
              <a:ext uri="{FF2B5EF4-FFF2-40B4-BE49-F238E27FC236}">
                <a16:creationId xmlns:a16="http://schemas.microsoft.com/office/drawing/2014/main" id="{382BBB50-4452-45A5-B8CC-60CA5BEDA9E3}"/>
              </a:ext>
            </a:extLst>
          </p:cNvPr>
          <p:cNvSpPr>
            <a:spLocks noGrp="1" noChangeArrowheads="1"/>
          </p:cNvSpPr>
          <p:nvPr>
            <p:ph type="subTitle" idx="1"/>
          </p:nvPr>
        </p:nvSpPr>
        <p:spPr>
          <a:xfrm>
            <a:off x="179388" y="3933825"/>
            <a:ext cx="4137025" cy="1679575"/>
          </a:xfrm>
        </p:spPr>
        <p:txBody>
          <a:bodyPr/>
          <a:lstStyle/>
          <a:p>
            <a:pPr eaLnBrk="1" hangingPunct="1"/>
            <a:r>
              <a:rPr lang="ja-JP" altLang="en-US" dirty="0">
                <a:latin typeface="Times New Roman" panose="02020603050405020304" pitchFamily="18" charset="0"/>
                <a:cs typeface="Times New Roman" panose="02020603050405020304" pitchFamily="18" charset="0"/>
              </a:rPr>
              <a:t>研究テーマ</a:t>
            </a:r>
          </a:p>
          <a:p>
            <a:pPr eaLnBrk="1" hangingPunct="1"/>
            <a:r>
              <a:rPr lang="ja-JP" altLang="en-US" dirty="0">
                <a:latin typeface="Times New Roman" panose="02020603050405020304" pitchFamily="18" charset="0"/>
                <a:cs typeface="Times New Roman" panose="02020603050405020304" pitchFamily="18" charset="0"/>
              </a:rPr>
              <a:t>並列アルゴリズム</a:t>
            </a:r>
            <a:endParaRPr lang="en-US" altLang="ja-JP" dirty="0">
              <a:latin typeface="Times New Roman" panose="02020603050405020304" pitchFamily="18" charset="0"/>
              <a:cs typeface="Times New Roman" panose="02020603050405020304" pitchFamily="18" charset="0"/>
            </a:endParaRPr>
          </a:p>
        </p:txBody>
      </p:sp>
      <p:pic>
        <p:nvPicPr>
          <p:cNvPr id="3076" name="Picture 16" descr="Phantom5">
            <a:extLst>
              <a:ext uri="{FF2B5EF4-FFF2-40B4-BE49-F238E27FC236}">
                <a16:creationId xmlns:a16="http://schemas.microsoft.com/office/drawing/2014/main" id="{CE380EDF-D116-47A0-91FA-8002051A5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0"/>
            <a:ext cx="46958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5">
            <a:extLst>
              <a:ext uri="{FF2B5EF4-FFF2-40B4-BE49-F238E27FC236}">
                <a16:creationId xmlns:a16="http://schemas.microsoft.com/office/drawing/2014/main" id="{63ABDBDA-B6AE-4470-85D2-7568D7A48DBC}"/>
              </a:ext>
            </a:extLst>
          </p:cNvPr>
          <p:cNvSpPr txBox="1">
            <a:spLocks noChangeArrowheads="1"/>
          </p:cNvSpPr>
          <p:nvPr/>
        </p:nvSpPr>
        <p:spPr bwMode="auto">
          <a:xfrm>
            <a:off x="292453" y="5877272"/>
            <a:ext cx="4137025" cy="59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SzPct val="85000"/>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60000"/>
              <a:buFont typeface="Wingdings" panose="05000000000000000000"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a:lstStyle>
          <a:p>
            <a:pPr eaLnBrk="1" hangingPunct="1"/>
            <a:r>
              <a:rPr lang="ja-JP" altLang="en-US" kern="0" dirty="0">
                <a:latin typeface="Times New Roman" panose="02020603050405020304" pitchFamily="18" charset="0"/>
                <a:cs typeface="Times New Roman" panose="02020603050405020304" pitchFamily="18" charset="0"/>
              </a:rPr>
              <a:t>石水隆</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Times New Roman" panose="02020603050405020304" pitchFamily="18" charset="0"/>
              </a:rPr>
              <a:t>並列化の対象</a:t>
            </a:r>
          </a:p>
        </p:txBody>
      </p:sp>
      <p:sp>
        <p:nvSpPr>
          <p:cNvPr id="3" name="コンテンツ プレースホルダー 2"/>
          <p:cNvSpPr>
            <a:spLocks noGrp="1"/>
          </p:cNvSpPr>
          <p:nvPr>
            <p:ph idx="1"/>
          </p:nvPr>
        </p:nvSpPr>
        <p:spPr>
          <a:xfrm>
            <a:off x="457200" y="1600201"/>
            <a:ext cx="8229600" cy="1752600"/>
          </a:xfrm>
        </p:spPr>
        <p:txBody>
          <a:bodyPr/>
          <a:lstStyle/>
          <a:p>
            <a:r>
              <a:rPr kumimoji="1" lang="ja-JP" altLang="en-US" dirty="0">
                <a:latin typeface="Times New Roman" panose="02020603050405020304" pitchFamily="18" charset="0"/>
              </a:rPr>
              <a:t>何を並列化するか？</a:t>
            </a:r>
            <a:endParaRPr kumimoji="1" lang="en-US" altLang="ja-JP" dirty="0">
              <a:latin typeface="Times New Roman" panose="02020603050405020304" pitchFamily="18" charset="0"/>
            </a:endParaRPr>
          </a:p>
          <a:p>
            <a:endParaRPr kumimoji="1" lang="ja-JP" altLang="en-US" dirty="0">
              <a:latin typeface="Times New Roman" panose="02020603050405020304" pitchFamily="18" charset="0"/>
            </a:endParaRPr>
          </a:p>
        </p:txBody>
      </p:sp>
      <p:sp>
        <p:nvSpPr>
          <p:cNvPr id="4" name="テキスト ボックス 3"/>
          <p:cNvSpPr txBox="1"/>
          <p:nvPr/>
        </p:nvSpPr>
        <p:spPr>
          <a:xfrm>
            <a:off x="1295400" y="2438400"/>
            <a:ext cx="5428089" cy="523220"/>
          </a:xfrm>
          <a:prstGeom prst="rect">
            <a:avLst/>
          </a:prstGeom>
          <a:noFill/>
        </p:spPr>
        <p:txBody>
          <a:bodyPr wrap="none" rtlCol="0">
            <a:spAutoFit/>
          </a:bodyPr>
          <a:lstStyle/>
          <a:p>
            <a:r>
              <a:rPr kumimoji="1" lang="ja-JP" altLang="en-US" dirty="0"/>
              <a:t>どんな処理でも速くできた方が</a:t>
            </a:r>
            <a:r>
              <a:rPr lang="ja-JP" altLang="en-US" dirty="0"/>
              <a:t>いい</a:t>
            </a:r>
            <a:endParaRPr kumimoji="1" lang="ja-JP" altLang="en-US" dirty="0"/>
          </a:p>
        </p:txBody>
      </p:sp>
      <p:grpSp>
        <p:nvGrpSpPr>
          <p:cNvPr id="7" name="グループ化 6"/>
          <p:cNvGrpSpPr/>
          <p:nvPr/>
        </p:nvGrpSpPr>
        <p:grpSpPr>
          <a:xfrm>
            <a:off x="2389449" y="3190220"/>
            <a:ext cx="3239990" cy="1293167"/>
            <a:chOff x="2389449" y="3190220"/>
            <a:chExt cx="3239990" cy="1293167"/>
          </a:xfrm>
        </p:grpSpPr>
        <p:sp>
          <p:nvSpPr>
            <p:cNvPr id="5" name="下矢印 4"/>
            <p:cNvSpPr/>
            <p:nvPr/>
          </p:nvSpPr>
          <p:spPr bwMode="auto">
            <a:xfrm>
              <a:off x="3581400" y="3190220"/>
              <a:ext cx="762000" cy="609600"/>
            </a:xfrm>
            <a:prstGeom prst="downArrow">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 name="テキスト ボックス 5"/>
            <p:cNvSpPr txBox="1"/>
            <p:nvPr/>
          </p:nvSpPr>
          <p:spPr>
            <a:xfrm>
              <a:off x="2389449" y="3898612"/>
              <a:ext cx="3239990" cy="584775"/>
            </a:xfrm>
            <a:prstGeom prst="rect">
              <a:avLst/>
            </a:prstGeom>
            <a:noFill/>
          </p:spPr>
          <p:txBody>
            <a:bodyPr wrap="none" rtlCol="0">
              <a:spAutoFit/>
            </a:bodyPr>
            <a:lstStyle/>
            <a:p>
              <a:r>
                <a:rPr lang="ja-JP" altLang="en-US" sz="3200" dirty="0"/>
                <a:t>対象は何でも</a:t>
              </a:r>
              <a:r>
                <a:rPr lang="en-US" altLang="ja-JP" sz="3200" dirty="0"/>
                <a:t>OK!</a:t>
              </a:r>
              <a:endParaRPr kumimoji="1" lang="ja-JP" altLang="en-US" sz="3200" dirty="0"/>
            </a:p>
          </p:txBody>
        </p:sp>
      </p:grpSp>
      <p:sp>
        <p:nvSpPr>
          <p:cNvPr id="8" name="テキスト ボックス 7"/>
          <p:cNvSpPr txBox="1"/>
          <p:nvPr/>
        </p:nvSpPr>
        <p:spPr>
          <a:xfrm>
            <a:off x="1828800" y="5029198"/>
            <a:ext cx="6712094" cy="523220"/>
          </a:xfrm>
          <a:prstGeom prst="rect">
            <a:avLst/>
          </a:prstGeom>
          <a:noFill/>
        </p:spPr>
        <p:txBody>
          <a:bodyPr wrap="none" rtlCol="0">
            <a:spAutoFit/>
          </a:bodyPr>
          <a:lstStyle/>
          <a:p>
            <a:r>
              <a:rPr kumimoji="1" lang="en-US" altLang="ja-JP" dirty="0"/>
              <a:t>…</a:t>
            </a:r>
            <a:r>
              <a:rPr kumimoji="1" lang="ja-JP" altLang="en-US" dirty="0"/>
              <a:t>とは言え費用対効果は考慮する必要あり</a:t>
            </a:r>
          </a:p>
        </p:txBody>
      </p:sp>
    </p:spTree>
    <p:custDataLst>
      <p:tags r:id="rId1"/>
    </p:custDataLst>
    <p:extLst>
      <p:ext uri="{BB962C8B-B14F-4D97-AF65-F5344CB8AC3E}">
        <p14:creationId xmlns:p14="http://schemas.microsoft.com/office/powerpoint/2010/main" val="1568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Times New Roman" panose="02020603050405020304" pitchFamily="18" charset="0"/>
              </a:rPr>
              <a:t>並列化の対象</a:t>
            </a:r>
          </a:p>
        </p:txBody>
      </p:sp>
      <p:sp>
        <p:nvSpPr>
          <p:cNvPr id="3" name="コンテンツ プレースホルダー 2"/>
          <p:cNvSpPr>
            <a:spLocks noGrp="1"/>
          </p:cNvSpPr>
          <p:nvPr>
            <p:ph idx="1"/>
          </p:nvPr>
        </p:nvSpPr>
        <p:spPr/>
        <p:txBody>
          <a:bodyPr/>
          <a:lstStyle/>
          <a:p>
            <a:r>
              <a:rPr kumimoji="1" lang="ja-JP" altLang="en-US" dirty="0">
                <a:latin typeface="Times New Roman" panose="02020603050405020304" pitchFamily="18" charset="0"/>
              </a:rPr>
              <a:t>並列化するべき対象</a:t>
            </a:r>
            <a:endParaRPr kumimoji="1" lang="en-US" altLang="ja-JP" dirty="0">
              <a:latin typeface="Times New Roman" panose="02020603050405020304" pitchFamily="18" charset="0"/>
            </a:endParaRPr>
          </a:p>
          <a:p>
            <a:pPr lvl="1"/>
            <a:r>
              <a:rPr lang="ja-JP" altLang="en-US" dirty="0">
                <a:latin typeface="Times New Roman" panose="02020603050405020304" pitchFamily="18" charset="0"/>
              </a:rPr>
              <a:t>処理速度が必要</a:t>
            </a:r>
            <a:endParaRPr lang="en-US" altLang="ja-JP" dirty="0">
              <a:latin typeface="Times New Roman" panose="02020603050405020304" pitchFamily="18" charset="0"/>
            </a:endParaRPr>
          </a:p>
          <a:p>
            <a:pPr lvl="2"/>
            <a:r>
              <a:rPr kumimoji="1" lang="ja-JP" altLang="en-US" dirty="0">
                <a:latin typeface="Times New Roman" panose="02020603050405020304" pitchFamily="18" charset="0"/>
              </a:rPr>
              <a:t>リアルタイム処理が必要な場合</a:t>
            </a:r>
            <a:endParaRPr kumimoji="1" lang="en-US" altLang="ja-JP" dirty="0">
              <a:latin typeface="Times New Roman" panose="02020603050405020304" pitchFamily="18" charset="0"/>
            </a:endParaRPr>
          </a:p>
          <a:p>
            <a:pPr lvl="2"/>
            <a:r>
              <a:rPr lang="ja-JP" altLang="en-US" dirty="0">
                <a:latin typeface="Times New Roman" panose="02020603050405020304" pitchFamily="18" charset="0"/>
              </a:rPr>
              <a:t>期限が設けられている場合</a:t>
            </a:r>
            <a:endParaRPr lang="en-US" altLang="ja-JP" dirty="0">
              <a:latin typeface="Times New Roman" panose="02020603050405020304" pitchFamily="18" charset="0"/>
            </a:endParaRPr>
          </a:p>
          <a:p>
            <a:pPr lvl="1"/>
            <a:r>
              <a:rPr kumimoji="1" lang="ja-JP" altLang="en-US" dirty="0">
                <a:latin typeface="Times New Roman" panose="02020603050405020304" pitchFamily="18" charset="0"/>
              </a:rPr>
              <a:t>複雑な計算</a:t>
            </a:r>
            <a:endParaRPr kumimoji="1" lang="en-US" altLang="ja-JP" dirty="0">
              <a:latin typeface="Times New Roman" panose="02020603050405020304" pitchFamily="18" charset="0"/>
            </a:endParaRPr>
          </a:p>
          <a:p>
            <a:pPr lvl="2"/>
            <a:r>
              <a:rPr lang="ja-JP" altLang="en-US" dirty="0">
                <a:latin typeface="Times New Roman" panose="02020603050405020304" pitchFamily="18" charset="0"/>
              </a:rPr>
              <a:t>膨大なデータに対する正確な計算が必要な場合</a:t>
            </a:r>
            <a:endParaRPr lang="en-US" altLang="ja-JP" dirty="0">
              <a:latin typeface="Times New Roman" panose="02020603050405020304" pitchFamily="18" charset="0"/>
            </a:endParaRPr>
          </a:p>
          <a:p>
            <a:pPr lvl="1"/>
            <a:r>
              <a:rPr kumimoji="1" lang="ja-JP" altLang="en-US" dirty="0">
                <a:latin typeface="Times New Roman" panose="02020603050405020304" pitchFamily="18" charset="0"/>
              </a:rPr>
              <a:t>費用をかけてもする意義のある処理</a:t>
            </a:r>
            <a:endParaRPr kumimoji="1" lang="en-US" altLang="ja-JP" dirty="0">
              <a:latin typeface="Times New Roman" panose="02020603050405020304" pitchFamily="18" charset="0"/>
            </a:endParaRPr>
          </a:p>
          <a:p>
            <a:pPr lvl="2"/>
            <a:r>
              <a:rPr lang="ja-JP" altLang="en-US" dirty="0">
                <a:latin typeface="Times New Roman" panose="02020603050405020304" pitchFamily="18" charset="0"/>
              </a:rPr>
              <a:t>科学的意義や技術的意義のある重要な処理</a:t>
            </a:r>
            <a:endParaRPr lang="en-US" altLang="ja-JP" dirty="0">
              <a:latin typeface="Times New Roman" panose="02020603050405020304" pitchFamily="18" charset="0"/>
            </a:endParaRPr>
          </a:p>
        </p:txBody>
      </p:sp>
    </p:spTree>
    <p:extLst>
      <p:ext uri="{BB962C8B-B14F-4D97-AF65-F5344CB8AC3E}">
        <p14:creationId xmlns:p14="http://schemas.microsoft.com/office/powerpoint/2010/main" val="1324333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03C168-649F-4E78-A06B-CD632B1381C7}"/>
              </a:ext>
            </a:extLst>
          </p:cNvPr>
          <p:cNvSpPr>
            <a:spLocks noGrp="1"/>
          </p:cNvSpPr>
          <p:nvPr>
            <p:ph type="title"/>
          </p:nvPr>
        </p:nvSpPr>
        <p:spPr/>
        <p:txBody>
          <a:bodyPr/>
          <a:lstStyle/>
          <a:p>
            <a:r>
              <a:rPr lang="ja-JP" altLang="en-US" dirty="0"/>
              <a:t>最近の研究対象</a:t>
            </a:r>
            <a:endParaRPr kumimoji="1" lang="ja-JP" altLang="en-US" dirty="0"/>
          </a:p>
        </p:txBody>
      </p:sp>
      <p:sp>
        <p:nvSpPr>
          <p:cNvPr id="3" name="コンテンツ プレースホルダー 2">
            <a:extLst>
              <a:ext uri="{FF2B5EF4-FFF2-40B4-BE49-F238E27FC236}">
                <a16:creationId xmlns:a16="http://schemas.microsoft.com/office/drawing/2014/main" id="{6063F1AC-EDD0-4B04-9781-52047EF86B42}"/>
              </a:ext>
            </a:extLst>
          </p:cNvPr>
          <p:cNvSpPr>
            <a:spLocks noGrp="1"/>
          </p:cNvSpPr>
          <p:nvPr>
            <p:ph idx="1"/>
          </p:nvPr>
        </p:nvSpPr>
        <p:spPr>
          <a:xfrm>
            <a:off x="685800" y="1981200"/>
            <a:ext cx="8062664" cy="1447800"/>
          </a:xfrm>
        </p:spPr>
        <p:txBody>
          <a:bodyPr/>
          <a:lstStyle/>
          <a:p>
            <a:r>
              <a:rPr kumimoji="1" lang="ja-JP" altLang="en-US" dirty="0"/>
              <a:t>どんなことでも並列化する意味はあるが</a:t>
            </a:r>
            <a:r>
              <a:rPr kumimoji="1" lang="en-US" altLang="ja-JP" dirty="0"/>
              <a:t>…</a:t>
            </a:r>
            <a:endParaRPr kumimoji="1" lang="ja-JP" altLang="en-US" dirty="0"/>
          </a:p>
        </p:txBody>
      </p:sp>
      <p:sp>
        <p:nvSpPr>
          <p:cNvPr id="4" name="テキスト ボックス 3">
            <a:extLst>
              <a:ext uri="{FF2B5EF4-FFF2-40B4-BE49-F238E27FC236}">
                <a16:creationId xmlns:a16="http://schemas.microsoft.com/office/drawing/2014/main" id="{589C7F3E-01FD-40FE-A99C-B6CC10F860AB}"/>
              </a:ext>
            </a:extLst>
          </p:cNvPr>
          <p:cNvSpPr txBox="1"/>
          <p:nvPr/>
        </p:nvSpPr>
        <p:spPr>
          <a:xfrm>
            <a:off x="1187624" y="2996952"/>
            <a:ext cx="6915676" cy="954107"/>
          </a:xfrm>
          <a:prstGeom prst="rect">
            <a:avLst/>
          </a:prstGeom>
          <a:noFill/>
        </p:spPr>
        <p:txBody>
          <a:bodyPr wrap="none" rtlCol="0">
            <a:spAutoFit/>
          </a:bodyPr>
          <a:lstStyle/>
          <a:p>
            <a:r>
              <a:rPr kumimoji="1" lang="ja-JP" altLang="en-US" sz="2800" dirty="0"/>
              <a:t>本研究室では最近ゲーム関連の研究が多い</a:t>
            </a:r>
            <a:endParaRPr kumimoji="1" lang="en-US" altLang="ja-JP" sz="2800" dirty="0"/>
          </a:p>
          <a:p>
            <a:r>
              <a:rPr lang="en-US" altLang="ja-JP" sz="2800" dirty="0"/>
              <a:t>(</a:t>
            </a:r>
            <a:r>
              <a:rPr lang="ja-JP" altLang="en-US" sz="2800" dirty="0"/>
              <a:t>将棋・囲碁・オセロ等のボードゲーム</a:t>
            </a:r>
            <a:r>
              <a:rPr lang="en-US" altLang="ja-JP" sz="2800" dirty="0"/>
              <a:t>)</a:t>
            </a:r>
            <a:endParaRPr kumimoji="1" lang="ja-JP" altLang="en-US" sz="2800" dirty="0"/>
          </a:p>
        </p:txBody>
      </p:sp>
      <p:sp>
        <p:nvSpPr>
          <p:cNvPr id="7" name="テキスト ボックス 6">
            <a:extLst>
              <a:ext uri="{FF2B5EF4-FFF2-40B4-BE49-F238E27FC236}">
                <a16:creationId xmlns:a16="http://schemas.microsoft.com/office/drawing/2014/main" id="{175F3028-BE24-4C62-873B-ED9E4964FA00}"/>
              </a:ext>
            </a:extLst>
          </p:cNvPr>
          <p:cNvSpPr txBox="1"/>
          <p:nvPr/>
        </p:nvSpPr>
        <p:spPr>
          <a:xfrm>
            <a:off x="1522988" y="4382036"/>
            <a:ext cx="6388287" cy="584775"/>
          </a:xfrm>
          <a:prstGeom prst="rect">
            <a:avLst/>
          </a:prstGeom>
          <a:noFill/>
        </p:spPr>
        <p:txBody>
          <a:bodyPr wrap="none" rtlCol="0">
            <a:spAutoFit/>
          </a:bodyPr>
          <a:lstStyle/>
          <a:p>
            <a:r>
              <a:rPr kumimoji="1" lang="ja-JP" altLang="en-US" sz="3200" dirty="0"/>
              <a:t>ボードゲームは並列化に向いている</a:t>
            </a:r>
          </a:p>
        </p:txBody>
      </p:sp>
    </p:spTree>
    <p:custDataLst>
      <p:tags r:id="rId1"/>
    </p:custDataLst>
    <p:extLst>
      <p:ext uri="{BB962C8B-B14F-4D97-AF65-F5344CB8AC3E}">
        <p14:creationId xmlns:p14="http://schemas.microsoft.com/office/powerpoint/2010/main" val="132357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32000"/>
            <a:ext cx="7774632" cy="769441"/>
          </a:xfrm>
        </p:spPr>
        <p:txBody>
          <a:bodyPr/>
          <a:lstStyle/>
          <a:p>
            <a:r>
              <a:rPr lang="ja-JP" altLang="en-US" dirty="0">
                <a:latin typeface="Times New Roman" panose="02020603050405020304" pitchFamily="18" charset="0"/>
              </a:rPr>
              <a:t>手の選択</a:t>
            </a:r>
            <a:endParaRPr kumimoji="1" lang="ja-JP" altLang="en-US" dirty="0"/>
          </a:p>
        </p:txBody>
      </p:sp>
      <p:grpSp>
        <p:nvGrpSpPr>
          <p:cNvPr id="3" name="グループ化 2"/>
          <p:cNvGrpSpPr/>
          <p:nvPr/>
        </p:nvGrpSpPr>
        <p:grpSpPr>
          <a:xfrm>
            <a:off x="562304" y="1245449"/>
            <a:ext cx="5105400" cy="5105404"/>
            <a:chOff x="562304" y="1245449"/>
            <a:chExt cx="5105400" cy="5105404"/>
          </a:xfrm>
        </p:grpSpPr>
        <p:sp>
          <p:nvSpPr>
            <p:cNvPr id="4" name="正方形/長方形 3"/>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 name="正方形/長方形 4"/>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 name="正方形/長方形 5"/>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7" name="正方形/長方形 6"/>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8" name="正方形/長方形 7"/>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9" name="正方形/長方形 8"/>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 name="正方形/長方形 9"/>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 name="正方形/長方形 10"/>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 name="正方形/長方形 11"/>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 name="正方形/長方形 12"/>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 name="正方形/長方形 13"/>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 name="正方形/長方形 14"/>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 name="正方形/長方形 15"/>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7" name="正方形/長方形 16"/>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8" name="正方形/長方形 17"/>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 name="正方形/長方形 18"/>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 name="正方形/長方形 19"/>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 name="正方形/長方形 20"/>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 name="正方形/長方形 21"/>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 name="正方形/長方形 22"/>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 name="正方形/長方形 23"/>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 name="正方形/長方形 24"/>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6" name="正方形/長方形 25"/>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7" name="正方形/長方形 26"/>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 name="正方形/長方形 27"/>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 name="正方形/長方形 28"/>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 name="正方形/長方形 29"/>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 name="正方形/長方形 30"/>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 name="正方形/長方形 31"/>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 name="正方形/長方形 32"/>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 name="正方形/長方形 33"/>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5" name="正方形/長方形 34"/>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6" name="正方形/長方形 35"/>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7" name="正方形/長方形 36"/>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8" name="正方形/長方形 37"/>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9" name="正方形/長方形 38"/>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0" name="正方形/長方形 39"/>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1" name="正方形/長方形 40"/>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2" name="正方形/長方形 41"/>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3" name="正方形/長方形 42"/>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4" name="正方形/長方形 43"/>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5" name="正方形/長方形 44"/>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6" name="正方形/長方形 45"/>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7" name="正方形/長方形 46"/>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8" name="正方形/長方形 47"/>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9" name="正方形/長方形 48"/>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0" name="正方形/長方形 49"/>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1" name="正方形/長方形 50"/>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2" name="正方形/長方形 51"/>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3" name="正方形/長方形 52"/>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4" name="正方形/長方形 53"/>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5" name="正方形/長方形 54"/>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6" name="正方形/長方形 55"/>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7" name="正方形/長方形 56"/>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8" name="正方形/長方形 57"/>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9" name="正方形/長方形 58"/>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0" name="正方形/長方形 59"/>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1" name="正方形/長方形 60"/>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2" name="正方形/長方形 61"/>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3" name="正方形/長方形 62"/>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4" name="正方形/長方形 63"/>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5" name="正方形/長方形 64"/>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6" name="正方形/長方形 65"/>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7" name="正方形/長方形 66"/>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8" name="正方形/長方形 67"/>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9" name="テキスト ボックス 68"/>
            <p:cNvSpPr txBox="1"/>
            <p:nvPr/>
          </p:nvSpPr>
          <p:spPr>
            <a:xfrm>
              <a:off x="1075198" y="5827633"/>
              <a:ext cx="364203" cy="523220"/>
            </a:xfrm>
            <a:prstGeom prst="rect">
              <a:avLst/>
            </a:prstGeom>
            <a:noFill/>
          </p:spPr>
          <p:txBody>
            <a:bodyPr wrap="none" rtlCol="0">
              <a:spAutoFit/>
            </a:bodyPr>
            <a:lstStyle/>
            <a:p>
              <a:r>
                <a:rPr kumimoji="1" lang="en-US" altLang="ja-JP" b="1" dirty="0">
                  <a:effectLst/>
                  <a:latin typeface="Times New Roman" panose="02020603050405020304" pitchFamily="18" charset="0"/>
                </a:rPr>
                <a:t>a</a:t>
              </a:r>
              <a:endParaRPr kumimoji="1" lang="ja-JP" altLang="en-US" b="1" dirty="0">
                <a:effectLst/>
                <a:latin typeface="Times New Roman" panose="02020603050405020304" pitchFamily="18" charset="0"/>
              </a:endParaRPr>
            </a:p>
          </p:txBody>
        </p:sp>
        <p:sp>
          <p:nvSpPr>
            <p:cNvPr id="70" name="テキスト ボックス 69"/>
            <p:cNvSpPr txBox="1"/>
            <p:nvPr/>
          </p:nvSpPr>
          <p:spPr>
            <a:xfrm>
              <a:off x="1598178" y="5821821"/>
              <a:ext cx="385042" cy="523220"/>
            </a:xfrm>
            <a:prstGeom prst="rect">
              <a:avLst/>
            </a:prstGeom>
            <a:noFill/>
          </p:spPr>
          <p:txBody>
            <a:bodyPr wrap="none" rtlCol="0">
              <a:spAutoFit/>
            </a:bodyPr>
            <a:lstStyle/>
            <a:p>
              <a:r>
                <a:rPr lang="en-US" altLang="ja-JP" b="1" dirty="0">
                  <a:effectLst/>
                  <a:latin typeface="Times New Roman" panose="02020603050405020304" pitchFamily="18" charset="0"/>
                </a:rPr>
                <a:t>b</a:t>
              </a:r>
              <a:endParaRPr kumimoji="1" lang="ja-JP" altLang="en-US" b="1" dirty="0">
                <a:effectLst/>
                <a:latin typeface="Times New Roman" panose="02020603050405020304" pitchFamily="18" charset="0"/>
              </a:endParaRPr>
            </a:p>
          </p:txBody>
        </p:sp>
        <p:sp>
          <p:nvSpPr>
            <p:cNvPr id="71" name="テキスト ボックス 70"/>
            <p:cNvSpPr txBox="1"/>
            <p:nvPr/>
          </p:nvSpPr>
          <p:spPr>
            <a:xfrm>
              <a:off x="2141154" y="5827319"/>
              <a:ext cx="343364" cy="523220"/>
            </a:xfrm>
            <a:prstGeom prst="rect">
              <a:avLst/>
            </a:prstGeom>
            <a:noFill/>
          </p:spPr>
          <p:txBody>
            <a:bodyPr wrap="none" rtlCol="0">
              <a:spAutoFit/>
            </a:bodyPr>
            <a:lstStyle/>
            <a:p>
              <a:r>
                <a:rPr lang="en-US" altLang="ja-JP" b="1" dirty="0">
                  <a:effectLst/>
                  <a:latin typeface="Times New Roman" panose="02020603050405020304" pitchFamily="18" charset="0"/>
                </a:rPr>
                <a:t>c</a:t>
              </a:r>
              <a:endParaRPr kumimoji="1" lang="ja-JP" altLang="en-US" b="1" dirty="0">
                <a:effectLst/>
                <a:latin typeface="Times New Roman" panose="02020603050405020304" pitchFamily="18" charset="0"/>
              </a:endParaRPr>
            </a:p>
          </p:txBody>
        </p:sp>
        <p:sp>
          <p:nvSpPr>
            <p:cNvPr id="72" name="テキスト ボックス 71"/>
            <p:cNvSpPr txBox="1"/>
            <p:nvPr/>
          </p:nvSpPr>
          <p:spPr>
            <a:xfrm>
              <a:off x="2653715" y="5821507"/>
              <a:ext cx="385042" cy="523220"/>
            </a:xfrm>
            <a:prstGeom prst="rect">
              <a:avLst/>
            </a:prstGeom>
            <a:noFill/>
          </p:spPr>
          <p:txBody>
            <a:bodyPr wrap="none" rtlCol="0">
              <a:spAutoFit/>
            </a:bodyPr>
            <a:lstStyle/>
            <a:p>
              <a:r>
                <a:rPr lang="en-US" altLang="ja-JP" b="1" dirty="0">
                  <a:effectLst/>
                  <a:latin typeface="Times New Roman" panose="02020603050405020304" pitchFamily="18" charset="0"/>
                </a:rPr>
                <a:t>d</a:t>
              </a:r>
              <a:endParaRPr kumimoji="1" lang="ja-JP" altLang="en-US" b="1" dirty="0">
                <a:effectLst/>
                <a:latin typeface="Times New Roman" panose="02020603050405020304" pitchFamily="18" charset="0"/>
              </a:endParaRPr>
            </a:p>
          </p:txBody>
        </p:sp>
        <p:sp>
          <p:nvSpPr>
            <p:cNvPr id="73" name="テキスト ボックス 72"/>
            <p:cNvSpPr txBox="1"/>
            <p:nvPr/>
          </p:nvSpPr>
          <p:spPr>
            <a:xfrm>
              <a:off x="3194953" y="5827633"/>
              <a:ext cx="343364" cy="523220"/>
            </a:xfrm>
            <a:prstGeom prst="rect">
              <a:avLst/>
            </a:prstGeom>
            <a:noFill/>
          </p:spPr>
          <p:txBody>
            <a:bodyPr wrap="none" rtlCol="0">
              <a:spAutoFit/>
            </a:bodyPr>
            <a:lstStyle/>
            <a:p>
              <a:r>
                <a:rPr lang="en-US" altLang="ja-JP" b="1" dirty="0">
                  <a:effectLst/>
                  <a:latin typeface="Times New Roman" panose="02020603050405020304" pitchFamily="18" charset="0"/>
                </a:rPr>
                <a:t>e</a:t>
              </a:r>
              <a:endParaRPr kumimoji="1" lang="ja-JP" altLang="en-US" b="1" dirty="0">
                <a:effectLst/>
                <a:latin typeface="Times New Roman" panose="02020603050405020304" pitchFamily="18" charset="0"/>
              </a:endParaRPr>
            </a:p>
          </p:txBody>
        </p:sp>
        <p:sp>
          <p:nvSpPr>
            <p:cNvPr id="74" name="テキスト ボックス 73"/>
            <p:cNvSpPr txBox="1"/>
            <p:nvPr/>
          </p:nvSpPr>
          <p:spPr>
            <a:xfrm>
              <a:off x="3747589" y="5821821"/>
              <a:ext cx="304892" cy="523220"/>
            </a:xfrm>
            <a:prstGeom prst="rect">
              <a:avLst/>
            </a:prstGeom>
            <a:noFill/>
          </p:spPr>
          <p:txBody>
            <a:bodyPr wrap="none" rtlCol="0">
              <a:spAutoFit/>
            </a:bodyPr>
            <a:lstStyle/>
            <a:p>
              <a:r>
                <a:rPr lang="en-US" altLang="ja-JP" b="1" dirty="0">
                  <a:effectLst/>
                  <a:latin typeface="Times New Roman" panose="02020603050405020304" pitchFamily="18" charset="0"/>
                </a:rPr>
                <a:t>f</a:t>
              </a:r>
              <a:endParaRPr kumimoji="1" lang="ja-JP" altLang="en-US" b="1" dirty="0">
                <a:effectLst/>
                <a:latin typeface="Times New Roman" panose="02020603050405020304" pitchFamily="18" charset="0"/>
              </a:endParaRPr>
            </a:p>
          </p:txBody>
        </p:sp>
        <p:sp>
          <p:nvSpPr>
            <p:cNvPr id="75" name="テキスト ボックス 74"/>
            <p:cNvSpPr txBox="1"/>
            <p:nvPr/>
          </p:nvSpPr>
          <p:spPr>
            <a:xfrm>
              <a:off x="4240070" y="5827319"/>
              <a:ext cx="364203" cy="523220"/>
            </a:xfrm>
            <a:prstGeom prst="rect">
              <a:avLst/>
            </a:prstGeom>
            <a:noFill/>
          </p:spPr>
          <p:txBody>
            <a:bodyPr wrap="none" rtlCol="0">
              <a:spAutoFit/>
            </a:bodyPr>
            <a:lstStyle/>
            <a:p>
              <a:r>
                <a:rPr lang="en-US" altLang="ja-JP" b="1" dirty="0">
                  <a:effectLst/>
                  <a:latin typeface="Times New Roman" panose="02020603050405020304" pitchFamily="18" charset="0"/>
                </a:rPr>
                <a:t>g</a:t>
              </a:r>
              <a:endParaRPr kumimoji="1" lang="ja-JP" altLang="en-US" b="1" dirty="0">
                <a:effectLst/>
                <a:latin typeface="Times New Roman" panose="02020603050405020304" pitchFamily="18" charset="0"/>
              </a:endParaRPr>
            </a:p>
          </p:txBody>
        </p:sp>
        <p:sp>
          <p:nvSpPr>
            <p:cNvPr id="76" name="テキスト ボックス 75"/>
            <p:cNvSpPr txBox="1"/>
            <p:nvPr/>
          </p:nvSpPr>
          <p:spPr>
            <a:xfrm>
              <a:off x="4763051" y="5821507"/>
              <a:ext cx="385042" cy="523220"/>
            </a:xfrm>
            <a:prstGeom prst="rect">
              <a:avLst/>
            </a:prstGeom>
            <a:noFill/>
          </p:spPr>
          <p:txBody>
            <a:bodyPr wrap="none" rtlCol="0">
              <a:spAutoFit/>
            </a:bodyPr>
            <a:lstStyle/>
            <a:p>
              <a:r>
                <a:rPr lang="en-US" altLang="ja-JP" b="1" dirty="0">
                  <a:effectLst/>
                  <a:latin typeface="Times New Roman" panose="02020603050405020304" pitchFamily="18" charset="0"/>
                </a:rPr>
                <a:t>h</a:t>
              </a:r>
              <a:endParaRPr kumimoji="1" lang="ja-JP" altLang="en-US" b="1" dirty="0">
                <a:effectLst/>
                <a:latin typeface="Times New Roman" panose="02020603050405020304" pitchFamily="18" charset="0"/>
              </a:endParaRPr>
            </a:p>
          </p:txBody>
        </p:sp>
        <p:sp>
          <p:nvSpPr>
            <p:cNvPr id="77" name="テキスト ボックス 76"/>
            <p:cNvSpPr txBox="1"/>
            <p:nvPr/>
          </p:nvSpPr>
          <p:spPr>
            <a:xfrm>
              <a:off x="632897" y="5406204"/>
              <a:ext cx="364203" cy="523220"/>
            </a:xfrm>
            <a:prstGeom prst="rect">
              <a:avLst/>
            </a:prstGeom>
            <a:noFill/>
          </p:spPr>
          <p:txBody>
            <a:bodyPr wrap="none" rtlCol="0">
              <a:spAutoFit/>
            </a:bodyPr>
            <a:lstStyle/>
            <a:p>
              <a:r>
                <a:rPr lang="en-US" altLang="ja-JP" b="1" dirty="0">
                  <a:effectLst/>
                  <a:latin typeface="Times New Roman" panose="02020603050405020304" pitchFamily="18" charset="0"/>
                </a:rPr>
                <a:t>1</a:t>
              </a:r>
              <a:endParaRPr kumimoji="1" lang="ja-JP" altLang="en-US" b="1" dirty="0">
                <a:effectLst/>
                <a:latin typeface="Times New Roman" panose="02020603050405020304" pitchFamily="18" charset="0"/>
              </a:endParaRPr>
            </a:p>
          </p:txBody>
        </p:sp>
        <p:sp>
          <p:nvSpPr>
            <p:cNvPr id="78" name="テキスト ボックス 77"/>
            <p:cNvSpPr txBox="1"/>
            <p:nvPr/>
          </p:nvSpPr>
          <p:spPr>
            <a:xfrm>
              <a:off x="626113" y="4867714"/>
              <a:ext cx="364203" cy="523220"/>
            </a:xfrm>
            <a:prstGeom prst="rect">
              <a:avLst/>
            </a:prstGeom>
            <a:noFill/>
          </p:spPr>
          <p:txBody>
            <a:bodyPr wrap="none" rtlCol="0">
              <a:spAutoFit/>
            </a:bodyPr>
            <a:lstStyle/>
            <a:p>
              <a:r>
                <a:rPr lang="en-US" altLang="ja-JP" b="1" dirty="0">
                  <a:effectLst/>
                  <a:latin typeface="Times New Roman" panose="02020603050405020304" pitchFamily="18" charset="0"/>
                </a:rPr>
                <a:t>2</a:t>
              </a:r>
              <a:endParaRPr kumimoji="1" lang="ja-JP" altLang="en-US" b="1" dirty="0">
                <a:effectLst/>
                <a:latin typeface="Times New Roman" panose="02020603050405020304" pitchFamily="18" charset="0"/>
              </a:endParaRPr>
            </a:p>
          </p:txBody>
        </p:sp>
        <p:sp>
          <p:nvSpPr>
            <p:cNvPr id="79" name="テキスト ボックス 78"/>
            <p:cNvSpPr txBox="1"/>
            <p:nvPr/>
          </p:nvSpPr>
          <p:spPr>
            <a:xfrm>
              <a:off x="634078" y="4347039"/>
              <a:ext cx="364203" cy="523220"/>
            </a:xfrm>
            <a:prstGeom prst="rect">
              <a:avLst/>
            </a:prstGeom>
            <a:noFill/>
          </p:spPr>
          <p:txBody>
            <a:bodyPr wrap="none" rtlCol="0">
              <a:spAutoFit/>
            </a:bodyPr>
            <a:lstStyle/>
            <a:p>
              <a:r>
                <a:rPr lang="en-US" altLang="ja-JP" b="1" dirty="0">
                  <a:effectLst/>
                  <a:latin typeface="Times New Roman" panose="02020603050405020304" pitchFamily="18" charset="0"/>
                </a:rPr>
                <a:t>3</a:t>
              </a:r>
              <a:endParaRPr kumimoji="1" lang="ja-JP" altLang="en-US" b="1" dirty="0">
                <a:effectLst/>
                <a:latin typeface="Times New Roman" panose="02020603050405020304" pitchFamily="18" charset="0"/>
              </a:endParaRPr>
            </a:p>
          </p:txBody>
        </p:sp>
        <p:sp>
          <p:nvSpPr>
            <p:cNvPr id="80" name="テキスト ボックス 79"/>
            <p:cNvSpPr txBox="1"/>
            <p:nvPr/>
          </p:nvSpPr>
          <p:spPr>
            <a:xfrm>
              <a:off x="627294" y="3808549"/>
              <a:ext cx="364203" cy="523220"/>
            </a:xfrm>
            <a:prstGeom prst="rect">
              <a:avLst/>
            </a:prstGeom>
            <a:noFill/>
          </p:spPr>
          <p:txBody>
            <a:bodyPr wrap="none" rtlCol="0">
              <a:spAutoFit/>
            </a:bodyPr>
            <a:lstStyle/>
            <a:p>
              <a:r>
                <a:rPr lang="en-US" altLang="ja-JP" b="1" dirty="0">
                  <a:effectLst/>
                  <a:latin typeface="Times New Roman" panose="02020603050405020304" pitchFamily="18" charset="0"/>
                </a:rPr>
                <a:t>4</a:t>
              </a:r>
              <a:endParaRPr kumimoji="1" lang="ja-JP" altLang="en-US" b="1" dirty="0">
                <a:effectLst/>
                <a:latin typeface="Times New Roman" panose="02020603050405020304" pitchFamily="18" charset="0"/>
              </a:endParaRPr>
            </a:p>
          </p:txBody>
        </p:sp>
        <p:sp>
          <p:nvSpPr>
            <p:cNvPr id="81" name="テキスト ボックス 80"/>
            <p:cNvSpPr txBox="1"/>
            <p:nvPr/>
          </p:nvSpPr>
          <p:spPr>
            <a:xfrm>
              <a:off x="635580" y="3312784"/>
              <a:ext cx="364203" cy="523220"/>
            </a:xfrm>
            <a:prstGeom prst="rect">
              <a:avLst/>
            </a:prstGeom>
            <a:noFill/>
          </p:spPr>
          <p:txBody>
            <a:bodyPr wrap="none" rtlCol="0">
              <a:spAutoFit/>
            </a:bodyPr>
            <a:lstStyle/>
            <a:p>
              <a:r>
                <a:rPr lang="en-US" altLang="ja-JP" b="1" dirty="0">
                  <a:effectLst/>
                  <a:latin typeface="Times New Roman" panose="02020603050405020304" pitchFamily="18" charset="0"/>
                </a:rPr>
                <a:t>5</a:t>
              </a:r>
              <a:endParaRPr kumimoji="1" lang="ja-JP" altLang="en-US" b="1" dirty="0">
                <a:effectLst/>
                <a:latin typeface="Times New Roman" panose="02020603050405020304" pitchFamily="18" charset="0"/>
              </a:endParaRPr>
            </a:p>
          </p:txBody>
        </p:sp>
        <p:sp>
          <p:nvSpPr>
            <p:cNvPr id="82" name="テキスト ボックス 81"/>
            <p:cNvSpPr txBox="1"/>
            <p:nvPr/>
          </p:nvSpPr>
          <p:spPr>
            <a:xfrm>
              <a:off x="628796" y="2774294"/>
              <a:ext cx="364203" cy="523220"/>
            </a:xfrm>
            <a:prstGeom prst="rect">
              <a:avLst/>
            </a:prstGeom>
            <a:noFill/>
          </p:spPr>
          <p:txBody>
            <a:bodyPr wrap="none" rtlCol="0">
              <a:spAutoFit/>
            </a:bodyPr>
            <a:lstStyle/>
            <a:p>
              <a:r>
                <a:rPr lang="en-US" altLang="ja-JP" b="1" dirty="0">
                  <a:effectLst/>
                  <a:latin typeface="Times New Roman" panose="02020603050405020304" pitchFamily="18" charset="0"/>
                </a:rPr>
                <a:t>6</a:t>
              </a:r>
              <a:endParaRPr kumimoji="1" lang="ja-JP" altLang="en-US" b="1" dirty="0">
                <a:effectLst/>
                <a:latin typeface="Times New Roman" panose="02020603050405020304" pitchFamily="18" charset="0"/>
              </a:endParaRPr>
            </a:p>
          </p:txBody>
        </p:sp>
        <p:sp>
          <p:nvSpPr>
            <p:cNvPr id="83" name="テキスト ボックス 82"/>
            <p:cNvSpPr txBox="1"/>
            <p:nvPr/>
          </p:nvSpPr>
          <p:spPr>
            <a:xfrm>
              <a:off x="636761" y="2253619"/>
              <a:ext cx="364203" cy="523220"/>
            </a:xfrm>
            <a:prstGeom prst="rect">
              <a:avLst/>
            </a:prstGeom>
            <a:noFill/>
          </p:spPr>
          <p:txBody>
            <a:bodyPr wrap="none" rtlCol="0">
              <a:spAutoFit/>
            </a:bodyPr>
            <a:lstStyle/>
            <a:p>
              <a:r>
                <a:rPr lang="en-US" altLang="ja-JP" b="1" dirty="0">
                  <a:effectLst/>
                  <a:latin typeface="Times New Roman" panose="02020603050405020304" pitchFamily="18" charset="0"/>
                </a:rPr>
                <a:t>7</a:t>
              </a:r>
              <a:endParaRPr kumimoji="1" lang="ja-JP" altLang="en-US" b="1" dirty="0">
                <a:effectLst/>
                <a:latin typeface="Times New Roman" panose="02020603050405020304" pitchFamily="18" charset="0"/>
              </a:endParaRPr>
            </a:p>
          </p:txBody>
        </p:sp>
        <p:sp>
          <p:nvSpPr>
            <p:cNvPr id="84" name="テキスト ボックス 83"/>
            <p:cNvSpPr txBox="1"/>
            <p:nvPr/>
          </p:nvSpPr>
          <p:spPr>
            <a:xfrm>
              <a:off x="629977" y="1715129"/>
              <a:ext cx="364203" cy="523220"/>
            </a:xfrm>
            <a:prstGeom prst="rect">
              <a:avLst/>
            </a:prstGeom>
            <a:noFill/>
          </p:spPr>
          <p:txBody>
            <a:bodyPr wrap="none" rtlCol="0">
              <a:spAutoFit/>
            </a:bodyPr>
            <a:lstStyle/>
            <a:p>
              <a:r>
                <a:rPr lang="en-US" altLang="ja-JP" b="1" dirty="0">
                  <a:effectLst/>
                  <a:latin typeface="Times New Roman" panose="02020603050405020304" pitchFamily="18" charset="0"/>
                </a:rPr>
                <a:t>8</a:t>
              </a:r>
              <a:endParaRPr kumimoji="1" lang="ja-JP" altLang="en-US" b="1" dirty="0">
                <a:effectLst/>
                <a:latin typeface="Times New Roman" panose="02020603050405020304" pitchFamily="18" charset="0"/>
              </a:endParaRPr>
            </a:p>
          </p:txBody>
        </p:sp>
      </p:grpSp>
      <p:grpSp>
        <p:nvGrpSpPr>
          <p:cNvPr id="105" name="グループ化 104">
            <a:extLst>
              <a:ext uri="{FF2B5EF4-FFF2-40B4-BE49-F238E27FC236}">
                <a16:creationId xmlns:a16="http://schemas.microsoft.com/office/drawing/2014/main" id="{E33BD2E9-EF07-459C-A5E9-2ECBF6A70E12}"/>
              </a:ext>
            </a:extLst>
          </p:cNvPr>
          <p:cNvGrpSpPr/>
          <p:nvPr/>
        </p:nvGrpSpPr>
        <p:grpSpPr>
          <a:xfrm>
            <a:off x="3668439" y="3842230"/>
            <a:ext cx="1013755" cy="1494185"/>
            <a:chOff x="3668439" y="3842230"/>
            <a:chExt cx="1013755" cy="1494185"/>
          </a:xfrm>
        </p:grpSpPr>
        <p:pic>
          <p:nvPicPr>
            <p:cNvPr id="85" name="図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8439" y="4893502"/>
              <a:ext cx="485775" cy="442913"/>
            </a:xfrm>
            <a:prstGeom prst="rect">
              <a:avLst/>
            </a:prstGeom>
          </p:spPr>
        </p:pic>
        <p:pic>
          <p:nvPicPr>
            <p:cNvPr id="87" name="図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6419" y="3842230"/>
              <a:ext cx="485775" cy="442913"/>
            </a:xfrm>
            <a:prstGeom prst="rect">
              <a:avLst/>
            </a:prstGeom>
          </p:spPr>
        </p:pic>
      </p:grpSp>
      <p:sp>
        <p:nvSpPr>
          <p:cNvPr id="91" name="テキスト ボックス 90"/>
          <p:cNvSpPr txBox="1"/>
          <p:nvPr/>
        </p:nvSpPr>
        <p:spPr>
          <a:xfrm>
            <a:off x="2243622" y="6333875"/>
            <a:ext cx="1806906" cy="523220"/>
          </a:xfrm>
          <a:prstGeom prst="rect">
            <a:avLst/>
          </a:prstGeom>
          <a:noFill/>
        </p:spPr>
        <p:txBody>
          <a:bodyPr wrap="none" rtlCol="0">
            <a:spAutoFit/>
          </a:bodyPr>
          <a:lstStyle/>
          <a:p>
            <a:r>
              <a:rPr lang="en-US" altLang="ja-JP" dirty="0">
                <a:latin typeface="Times New Roman" panose="02020603050405020304" pitchFamily="18" charset="0"/>
                <a:cs typeface="Times New Roman" panose="02020603050405020304" pitchFamily="18" charset="0"/>
              </a:rPr>
              <a:t>1.Qh8 </a:t>
            </a:r>
            <a:r>
              <a:rPr lang="ja-JP" altLang="en-US" dirty="0">
                <a:latin typeface="Times New Roman" panose="02020603050405020304" pitchFamily="18" charset="0"/>
                <a:cs typeface="Times New Roman" panose="02020603050405020304" pitchFamily="18" charset="0"/>
              </a:rPr>
              <a:t>まで</a:t>
            </a:r>
            <a:endParaRPr kumimoji="1" lang="ja-JP" altLang="en-US" dirty="0">
              <a:latin typeface="Times New Roman" panose="02020603050405020304" pitchFamily="18" charset="0"/>
              <a:cs typeface="Times New Roman" panose="02020603050405020304" pitchFamily="18" charset="0"/>
            </a:endParaRPr>
          </a:p>
        </p:txBody>
      </p:sp>
      <p:pic>
        <p:nvPicPr>
          <p:cNvPr id="88" name="図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4107" y="2248610"/>
            <a:ext cx="457200" cy="428625"/>
          </a:xfrm>
          <a:prstGeom prst="rect">
            <a:avLst/>
          </a:prstGeom>
        </p:spPr>
      </p:pic>
      <p:pic>
        <p:nvPicPr>
          <p:cNvPr id="90" name="図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3051" y="1726406"/>
            <a:ext cx="400050" cy="442913"/>
          </a:xfrm>
          <a:prstGeom prst="rect">
            <a:avLst/>
          </a:prstGeom>
        </p:spPr>
      </p:pic>
      <p:pic>
        <p:nvPicPr>
          <p:cNvPr id="93" name="図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999" y="3345712"/>
            <a:ext cx="328613" cy="400050"/>
          </a:xfrm>
          <a:prstGeom prst="rect">
            <a:avLst/>
          </a:prstGeom>
        </p:spPr>
      </p:pic>
      <p:sp>
        <p:nvSpPr>
          <p:cNvPr id="94" name="テキスト ボックス 93"/>
          <p:cNvSpPr txBox="1"/>
          <p:nvPr/>
        </p:nvSpPr>
        <p:spPr>
          <a:xfrm>
            <a:off x="5823035" y="1266259"/>
            <a:ext cx="902811" cy="523220"/>
          </a:xfrm>
          <a:prstGeom prst="rect">
            <a:avLst/>
          </a:prstGeom>
          <a:noFill/>
        </p:spPr>
        <p:txBody>
          <a:bodyPr wrap="none" rtlCol="0">
            <a:spAutoFit/>
          </a:bodyPr>
          <a:lstStyle/>
          <a:p>
            <a:pPr algn="l"/>
            <a:r>
              <a:rPr lang="ja-JP" altLang="en-US" dirty="0">
                <a:latin typeface="Times New Roman" panose="02020603050405020304" pitchFamily="18" charset="0"/>
              </a:rPr>
              <a:t>黒番</a:t>
            </a:r>
            <a:endParaRPr kumimoji="1" lang="ja-JP" altLang="en-US" dirty="0">
              <a:latin typeface="Times New Roman" panose="02020603050405020304" pitchFamily="18" charset="0"/>
            </a:endParaRPr>
          </a:p>
        </p:txBody>
      </p:sp>
      <p:sp>
        <p:nvSpPr>
          <p:cNvPr id="95" name="テキスト ボックス 94"/>
          <p:cNvSpPr txBox="1"/>
          <p:nvPr/>
        </p:nvSpPr>
        <p:spPr>
          <a:xfrm>
            <a:off x="5795895" y="1997651"/>
            <a:ext cx="3060453" cy="1348061"/>
          </a:xfrm>
          <a:prstGeom prst="rect">
            <a:avLst/>
          </a:prstGeom>
          <a:noFill/>
        </p:spPr>
        <p:txBody>
          <a:bodyPr wrap="none" rtlCol="0">
            <a:spAutoFit/>
          </a:bodyPr>
          <a:lstStyle/>
          <a:p>
            <a:pPr algn="l"/>
            <a:r>
              <a:rPr lang="ja-JP" altLang="en-US" sz="2400" dirty="0"/>
              <a:t>黒が指せる手は</a:t>
            </a:r>
            <a:endParaRPr lang="en-US" altLang="ja-JP" sz="2400" dirty="0"/>
          </a:p>
          <a:p>
            <a:pPr algn="l"/>
            <a:r>
              <a:rPr lang="en-US" altLang="ja-JP" sz="2400" dirty="0"/>
              <a:t>Kh5, Kh4, Kh3, Kf4</a:t>
            </a:r>
            <a:r>
              <a:rPr lang="ja-JP" altLang="en-US" sz="2400" dirty="0"/>
              <a:t> の</a:t>
            </a:r>
            <a:endParaRPr lang="en-US" altLang="ja-JP" sz="2400" dirty="0"/>
          </a:p>
          <a:p>
            <a:pPr algn="l"/>
            <a:r>
              <a:rPr lang="en-US" altLang="ja-JP" sz="2400" dirty="0"/>
              <a:t>4</a:t>
            </a:r>
            <a:r>
              <a:rPr lang="ja-JP" altLang="en-US" sz="2400" dirty="0"/>
              <a:t>通り</a:t>
            </a:r>
            <a:endParaRPr lang="en-US" altLang="ja-JP" sz="2400" dirty="0"/>
          </a:p>
        </p:txBody>
      </p:sp>
      <p:grpSp>
        <p:nvGrpSpPr>
          <p:cNvPr id="106" name="グループ化 105">
            <a:extLst>
              <a:ext uri="{FF2B5EF4-FFF2-40B4-BE49-F238E27FC236}">
                <a16:creationId xmlns:a16="http://schemas.microsoft.com/office/drawing/2014/main" id="{8CF8EF46-0262-45B0-BD74-55DBC4F147FD}"/>
              </a:ext>
            </a:extLst>
          </p:cNvPr>
          <p:cNvGrpSpPr/>
          <p:nvPr/>
        </p:nvGrpSpPr>
        <p:grpSpPr>
          <a:xfrm>
            <a:off x="3272648" y="4511277"/>
            <a:ext cx="1248436" cy="1260089"/>
            <a:chOff x="3272648" y="4511277"/>
            <a:chExt cx="1248436" cy="1260089"/>
          </a:xfrm>
        </p:grpSpPr>
        <p:sp>
          <p:nvSpPr>
            <p:cNvPr id="103" name="楕円 102">
              <a:extLst>
                <a:ext uri="{FF2B5EF4-FFF2-40B4-BE49-F238E27FC236}">
                  <a16:creationId xmlns:a16="http://schemas.microsoft.com/office/drawing/2014/main" id="{FBDE410A-039A-407D-BB45-5DF9D11E8F27}"/>
                </a:ext>
              </a:extLst>
            </p:cNvPr>
            <p:cNvSpPr/>
            <p:nvPr/>
          </p:nvSpPr>
          <p:spPr bwMode="auto">
            <a:xfrm>
              <a:off x="3275688" y="4516217"/>
              <a:ext cx="180000" cy="1800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charset="0"/>
                <a:ea typeface="ＭＳ Ｐゴシック" pitchFamily="50" charset="-128"/>
              </a:endParaRPr>
            </a:p>
          </p:txBody>
        </p:sp>
        <p:sp>
          <p:nvSpPr>
            <p:cNvPr id="107" name="楕円 106">
              <a:extLst>
                <a:ext uri="{FF2B5EF4-FFF2-40B4-BE49-F238E27FC236}">
                  <a16:creationId xmlns:a16="http://schemas.microsoft.com/office/drawing/2014/main" id="{B3801E2B-201A-4F8D-A255-ED38C26A6DAF}"/>
                </a:ext>
              </a:extLst>
            </p:cNvPr>
            <p:cNvSpPr/>
            <p:nvPr/>
          </p:nvSpPr>
          <p:spPr bwMode="auto">
            <a:xfrm>
              <a:off x="3812388" y="4511277"/>
              <a:ext cx="180000" cy="1800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charset="0"/>
                <a:ea typeface="ＭＳ Ｐゴシック" pitchFamily="50" charset="-128"/>
              </a:endParaRPr>
            </a:p>
          </p:txBody>
        </p:sp>
        <p:sp>
          <p:nvSpPr>
            <p:cNvPr id="109" name="楕円 108">
              <a:extLst>
                <a:ext uri="{FF2B5EF4-FFF2-40B4-BE49-F238E27FC236}">
                  <a16:creationId xmlns:a16="http://schemas.microsoft.com/office/drawing/2014/main" id="{BB2A894C-54A6-4F93-981B-215EFAEB6C98}"/>
                </a:ext>
              </a:extLst>
            </p:cNvPr>
            <p:cNvSpPr/>
            <p:nvPr/>
          </p:nvSpPr>
          <p:spPr bwMode="auto">
            <a:xfrm>
              <a:off x="4332214" y="4517774"/>
              <a:ext cx="180000" cy="1800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charset="0"/>
                <a:ea typeface="ＭＳ Ｐゴシック" pitchFamily="50" charset="-128"/>
              </a:endParaRPr>
            </a:p>
          </p:txBody>
        </p:sp>
        <p:sp>
          <p:nvSpPr>
            <p:cNvPr id="112" name="楕円 111">
              <a:extLst>
                <a:ext uri="{FF2B5EF4-FFF2-40B4-BE49-F238E27FC236}">
                  <a16:creationId xmlns:a16="http://schemas.microsoft.com/office/drawing/2014/main" id="{1E560C2F-38DD-4CF6-B826-DE6498448033}"/>
                </a:ext>
              </a:extLst>
            </p:cNvPr>
            <p:cNvSpPr/>
            <p:nvPr/>
          </p:nvSpPr>
          <p:spPr bwMode="auto">
            <a:xfrm>
              <a:off x="4341084" y="5042868"/>
              <a:ext cx="180000" cy="1800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charset="0"/>
                <a:ea typeface="ＭＳ Ｐゴシック" pitchFamily="50" charset="-128"/>
              </a:endParaRPr>
            </a:p>
          </p:txBody>
        </p:sp>
        <p:sp>
          <p:nvSpPr>
            <p:cNvPr id="113" name="楕円 112">
              <a:extLst>
                <a:ext uri="{FF2B5EF4-FFF2-40B4-BE49-F238E27FC236}">
                  <a16:creationId xmlns:a16="http://schemas.microsoft.com/office/drawing/2014/main" id="{18B513FD-F1BF-4C69-A221-2C47FABF0A16}"/>
                </a:ext>
              </a:extLst>
            </p:cNvPr>
            <p:cNvSpPr/>
            <p:nvPr/>
          </p:nvSpPr>
          <p:spPr bwMode="auto">
            <a:xfrm>
              <a:off x="4341084" y="5590945"/>
              <a:ext cx="180000" cy="1800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charset="0"/>
                <a:ea typeface="ＭＳ Ｐゴシック" pitchFamily="50" charset="-128"/>
              </a:endParaRPr>
            </a:p>
          </p:txBody>
        </p:sp>
        <p:sp>
          <p:nvSpPr>
            <p:cNvPr id="114" name="楕円 113">
              <a:extLst>
                <a:ext uri="{FF2B5EF4-FFF2-40B4-BE49-F238E27FC236}">
                  <a16:creationId xmlns:a16="http://schemas.microsoft.com/office/drawing/2014/main" id="{9D6BE1AE-F19B-4BA9-A27F-8B7540A6A08A}"/>
                </a:ext>
              </a:extLst>
            </p:cNvPr>
            <p:cNvSpPr/>
            <p:nvPr/>
          </p:nvSpPr>
          <p:spPr bwMode="auto">
            <a:xfrm>
              <a:off x="3822787" y="5591366"/>
              <a:ext cx="180000" cy="1800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charset="0"/>
                <a:ea typeface="ＭＳ Ｐゴシック" pitchFamily="50" charset="-128"/>
              </a:endParaRPr>
            </a:p>
          </p:txBody>
        </p:sp>
        <p:sp>
          <p:nvSpPr>
            <p:cNvPr id="115" name="楕円 114">
              <a:extLst>
                <a:ext uri="{FF2B5EF4-FFF2-40B4-BE49-F238E27FC236}">
                  <a16:creationId xmlns:a16="http://schemas.microsoft.com/office/drawing/2014/main" id="{278C50C3-72B6-4F8B-96B0-73E25A35C7A5}"/>
                </a:ext>
              </a:extLst>
            </p:cNvPr>
            <p:cNvSpPr/>
            <p:nvPr/>
          </p:nvSpPr>
          <p:spPr bwMode="auto">
            <a:xfrm>
              <a:off x="3272648" y="5049617"/>
              <a:ext cx="180000" cy="1800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charset="0"/>
                <a:ea typeface="ＭＳ Ｐゴシック" pitchFamily="50" charset="-128"/>
              </a:endParaRPr>
            </a:p>
          </p:txBody>
        </p:sp>
        <p:sp>
          <p:nvSpPr>
            <p:cNvPr id="116" name="楕円 115">
              <a:extLst>
                <a:ext uri="{FF2B5EF4-FFF2-40B4-BE49-F238E27FC236}">
                  <a16:creationId xmlns:a16="http://schemas.microsoft.com/office/drawing/2014/main" id="{E86E5F29-6A09-4D58-9289-31FB1B0571C0}"/>
                </a:ext>
              </a:extLst>
            </p:cNvPr>
            <p:cNvSpPr/>
            <p:nvPr/>
          </p:nvSpPr>
          <p:spPr bwMode="auto">
            <a:xfrm>
              <a:off x="3272648" y="5586841"/>
              <a:ext cx="180000" cy="180000"/>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charset="0"/>
                <a:ea typeface="ＭＳ Ｐゴシック" pitchFamily="50" charset="-128"/>
              </a:endParaRPr>
            </a:p>
          </p:txBody>
        </p:sp>
      </p:grpSp>
      <p:grpSp>
        <p:nvGrpSpPr>
          <p:cNvPr id="108" name="グループ化 107">
            <a:extLst>
              <a:ext uri="{FF2B5EF4-FFF2-40B4-BE49-F238E27FC236}">
                <a16:creationId xmlns:a16="http://schemas.microsoft.com/office/drawing/2014/main" id="{975E9E02-4102-45BC-87F5-7C61EB30BBD3}"/>
              </a:ext>
            </a:extLst>
          </p:cNvPr>
          <p:cNvGrpSpPr/>
          <p:nvPr/>
        </p:nvGrpSpPr>
        <p:grpSpPr>
          <a:xfrm>
            <a:off x="3806048" y="3466543"/>
            <a:ext cx="1256659" cy="1227016"/>
            <a:chOff x="3806048" y="3466543"/>
            <a:chExt cx="1256659" cy="1227016"/>
          </a:xfrm>
        </p:grpSpPr>
        <p:sp>
          <p:nvSpPr>
            <p:cNvPr id="117" name="楕円 116">
              <a:extLst>
                <a:ext uri="{FF2B5EF4-FFF2-40B4-BE49-F238E27FC236}">
                  <a16:creationId xmlns:a16="http://schemas.microsoft.com/office/drawing/2014/main" id="{83DD734D-05C2-4B4F-B306-E57A1EFD1E22}"/>
                </a:ext>
              </a:extLst>
            </p:cNvPr>
            <p:cNvSpPr/>
            <p:nvPr/>
          </p:nvSpPr>
          <p:spPr bwMode="auto">
            <a:xfrm>
              <a:off x="3806048" y="3973686"/>
              <a:ext cx="180000" cy="180000"/>
            </a:xfrm>
            <a:prstGeom prst="ellipse">
              <a:avLst/>
            </a:prstGeom>
            <a:solidFill>
              <a:srgbClr val="00FF00"/>
            </a:solidFill>
            <a:ln w="9525"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charset="0"/>
                <a:ea typeface="ＭＳ Ｐゴシック" pitchFamily="50" charset="-128"/>
              </a:endParaRPr>
            </a:p>
          </p:txBody>
        </p:sp>
        <p:sp>
          <p:nvSpPr>
            <p:cNvPr id="118" name="楕円 117">
              <a:extLst>
                <a:ext uri="{FF2B5EF4-FFF2-40B4-BE49-F238E27FC236}">
                  <a16:creationId xmlns:a16="http://schemas.microsoft.com/office/drawing/2014/main" id="{5ED76EE5-C032-46F3-B1DF-E5C1EE556070}"/>
                </a:ext>
              </a:extLst>
            </p:cNvPr>
            <p:cNvSpPr/>
            <p:nvPr/>
          </p:nvSpPr>
          <p:spPr bwMode="auto">
            <a:xfrm>
              <a:off x="4882707" y="3466543"/>
              <a:ext cx="180000" cy="180000"/>
            </a:xfrm>
            <a:prstGeom prst="ellipse">
              <a:avLst/>
            </a:prstGeom>
            <a:solidFill>
              <a:srgbClr val="00FF00"/>
            </a:solidFill>
            <a:ln w="9525"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New Roman" charset="0"/>
                <a:ea typeface="ＭＳ Ｐゴシック" pitchFamily="50" charset="-128"/>
              </a:endParaRPr>
            </a:p>
          </p:txBody>
        </p:sp>
        <p:sp>
          <p:nvSpPr>
            <p:cNvPr id="119" name="楕円 118">
              <a:extLst>
                <a:ext uri="{FF2B5EF4-FFF2-40B4-BE49-F238E27FC236}">
                  <a16:creationId xmlns:a16="http://schemas.microsoft.com/office/drawing/2014/main" id="{5FA40629-CF3C-44F1-B67D-A31AA09DED45}"/>
                </a:ext>
              </a:extLst>
            </p:cNvPr>
            <p:cNvSpPr/>
            <p:nvPr/>
          </p:nvSpPr>
          <p:spPr bwMode="auto">
            <a:xfrm>
              <a:off x="4882707" y="3980159"/>
              <a:ext cx="180000" cy="180000"/>
            </a:xfrm>
            <a:prstGeom prst="ellipse">
              <a:avLst/>
            </a:prstGeom>
            <a:solidFill>
              <a:srgbClr val="00FF00"/>
            </a:solidFill>
            <a:ln w="9525"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charset="0"/>
                <a:ea typeface="ＭＳ Ｐゴシック" pitchFamily="50" charset="-128"/>
              </a:endParaRPr>
            </a:p>
          </p:txBody>
        </p:sp>
        <p:sp>
          <p:nvSpPr>
            <p:cNvPr id="120" name="楕円 119">
              <a:extLst>
                <a:ext uri="{FF2B5EF4-FFF2-40B4-BE49-F238E27FC236}">
                  <a16:creationId xmlns:a16="http://schemas.microsoft.com/office/drawing/2014/main" id="{B5A46114-E9F1-4219-8389-0CCC658E31F2}"/>
                </a:ext>
              </a:extLst>
            </p:cNvPr>
            <p:cNvSpPr/>
            <p:nvPr/>
          </p:nvSpPr>
          <p:spPr bwMode="auto">
            <a:xfrm>
              <a:off x="4873076" y="4513559"/>
              <a:ext cx="180000" cy="180000"/>
            </a:xfrm>
            <a:prstGeom prst="ellipse">
              <a:avLst/>
            </a:prstGeom>
            <a:solidFill>
              <a:srgbClr val="00FF00"/>
            </a:solidFill>
            <a:ln w="9525"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charset="0"/>
                <a:ea typeface="ＭＳ Ｐゴシック" pitchFamily="50" charset="-128"/>
              </a:endParaRPr>
            </a:p>
          </p:txBody>
        </p:sp>
      </p:grpSp>
      <p:grpSp>
        <p:nvGrpSpPr>
          <p:cNvPr id="121" name="グループ化 120">
            <a:extLst>
              <a:ext uri="{FF2B5EF4-FFF2-40B4-BE49-F238E27FC236}">
                <a16:creationId xmlns:a16="http://schemas.microsoft.com/office/drawing/2014/main" id="{7CD8F8B0-2AAE-4E5C-AB86-326F6DD29DC2}"/>
              </a:ext>
            </a:extLst>
          </p:cNvPr>
          <p:cNvGrpSpPr/>
          <p:nvPr/>
        </p:nvGrpSpPr>
        <p:grpSpPr>
          <a:xfrm>
            <a:off x="994180" y="1943100"/>
            <a:ext cx="3711827" cy="3960429"/>
            <a:chOff x="994180" y="1943100"/>
            <a:chExt cx="3711827" cy="3960429"/>
          </a:xfrm>
        </p:grpSpPr>
        <p:cxnSp>
          <p:nvCxnSpPr>
            <p:cNvPr id="122" name="直線矢印コネクタ 121">
              <a:extLst>
                <a:ext uri="{FF2B5EF4-FFF2-40B4-BE49-F238E27FC236}">
                  <a16:creationId xmlns:a16="http://schemas.microsoft.com/office/drawing/2014/main" id="{EB3F4DE1-9BBA-4EE6-BEDB-C11FBEE1E1DC}"/>
                </a:ext>
              </a:extLst>
            </p:cNvPr>
            <p:cNvCxnSpPr/>
            <p:nvPr/>
          </p:nvCxnSpPr>
          <p:spPr bwMode="auto">
            <a:xfrm flipH="1">
              <a:off x="994180" y="1943100"/>
              <a:ext cx="3711827" cy="0"/>
            </a:xfrm>
            <a:prstGeom prst="straightConnector1">
              <a:avLst/>
            </a:prstGeom>
            <a:solidFill>
              <a:schemeClr val="accent1"/>
            </a:solidFill>
            <a:ln w="4762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直線矢印コネクタ 122">
              <a:extLst>
                <a:ext uri="{FF2B5EF4-FFF2-40B4-BE49-F238E27FC236}">
                  <a16:creationId xmlns:a16="http://schemas.microsoft.com/office/drawing/2014/main" id="{7414FED0-E5BF-418E-9BF2-7DE4CF1284B8}"/>
                </a:ext>
              </a:extLst>
            </p:cNvPr>
            <p:cNvCxnSpPr/>
            <p:nvPr/>
          </p:nvCxnSpPr>
          <p:spPr bwMode="auto">
            <a:xfrm flipH="1">
              <a:off x="1034392" y="2267529"/>
              <a:ext cx="3636000" cy="3636000"/>
            </a:xfrm>
            <a:prstGeom prst="straightConnector1">
              <a:avLst/>
            </a:prstGeom>
            <a:solidFill>
              <a:schemeClr val="accent1"/>
            </a:solidFill>
            <a:ln w="4762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4" name="グループ化 123">
            <a:extLst>
              <a:ext uri="{FF2B5EF4-FFF2-40B4-BE49-F238E27FC236}">
                <a16:creationId xmlns:a16="http://schemas.microsoft.com/office/drawing/2014/main" id="{27B0CA06-1D2A-4D88-BB68-3198C3DF0A3C}"/>
              </a:ext>
            </a:extLst>
          </p:cNvPr>
          <p:cNvGrpSpPr/>
          <p:nvPr/>
        </p:nvGrpSpPr>
        <p:grpSpPr>
          <a:xfrm>
            <a:off x="1581044" y="1726406"/>
            <a:ext cx="3132000" cy="4154606"/>
            <a:chOff x="1581044" y="1726406"/>
            <a:chExt cx="3132000" cy="4154606"/>
          </a:xfrm>
        </p:grpSpPr>
        <p:cxnSp>
          <p:nvCxnSpPr>
            <p:cNvPr id="125" name="直線矢印コネクタ 124">
              <a:extLst>
                <a:ext uri="{FF2B5EF4-FFF2-40B4-BE49-F238E27FC236}">
                  <a16:creationId xmlns:a16="http://schemas.microsoft.com/office/drawing/2014/main" id="{5DB4E859-C503-4C61-972D-D51729CDE9A2}"/>
                </a:ext>
              </a:extLst>
            </p:cNvPr>
            <p:cNvCxnSpPr/>
            <p:nvPr/>
          </p:nvCxnSpPr>
          <p:spPr bwMode="auto">
            <a:xfrm flipH="1" flipV="1">
              <a:off x="4196419" y="1726406"/>
              <a:ext cx="468000" cy="468000"/>
            </a:xfrm>
            <a:prstGeom prst="straightConnector1">
              <a:avLst/>
            </a:prstGeom>
            <a:solidFill>
              <a:schemeClr val="accent1"/>
            </a:solidFill>
            <a:ln w="4762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直線矢印コネクタ 125">
              <a:extLst>
                <a:ext uri="{FF2B5EF4-FFF2-40B4-BE49-F238E27FC236}">
                  <a16:creationId xmlns:a16="http://schemas.microsoft.com/office/drawing/2014/main" id="{A7AC7F4C-AB03-4EB2-9016-530B60C8C18B}"/>
                </a:ext>
              </a:extLst>
            </p:cNvPr>
            <p:cNvCxnSpPr/>
            <p:nvPr/>
          </p:nvCxnSpPr>
          <p:spPr bwMode="auto">
            <a:xfrm flipH="1">
              <a:off x="1581044" y="2749012"/>
              <a:ext cx="3132000" cy="3132000"/>
            </a:xfrm>
            <a:prstGeom prst="straightConnector1">
              <a:avLst/>
            </a:prstGeom>
            <a:solidFill>
              <a:schemeClr val="accent1"/>
            </a:solidFill>
            <a:ln w="4762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7" name="テキスト ボックス 126">
            <a:extLst>
              <a:ext uri="{FF2B5EF4-FFF2-40B4-BE49-F238E27FC236}">
                <a16:creationId xmlns:a16="http://schemas.microsoft.com/office/drawing/2014/main" id="{BB6E8A19-8264-4B12-AF77-92CC1F06E567}"/>
              </a:ext>
            </a:extLst>
          </p:cNvPr>
          <p:cNvSpPr txBox="1"/>
          <p:nvPr/>
        </p:nvSpPr>
        <p:spPr>
          <a:xfrm>
            <a:off x="6031765" y="3512289"/>
            <a:ext cx="2590774" cy="523220"/>
          </a:xfrm>
          <a:prstGeom prst="rect">
            <a:avLst/>
          </a:prstGeom>
          <a:noFill/>
        </p:spPr>
        <p:txBody>
          <a:bodyPr wrap="none" rtlCol="0">
            <a:spAutoFit/>
          </a:bodyPr>
          <a:lstStyle/>
          <a:p>
            <a:pPr algn="l"/>
            <a:r>
              <a:rPr lang="ja-JP" altLang="en-US" sz="2800" dirty="0"/>
              <a:t>どの手を指す？</a:t>
            </a:r>
            <a:endParaRPr lang="en-US" altLang="ja-JP" sz="2800" dirty="0"/>
          </a:p>
        </p:txBody>
      </p:sp>
    </p:spTree>
    <p:custDataLst>
      <p:tags r:id="rId1"/>
    </p:custDataLst>
    <p:extLst>
      <p:ext uri="{BB962C8B-B14F-4D97-AF65-F5344CB8AC3E}">
        <p14:creationId xmlns:p14="http://schemas.microsoft.com/office/powerpoint/2010/main" val="29473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right)">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wipe(right)">
                                      <p:cBhvr>
                                        <p:cTn id="12" dur="5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checkerboard(across)">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checkerboard(across)">
                                      <p:cBhvr>
                                        <p:cTn id="22" dur="5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checkerboard(across)">
                                      <p:cBhvr>
                                        <p:cTn id="27" dur="500"/>
                                        <p:tgtEl>
                                          <p:spTgt spid="9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checkerboard(across)">
                                      <p:cBhvr>
                                        <p:cTn id="32"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1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32000"/>
            <a:ext cx="7772400" cy="769441"/>
          </a:xfrm>
        </p:spPr>
        <p:txBody>
          <a:bodyPr/>
          <a:lstStyle/>
          <a:p>
            <a:r>
              <a:rPr lang="ja-JP" altLang="en-US" dirty="0"/>
              <a:t>手の選択</a:t>
            </a:r>
            <a:endParaRPr kumimoji="1" lang="ja-JP" altLang="en-US" dirty="0"/>
          </a:p>
        </p:txBody>
      </p:sp>
      <p:grpSp>
        <p:nvGrpSpPr>
          <p:cNvPr id="8" name="グループ化 7">
            <a:extLst>
              <a:ext uri="{FF2B5EF4-FFF2-40B4-BE49-F238E27FC236}">
                <a16:creationId xmlns:a16="http://schemas.microsoft.com/office/drawing/2014/main" id="{C1E064E5-88D5-40EB-BA1D-8EA9D07BF4EE}"/>
              </a:ext>
            </a:extLst>
          </p:cNvPr>
          <p:cNvGrpSpPr/>
          <p:nvPr/>
        </p:nvGrpSpPr>
        <p:grpSpPr>
          <a:xfrm>
            <a:off x="1591816" y="3718148"/>
            <a:ext cx="6705600" cy="990600"/>
            <a:chOff x="1591816" y="4109864"/>
            <a:chExt cx="6705600" cy="990600"/>
          </a:xfrm>
        </p:grpSpPr>
        <p:cxnSp>
          <p:nvCxnSpPr>
            <p:cNvPr id="49" name="直線矢印コネクタ 48"/>
            <p:cNvCxnSpPr>
              <a:cxnSpLocks/>
            </p:cNvCxnSpPr>
            <p:nvPr/>
          </p:nvCxnSpPr>
          <p:spPr bwMode="auto">
            <a:xfrm flipH="1">
              <a:off x="1591816" y="4109864"/>
              <a:ext cx="457202"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線矢印コネクタ 51"/>
            <p:cNvCxnSpPr/>
            <p:nvPr/>
          </p:nvCxnSpPr>
          <p:spPr bwMode="auto">
            <a:xfrm flipH="1">
              <a:off x="1820416" y="4109864"/>
              <a:ext cx="22860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矢印コネクタ 53"/>
            <p:cNvCxnSpPr/>
            <p:nvPr/>
          </p:nvCxnSpPr>
          <p:spPr bwMode="auto">
            <a:xfrm>
              <a:off x="2049016" y="4109864"/>
              <a:ext cx="45720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矢印コネクタ 56"/>
            <p:cNvCxnSpPr/>
            <p:nvPr/>
          </p:nvCxnSpPr>
          <p:spPr bwMode="auto">
            <a:xfrm>
              <a:off x="2049016" y="4186064"/>
              <a:ext cx="228600" cy="9144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直線矢印コネクタ 60"/>
            <p:cNvCxnSpPr/>
            <p:nvPr/>
          </p:nvCxnSpPr>
          <p:spPr bwMode="auto">
            <a:xfrm>
              <a:off x="2049016" y="4109864"/>
              <a:ext cx="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直線矢印コネクタ 76"/>
            <p:cNvCxnSpPr>
              <a:cxnSpLocks/>
            </p:cNvCxnSpPr>
            <p:nvPr/>
          </p:nvCxnSpPr>
          <p:spPr bwMode="auto">
            <a:xfrm flipH="1">
              <a:off x="3496816" y="4109864"/>
              <a:ext cx="457202"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直線矢印コネクタ 77"/>
            <p:cNvCxnSpPr/>
            <p:nvPr/>
          </p:nvCxnSpPr>
          <p:spPr bwMode="auto">
            <a:xfrm flipH="1">
              <a:off x="3725416" y="4109864"/>
              <a:ext cx="22860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直線矢印コネクタ 78"/>
            <p:cNvCxnSpPr/>
            <p:nvPr/>
          </p:nvCxnSpPr>
          <p:spPr bwMode="auto">
            <a:xfrm>
              <a:off x="3954016" y="4109864"/>
              <a:ext cx="45720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直線矢印コネクタ 79"/>
            <p:cNvCxnSpPr/>
            <p:nvPr/>
          </p:nvCxnSpPr>
          <p:spPr bwMode="auto">
            <a:xfrm>
              <a:off x="3954016" y="4186064"/>
              <a:ext cx="228600" cy="9144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直線矢印コネクタ 80"/>
            <p:cNvCxnSpPr/>
            <p:nvPr/>
          </p:nvCxnSpPr>
          <p:spPr bwMode="auto">
            <a:xfrm>
              <a:off x="3954016" y="4109864"/>
              <a:ext cx="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直線矢印コネクタ 84"/>
            <p:cNvCxnSpPr>
              <a:cxnSpLocks/>
            </p:cNvCxnSpPr>
            <p:nvPr/>
          </p:nvCxnSpPr>
          <p:spPr bwMode="auto">
            <a:xfrm flipH="1">
              <a:off x="5439916" y="4109864"/>
              <a:ext cx="495302"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直線矢印コネクタ 85"/>
            <p:cNvCxnSpPr/>
            <p:nvPr/>
          </p:nvCxnSpPr>
          <p:spPr bwMode="auto">
            <a:xfrm flipH="1">
              <a:off x="5706616" y="4109864"/>
              <a:ext cx="22860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直線矢印コネクタ 86"/>
            <p:cNvCxnSpPr/>
            <p:nvPr/>
          </p:nvCxnSpPr>
          <p:spPr bwMode="auto">
            <a:xfrm>
              <a:off x="5935216" y="4109864"/>
              <a:ext cx="45720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直線矢印コネクタ 87"/>
            <p:cNvCxnSpPr/>
            <p:nvPr/>
          </p:nvCxnSpPr>
          <p:spPr bwMode="auto">
            <a:xfrm>
              <a:off x="5935216" y="4186064"/>
              <a:ext cx="228600" cy="9144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直線矢印コネクタ 88"/>
            <p:cNvCxnSpPr/>
            <p:nvPr/>
          </p:nvCxnSpPr>
          <p:spPr bwMode="auto">
            <a:xfrm>
              <a:off x="5935216" y="4109864"/>
              <a:ext cx="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直線矢印コネクタ 92"/>
            <p:cNvCxnSpPr>
              <a:cxnSpLocks/>
            </p:cNvCxnSpPr>
            <p:nvPr/>
          </p:nvCxnSpPr>
          <p:spPr bwMode="auto">
            <a:xfrm flipH="1">
              <a:off x="7323584" y="4109864"/>
              <a:ext cx="516634"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直線矢印コネクタ 93"/>
            <p:cNvCxnSpPr/>
            <p:nvPr/>
          </p:nvCxnSpPr>
          <p:spPr bwMode="auto">
            <a:xfrm flipH="1">
              <a:off x="7611616" y="4109864"/>
              <a:ext cx="22860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直線矢印コネクタ 94"/>
            <p:cNvCxnSpPr/>
            <p:nvPr/>
          </p:nvCxnSpPr>
          <p:spPr bwMode="auto">
            <a:xfrm>
              <a:off x="7840216" y="4109864"/>
              <a:ext cx="45720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直線矢印コネクタ 95"/>
            <p:cNvCxnSpPr/>
            <p:nvPr/>
          </p:nvCxnSpPr>
          <p:spPr bwMode="auto">
            <a:xfrm>
              <a:off x="7840216" y="4186064"/>
              <a:ext cx="228600" cy="9144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直線矢印コネクタ 96"/>
            <p:cNvCxnSpPr/>
            <p:nvPr/>
          </p:nvCxnSpPr>
          <p:spPr bwMode="auto">
            <a:xfrm>
              <a:off x="7840216" y="4109864"/>
              <a:ext cx="0" cy="99060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0" name="円/楕円 99"/>
          <p:cNvSpPr/>
          <p:nvPr/>
        </p:nvSpPr>
        <p:spPr bwMode="auto">
          <a:xfrm>
            <a:off x="4716016" y="1728000"/>
            <a:ext cx="457200" cy="45720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grpSp>
        <p:nvGrpSpPr>
          <p:cNvPr id="7" name="グループ化 6">
            <a:extLst>
              <a:ext uri="{FF2B5EF4-FFF2-40B4-BE49-F238E27FC236}">
                <a16:creationId xmlns:a16="http://schemas.microsoft.com/office/drawing/2014/main" id="{41473D55-0004-45DF-944B-9EDCA7FB0A84}"/>
              </a:ext>
            </a:extLst>
          </p:cNvPr>
          <p:cNvGrpSpPr/>
          <p:nvPr/>
        </p:nvGrpSpPr>
        <p:grpSpPr>
          <a:xfrm>
            <a:off x="1820416" y="2185200"/>
            <a:ext cx="6248400" cy="1532948"/>
            <a:chOff x="1820416" y="2576916"/>
            <a:chExt cx="6248400" cy="1532948"/>
          </a:xfrm>
        </p:grpSpPr>
        <p:sp>
          <p:nvSpPr>
            <p:cNvPr id="74" name="円/楕円 73"/>
            <p:cNvSpPr/>
            <p:nvPr/>
          </p:nvSpPr>
          <p:spPr bwMode="auto">
            <a:xfrm>
              <a:off x="1820416" y="3652664"/>
              <a:ext cx="457200" cy="4572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82" name="円/楕円 81"/>
            <p:cNvSpPr/>
            <p:nvPr/>
          </p:nvSpPr>
          <p:spPr bwMode="auto">
            <a:xfrm>
              <a:off x="3725416" y="3652664"/>
              <a:ext cx="457200" cy="4572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90" name="円/楕円 89"/>
            <p:cNvSpPr/>
            <p:nvPr/>
          </p:nvSpPr>
          <p:spPr bwMode="auto">
            <a:xfrm>
              <a:off x="5706616" y="3652664"/>
              <a:ext cx="457200" cy="4572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98" name="円/楕円 97"/>
            <p:cNvSpPr/>
            <p:nvPr/>
          </p:nvSpPr>
          <p:spPr bwMode="auto">
            <a:xfrm>
              <a:off x="7611616" y="3652664"/>
              <a:ext cx="457200" cy="4572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cxnSp>
          <p:nvCxnSpPr>
            <p:cNvPr id="101" name="直線矢印コネクタ 100"/>
            <p:cNvCxnSpPr>
              <a:stCxn id="100" idx="4"/>
              <a:endCxn id="82" idx="0"/>
            </p:cNvCxnSpPr>
            <p:nvPr/>
          </p:nvCxnSpPr>
          <p:spPr bwMode="auto">
            <a:xfrm flipH="1">
              <a:off x="3954016" y="2576916"/>
              <a:ext cx="990600" cy="1075748"/>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直線矢印コネクタ 103"/>
            <p:cNvCxnSpPr>
              <a:stCxn id="100" idx="4"/>
              <a:endCxn id="90" idx="0"/>
            </p:cNvCxnSpPr>
            <p:nvPr/>
          </p:nvCxnSpPr>
          <p:spPr bwMode="auto">
            <a:xfrm>
              <a:off x="4944616" y="2576916"/>
              <a:ext cx="990600" cy="1075748"/>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線矢印コネクタ 106"/>
            <p:cNvCxnSpPr>
              <a:stCxn id="100" idx="4"/>
              <a:endCxn id="74" idx="0"/>
            </p:cNvCxnSpPr>
            <p:nvPr/>
          </p:nvCxnSpPr>
          <p:spPr bwMode="auto">
            <a:xfrm flipH="1">
              <a:off x="2049016" y="2576916"/>
              <a:ext cx="2895600" cy="1075748"/>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線矢印コネクタ 109"/>
            <p:cNvCxnSpPr>
              <a:stCxn id="100" idx="4"/>
              <a:endCxn id="98" idx="0"/>
            </p:cNvCxnSpPr>
            <p:nvPr/>
          </p:nvCxnSpPr>
          <p:spPr bwMode="auto">
            <a:xfrm>
              <a:off x="4944616" y="2576916"/>
              <a:ext cx="2895600" cy="1075748"/>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0" name="テキスト ボックス 119"/>
            <p:cNvSpPr txBox="1"/>
            <p:nvPr/>
          </p:nvSpPr>
          <p:spPr>
            <a:xfrm>
              <a:off x="2353816" y="2890664"/>
              <a:ext cx="801822" cy="523220"/>
            </a:xfrm>
            <a:prstGeom prst="rect">
              <a:avLst/>
            </a:prstGeom>
            <a:noFill/>
          </p:spPr>
          <p:txBody>
            <a:bodyPr wrap="none" rtlCol="0">
              <a:spAutoFit/>
            </a:bodyPr>
            <a:lstStyle/>
            <a:p>
              <a:r>
                <a:rPr kumimoji="1" lang="en-US" altLang="ja-JP" dirty="0"/>
                <a:t>Kh5</a:t>
              </a:r>
            </a:p>
          </p:txBody>
        </p:sp>
        <p:sp>
          <p:nvSpPr>
            <p:cNvPr id="121" name="テキスト ボックス 120"/>
            <p:cNvSpPr txBox="1"/>
            <p:nvPr/>
          </p:nvSpPr>
          <p:spPr>
            <a:xfrm>
              <a:off x="3496816" y="3119264"/>
              <a:ext cx="801822" cy="523220"/>
            </a:xfrm>
            <a:prstGeom prst="rect">
              <a:avLst/>
            </a:prstGeom>
            <a:noFill/>
          </p:spPr>
          <p:txBody>
            <a:bodyPr wrap="none" rtlCol="0">
              <a:spAutoFit/>
            </a:bodyPr>
            <a:lstStyle/>
            <a:p>
              <a:r>
                <a:rPr kumimoji="1" lang="en-US" altLang="ja-JP" dirty="0"/>
                <a:t>Kh4</a:t>
              </a:r>
            </a:p>
          </p:txBody>
        </p:sp>
        <p:sp>
          <p:nvSpPr>
            <p:cNvPr id="122" name="テキスト ボックス 121"/>
            <p:cNvSpPr txBox="1"/>
            <p:nvPr/>
          </p:nvSpPr>
          <p:spPr>
            <a:xfrm>
              <a:off x="5630416" y="3119264"/>
              <a:ext cx="801823" cy="523220"/>
            </a:xfrm>
            <a:prstGeom prst="rect">
              <a:avLst/>
            </a:prstGeom>
            <a:noFill/>
          </p:spPr>
          <p:txBody>
            <a:bodyPr wrap="none" rtlCol="0">
              <a:spAutoFit/>
            </a:bodyPr>
            <a:lstStyle/>
            <a:p>
              <a:r>
                <a:rPr kumimoji="1" lang="en-US" altLang="ja-JP" dirty="0"/>
                <a:t>Kh3</a:t>
              </a:r>
            </a:p>
          </p:txBody>
        </p:sp>
        <p:sp>
          <p:nvSpPr>
            <p:cNvPr id="123" name="テキスト ボックス 122"/>
            <p:cNvSpPr txBox="1"/>
            <p:nvPr/>
          </p:nvSpPr>
          <p:spPr>
            <a:xfrm>
              <a:off x="6849616" y="2966864"/>
              <a:ext cx="734496" cy="523220"/>
            </a:xfrm>
            <a:prstGeom prst="rect">
              <a:avLst/>
            </a:prstGeom>
            <a:noFill/>
          </p:spPr>
          <p:txBody>
            <a:bodyPr wrap="none" rtlCol="0">
              <a:spAutoFit/>
            </a:bodyPr>
            <a:lstStyle/>
            <a:p>
              <a:r>
                <a:rPr kumimoji="1" lang="en-US" altLang="ja-JP" dirty="0"/>
                <a:t>Kf4</a:t>
              </a:r>
            </a:p>
          </p:txBody>
        </p:sp>
      </p:grpSp>
      <p:sp>
        <p:nvSpPr>
          <p:cNvPr id="129" name="テキスト ボックス 128"/>
          <p:cNvSpPr txBox="1"/>
          <p:nvPr/>
        </p:nvSpPr>
        <p:spPr>
          <a:xfrm>
            <a:off x="448816" y="1828446"/>
            <a:ext cx="902811" cy="523220"/>
          </a:xfrm>
          <a:prstGeom prst="rect">
            <a:avLst/>
          </a:prstGeom>
          <a:noFill/>
        </p:spPr>
        <p:txBody>
          <a:bodyPr wrap="none" rtlCol="0">
            <a:spAutoFit/>
          </a:bodyPr>
          <a:lstStyle/>
          <a:p>
            <a:r>
              <a:rPr lang="ja-JP" altLang="en-US" dirty="0"/>
              <a:t>黒番</a:t>
            </a:r>
            <a:endParaRPr kumimoji="1" lang="ja-JP" altLang="en-US" dirty="0"/>
          </a:p>
        </p:txBody>
      </p:sp>
      <p:sp>
        <p:nvSpPr>
          <p:cNvPr id="130" name="テキスト ボックス 129"/>
          <p:cNvSpPr txBox="1"/>
          <p:nvPr/>
        </p:nvSpPr>
        <p:spPr>
          <a:xfrm>
            <a:off x="448816" y="3200046"/>
            <a:ext cx="902811" cy="523220"/>
          </a:xfrm>
          <a:prstGeom prst="rect">
            <a:avLst/>
          </a:prstGeom>
          <a:noFill/>
        </p:spPr>
        <p:txBody>
          <a:bodyPr wrap="none" rtlCol="0">
            <a:spAutoFit/>
          </a:bodyPr>
          <a:lstStyle/>
          <a:p>
            <a:r>
              <a:rPr lang="ja-JP" altLang="en-US" dirty="0"/>
              <a:t>白番</a:t>
            </a:r>
            <a:endParaRPr kumimoji="1" lang="ja-JP" altLang="en-US" dirty="0"/>
          </a:p>
        </p:txBody>
      </p:sp>
      <p:grpSp>
        <p:nvGrpSpPr>
          <p:cNvPr id="9" name="グループ化 8">
            <a:extLst>
              <a:ext uri="{FF2B5EF4-FFF2-40B4-BE49-F238E27FC236}">
                <a16:creationId xmlns:a16="http://schemas.microsoft.com/office/drawing/2014/main" id="{1C1C4BA8-17D0-4F00-AC23-A50FBD57705E}"/>
              </a:ext>
            </a:extLst>
          </p:cNvPr>
          <p:cNvGrpSpPr/>
          <p:nvPr/>
        </p:nvGrpSpPr>
        <p:grpSpPr>
          <a:xfrm>
            <a:off x="1615098" y="5062041"/>
            <a:ext cx="6642630" cy="749602"/>
            <a:chOff x="1615098" y="5453757"/>
            <a:chExt cx="6642630" cy="749602"/>
          </a:xfrm>
        </p:grpSpPr>
        <p:pic>
          <p:nvPicPr>
            <p:cNvPr id="70" name="Picture 13" descr="icon-pc">
              <a:extLst>
                <a:ext uri="{FF2B5EF4-FFF2-40B4-BE49-F238E27FC236}">
                  <a16:creationId xmlns:a16="http://schemas.microsoft.com/office/drawing/2014/main" id="{34919294-BD1E-4E05-B0D9-4E4139CC7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098" y="5453757"/>
              <a:ext cx="835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3" descr="icon-pc">
              <a:extLst>
                <a:ext uri="{FF2B5EF4-FFF2-40B4-BE49-F238E27FC236}">
                  <a16:creationId xmlns:a16="http://schemas.microsoft.com/office/drawing/2014/main" id="{3C74E8AF-C7BA-41A8-BBA6-0D62F4E25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503" y="5460409"/>
              <a:ext cx="835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3" descr="icon-pc">
              <a:extLst>
                <a:ext uri="{FF2B5EF4-FFF2-40B4-BE49-F238E27FC236}">
                  <a16:creationId xmlns:a16="http://schemas.microsoft.com/office/drawing/2014/main" id="{5E64DA8F-1F0A-4B49-B113-DDDE9ABC8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703" y="5460409"/>
              <a:ext cx="835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13" descr="icon-pc">
              <a:extLst>
                <a:ext uri="{FF2B5EF4-FFF2-40B4-BE49-F238E27FC236}">
                  <a16:creationId xmlns:a16="http://schemas.microsoft.com/office/drawing/2014/main" id="{9EB9F15E-7C03-4C08-B61A-E057CD4CC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703" y="5453757"/>
              <a:ext cx="835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テキスト ボックス 17">
            <a:extLst>
              <a:ext uri="{FF2B5EF4-FFF2-40B4-BE49-F238E27FC236}">
                <a16:creationId xmlns:a16="http://schemas.microsoft.com/office/drawing/2014/main" id="{84EDD425-5BF4-4C5A-8136-82F497A2E53C}"/>
              </a:ext>
            </a:extLst>
          </p:cNvPr>
          <p:cNvSpPr txBox="1"/>
          <p:nvPr/>
        </p:nvSpPr>
        <p:spPr>
          <a:xfrm>
            <a:off x="2857712" y="5899348"/>
            <a:ext cx="3783408" cy="646331"/>
          </a:xfrm>
          <a:prstGeom prst="rect">
            <a:avLst/>
          </a:prstGeom>
          <a:noFill/>
        </p:spPr>
        <p:txBody>
          <a:bodyPr wrap="none" rtlCol="0">
            <a:spAutoFit/>
          </a:bodyPr>
          <a:lstStyle/>
          <a:p>
            <a:r>
              <a:rPr kumimoji="1" lang="ja-JP" altLang="en-US" sz="3600" dirty="0"/>
              <a:t>各手を並列に探索</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752600" y="351396"/>
            <a:ext cx="2812540" cy="2904628"/>
            <a:chOff x="521973" y="1245449"/>
            <a:chExt cx="5145731" cy="5314212"/>
          </a:xfrm>
        </p:grpSpPr>
        <p:sp>
          <p:nvSpPr>
            <p:cNvPr id="4" name="正方形/長方形 3"/>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 name="正方形/長方形 4"/>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 name="正方形/長方形 5"/>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7" name="正方形/長方形 6"/>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8" name="正方形/長方形 7"/>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9" name="正方形/長方形 8"/>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 name="正方形/長方形 9"/>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 name="正方形/長方形 10"/>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 name="正方形/長方形 11"/>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 name="正方形/長方形 12"/>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 name="正方形/長方形 13"/>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 name="正方形/長方形 14"/>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 name="正方形/長方形 15"/>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7" name="正方形/長方形 16"/>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8" name="正方形/長方形 17"/>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 name="正方形/長方形 18"/>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 name="正方形/長方形 19"/>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 name="正方形/長方形 20"/>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 name="正方形/長方形 21"/>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 name="正方形/長方形 22"/>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 name="正方形/長方形 23"/>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 name="正方形/長方形 24"/>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6" name="正方形/長方形 25"/>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7" name="正方形/長方形 26"/>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 name="正方形/長方形 27"/>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 name="正方形/長方形 28"/>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 name="正方形/長方形 29"/>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 name="正方形/長方形 30"/>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 name="正方形/長方形 31"/>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 name="正方形/長方形 32"/>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 name="正方形/長方形 33"/>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5" name="正方形/長方形 34"/>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6" name="正方形/長方形 35"/>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7" name="正方形/長方形 36"/>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8" name="正方形/長方形 37"/>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9" name="正方形/長方形 38"/>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0" name="正方形/長方形 39"/>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1" name="正方形/長方形 40"/>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2" name="正方形/長方形 41"/>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3" name="正方形/長方形 42"/>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4" name="正方形/長方形 43"/>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5" name="正方形/長方形 44"/>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6" name="正方形/長方形 45"/>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7" name="正方形/長方形 46"/>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8" name="正方形/長方形 47"/>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9" name="正方形/長方形 48"/>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0" name="正方形/長方形 49"/>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1" name="正方形/長方形 50"/>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2" name="正方形/長方形 51"/>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3" name="正方形/長方形 52"/>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4" name="正方形/長方形 53"/>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5" name="正方形/長方形 54"/>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6" name="正方形/長方形 55"/>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7" name="正方形/長方形 56"/>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8" name="正方形/長方形 57"/>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9" name="正方形/長方形 58"/>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0" name="正方形/長方形 59"/>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1" name="正方形/長方形 60"/>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2" name="正方形/長方形 61"/>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3" name="正方形/長方形 62"/>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4" name="正方形/長方形 63"/>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5" name="正方形/長方形 64"/>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6" name="正方形/長方形 65"/>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7" name="正方形/長方形 66"/>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8" name="正方形/長方形 67"/>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9" name="テキスト ボックス 68"/>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70" name="テキスト ボックス 69"/>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71" name="テキスト ボックス 70"/>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72" name="テキスト ボックス 71"/>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73" name="テキスト ボックス 72"/>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74" name="テキスト ボックス 73"/>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75" name="テキスト ボックス 74"/>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76" name="テキスト ボックス 75"/>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77" name="テキスト ボックス 76"/>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78" name="テキスト ボックス 77"/>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79" name="テキスト ボックス 78"/>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80" name="テキスト ボックス 79"/>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81" name="テキスト ボックス 80"/>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82" name="テキスト ボックス 81"/>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83" name="テキスト ボックス 82"/>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84" name="テキスト ボックス 83"/>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85" name="図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2439" y="2345368"/>
            <a:ext cx="265514" cy="242087"/>
          </a:xfrm>
          <a:prstGeom prst="rect">
            <a:avLst/>
          </a:prstGeom>
        </p:spPr>
      </p:pic>
      <p:pic>
        <p:nvPicPr>
          <p:cNvPr id="87" name="図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6273" y="1762441"/>
            <a:ext cx="265514" cy="242087"/>
          </a:xfrm>
          <a:prstGeom prst="rect">
            <a:avLst/>
          </a:prstGeom>
        </p:spPr>
      </p:pic>
      <p:sp>
        <p:nvSpPr>
          <p:cNvPr id="91" name="テキスト ボックス 90"/>
          <p:cNvSpPr txBox="1"/>
          <p:nvPr/>
        </p:nvSpPr>
        <p:spPr>
          <a:xfrm>
            <a:off x="1594038" y="3134232"/>
            <a:ext cx="946093"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a:t>
            </a:r>
            <a:endParaRPr kumimoji="1" lang="ja-JP" altLang="en-US" sz="2400" dirty="0">
              <a:latin typeface="Times New Roman" panose="02020603050405020304" pitchFamily="18" charset="0"/>
              <a:cs typeface="Times New Roman" panose="02020603050405020304" pitchFamily="18" charset="0"/>
            </a:endParaRPr>
          </a:p>
        </p:txBody>
      </p:sp>
      <p:pic>
        <p:nvPicPr>
          <p:cNvPr id="88" name="図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0322" y="897894"/>
            <a:ext cx="249895" cy="234277"/>
          </a:xfrm>
          <a:prstGeom prst="rect">
            <a:avLst/>
          </a:prstGeom>
        </p:spPr>
      </p:pic>
      <p:pic>
        <p:nvPicPr>
          <p:cNvPr id="90" name="図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2456" y="614276"/>
            <a:ext cx="218658" cy="242086"/>
          </a:xfrm>
          <a:prstGeom prst="rect">
            <a:avLst/>
          </a:prstGeom>
        </p:spPr>
      </p:pic>
      <p:pic>
        <p:nvPicPr>
          <p:cNvPr id="93" name="図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3920" y="1499352"/>
            <a:ext cx="179612" cy="218658"/>
          </a:xfrm>
          <a:prstGeom prst="rect">
            <a:avLst/>
          </a:prstGeom>
        </p:spPr>
      </p:pic>
      <p:sp>
        <p:nvSpPr>
          <p:cNvPr id="94" name="テキスト ボックス 93"/>
          <p:cNvSpPr txBox="1"/>
          <p:nvPr/>
        </p:nvSpPr>
        <p:spPr>
          <a:xfrm>
            <a:off x="6971623" y="1274628"/>
            <a:ext cx="902811" cy="523220"/>
          </a:xfrm>
          <a:prstGeom prst="rect">
            <a:avLst/>
          </a:prstGeom>
          <a:noFill/>
        </p:spPr>
        <p:txBody>
          <a:bodyPr wrap="none" rtlCol="0">
            <a:spAutoFit/>
          </a:bodyPr>
          <a:lstStyle/>
          <a:p>
            <a:pPr algn="l"/>
            <a:r>
              <a:rPr lang="ja-JP" altLang="en-US" dirty="0">
                <a:latin typeface="Times New Roman" panose="02020603050405020304" pitchFamily="18" charset="0"/>
              </a:rPr>
              <a:t>黒番</a:t>
            </a:r>
            <a:endParaRPr kumimoji="1" lang="ja-JP" altLang="en-US" dirty="0">
              <a:latin typeface="Times New Roman" panose="02020603050405020304" pitchFamily="18" charset="0"/>
            </a:endParaRPr>
          </a:p>
        </p:txBody>
      </p:sp>
      <p:grpSp>
        <p:nvGrpSpPr>
          <p:cNvPr id="99" name="グループ化 98"/>
          <p:cNvGrpSpPr/>
          <p:nvPr/>
        </p:nvGrpSpPr>
        <p:grpSpPr>
          <a:xfrm>
            <a:off x="1780387" y="3609068"/>
            <a:ext cx="2812540" cy="2904628"/>
            <a:chOff x="521973" y="1245449"/>
            <a:chExt cx="5145731" cy="5314212"/>
          </a:xfrm>
        </p:grpSpPr>
        <p:sp>
          <p:nvSpPr>
            <p:cNvPr id="101" name="正方形/長方形 100"/>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2" name="正方形/長方形 101"/>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4" name="正方形/長方形 103"/>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5" name="正方形/長方形 104"/>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7" name="正方形/長方形 106"/>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8" name="正方形/長方形 107"/>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9" name="正方形/長方形 108"/>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0" name="正方形/長方形 109"/>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1" name="正方形/長方形 110"/>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2" name="正方形/長方形 111"/>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3" name="正方形/長方形 112"/>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4" name="正方形/長方形 113"/>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5" name="正方形/長方形 114"/>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6" name="正方形/長方形 115"/>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7" name="正方形/長方形 116"/>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8" name="正方形/長方形 117"/>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9" name="正方形/長方形 118"/>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0" name="正方形/長方形 119"/>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1" name="正方形/長方形 120"/>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2" name="正方形/長方形 121"/>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3" name="正方形/長方形 122"/>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4" name="正方形/長方形 123"/>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5" name="正方形/長方形 124"/>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6" name="正方形/長方形 125"/>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7" name="正方形/長方形 126"/>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8" name="正方形/長方形 127"/>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9" name="正方形/長方形 128"/>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0" name="正方形/長方形 129"/>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1" name="正方形/長方形 130"/>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2" name="正方形/長方形 131"/>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3" name="正方形/長方形 132"/>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4" name="正方形/長方形 133"/>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5" name="正方形/長方形 134"/>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6" name="正方形/長方形 135"/>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7" name="正方形/長方形 136"/>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8" name="正方形/長方形 137"/>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9" name="正方形/長方形 138"/>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0" name="正方形/長方形 139"/>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1" name="正方形/長方形 140"/>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2" name="正方形/長方形 141"/>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3" name="正方形/長方形 142"/>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4" name="正方形/長方形 143"/>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5" name="正方形/長方形 144"/>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6" name="正方形/長方形 145"/>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7" name="正方形/長方形 146"/>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8" name="正方形/長方形 147"/>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9" name="正方形/長方形 148"/>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0" name="正方形/長方形 149"/>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1" name="正方形/長方形 150"/>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2" name="正方形/長方形 151"/>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3" name="正方形/長方形 152"/>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4" name="正方形/長方形 153"/>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5" name="正方形/長方形 154"/>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6" name="正方形/長方形 155"/>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7" name="正方形/長方形 156"/>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8" name="正方形/長方形 157"/>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9" name="正方形/長方形 158"/>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0" name="正方形/長方形 159"/>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1" name="正方形/長方形 160"/>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2" name="正方形/長方形 161"/>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3" name="正方形/長方形 162"/>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4" name="正方形/長方形 163"/>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5" name="正方形/長方形 164"/>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6" name="正方形/長方形 165"/>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7" name="正方形/長方形 166"/>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8" name="テキスト ボックス 167"/>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169" name="テキスト ボックス 168"/>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170" name="テキスト ボックス 169"/>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171" name="テキスト ボックス 170"/>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172" name="テキスト ボックス 171"/>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173" name="テキスト ボックス 172"/>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174" name="テキスト ボックス 173"/>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175" name="テキスト ボックス 174"/>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176" name="テキスト ボックス 175"/>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177" name="テキスト ボックス 176"/>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178" name="テキスト ボックス 177"/>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179" name="テキスト ボックス 178"/>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180" name="テキスト ボックス 179"/>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181" name="テキスト ボックス 180"/>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182" name="テキスト ボックス 181"/>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183" name="テキスト ボックス 182"/>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184" name="図 1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226" y="5603040"/>
            <a:ext cx="265514" cy="242087"/>
          </a:xfrm>
          <a:prstGeom prst="rect">
            <a:avLst/>
          </a:prstGeom>
        </p:spPr>
      </p:pic>
      <p:pic>
        <p:nvPicPr>
          <p:cNvPr id="185" name="図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2644" y="5010005"/>
            <a:ext cx="265514" cy="242087"/>
          </a:xfrm>
          <a:prstGeom prst="rect">
            <a:avLst/>
          </a:prstGeom>
        </p:spPr>
      </p:pic>
      <p:pic>
        <p:nvPicPr>
          <p:cNvPr id="186" name="図 1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2061" y="4149331"/>
            <a:ext cx="249895" cy="234277"/>
          </a:xfrm>
          <a:prstGeom prst="rect">
            <a:avLst/>
          </a:prstGeom>
        </p:spPr>
      </p:pic>
      <p:pic>
        <p:nvPicPr>
          <p:cNvPr id="187" name="図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0243" y="3871948"/>
            <a:ext cx="218658" cy="242086"/>
          </a:xfrm>
          <a:prstGeom prst="rect">
            <a:avLst/>
          </a:prstGeom>
        </p:spPr>
      </p:pic>
      <p:pic>
        <p:nvPicPr>
          <p:cNvPr id="188" name="図 1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1707" y="4757024"/>
            <a:ext cx="179612" cy="218658"/>
          </a:xfrm>
          <a:prstGeom prst="rect">
            <a:avLst/>
          </a:prstGeom>
        </p:spPr>
      </p:pic>
      <p:sp>
        <p:nvSpPr>
          <p:cNvPr id="189" name="テキスト ボックス 188"/>
          <p:cNvSpPr txBox="1"/>
          <p:nvPr/>
        </p:nvSpPr>
        <p:spPr>
          <a:xfrm>
            <a:off x="1594038" y="6390473"/>
            <a:ext cx="946093"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a:t>
            </a:r>
            <a:endParaRPr kumimoji="1" lang="ja-JP" altLang="en-US" sz="2400" dirty="0">
              <a:latin typeface="Times New Roman" panose="02020603050405020304" pitchFamily="18" charset="0"/>
              <a:cs typeface="Times New Roman" panose="02020603050405020304" pitchFamily="18" charset="0"/>
            </a:endParaRPr>
          </a:p>
        </p:txBody>
      </p:sp>
      <p:grpSp>
        <p:nvGrpSpPr>
          <p:cNvPr id="190" name="グループ化 189"/>
          <p:cNvGrpSpPr/>
          <p:nvPr/>
        </p:nvGrpSpPr>
        <p:grpSpPr>
          <a:xfrm>
            <a:off x="4950448" y="345534"/>
            <a:ext cx="2812540" cy="2904628"/>
            <a:chOff x="521973" y="1245449"/>
            <a:chExt cx="5145731" cy="5314212"/>
          </a:xfrm>
        </p:grpSpPr>
        <p:sp>
          <p:nvSpPr>
            <p:cNvPr id="191" name="正方形/長方形 190"/>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2" name="正方形/長方形 191"/>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3" name="正方形/長方形 192"/>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4" name="正方形/長方形 193"/>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5" name="正方形/長方形 194"/>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6" name="正方形/長方形 195"/>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7" name="正方形/長方形 196"/>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8" name="正方形/長方形 197"/>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9" name="正方形/長方形 198"/>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0" name="正方形/長方形 199"/>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1" name="正方形/長方形 200"/>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2" name="正方形/長方形 201"/>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3" name="正方形/長方形 202"/>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4" name="正方形/長方形 203"/>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5" name="正方形/長方形 204"/>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6" name="正方形/長方形 205"/>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7" name="正方形/長方形 206"/>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8" name="正方形/長方形 207"/>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9" name="正方形/長方形 208"/>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0" name="正方形/長方形 209"/>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1" name="正方形/長方形 210"/>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2" name="正方形/長方形 211"/>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3" name="正方形/長方形 212"/>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4" name="正方形/長方形 213"/>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5" name="正方形/長方形 214"/>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6" name="正方形/長方形 215"/>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7" name="正方形/長方形 216"/>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8" name="正方形/長方形 217"/>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9" name="正方形/長方形 218"/>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0" name="正方形/長方形 219"/>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1" name="正方形/長方形 220"/>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2" name="正方形/長方形 221"/>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3" name="正方形/長方形 222"/>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4" name="正方形/長方形 223"/>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5" name="正方形/長方形 224"/>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6" name="正方形/長方形 225"/>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7" name="正方形/長方形 226"/>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8" name="正方形/長方形 227"/>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9" name="正方形/長方形 228"/>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0" name="正方形/長方形 229"/>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1" name="正方形/長方形 230"/>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2" name="正方形/長方形 231"/>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3" name="正方形/長方形 232"/>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4" name="正方形/長方形 233"/>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5" name="正方形/長方形 234"/>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6" name="正方形/長方形 235"/>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7" name="正方形/長方形 236"/>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8" name="正方形/長方形 237"/>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9" name="正方形/長方形 238"/>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0" name="正方形/長方形 239"/>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1" name="正方形/長方形 240"/>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2" name="正方形/長方形 241"/>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3" name="正方形/長方形 242"/>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4" name="正方形/長方形 243"/>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5" name="正方形/長方形 244"/>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6" name="正方形/長方形 245"/>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7" name="正方形/長方形 246"/>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8" name="正方形/長方形 247"/>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9" name="正方形/長方形 248"/>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0" name="正方形/長方形 249"/>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1" name="正方形/長方形 250"/>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2" name="正方形/長方形 251"/>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3" name="正方形/長方形 252"/>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4" name="正方形/長方形 253"/>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5" name="正方形/長方形 254"/>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6" name="テキスト ボックス 255"/>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257" name="テキスト ボックス 256"/>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258" name="テキスト ボックス 257"/>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259" name="テキスト ボックス 258"/>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260" name="テキスト ボックス 259"/>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261" name="テキスト ボックス 260"/>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262" name="テキスト ボックス 261"/>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263" name="テキスト ボックス 262"/>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264" name="テキスト ボックス 263"/>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265" name="テキスト ボックス 264"/>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266" name="テキスト ボックス 265"/>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267" name="テキスト ボックス 266"/>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268" name="テキスト ボックス 267"/>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269" name="テキスト ボックス 268"/>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270" name="テキスト ボックス 269"/>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271" name="テキスト ボックス 270"/>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272" name="図 2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287" y="2339506"/>
            <a:ext cx="265514" cy="242087"/>
          </a:xfrm>
          <a:prstGeom prst="rect">
            <a:avLst/>
          </a:prstGeom>
        </p:spPr>
      </p:pic>
      <p:pic>
        <p:nvPicPr>
          <p:cNvPr id="273" name="図 2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503" y="1758752"/>
            <a:ext cx="265514" cy="242087"/>
          </a:xfrm>
          <a:prstGeom prst="rect">
            <a:avLst/>
          </a:prstGeom>
        </p:spPr>
      </p:pic>
      <p:sp>
        <p:nvSpPr>
          <p:cNvPr id="274" name="テキスト ボックス 273"/>
          <p:cNvSpPr txBox="1"/>
          <p:nvPr/>
        </p:nvSpPr>
        <p:spPr>
          <a:xfrm>
            <a:off x="4791886" y="3128370"/>
            <a:ext cx="946093"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a:t>
            </a:r>
            <a:endParaRPr kumimoji="1" lang="ja-JP" altLang="en-US" sz="2400" dirty="0">
              <a:latin typeface="Times New Roman" panose="02020603050405020304" pitchFamily="18" charset="0"/>
              <a:cs typeface="Times New Roman" panose="02020603050405020304" pitchFamily="18" charset="0"/>
            </a:endParaRPr>
          </a:p>
        </p:txBody>
      </p:sp>
      <p:pic>
        <p:nvPicPr>
          <p:cNvPr id="275" name="図 2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012" y="887496"/>
            <a:ext cx="249895" cy="234277"/>
          </a:xfrm>
          <a:prstGeom prst="rect">
            <a:avLst/>
          </a:prstGeom>
        </p:spPr>
      </p:pic>
      <p:pic>
        <p:nvPicPr>
          <p:cNvPr id="276" name="図 2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0304" y="608414"/>
            <a:ext cx="218658" cy="242086"/>
          </a:xfrm>
          <a:prstGeom prst="rect">
            <a:avLst/>
          </a:prstGeom>
        </p:spPr>
      </p:pic>
      <p:pic>
        <p:nvPicPr>
          <p:cNvPr id="277" name="図 2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1768" y="1493490"/>
            <a:ext cx="179612" cy="218658"/>
          </a:xfrm>
          <a:prstGeom prst="rect">
            <a:avLst/>
          </a:prstGeom>
        </p:spPr>
      </p:pic>
      <p:grpSp>
        <p:nvGrpSpPr>
          <p:cNvPr id="278" name="グループ化 277"/>
          <p:cNvGrpSpPr/>
          <p:nvPr/>
        </p:nvGrpSpPr>
        <p:grpSpPr>
          <a:xfrm>
            <a:off x="4978235" y="3603206"/>
            <a:ext cx="2812540" cy="2904628"/>
            <a:chOff x="521973" y="1245449"/>
            <a:chExt cx="5145731" cy="5314212"/>
          </a:xfrm>
        </p:grpSpPr>
        <p:sp>
          <p:nvSpPr>
            <p:cNvPr id="279" name="正方形/長方形 278"/>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0" name="正方形/長方形 279"/>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1" name="正方形/長方形 280"/>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2" name="正方形/長方形 281"/>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3" name="正方形/長方形 282"/>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4" name="正方形/長方形 283"/>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5" name="正方形/長方形 284"/>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6" name="正方形/長方形 285"/>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7" name="正方形/長方形 286"/>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8" name="正方形/長方形 287"/>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9" name="正方形/長方形 288"/>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0" name="正方形/長方形 289"/>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1" name="正方形/長方形 290"/>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2" name="正方形/長方形 291"/>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3" name="正方形/長方形 292"/>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4" name="正方形/長方形 293"/>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5" name="正方形/長方形 294"/>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6" name="正方形/長方形 295"/>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7" name="正方形/長方形 296"/>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8" name="正方形/長方形 297"/>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9" name="正方形/長方形 298"/>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0" name="正方形/長方形 299"/>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1" name="正方形/長方形 300"/>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2" name="正方形/長方形 301"/>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3" name="正方形/長方形 302"/>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4" name="正方形/長方形 303"/>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5" name="正方形/長方形 304"/>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6" name="正方形/長方形 305"/>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7" name="正方形/長方形 306"/>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8" name="正方形/長方形 307"/>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9" name="正方形/長方形 308"/>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0" name="正方形/長方形 309"/>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1" name="正方形/長方形 310"/>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2" name="正方形/長方形 311"/>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3" name="正方形/長方形 312"/>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4" name="正方形/長方形 313"/>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5" name="正方形/長方形 314"/>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6" name="正方形/長方形 315"/>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7" name="正方形/長方形 316"/>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8" name="正方形/長方形 317"/>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9" name="正方形/長方形 318"/>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0" name="正方形/長方形 319"/>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1" name="正方形/長方形 320"/>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2" name="正方形/長方形 321"/>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3" name="正方形/長方形 322"/>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4" name="正方形/長方形 323"/>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5" name="正方形/長方形 324"/>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6" name="正方形/長方形 325"/>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7" name="正方形/長方形 326"/>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8" name="正方形/長方形 327"/>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9" name="正方形/長方形 328"/>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0" name="正方形/長方形 329"/>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1" name="正方形/長方形 330"/>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2" name="正方形/長方形 331"/>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3" name="正方形/長方形 332"/>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4" name="正方形/長方形 333"/>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5" name="正方形/長方形 334"/>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6" name="正方形/長方形 335"/>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7" name="正方形/長方形 336"/>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8" name="正方形/長方形 337"/>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9" name="正方形/長方形 338"/>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0" name="正方形/長方形 339"/>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1" name="正方形/長方形 340"/>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2" name="正方形/長方形 341"/>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3" name="正方形/長方形 342"/>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4" name="テキスト ボックス 343"/>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345" name="テキスト ボックス 344"/>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346" name="テキスト ボックス 345"/>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347" name="テキスト ボックス 346"/>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348" name="テキスト ボックス 347"/>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349" name="テキスト ボックス 348"/>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350" name="テキスト ボックス 349"/>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351" name="テキスト ボックス 350"/>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352" name="テキスト ボックス 351"/>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353" name="テキスト ボックス 352"/>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354" name="テキスト ボックス 353"/>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355" name="テキスト ボックス 354"/>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356" name="テキスト ボックス 355"/>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357" name="テキスト ボックス 356"/>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358" name="テキスト ボックス 357"/>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359" name="テキスト ボックス 358"/>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360" name="図 3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8074" y="5597178"/>
            <a:ext cx="265514" cy="242087"/>
          </a:xfrm>
          <a:prstGeom prst="rect">
            <a:avLst/>
          </a:prstGeom>
        </p:spPr>
      </p:pic>
      <p:pic>
        <p:nvPicPr>
          <p:cNvPr id="361" name="図 3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1410" y="5007481"/>
            <a:ext cx="265514" cy="242087"/>
          </a:xfrm>
          <a:prstGeom prst="rect">
            <a:avLst/>
          </a:prstGeom>
        </p:spPr>
      </p:pic>
      <p:pic>
        <p:nvPicPr>
          <p:cNvPr id="362" name="図 3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7525" y="4158249"/>
            <a:ext cx="249895" cy="234277"/>
          </a:xfrm>
          <a:prstGeom prst="rect">
            <a:avLst/>
          </a:prstGeom>
        </p:spPr>
      </p:pic>
      <p:pic>
        <p:nvPicPr>
          <p:cNvPr id="363" name="図 3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1576" y="3865784"/>
            <a:ext cx="218658" cy="242086"/>
          </a:xfrm>
          <a:prstGeom prst="rect">
            <a:avLst/>
          </a:prstGeom>
        </p:spPr>
      </p:pic>
      <p:pic>
        <p:nvPicPr>
          <p:cNvPr id="364" name="図 3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9555" y="4751162"/>
            <a:ext cx="179612" cy="218658"/>
          </a:xfrm>
          <a:prstGeom prst="rect">
            <a:avLst/>
          </a:prstGeom>
        </p:spPr>
      </p:pic>
      <p:sp>
        <p:nvSpPr>
          <p:cNvPr id="365" name="テキスト ボックス 364"/>
          <p:cNvSpPr txBox="1"/>
          <p:nvPr/>
        </p:nvSpPr>
        <p:spPr>
          <a:xfrm>
            <a:off x="4783067" y="6384611"/>
            <a:ext cx="946093"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a:t>
            </a:r>
            <a:endParaRPr kumimoji="1" lang="ja-JP" altLang="en-US" sz="2400" dirty="0">
              <a:latin typeface="Times New Roman" panose="02020603050405020304" pitchFamily="18" charset="0"/>
              <a:cs typeface="Times New Roman" panose="02020603050405020304" pitchFamily="18" charset="0"/>
            </a:endParaRPr>
          </a:p>
        </p:txBody>
      </p:sp>
      <p:pic>
        <p:nvPicPr>
          <p:cNvPr id="366" name="Picture 13" descr="icon-pc">
            <a:extLst>
              <a:ext uri="{FF2B5EF4-FFF2-40B4-BE49-F238E27FC236}">
                <a16:creationId xmlns:a16="http://schemas.microsoft.com/office/drawing/2014/main" id="{BA0550D4-3529-45D7-82B7-24B81DAAD8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5884" y="559748"/>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4" name="グループ化 373">
            <a:extLst>
              <a:ext uri="{FF2B5EF4-FFF2-40B4-BE49-F238E27FC236}">
                <a16:creationId xmlns:a16="http://schemas.microsoft.com/office/drawing/2014/main" id="{038D496D-5C0A-46D2-B295-9DA50420F5B7}"/>
              </a:ext>
            </a:extLst>
          </p:cNvPr>
          <p:cNvGrpSpPr/>
          <p:nvPr/>
        </p:nvGrpSpPr>
        <p:grpSpPr>
          <a:xfrm>
            <a:off x="4095270" y="1525679"/>
            <a:ext cx="3377848" cy="4014284"/>
            <a:chOff x="4095270" y="1525679"/>
            <a:chExt cx="3377848" cy="4014284"/>
          </a:xfrm>
        </p:grpSpPr>
        <p:sp>
          <p:nvSpPr>
            <p:cNvPr id="375" name="楕円 374">
              <a:extLst>
                <a:ext uri="{FF2B5EF4-FFF2-40B4-BE49-F238E27FC236}">
                  <a16:creationId xmlns:a16="http://schemas.microsoft.com/office/drawing/2014/main" id="{280D2813-C56C-48C7-8843-70AF21DF77B3}"/>
                </a:ext>
              </a:extLst>
            </p:cNvPr>
            <p:cNvSpPr/>
            <p:nvPr/>
          </p:nvSpPr>
          <p:spPr bwMode="auto">
            <a:xfrm>
              <a:off x="4095270" y="1525679"/>
              <a:ext cx="180000" cy="180000"/>
            </a:xfrm>
            <a:prstGeom prst="ellipse">
              <a:avLst/>
            </a:prstGeom>
            <a:solidFill>
              <a:srgbClr val="00FF00"/>
            </a:solidFill>
            <a:ln w="9525"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New Roman" charset="0"/>
                <a:ea typeface="ＭＳ Ｐゴシック" pitchFamily="50" charset="-128"/>
              </a:endParaRPr>
            </a:p>
          </p:txBody>
        </p:sp>
        <p:sp>
          <p:nvSpPr>
            <p:cNvPr id="376" name="楕円 375">
              <a:extLst>
                <a:ext uri="{FF2B5EF4-FFF2-40B4-BE49-F238E27FC236}">
                  <a16:creationId xmlns:a16="http://schemas.microsoft.com/office/drawing/2014/main" id="{C0FE9BE4-812A-42F1-9F36-641CEAE845EF}"/>
                </a:ext>
              </a:extLst>
            </p:cNvPr>
            <p:cNvSpPr/>
            <p:nvPr/>
          </p:nvSpPr>
          <p:spPr bwMode="auto">
            <a:xfrm>
              <a:off x="7293118" y="1812073"/>
              <a:ext cx="180000" cy="180000"/>
            </a:xfrm>
            <a:prstGeom prst="ellipse">
              <a:avLst/>
            </a:prstGeom>
            <a:solidFill>
              <a:srgbClr val="00FF00"/>
            </a:solidFill>
            <a:ln w="9525"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New Roman" charset="0"/>
                <a:ea typeface="ＭＳ Ｐゴシック" pitchFamily="50" charset="-128"/>
              </a:endParaRPr>
            </a:p>
          </p:txBody>
        </p:sp>
        <p:sp>
          <p:nvSpPr>
            <p:cNvPr id="377" name="楕円 376">
              <a:extLst>
                <a:ext uri="{FF2B5EF4-FFF2-40B4-BE49-F238E27FC236}">
                  <a16:creationId xmlns:a16="http://schemas.microsoft.com/office/drawing/2014/main" id="{5B63B154-C59C-4502-B52D-D353704FF03C}"/>
                </a:ext>
              </a:extLst>
            </p:cNvPr>
            <p:cNvSpPr/>
            <p:nvPr/>
          </p:nvSpPr>
          <p:spPr bwMode="auto">
            <a:xfrm>
              <a:off x="6737816" y="5055833"/>
              <a:ext cx="180000" cy="180000"/>
            </a:xfrm>
            <a:prstGeom prst="ellipse">
              <a:avLst/>
            </a:prstGeom>
            <a:solidFill>
              <a:srgbClr val="00FF00"/>
            </a:solidFill>
            <a:ln w="9525"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New Roman" charset="0"/>
                <a:ea typeface="ＭＳ Ｐゴシック" pitchFamily="50" charset="-128"/>
              </a:endParaRPr>
            </a:p>
          </p:txBody>
        </p:sp>
        <p:sp>
          <p:nvSpPr>
            <p:cNvPr id="378" name="楕円 377">
              <a:extLst>
                <a:ext uri="{FF2B5EF4-FFF2-40B4-BE49-F238E27FC236}">
                  <a16:creationId xmlns:a16="http://schemas.microsoft.com/office/drawing/2014/main" id="{0A7AB851-3B03-44CA-82F0-644A99E28639}"/>
                </a:ext>
              </a:extLst>
            </p:cNvPr>
            <p:cNvSpPr/>
            <p:nvPr/>
          </p:nvSpPr>
          <p:spPr bwMode="auto">
            <a:xfrm>
              <a:off x="4113249" y="5359963"/>
              <a:ext cx="180000" cy="180000"/>
            </a:xfrm>
            <a:prstGeom prst="ellipse">
              <a:avLst/>
            </a:prstGeom>
            <a:solidFill>
              <a:srgbClr val="00FF00"/>
            </a:solidFill>
            <a:ln w="9525"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New Roman" charset="0"/>
                <a:ea typeface="ＭＳ Ｐゴシック" pitchFamily="50" charset="-128"/>
              </a:endParaRPr>
            </a:p>
          </p:txBody>
        </p:sp>
      </p:grpSp>
      <p:pic>
        <p:nvPicPr>
          <p:cNvPr id="379" name="Picture 13" descr="icon-pc">
            <a:extLst>
              <a:ext uri="{FF2B5EF4-FFF2-40B4-BE49-F238E27FC236}">
                <a16:creationId xmlns:a16="http://schemas.microsoft.com/office/drawing/2014/main" id="{B7700A80-141B-4271-9D43-0CF197FFF9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200" y="570931"/>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 name="Picture 13" descr="icon-pc">
            <a:extLst>
              <a:ext uri="{FF2B5EF4-FFF2-40B4-BE49-F238E27FC236}">
                <a16:creationId xmlns:a16="http://schemas.microsoft.com/office/drawing/2014/main" id="{46B2E87D-8574-42D2-86E3-5962ACD71E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2881" y="3802125"/>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 name="Picture 13" descr="icon-pc">
            <a:extLst>
              <a:ext uri="{FF2B5EF4-FFF2-40B4-BE49-F238E27FC236}">
                <a16:creationId xmlns:a16="http://schemas.microsoft.com/office/drawing/2014/main" id="{C3013D8E-E6AA-42CB-9A55-F2135EF125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7247" y="3814350"/>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3983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checkerboard(across)">
                                      <p:cBhvr>
                                        <p:cTn id="7"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752600" y="351396"/>
            <a:ext cx="2812540" cy="2904628"/>
            <a:chOff x="521973" y="1245449"/>
            <a:chExt cx="5145731" cy="5314212"/>
          </a:xfrm>
        </p:grpSpPr>
        <p:sp>
          <p:nvSpPr>
            <p:cNvPr id="4" name="正方形/長方形 3"/>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 name="正方形/長方形 4"/>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 name="正方形/長方形 5"/>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7" name="正方形/長方形 6"/>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8" name="正方形/長方形 7"/>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9" name="正方形/長方形 8"/>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 name="正方形/長方形 9"/>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 name="正方形/長方形 10"/>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 name="正方形/長方形 11"/>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 name="正方形/長方形 12"/>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 name="正方形/長方形 13"/>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 name="正方形/長方形 14"/>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 name="正方形/長方形 15"/>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7" name="正方形/長方形 16"/>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8" name="正方形/長方形 17"/>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 name="正方形/長方形 18"/>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 name="正方形/長方形 19"/>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 name="正方形/長方形 20"/>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 name="正方形/長方形 21"/>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 name="正方形/長方形 22"/>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 name="正方形/長方形 23"/>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 name="正方形/長方形 24"/>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6" name="正方形/長方形 25"/>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7" name="正方形/長方形 26"/>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 name="正方形/長方形 27"/>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 name="正方形/長方形 28"/>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 name="正方形/長方形 29"/>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 name="正方形/長方形 30"/>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 name="正方形/長方形 31"/>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 name="正方形/長方形 32"/>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 name="正方形/長方形 33"/>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5" name="正方形/長方形 34"/>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6" name="正方形/長方形 35"/>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7" name="正方形/長方形 36"/>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8" name="正方形/長方形 37"/>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9" name="正方形/長方形 38"/>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0" name="正方形/長方形 39"/>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1" name="正方形/長方形 40"/>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2" name="正方形/長方形 41"/>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3" name="正方形/長方形 42"/>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4" name="正方形/長方形 43"/>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5" name="正方形/長方形 44"/>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6" name="正方形/長方形 45"/>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7" name="正方形/長方形 46"/>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8" name="正方形/長方形 47"/>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9" name="正方形/長方形 48"/>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0" name="正方形/長方形 49"/>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1" name="正方形/長方形 50"/>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2" name="正方形/長方形 51"/>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3" name="正方形/長方形 52"/>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4" name="正方形/長方形 53"/>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5" name="正方形/長方形 54"/>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6" name="正方形/長方形 55"/>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7" name="正方形/長方形 56"/>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8" name="正方形/長方形 57"/>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9" name="正方形/長方形 58"/>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0" name="正方形/長方形 59"/>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1" name="正方形/長方形 60"/>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2" name="正方形/長方形 61"/>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3" name="正方形/長方形 62"/>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4" name="正方形/長方形 63"/>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5" name="正方形/長方形 64"/>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6" name="正方形/長方形 65"/>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7" name="正方形/長方形 66"/>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8" name="正方形/長方形 67"/>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9" name="テキスト ボックス 68"/>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70" name="テキスト ボックス 69"/>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71" name="テキスト ボックス 70"/>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72" name="テキスト ボックス 71"/>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73" name="テキスト ボックス 72"/>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74" name="テキスト ボックス 73"/>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75" name="テキスト ボックス 74"/>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76" name="テキスト ボックス 75"/>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77" name="テキスト ボックス 76"/>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78" name="テキスト ボックス 77"/>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79" name="テキスト ボックス 78"/>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80" name="テキスト ボックス 79"/>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81" name="テキスト ボックス 80"/>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82" name="テキスト ボックス 81"/>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83" name="テキスト ボックス 82"/>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84" name="テキスト ボックス 83"/>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85" name="図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2439" y="2345368"/>
            <a:ext cx="265514" cy="242087"/>
          </a:xfrm>
          <a:prstGeom prst="rect">
            <a:avLst/>
          </a:prstGeom>
        </p:spPr>
      </p:pic>
      <p:pic>
        <p:nvPicPr>
          <p:cNvPr id="87" name="図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5529" y="1481858"/>
            <a:ext cx="265514" cy="242087"/>
          </a:xfrm>
          <a:prstGeom prst="rect">
            <a:avLst/>
          </a:prstGeom>
        </p:spPr>
      </p:pic>
      <p:sp>
        <p:nvSpPr>
          <p:cNvPr id="91" name="テキスト ボックス 90"/>
          <p:cNvSpPr txBox="1"/>
          <p:nvPr/>
        </p:nvSpPr>
        <p:spPr>
          <a:xfrm>
            <a:off x="1594038" y="3134232"/>
            <a:ext cx="1630575"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 Kh5</a:t>
            </a:r>
            <a:endParaRPr kumimoji="1" lang="ja-JP" altLang="en-US" sz="2400" dirty="0">
              <a:latin typeface="Times New Roman" panose="02020603050405020304" pitchFamily="18" charset="0"/>
              <a:cs typeface="Times New Roman" panose="02020603050405020304" pitchFamily="18" charset="0"/>
            </a:endParaRPr>
          </a:p>
        </p:txBody>
      </p:sp>
      <p:pic>
        <p:nvPicPr>
          <p:cNvPr id="88" name="図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1219" y="894409"/>
            <a:ext cx="249895" cy="234277"/>
          </a:xfrm>
          <a:prstGeom prst="rect">
            <a:avLst/>
          </a:prstGeom>
        </p:spPr>
      </p:pic>
      <p:pic>
        <p:nvPicPr>
          <p:cNvPr id="90" name="図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2456" y="614276"/>
            <a:ext cx="218658" cy="242086"/>
          </a:xfrm>
          <a:prstGeom prst="rect">
            <a:avLst/>
          </a:prstGeom>
        </p:spPr>
      </p:pic>
      <p:pic>
        <p:nvPicPr>
          <p:cNvPr id="93" name="図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3920" y="1499352"/>
            <a:ext cx="179612" cy="218658"/>
          </a:xfrm>
          <a:prstGeom prst="rect">
            <a:avLst/>
          </a:prstGeom>
        </p:spPr>
      </p:pic>
      <p:sp>
        <p:nvSpPr>
          <p:cNvPr id="94" name="テキスト ボックス 93"/>
          <p:cNvSpPr txBox="1"/>
          <p:nvPr/>
        </p:nvSpPr>
        <p:spPr>
          <a:xfrm>
            <a:off x="6971623" y="1274628"/>
            <a:ext cx="902811" cy="523220"/>
          </a:xfrm>
          <a:prstGeom prst="rect">
            <a:avLst/>
          </a:prstGeom>
          <a:noFill/>
        </p:spPr>
        <p:txBody>
          <a:bodyPr wrap="none" rtlCol="0">
            <a:spAutoFit/>
          </a:bodyPr>
          <a:lstStyle/>
          <a:p>
            <a:pPr algn="l"/>
            <a:r>
              <a:rPr lang="ja-JP" altLang="en-US" dirty="0">
                <a:latin typeface="Times New Roman" panose="02020603050405020304" pitchFamily="18" charset="0"/>
              </a:rPr>
              <a:t>黒番</a:t>
            </a:r>
            <a:endParaRPr kumimoji="1" lang="ja-JP" altLang="en-US" dirty="0">
              <a:latin typeface="Times New Roman" panose="02020603050405020304" pitchFamily="18" charset="0"/>
            </a:endParaRPr>
          </a:p>
        </p:txBody>
      </p:sp>
      <p:grpSp>
        <p:nvGrpSpPr>
          <p:cNvPr id="99" name="グループ化 98"/>
          <p:cNvGrpSpPr/>
          <p:nvPr/>
        </p:nvGrpSpPr>
        <p:grpSpPr>
          <a:xfrm>
            <a:off x="1780387" y="3609068"/>
            <a:ext cx="2812540" cy="2904628"/>
            <a:chOff x="521973" y="1245449"/>
            <a:chExt cx="5145731" cy="5314212"/>
          </a:xfrm>
        </p:grpSpPr>
        <p:sp>
          <p:nvSpPr>
            <p:cNvPr id="101" name="正方形/長方形 100"/>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2" name="正方形/長方形 101"/>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4" name="正方形/長方形 103"/>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5" name="正方形/長方形 104"/>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7" name="正方形/長方形 106"/>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8" name="正方形/長方形 107"/>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9" name="正方形/長方形 108"/>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0" name="正方形/長方形 109"/>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1" name="正方形/長方形 110"/>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2" name="正方形/長方形 111"/>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3" name="正方形/長方形 112"/>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4" name="正方形/長方形 113"/>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5" name="正方形/長方形 114"/>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6" name="正方形/長方形 115"/>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7" name="正方形/長方形 116"/>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8" name="正方形/長方形 117"/>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9" name="正方形/長方形 118"/>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0" name="正方形/長方形 119"/>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1" name="正方形/長方形 120"/>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2" name="正方形/長方形 121"/>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3" name="正方形/長方形 122"/>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4" name="正方形/長方形 123"/>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5" name="正方形/長方形 124"/>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6" name="正方形/長方形 125"/>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7" name="正方形/長方形 126"/>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8" name="正方形/長方形 127"/>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9" name="正方形/長方形 128"/>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0" name="正方形/長方形 129"/>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1" name="正方形/長方形 130"/>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2" name="正方形/長方形 131"/>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3" name="正方形/長方形 132"/>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4" name="正方形/長方形 133"/>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5" name="正方形/長方形 134"/>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6" name="正方形/長方形 135"/>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7" name="正方形/長方形 136"/>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8" name="正方形/長方形 137"/>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9" name="正方形/長方形 138"/>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0" name="正方形/長方形 139"/>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1" name="正方形/長方形 140"/>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2" name="正方形/長方形 141"/>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3" name="正方形/長方形 142"/>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4" name="正方形/長方形 143"/>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5" name="正方形/長方形 144"/>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6" name="正方形/長方形 145"/>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7" name="正方形/長方形 146"/>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8" name="正方形/長方形 147"/>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9" name="正方形/長方形 148"/>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0" name="正方形/長方形 149"/>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1" name="正方形/長方形 150"/>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2" name="正方形/長方形 151"/>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3" name="正方形/長方形 152"/>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4" name="正方形/長方形 153"/>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5" name="正方形/長方形 154"/>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6" name="正方形/長方形 155"/>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7" name="正方形/長方形 156"/>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8" name="正方形/長方形 157"/>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9" name="正方形/長方形 158"/>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0" name="正方形/長方形 159"/>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1" name="正方形/長方形 160"/>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2" name="正方形/長方形 161"/>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3" name="正方形/長方形 162"/>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4" name="正方形/長方形 163"/>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5" name="正方形/長方形 164"/>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6" name="正方形/長方形 165"/>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7" name="正方形/長方形 166"/>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8" name="テキスト ボックス 167"/>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169" name="テキスト ボックス 168"/>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170" name="テキスト ボックス 169"/>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171" name="テキスト ボックス 170"/>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172" name="テキスト ボックス 171"/>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173" name="テキスト ボックス 172"/>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174" name="テキスト ボックス 173"/>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175" name="テキスト ボックス 174"/>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176" name="テキスト ボックス 175"/>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177" name="テキスト ボックス 176"/>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178" name="テキスト ボックス 177"/>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179" name="テキスト ボックス 178"/>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180" name="テキスト ボックス 179"/>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181" name="テキスト ボックス 180"/>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182" name="テキスト ボックス 181"/>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183" name="テキスト ボックス 182"/>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184" name="図 1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226" y="5603040"/>
            <a:ext cx="265514" cy="242087"/>
          </a:xfrm>
          <a:prstGeom prst="rect">
            <a:avLst/>
          </a:prstGeom>
        </p:spPr>
      </p:pic>
      <p:pic>
        <p:nvPicPr>
          <p:cNvPr id="185" name="図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3315" y="5313795"/>
            <a:ext cx="265514" cy="242087"/>
          </a:xfrm>
          <a:prstGeom prst="rect">
            <a:avLst/>
          </a:prstGeom>
        </p:spPr>
      </p:pic>
      <p:pic>
        <p:nvPicPr>
          <p:cNvPr id="186" name="図 1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1425" y="4158524"/>
            <a:ext cx="249895" cy="234277"/>
          </a:xfrm>
          <a:prstGeom prst="rect">
            <a:avLst/>
          </a:prstGeom>
        </p:spPr>
      </p:pic>
      <p:pic>
        <p:nvPicPr>
          <p:cNvPr id="187" name="図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0243" y="3871948"/>
            <a:ext cx="218658" cy="242086"/>
          </a:xfrm>
          <a:prstGeom prst="rect">
            <a:avLst/>
          </a:prstGeom>
        </p:spPr>
      </p:pic>
      <p:pic>
        <p:nvPicPr>
          <p:cNvPr id="188" name="図 1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1707" y="4757024"/>
            <a:ext cx="179612" cy="218658"/>
          </a:xfrm>
          <a:prstGeom prst="rect">
            <a:avLst/>
          </a:prstGeom>
        </p:spPr>
      </p:pic>
      <p:sp>
        <p:nvSpPr>
          <p:cNvPr id="189" name="テキスト ボックス 188"/>
          <p:cNvSpPr txBox="1"/>
          <p:nvPr/>
        </p:nvSpPr>
        <p:spPr>
          <a:xfrm>
            <a:off x="1594038" y="6390473"/>
            <a:ext cx="1630575"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 Kh3</a:t>
            </a:r>
            <a:endParaRPr kumimoji="1" lang="ja-JP" altLang="en-US" sz="2400" dirty="0">
              <a:latin typeface="Times New Roman" panose="02020603050405020304" pitchFamily="18" charset="0"/>
              <a:cs typeface="Times New Roman" panose="02020603050405020304" pitchFamily="18" charset="0"/>
            </a:endParaRPr>
          </a:p>
        </p:txBody>
      </p:sp>
      <p:grpSp>
        <p:nvGrpSpPr>
          <p:cNvPr id="190" name="グループ化 189"/>
          <p:cNvGrpSpPr/>
          <p:nvPr/>
        </p:nvGrpSpPr>
        <p:grpSpPr>
          <a:xfrm>
            <a:off x="4950448" y="345534"/>
            <a:ext cx="2812540" cy="2904628"/>
            <a:chOff x="521973" y="1245449"/>
            <a:chExt cx="5145731" cy="5314212"/>
          </a:xfrm>
        </p:grpSpPr>
        <p:sp>
          <p:nvSpPr>
            <p:cNvPr id="191" name="正方形/長方形 190"/>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2" name="正方形/長方形 191"/>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3" name="正方形/長方形 192"/>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4" name="正方形/長方形 193"/>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5" name="正方形/長方形 194"/>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6" name="正方形/長方形 195"/>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7" name="正方形/長方形 196"/>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8" name="正方形/長方形 197"/>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9" name="正方形/長方形 198"/>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0" name="正方形/長方形 199"/>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1" name="正方形/長方形 200"/>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2" name="正方形/長方形 201"/>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3" name="正方形/長方形 202"/>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4" name="正方形/長方形 203"/>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5" name="正方形/長方形 204"/>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6" name="正方形/長方形 205"/>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7" name="正方形/長方形 206"/>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8" name="正方形/長方形 207"/>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9" name="正方形/長方形 208"/>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0" name="正方形/長方形 209"/>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1" name="正方形/長方形 210"/>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2" name="正方形/長方形 211"/>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3" name="正方形/長方形 212"/>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4" name="正方形/長方形 213"/>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5" name="正方形/長方形 214"/>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6" name="正方形/長方形 215"/>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7" name="正方形/長方形 216"/>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8" name="正方形/長方形 217"/>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9" name="正方形/長方形 218"/>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0" name="正方形/長方形 219"/>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1" name="正方形/長方形 220"/>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2" name="正方形/長方形 221"/>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3" name="正方形/長方形 222"/>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4" name="正方形/長方形 223"/>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5" name="正方形/長方形 224"/>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6" name="正方形/長方形 225"/>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7" name="正方形/長方形 226"/>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8" name="正方形/長方形 227"/>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9" name="正方形/長方形 228"/>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0" name="正方形/長方形 229"/>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1" name="正方形/長方形 230"/>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2" name="正方形/長方形 231"/>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3" name="正方形/長方形 232"/>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4" name="正方形/長方形 233"/>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5" name="正方形/長方形 234"/>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6" name="正方形/長方形 235"/>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7" name="正方形/長方形 236"/>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8" name="正方形/長方形 237"/>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9" name="正方形/長方形 238"/>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0" name="正方形/長方形 239"/>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1" name="正方形/長方形 240"/>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2" name="正方形/長方形 241"/>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3" name="正方形/長方形 242"/>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4" name="正方形/長方形 243"/>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5" name="正方形/長方形 244"/>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6" name="正方形/長方形 245"/>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7" name="正方形/長方形 246"/>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8" name="正方形/長方形 247"/>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9" name="正方形/長方形 248"/>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0" name="正方形/長方形 249"/>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1" name="正方形/長方形 250"/>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2" name="正方形/長方形 251"/>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3" name="正方形/長方形 252"/>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4" name="正方形/長方形 253"/>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5" name="正方形/長方形 254"/>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6" name="テキスト ボックス 255"/>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257" name="テキスト ボックス 256"/>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258" name="テキスト ボックス 257"/>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259" name="テキスト ボックス 258"/>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260" name="テキスト ボックス 259"/>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261" name="テキスト ボックス 260"/>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262" name="テキスト ボックス 261"/>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263" name="テキスト ボックス 262"/>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264" name="テキスト ボックス 263"/>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265" name="テキスト ボックス 264"/>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266" name="テキスト ボックス 265"/>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267" name="テキスト ボックス 266"/>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268" name="テキスト ボックス 267"/>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269" name="テキスト ボックス 268"/>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270" name="テキスト ボックス 269"/>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271" name="テキスト ボックス 270"/>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272" name="図 2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287" y="2339506"/>
            <a:ext cx="265514" cy="242087"/>
          </a:xfrm>
          <a:prstGeom prst="rect">
            <a:avLst/>
          </a:prstGeom>
        </p:spPr>
      </p:pic>
      <p:pic>
        <p:nvPicPr>
          <p:cNvPr id="273" name="図 2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3190" y="1768112"/>
            <a:ext cx="265514" cy="242087"/>
          </a:xfrm>
          <a:prstGeom prst="rect">
            <a:avLst/>
          </a:prstGeom>
        </p:spPr>
      </p:pic>
      <p:sp>
        <p:nvSpPr>
          <p:cNvPr id="274" name="テキスト ボックス 273"/>
          <p:cNvSpPr txBox="1"/>
          <p:nvPr/>
        </p:nvSpPr>
        <p:spPr>
          <a:xfrm>
            <a:off x="4791886" y="3128370"/>
            <a:ext cx="1630575"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 Kh4</a:t>
            </a:r>
            <a:endParaRPr kumimoji="1" lang="ja-JP" altLang="en-US" sz="2400" dirty="0">
              <a:latin typeface="Times New Roman" panose="02020603050405020304" pitchFamily="18" charset="0"/>
              <a:cs typeface="Times New Roman" panose="02020603050405020304" pitchFamily="18" charset="0"/>
            </a:endParaRPr>
          </a:p>
        </p:txBody>
      </p:sp>
      <p:pic>
        <p:nvPicPr>
          <p:cNvPr id="275" name="図 2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278" y="888200"/>
            <a:ext cx="249895" cy="234277"/>
          </a:xfrm>
          <a:prstGeom prst="rect">
            <a:avLst/>
          </a:prstGeom>
        </p:spPr>
      </p:pic>
      <p:pic>
        <p:nvPicPr>
          <p:cNvPr id="276" name="図 2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0304" y="608414"/>
            <a:ext cx="218658" cy="242086"/>
          </a:xfrm>
          <a:prstGeom prst="rect">
            <a:avLst/>
          </a:prstGeom>
        </p:spPr>
      </p:pic>
      <p:pic>
        <p:nvPicPr>
          <p:cNvPr id="277" name="図 2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1768" y="1493490"/>
            <a:ext cx="179612" cy="218658"/>
          </a:xfrm>
          <a:prstGeom prst="rect">
            <a:avLst/>
          </a:prstGeom>
        </p:spPr>
      </p:pic>
      <p:grpSp>
        <p:nvGrpSpPr>
          <p:cNvPr id="278" name="グループ化 277"/>
          <p:cNvGrpSpPr/>
          <p:nvPr/>
        </p:nvGrpSpPr>
        <p:grpSpPr>
          <a:xfrm>
            <a:off x="4978235" y="3603206"/>
            <a:ext cx="2812540" cy="2904628"/>
            <a:chOff x="521973" y="1245449"/>
            <a:chExt cx="5145731" cy="5314212"/>
          </a:xfrm>
        </p:grpSpPr>
        <p:sp>
          <p:nvSpPr>
            <p:cNvPr id="279" name="正方形/長方形 278"/>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0" name="正方形/長方形 279"/>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1" name="正方形/長方形 280"/>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2" name="正方形/長方形 281"/>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3" name="正方形/長方形 282"/>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4" name="正方形/長方形 283"/>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5" name="正方形/長方形 284"/>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6" name="正方形/長方形 285"/>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7" name="正方形/長方形 286"/>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8" name="正方形/長方形 287"/>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9" name="正方形/長方形 288"/>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0" name="正方形/長方形 289"/>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1" name="正方形/長方形 290"/>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2" name="正方形/長方形 291"/>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3" name="正方形/長方形 292"/>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4" name="正方形/長方形 293"/>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5" name="正方形/長方形 294"/>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6" name="正方形/長方形 295"/>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7" name="正方形/長方形 296"/>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8" name="正方形/長方形 297"/>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9" name="正方形/長方形 298"/>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0" name="正方形/長方形 299"/>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1" name="正方形/長方形 300"/>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2" name="正方形/長方形 301"/>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3" name="正方形/長方形 302"/>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4" name="正方形/長方形 303"/>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5" name="正方形/長方形 304"/>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6" name="正方形/長方形 305"/>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7" name="正方形/長方形 306"/>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8" name="正方形/長方形 307"/>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9" name="正方形/長方形 308"/>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0" name="正方形/長方形 309"/>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1" name="正方形/長方形 310"/>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2" name="正方形/長方形 311"/>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3" name="正方形/長方形 312"/>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4" name="正方形/長方形 313"/>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5" name="正方形/長方形 314"/>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6" name="正方形/長方形 315"/>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7" name="正方形/長方形 316"/>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8" name="正方形/長方形 317"/>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9" name="正方形/長方形 318"/>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0" name="正方形/長方形 319"/>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1" name="正方形/長方形 320"/>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2" name="正方形/長方形 321"/>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3" name="正方形/長方形 322"/>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4" name="正方形/長方形 323"/>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5" name="正方形/長方形 324"/>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6" name="正方形/長方形 325"/>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7" name="正方形/長方形 326"/>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8" name="正方形/長方形 327"/>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9" name="正方形/長方形 328"/>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0" name="正方形/長方形 329"/>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1" name="正方形/長方形 330"/>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2" name="正方形/長方形 331"/>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3" name="正方形/長方形 332"/>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4" name="正方形/長方形 333"/>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5" name="正方形/長方形 334"/>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6" name="正方形/長方形 335"/>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7" name="正方形/長方形 336"/>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8" name="正方形/長方形 337"/>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9" name="正方形/長方形 338"/>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0" name="正方形/長方形 339"/>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1" name="正方形/長方形 340"/>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2" name="正方形/長方形 341"/>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3" name="正方形/長方形 342"/>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4" name="テキスト ボックス 343"/>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345" name="テキスト ボックス 344"/>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346" name="テキスト ボックス 345"/>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347" name="テキスト ボックス 346"/>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348" name="テキスト ボックス 347"/>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349" name="テキスト ボックス 348"/>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350" name="テキスト ボックス 349"/>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351" name="テキスト ボックス 350"/>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352" name="テキスト ボックス 351"/>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353" name="テキスト ボックス 352"/>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354" name="テキスト ボックス 353"/>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355" name="テキスト ボックス 354"/>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356" name="テキスト ボックス 355"/>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357" name="テキスト ボックス 356"/>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358" name="テキスト ボックス 357"/>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359" name="テキスト ボックス 358"/>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360" name="図 3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8074" y="5597178"/>
            <a:ext cx="265514" cy="242087"/>
          </a:xfrm>
          <a:prstGeom prst="rect">
            <a:avLst/>
          </a:prstGeom>
        </p:spPr>
      </p:pic>
      <p:pic>
        <p:nvPicPr>
          <p:cNvPr id="361" name="図 3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4800" y="5014089"/>
            <a:ext cx="265514" cy="242087"/>
          </a:xfrm>
          <a:prstGeom prst="rect">
            <a:avLst/>
          </a:prstGeom>
        </p:spPr>
      </p:pic>
      <p:pic>
        <p:nvPicPr>
          <p:cNvPr id="362" name="図 3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7525" y="4158523"/>
            <a:ext cx="249895" cy="234277"/>
          </a:xfrm>
          <a:prstGeom prst="rect">
            <a:avLst/>
          </a:prstGeom>
        </p:spPr>
      </p:pic>
      <p:pic>
        <p:nvPicPr>
          <p:cNvPr id="363" name="図 3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2239" y="3866911"/>
            <a:ext cx="218658" cy="242086"/>
          </a:xfrm>
          <a:prstGeom prst="rect">
            <a:avLst/>
          </a:prstGeom>
        </p:spPr>
      </p:pic>
      <p:pic>
        <p:nvPicPr>
          <p:cNvPr id="364" name="図 3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9555" y="4751162"/>
            <a:ext cx="179612" cy="218658"/>
          </a:xfrm>
          <a:prstGeom prst="rect">
            <a:avLst/>
          </a:prstGeom>
        </p:spPr>
      </p:pic>
      <p:sp>
        <p:nvSpPr>
          <p:cNvPr id="365" name="テキスト ボックス 364"/>
          <p:cNvSpPr txBox="1"/>
          <p:nvPr/>
        </p:nvSpPr>
        <p:spPr>
          <a:xfrm>
            <a:off x="4783067" y="6384611"/>
            <a:ext cx="1579278"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 Kf4</a:t>
            </a:r>
            <a:endParaRPr kumimoji="1" lang="ja-JP" altLang="en-US" sz="2400" dirty="0">
              <a:latin typeface="Times New Roman" panose="02020603050405020304" pitchFamily="18" charset="0"/>
              <a:cs typeface="Times New Roman" panose="02020603050405020304" pitchFamily="18" charset="0"/>
            </a:endParaRPr>
          </a:p>
        </p:txBody>
      </p:sp>
      <p:pic>
        <p:nvPicPr>
          <p:cNvPr id="370" name="Picture 13" descr="icon-pc">
            <a:extLst>
              <a:ext uri="{FF2B5EF4-FFF2-40B4-BE49-F238E27FC236}">
                <a16:creationId xmlns:a16="http://schemas.microsoft.com/office/drawing/2014/main" id="{58CEDF04-CC76-4800-A956-37F76356E5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5884" y="559748"/>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 name="Picture 13" descr="icon-pc">
            <a:extLst>
              <a:ext uri="{FF2B5EF4-FFF2-40B4-BE49-F238E27FC236}">
                <a16:creationId xmlns:a16="http://schemas.microsoft.com/office/drawing/2014/main" id="{467C9B85-47D8-429D-AF2F-605C40B43E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200" y="570931"/>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 name="Picture 13" descr="icon-pc">
            <a:extLst>
              <a:ext uri="{FF2B5EF4-FFF2-40B4-BE49-F238E27FC236}">
                <a16:creationId xmlns:a16="http://schemas.microsoft.com/office/drawing/2014/main" id="{7F01F412-A020-4A59-8BD4-EB432C8201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7247" y="3814350"/>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 name="Picture 13" descr="icon-pc">
            <a:extLst>
              <a:ext uri="{FF2B5EF4-FFF2-40B4-BE49-F238E27FC236}">
                <a16:creationId xmlns:a16="http://schemas.microsoft.com/office/drawing/2014/main" id="{964BA481-0788-4378-B264-D2707756BB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2881" y="3802125"/>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6" name="直線矢印コネクタ 365">
            <a:extLst>
              <a:ext uri="{FF2B5EF4-FFF2-40B4-BE49-F238E27FC236}">
                <a16:creationId xmlns:a16="http://schemas.microsoft.com/office/drawing/2014/main" id="{E38CF68C-3F62-4EE4-9DF0-03F3E6922A5F}"/>
              </a:ext>
            </a:extLst>
          </p:cNvPr>
          <p:cNvCxnSpPr/>
          <p:nvPr/>
        </p:nvCxnSpPr>
        <p:spPr bwMode="auto">
          <a:xfrm flipH="1">
            <a:off x="3592257" y="1122477"/>
            <a:ext cx="504000" cy="504000"/>
          </a:xfrm>
          <a:prstGeom prst="straightConnector1">
            <a:avLst/>
          </a:prstGeom>
          <a:solidFill>
            <a:schemeClr val="accent1"/>
          </a:solidFill>
          <a:ln w="4762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7" name="直線矢印コネクタ 366">
            <a:extLst>
              <a:ext uri="{FF2B5EF4-FFF2-40B4-BE49-F238E27FC236}">
                <a16:creationId xmlns:a16="http://schemas.microsoft.com/office/drawing/2014/main" id="{D970618E-FAA7-4925-8DB7-7BA703F46ABC}"/>
              </a:ext>
            </a:extLst>
          </p:cNvPr>
          <p:cNvCxnSpPr/>
          <p:nvPr/>
        </p:nvCxnSpPr>
        <p:spPr bwMode="auto">
          <a:xfrm flipH="1">
            <a:off x="6780118" y="1132166"/>
            <a:ext cx="504000" cy="504000"/>
          </a:xfrm>
          <a:prstGeom prst="straightConnector1">
            <a:avLst/>
          </a:prstGeom>
          <a:solidFill>
            <a:schemeClr val="accent1"/>
          </a:solidFill>
          <a:ln w="4762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 name="直線矢印コネクタ 367">
            <a:extLst>
              <a:ext uri="{FF2B5EF4-FFF2-40B4-BE49-F238E27FC236}">
                <a16:creationId xmlns:a16="http://schemas.microsoft.com/office/drawing/2014/main" id="{2B0D9C99-C975-4D42-966C-5AFA979A047A}"/>
              </a:ext>
            </a:extLst>
          </p:cNvPr>
          <p:cNvCxnSpPr/>
          <p:nvPr/>
        </p:nvCxnSpPr>
        <p:spPr bwMode="auto">
          <a:xfrm flipH="1">
            <a:off x="3616453" y="4386302"/>
            <a:ext cx="504000" cy="504000"/>
          </a:xfrm>
          <a:prstGeom prst="straightConnector1">
            <a:avLst/>
          </a:prstGeom>
          <a:solidFill>
            <a:schemeClr val="accent1"/>
          </a:solidFill>
          <a:ln w="4762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 name="直線矢印コネクタ 368">
            <a:extLst>
              <a:ext uri="{FF2B5EF4-FFF2-40B4-BE49-F238E27FC236}">
                <a16:creationId xmlns:a16="http://schemas.microsoft.com/office/drawing/2014/main" id="{1DAC3C62-31CA-449E-B540-DA2E3E675AF6}"/>
              </a:ext>
            </a:extLst>
          </p:cNvPr>
          <p:cNvCxnSpPr/>
          <p:nvPr/>
        </p:nvCxnSpPr>
        <p:spPr bwMode="auto">
          <a:xfrm flipH="1">
            <a:off x="6240983" y="4114034"/>
            <a:ext cx="1044000" cy="1044000"/>
          </a:xfrm>
          <a:prstGeom prst="straightConnector1">
            <a:avLst/>
          </a:prstGeom>
          <a:solidFill>
            <a:schemeClr val="accent1"/>
          </a:solidFill>
          <a:ln w="4762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45194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wipe(up)">
                                      <p:cBhvr>
                                        <p:cTn id="7" dur="500"/>
                                        <p:tgtEl>
                                          <p:spTgt spid="366"/>
                                        </p:tgtEl>
                                      </p:cBhvr>
                                    </p:animEffect>
                                  </p:childTnLst>
                                </p:cTn>
                              </p:par>
                              <p:par>
                                <p:cTn id="8" presetID="22" presetClass="entr" presetSubtype="1" fill="hold" nodeType="withEffect">
                                  <p:stCondLst>
                                    <p:cond delay="0"/>
                                  </p:stCondLst>
                                  <p:childTnLst>
                                    <p:set>
                                      <p:cBhvr>
                                        <p:cTn id="9" dur="1" fill="hold">
                                          <p:stCondLst>
                                            <p:cond delay="0"/>
                                          </p:stCondLst>
                                        </p:cTn>
                                        <p:tgtEl>
                                          <p:spTgt spid="367"/>
                                        </p:tgtEl>
                                        <p:attrNameLst>
                                          <p:attrName>style.visibility</p:attrName>
                                        </p:attrNameLst>
                                      </p:cBhvr>
                                      <p:to>
                                        <p:strVal val="visible"/>
                                      </p:to>
                                    </p:set>
                                    <p:animEffect transition="in" filter="wipe(up)">
                                      <p:cBhvr>
                                        <p:cTn id="10" dur="500"/>
                                        <p:tgtEl>
                                          <p:spTgt spid="367"/>
                                        </p:tgtEl>
                                      </p:cBhvr>
                                    </p:animEffect>
                                  </p:childTnLst>
                                </p:cTn>
                              </p:par>
                              <p:par>
                                <p:cTn id="11" presetID="22" presetClass="entr" presetSubtype="1"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animEffect transition="in" filter="wipe(up)">
                                      <p:cBhvr>
                                        <p:cTn id="13" dur="500"/>
                                        <p:tgtEl>
                                          <p:spTgt spid="368"/>
                                        </p:tgtEl>
                                      </p:cBhvr>
                                    </p:animEffect>
                                  </p:childTnLst>
                                </p:cTn>
                              </p:par>
                              <p:par>
                                <p:cTn id="14" presetID="22" presetClass="entr" presetSubtype="1" fill="hold" nodeType="withEffect">
                                  <p:stCondLst>
                                    <p:cond delay="0"/>
                                  </p:stCondLst>
                                  <p:childTnLst>
                                    <p:set>
                                      <p:cBhvr>
                                        <p:cTn id="15" dur="1" fill="hold">
                                          <p:stCondLst>
                                            <p:cond delay="0"/>
                                          </p:stCondLst>
                                        </p:cTn>
                                        <p:tgtEl>
                                          <p:spTgt spid="369"/>
                                        </p:tgtEl>
                                        <p:attrNameLst>
                                          <p:attrName>style.visibility</p:attrName>
                                        </p:attrNameLst>
                                      </p:cBhvr>
                                      <p:to>
                                        <p:strVal val="visible"/>
                                      </p:to>
                                    </p:set>
                                    <p:animEffect transition="in" filter="wipe(up)">
                                      <p:cBhvr>
                                        <p:cTn id="16" dur="5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752600" y="351396"/>
            <a:ext cx="2812540" cy="2904628"/>
            <a:chOff x="521973" y="1245449"/>
            <a:chExt cx="5145731" cy="5314212"/>
          </a:xfrm>
        </p:grpSpPr>
        <p:sp>
          <p:nvSpPr>
            <p:cNvPr id="4" name="正方形/長方形 3"/>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 name="正方形/長方形 4"/>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 name="正方形/長方形 5"/>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7" name="正方形/長方形 6"/>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8" name="正方形/長方形 7"/>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9" name="正方形/長方形 8"/>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 name="正方形/長方形 9"/>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 name="正方形/長方形 10"/>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 name="正方形/長方形 11"/>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 name="正方形/長方形 12"/>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 name="正方形/長方形 13"/>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 name="正方形/長方形 14"/>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 name="正方形/長方形 15"/>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7" name="正方形/長方形 16"/>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8" name="正方形/長方形 17"/>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 name="正方形/長方形 18"/>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 name="正方形/長方形 19"/>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 name="正方形/長方形 20"/>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 name="正方形/長方形 21"/>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 name="正方形/長方形 22"/>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 name="正方形/長方形 23"/>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 name="正方形/長方形 24"/>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6" name="正方形/長方形 25"/>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7" name="正方形/長方形 26"/>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 name="正方形/長方形 27"/>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 name="正方形/長方形 28"/>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 name="正方形/長方形 29"/>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 name="正方形/長方形 30"/>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 name="正方形/長方形 31"/>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 name="正方形/長方形 32"/>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 name="正方形/長方形 33"/>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5" name="正方形/長方形 34"/>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6" name="正方形/長方形 35"/>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7" name="正方形/長方形 36"/>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8" name="正方形/長方形 37"/>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9" name="正方形/長方形 38"/>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0" name="正方形/長方形 39"/>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1" name="正方形/長方形 40"/>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2" name="正方形/長方形 41"/>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3" name="正方形/長方形 42"/>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4" name="正方形/長方形 43"/>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5" name="正方形/長方形 44"/>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6" name="正方形/長方形 45"/>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7" name="正方形/長方形 46"/>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8" name="正方形/長方形 47"/>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49" name="正方形/長方形 48"/>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0" name="正方形/長方形 49"/>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1" name="正方形/長方形 50"/>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2" name="正方形/長方形 51"/>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3" name="正方形/長方形 52"/>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4" name="正方形/長方形 53"/>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5" name="正方形/長方形 54"/>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6" name="正方形/長方形 55"/>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7" name="正方形/長方形 56"/>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8" name="正方形/長方形 57"/>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59" name="正方形/長方形 58"/>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0" name="正方形/長方形 59"/>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1" name="正方形/長方形 60"/>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2" name="正方形/長方形 61"/>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3" name="正方形/長方形 62"/>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4" name="正方形/長方形 63"/>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5" name="正方形/長方形 64"/>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6" name="正方形/長方形 65"/>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7" name="正方形/長方形 66"/>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8" name="正方形/長方形 67"/>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69" name="テキスト ボックス 68"/>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70" name="テキスト ボックス 69"/>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71" name="テキスト ボックス 70"/>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72" name="テキスト ボックス 71"/>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73" name="テキスト ボックス 72"/>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74" name="テキスト ボックス 73"/>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75" name="テキスト ボックス 74"/>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76" name="テキスト ボックス 75"/>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77" name="テキスト ボックス 76"/>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78" name="テキスト ボックス 77"/>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79" name="テキスト ボックス 78"/>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80" name="テキスト ボックス 79"/>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81" name="テキスト ボックス 80"/>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82" name="テキスト ボックス 81"/>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83" name="テキスト ボックス 82"/>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84" name="テキスト ボックス 83"/>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85" name="図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2439" y="2345368"/>
            <a:ext cx="265514" cy="242087"/>
          </a:xfrm>
          <a:prstGeom prst="rect">
            <a:avLst/>
          </a:prstGeom>
        </p:spPr>
      </p:pic>
      <p:pic>
        <p:nvPicPr>
          <p:cNvPr id="87" name="図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5529" y="1481858"/>
            <a:ext cx="265514" cy="242087"/>
          </a:xfrm>
          <a:prstGeom prst="rect">
            <a:avLst/>
          </a:prstGeom>
        </p:spPr>
      </p:pic>
      <p:sp>
        <p:nvSpPr>
          <p:cNvPr id="91" name="テキスト ボックス 90"/>
          <p:cNvSpPr txBox="1"/>
          <p:nvPr/>
        </p:nvSpPr>
        <p:spPr>
          <a:xfrm>
            <a:off x="1594038" y="3134232"/>
            <a:ext cx="2630848"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 Kh5 2.Bf5#</a:t>
            </a:r>
            <a:endParaRPr kumimoji="1" lang="ja-JP" altLang="en-US" sz="2400" dirty="0">
              <a:latin typeface="Times New Roman" panose="02020603050405020304" pitchFamily="18" charset="0"/>
              <a:cs typeface="Times New Roman" panose="02020603050405020304" pitchFamily="18" charset="0"/>
            </a:endParaRPr>
          </a:p>
        </p:txBody>
      </p:sp>
      <p:pic>
        <p:nvPicPr>
          <p:cNvPr id="88" name="図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4367" y="1483733"/>
            <a:ext cx="249895" cy="234277"/>
          </a:xfrm>
          <a:prstGeom prst="rect">
            <a:avLst/>
          </a:prstGeom>
        </p:spPr>
      </p:pic>
      <p:pic>
        <p:nvPicPr>
          <p:cNvPr id="90" name="図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2456" y="614276"/>
            <a:ext cx="218658" cy="242086"/>
          </a:xfrm>
          <a:prstGeom prst="rect">
            <a:avLst/>
          </a:prstGeom>
        </p:spPr>
      </p:pic>
      <p:pic>
        <p:nvPicPr>
          <p:cNvPr id="93" name="図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3920" y="1499352"/>
            <a:ext cx="179612" cy="218658"/>
          </a:xfrm>
          <a:prstGeom prst="rect">
            <a:avLst/>
          </a:prstGeom>
        </p:spPr>
      </p:pic>
      <p:sp>
        <p:nvSpPr>
          <p:cNvPr id="94" name="テキスト ボックス 93"/>
          <p:cNvSpPr txBox="1"/>
          <p:nvPr/>
        </p:nvSpPr>
        <p:spPr>
          <a:xfrm>
            <a:off x="6971623" y="1274628"/>
            <a:ext cx="902811" cy="523220"/>
          </a:xfrm>
          <a:prstGeom prst="rect">
            <a:avLst/>
          </a:prstGeom>
          <a:noFill/>
        </p:spPr>
        <p:txBody>
          <a:bodyPr wrap="none" rtlCol="0">
            <a:spAutoFit/>
          </a:bodyPr>
          <a:lstStyle/>
          <a:p>
            <a:pPr algn="l"/>
            <a:r>
              <a:rPr lang="ja-JP" altLang="en-US" dirty="0">
                <a:latin typeface="Times New Roman" panose="02020603050405020304" pitchFamily="18" charset="0"/>
              </a:rPr>
              <a:t>黒番</a:t>
            </a:r>
            <a:endParaRPr kumimoji="1" lang="ja-JP" altLang="en-US" dirty="0">
              <a:latin typeface="Times New Roman" panose="02020603050405020304" pitchFamily="18" charset="0"/>
            </a:endParaRPr>
          </a:p>
        </p:txBody>
      </p:sp>
      <p:grpSp>
        <p:nvGrpSpPr>
          <p:cNvPr id="99" name="グループ化 98"/>
          <p:cNvGrpSpPr/>
          <p:nvPr/>
        </p:nvGrpSpPr>
        <p:grpSpPr>
          <a:xfrm>
            <a:off x="1780387" y="3609068"/>
            <a:ext cx="2812540" cy="2904628"/>
            <a:chOff x="521973" y="1245449"/>
            <a:chExt cx="5145731" cy="5314212"/>
          </a:xfrm>
        </p:grpSpPr>
        <p:sp>
          <p:nvSpPr>
            <p:cNvPr id="101" name="正方形/長方形 100"/>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2" name="正方形/長方形 101"/>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4" name="正方形/長方形 103"/>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5" name="正方形/長方形 104"/>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7" name="正方形/長方形 106"/>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8" name="正方形/長方形 107"/>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09" name="正方形/長方形 108"/>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0" name="正方形/長方形 109"/>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1" name="正方形/長方形 110"/>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2" name="正方形/長方形 111"/>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3" name="正方形/長方形 112"/>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4" name="正方形/長方形 113"/>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5" name="正方形/長方形 114"/>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6" name="正方形/長方形 115"/>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7" name="正方形/長方形 116"/>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8" name="正方形/長方形 117"/>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19" name="正方形/長方形 118"/>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0" name="正方形/長方形 119"/>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1" name="正方形/長方形 120"/>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2" name="正方形/長方形 121"/>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3" name="正方形/長方形 122"/>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4" name="正方形/長方形 123"/>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5" name="正方形/長方形 124"/>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6" name="正方形/長方形 125"/>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7" name="正方形/長方形 126"/>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8" name="正方形/長方形 127"/>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29" name="正方形/長方形 128"/>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0" name="正方形/長方形 129"/>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1" name="正方形/長方形 130"/>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2" name="正方形/長方形 131"/>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3" name="正方形/長方形 132"/>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4" name="正方形/長方形 133"/>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5" name="正方形/長方形 134"/>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6" name="正方形/長方形 135"/>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7" name="正方形/長方形 136"/>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8" name="正方形/長方形 137"/>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39" name="正方形/長方形 138"/>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0" name="正方形/長方形 139"/>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1" name="正方形/長方形 140"/>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2" name="正方形/長方形 141"/>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3" name="正方形/長方形 142"/>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4" name="正方形/長方形 143"/>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5" name="正方形/長方形 144"/>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6" name="正方形/長方形 145"/>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7" name="正方形/長方形 146"/>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8" name="正方形/長方形 147"/>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49" name="正方形/長方形 148"/>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0" name="正方形/長方形 149"/>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1" name="正方形/長方形 150"/>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2" name="正方形/長方形 151"/>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3" name="正方形/長方形 152"/>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4" name="正方形/長方形 153"/>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5" name="正方形/長方形 154"/>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6" name="正方形/長方形 155"/>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7" name="正方形/長方形 156"/>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8" name="正方形/長方形 157"/>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59" name="正方形/長方形 158"/>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0" name="正方形/長方形 159"/>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1" name="正方形/長方形 160"/>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2" name="正方形/長方形 161"/>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3" name="正方形/長方形 162"/>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4" name="正方形/長方形 163"/>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5" name="正方形/長方形 164"/>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6" name="正方形/長方形 165"/>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7" name="正方形/長方形 166"/>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68" name="テキスト ボックス 167"/>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169" name="テキスト ボックス 168"/>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170" name="テキスト ボックス 169"/>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171" name="テキスト ボックス 170"/>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172" name="テキスト ボックス 171"/>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173" name="テキスト ボックス 172"/>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174" name="テキスト ボックス 173"/>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175" name="テキスト ボックス 174"/>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176" name="テキスト ボックス 175"/>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177" name="テキスト ボックス 176"/>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178" name="テキスト ボックス 177"/>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179" name="テキスト ボックス 178"/>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180" name="テキスト ボックス 179"/>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181" name="テキスト ボックス 180"/>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182" name="テキスト ボックス 181"/>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183" name="テキスト ボックス 182"/>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184" name="図 1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226" y="5603040"/>
            <a:ext cx="265514" cy="242087"/>
          </a:xfrm>
          <a:prstGeom prst="rect">
            <a:avLst/>
          </a:prstGeom>
        </p:spPr>
      </p:pic>
      <p:pic>
        <p:nvPicPr>
          <p:cNvPr id="185" name="図 1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3315" y="5313795"/>
            <a:ext cx="265514" cy="242087"/>
          </a:xfrm>
          <a:prstGeom prst="rect">
            <a:avLst/>
          </a:prstGeom>
        </p:spPr>
      </p:pic>
      <p:pic>
        <p:nvPicPr>
          <p:cNvPr id="186" name="図 1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0226" y="4743953"/>
            <a:ext cx="249895" cy="234277"/>
          </a:xfrm>
          <a:prstGeom prst="rect">
            <a:avLst/>
          </a:prstGeom>
        </p:spPr>
      </p:pic>
      <p:pic>
        <p:nvPicPr>
          <p:cNvPr id="187" name="図 1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0243" y="3871948"/>
            <a:ext cx="218658" cy="242086"/>
          </a:xfrm>
          <a:prstGeom prst="rect">
            <a:avLst/>
          </a:prstGeom>
        </p:spPr>
      </p:pic>
      <p:pic>
        <p:nvPicPr>
          <p:cNvPr id="188" name="図 1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1707" y="4757024"/>
            <a:ext cx="179612" cy="218658"/>
          </a:xfrm>
          <a:prstGeom prst="rect">
            <a:avLst/>
          </a:prstGeom>
        </p:spPr>
      </p:pic>
      <p:sp>
        <p:nvSpPr>
          <p:cNvPr id="189" name="テキスト ボックス 188"/>
          <p:cNvSpPr txBox="1"/>
          <p:nvPr/>
        </p:nvSpPr>
        <p:spPr>
          <a:xfrm>
            <a:off x="1594038" y="6390473"/>
            <a:ext cx="2630848"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 Kh3 2.Bf5#</a:t>
            </a:r>
            <a:endParaRPr kumimoji="1" lang="ja-JP" altLang="en-US" sz="2400" dirty="0">
              <a:latin typeface="Times New Roman" panose="02020603050405020304" pitchFamily="18" charset="0"/>
              <a:cs typeface="Times New Roman" panose="02020603050405020304" pitchFamily="18" charset="0"/>
            </a:endParaRPr>
          </a:p>
        </p:txBody>
      </p:sp>
      <p:grpSp>
        <p:nvGrpSpPr>
          <p:cNvPr id="190" name="グループ化 189"/>
          <p:cNvGrpSpPr/>
          <p:nvPr/>
        </p:nvGrpSpPr>
        <p:grpSpPr>
          <a:xfrm>
            <a:off x="4950448" y="345534"/>
            <a:ext cx="2812540" cy="2904628"/>
            <a:chOff x="521973" y="1245449"/>
            <a:chExt cx="5145731" cy="5314212"/>
          </a:xfrm>
        </p:grpSpPr>
        <p:sp>
          <p:nvSpPr>
            <p:cNvPr id="191" name="正方形/長方形 190"/>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2" name="正方形/長方形 191"/>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3" name="正方形/長方形 192"/>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4" name="正方形/長方形 193"/>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5" name="正方形/長方形 194"/>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6" name="正方形/長方形 195"/>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7" name="正方形/長方形 196"/>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8" name="正方形/長方形 197"/>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199" name="正方形/長方形 198"/>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0" name="正方形/長方形 199"/>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1" name="正方形/長方形 200"/>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2" name="正方形/長方形 201"/>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3" name="正方形/長方形 202"/>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4" name="正方形/長方形 203"/>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5" name="正方形/長方形 204"/>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6" name="正方形/長方形 205"/>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7" name="正方形/長方形 206"/>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8" name="正方形/長方形 207"/>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09" name="正方形/長方形 208"/>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0" name="正方形/長方形 209"/>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1" name="正方形/長方形 210"/>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2" name="正方形/長方形 211"/>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3" name="正方形/長方形 212"/>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4" name="正方形/長方形 213"/>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5" name="正方形/長方形 214"/>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6" name="正方形/長方形 215"/>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7" name="正方形/長方形 216"/>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8" name="正方形/長方形 217"/>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19" name="正方形/長方形 218"/>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0" name="正方形/長方形 219"/>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1" name="正方形/長方形 220"/>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2" name="正方形/長方形 221"/>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3" name="正方形/長方形 222"/>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4" name="正方形/長方形 223"/>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5" name="正方形/長方形 224"/>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6" name="正方形/長方形 225"/>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7" name="正方形/長方形 226"/>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8" name="正方形/長方形 227"/>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29" name="正方形/長方形 228"/>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0" name="正方形/長方形 229"/>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1" name="正方形/長方形 230"/>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2" name="正方形/長方形 231"/>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3" name="正方形/長方形 232"/>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4" name="正方形/長方形 233"/>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5" name="正方形/長方形 234"/>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6" name="正方形/長方形 235"/>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7" name="正方形/長方形 236"/>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8" name="正方形/長方形 237"/>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39" name="正方形/長方形 238"/>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0" name="正方形/長方形 239"/>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1" name="正方形/長方形 240"/>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2" name="正方形/長方形 241"/>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3" name="正方形/長方形 242"/>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4" name="正方形/長方形 243"/>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5" name="正方形/長方形 244"/>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6" name="正方形/長方形 245"/>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7" name="正方形/長方形 246"/>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8" name="正方形/長方形 247"/>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49" name="正方形/長方形 248"/>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0" name="正方形/長方形 249"/>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1" name="正方形/長方形 250"/>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2" name="正方形/長方形 251"/>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3" name="正方形/長方形 252"/>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4" name="正方形/長方形 253"/>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5" name="正方形/長方形 254"/>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56" name="テキスト ボックス 255"/>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257" name="テキスト ボックス 256"/>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258" name="テキスト ボックス 257"/>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259" name="テキスト ボックス 258"/>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260" name="テキスト ボックス 259"/>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261" name="テキスト ボックス 260"/>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262" name="テキスト ボックス 261"/>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263" name="テキスト ボックス 262"/>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264" name="テキスト ボックス 263"/>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265" name="テキスト ボックス 264"/>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266" name="テキスト ボックス 265"/>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267" name="テキスト ボックス 266"/>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268" name="テキスト ボックス 267"/>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269" name="テキスト ボックス 268"/>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270" name="テキスト ボックス 269"/>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271" name="テキスト ボックス 270"/>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272" name="図 2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287" y="2339506"/>
            <a:ext cx="265514" cy="242087"/>
          </a:xfrm>
          <a:prstGeom prst="rect">
            <a:avLst/>
          </a:prstGeom>
        </p:spPr>
      </p:pic>
      <p:pic>
        <p:nvPicPr>
          <p:cNvPr id="273" name="図 2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3190" y="1768112"/>
            <a:ext cx="265514" cy="242087"/>
          </a:xfrm>
          <a:prstGeom prst="rect">
            <a:avLst/>
          </a:prstGeom>
        </p:spPr>
      </p:pic>
      <p:sp>
        <p:nvSpPr>
          <p:cNvPr id="274" name="テキスト ボックス 273"/>
          <p:cNvSpPr txBox="1"/>
          <p:nvPr/>
        </p:nvSpPr>
        <p:spPr>
          <a:xfrm>
            <a:off x="4791886" y="3128370"/>
            <a:ext cx="2630848"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 Kh4 2.Bf5#</a:t>
            </a:r>
            <a:endParaRPr kumimoji="1" lang="ja-JP" altLang="en-US" sz="2400" dirty="0">
              <a:latin typeface="Times New Roman" panose="02020603050405020304" pitchFamily="18" charset="0"/>
              <a:cs typeface="Times New Roman" panose="02020603050405020304" pitchFamily="18" charset="0"/>
            </a:endParaRPr>
          </a:p>
        </p:txBody>
      </p:sp>
      <p:pic>
        <p:nvPicPr>
          <p:cNvPr id="275" name="図 2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2215" y="1477871"/>
            <a:ext cx="249895" cy="234277"/>
          </a:xfrm>
          <a:prstGeom prst="rect">
            <a:avLst/>
          </a:prstGeom>
        </p:spPr>
      </p:pic>
      <p:pic>
        <p:nvPicPr>
          <p:cNvPr id="276" name="図 2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0304" y="608414"/>
            <a:ext cx="218658" cy="242086"/>
          </a:xfrm>
          <a:prstGeom prst="rect">
            <a:avLst/>
          </a:prstGeom>
        </p:spPr>
      </p:pic>
      <p:pic>
        <p:nvPicPr>
          <p:cNvPr id="277" name="図 2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1768" y="1493490"/>
            <a:ext cx="179612" cy="218658"/>
          </a:xfrm>
          <a:prstGeom prst="rect">
            <a:avLst/>
          </a:prstGeom>
        </p:spPr>
      </p:pic>
      <p:grpSp>
        <p:nvGrpSpPr>
          <p:cNvPr id="278" name="グループ化 277"/>
          <p:cNvGrpSpPr/>
          <p:nvPr/>
        </p:nvGrpSpPr>
        <p:grpSpPr>
          <a:xfrm>
            <a:off x="4978235" y="3603206"/>
            <a:ext cx="2812540" cy="2904628"/>
            <a:chOff x="521973" y="1245449"/>
            <a:chExt cx="5145731" cy="5314212"/>
          </a:xfrm>
        </p:grpSpPr>
        <p:sp>
          <p:nvSpPr>
            <p:cNvPr id="279" name="正方形/長方形 278"/>
            <p:cNvSpPr/>
            <p:nvPr/>
          </p:nvSpPr>
          <p:spPr bwMode="auto">
            <a:xfrm>
              <a:off x="562304" y="1245449"/>
              <a:ext cx="5105400" cy="5105400"/>
            </a:xfrm>
            <a:prstGeom prst="rect">
              <a:avLst/>
            </a:prstGeom>
            <a:solidFill>
              <a:srgbClr val="80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0" name="正方形/長方形 279"/>
            <p:cNvSpPr/>
            <p:nvPr/>
          </p:nvSpPr>
          <p:spPr bwMode="auto">
            <a:xfrm>
              <a:off x="9906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1" name="正方形/長方形 280"/>
            <p:cNvSpPr/>
            <p:nvPr/>
          </p:nvSpPr>
          <p:spPr bwMode="auto">
            <a:xfrm>
              <a:off x="15240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2" name="正方形/長方形 281"/>
            <p:cNvSpPr/>
            <p:nvPr/>
          </p:nvSpPr>
          <p:spPr bwMode="auto">
            <a:xfrm>
              <a:off x="2057400"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3" name="正方形/長方形 282"/>
            <p:cNvSpPr/>
            <p:nvPr/>
          </p:nvSpPr>
          <p:spPr bwMode="auto">
            <a:xfrm>
              <a:off x="2590800"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4" name="正方形/長方形 283"/>
            <p:cNvSpPr/>
            <p:nvPr/>
          </p:nvSpPr>
          <p:spPr bwMode="auto">
            <a:xfrm>
              <a:off x="31058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5" name="正方形/長方形 284"/>
            <p:cNvSpPr/>
            <p:nvPr/>
          </p:nvSpPr>
          <p:spPr bwMode="auto">
            <a:xfrm>
              <a:off x="36392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6" name="正方形/長方形 285"/>
            <p:cNvSpPr/>
            <p:nvPr/>
          </p:nvSpPr>
          <p:spPr bwMode="auto">
            <a:xfrm>
              <a:off x="4172607" y="16764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7" name="正方形/長方形 286"/>
            <p:cNvSpPr/>
            <p:nvPr/>
          </p:nvSpPr>
          <p:spPr bwMode="auto">
            <a:xfrm>
              <a:off x="4706007" y="16764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8" name="正方形/長方形 287"/>
            <p:cNvSpPr/>
            <p:nvPr/>
          </p:nvSpPr>
          <p:spPr bwMode="auto">
            <a:xfrm>
              <a:off x="9906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89" name="正方形/長方形 288"/>
            <p:cNvSpPr/>
            <p:nvPr/>
          </p:nvSpPr>
          <p:spPr bwMode="auto">
            <a:xfrm>
              <a:off x="1524000"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0" name="正方形/長方形 289"/>
            <p:cNvSpPr/>
            <p:nvPr/>
          </p:nvSpPr>
          <p:spPr bwMode="auto">
            <a:xfrm>
              <a:off x="2057400"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1" name="正方形/長方形 290"/>
            <p:cNvSpPr/>
            <p:nvPr/>
          </p:nvSpPr>
          <p:spPr bwMode="auto">
            <a:xfrm>
              <a:off x="2590800"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2" name="正方形/長方形 291"/>
            <p:cNvSpPr/>
            <p:nvPr/>
          </p:nvSpPr>
          <p:spPr bwMode="auto">
            <a:xfrm>
              <a:off x="31058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3" name="正方形/長方形 292"/>
            <p:cNvSpPr/>
            <p:nvPr/>
          </p:nvSpPr>
          <p:spPr bwMode="auto">
            <a:xfrm>
              <a:off x="3639207" y="2209800"/>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4" name="正方形/長方形 293"/>
            <p:cNvSpPr/>
            <p:nvPr/>
          </p:nvSpPr>
          <p:spPr bwMode="auto">
            <a:xfrm>
              <a:off x="4172607" y="2209800"/>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5" name="正方形/長方形 294"/>
            <p:cNvSpPr/>
            <p:nvPr/>
          </p:nvSpPr>
          <p:spPr bwMode="auto">
            <a:xfrm>
              <a:off x="4706007" y="221456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6" name="正方形/長方形 295"/>
            <p:cNvSpPr/>
            <p:nvPr/>
          </p:nvSpPr>
          <p:spPr bwMode="auto">
            <a:xfrm>
              <a:off x="9906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7" name="正方形/長方形 296"/>
            <p:cNvSpPr/>
            <p:nvPr/>
          </p:nvSpPr>
          <p:spPr bwMode="auto">
            <a:xfrm>
              <a:off x="15240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8" name="正方形/長方形 297"/>
            <p:cNvSpPr/>
            <p:nvPr/>
          </p:nvSpPr>
          <p:spPr bwMode="auto">
            <a:xfrm>
              <a:off x="2057400"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299" name="正方形/長方形 298"/>
            <p:cNvSpPr/>
            <p:nvPr/>
          </p:nvSpPr>
          <p:spPr bwMode="auto">
            <a:xfrm>
              <a:off x="2590800"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0" name="正方形/長方形 299"/>
            <p:cNvSpPr/>
            <p:nvPr/>
          </p:nvSpPr>
          <p:spPr bwMode="auto">
            <a:xfrm>
              <a:off x="31058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1" name="正方形/長方形 300"/>
            <p:cNvSpPr/>
            <p:nvPr/>
          </p:nvSpPr>
          <p:spPr bwMode="auto">
            <a:xfrm>
              <a:off x="36392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2" name="正方形/長方形 301"/>
            <p:cNvSpPr/>
            <p:nvPr/>
          </p:nvSpPr>
          <p:spPr bwMode="auto">
            <a:xfrm>
              <a:off x="4172607" y="27361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3" name="正方形/長方形 302"/>
            <p:cNvSpPr/>
            <p:nvPr/>
          </p:nvSpPr>
          <p:spPr bwMode="auto">
            <a:xfrm>
              <a:off x="4706007" y="27361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4" name="正方形/長方形 303"/>
            <p:cNvSpPr/>
            <p:nvPr/>
          </p:nvSpPr>
          <p:spPr bwMode="auto">
            <a:xfrm>
              <a:off x="990600"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5" name="正方形/長方形 304"/>
            <p:cNvSpPr/>
            <p:nvPr/>
          </p:nvSpPr>
          <p:spPr bwMode="auto">
            <a:xfrm>
              <a:off x="1524000"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6" name="正方形/長方形 305"/>
            <p:cNvSpPr/>
            <p:nvPr/>
          </p:nvSpPr>
          <p:spPr bwMode="auto">
            <a:xfrm>
              <a:off x="2057400" y="3264749"/>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7" name="正方形/長方形 306"/>
            <p:cNvSpPr/>
            <p:nvPr/>
          </p:nvSpPr>
          <p:spPr bwMode="auto">
            <a:xfrm>
              <a:off x="2590800" y="3279037"/>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8" name="正方形/長方形 307"/>
            <p:cNvSpPr/>
            <p:nvPr/>
          </p:nvSpPr>
          <p:spPr bwMode="auto">
            <a:xfrm>
              <a:off x="31058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09" name="正方形/長方形 308"/>
            <p:cNvSpPr/>
            <p:nvPr/>
          </p:nvSpPr>
          <p:spPr bwMode="auto">
            <a:xfrm>
              <a:off x="36392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0" name="正方形/長方形 309"/>
            <p:cNvSpPr/>
            <p:nvPr/>
          </p:nvSpPr>
          <p:spPr bwMode="auto">
            <a:xfrm>
              <a:off x="4172607" y="32695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1" name="正方形/長方形 310"/>
            <p:cNvSpPr/>
            <p:nvPr/>
          </p:nvSpPr>
          <p:spPr bwMode="auto">
            <a:xfrm>
              <a:off x="4706007" y="32695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2" name="正方形/長方形 311"/>
            <p:cNvSpPr/>
            <p:nvPr/>
          </p:nvSpPr>
          <p:spPr bwMode="auto">
            <a:xfrm>
              <a:off x="9906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3" name="正方形/長方形 312"/>
            <p:cNvSpPr/>
            <p:nvPr/>
          </p:nvSpPr>
          <p:spPr bwMode="auto">
            <a:xfrm>
              <a:off x="15240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4" name="正方形/長方形 313"/>
            <p:cNvSpPr/>
            <p:nvPr/>
          </p:nvSpPr>
          <p:spPr bwMode="auto">
            <a:xfrm>
              <a:off x="2057400"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5" name="正方形/長方形 314"/>
            <p:cNvSpPr/>
            <p:nvPr/>
          </p:nvSpPr>
          <p:spPr bwMode="auto">
            <a:xfrm>
              <a:off x="2590800"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6" name="正方形/長方形 315"/>
            <p:cNvSpPr/>
            <p:nvPr/>
          </p:nvSpPr>
          <p:spPr bwMode="auto">
            <a:xfrm>
              <a:off x="31058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7" name="正方形/長方形 316"/>
            <p:cNvSpPr/>
            <p:nvPr/>
          </p:nvSpPr>
          <p:spPr bwMode="auto">
            <a:xfrm>
              <a:off x="36392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8" name="正方形/長方形 317"/>
            <p:cNvSpPr/>
            <p:nvPr/>
          </p:nvSpPr>
          <p:spPr bwMode="auto">
            <a:xfrm>
              <a:off x="4172607" y="38029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19" name="正方形/長方形 318"/>
            <p:cNvSpPr/>
            <p:nvPr/>
          </p:nvSpPr>
          <p:spPr bwMode="auto">
            <a:xfrm>
              <a:off x="4706007" y="38029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0" name="正方形/長方形 319"/>
            <p:cNvSpPr/>
            <p:nvPr/>
          </p:nvSpPr>
          <p:spPr bwMode="auto">
            <a:xfrm>
              <a:off x="9906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1" name="正方形/長方形 320"/>
            <p:cNvSpPr/>
            <p:nvPr/>
          </p:nvSpPr>
          <p:spPr bwMode="auto">
            <a:xfrm>
              <a:off x="1524000"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2" name="正方形/長方形 321"/>
            <p:cNvSpPr/>
            <p:nvPr/>
          </p:nvSpPr>
          <p:spPr bwMode="auto">
            <a:xfrm>
              <a:off x="2057400"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3" name="正方形/長方形 322"/>
            <p:cNvSpPr/>
            <p:nvPr/>
          </p:nvSpPr>
          <p:spPr bwMode="auto">
            <a:xfrm>
              <a:off x="2581604"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4" name="正方形/長方形 323"/>
            <p:cNvSpPr/>
            <p:nvPr/>
          </p:nvSpPr>
          <p:spPr bwMode="auto">
            <a:xfrm>
              <a:off x="31058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5" name="正方形/長方形 324"/>
            <p:cNvSpPr/>
            <p:nvPr/>
          </p:nvSpPr>
          <p:spPr bwMode="auto">
            <a:xfrm>
              <a:off x="3639207" y="4336312"/>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6" name="正方形/長方形 325"/>
            <p:cNvSpPr/>
            <p:nvPr/>
          </p:nvSpPr>
          <p:spPr bwMode="auto">
            <a:xfrm>
              <a:off x="4172607" y="4336312"/>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7" name="正方形/長方形 326"/>
            <p:cNvSpPr/>
            <p:nvPr/>
          </p:nvSpPr>
          <p:spPr bwMode="auto">
            <a:xfrm>
              <a:off x="4706007" y="434107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8" name="正方形/長方形 327"/>
            <p:cNvSpPr/>
            <p:nvPr/>
          </p:nvSpPr>
          <p:spPr bwMode="auto">
            <a:xfrm>
              <a:off x="9906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29" name="正方形/長方形 328"/>
            <p:cNvSpPr/>
            <p:nvPr/>
          </p:nvSpPr>
          <p:spPr bwMode="auto">
            <a:xfrm>
              <a:off x="15240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0" name="正方形/長方形 329"/>
            <p:cNvSpPr/>
            <p:nvPr/>
          </p:nvSpPr>
          <p:spPr bwMode="auto">
            <a:xfrm>
              <a:off x="2057400"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1" name="正方形/長方形 330"/>
            <p:cNvSpPr/>
            <p:nvPr/>
          </p:nvSpPr>
          <p:spPr bwMode="auto">
            <a:xfrm>
              <a:off x="2590800"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2" name="正方形/長方形 331"/>
            <p:cNvSpPr/>
            <p:nvPr/>
          </p:nvSpPr>
          <p:spPr bwMode="auto">
            <a:xfrm>
              <a:off x="31058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3" name="正方形/長方形 332"/>
            <p:cNvSpPr/>
            <p:nvPr/>
          </p:nvSpPr>
          <p:spPr bwMode="auto">
            <a:xfrm>
              <a:off x="36392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4" name="正方形/長方形 333"/>
            <p:cNvSpPr/>
            <p:nvPr/>
          </p:nvSpPr>
          <p:spPr bwMode="auto">
            <a:xfrm>
              <a:off x="4172607" y="48626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5" name="正方形/長方形 334"/>
            <p:cNvSpPr/>
            <p:nvPr/>
          </p:nvSpPr>
          <p:spPr bwMode="auto">
            <a:xfrm>
              <a:off x="4706007" y="48626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6" name="正方形/長方形 335"/>
            <p:cNvSpPr/>
            <p:nvPr/>
          </p:nvSpPr>
          <p:spPr bwMode="auto">
            <a:xfrm>
              <a:off x="9906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7" name="正方形/長方形 336"/>
            <p:cNvSpPr/>
            <p:nvPr/>
          </p:nvSpPr>
          <p:spPr bwMode="auto">
            <a:xfrm>
              <a:off x="1524000"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8" name="正方形/長方形 337"/>
            <p:cNvSpPr/>
            <p:nvPr/>
          </p:nvSpPr>
          <p:spPr bwMode="auto">
            <a:xfrm>
              <a:off x="2057400"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39" name="正方形/長方形 338"/>
            <p:cNvSpPr/>
            <p:nvPr/>
          </p:nvSpPr>
          <p:spPr bwMode="auto">
            <a:xfrm>
              <a:off x="25724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0" name="正方形/長方形 339"/>
            <p:cNvSpPr/>
            <p:nvPr/>
          </p:nvSpPr>
          <p:spPr bwMode="auto">
            <a:xfrm>
              <a:off x="31058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1" name="正方形/長方形 340"/>
            <p:cNvSpPr/>
            <p:nvPr/>
          </p:nvSpPr>
          <p:spPr bwMode="auto">
            <a:xfrm>
              <a:off x="36392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2" name="正方形/長方形 341"/>
            <p:cNvSpPr/>
            <p:nvPr/>
          </p:nvSpPr>
          <p:spPr bwMode="auto">
            <a:xfrm>
              <a:off x="4172607" y="5396024"/>
              <a:ext cx="533400" cy="533400"/>
            </a:xfrm>
            <a:prstGeom prst="rect">
              <a:avLst/>
            </a:prstGeom>
            <a:solidFill>
              <a:srgbClr val="99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3" name="正方形/長方形 342"/>
            <p:cNvSpPr/>
            <p:nvPr/>
          </p:nvSpPr>
          <p:spPr bwMode="auto">
            <a:xfrm>
              <a:off x="4706007" y="5396024"/>
              <a:ext cx="533400" cy="533400"/>
            </a:xfrm>
            <a:prstGeom prst="rect">
              <a:avLst/>
            </a:prstGeom>
            <a:solidFill>
              <a:srgbClr val="FFFF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Pct val="70000"/>
                <a:buFont typeface="Wingdings" panose="05000000000000000000" pitchFamily="2" charset="2"/>
                <a:buNone/>
                <a:tabLst/>
              </a:pPr>
              <a:endParaRPr kumimoji="1" lang="ja-JP" altLang="en-US" sz="2000" b="0" i="0" u="none" strike="noStrike" cap="none" normalizeH="0" baseline="0">
                <a:ln>
                  <a:noFill/>
                </a:ln>
                <a:solidFill>
                  <a:schemeClr val="tx1"/>
                </a:solidFill>
                <a:effectLst>
                  <a:outerShdw blurRad="38100" dist="38100" dir="2700000" algn="tl">
                    <a:srgbClr val="000000">
                      <a:alpha val="43137"/>
                    </a:srgbClr>
                  </a:outerShdw>
                </a:effectLst>
                <a:latin typeface="Garamond" panose="02020404030301010803" pitchFamily="18" charset="0"/>
                <a:ea typeface="ＭＳ Ｐゴシック" panose="020B0600070205080204" pitchFamily="50" charset="-128"/>
              </a:endParaRPr>
            </a:p>
          </p:txBody>
        </p:sp>
        <p:sp>
          <p:nvSpPr>
            <p:cNvPr id="344" name="テキスト ボックス 343"/>
            <p:cNvSpPr txBox="1"/>
            <p:nvPr/>
          </p:nvSpPr>
          <p:spPr>
            <a:xfrm>
              <a:off x="971057" y="5827633"/>
              <a:ext cx="572484" cy="732028"/>
            </a:xfrm>
            <a:prstGeom prst="rect">
              <a:avLst/>
            </a:prstGeom>
            <a:noFill/>
          </p:spPr>
          <p:txBody>
            <a:bodyPr wrap="none" rtlCol="0">
              <a:spAutoFit/>
            </a:bodyPr>
            <a:lstStyle/>
            <a:p>
              <a:r>
                <a:rPr kumimoji="1" lang="en-US" altLang="ja-JP" sz="2000" b="1" dirty="0">
                  <a:effectLst/>
                  <a:latin typeface="Times New Roman" panose="02020603050405020304" pitchFamily="18" charset="0"/>
                </a:rPr>
                <a:t>a</a:t>
              </a:r>
              <a:endParaRPr kumimoji="1" lang="ja-JP" altLang="en-US" sz="2000" b="1" dirty="0">
                <a:effectLst/>
                <a:latin typeface="Times New Roman" panose="02020603050405020304" pitchFamily="18" charset="0"/>
              </a:endParaRPr>
            </a:p>
          </p:txBody>
        </p:sp>
        <p:sp>
          <p:nvSpPr>
            <p:cNvPr id="345" name="テキスト ボックス 344"/>
            <p:cNvSpPr txBox="1"/>
            <p:nvPr/>
          </p:nvSpPr>
          <p:spPr>
            <a:xfrm>
              <a:off x="1491259" y="5821820"/>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b</a:t>
              </a:r>
              <a:endParaRPr kumimoji="1" lang="ja-JP" altLang="en-US" sz="2000" b="1" dirty="0">
                <a:effectLst/>
                <a:latin typeface="Times New Roman" panose="02020603050405020304" pitchFamily="18" charset="0"/>
              </a:endParaRPr>
            </a:p>
          </p:txBody>
        </p:sp>
        <p:sp>
          <p:nvSpPr>
            <p:cNvPr id="346" name="テキスト ボックス 345"/>
            <p:cNvSpPr txBox="1"/>
            <p:nvPr/>
          </p:nvSpPr>
          <p:spPr>
            <a:xfrm>
              <a:off x="2039793" y="5827318"/>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c</a:t>
              </a:r>
              <a:endParaRPr kumimoji="1" lang="ja-JP" altLang="en-US" sz="2000" b="1" dirty="0">
                <a:effectLst/>
                <a:latin typeface="Times New Roman" panose="02020603050405020304" pitchFamily="18" charset="0"/>
              </a:endParaRPr>
            </a:p>
          </p:txBody>
        </p:sp>
        <p:sp>
          <p:nvSpPr>
            <p:cNvPr id="347" name="テキスト ボックス 346"/>
            <p:cNvSpPr txBox="1"/>
            <p:nvPr/>
          </p:nvSpPr>
          <p:spPr>
            <a:xfrm>
              <a:off x="2546797"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d</a:t>
              </a:r>
              <a:endParaRPr kumimoji="1" lang="ja-JP" altLang="en-US" sz="2000" b="1" dirty="0">
                <a:effectLst/>
                <a:latin typeface="Times New Roman" panose="02020603050405020304" pitchFamily="18" charset="0"/>
              </a:endParaRPr>
            </a:p>
          </p:txBody>
        </p:sp>
        <p:sp>
          <p:nvSpPr>
            <p:cNvPr id="348" name="テキスト ボックス 347"/>
            <p:cNvSpPr txBox="1"/>
            <p:nvPr/>
          </p:nvSpPr>
          <p:spPr>
            <a:xfrm>
              <a:off x="3093591" y="5827633"/>
              <a:ext cx="546089" cy="732028"/>
            </a:xfrm>
            <a:prstGeom prst="rect">
              <a:avLst/>
            </a:prstGeom>
            <a:noFill/>
          </p:spPr>
          <p:txBody>
            <a:bodyPr wrap="none" rtlCol="0">
              <a:spAutoFit/>
            </a:bodyPr>
            <a:lstStyle/>
            <a:p>
              <a:r>
                <a:rPr lang="en-US" altLang="ja-JP" sz="2000" b="1" dirty="0">
                  <a:effectLst/>
                  <a:latin typeface="Times New Roman" panose="02020603050405020304" pitchFamily="18" charset="0"/>
                </a:rPr>
                <a:t>e</a:t>
              </a:r>
              <a:endParaRPr kumimoji="1" lang="ja-JP" altLang="en-US" sz="2000" b="1" dirty="0">
                <a:effectLst/>
                <a:latin typeface="Times New Roman" panose="02020603050405020304" pitchFamily="18" charset="0"/>
              </a:endParaRPr>
            </a:p>
          </p:txBody>
        </p:sp>
        <p:sp>
          <p:nvSpPr>
            <p:cNvPr id="349" name="テキスト ボックス 348"/>
            <p:cNvSpPr txBox="1"/>
            <p:nvPr/>
          </p:nvSpPr>
          <p:spPr>
            <a:xfrm>
              <a:off x="3653387" y="5821820"/>
              <a:ext cx="493299" cy="732028"/>
            </a:xfrm>
            <a:prstGeom prst="rect">
              <a:avLst/>
            </a:prstGeom>
            <a:noFill/>
          </p:spPr>
          <p:txBody>
            <a:bodyPr wrap="none" rtlCol="0">
              <a:spAutoFit/>
            </a:bodyPr>
            <a:lstStyle/>
            <a:p>
              <a:r>
                <a:rPr lang="en-US" altLang="ja-JP" sz="2000" b="1" dirty="0">
                  <a:effectLst/>
                  <a:latin typeface="Times New Roman" panose="02020603050405020304" pitchFamily="18" charset="0"/>
                </a:rPr>
                <a:t>f</a:t>
              </a:r>
              <a:endParaRPr kumimoji="1" lang="ja-JP" altLang="en-US" sz="2000" b="1" dirty="0">
                <a:effectLst/>
                <a:latin typeface="Times New Roman" panose="02020603050405020304" pitchFamily="18" charset="0"/>
              </a:endParaRPr>
            </a:p>
          </p:txBody>
        </p:sp>
        <p:sp>
          <p:nvSpPr>
            <p:cNvPr id="350" name="テキスト ボックス 349"/>
            <p:cNvSpPr txBox="1"/>
            <p:nvPr/>
          </p:nvSpPr>
          <p:spPr>
            <a:xfrm>
              <a:off x="4135930" y="582731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g</a:t>
              </a:r>
              <a:endParaRPr kumimoji="1" lang="ja-JP" altLang="en-US" sz="2000" b="1" dirty="0">
                <a:effectLst/>
                <a:latin typeface="Times New Roman" panose="02020603050405020304" pitchFamily="18" charset="0"/>
              </a:endParaRPr>
            </a:p>
          </p:txBody>
        </p:sp>
        <p:sp>
          <p:nvSpPr>
            <p:cNvPr id="351" name="テキスト ボックス 350"/>
            <p:cNvSpPr txBox="1"/>
            <p:nvPr/>
          </p:nvSpPr>
          <p:spPr>
            <a:xfrm>
              <a:off x="4656133" y="5821507"/>
              <a:ext cx="598880" cy="732028"/>
            </a:xfrm>
            <a:prstGeom prst="rect">
              <a:avLst/>
            </a:prstGeom>
            <a:noFill/>
          </p:spPr>
          <p:txBody>
            <a:bodyPr wrap="none" rtlCol="0">
              <a:spAutoFit/>
            </a:bodyPr>
            <a:lstStyle/>
            <a:p>
              <a:r>
                <a:rPr lang="en-US" altLang="ja-JP" sz="2000" b="1" dirty="0">
                  <a:effectLst/>
                  <a:latin typeface="Times New Roman" panose="02020603050405020304" pitchFamily="18" charset="0"/>
                </a:rPr>
                <a:t>h</a:t>
              </a:r>
              <a:endParaRPr kumimoji="1" lang="ja-JP" altLang="en-US" sz="2000" b="1" dirty="0">
                <a:effectLst/>
                <a:latin typeface="Times New Roman" panose="02020603050405020304" pitchFamily="18" charset="0"/>
              </a:endParaRPr>
            </a:p>
          </p:txBody>
        </p:sp>
        <p:sp>
          <p:nvSpPr>
            <p:cNvPr id="352" name="テキスト ボックス 351"/>
            <p:cNvSpPr txBox="1"/>
            <p:nvPr/>
          </p:nvSpPr>
          <p:spPr>
            <a:xfrm>
              <a:off x="528757" y="540620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1</a:t>
              </a:r>
              <a:endParaRPr kumimoji="1" lang="ja-JP" altLang="en-US" sz="2000" b="1" dirty="0">
                <a:effectLst/>
                <a:latin typeface="Times New Roman" panose="02020603050405020304" pitchFamily="18" charset="0"/>
              </a:endParaRPr>
            </a:p>
          </p:txBody>
        </p:sp>
        <p:sp>
          <p:nvSpPr>
            <p:cNvPr id="353" name="テキスト ボックス 352"/>
            <p:cNvSpPr txBox="1"/>
            <p:nvPr/>
          </p:nvSpPr>
          <p:spPr>
            <a:xfrm>
              <a:off x="521973" y="486771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2</a:t>
              </a:r>
              <a:endParaRPr kumimoji="1" lang="ja-JP" altLang="en-US" sz="2000" b="1" dirty="0">
                <a:effectLst/>
                <a:latin typeface="Times New Roman" panose="02020603050405020304" pitchFamily="18" charset="0"/>
              </a:endParaRPr>
            </a:p>
          </p:txBody>
        </p:sp>
        <p:sp>
          <p:nvSpPr>
            <p:cNvPr id="354" name="テキスト ボックス 353"/>
            <p:cNvSpPr txBox="1"/>
            <p:nvPr/>
          </p:nvSpPr>
          <p:spPr>
            <a:xfrm>
              <a:off x="529937" y="434703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3</a:t>
              </a:r>
              <a:endParaRPr kumimoji="1" lang="ja-JP" altLang="en-US" sz="2000" b="1" dirty="0">
                <a:effectLst/>
                <a:latin typeface="Times New Roman" panose="02020603050405020304" pitchFamily="18" charset="0"/>
              </a:endParaRPr>
            </a:p>
          </p:txBody>
        </p:sp>
        <p:sp>
          <p:nvSpPr>
            <p:cNvPr id="355" name="テキスト ボックス 354"/>
            <p:cNvSpPr txBox="1"/>
            <p:nvPr/>
          </p:nvSpPr>
          <p:spPr>
            <a:xfrm>
              <a:off x="523153" y="380854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4</a:t>
              </a:r>
              <a:endParaRPr kumimoji="1" lang="ja-JP" altLang="en-US" sz="2000" b="1" dirty="0">
                <a:effectLst/>
                <a:latin typeface="Times New Roman" panose="02020603050405020304" pitchFamily="18" charset="0"/>
              </a:endParaRPr>
            </a:p>
          </p:txBody>
        </p:sp>
        <p:sp>
          <p:nvSpPr>
            <p:cNvPr id="356" name="テキスト ボックス 355"/>
            <p:cNvSpPr txBox="1"/>
            <p:nvPr/>
          </p:nvSpPr>
          <p:spPr>
            <a:xfrm>
              <a:off x="531439" y="3312785"/>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5</a:t>
              </a:r>
              <a:endParaRPr kumimoji="1" lang="ja-JP" altLang="en-US" sz="2000" b="1" dirty="0">
                <a:effectLst/>
                <a:latin typeface="Times New Roman" panose="02020603050405020304" pitchFamily="18" charset="0"/>
              </a:endParaRPr>
            </a:p>
          </p:txBody>
        </p:sp>
        <p:sp>
          <p:nvSpPr>
            <p:cNvPr id="357" name="テキスト ボックス 356"/>
            <p:cNvSpPr txBox="1"/>
            <p:nvPr/>
          </p:nvSpPr>
          <p:spPr>
            <a:xfrm>
              <a:off x="524655" y="2774294"/>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6</a:t>
              </a:r>
              <a:endParaRPr kumimoji="1" lang="ja-JP" altLang="en-US" sz="2000" b="1" dirty="0">
                <a:effectLst/>
                <a:latin typeface="Times New Roman" panose="02020603050405020304" pitchFamily="18" charset="0"/>
              </a:endParaRPr>
            </a:p>
          </p:txBody>
        </p:sp>
        <p:sp>
          <p:nvSpPr>
            <p:cNvPr id="358" name="テキスト ボックス 357"/>
            <p:cNvSpPr txBox="1"/>
            <p:nvPr/>
          </p:nvSpPr>
          <p:spPr>
            <a:xfrm>
              <a:off x="532621" y="2253619"/>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7</a:t>
              </a:r>
              <a:endParaRPr kumimoji="1" lang="ja-JP" altLang="en-US" sz="2000" b="1" dirty="0">
                <a:effectLst/>
                <a:latin typeface="Times New Roman" panose="02020603050405020304" pitchFamily="18" charset="0"/>
              </a:endParaRPr>
            </a:p>
          </p:txBody>
        </p:sp>
        <p:sp>
          <p:nvSpPr>
            <p:cNvPr id="359" name="テキスト ボックス 358"/>
            <p:cNvSpPr txBox="1"/>
            <p:nvPr/>
          </p:nvSpPr>
          <p:spPr>
            <a:xfrm>
              <a:off x="525837" y="1715128"/>
              <a:ext cx="572484" cy="732028"/>
            </a:xfrm>
            <a:prstGeom prst="rect">
              <a:avLst/>
            </a:prstGeom>
            <a:noFill/>
          </p:spPr>
          <p:txBody>
            <a:bodyPr wrap="none" rtlCol="0">
              <a:spAutoFit/>
            </a:bodyPr>
            <a:lstStyle/>
            <a:p>
              <a:r>
                <a:rPr lang="en-US" altLang="ja-JP" sz="2000" b="1" dirty="0">
                  <a:effectLst/>
                  <a:latin typeface="Times New Roman" panose="02020603050405020304" pitchFamily="18" charset="0"/>
                </a:rPr>
                <a:t>8</a:t>
              </a:r>
              <a:endParaRPr kumimoji="1" lang="ja-JP" altLang="en-US" sz="2000" b="1" dirty="0">
                <a:effectLst/>
                <a:latin typeface="Times New Roman" panose="02020603050405020304" pitchFamily="18" charset="0"/>
              </a:endParaRPr>
            </a:p>
          </p:txBody>
        </p:sp>
      </p:grpSp>
      <p:pic>
        <p:nvPicPr>
          <p:cNvPr id="360" name="図 3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8074" y="5597178"/>
            <a:ext cx="265514" cy="242087"/>
          </a:xfrm>
          <a:prstGeom prst="rect">
            <a:avLst/>
          </a:prstGeom>
        </p:spPr>
      </p:pic>
      <p:pic>
        <p:nvPicPr>
          <p:cNvPr id="361" name="図 3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4800" y="5014089"/>
            <a:ext cx="265514" cy="242087"/>
          </a:xfrm>
          <a:prstGeom prst="rect">
            <a:avLst/>
          </a:prstGeom>
        </p:spPr>
      </p:pic>
      <p:pic>
        <p:nvPicPr>
          <p:cNvPr id="363" name="図 3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8660" y="5014770"/>
            <a:ext cx="218658" cy="242086"/>
          </a:xfrm>
          <a:prstGeom prst="rect">
            <a:avLst/>
          </a:prstGeom>
        </p:spPr>
      </p:pic>
      <p:pic>
        <p:nvPicPr>
          <p:cNvPr id="364" name="図 3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9555" y="4751162"/>
            <a:ext cx="179612" cy="218658"/>
          </a:xfrm>
          <a:prstGeom prst="rect">
            <a:avLst/>
          </a:prstGeom>
        </p:spPr>
      </p:pic>
      <p:sp>
        <p:nvSpPr>
          <p:cNvPr id="365" name="テキスト ボックス 364"/>
          <p:cNvSpPr txBox="1"/>
          <p:nvPr/>
        </p:nvSpPr>
        <p:spPr>
          <a:xfrm>
            <a:off x="4783067" y="6384611"/>
            <a:ext cx="2648482" cy="461665"/>
          </a:xfrm>
          <a:prstGeom prst="rect">
            <a:avLst/>
          </a:prstGeom>
          <a:noFill/>
        </p:spPr>
        <p:txBody>
          <a:bodyPr wrap="none" rtlCol="0">
            <a:spAutoFit/>
          </a:bodyPr>
          <a:lstStyle/>
          <a:p>
            <a:r>
              <a:rPr lang="en-US" altLang="ja-JP" sz="2400" dirty="0">
                <a:latin typeface="Times New Roman" panose="02020603050405020304" pitchFamily="18" charset="0"/>
                <a:cs typeface="Times New Roman" panose="02020603050405020304" pitchFamily="18" charset="0"/>
              </a:rPr>
              <a:t>1.Qh8, Kf4 2.Qd4#</a:t>
            </a:r>
            <a:endParaRPr kumimoji="1" lang="ja-JP" altLang="en-US" sz="2400" dirty="0">
              <a:latin typeface="Times New Roman" panose="02020603050405020304" pitchFamily="18" charset="0"/>
              <a:cs typeface="Times New Roman" panose="02020603050405020304" pitchFamily="18" charset="0"/>
            </a:endParaRPr>
          </a:p>
        </p:txBody>
      </p:sp>
      <p:pic>
        <p:nvPicPr>
          <p:cNvPr id="370" name="Picture 13" descr="icon-pc">
            <a:extLst>
              <a:ext uri="{FF2B5EF4-FFF2-40B4-BE49-F238E27FC236}">
                <a16:creationId xmlns:a16="http://schemas.microsoft.com/office/drawing/2014/main" id="{58CEDF04-CC76-4800-A956-37F76356E5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5884" y="559748"/>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 name="Picture 13" descr="icon-pc">
            <a:extLst>
              <a:ext uri="{FF2B5EF4-FFF2-40B4-BE49-F238E27FC236}">
                <a16:creationId xmlns:a16="http://schemas.microsoft.com/office/drawing/2014/main" id="{467C9B85-47D8-429D-AF2F-605C40B43E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200" y="570931"/>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 name="Picture 13" descr="icon-pc">
            <a:extLst>
              <a:ext uri="{FF2B5EF4-FFF2-40B4-BE49-F238E27FC236}">
                <a16:creationId xmlns:a16="http://schemas.microsoft.com/office/drawing/2014/main" id="{7F01F412-A020-4A59-8BD4-EB432C8201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7247" y="3814350"/>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 name="Picture 13" descr="icon-pc">
            <a:extLst>
              <a:ext uri="{FF2B5EF4-FFF2-40B4-BE49-F238E27FC236}">
                <a16:creationId xmlns:a16="http://schemas.microsoft.com/office/drawing/2014/main" id="{964BA481-0788-4378-B264-D2707756BB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2881" y="3802125"/>
            <a:ext cx="10429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 name="図 373">
            <a:extLst>
              <a:ext uri="{FF2B5EF4-FFF2-40B4-BE49-F238E27FC236}">
                <a16:creationId xmlns:a16="http://schemas.microsoft.com/office/drawing/2014/main" id="{7DA493D7-07C7-46FC-8E9C-D102BF73DF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7525" y="4158523"/>
            <a:ext cx="249895" cy="234277"/>
          </a:xfrm>
          <a:prstGeom prst="rect">
            <a:avLst/>
          </a:prstGeom>
        </p:spPr>
      </p:pic>
      <p:sp>
        <p:nvSpPr>
          <p:cNvPr id="86" name="星: 16 pt 85">
            <a:extLst>
              <a:ext uri="{FF2B5EF4-FFF2-40B4-BE49-F238E27FC236}">
                <a16:creationId xmlns:a16="http://schemas.microsoft.com/office/drawing/2014/main" id="{EE9E5894-CC65-46A2-BC8F-371C14C09710}"/>
              </a:ext>
            </a:extLst>
          </p:cNvPr>
          <p:cNvSpPr/>
          <p:nvPr/>
        </p:nvSpPr>
        <p:spPr bwMode="auto">
          <a:xfrm rot="19800000">
            <a:off x="4944286" y="1527744"/>
            <a:ext cx="2971479" cy="1014500"/>
          </a:xfrm>
          <a:prstGeom prst="star16">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Times New Roman" charset="0"/>
                <a:ea typeface="ＭＳ Ｐゴシック" pitchFamily="50" charset="-128"/>
              </a:rPr>
              <a:t>チェックメイト！</a:t>
            </a:r>
          </a:p>
        </p:txBody>
      </p:sp>
      <p:sp>
        <p:nvSpPr>
          <p:cNvPr id="376" name="星: 16 pt 375">
            <a:extLst>
              <a:ext uri="{FF2B5EF4-FFF2-40B4-BE49-F238E27FC236}">
                <a16:creationId xmlns:a16="http://schemas.microsoft.com/office/drawing/2014/main" id="{B7438BB2-0155-4D9F-A5E9-198FED9DEEDD}"/>
              </a:ext>
            </a:extLst>
          </p:cNvPr>
          <p:cNvSpPr/>
          <p:nvPr/>
        </p:nvSpPr>
        <p:spPr bwMode="auto">
          <a:xfrm rot="19800000">
            <a:off x="1718568" y="1503626"/>
            <a:ext cx="2971479" cy="1014500"/>
          </a:xfrm>
          <a:prstGeom prst="star16">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Times New Roman" charset="0"/>
                <a:ea typeface="ＭＳ Ｐゴシック" pitchFamily="50" charset="-128"/>
              </a:rPr>
              <a:t>チェックメイト！</a:t>
            </a:r>
          </a:p>
        </p:txBody>
      </p:sp>
      <p:sp>
        <p:nvSpPr>
          <p:cNvPr id="377" name="星: 16 pt 376">
            <a:extLst>
              <a:ext uri="{FF2B5EF4-FFF2-40B4-BE49-F238E27FC236}">
                <a16:creationId xmlns:a16="http://schemas.microsoft.com/office/drawing/2014/main" id="{B98A97B3-1840-42F4-9E3B-687E60D5EA1F}"/>
              </a:ext>
            </a:extLst>
          </p:cNvPr>
          <p:cNvSpPr/>
          <p:nvPr/>
        </p:nvSpPr>
        <p:spPr bwMode="auto">
          <a:xfrm rot="19800000">
            <a:off x="1784713" y="4803911"/>
            <a:ext cx="2971479" cy="1014500"/>
          </a:xfrm>
          <a:prstGeom prst="star16">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Times New Roman" charset="0"/>
                <a:ea typeface="ＭＳ Ｐゴシック" pitchFamily="50" charset="-128"/>
              </a:rPr>
              <a:t>チェックメイト！</a:t>
            </a:r>
          </a:p>
        </p:txBody>
      </p:sp>
      <p:sp>
        <p:nvSpPr>
          <p:cNvPr id="378" name="星: 16 pt 377">
            <a:extLst>
              <a:ext uri="{FF2B5EF4-FFF2-40B4-BE49-F238E27FC236}">
                <a16:creationId xmlns:a16="http://schemas.microsoft.com/office/drawing/2014/main" id="{61AE7CE8-55BA-40C0-9AB9-BC4B52E25107}"/>
              </a:ext>
            </a:extLst>
          </p:cNvPr>
          <p:cNvSpPr/>
          <p:nvPr/>
        </p:nvSpPr>
        <p:spPr bwMode="auto">
          <a:xfrm rot="19800000">
            <a:off x="4961220" y="4779732"/>
            <a:ext cx="2971479" cy="1014500"/>
          </a:xfrm>
          <a:prstGeom prst="star16">
            <a:avLst/>
          </a:prstGeom>
          <a:solidFill>
            <a:srgbClr val="008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Times New Roman" charset="0"/>
                <a:ea typeface="ＭＳ Ｐゴシック" pitchFamily="50" charset="-128"/>
              </a:rPr>
              <a:t>チェックメイト！</a:t>
            </a:r>
          </a:p>
        </p:txBody>
      </p:sp>
    </p:spTree>
    <p:custDataLst>
      <p:tags r:id="rId1"/>
    </p:custDataLst>
    <p:extLst>
      <p:ext uri="{BB962C8B-B14F-4D97-AF65-F5344CB8AC3E}">
        <p14:creationId xmlns:p14="http://schemas.microsoft.com/office/powerpoint/2010/main" val="12582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p:cTn id="7" dur="500" fill="hold"/>
                                        <p:tgtEl>
                                          <p:spTgt spid="376"/>
                                        </p:tgtEl>
                                        <p:attrNameLst>
                                          <p:attrName>ppt_w</p:attrName>
                                        </p:attrNameLst>
                                      </p:cBhvr>
                                      <p:tavLst>
                                        <p:tav tm="0">
                                          <p:val>
                                            <p:fltVal val="0"/>
                                          </p:val>
                                        </p:tav>
                                        <p:tav tm="100000">
                                          <p:val>
                                            <p:strVal val="#ppt_w"/>
                                          </p:val>
                                        </p:tav>
                                      </p:tavLst>
                                    </p:anim>
                                    <p:anim calcmode="lin" valueType="num">
                                      <p:cBhvr>
                                        <p:cTn id="8" dur="500" fill="hold"/>
                                        <p:tgtEl>
                                          <p:spTgt spid="376"/>
                                        </p:tgtEl>
                                        <p:attrNameLst>
                                          <p:attrName>ppt_h</p:attrName>
                                        </p:attrNameLst>
                                      </p:cBhvr>
                                      <p:tavLst>
                                        <p:tav tm="0">
                                          <p:val>
                                            <p:fltVal val="0"/>
                                          </p:val>
                                        </p:tav>
                                        <p:tav tm="100000">
                                          <p:val>
                                            <p:strVal val="#ppt_h"/>
                                          </p:val>
                                        </p:tav>
                                      </p:tavLst>
                                    </p:anim>
                                    <p:animEffect transition="in" filter="fade">
                                      <p:cBhvr>
                                        <p:cTn id="9" dur="500"/>
                                        <p:tgtEl>
                                          <p:spTgt spid="37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6"/>
                                        </p:tgtEl>
                                        <p:attrNameLst>
                                          <p:attrName>style.visibility</p:attrName>
                                        </p:attrNameLst>
                                      </p:cBhvr>
                                      <p:to>
                                        <p:strVal val="visible"/>
                                      </p:to>
                                    </p:set>
                                    <p:anim calcmode="lin" valueType="num">
                                      <p:cBhvr>
                                        <p:cTn id="13" dur="500" fill="hold"/>
                                        <p:tgtEl>
                                          <p:spTgt spid="86"/>
                                        </p:tgtEl>
                                        <p:attrNameLst>
                                          <p:attrName>ppt_w</p:attrName>
                                        </p:attrNameLst>
                                      </p:cBhvr>
                                      <p:tavLst>
                                        <p:tav tm="0">
                                          <p:val>
                                            <p:fltVal val="0"/>
                                          </p:val>
                                        </p:tav>
                                        <p:tav tm="100000">
                                          <p:val>
                                            <p:strVal val="#ppt_w"/>
                                          </p:val>
                                        </p:tav>
                                      </p:tavLst>
                                    </p:anim>
                                    <p:anim calcmode="lin" valueType="num">
                                      <p:cBhvr>
                                        <p:cTn id="14" dur="500" fill="hold"/>
                                        <p:tgtEl>
                                          <p:spTgt spid="86"/>
                                        </p:tgtEl>
                                        <p:attrNameLst>
                                          <p:attrName>ppt_h</p:attrName>
                                        </p:attrNameLst>
                                      </p:cBhvr>
                                      <p:tavLst>
                                        <p:tav tm="0">
                                          <p:val>
                                            <p:fltVal val="0"/>
                                          </p:val>
                                        </p:tav>
                                        <p:tav tm="100000">
                                          <p:val>
                                            <p:strVal val="#ppt_h"/>
                                          </p:val>
                                        </p:tav>
                                      </p:tavLst>
                                    </p:anim>
                                    <p:animEffect transition="in" filter="fade">
                                      <p:cBhvr>
                                        <p:cTn id="15" dur="500"/>
                                        <p:tgtEl>
                                          <p:spTgt spid="8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77"/>
                                        </p:tgtEl>
                                        <p:attrNameLst>
                                          <p:attrName>style.visibility</p:attrName>
                                        </p:attrNameLst>
                                      </p:cBhvr>
                                      <p:to>
                                        <p:strVal val="visible"/>
                                      </p:to>
                                    </p:set>
                                    <p:anim calcmode="lin" valueType="num">
                                      <p:cBhvr>
                                        <p:cTn id="19" dur="500" fill="hold"/>
                                        <p:tgtEl>
                                          <p:spTgt spid="377"/>
                                        </p:tgtEl>
                                        <p:attrNameLst>
                                          <p:attrName>ppt_w</p:attrName>
                                        </p:attrNameLst>
                                      </p:cBhvr>
                                      <p:tavLst>
                                        <p:tav tm="0">
                                          <p:val>
                                            <p:fltVal val="0"/>
                                          </p:val>
                                        </p:tav>
                                        <p:tav tm="100000">
                                          <p:val>
                                            <p:strVal val="#ppt_w"/>
                                          </p:val>
                                        </p:tav>
                                      </p:tavLst>
                                    </p:anim>
                                    <p:anim calcmode="lin" valueType="num">
                                      <p:cBhvr>
                                        <p:cTn id="20" dur="500" fill="hold"/>
                                        <p:tgtEl>
                                          <p:spTgt spid="377"/>
                                        </p:tgtEl>
                                        <p:attrNameLst>
                                          <p:attrName>ppt_h</p:attrName>
                                        </p:attrNameLst>
                                      </p:cBhvr>
                                      <p:tavLst>
                                        <p:tav tm="0">
                                          <p:val>
                                            <p:fltVal val="0"/>
                                          </p:val>
                                        </p:tav>
                                        <p:tav tm="100000">
                                          <p:val>
                                            <p:strVal val="#ppt_h"/>
                                          </p:val>
                                        </p:tav>
                                      </p:tavLst>
                                    </p:anim>
                                    <p:animEffect transition="in" filter="fade">
                                      <p:cBhvr>
                                        <p:cTn id="21" dur="500"/>
                                        <p:tgtEl>
                                          <p:spTgt spid="37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78"/>
                                        </p:tgtEl>
                                        <p:attrNameLst>
                                          <p:attrName>style.visibility</p:attrName>
                                        </p:attrNameLst>
                                      </p:cBhvr>
                                      <p:to>
                                        <p:strVal val="visible"/>
                                      </p:to>
                                    </p:set>
                                    <p:anim calcmode="lin" valueType="num">
                                      <p:cBhvr>
                                        <p:cTn id="25" dur="500" fill="hold"/>
                                        <p:tgtEl>
                                          <p:spTgt spid="378"/>
                                        </p:tgtEl>
                                        <p:attrNameLst>
                                          <p:attrName>ppt_w</p:attrName>
                                        </p:attrNameLst>
                                      </p:cBhvr>
                                      <p:tavLst>
                                        <p:tav tm="0">
                                          <p:val>
                                            <p:fltVal val="0"/>
                                          </p:val>
                                        </p:tav>
                                        <p:tav tm="100000">
                                          <p:val>
                                            <p:strVal val="#ppt_w"/>
                                          </p:val>
                                        </p:tav>
                                      </p:tavLst>
                                    </p:anim>
                                    <p:anim calcmode="lin" valueType="num">
                                      <p:cBhvr>
                                        <p:cTn id="26" dur="500" fill="hold"/>
                                        <p:tgtEl>
                                          <p:spTgt spid="378"/>
                                        </p:tgtEl>
                                        <p:attrNameLst>
                                          <p:attrName>ppt_h</p:attrName>
                                        </p:attrNameLst>
                                      </p:cBhvr>
                                      <p:tavLst>
                                        <p:tav tm="0">
                                          <p:val>
                                            <p:fltVal val="0"/>
                                          </p:val>
                                        </p:tav>
                                        <p:tav tm="100000">
                                          <p:val>
                                            <p:strVal val="#ppt_h"/>
                                          </p:val>
                                        </p:tav>
                                      </p:tavLst>
                                    </p:anim>
                                    <p:animEffect transition="in" filter="fade">
                                      <p:cBhvr>
                                        <p:cTn id="27" dur="5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376" grpId="0" animBg="1"/>
      <p:bldP spid="377" grpId="0" animBg="1"/>
      <p:bldP spid="3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a:t>研究内容</a:t>
            </a:r>
          </a:p>
        </p:txBody>
      </p:sp>
      <p:sp>
        <p:nvSpPr>
          <p:cNvPr id="5" name="テキスト プレースホルダー 4"/>
          <p:cNvSpPr>
            <a:spLocks noGrp="1"/>
          </p:cNvSpPr>
          <p:nvPr>
            <p:ph type="body" sz="half" idx="2"/>
          </p:nvPr>
        </p:nvSpPr>
        <p:spPr>
          <a:xfrm>
            <a:off x="457199" y="1435100"/>
            <a:ext cx="3960000" cy="4320000"/>
          </a:xfrm>
        </p:spPr>
        <p:txBody>
          <a:bodyPr>
            <a:noAutofit/>
          </a:bodyPr>
          <a:lstStyle/>
          <a:p>
            <a:pPr marL="457200" indent="-457200">
              <a:buFont typeface="Arial" pitchFamily="34" charset="0"/>
              <a:buChar char="•"/>
            </a:pPr>
            <a:r>
              <a:rPr lang="en-US" altLang="ja-JP" sz="2800" dirty="0"/>
              <a:t>3D</a:t>
            </a:r>
            <a:r>
              <a:rPr lang="ja-JP" altLang="en-US" sz="2800" dirty="0"/>
              <a:t>チェス・ラオムシャッハのアプリケーションを作成</a:t>
            </a:r>
            <a:endParaRPr lang="en-US" altLang="ja-JP" sz="2800" dirty="0"/>
          </a:p>
          <a:p>
            <a:pPr marL="457200" indent="-457200">
              <a:buFont typeface="Wingdings" pitchFamily="2" charset="2"/>
              <a:buChar char="Ø"/>
            </a:pPr>
            <a:r>
              <a:rPr kumimoji="1" lang="en-US" altLang="ja-JP" sz="2800" dirty="0"/>
              <a:t>2D</a:t>
            </a:r>
            <a:r>
              <a:rPr kumimoji="1" lang="ja-JP" altLang="en-US" sz="2800" dirty="0"/>
              <a:t>グラフィックでの</a:t>
            </a:r>
            <a:br>
              <a:rPr kumimoji="1" lang="en-US" altLang="ja-JP" sz="2800" dirty="0"/>
            </a:br>
            <a:r>
              <a:rPr kumimoji="1" lang="ja-JP" altLang="en-US" sz="2800" dirty="0"/>
              <a:t>表現が難しい</a:t>
            </a:r>
          </a:p>
        </p:txBody>
      </p:sp>
      <p:pic>
        <p:nvPicPr>
          <p:cNvPr id="3075" name="Picture 3" descr="C:\Documents and Settings\ishimizu\Local Settings\Temporary Internet Files\Content.IE5\UGQCLJIM\MP9004006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820817"/>
            <a:ext cx="3121152" cy="2496922"/>
          </a:xfrm>
          <a:prstGeom prst="rect">
            <a:avLst/>
          </a:prstGeom>
          <a:noFill/>
          <a:extLst>
            <a:ext uri="{909E8E84-426E-40DD-AFC4-6F175D3DCCD1}">
              <a14:hiddenFill xmlns:a14="http://schemas.microsoft.com/office/drawing/2010/main">
                <a:solidFill>
                  <a:srgbClr val="FFFFFF"/>
                </a:solidFill>
              </a14:hiddenFill>
            </a:ext>
          </a:extLst>
        </p:spPr>
      </p:pic>
      <p:pic>
        <p:nvPicPr>
          <p:cNvPr id="4" name="コンテンツ プレースホルダー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08598" y="548680"/>
            <a:ext cx="2880000" cy="5236360"/>
          </a:xfrm>
        </p:spPr>
      </p:pic>
      <p:sp>
        <p:nvSpPr>
          <p:cNvPr id="6" name="テキスト ボックス 5"/>
          <p:cNvSpPr txBox="1"/>
          <p:nvPr/>
        </p:nvSpPr>
        <p:spPr>
          <a:xfrm>
            <a:off x="5148064" y="5914678"/>
            <a:ext cx="32010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画像は</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Nazarene Space</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より引用</a:t>
            </a:r>
          </a:p>
        </p:txBody>
      </p:sp>
    </p:spTree>
    <p:extLst>
      <p:ext uri="{BB962C8B-B14F-4D97-AF65-F5344CB8AC3E}">
        <p14:creationId xmlns:p14="http://schemas.microsoft.com/office/powerpoint/2010/main" val="209165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Autofit/>
          </a:bodyPr>
          <a:lstStyle/>
          <a:p>
            <a:r>
              <a:rPr kumimoji="1" lang="ja-JP" altLang="en-US" sz="3600"/>
              <a:t>駒の選択画面</a:t>
            </a:r>
          </a:p>
        </p:txBody>
      </p:sp>
      <p:pic>
        <p:nvPicPr>
          <p:cNvPr id="2" name="セレクト.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3575050" y="1282701"/>
            <a:ext cx="5111751" cy="3833813"/>
          </a:xfrm>
        </p:spPr>
      </p:pic>
      <p:sp>
        <p:nvSpPr>
          <p:cNvPr id="6" name="テキスト プレースホルダー 5"/>
          <p:cNvSpPr>
            <a:spLocks noGrp="1"/>
          </p:cNvSpPr>
          <p:nvPr>
            <p:ph type="body" sz="half" idx="2"/>
          </p:nvPr>
        </p:nvSpPr>
        <p:spPr/>
        <p:txBody>
          <a:bodyPr>
            <a:normAutofit/>
          </a:bodyPr>
          <a:lstStyle/>
          <a:p>
            <a:pPr marL="457200" indent="-457200">
              <a:buFont typeface="Arial" pitchFamily="34" charset="0"/>
              <a:buChar char="•"/>
            </a:pPr>
            <a:endParaRPr lang="en-US" altLang="ja-JP" sz="2800"/>
          </a:p>
          <a:p>
            <a:pPr marL="457200" indent="-457200">
              <a:buFont typeface="Arial" pitchFamily="34" charset="0"/>
              <a:buChar char="•"/>
            </a:pPr>
            <a:r>
              <a:rPr lang="ja-JP" altLang="en-US" sz="2800"/>
              <a:t>緑色のボックス</a:t>
            </a:r>
            <a:endParaRPr lang="en-US" altLang="ja-JP" sz="2800"/>
          </a:p>
          <a:p>
            <a:pPr marL="457200" indent="-457200">
              <a:buFont typeface="Wingdings" pitchFamily="2" charset="2"/>
              <a:buChar char="Ø"/>
            </a:pPr>
            <a:r>
              <a:rPr lang="ja-JP" altLang="en-US" sz="2800"/>
              <a:t>カーソル</a:t>
            </a:r>
            <a:br>
              <a:rPr lang="en-US" altLang="ja-JP" sz="2800"/>
            </a:br>
            <a:r>
              <a:rPr lang="en-US" altLang="ja-JP" sz="2800"/>
              <a:t>(</a:t>
            </a:r>
            <a:r>
              <a:rPr lang="ja-JP" altLang="en-US" sz="2800"/>
              <a:t>選択位置</a:t>
            </a:r>
            <a:r>
              <a:rPr lang="en-US" altLang="ja-JP" sz="2800"/>
              <a:t>)</a:t>
            </a:r>
            <a:endParaRPr lang="ja-JP" altLang="en-US" sz="2800"/>
          </a:p>
          <a:p>
            <a:endParaRPr lang="en-US" altLang="ja-JP" sz="2800"/>
          </a:p>
          <a:p>
            <a:pPr marL="457200" indent="-457200">
              <a:buFont typeface="Arial" pitchFamily="34" charset="0"/>
              <a:buChar char="•"/>
            </a:pPr>
            <a:r>
              <a:rPr lang="ja-JP" altLang="en-US" sz="2800"/>
              <a:t>移動方法</a:t>
            </a:r>
            <a:endParaRPr lang="en-US" altLang="ja-JP" sz="2800"/>
          </a:p>
          <a:p>
            <a:pPr marL="457200" indent="-457200">
              <a:buFont typeface="Wingdings" pitchFamily="2" charset="2"/>
              <a:buChar char="Ø"/>
            </a:pPr>
            <a:r>
              <a:rPr lang="ja-JP" altLang="en-US" sz="2800"/>
              <a:t>キーボード入力</a:t>
            </a:r>
            <a:br>
              <a:rPr lang="en-US" altLang="ja-JP" sz="2800"/>
            </a:br>
            <a:r>
              <a:rPr lang="ja-JP" altLang="en-US" sz="2800"/>
              <a:t>上下左右・</a:t>
            </a:r>
            <a:br>
              <a:rPr lang="en-US" altLang="ja-JP" sz="2800"/>
            </a:br>
            <a:r>
              <a:rPr lang="en-US" altLang="ja-JP" sz="2800"/>
              <a:t>/</a:t>
            </a:r>
            <a:r>
              <a:rPr lang="ja-JP" altLang="en-US" sz="2800"/>
              <a:t>・</a:t>
            </a:r>
            <a:r>
              <a:rPr lang="en-US" altLang="ja-JP" sz="2800"/>
              <a:t>backslash</a:t>
            </a:r>
          </a:p>
        </p:txBody>
      </p:sp>
    </p:spTree>
    <p:extLst>
      <p:ext uri="{BB962C8B-B14F-4D97-AF65-F5344CB8AC3E}">
        <p14:creationId xmlns:p14="http://schemas.microsoft.com/office/powerpoint/2010/main" val="363054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1C4C63A-6A9F-4555-9806-F73157127A16}"/>
              </a:ext>
            </a:extLst>
          </p:cNvPr>
          <p:cNvSpPr>
            <a:spLocks noGrp="1" noChangeArrowheads="1"/>
          </p:cNvSpPr>
          <p:nvPr>
            <p:ph type="title"/>
          </p:nvPr>
        </p:nvSpPr>
        <p:spPr>
          <a:xfrm>
            <a:off x="685800" y="957154"/>
            <a:ext cx="7772400" cy="646331"/>
          </a:xfrm>
        </p:spPr>
        <p:txBody>
          <a:bodyPr/>
          <a:lstStyle/>
          <a:p>
            <a:pPr eaLnBrk="1" hangingPunct="1"/>
            <a:r>
              <a:rPr lang="ja-JP" altLang="en-US" sz="3600" dirty="0">
                <a:latin typeface="Times New Roman" panose="02020603050405020304" pitchFamily="18" charset="0"/>
                <a:cs typeface="Times New Roman" panose="02020603050405020304" pitchFamily="18" charset="0"/>
              </a:rPr>
              <a:t>並列アルゴリズム</a:t>
            </a:r>
            <a:r>
              <a:rPr lang="en-US" altLang="ja-JP" sz="3600" dirty="0">
                <a:latin typeface="Times New Roman" panose="02020603050405020304" pitchFamily="18" charset="0"/>
                <a:cs typeface="Times New Roman" panose="02020603050405020304" pitchFamily="18" charset="0"/>
              </a:rPr>
              <a:t>(Parallel Algorithm)</a:t>
            </a:r>
          </a:p>
        </p:txBody>
      </p:sp>
      <p:sp>
        <p:nvSpPr>
          <p:cNvPr id="4099" name="Rectangle 3">
            <a:extLst>
              <a:ext uri="{FF2B5EF4-FFF2-40B4-BE49-F238E27FC236}">
                <a16:creationId xmlns:a16="http://schemas.microsoft.com/office/drawing/2014/main" id="{E51AB944-C67A-41A1-B08E-1D2A53BC316E}"/>
              </a:ext>
            </a:extLst>
          </p:cNvPr>
          <p:cNvSpPr>
            <a:spLocks noGrp="1" noChangeArrowheads="1"/>
          </p:cNvSpPr>
          <p:nvPr>
            <p:ph type="body" idx="1"/>
          </p:nvPr>
        </p:nvSpPr>
        <p:spPr>
          <a:xfrm>
            <a:off x="685800" y="1752600"/>
            <a:ext cx="7772400" cy="4114800"/>
          </a:xfrm>
        </p:spPr>
        <p:txBody>
          <a:bodyPr/>
          <a:lstStyle/>
          <a:p>
            <a:pPr eaLnBrk="1" hangingPunct="1">
              <a:buFontTx/>
              <a:buNone/>
            </a:pPr>
            <a:r>
              <a:rPr lang="en-US" altLang="ja-JP">
                <a:latin typeface="Times New Roman" panose="02020603050405020304" pitchFamily="18" charset="0"/>
                <a:cs typeface="Times New Roman" panose="02020603050405020304" pitchFamily="18" charset="0"/>
              </a:rPr>
              <a:t>1</a:t>
            </a:r>
            <a:r>
              <a:rPr lang="ja-JP" altLang="en-US">
                <a:latin typeface="Times New Roman" panose="02020603050405020304" pitchFamily="18" charset="0"/>
                <a:cs typeface="Times New Roman" panose="02020603050405020304" pitchFamily="18" charset="0"/>
              </a:rPr>
              <a:t>人だと時間が掛かる仕事がある</a:t>
            </a:r>
          </a:p>
          <a:p>
            <a:pPr eaLnBrk="1" hangingPunct="1">
              <a:buFontTx/>
              <a:buNone/>
            </a:pPr>
            <a:r>
              <a:rPr lang="ja-JP" altLang="en-US">
                <a:latin typeface="Times New Roman" panose="02020603050405020304" pitchFamily="18" charset="0"/>
                <a:cs typeface="Times New Roman" panose="02020603050405020304" pitchFamily="18" charset="0"/>
              </a:rPr>
              <a:t>⇒</a:t>
            </a:r>
            <a:r>
              <a:rPr lang="en-US" altLang="ja-JP">
                <a:latin typeface="Times New Roman" panose="02020603050405020304" pitchFamily="18" charset="0"/>
                <a:cs typeface="Times New Roman" panose="02020603050405020304" pitchFamily="18" charset="0"/>
              </a:rPr>
              <a:t>10</a:t>
            </a:r>
            <a:r>
              <a:rPr lang="ja-JP" altLang="en-US">
                <a:latin typeface="Times New Roman" panose="02020603050405020304" pitchFamily="18" charset="0"/>
                <a:cs typeface="Times New Roman" panose="02020603050405020304" pitchFamily="18" charset="0"/>
              </a:rPr>
              <a:t>人いれば同じ仕事をもっと速くできる</a:t>
            </a:r>
          </a:p>
        </p:txBody>
      </p:sp>
      <p:pic>
        <p:nvPicPr>
          <p:cNvPr id="4100" name="Picture 4" descr="1人の仕事">
            <a:extLst>
              <a:ext uri="{FF2B5EF4-FFF2-40B4-BE49-F238E27FC236}">
                <a16:creationId xmlns:a16="http://schemas.microsoft.com/office/drawing/2014/main" id="{925A2DC5-E35D-437B-BECA-D5E58DB88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068960"/>
            <a:ext cx="11144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6">
            <a:extLst>
              <a:ext uri="{FF2B5EF4-FFF2-40B4-BE49-F238E27FC236}">
                <a16:creationId xmlns:a16="http://schemas.microsoft.com/office/drawing/2014/main" id="{19BBE801-29DA-4CED-8F4C-79E6CA9C3908}"/>
              </a:ext>
            </a:extLst>
          </p:cNvPr>
          <p:cNvGrpSpPr>
            <a:grpSpLocks/>
          </p:cNvGrpSpPr>
          <p:nvPr/>
        </p:nvGrpSpPr>
        <p:grpSpPr bwMode="auto">
          <a:xfrm>
            <a:off x="585897" y="3604359"/>
            <a:ext cx="5791200" cy="1347788"/>
            <a:chOff x="2448" y="1200"/>
            <a:chExt cx="2123" cy="494"/>
          </a:xfrm>
        </p:grpSpPr>
        <p:pic>
          <p:nvPicPr>
            <p:cNvPr id="4102" name="Picture 5" descr="10人の仕事">
              <a:extLst>
                <a:ext uri="{FF2B5EF4-FFF2-40B4-BE49-F238E27FC236}">
                  <a16:creationId xmlns:a16="http://schemas.microsoft.com/office/drawing/2014/main" id="{CA5FBD67-EC43-4264-8D6F-6453EE04E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 y="1200"/>
              <a:ext cx="395"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1" descr="10人の仕事">
              <a:extLst>
                <a:ext uri="{FF2B5EF4-FFF2-40B4-BE49-F238E27FC236}">
                  <a16:creationId xmlns:a16="http://schemas.microsoft.com/office/drawing/2014/main" id="{79055D78-0BAA-4ADA-88E4-CFA685D1FB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1200"/>
              <a:ext cx="395"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72" descr="10人の仕事">
              <a:extLst>
                <a:ext uri="{FF2B5EF4-FFF2-40B4-BE49-F238E27FC236}">
                  <a16:creationId xmlns:a16="http://schemas.microsoft.com/office/drawing/2014/main" id="{9B1451E4-330D-4624-88D5-C9D19CF7A4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1200"/>
              <a:ext cx="395"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3" descr="10人の仕事">
              <a:extLst>
                <a:ext uri="{FF2B5EF4-FFF2-40B4-BE49-F238E27FC236}">
                  <a16:creationId xmlns:a16="http://schemas.microsoft.com/office/drawing/2014/main" id="{9A05D22C-7397-4188-8033-8BA75375C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 y="1200"/>
              <a:ext cx="395"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74" descr="10人の仕事">
              <a:extLst>
                <a:ext uri="{FF2B5EF4-FFF2-40B4-BE49-F238E27FC236}">
                  <a16:creationId xmlns:a16="http://schemas.microsoft.com/office/drawing/2014/main" id="{9E549D57-EDB9-4ABA-BDD2-2C98A6DD1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 y="1200"/>
              <a:ext cx="395"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3">
            <a:extLst>
              <a:ext uri="{FF2B5EF4-FFF2-40B4-BE49-F238E27FC236}">
                <a16:creationId xmlns:a16="http://schemas.microsoft.com/office/drawing/2014/main" id="{EEB9BDA4-7561-4BA4-BA12-631954437294}"/>
              </a:ext>
            </a:extLst>
          </p:cNvPr>
          <p:cNvSpPr txBox="1">
            <a:spLocks noChangeArrowheads="1"/>
          </p:cNvSpPr>
          <p:nvPr/>
        </p:nvSpPr>
        <p:spPr bwMode="auto">
          <a:xfrm>
            <a:off x="685800" y="5398293"/>
            <a:ext cx="77724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6"/>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60000"/>
              <a:buFont typeface="Wingdings" panose="05000000000000000000"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a:lstStyle>
          <a:p>
            <a:pPr eaLnBrk="1" hangingPunct="1">
              <a:buFontTx/>
              <a:buNone/>
            </a:pPr>
            <a:r>
              <a:rPr lang="ja-JP" altLang="en-US" kern="0">
                <a:latin typeface="Times New Roman" panose="02020603050405020304" pitchFamily="18" charset="0"/>
                <a:cs typeface="Times New Roman" panose="02020603050405020304" pitchFamily="18" charset="0"/>
              </a:rPr>
              <a:t>計算機</a:t>
            </a:r>
            <a:r>
              <a:rPr lang="en-US" altLang="ja-JP" kern="0">
                <a:latin typeface="Times New Roman" panose="02020603050405020304" pitchFamily="18" charset="0"/>
                <a:cs typeface="Times New Roman" panose="02020603050405020304" pitchFamily="18" charset="0"/>
              </a:rPr>
              <a:t>1</a:t>
            </a:r>
            <a:r>
              <a:rPr lang="ja-JP" altLang="en-US" kern="0">
                <a:latin typeface="Times New Roman" panose="02020603050405020304" pitchFamily="18" charset="0"/>
                <a:cs typeface="Times New Roman" panose="02020603050405020304" pitchFamily="18" charset="0"/>
              </a:rPr>
              <a:t>台だと時間が掛かる</a:t>
            </a:r>
          </a:p>
          <a:p>
            <a:pPr eaLnBrk="1" hangingPunct="1">
              <a:buFontTx/>
              <a:buNone/>
            </a:pPr>
            <a:r>
              <a:rPr lang="ja-JP" altLang="en-US" kern="0">
                <a:latin typeface="Times New Roman" panose="02020603050405020304" pitchFamily="18" charset="0"/>
                <a:cs typeface="Times New Roman" panose="02020603050405020304" pitchFamily="18" charset="0"/>
              </a:rPr>
              <a:t>⇒計算機</a:t>
            </a:r>
            <a:r>
              <a:rPr lang="en-US" altLang="ja-JP" kern="0">
                <a:latin typeface="Times New Roman" panose="02020603050405020304" pitchFamily="18" charset="0"/>
                <a:cs typeface="Times New Roman" panose="02020603050405020304" pitchFamily="18" charset="0"/>
              </a:rPr>
              <a:t>10</a:t>
            </a:r>
            <a:r>
              <a:rPr lang="ja-JP" altLang="en-US" kern="0">
                <a:latin typeface="Times New Roman" panose="02020603050405020304" pitchFamily="18" charset="0"/>
                <a:cs typeface="Times New Roman" panose="02020603050405020304" pitchFamily="18" charset="0"/>
              </a:rPr>
              <a:t>台でやればいい</a:t>
            </a:r>
            <a:endParaRPr lang="ja-JP" altLang="en-US" sz="2800" kern="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Autofit/>
          </a:bodyPr>
          <a:lstStyle/>
          <a:p>
            <a:r>
              <a:rPr kumimoji="1" lang="ja-JP" altLang="en-US" sz="3600"/>
              <a:t>視点変更</a:t>
            </a:r>
          </a:p>
        </p:txBody>
      </p:sp>
      <p:pic>
        <p:nvPicPr>
          <p:cNvPr id="2" name="カメラ.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3575050" y="1282701"/>
            <a:ext cx="5111751" cy="3833813"/>
          </a:xfrm>
        </p:spPr>
      </p:pic>
      <p:sp>
        <p:nvSpPr>
          <p:cNvPr id="6" name="テキスト プレースホルダー 5"/>
          <p:cNvSpPr>
            <a:spLocks noGrp="1"/>
          </p:cNvSpPr>
          <p:nvPr>
            <p:ph type="body" sz="half" idx="2"/>
          </p:nvPr>
        </p:nvSpPr>
        <p:spPr/>
        <p:txBody>
          <a:bodyPr>
            <a:normAutofit/>
          </a:bodyPr>
          <a:lstStyle/>
          <a:p>
            <a:endParaRPr lang="en-US" altLang="ja-JP" sz="2800"/>
          </a:p>
          <a:p>
            <a:pPr marL="457200" indent="-457200">
              <a:buFont typeface="Arial" pitchFamily="34" charset="0"/>
              <a:buChar char="•"/>
            </a:pPr>
            <a:r>
              <a:rPr lang="ja-JP" altLang="en-US" sz="2800"/>
              <a:t>視点変更方法</a:t>
            </a:r>
            <a:endParaRPr lang="en-US" altLang="ja-JP" sz="2800"/>
          </a:p>
          <a:p>
            <a:pPr marL="457200" indent="-457200">
              <a:buFont typeface="Wingdings" pitchFamily="2" charset="2"/>
              <a:buChar char="Ø"/>
            </a:pPr>
            <a:endParaRPr lang="en-US" altLang="ja-JP" sz="2800"/>
          </a:p>
          <a:p>
            <a:pPr marL="457200" indent="-457200">
              <a:buFont typeface="Wingdings" pitchFamily="2" charset="2"/>
              <a:buChar char="Ø"/>
            </a:pPr>
            <a:r>
              <a:rPr lang="ja-JP" altLang="en-US" sz="2800"/>
              <a:t>キーボード入力</a:t>
            </a:r>
            <a:br>
              <a:rPr lang="en-US" altLang="ja-JP" sz="2800"/>
            </a:br>
            <a:r>
              <a:rPr lang="en-US" altLang="ja-JP" sz="2800"/>
              <a:t>Shift</a:t>
            </a:r>
            <a:r>
              <a:rPr lang="ja-JP" altLang="en-US" sz="2800"/>
              <a:t> </a:t>
            </a:r>
            <a:r>
              <a:rPr lang="en-US" altLang="ja-JP" sz="2800"/>
              <a:t>+</a:t>
            </a:r>
            <a:br>
              <a:rPr lang="en-US" altLang="ja-JP" sz="2800"/>
            </a:br>
            <a:r>
              <a:rPr lang="en-US" altLang="ja-JP" sz="2800"/>
              <a:t>(</a:t>
            </a:r>
            <a:r>
              <a:rPr lang="ja-JP" altLang="en-US" sz="2800"/>
              <a:t>上下左右・</a:t>
            </a:r>
            <a:br>
              <a:rPr lang="en-US" altLang="ja-JP" sz="2800"/>
            </a:br>
            <a:r>
              <a:rPr lang="en-US" altLang="ja-JP" sz="2800"/>
              <a:t>/</a:t>
            </a:r>
            <a:r>
              <a:rPr lang="ja-JP" altLang="en-US" sz="2800"/>
              <a:t>・</a:t>
            </a:r>
            <a:r>
              <a:rPr lang="en-US" altLang="ja-JP" sz="2800"/>
              <a:t>backslash)</a:t>
            </a:r>
          </a:p>
        </p:txBody>
      </p:sp>
    </p:spTree>
    <p:extLst>
      <p:ext uri="{BB962C8B-B14F-4D97-AF65-F5344CB8AC3E}">
        <p14:creationId xmlns:p14="http://schemas.microsoft.com/office/powerpoint/2010/main" val="327766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ja-JP" altLang="en-US" sz="3200"/>
              <a:t>移動・攻撃先の選択画面</a:t>
            </a:r>
          </a:p>
        </p:txBody>
      </p:sp>
      <p:pic>
        <p:nvPicPr>
          <p:cNvPr id="2" name="移動.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3575050" y="1282701"/>
            <a:ext cx="5111751" cy="3833813"/>
          </a:xfrm>
        </p:spPr>
      </p:pic>
      <p:sp>
        <p:nvSpPr>
          <p:cNvPr id="6" name="テキスト プレースホルダー 5"/>
          <p:cNvSpPr>
            <a:spLocks noGrp="1"/>
          </p:cNvSpPr>
          <p:nvPr>
            <p:ph type="body" sz="half" idx="2"/>
          </p:nvPr>
        </p:nvSpPr>
        <p:spPr/>
        <p:txBody>
          <a:bodyPr>
            <a:normAutofit/>
          </a:bodyPr>
          <a:lstStyle/>
          <a:p>
            <a:pPr marL="457200" indent="-457200">
              <a:buFont typeface="Arial" pitchFamily="34" charset="0"/>
              <a:buChar char="•"/>
            </a:pPr>
            <a:r>
              <a:rPr lang="ja-JP" altLang="en-US" sz="2800"/>
              <a:t>決定</a:t>
            </a:r>
            <a:endParaRPr lang="en-US" altLang="ja-JP" sz="2800"/>
          </a:p>
          <a:p>
            <a:pPr marL="457200" marR="0" indent="-4572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1" lang="ja-JP" altLang="ja-JP" sz="2800" kern="1200">
                <a:solidFill>
                  <a:schemeClr val="tx1"/>
                </a:solidFill>
                <a:effectLst/>
              </a:rPr>
              <a:t>キーボード入力</a:t>
            </a:r>
            <a:br>
              <a:rPr kumimoji="1" lang="en-US" altLang="ja-JP" sz="2800" kern="1200">
                <a:solidFill>
                  <a:schemeClr val="tx1"/>
                </a:solidFill>
                <a:effectLst/>
              </a:rPr>
            </a:br>
            <a:r>
              <a:rPr kumimoji="1" lang="en-US" altLang="ja-JP" sz="2800" kern="1200">
                <a:solidFill>
                  <a:schemeClr val="tx1"/>
                </a:solidFill>
                <a:effectLst/>
              </a:rPr>
              <a:t>Enter</a:t>
            </a:r>
            <a:endParaRPr lang="ja-JP" altLang="ja-JP" sz="2800">
              <a:effectLst/>
            </a:endParaRPr>
          </a:p>
          <a:p>
            <a:pPr marL="457200" indent="-457200">
              <a:buFont typeface="Arial" pitchFamily="34" charset="0"/>
              <a:buChar char="•"/>
            </a:pPr>
            <a:endParaRPr lang="en-US" altLang="ja-JP" sz="2800"/>
          </a:p>
          <a:p>
            <a:pPr marL="457200" indent="-457200">
              <a:buFont typeface="Arial" pitchFamily="34" charset="0"/>
              <a:buChar char="•"/>
            </a:pPr>
            <a:r>
              <a:rPr lang="ja-JP" altLang="en-US" sz="2800"/>
              <a:t>青色のボックス</a:t>
            </a:r>
            <a:endParaRPr lang="en-US" altLang="ja-JP" sz="2800"/>
          </a:p>
          <a:p>
            <a:pPr marL="457200" indent="-457200">
              <a:buFont typeface="Wingdings" pitchFamily="2" charset="2"/>
              <a:buChar char="Ø"/>
            </a:pPr>
            <a:r>
              <a:rPr lang="ja-JP" altLang="en-US" sz="2800"/>
              <a:t>移動できるマス</a:t>
            </a:r>
            <a:endParaRPr lang="en-US" altLang="ja-JP" sz="2800"/>
          </a:p>
          <a:p>
            <a:pPr marL="457200" indent="-457200">
              <a:buFont typeface="Arial" pitchFamily="34" charset="0"/>
              <a:buChar char="•"/>
            </a:pPr>
            <a:endParaRPr lang="en-US" altLang="ja-JP" sz="2800"/>
          </a:p>
          <a:p>
            <a:pPr marL="457200" indent="-457200">
              <a:buFont typeface="Arial" pitchFamily="34" charset="0"/>
              <a:buChar char="•"/>
            </a:pPr>
            <a:r>
              <a:rPr lang="ja-JP" altLang="en-US" sz="2800"/>
              <a:t>赤色のボックス</a:t>
            </a:r>
            <a:endParaRPr lang="en-US" altLang="ja-JP" sz="2800"/>
          </a:p>
          <a:p>
            <a:pPr marL="457200" indent="-457200">
              <a:buFont typeface="Wingdings" pitchFamily="2" charset="2"/>
              <a:buChar char="Ø"/>
            </a:pPr>
            <a:r>
              <a:rPr lang="ja-JP" altLang="en-US" sz="2800"/>
              <a:t>攻撃できるマス</a:t>
            </a:r>
          </a:p>
          <a:p>
            <a:endParaRPr kumimoji="1" lang="ja-JP" altLang="en-US" sz="2800"/>
          </a:p>
        </p:txBody>
      </p:sp>
    </p:spTree>
    <p:extLst>
      <p:ext uri="{BB962C8B-B14F-4D97-AF65-F5344CB8AC3E}">
        <p14:creationId xmlns:p14="http://schemas.microsoft.com/office/powerpoint/2010/main" val="7536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EAC18B7-95BC-4757-A70E-E127CF1FD330}"/>
              </a:ext>
            </a:extLst>
          </p:cNvPr>
          <p:cNvSpPr>
            <a:spLocks noGrp="1" noChangeArrowheads="1"/>
          </p:cNvSpPr>
          <p:nvPr>
            <p:ph type="title"/>
          </p:nvPr>
        </p:nvSpPr>
        <p:spPr>
          <a:xfrm>
            <a:off x="685800" y="826364"/>
            <a:ext cx="7772400" cy="707886"/>
          </a:xfrm>
        </p:spPr>
        <p:txBody>
          <a:bodyPr/>
          <a:lstStyle/>
          <a:p>
            <a:pPr eaLnBrk="1" hangingPunct="1"/>
            <a:r>
              <a:rPr lang="ja-JP" altLang="en-US" sz="4000" dirty="0">
                <a:latin typeface="Times New Roman" panose="02020603050405020304" pitchFamily="18" charset="0"/>
                <a:cs typeface="Times New Roman" panose="02020603050405020304" pitchFamily="18" charset="0"/>
              </a:rPr>
              <a:t>研究に必要な能力は？</a:t>
            </a:r>
          </a:p>
        </p:txBody>
      </p:sp>
      <p:sp>
        <p:nvSpPr>
          <p:cNvPr id="10243" name="Rectangle 3">
            <a:extLst>
              <a:ext uri="{FF2B5EF4-FFF2-40B4-BE49-F238E27FC236}">
                <a16:creationId xmlns:a16="http://schemas.microsoft.com/office/drawing/2014/main" id="{DA4D8995-C329-4EF4-9DC0-0839FA7254D0}"/>
              </a:ext>
            </a:extLst>
          </p:cNvPr>
          <p:cNvSpPr>
            <a:spLocks noGrp="1" noChangeArrowheads="1"/>
          </p:cNvSpPr>
          <p:nvPr>
            <p:ph type="body" idx="1"/>
          </p:nvPr>
        </p:nvSpPr>
        <p:spPr/>
        <p:txBody>
          <a:bodyPr/>
          <a:lstStyle/>
          <a:p>
            <a:pPr eaLnBrk="1" hangingPunct="1"/>
            <a:r>
              <a:rPr lang="ja-JP" altLang="en-US">
                <a:latin typeface="Times New Roman" panose="02020603050405020304" pitchFamily="18" charset="0"/>
                <a:cs typeface="Times New Roman" panose="02020603050405020304" pitchFamily="18" charset="0"/>
              </a:rPr>
              <a:t>数学的な思考力</a:t>
            </a:r>
          </a:p>
          <a:p>
            <a:pPr eaLnBrk="1" hangingPunct="1"/>
            <a:r>
              <a:rPr lang="ja-JP" altLang="en-US">
                <a:latin typeface="Times New Roman" panose="02020603050405020304" pitchFamily="18" charset="0"/>
                <a:cs typeface="Times New Roman" panose="02020603050405020304" pitchFamily="18" charset="0"/>
              </a:rPr>
              <a:t>理論的な思考法</a:t>
            </a:r>
          </a:p>
          <a:p>
            <a:pPr lvl="1" eaLnBrk="1" hangingPunct="1"/>
            <a:r>
              <a:rPr lang="ja-JP" altLang="en-US">
                <a:latin typeface="Times New Roman" panose="02020603050405020304" pitchFamily="18" charset="0"/>
                <a:cs typeface="Times New Roman" panose="02020603050405020304" pitchFamily="18" charset="0"/>
              </a:rPr>
              <a:t>研究内容はどちらかと言えば理論的</a:t>
            </a:r>
          </a:p>
          <a:p>
            <a:pPr eaLnBrk="1" hangingPunct="1"/>
            <a:r>
              <a:rPr lang="ja-JP" altLang="en-US">
                <a:latin typeface="Times New Roman" panose="02020603050405020304" pitchFamily="18" charset="0"/>
                <a:cs typeface="Times New Roman" panose="02020603050405020304" pitchFamily="18" charset="0"/>
              </a:rPr>
              <a:t>プログラミング能力</a:t>
            </a:r>
          </a:p>
          <a:p>
            <a:pPr lvl="1" eaLnBrk="1" hangingPunct="1"/>
            <a:r>
              <a:rPr lang="en-US" altLang="ja-JP">
                <a:latin typeface="Times New Roman" panose="02020603050405020304" pitchFamily="18" charset="0"/>
                <a:cs typeface="Times New Roman" panose="02020603050405020304" pitchFamily="18" charset="0"/>
              </a:rPr>
              <a:t>JAVA,C</a:t>
            </a:r>
            <a:r>
              <a:rPr lang="ja-JP" altLang="en-US">
                <a:latin typeface="Times New Roman" panose="02020603050405020304" pitchFamily="18" charset="0"/>
                <a:cs typeface="Times New Roman" panose="02020603050405020304" pitchFamily="18" charset="0"/>
              </a:rPr>
              <a:t>等の言語</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a:extLst>
              <a:ext uri="{FF2B5EF4-FFF2-40B4-BE49-F238E27FC236}">
                <a16:creationId xmlns:a16="http://schemas.microsoft.com/office/drawing/2014/main" id="{7BDF15BE-5628-4245-9F18-66901B26ADA4}"/>
              </a:ext>
            </a:extLst>
          </p:cNvPr>
          <p:cNvSpPr>
            <a:spLocks noGrp="1" noChangeArrowheads="1"/>
          </p:cNvSpPr>
          <p:nvPr>
            <p:ph type="title"/>
          </p:nvPr>
        </p:nvSpPr>
        <p:spPr>
          <a:xfrm>
            <a:off x="685800" y="795587"/>
            <a:ext cx="7772400" cy="769441"/>
          </a:xfrm>
        </p:spPr>
        <p:txBody>
          <a:bodyPr/>
          <a:lstStyle/>
          <a:p>
            <a:pPr eaLnBrk="1" hangingPunct="1"/>
            <a:r>
              <a:rPr lang="ja-JP" altLang="en-US" dirty="0">
                <a:latin typeface="Times New Roman" panose="02020603050405020304" pitchFamily="18" charset="0"/>
                <a:cs typeface="Times New Roman" panose="02020603050405020304" pitchFamily="18" charset="0"/>
              </a:rPr>
              <a:t>研究スケジュール</a:t>
            </a:r>
          </a:p>
        </p:txBody>
      </p:sp>
      <p:sp>
        <p:nvSpPr>
          <p:cNvPr id="9219" name="Rectangle 1027">
            <a:extLst>
              <a:ext uri="{FF2B5EF4-FFF2-40B4-BE49-F238E27FC236}">
                <a16:creationId xmlns:a16="http://schemas.microsoft.com/office/drawing/2014/main" id="{686F57FA-7FC7-4412-A44A-D070905C41F0}"/>
              </a:ext>
            </a:extLst>
          </p:cNvPr>
          <p:cNvSpPr>
            <a:spLocks noGrp="1" noChangeArrowheads="1"/>
          </p:cNvSpPr>
          <p:nvPr>
            <p:ph type="body" idx="1"/>
          </p:nvPr>
        </p:nvSpPr>
        <p:spPr>
          <a:xfrm>
            <a:off x="685800" y="1981200"/>
            <a:ext cx="8206680" cy="4114800"/>
          </a:xfrm>
        </p:spPr>
        <p:txBody>
          <a:bodyPr/>
          <a:lstStyle/>
          <a:p>
            <a:pPr eaLnBrk="1" hangingPunct="1"/>
            <a:r>
              <a:rPr lang="ja-JP" altLang="en-US" dirty="0">
                <a:latin typeface="Times New Roman" panose="02020603050405020304" pitchFamily="18" charset="0"/>
                <a:cs typeface="Times New Roman" panose="02020603050405020304" pitchFamily="18" charset="0"/>
              </a:rPr>
              <a:t>並列アルゴリズムの設計・開発</a:t>
            </a:r>
            <a:endParaRPr lang="en-US" altLang="ja-JP" dirty="0">
              <a:latin typeface="Times New Roman" panose="02020603050405020304" pitchFamily="18" charset="0"/>
              <a:cs typeface="Times New Roman" panose="02020603050405020304" pitchFamily="18" charset="0"/>
            </a:endParaRPr>
          </a:p>
          <a:p>
            <a:pPr marL="457200" lvl="1" indent="0" eaLnBrk="1" hangingPunct="1">
              <a:buNone/>
            </a:pPr>
            <a:r>
              <a:rPr lang="en-US" altLang="ja-JP"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またはゲーム関連のアルゴルズムの設計・開発</a:t>
            </a:r>
          </a:p>
          <a:p>
            <a:pPr lvl="1" eaLnBrk="1" hangingPunct="1"/>
            <a:r>
              <a:rPr lang="ja-JP" altLang="en-US" dirty="0">
                <a:latin typeface="Times New Roman" panose="02020603050405020304" pitchFamily="18" charset="0"/>
                <a:cs typeface="Times New Roman" panose="02020603050405020304" pitchFamily="18" charset="0"/>
              </a:rPr>
              <a:t>並列アルゴリズムとは？　　　</a:t>
            </a:r>
            <a:r>
              <a:rPr lang="en-US" altLang="ja-JP" dirty="0">
                <a:latin typeface="Times New Roman" panose="02020603050405020304" pitchFamily="18" charset="0"/>
                <a:cs typeface="Times New Roman" panose="02020603050405020304" pitchFamily="18" charset="0"/>
              </a:rPr>
              <a:t>(3</a:t>
            </a:r>
            <a:r>
              <a:rPr lang="ja-JP" altLang="en-US" dirty="0">
                <a:latin typeface="Times New Roman" panose="02020603050405020304" pitchFamily="18" charset="0"/>
                <a:cs typeface="Times New Roman" panose="02020603050405020304" pitchFamily="18" charset="0"/>
              </a:rPr>
              <a:t>年後期）</a:t>
            </a:r>
            <a:endParaRPr lang="en-US" altLang="ja-JP" dirty="0">
              <a:latin typeface="Times New Roman" panose="02020603050405020304" pitchFamily="18" charset="0"/>
              <a:cs typeface="Times New Roman" panose="02020603050405020304" pitchFamily="18" charset="0"/>
            </a:endParaRPr>
          </a:p>
          <a:p>
            <a:pPr lvl="2" eaLnBrk="1" hangingPunct="1"/>
            <a:r>
              <a:rPr lang="ja-JP" altLang="en-US" dirty="0">
                <a:latin typeface="Times New Roman" panose="02020603050405020304" pitchFamily="18" charset="0"/>
                <a:cs typeface="Times New Roman" panose="02020603050405020304" pitchFamily="18" charset="0"/>
              </a:rPr>
              <a:t>またはゲーム関連のアルゴリズムとは？</a:t>
            </a:r>
          </a:p>
          <a:p>
            <a:pPr lvl="1" eaLnBrk="1" hangingPunct="1"/>
            <a:r>
              <a:rPr lang="ja-JP" altLang="en-US" dirty="0">
                <a:latin typeface="Times New Roman" panose="02020603050405020304" pitchFamily="18" charset="0"/>
                <a:cs typeface="Times New Roman" panose="02020603050405020304" pitchFamily="18" charset="0"/>
              </a:rPr>
              <a:t>基本的なアルゴリズム　　　　（</a:t>
            </a:r>
            <a:r>
              <a:rPr lang="en-US" altLang="ja-JP" dirty="0">
                <a:latin typeface="Times New Roman" panose="02020603050405020304" pitchFamily="18" charset="0"/>
                <a:cs typeface="Times New Roman" panose="02020603050405020304" pitchFamily="18" charset="0"/>
              </a:rPr>
              <a:t>4</a:t>
            </a:r>
            <a:r>
              <a:rPr lang="ja-JP" altLang="en-US" dirty="0">
                <a:latin typeface="Times New Roman" panose="02020603050405020304" pitchFamily="18" charset="0"/>
                <a:cs typeface="Times New Roman" panose="02020603050405020304" pitchFamily="18" charset="0"/>
              </a:rPr>
              <a:t>月～</a:t>
            </a:r>
            <a:r>
              <a:rPr lang="en-US" altLang="ja-JP" dirty="0">
                <a:latin typeface="Times New Roman" panose="02020603050405020304" pitchFamily="18" charset="0"/>
                <a:cs typeface="Times New Roman" panose="02020603050405020304" pitchFamily="18" charset="0"/>
              </a:rPr>
              <a:t>6</a:t>
            </a:r>
            <a:r>
              <a:rPr lang="ja-JP" altLang="en-US" dirty="0">
                <a:latin typeface="Times New Roman" panose="02020603050405020304" pitchFamily="18" charset="0"/>
                <a:cs typeface="Times New Roman" panose="02020603050405020304" pitchFamily="18" charset="0"/>
              </a:rPr>
              <a:t>月）</a:t>
            </a:r>
          </a:p>
          <a:p>
            <a:pPr lvl="1" eaLnBrk="1" hangingPunct="1"/>
            <a:r>
              <a:rPr lang="ja-JP" altLang="en-US" dirty="0">
                <a:latin typeface="Times New Roman" panose="02020603050405020304" pitchFamily="18" charset="0"/>
                <a:cs typeface="Times New Roman" panose="02020603050405020304" pitchFamily="18" charset="0"/>
              </a:rPr>
              <a:t>論文講読（日本語，英語）　　</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夏休み</a:t>
            </a:r>
            <a:r>
              <a:rPr lang="en-US" altLang="ja-JP" dirty="0">
                <a:latin typeface="Times New Roman" panose="02020603050405020304" pitchFamily="18" charset="0"/>
                <a:cs typeface="Times New Roman" panose="02020603050405020304" pitchFamily="18" charset="0"/>
              </a:rPr>
              <a:t>)</a:t>
            </a:r>
          </a:p>
          <a:p>
            <a:pPr lvl="1" eaLnBrk="1" hangingPunct="1"/>
            <a:r>
              <a:rPr lang="ja-JP" altLang="en-US" dirty="0">
                <a:latin typeface="Times New Roman" panose="02020603050405020304" pitchFamily="18" charset="0"/>
                <a:cs typeface="Times New Roman" panose="02020603050405020304" pitchFamily="18" charset="0"/>
              </a:rPr>
              <a:t>並列アルゴリズムの設計　　</a:t>
            </a:r>
            <a:r>
              <a:rPr lang="en-US" altLang="ja-JP" dirty="0">
                <a:latin typeface="Times New Roman" panose="02020603050405020304" pitchFamily="18" charset="0"/>
                <a:cs typeface="Times New Roman" panose="02020603050405020304" pitchFamily="18" charset="0"/>
              </a:rPr>
              <a:t>(9</a:t>
            </a:r>
            <a:r>
              <a:rPr lang="ja-JP" altLang="en-US" dirty="0">
                <a:latin typeface="Times New Roman" panose="02020603050405020304" pitchFamily="18" charset="0"/>
                <a:cs typeface="Times New Roman" panose="02020603050405020304" pitchFamily="18" charset="0"/>
              </a:rPr>
              <a:t>月～</a:t>
            </a:r>
            <a:r>
              <a:rPr lang="en-US" altLang="ja-JP" dirty="0">
                <a:latin typeface="Times New Roman" panose="02020603050405020304" pitchFamily="18" charset="0"/>
                <a:cs typeface="Times New Roman" panose="02020603050405020304" pitchFamily="18" charset="0"/>
              </a:rPr>
              <a:t>10</a:t>
            </a:r>
            <a:r>
              <a:rPr lang="ja-JP" altLang="en-US" dirty="0">
                <a:latin typeface="Times New Roman" panose="02020603050405020304" pitchFamily="18" charset="0"/>
                <a:cs typeface="Times New Roman" panose="02020603050405020304" pitchFamily="18" charset="0"/>
              </a:rPr>
              <a:t>月</a:t>
            </a:r>
            <a:r>
              <a:rPr lang="en-US" altLang="ja-JP" dirty="0">
                <a:latin typeface="Times New Roman" panose="02020603050405020304" pitchFamily="18" charset="0"/>
                <a:cs typeface="Times New Roman" panose="02020603050405020304" pitchFamily="18" charset="0"/>
              </a:rPr>
              <a:t>)</a:t>
            </a:r>
          </a:p>
          <a:p>
            <a:pPr lvl="2" eaLnBrk="1" hangingPunct="1"/>
            <a:r>
              <a:rPr lang="ja-JP" altLang="en-US" dirty="0">
                <a:latin typeface="Times New Roman" panose="02020603050405020304" pitchFamily="18" charset="0"/>
                <a:cs typeface="Times New Roman" panose="02020603050405020304" pitchFamily="18" charset="0"/>
              </a:rPr>
              <a:t>またはゲーム関連のアルゴリズムの設計</a:t>
            </a:r>
            <a:endParaRPr lang="en-US" altLang="ja-JP" dirty="0">
              <a:latin typeface="Times New Roman" panose="02020603050405020304" pitchFamily="18" charset="0"/>
              <a:cs typeface="Times New Roman" panose="02020603050405020304" pitchFamily="18" charset="0"/>
            </a:endParaRPr>
          </a:p>
          <a:p>
            <a:pPr lvl="1" eaLnBrk="1" hangingPunct="1"/>
            <a:r>
              <a:rPr lang="ja-JP" altLang="en-US" dirty="0">
                <a:latin typeface="Times New Roman" panose="02020603050405020304" pitchFamily="18" charset="0"/>
                <a:cs typeface="Times New Roman" panose="02020603050405020304" pitchFamily="18" charset="0"/>
              </a:rPr>
              <a:t>プログラム作成　</a:t>
            </a:r>
            <a:r>
              <a:rPr lang="en-US" altLang="ja-JP" dirty="0">
                <a:latin typeface="Times New Roman" panose="02020603050405020304" pitchFamily="18" charset="0"/>
                <a:cs typeface="Times New Roman" panose="02020603050405020304" pitchFamily="18" charset="0"/>
              </a:rPr>
              <a:t>(11</a:t>
            </a:r>
            <a:r>
              <a:rPr lang="ja-JP" altLang="en-US" dirty="0">
                <a:latin typeface="Times New Roman" panose="02020603050405020304" pitchFamily="18" charset="0"/>
                <a:cs typeface="Times New Roman" panose="02020603050405020304" pitchFamily="18" charset="0"/>
              </a:rPr>
              <a:t>月～</a:t>
            </a:r>
            <a:r>
              <a:rPr lang="en-US" altLang="ja-JP" dirty="0">
                <a:latin typeface="Times New Roman" panose="02020603050405020304" pitchFamily="18" charset="0"/>
                <a:cs typeface="Times New Roman" panose="02020603050405020304" pitchFamily="18" charset="0"/>
              </a:rPr>
              <a:t>12</a:t>
            </a:r>
            <a:r>
              <a:rPr lang="ja-JP" altLang="en-US" dirty="0">
                <a:latin typeface="Times New Roman" panose="02020603050405020304" pitchFamily="18" charset="0"/>
                <a:cs typeface="Times New Roman" panose="02020603050405020304" pitchFamily="18" charset="0"/>
              </a:rPr>
              <a:t>月</a:t>
            </a:r>
            <a:r>
              <a:rPr lang="en-US" altLang="ja-JP"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143BBF5-ED9F-4017-9748-54717F6E3977}"/>
              </a:ext>
            </a:extLst>
          </p:cNvPr>
          <p:cNvSpPr>
            <a:spLocks noGrp="1" noChangeArrowheads="1"/>
          </p:cNvSpPr>
          <p:nvPr>
            <p:ph type="title"/>
          </p:nvPr>
        </p:nvSpPr>
        <p:spPr>
          <a:xfrm>
            <a:off x="685800" y="890588"/>
            <a:ext cx="7772400" cy="579437"/>
          </a:xfrm>
        </p:spPr>
        <p:txBody>
          <a:bodyPr/>
          <a:lstStyle/>
          <a:p>
            <a:pPr eaLnBrk="1" hangingPunct="1"/>
            <a:r>
              <a:rPr lang="ja-JP" altLang="en-US" sz="3200" dirty="0">
                <a:latin typeface="Times New Roman" panose="02020603050405020304" pitchFamily="18" charset="0"/>
                <a:cs typeface="Times New Roman" panose="02020603050405020304" pitchFamily="18" charset="0"/>
              </a:rPr>
              <a:t>その他個人的なこと</a:t>
            </a:r>
          </a:p>
        </p:txBody>
      </p:sp>
      <p:sp>
        <p:nvSpPr>
          <p:cNvPr id="11267" name="Rectangle 3">
            <a:extLst>
              <a:ext uri="{FF2B5EF4-FFF2-40B4-BE49-F238E27FC236}">
                <a16:creationId xmlns:a16="http://schemas.microsoft.com/office/drawing/2014/main" id="{46D5C9A2-8D7D-4133-9414-4DD6B99B3E99}"/>
              </a:ext>
            </a:extLst>
          </p:cNvPr>
          <p:cNvSpPr>
            <a:spLocks noGrp="1" noChangeArrowheads="1"/>
          </p:cNvSpPr>
          <p:nvPr>
            <p:ph type="body" idx="1"/>
          </p:nvPr>
        </p:nvSpPr>
        <p:spPr/>
        <p:txBody>
          <a:bodyPr/>
          <a:lstStyle/>
          <a:p>
            <a:pPr eaLnBrk="1" hangingPunct="1"/>
            <a:r>
              <a:rPr lang="ja-JP" altLang="en-US" dirty="0">
                <a:latin typeface="Times New Roman" panose="02020603050405020304" pitchFamily="18" charset="0"/>
                <a:cs typeface="Times New Roman" panose="02020603050405020304" pitchFamily="18" charset="0"/>
              </a:rPr>
              <a:t>趣味</a:t>
            </a:r>
          </a:p>
          <a:p>
            <a:pPr lvl="1" eaLnBrk="1" hangingPunct="1"/>
            <a:r>
              <a:rPr lang="ja-JP" altLang="en-US" dirty="0">
                <a:latin typeface="Times New Roman" panose="02020603050405020304" pitchFamily="18" charset="0"/>
                <a:cs typeface="Times New Roman" panose="02020603050405020304" pitchFamily="18" charset="0"/>
              </a:rPr>
              <a:t>手品</a:t>
            </a:r>
          </a:p>
          <a:p>
            <a:pPr lvl="2" eaLnBrk="1" hangingPunct="1"/>
            <a:r>
              <a:rPr lang="ja-JP" altLang="en-US" dirty="0">
                <a:latin typeface="Times New Roman" panose="02020603050405020304" pitchFamily="18" charset="0"/>
                <a:cs typeface="Times New Roman" panose="02020603050405020304" pitchFamily="18" charset="0"/>
              </a:rPr>
              <a:t>観てくれる人募集</a:t>
            </a:r>
          </a:p>
          <a:p>
            <a:pPr lvl="1" eaLnBrk="1" hangingPunct="1"/>
            <a:r>
              <a:rPr lang="en-US" altLang="ja-JP" dirty="0">
                <a:latin typeface="Times New Roman" panose="02020603050405020304" pitchFamily="18" charset="0"/>
                <a:cs typeface="Times New Roman" panose="02020603050405020304" pitchFamily="18" charset="0"/>
              </a:rPr>
              <a:t>Table-talk Role Playing Game</a:t>
            </a:r>
          </a:p>
          <a:p>
            <a:pPr lvl="2" eaLnBrk="1" hangingPunct="1"/>
            <a:r>
              <a:rPr lang="ja-JP" altLang="en-US" dirty="0">
                <a:latin typeface="Times New Roman" panose="02020603050405020304" pitchFamily="18" charset="0"/>
                <a:cs typeface="Times New Roman" panose="02020603050405020304" pitchFamily="18" charset="0"/>
              </a:rPr>
              <a:t>一緒に遊んでくれる人募集</a:t>
            </a:r>
          </a:p>
          <a:p>
            <a:pPr lvl="2" eaLnBrk="1" hangingPunct="1"/>
            <a:endParaRPr lang="ja-JP" altLang="en-US" dirty="0">
              <a:latin typeface="Times New Roman" panose="02020603050405020304" pitchFamily="18" charset="0"/>
              <a:cs typeface="Times New Roman" panose="02020603050405020304" pitchFamily="18" charset="0"/>
            </a:endParaRPr>
          </a:p>
          <a:p>
            <a:pPr lvl="2" eaLnBrk="1" hangingPunct="1"/>
            <a:r>
              <a:rPr lang="ja-JP" altLang="en-US" dirty="0">
                <a:latin typeface="Times New Roman" panose="02020603050405020304" pitchFamily="18" charset="0"/>
                <a:cs typeface="Times New Roman" panose="02020603050405020304" pitchFamily="18" charset="0"/>
              </a:rPr>
              <a:t>コンタクトは、</a:t>
            </a:r>
            <a:r>
              <a:rPr lang="en-US" altLang="ja-JP" dirty="0">
                <a:latin typeface="Times New Roman" panose="02020603050405020304" pitchFamily="18" charset="0"/>
                <a:cs typeface="Times New Roman" panose="02020603050405020304" pitchFamily="18" charset="0"/>
              </a:rPr>
              <a:t>38</a:t>
            </a:r>
            <a:r>
              <a:rPr lang="ja-JP" altLang="en-US" dirty="0">
                <a:latin typeface="Times New Roman" panose="02020603050405020304" pitchFamily="18" charset="0"/>
                <a:cs typeface="Times New Roman" panose="02020603050405020304" pitchFamily="18" charset="0"/>
              </a:rPr>
              <a:t>号館</a:t>
            </a:r>
            <a:r>
              <a:rPr lang="en-US" altLang="ja-JP" dirty="0">
                <a:latin typeface="Times New Roman" panose="02020603050405020304" pitchFamily="18" charset="0"/>
                <a:cs typeface="Times New Roman" panose="02020603050405020304" pitchFamily="18" charset="0"/>
              </a:rPr>
              <a:t>4</a:t>
            </a:r>
            <a:r>
              <a:rPr lang="ja-JP" altLang="en-US" dirty="0">
                <a:latin typeface="Times New Roman" panose="02020603050405020304" pitchFamily="18" charset="0"/>
                <a:cs typeface="Times New Roman" panose="02020603050405020304" pitchFamily="18" charset="0"/>
              </a:rPr>
              <a:t>階</a:t>
            </a:r>
            <a:r>
              <a:rPr lang="en-US" altLang="ja-JP" dirty="0">
                <a:latin typeface="Times New Roman" panose="02020603050405020304" pitchFamily="18" charset="0"/>
                <a:cs typeface="Times New Roman" panose="02020603050405020304" pitchFamily="18" charset="0"/>
              </a:rPr>
              <a:t>N-411(</a:t>
            </a:r>
            <a:r>
              <a:rPr lang="ja-JP" altLang="en-US" dirty="0">
                <a:latin typeface="Times New Roman" panose="02020603050405020304" pitchFamily="18" charset="0"/>
                <a:cs typeface="Times New Roman" panose="02020603050405020304" pitchFamily="18" charset="0"/>
              </a:rPr>
              <a:t>内線</a:t>
            </a:r>
            <a:r>
              <a:rPr lang="en-US" altLang="ja-JP" dirty="0">
                <a:latin typeface="Times New Roman" panose="02020603050405020304" pitchFamily="18" charset="0"/>
                <a:cs typeface="Times New Roman" panose="02020603050405020304" pitchFamily="18" charset="0"/>
              </a:rPr>
              <a:t>5456)	    takasi-i@info.kindai.ac.jp </a:t>
            </a:r>
            <a:r>
              <a:rPr lang="ja-JP" altLang="en-US" dirty="0">
                <a:latin typeface="Times New Roman" panose="02020603050405020304" pitchFamily="18" charset="0"/>
                <a:cs typeface="Times New Roman" panose="02020603050405020304" pitchFamily="18" charset="0"/>
              </a:rPr>
              <a:t>まで</a:t>
            </a:r>
          </a:p>
        </p:txBody>
      </p:sp>
      <p:pic>
        <p:nvPicPr>
          <p:cNvPr id="21508" name="Picture 4" descr="Phantom3">
            <a:extLst>
              <a:ext uri="{FF2B5EF4-FFF2-40B4-BE49-F238E27FC236}">
                <a16:creationId xmlns:a16="http://schemas.microsoft.com/office/drawing/2014/main" id="{72CC20A0-40CA-4570-BCFA-98B128BE4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692150"/>
            <a:ext cx="35210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June">
            <a:extLst>
              <a:ext uri="{FF2B5EF4-FFF2-40B4-BE49-F238E27FC236}">
                <a16:creationId xmlns:a16="http://schemas.microsoft.com/office/drawing/2014/main" id="{93E96799-4009-4964-B1B8-0F7E13B03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268413"/>
            <a:ext cx="3165475"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21508"/>
                                        </p:tgtEl>
                                        <p:attrNameLst>
                                          <p:attrName>ppt_x</p:attrName>
                                        </p:attrNameLst>
                                      </p:cBhvr>
                                      <p:tavLst>
                                        <p:tav tm="0">
                                          <p:val>
                                            <p:strVal val="ppt_x"/>
                                          </p:val>
                                        </p:tav>
                                        <p:tav tm="100000">
                                          <p:val>
                                            <p:strVal val="ppt_x"/>
                                          </p:val>
                                        </p:tav>
                                      </p:tavLst>
                                    </p:anim>
                                    <p:anim calcmode="lin" valueType="num">
                                      <p:cBhvr additive="base">
                                        <p:cTn id="13" dur="500"/>
                                        <p:tgtEl>
                                          <p:spTgt spid="21508"/>
                                        </p:tgtEl>
                                        <p:attrNameLst>
                                          <p:attrName>ppt_y</p:attrName>
                                        </p:attrNameLst>
                                      </p:cBhvr>
                                      <p:tavLst>
                                        <p:tav tm="0">
                                          <p:val>
                                            <p:strVal val="ppt_y"/>
                                          </p:val>
                                        </p:tav>
                                        <p:tav tm="100000">
                                          <p:val>
                                            <p:strVal val="1+ppt_h/2"/>
                                          </p:val>
                                        </p:tav>
                                      </p:tavLst>
                                    </p:anim>
                                    <p:set>
                                      <p:cBhvr>
                                        <p:cTn id="14" dur="1" fill="hold">
                                          <p:stCondLst>
                                            <p:cond delay="499"/>
                                          </p:stCondLst>
                                        </p:cTn>
                                        <p:tgtEl>
                                          <p:spTgt spid="2150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510"/>
                                        </p:tgtEl>
                                        <p:attrNameLst>
                                          <p:attrName>style.visibility</p:attrName>
                                        </p:attrNameLst>
                                      </p:cBhvr>
                                      <p:to>
                                        <p:strVal val="visible"/>
                                      </p:to>
                                    </p:set>
                                    <p:anim calcmode="lin" valueType="num">
                                      <p:cBhvr additive="base">
                                        <p:cTn id="19" dur="500" fill="hold"/>
                                        <p:tgtEl>
                                          <p:spTgt spid="21510"/>
                                        </p:tgtEl>
                                        <p:attrNameLst>
                                          <p:attrName>ppt_x</p:attrName>
                                        </p:attrNameLst>
                                      </p:cBhvr>
                                      <p:tavLst>
                                        <p:tav tm="0">
                                          <p:val>
                                            <p:strVal val="#ppt_x"/>
                                          </p:val>
                                        </p:tav>
                                        <p:tav tm="100000">
                                          <p:val>
                                            <p:strVal val="#ppt_x"/>
                                          </p:val>
                                        </p:tav>
                                      </p:tavLst>
                                    </p:anim>
                                    <p:anim calcmode="lin" valueType="num">
                                      <p:cBhvr additive="base">
                                        <p:cTn id="20"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21510"/>
                                        </p:tgtEl>
                                        <p:attrNameLst>
                                          <p:attrName>ppt_x</p:attrName>
                                        </p:attrNameLst>
                                      </p:cBhvr>
                                      <p:tavLst>
                                        <p:tav tm="0">
                                          <p:val>
                                            <p:strVal val="ppt_x"/>
                                          </p:val>
                                        </p:tav>
                                        <p:tav tm="100000">
                                          <p:val>
                                            <p:strVal val="ppt_x"/>
                                          </p:val>
                                        </p:tav>
                                      </p:tavLst>
                                    </p:anim>
                                    <p:anim calcmode="lin" valueType="num">
                                      <p:cBhvr additive="base">
                                        <p:cTn id="25" dur="500"/>
                                        <p:tgtEl>
                                          <p:spTgt spid="21510"/>
                                        </p:tgtEl>
                                        <p:attrNameLst>
                                          <p:attrName>ppt_y</p:attrName>
                                        </p:attrNameLst>
                                      </p:cBhvr>
                                      <p:tavLst>
                                        <p:tav tm="0">
                                          <p:val>
                                            <p:strVal val="ppt_y"/>
                                          </p:val>
                                        </p:tav>
                                        <p:tav tm="100000">
                                          <p:val>
                                            <p:strVal val="1+ppt_h/2"/>
                                          </p:val>
                                        </p:tav>
                                      </p:tavLst>
                                    </p:anim>
                                    <p:set>
                                      <p:cBhvr>
                                        <p:cTn id="26" dur="1" fill="hold">
                                          <p:stCondLst>
                                            <p:cond delay="499"/>
                                          </p:stCondLst>
                                        </p:cTn>
                                        <p:tgtEl>
                                          <p:spTgt spid="21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PhantomColor">
            <a:extLst>
              <a:ext uri="{FF2B5EF4-FFF2-40B4-BE49-F238E27FC236}">
                <a16:creationId xmlns:a16="http://schemas.microsoft.com/office/drawing/2014/main" id="{CA241713-31F5-49C6-A3ED-B9457B082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692150"/>
            <a:ext cx="280035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9">
            <a:extLst>
              <a:ext uri="{FF2B5EF4-FFF2-40B4-BE49-F238E27FC236}">
                <a16:creationId xmlns:a16="http://schemas.microsoft.com/office/drawing/2014/main" id="{B4276405-EB96-4BDD-BDE9-126B7704707F}"/>
              </a:ext>
            </a:extLst>
          </p:cNvPr>
          <p:cNvSpPr txBox="1">
            <a:spLocks noChangeArrowheads="1"/>
          </p:cNvSpPr>
          <p:nvPr/>
        </p:nvSpPr>
        <p:spPr bwMode="auto">
          <a:xfrm>
            <a:off x="1619250" y="908050"/>
            <a:ext cx="3384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3600" i="1"/>
              <a:t>来たれ！</a:t>
            </a:r>
          </a:p>
          <a:p>
            <a:pPr eaLnBrk="1" hangingPunct="1"/>
            <a:r>
              <a:rPr lang="ja-JP" altLang="en-US" sz="3600" i="1"/>
              <a:t>我が研究室へ！</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a:xfrm>
            <a:off x="685800" y="796380"/>
            <a:ext cx="7772400" cy="769441"/>
          </a:xfrm>
        </p:spPr>
        <p:txBody>
          <a:bodyPr/>
          <a:lstStyle/>
          <a:p>
            <a:r>
              <a:rPr lang="ja-JP" altLang="en-US" dirty="0">
                <a:latin typeface="Times New Roman" panose="02020603050405020304" pitchFamily="18" charset="0"/>
              </a:rPr>
              <a:t>並列アルゴリズムとは</a:t>
            </a:r>
          </a:p>
        </p:txBody>
      </p:sp>
      <p:sp>
        <p:nvSpPr>
          <p:cNvPr id="82947" name="Rectangle 3"/>
          <p:cNvSpPr>
            <a:spLocks noGrp="1" noChangeArrowheads="1"/>
          </p:cNvSpPr>
          <p:nvPr>
            <p:ph type="body" idx="1"/>
          </p:nvPr>
        </p:nvSpPr>
        <p:spPr>
          <a:xfrm>
            <a:off x="457200" y="1988840"/>
            <a:ext cx="8229600" cy="685800"/>
          </a:xfrm>
        </p:spPr>
        <p:txBody>
          <a:bodyPr/>
          <a:lstStyle/>
          <a:p>
            <a:r>
              <a:rPr lang="ja-JP" altLang="en-US" dirty="0">
                <a:latin typeface="Times New Roman" panose="02020603050405020304" pitchFamily="18" charset="0"/>
              </a:rPr>
              <a:t>例</a:t>
            </a:r>
            <a:r>
              <a:rPr lang="en-US" altLang="ja-JP" dirty="0">
                <a:latin typeface="Times New Roman" panose="02020603050405020304" pitchFamily="18" charset="0"/>
              </a:rPr>
              <a:t>: 2+3+5+7+1+8+5+4 </a:t>
            </a:r>
            <a:endParaRPr lang="ja-JP" altLang="en-US" dirty="0">
              <a:latin typeface="Times New Roman" panose="02020603050405020304" pitchFamily="18" charset="0"/>
            </a:endParaRPr>
          </a:p>
        </p:txBody>
      </p:sp>
      <p:grpSp>
        <p:nvGrpSpPr>
          <p:cNvPr id="59" name="Group 4">
            <a:extLst>
              <a:ext uri="{FF2B5EF4-FFF2-40B4-BE49-F238E27FC236}">
                <a16:creationId xmlns:a16="http://schemas.microsoft.com/office/drawing/2014/main" id="{474CCCB6-62B5-403E-B2F5-5903C9A59342}"/>
              </a:ext>
            </a:extLst>
          </p:cNvPr>
          <p:cNvGrpSpPr>
            <a:grpSpLocks/>
          </p:cNvGrpSpPr>
          <p:nvPr/>
        </p:nvGrpSpPr>
        <p:grpSpPr bwMode="auto">
          <a:xfrm>
            <a:off x="2971800" y="5486400"/>
            <a:ext cx="4114800" cy="381000"/>
            <a:chOff x="1872" y="3456"/>
            <a:chExt cx="2592" cy="240"/>
          </a:xfrm>
        </p:grpSpPr>
        <p:sp>
          <p:nvSpPr>
            <p:cNvPr id="60" name="Oval 5">
              <a:extLst>
                <a:ext uri="{FF2B5EF4-FFF2-40B4-BE49-F238E27FC236}">
                  <a16:creationId xmlns:a16="http://schemas.microsoft.com/office/drawing/2014/main" id="{679F1070-FE6D-4E09-9DB2-ECA23C468EF7}"/>
                </a:ext>
              </a:extLst>
            </p:cNvPr>
            <p:cNvSpPr>
              <a:spLocks noChangeArrowheads="1"/>
            </p:cNvSpPr>
            <p:nvPr/>
          </p:nvSpPr>
          <p:spPr bwMode="auto">
            <a:xfrm>
              <a:off x="4224" y="3456"/>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4</a:t>
              </a:r>
              <a:endParaRPr lang="en-US" altLang="ja-JP" sz="2400">
                <a:solidFill>
                  <a:schemeClr val="bg2"/>
                </a:solidFill>
                <a:effectLst/>
                <a:latin typeface="Times New Roman" panose="02020603050405020304" pitchFamily="18" charset="0"/>
              </a:endParaRPr>
            </a:p>
          </p:txBody>
        </p:sp>
        <p:sp>
          <p:nvSpPr>
            <p:cNvPr id="61" name="Oval 6">
              <a:extLst>
                <a:ext uri="{FF2B5EF4-FFF2-40B4-BE49-F238E27FC236}">
                  <a16:creationId xmlns:a16="http://schemas.microsoft.com/office/drawing/2014/main" id="{8D7C7061-0FFA-4820-B60E-CEEB924A54FB}"/>
                </a:ext>
              </a:extLst>
            </p:cNvPr>
            <p:cNvSpPr>
              <a:spLocks noChangeArrowheads="1"/>
            </p:cNvSpPr>
            <p:nvPr/>
          </p:nvSpPr>
          <p:spPr bwMode="auto">
            <a:xfrm>
              <a:off x="2208" y="3456"/>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3</a:t>
              </a:r>
              <a:endParaRPr lang="en-US" altLang="ja-JP" sz="2400">
                <a:solidFill>
                  <a:schemeClr val="bg2"/>
                </a:solidFill>
                <a:effectLst/>
                <a:latin typeface="Times New Roman" panose="02020603050405020304" pitchFamily="18" charset="0"/>
              </a:endParaRPr>
            </a:p>
          </p:txBody>
        </p:sp>
        <p:sp>
          <p:nvSpPr>
            <p:cNvPr id="62" name="Oval 7">
              <a:extLst>
                <a:ext uri="{FF2B5EF4-FFF2-40B4-BE49-F238E27FC236}">
                  <a16:creationId xmlns:a16="http://schemas.microsoft.com/office/drawing/2014/main" id="{FDEE5FF9-3342-432D-A4A6-54D179F0C23F}"/>
                </a:ext>
              </a:extLst>
            </p:cNvPr>
            <p:cNvSpPr>
              <a:spLocks noChangeArrowheads="1"/>
            </p:cNvSpPr>
            <p:nvPr/>
          </p:nvSpPr>
          <p:spPr bwMode="auto">
            <a:xfrm>
              <a:off x="2544" y="3456"/>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5</a:t>
              </a:r>
              <a:endParaRPr lang="en-US" altLang="ja-JP" sz="2400">
                <a:solidFill>
                  <a:schemeClr val="bg2"/>
                </a:solidFill>
                <a:effectLst/>
                <a:latin typeface="Times New Roman" panose="02020603050405020304" pitchFamily="18" charset="0"/>
              </a:endParaRPr>
            </a:p>
          </p:txBody>
        </p:sp>
        <p:sp>
          <p:nvSpPr>
            <p:cNvPr id="63" name="Oval 8">
              <a:extLst>
                <a:ext uri="{FF2B5EF4-FFF2-40B4-BE49-F238E27FC236}">
                  <a16:creationId xmlns:a16="http://schemas.microsoft.com/office/drawing/2014/main" id="{04A2DCC6-D9DE-4295-B45F-A834977A466E}"/>
                </a:ext>
              </a:extLst>
            </p:cNvPr>
            <p:cNvSpPr>
              <a:spLocks noChangeArrowheads="1"/>
            </p:cNvSpPr>
            <p:nvPr/>
          </p:nvSpPr>
          <p:spPr bwMode="auto">
            <a:xfrm>
              <a:off x="2880" y="3456"/>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7</a:t>
              </a:r>
              <a:endParaRPr lang="en-US" altLang="ja-JP" sz="2400">
                <a:solidFill>
                  <a:schemeClr val="bg2"/>
                </a:solidFill>
                <a:effectLst/>
                <a:latin typeface="Times New Roman" panose="02020603050405020304" pitchFamily="18" charset="0"/>
              </a:endParaRPr>
            </a:p>
          </p:txBody>
        </p:sp>
        <p:sp>
          <p:nvSpPr>
            <p:cNvPr id="64" name="Oval 9">
              <a:extLst>
                <a:ext uri="{FF2B5EF4-FFF2-40B4-BE49-F238E27FC236}">
                  <a16:creationId xmlns:a16="http://schemas.microsoft.com/office/drawing/2014/main" id="{607B2456-47FE-4808-B41A-ABD9C5D983A4}"/>
                </a:ext>
              </a:extLst>
            </p:cNvPr>
            <p:cNvSpPr>
              <a:spLocks noChangeArrowheads="1"/>
            </p:cNvSpPr>
            <p:nvPr/>
          </p:nvSpPr>
          <p:spPr bwMode="auto">
            <a:xfrm>
              <a:off x="3216" y="3456"/>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1</a:t>
              </a:r>
              <a:endParaRPr lang="en-US" altLang="ja-JP" sz="2400">
                <a:solidFill>
                  <a:schemeClr val="bg2"/>
                </a:solidFill>
                <a:effectLst/>
                <a:latin typeface="Times New Roman" panose="02020603050405020304" pitchFamily="18" charset="0"/>
              </a:endParaRPr>
            </a:p>
          </p:txBody>
        </p:sp>
        <p:sp>
          <p:nvSpPr>
            <p:cNvPr id="65" name="Oval 10">
              <a:extLst>
                <a:ext uri="{FF2B5EF4-FFF2-40B4-BE49-F238E27FC236}">
                  <a16:creationId xmlns:a16="http://schemas.microsoft.com/office/drawing/2014/main" id="{91EF9AA1-8736-4037-8F88-FC35EB015212}"/>
                </a:ext>
              </a:extLst>
            </p:cNvPr>
            <p:cNvSpPr>
              <a:spLocks noChangeArrowheads="1"/>
            </p:cNvSpPr>
            <p:nvPr/>
          </p:nvSpPr>
          <p:spPr bwMode="auto">
            <a:xfrm>
              <a:off x="3552" y="3456"/>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8</a:t>
              </a:r>
              <a:endParaRPr lang="en-US" altLang="ja-JP" sz="2400">
                <a:solidFill>
                  <a:schemeClr val="bg2"/>
                </a:solidFill>
                <a:effectLst/>
                <a:latin typeface="Times New Roman" panose="02020603050405020304" pitchFamily="18" charset="0"/>
              </a:endParaRPr>
            </a:p>
          </p:txBody>
        </p:sp>
        <p:sp>
          <p:nvSpPr>
            <p:cNvPr id="66" name="Oval 11">
              <a:extLst>
                <a:ext uri="{FF2B5EF4-FFF2-40B4-BE49-F238E27FC236}">
                  <a16:creationId xmlns:a16="http://schemas.microsoft.com/office/drawing/2014/main" id="{711688B6-26C4-455A-B194-2CA6B5CF8E34}"/>
                </a:ext>
              </a:extLst>
            </p:cNvPr>
            <p:cNvSpPr>
              <a:spLocks noChangeArrowheads="1"/>
            </p:cNvSpPr>
            <p:nvPr/>
          </p:nvSpPr>
          <p:spPr bwMode="auto">
            <a:xfrm>
              <a:off x="3888" y="3456"/>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5</a:t>
              </a:r>
              <a:endParaRPr lang="en-US" altLang="ja-JP" sz="2400">
                <a:solidFill>
                  <a:schemeClr val="bg2"/>
                </a:solidFill>
                <a:effectLst/>
                <a:latin typeface="Times New Roman" panose="02020603050405020304" pitchFamily="18" charset="0"/>
              </a:endParaRPr>
            </a:p>
          </p:txBody>
        </p:sp>
        <p:sp>
          <p:nvSpPr>
            <p:cNvPr id="67" name="Oval 12">
              <a:extLst>
                <a:ext uri="{FF2B5EF4-FFF2-40B4-BE49-F238E27FC236}">
                  <a16:creationId xmlns:a16="http://schemas.microsoft.com/office/drawing/2014/main" id="{BADE21A1-22A8-49CD-8E6A-0BC260331DEF}"/>
                </a:ext>
              </a:extLst>
            </p:cNvPr>
            <p:cNvSpPr>
              <a:spLocks noChangeArrowheads="1"/>
            </p:cNvSpPr>
            <p:nvPr/>
          </p:nvSpPr>
          <p:spPr bwMode="auto">
            <a:xfrm>
              <a:off x="1872" y="3456"/>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2</a:t>
              </a:r>
              <a:endParaRPr lang="en-US" altLang="ja-JP" sz="2400">
                <a:solidFill>
                  <a:schemeClr val="bg2"/>
                </a:solidFill>
                <a:effectLst/>
                <a:latin typeface="Times New Roman" panose="02020603050405020304" pitchFamily="18" charset="0"/>
              </a:endParaRPr>
            </a:p>
          </p:txBody>
        </p:sp>
      </p:grpSp>
      <p:grpSp>
        <p:nvGrpSpPr>
          <p:cNvPr id="68" name="Group 13">
            <a:extLst>
              <a:ext uri="{FF2B5EF4-FFF2-40B4-BE49-F238E27FC236}">
                <a16:creationId xmlns:a16="http://schemas.microsoft.com/office/drawing/2014/main" id="{0E8BE190-B9D2-4547-A219-A12E66B27158}"/>
              </a:ext>
            </a:extLst>
          </p:cNvPr>
          <p:cNvGrpSpPr>
            <a:grpSpLocks/>
          </p:cNvGrpSpPr>
          <p:nvPr/>
        </p:nvGrpSpPr>
        <p:grpSpPr bwMode="auto">
          <a:xfrm>
            <a:off x="3200400" y="4648200"/>
            <a:ext cx="3733800" cy="838200"/>
            <a:chOff x="2016" y="2928"/>
            <a:chExt cx="2352" cy="528"/>
          </a:xfrm>
        </p:grpSpPr>
        <p:sp>
          <p:nvSpPr>
            <p:cNvPr id="69" name="Oval 14">
              <a:extLst>
                <a:ext uri="{FF2B5EF4-FFF2-40B4-BE49-F238E27FC236}">
                  <a16:creationId xmlns:a16="http://schemas.microsoft.com/office/drawing/2014/main" id="{2AC51A52-FD28-48C1-A76C-063733999505}"/>
                </a:ext>
              </a:extLst>
            </p:cNvPr>
            <p:cNvSpPr>
              <a:spLocks noChangeArrowheads="1"/>
            </p:cNvSpPr>
            <p:nvPr/>
          </p:nvSpPr>
          <p:spPr bwMode="auto">
            <a:xfrm>
              <a:off x="2064" y="2928"/>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effectLst/>
                  <a:latin typeface="Times New Roman" panose="02020603050405020304" pitchFamily="18" charset="0"/>
                </a:rPr>
                <a:t>5</a:t>
              </a:r>
            </a:p>
          </p:txBody>
        </p:sp>
        <p:sp>
          <p:nvSpPr>
            <p:cNvPr id="70" name="Oval 15">
              <a:extLst>
                <a:ext uri="{FF2B5EF4-FFF2-40B4-BE49-F238E27FC236}">
                  <a16:creationId xmlns:a16="http://schemas.microsoft.com/office/drawing/2014/main" id="{E1709A0E-6A2D-4828-9988-75C5B1CD3A61}"/>
                </a:ext>
              </a:extLst>
            </p:cNvPr>
            <p:cNvSpPr>
              <a:spLocks noChangeArrowheads="1"/>
            </p:cNvSpPr>
            <p:nvPr/>
          </p:nvSpPr>
          <p:spPr bwMode="auto">
            <a:xfrm>
              <a:off x="2736" y="2928"/>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effectLst/>
                  <a:latin typeface="Times New Roman" panose="02020603050405020304" pitchFamily="18" charset="0"/>
                </a:rPr>
                <a:t>12</a:t>
              </a:r>
            </a:p>
          </p:txBody>
        </p:sp>
        <p:sp>
          <p:nvSpPr>
            <p:cNvPr id="71" name="Oval 16">
              <a:extLst>
                <a:ext uri="{FF2B5EF4-FFF2-40B4-BE49-F238E27FC236}">
                  <a16:creationId xmlns:a16="http://schemas.microsoft.com/office/drawing/2014/main" id="{9BA99A7E-3A0A-426C-A87B-F81BE55F5E49}"/>
                </a:ext>
              </a:extLst>
            </p:cNvPr>
            <p:cNvSpPr>
              <a:spLocks noChangeArrowheads="1"/>
            </p:cNvSpPr>
            <p:nvPr/>
          </p:nvSpPr>
          <p:spPr bwMode="auto">
            <a:xfrm>
              <a:off x="3408" y="2928"/>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effectLst/>
                  <a:latin typeface="Times New Roman" panose="02020603050405020304" pitchFamily="18" charset="0"/>
                </a:rPr>
                <a:t>9</a:t>
              </a:r>
            </a:p>
          </p:txBody>
        </p:sp>
        <p:sp>
          <p:nvSpPr>
            <p:cNvPr id="72" name="Oval 17">
              <a:extLst>
                <a:ext uri="{FF2B5EF4-FFF2-40B4-BE49-F238E27FC236}">
                  <a16:creationId xmlns:a16="http://schemas.microsoft.com/office/drawing/2014/main" id="{98BEF133-EBA7-4A74-AA61-A9BDD1A2C7D9}"/>
                </a:ext>
              </a:extLst>
            </p:cNvPr>
            <p:cNvSpPr>
              <a:spLocks noChangeArrowheads="1"/>
            </p:cNvSpPr>
            <p:nvPr/>
          </p:nvSpPr>
          <p:spPr bwMode="auto">
            <a:xfrm>
              <a:off x="4080" y="2928"/>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rPr>
                <a:t>9</a:t>
              </a:r>
              <a:endParaRPr lang="en-US" altLang="ja-JP" sz="1600" dirty="0">
                <a:solidFill>
                  <a:schemeClr val="bg2"/>
                </a:solidFill>
                <a:effectLst/>
                <a:latin typeface="Times New Roman" panose="02020603050405020304" pitchFamily="18" charset="0"/>
              </a:endParaRPr>
            </a:p>
          </p:txBody>
        </p:sp>
        <p:sp>
          <p:nvSpPr>
            <p:cNvPr id="73" name="Line 18">
              <a:extLst>
                <a:ext uri="{FF2B5EF4-FFF2-40B4-BE49-F238E27FC236}">
                  <a16:creationId xmlns:a16="http://schemas.microsoft.com/office/drawing/2014/main" id="{15631AB7-57A7-4A90-830D-EDEEEE82C789}"/>
                </a:ext>
              </a:extLst>
            </p:cNvPr>
            <p:cNvSpPr>
              <a:spLocks noChangeShapeType="1"/>
            </p:cNvSpPr>
            <p:nvPr/>
          </p:nvSpPr>
          <p:spPr bwMode="auto">
            <a:xfrm flipV="1">
              <a:off x="2016"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4" name="Line 19">
              <a:extLst>
                <a:ext uri="{FF2B5EF4-FFF2-40B4-BE49-F238E27FC236}">
                  <a16:creationId xmlns:a16="http://schemas.microsoft.com/office/drawing/2014/main" id="{6A2F60F4-DFDA-4826-886D-B29B2CA00E93}"/>
                </a:ext>
              </a:extLst>
            </p:cNvPr>
            <p:cNvSpPr>
              <a:spLocks noChangeShapeType="1"/>
            </p:cNvSpPr>
            <p:nvPr/>
          </p:nvSpPr>
          <p:spPr bwMode="auto">
            <a:xfrm flipH="1" flipV="1">
              <a:off x="2208"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 name="Line 20">
              <a:extLst>
                <a:ext uri="{FF2B5EF4-FFF2-40B4-BE49-F238E27FC236}">
                  <a16:creationId xmlns:a16="http://schemas.microsoft.com/office/drawing/2014/main" id="{BF7D0275-1800-4FDC-A09D-908E1247CE5A}"/>
                </a:ext>
              </a:extLst>
            </p:cNvPr>
            <p:cNvSpPr>
              <a:spLocks noChangeShapeType="1"/>
            </p:cNvSpPr>
            <p:nvPr/>
          </p:nvSpPr>
          <p:spPr bwMode="auto">
            <a:xfrm flipV="1">
              <a:off x="2688"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6" name="Line 21">
              <a:extLst>
                <a:ext uri="{FF2B5EF4-FFF2-40B4-BE49-F238E27FC236}">
                  <a16:creationId xmlns:a16="http://schemas.microsoft.com/office/drawing/2014/main" id="{067EB2B7-22AF-4949-ABFB-B72902C4BD77}"/>
                </a:ext>
              </a:extLst>
            </p:cNvPr>
            <p:cNvSpPr>
              <a:spLocks noChangeShapeType="1"/>
            </p:cNvSpPr>
            <p:nvPr/>
          </p:nvSpPr>
          <p:spPr bwMode="auto">
            <a:xfrm flipH="1" flipV="1">
              <a:off x="2880"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 name="Line 22">
              <a:extLst>
                <a:ext uri="{FF2B5EF4-FFF2-40B4-BE49-F238E27FC236}">
                  <a16:creationId xmlns:a16="http://schemas.microsoft.com/office/drawing/2014/main" id="{047152DC-2381-4E6A-A485-876A55AAECCA}"/>
                </a:ext>
              </a:extLst>
            </p:cNvPr>
            <p:cNvSpPr>
              <a:spLocks noChangeShapeType="1"/>
            </p:cNvSpPr>
            <p:nvPr/>
          </p:nvSpPr>
          <p:spPr bwMode="auto">
            <a:xfrm flipV="1">
              <a:off x="3360"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8" name="Line 23">
              <a:extLst>
                <a:ext uri="{FF2B5EF4-FFF2-40B4-BE49-F238E27FC236}">
                  <a16:creationId xmlns:a16="http://schemas.microsoft.com/office/drawing/2014/main" id="{A311A798-4AD0-400A-AB27-AA662267A844}"/>
                </a:ext>
              </a:extLst>
            </p:cNvPr>
            <p:cNvSpPr>
              <a:spLocks noChangeShapeType="1"/>
            </p:cNvSpPr>
            <p:nvPr/>
          </p:nvSpPr>
          <p:spPr bwMode="auto">
            <a:xfrm flipH="1" flipV="1">
              <a:off x="3552"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9" name="Line 24">
              <a:extLst>
                <a:ext uri="{FF2B5EF4-FFF2-40B4-BE49-F238E27FC236}">
                  <a16:creationId xmlns:a16="http://schemas.microsoft.com/office/drawing/2014/main" id="{7774A59A-797C-4F69-A222-2142F9C3A3E7}"/>
                </a:ext>
              </a:extLst>
            </p:cNvPr>
            <p:cNvSpPr>
              <a:spLocks noChangeShapeType="1"/>
            </p:cNvSpPr>
            <p:nvPr/>
          </p:nvSpPr>
          <p:spPr bwMode="auto">
            <a:xfrm flipV="1">
              <a:off x="4032"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0" name="Line 25">
              <a:extLst>
                <a:ext uri="{FF2B5EF4-FFF2-40B4-BE49-F238E27FC236}">
                  <a16:creationId xmlns:a16="http://schemas.microsoft.com/office/drawing/2014/main" id="{5CCFF198-A5EB-4A57-BFF3-141CE9E472BE}"/>
                </a:ext>
              </a:extLst>
            </p:cNvPr>
            <p:cNvSpPr>
              <a:spLocks noChangeShapeType="1"/>
            </p:cNvSpPr>
            <p:nvPr/>
          </p:nvSpPr>
          <p:spPr bwMode="auto">
            <a:xfrm flipH="1" flipV="1">
              <a:off x="4224"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1" name="Group 26">
            <a:extLst>
              <a:ext uri="{FF2B5EF4-FFF2-40B4-BE49-F238E27FC236}">
                <a16:creationId xmlns:a16="http://schemas.microsoft.com/office/drawing/2014/main" id="{7DE97A00-04BB-4D38-A538-6BAB088DB1CA}"/>
              </a:ext>
            </a:extLst>
          </p:cNvPr>
          <p:cNvGrpSpPr>
            <a:grpSpLocks/>
          </p:cNvGrpSpPr>
          <p:nvPr/>
        </p:nvGrpSpPr>
        <p:grpSpPr bwMode="auto">
          <a:xfrm>
            <a:off x="3505200" y="3810000"/>
            <a:ext cx="3200400" cy="838200"/>
            <a:chOff x="2208" y="2400"/>
            <a:chExt cx="2016" cy="528"/>
          </a:xfrm>
        </p:grpSpPr>
        <p:sp>
          <p:nvSpPr>
            <p:cNvPr id="82" name="Oval 27">
              <a:extLst>
                <a:ext uri="{FF2B5EF4-FFF2-40B4-BE49-F238E27FC236}">
                  <a16:creationId xmlns:a16="http://schemas.microsoft.com/office/drawing/2014/main" id="{1BC377A0-066A-4AE8-BE8D-D30B30BC6CD9}"/>
                </a:ext>
              </a:extLst>
            </p:cNvPr>
            <p:cNvSpPr>
              <a:spLocks noChangeArrowheads="1"/>
            </p:cNvSpPr>
            <p:nvPr/>
          </p:nvSpPr>
          <p:spPr bwMode="auto">
            <a:xfrm>
              <a:off x="3744" y="2400"/>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rPr>
                <a:t>18</a:t>
              </a:r>
              <a:endParaRPr lang="en-US" altLang="ja-JP" sz="1600" dirty="0">
                <a:solidFill>
                  <a:schemeClr val="bg2"/>
                </a:solidFill>
                <a:effectLst/>
                <a:latin typeface="Times New Roman" panose="02020603050405020304" pitchFamily="18" charset="0"/>
              </a:endParaRPr>
            </a:p>
          </p:txBody>
        </p:sp>
        <p:sp>
          <p:nvSpPr>
            <p:cNvPr id="83" name="Line 28">
              <a:extLst>
                <a:ext uri="{FF2B5EF4-FFF2-40B4-BE49-F238E27FC236}">
                  <a16:creationId xmlns:a16="http://schemas.microsoft.com/office/drawing/2014/main" id="{34504EED-316D-40FE-B577-A37D6BABEBD9}"/>
                </a:ext>
              </a:extLst>
            </p:cNvPr>
            <p:cNvSpPr>
              <a:spLocks noChangeShapeType="1"/>
            </p:cNvSpPr>
            <p:nvPr/>
          </p:nvSpPr>
          <p:spPr bwMode="auto">
            <a:xfrm flipV="1">
              <a:off x="3552" y="2640"/>
              <a:ext cx="288"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 name="Line 29">
              <a:extLst>
                <a:ext uri="{FF2B5EF4-FFF2-40B4-BE49-F238E27FC236}">
                  <a16:creationId xmlns:a16="http://schemas.microsoft.com/office/drawing/2014/main" id="{ABCB9CAB-7E2A-414E-AA32-3A4118630114}"/>
                </a:ext>
              </a:extLst>
            </p:cNvPr>
            <p:cNvSpPr>
              <a:spLocks noChangeShapeType="1"/>
            </p:cNvSpPr>
            <p:nvPr/>
          </p:nvSpPr>
          <p:spPr bwMode="auto">
            <a:xfrm flipH="1" flipV="1">
              <a:off x="3888" y="2640"/>
              <a:ext cx="336"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 name="Oval 30">
              <a:extLst>
                <a:ext uri="{FF2B5EF4-FFF2-40B4-BE49-F238E27FC236}">
                  <a16:creationId xmlns:a16="http://schemas.microsoft.com/office/drawing/2014/main" id="{DD848853-C9FC-478E-BFCD-F9AD52893ED2}"/>
                </a:ext>
              </a:extLst>
            </p:cNvPr>
            <p:cNvSpPr>
              <a:spLocks noChangeArrowheads="1"/>
            </p:cNvSpPr>
            <p:nvPr/>
          </p:nvSpPr>
          <p:spPr bwMode="auto">
            <a:xfrm>
              <a:off x="2400" y="2400"/>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rPr>
                <a:t>17</a:t>
              </a:r>
              <a:endParaRPr lang="en-US" altLang="ja-JP" sz="1600" dirty="0">
                <a:solidFill>
                  <a:schemeClr val="bg2"/>
                </a:solidFill>
                <a:effectLst/>
                <a:latin typeface="Times New Roman" panose="02020603050405020304" pitchFamily="18" charset="0"/>
              </a:endParaRPr>
            </a:p>
          </p:txBody>
        </p:sp>
        <p:sp>
          <p:nvSpPr>
            <p:cNvPr id="86" name="Line 31">
              <a:extLst>
                <a:ext uri="{FF2B5EF4-FFF2-40B4-BE49-F238E27FC236}">
                  <a16:creationId xmlns:a16="http://schemas.microsoft.com/office/drawing/2014/main" id="{997FFE68-AC5F-4FD6-9498-58915CE58631}"/>
                </a:ext>
              </a:extLst>
            </p:cNvPr>
            <p:cNvSpPr>
              <a:spLocks noChangeShapeType="1"/>
            </p:cNvSpPr>
            <p:nvPr/>
          </p:nvSpPr>
          <p:spPr bwMode="auto">
            <a:xfrm flipV="1">
              <a:off x="2208" y="2640"/>
              <a:ext cx="288"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 name="Line 32">
              <a:extLst>
                <a:ext uri="{FF2B5EF4-FFF2-40B4-BE49-F238E27FC236}">
                  <a16:creationId xmlns:a16="http://schemas.microsoft.com/office/drawing/2014/main" id="{406763C5-C415-41E7-93C9-314786C1E793}"/>
                </a:ext>
              </a:extLst>
            </p:cNvPr>
            <p:cNvSpPr>
              <a:spLocks noChangeShapeType="1"/>
            </p:cNvSpPr>
            <p:nvPr/>
          </p:nvSpPr>
          <p:spPr bwMode="auto">
            <a:xfrm flipH="1" flipV="1">
              <a:off x="2544" y="2640"/>
              <a:ext cx="336"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8" name="Group 33">
            <a:extLst>
              <a:ext uri="{FF2B5EF4-FFF2-40B4-BE49-F238E27FC236}">
                <a16:creationId xmlns:a16="http://schemas.microsoft.com/office/drawing/2014/main" id="{FE0E3062-8C15-4371-9602-95009A21D213}"/>
              </a:ext>
            </a:extLst>
          </p:cNvPr>
          <p:cNvGrpSpPr>
            <a:grpSpLocks/>
          </p:cNvGrpSpPr>
          <p:nvPr/>
        </p:nvGrpSpPr>
        <p:grpSpPr bwMode="auto">
          <a:xfrm>
            <a:off x="4038600" y="2971800"/>
            <a:ext cx="2057400" cy="838200"/>
            <a:chOff x="2544" y="1872"/>
            <a:chExt cx="1296" cy="528"/>
          </a:xfrm>
        </p:grpSpPr>
        <p:sp>
          <p:nvSpPr>
            <p:cNvPr id="89" name="Oval 34">
              <a:extLst>
                <a:ext uri="{FF2B5EF4-FFF2-40B4-BE49-F238E27FC236}">
                  <a16:creationId xmlns:a16="http://schemas.microsoft.com/office/drawing/2014/main" id="{018E73A4-0C47-4216-859C-148D3F03FE45}"/>
                </a:ext>
              </a:extLst>
            </p:cNvPr>
            <p:cNvSpPr>
              <a:spLocks noChangeArrowheads="1"/>
            </p:cNvSpPr>
            <p:nvPr/>
          </p:nvSpPr>
          <p:spPr bwMode="auto">
            <a:xfrm>
              <a:off x="3072" y="1872"/>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effectLst/>
                  <a:latin typeface="Times New Roman" panose="02020603050405020304" pitchFamily="18" charset="0"/>
                </a:rPr>
                <a:t>35</a:t>
              </a:r>
            </a:p>
          </p:txBody>
        </p:sp>
        <p:sp>
          <p:nvSpPr>
            <p:cNvPr id="90" name="Line 35">
              <a:extLst>
                <a:ext uri="{FF2B5EF4-FFF2-40B4-BE49-F238E27FC236}">
                  <a16:creationId xmlns:a16="http://schemas.microsoft.com/office/drawing/2014/main" id="{C7D6ACCF-AB4F-46DE-A725-35AD75B75FC8}"/>
                </a:ext>
              </a:extLst>
            </p:cNvPr>
            <p:cNvSpPr>
              <a:spLocks noChangeShapeType="1"/>
            </p:cNvSpPr>
            <p:nvPr/>
          </p:nvSpPr>
          <p:spPr bwMode="auto">
            <a:xfrm flipV="1">
              <a:off x="2544" y="2112"/>
              <a:ext cx="62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 name="Line 36">
              <a:extLst>
                <a:ext uri="{FF2B5EF4-FFF2-40B4-BE49-F238E27FC236}">
                  <a16:creationId xmlns:a16="http://schemas.microsoft.com/office/drawing/2014/main" id="{B9B6F90A-DA30-4078-9646-46C962BC4949}"/>
                </a:ext>
              </a:extLst>
            </p:cNvPr>
            <p:cNvSpPr>
              <a:spLocks noChangeShapeType="1"/>
            </p:cNvSpPr>
            <p:nvPr/>
          </p:nvSpPr>
          <p:spPr bwMode="auto">
            <a:xfrm flipH="1" flipV="1">
              <a:off x="3216" y="2112"/>
              <a:ext cx="62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92" name="Line 37">
            <a:extLst>
              <a:ext uri="{FF2B5EF4-FFF2-40B4-BE49-F238E27FC236}">
                <a16:creationId xmlns:a16="http://schemas.microsoft.com/office/drawing/2014/main" id="{D6A4B609-CAE8-4631-A58E-DAB5C13DF8FC}"/>
              </a:ext>
            </a:extLst>
          </p:cNvPr>
          <p:cNvSpPr>
            <a:spLocks noChangeShapeType="1"/>
          </p:cNvSpPr>
          <p:nvPr/>
        </p:nvSpPr>
        <p:spPr bwMode="auto">
          <a:xfrm flipV="1">
            <a:off x="7315200" y="2743200"/>
            <a:ext cx="0" cy="312420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3" name="Text Box 38">
            <a:extLst>
              <a:ext uri="{FF2B5EF4-FFF2-40B4-BE49-F238E27FC236}">
                <a16:creationId xmlns:a16="http://schemas.microsoft.com/office/drawing/2014/main" id="{82F54A17-85D6-4BE5-ADE0-DD583A937B05}"/>
              </a:ext>
            </a:extLst>
          </p:cNvPr>
          <p:cNvSpPr txBox="1">
            <a:spLocks noChangeArrowheads="1"/>
          </p:cNvSpPr>
          <p:nvPr/>
        </p:nvSpPr>
        <p:spPr bwMode="auto">
          <a:xfrm>
            <a:off x="7391400" y="2667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時間</a:t>
            </a:r>
          </a:p>
        </p:txBody>
      </p:sp>
      <p:sp>
        <p:nvSpPr>
          <p:cNvPr id="94" name="Line 39">
            <a:extLst>
              <a:ext uri="{FF2B5EF4-FFF2-40B4-BE49-F238E27FC236}">
                <a16:creationId xmlns:a16="http://schemas.microsoft.com/office/drawing/2014/main" id="{AA97A6C3-554B-417A-82A8-ABB0BA1382A8}"/>
              </a:ext>
            </a:extLst>
          </p:cNvPr>
          <p:cNvSpPr>
            <a:spLocks noChangeShapeType="1"/>
          </p:cNvSpPr>
          <p:nvPr/>
        </p:nvSpPr>
        <p:spPr bwMode="auto">
          <a:xfrm>
            <a:off x="2819400" y="5257800"/>
            <a:ext cx="44958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5" name="Line 40">
            <a:extLst>
              <a:ext uri="{FF2B5EF4-FFF2-40B4-BE49-F238E27FC236}">
                <a16:creationId xmlns:a16="http://schemas.microsoft.com/office/drawing/2014/main" id="{4F92E4B1-3D6F-4A20-A402-F09097F7AD59}"/>
              </a:ext>
            </a:extLst>
          </p:cNvPr>
          <p:cNvSpPr>
            <a:spLocks noChangeShapeType="1"/>
          </p:cNvSpPr>
          <p:nvPr/>
        </p:nvSpPr>
        <p:spPr bwMode="auto">
          <a:xfrm>
            <a:off x="2895600" y="4419600"/>
            <a:ext cx="44196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Line 41">
            <a:extLst>
              <a:ext uri="{FF2B5EF4-FFF2-40B4-BE49-F238E27FC236}">
                <a16:creationId xmlns:a16="http://schemas.microsoft.com/office/drawing/2014/main" id="{3CFF19B0-AFAB-4FF0-B87B-A947C9DE46E2}"/>
              </a:ext>
            </a:extLst>
          </p:cNvPr>
          <p:cNvSpPr>
            <a:spLocks noChangeShapeType="1"/>
          </p:cNvSpPr>
          <p:nvPr/>
        </p:nvSpPr>
        <p:spPr bwMode="auto">
          <a:xfrm>
            <a:off x="2895600" y="3581400"/>
            <a:ext cx="44196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 name="Text Box 42">
            <a:extLst>
              <a:ext uri="{FF2B5EF4-FFF2-40B4-BE49-F238E27FC236}">
                <a16:creationId xmlns:a16="http://schemas.microsoft.com/office/drawing/2014/main" id="{A3155DD5-C14C-4E15-8141-9D9FE629F0B9}"/>
              </a:ext>
            </a:extLst>
          </p:cNvPr>
          <p:cNvSpPr txBox="1">
            <a:spLocks noChangeArrowheads="1"/>
          </p:cNvSpPr>
          <p:nvPr/>
        </p:nvSpPr>
        <p:spPr bwMode="auto">
          <a:xfrm>
            <a:off x="7315200" y="54864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0</a:t>
            </a:r>
          </a:p>
        </p:txBody>
      </p:sp>
      <p:sp>
        <p:nvSpPr>
          <p:cNvPr id="98" name="Text Box 43">
            <a:extLst>
              <a:ext uri="{FF2B5EF4-FFF2-40B4-BE49-F238E27FC236}">
                <a16:creationId xmlns:a16="http://schemas.microsoft.com/office/drawing/2014/main" id="{2B3A4F95-D78A-4EFF-8668-E6C5B7743F49}"/>
              </a:ext>
            </a:extLst>
          </p:cNvPr>
          <p:cNvSpPr txBox="1">
            <a:spLocks noChangeArrowheads="1"/>
          </p:cNvSpPr>
          <p:nvPr/>
        </p:nvSpPr>
        <p:spPr bwMode="auto">
          <a:xfrm>
            <a:off x="7315200" y="46482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1</a:t>
            </a:r>
          </a:p>
        </p:txBody>
      </p:sp>
      <p:sp>
        <p:nvSpPr>
          <p:cNvPr id="99" name="Text Box 44">
            <a:extLst>
              <a:ext uri="{FF2B5EF4-FFF2-40B4-BE49-F238E27FC236}">
                <a16:creationId xmlns:a16="http://schemas.microsoft.com/office/drawing/2014/main" id="{A854A63B-CF21-49A4-97DE-CA4CA098A403}"/>
              </a:ext>
            </a:extLst>
          </p:cNvPr>
          <p:cNvSpPr txBox="1">
            <a:spLocks noChangeArrowheads="1"/>
          </p:cNvSpPr>
          <p:nvPr/>
        </p:nvSpPr>
        <p:spPr bwMode="auto">
          <a:xfrm>
            <a:off x="7315200" y="38100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2</a:t>
            </a:r>
          </a:p>
        </p:txBody>
      </p:sp>
      <p:sp>
        <p:nvSpPr>
          <p:cNvPr id="100" name="Text Box 45">
            <a:extLst>
              <a:ext uri="{FF2B5EF4-FFF2-40B4-BE49-F238E27FC236}">
                <a16:creationId xmlns:a16="http://schemas.microsoft.com/office/drawing/2014/main" id="{6F97F997-F373-4FF7-B24F-F904D9D995DC}"/>
              </a:ext>
            </a:extLst>
          </p:cNvPr>
          <p:cNvSpPr txBox="1">
            <a:spLocks noChangeArrowheads="1"/>
          </p:cNvSpPr>
          <p:nvPr/>
        </p:nvSpPr>
        <p:spPr bwMode="auto">
          <a:xfrm>
            <a:off x="7315200" y="30480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3</a:t>
            </a:r>
          </a:p>
        </p:txBody>
      </p:sp>
      <p:grpSp>
        <p:nvGrpSpPr>
          <p:cNvPr id="3" name="グループ化 2">
            <a:extLst>
              <a:ext uri="{FF2B5EF4-FFF2-40B4-BE49-F238E27FC236}">
                <a16:creationId xmlns:a16="http://schemas.microsoft.com/office/drawing/2014/main" id="{BABD70D2-8F04-47AB-8FB6-2F1D56D90427}"/>
              </a:ext>
            </a:extLst>
          </p:cNvPr>
          <p:cNvGrpSpPr/>
          <p:nvPr/>
        </p:nvGrpSpPr>
        <p:grpSpPr>
          <a:xfrm>
            <a:off x="223141" y="3003550"/>
            <a:ext cx="2842445" cy="2411413"/>
            <a:chOff x="223141" y="3003550"/>
            <a:chExt cx="2842445" cy="2411413"/>
          </a:xfrm>
        </p:grpSpPr>
        <p:grpSp>
          <p:nvGrpSpPr>
            <p:cNvPr id="82981" name="Group 37"/>
            <p:cNvGrpSpPr>
              <a:grpSpLocks/>
            </p:cNvGrpSpPr>
            <p:nvPr/>
          </p:nvGrpSpPr>
          <p:grpSpPr bwMode="auto">
            <a:xfrm>
              <a:off x="871537" y="3810000"/>
              <a:ext cx="1490663" cy="1604963"/>
              <a:chOff x="576" y="2784"/>
              <a:chExt cx="939" cy="1011"/>
            </a:xfrm>
          </p:grpSpPr>
          <p:grpSp>
            <p:nvGrpSpPr>
              <p:cNvPr id="82982" name="Group 38"/>
              <p:cNvGrpSpPr>
                <a:grpSpLocks/>
              </p:cNvGrpSpPr>
              <p:nvPr/>
            </p:nvGrpSpPr>
            <p:grpSpPr bwMode="auto">
              <a:xfrm>
                <a:off x="576" y="3024"/>
                <a:ext cx="939" cy="291"/>
                <a:chOff x="576" y="3024"/>
                <a:chExt cx="939" cy="291"/>
              </a:xfrm>
            </p:grpSpPr>
            <p:sp>
              <p:nvSpPr>
                <p:cNvPr id="82983" name="Oval 39"/>
                <p:cNvSpPr>
                  <a:spLocks noChangeArrowheads="1"/>
                </p:cNvSpPr>
                <p:nvPr/>
              </p:nvSpPr>
              <p:spPr bwMode="auto">
                <a:xfrm>
                  <a:off x="576" y="3072"/>
                  <a:ext cx="144" cy="14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84" name="Text Box 40"/>
                <p:cNvSpPr txBox="1">
                  <a:spLocks noChangeArrowheads="1"/>
                </p:cNvSpPr>
                <p:nvPr/>
              </p:nvSpPr>
              <p:spPr bwMode="auto">
                <a:xfrm>
                  <a:off x="720" y="3024"/>
                  <a:ext cx="79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dirty="0"/>
                    <a:t>計算機</a:t>
                  </a:r>
                  <a:r>
                    <a:rPr lang="en-US" altLang="ja-JP" dirty="0">
                      <a:effectLst/>
                    </a:rPr>
                    <a:t>2</a:t>
                  </a:r>
                </a:p>
              </p:txBody>
            </p:sp>
          </p:grpSp>
          <p:grpSp>
            <p:nvGrpSpPr>
              <p:cNvPr id="82985" name="Group 41"/>
              <p:cNvGrpSpPr>
                <a:grpSpLocks/>
              </p:cNvGrpSpPr>
              <p:nvPr/>
            </p:nvGrpSpPr>
            <p:grpSpPr bwMode="auto">
              <a:xfrm>
                <a:off x="576" y="2784"/>
                <a:ext cx="939" cy="291"/>
                <a:chOff x="576" y="2784"/>
                <a:chExt cx="939" cy="291"/>
              </a:xfrm>
            </p:grpSpPr>
            <p:sp>
              <p:nvSpPr>
                <p:cNvPr id="82986" name="Oval 42"/>
                <p:cNvSpPr>
                  <a:spLocks noChangeArrowheads="1"/>
                </p:cNvSpPr>
                <p:nvPr/>
              </p:nvSpPr>
              <p:spPr bwMode="auto">
                <a:xfrm>
                  <a:off x="576" y="2832"/>
                  <a:ext cx="144"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87" name="Text Box 43"/>
                <p:cNvSpPr txBox="1">
                  <a:spLocks noChangeArrowheads="1"/>
                </p:cNvSpPr>
                <p:nvPr/>
              </p:nvSpPr>
              <p:spPr bwMode="auto">
                <a:xfrm>
                  <a:off x="720" y="2784"/>
                  <a:ext cx="79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dirty="0"/>
                    <a:t>計算機</a:t>
                  </a:r>
                  <a:r>
                    <a:rPr lang="en-US" altLang="ja-JP" dirty="0">
                      <a:effectLst/>
                    </a:rPr>
                    <a:t>1</a:t>
                  </a:r>
                </a:p>
              </p:txBody>
            </p:sp>
          </p:grpSp>
          <p:grpSp>
            <p:nvGrpSpPr>
              <p:cNvPr id="82988" name="Group 44"/>
              <p:cNvGrpSpPr>
                <a:grpSpLocks/>
              </p:cNvGrpSpPr>
              <p:nvPr/>
            </p:nvGrpSpPr>
            <p:grpSpPr bwMode="auto">
              <a:xfrm>
                <a:off x="576" y="3264"/>
                <a:ext cx="939" cy="291"/>
                <a:chOff x="576" y="3264"/>
                <a:chExt cx="939" cy="291"/>
              </a:xfrm>
            </p:grpSpPr>
            <p:sp>
              <p:nvSpPr>
                <p:cNvPr id="82989" name="Oval 45"/>
                <p:cNvSpPr>
                  <a:spLocks noChangeArrowheads="1"/>
                </p:cNvSpPr>
                <p:nvPr/>
              </p:nvSpPr>
              <p:spPr bwMode="auto">
                <a:xfrm>
                  <a:off x="576" y="3312"/>
                  <a:ext cx="144" cy="144"/>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90" name="Text Box 46"/>
                <p:cNvSpPr txBox="1">
                  <a:spLocks noChangeArrowheads="1"/>
                </p:cNvSpPr>
                <p:nvPr/>
              </p:nvSpPr>
              <p:spPr bwMode="auto">
                <a:xfrm>
                  <a:off x="720" y="3264"/>
                  <a:ext cx="79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dirty="0"/>
                    <a:t>計算機</a:t>
                  </a:r>
                  <a:r>
                    <a:rPr lang="en-US" altLang="ja-JP" dirty="0">
                      <a:effectLst/>
                    </a:rPr>
                    <a:t>3</a:t>
                  </a:r>
                </a:p>
              </p:txBody>
            </p:sp>
          </p:grpSp>
          <p:grpSp>
            <p:nvGrpSpPr>
              <p:cNvPr id="82991" name="Group 47"/>
              <p:cNvGrpSpPr>
                <a:grpSpLocks/>
              </p:cNvGrpSpPr>
              <p:nvPr/>
            </p:nvGrpSpPr>
            <p:grpSpPr bwMode="auto">
              <a:xfrm>
                <a:off x="576" y="3504"/>
                <a:ext cx="939" cy="291"/>
                <a:chOff x="576" y="3504"/>
                <a:chExt cx="939" cy="291"/>
              </a:xfrm>
            </p:grpSpPr>
            <p:sp>
              <p:nvSpPr>
                <p:cNvPr id="82992" name="Oval 48"/>
                <p:cNvSpPr>
                  <a:spLocks noChangeArrowheads="1"/>
                </p:cNvSpPr>
                <p:nvPr/>
              </p:nvSpPr>
              <p:spPr bwMode="auto">
                <a:xfrm>
                  <a:off x="576" y="3552"/>
                  <a:ext cx="144" cy="144"/>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993" name="Text Box 49"/>
                <p:cNvSpPr txBox="1">
                  <a:spLocks noChangeArrowheads="1"/>
                </p:cNvSpPr>
                <p:nvPr/>
              </p:nvSpPr>
              <p:spPr bwMode="auto">
                <a:xfrm>
                  <a:off x="720" y="3504"/>
                  <a:ext cx="79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dirty="0"/>
                    <a:t>計算機</a:t>
                  </a:r>
                  <a:r>
                    <a:rPr lang="en-US" altLang="ja-JP" dirty="0">
                      <a:effectLst/>
                    </a:rPr>
                    <a:t>4</a:t>
                  </a:r>
                </a:p>
              </p:txBody>
            </p:sp>
          </p:grpSp>
        </p:grpSp>
        <p:sp>
          <p:nvSpPr>
            <p:cNvPr id="2" name="テキスト ボックス 1">
              <a:extLst>
                <a:ext uri="{FF2B5EF4-FFF2-40B4-BE49-F238E27FC236}">
                  <a16:creationId xmlns:a16="http://schemas.microsoft.com/office/drawing/2014/main" id="{EF90FBEA-FC3C-4A55-9CC2-631E7B47FFD3}"/>
                </a:ext>
              </a:extLst>
            </p:cNvPr>
            <p:cNvSpPr txBox="1"/>
            <p:nvPr/>
          </p:nvSpPr>
          <p:spPr>
            <a:xfrm>
              <a:off x="223141" y="3003550"/>
              <a:ext cx="2842445" cy="523220"/>
            </a:xfrm>
            <a:prstGeom prst="rect">
              <a:avLst/>
            </a:prstGeom>
            <a:noFill/>
          </p:spPr>
          <p:txBody>
            <a:bodyPr wrap="none" rtlCol="0">
              <a:spAutoFit/>
            </a:bodyPr>
            <a:lstStyle/>
            <a:p>
              <a:r>
                <a:rPr kumimoji="1" lang="ja-JP" altLang="en-US" sz="2800" dirty="0"/>
                <a:t>計算機</a:t>
              </a:r>
              <a:r>
                <a:rPr kumimoji="1" lang="en-US" altLang="ja-JP" sz="2800" dirty="0"/>
                <a:t>4</a:t>
              </a:r>
              <a:r>
                <a:rPr kumimoji="1" lang="ja-JP" altLang="en-US" sz="2800" dirty="0"/>
                <a:t>台で計算</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wipe(down)">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down)">
                                      <p:cBhvr>
                                        <p:cTn id="1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r>
              <a:rPr lang="ja-JP" altLang="en-US" dirty="0">
                <a:latin typeface="Times New Roman" panose="02020603050405020304" pitchFamily="18" charset="0"/>
              </a:rPr>
              <a:t>並列計算の例</a:t>
            </a:r>
          </a:p>
        </p:txBody>
      </p:sp>
      <p:sp>
        <p:nvSpPr>
          <p:cNvPr id="87043" name="Rectangle 3"/>
          <p:cNvSpPr>
            <a:spLocks noGrp="1" noChangeArrowheads="1"/>
          </p:cNvSpPr>
          <p:nvPr>
            <p:ph type="body" idx="1"/>
          </p:nvPr>
        </p:nvSpPr>
        <p:spPr/>
        <p:txBody>
          <a:bodyPr/>
          <a:lstStyle/>
          <a:p>
            <a:r>
              <a:rPr lang="ja-JP" altLang="en-US" dirty="0">
                <a:latin typeface="Times New Roman" panose="02020603050405020304" pitchFamily="18" charset="0"/>
              </a:rPr>
              <a:t>足し算と同様の処理が可能なのは？</a:t>
            </a:r>
          </a:p>
          <a:p>
            <a:pPr lvl="2"/>
            <a:r>
              <a:rPr lang="ja-JP" altLang="en-US" dirty="0">
                <a:latin typeface="Times New Roman" panose="02020603050405020304" pitchFamily="18" charset="0"/>
              </a:rPr>
              <a:t>入力</a:t>
            </a:r>
            <a:r>
              <a:rPr lang="en-US" altLang="ja-JP" dirty="0">
                <a:latin typeface="Times New Roman" panose="02020603050405020304" pitchFamily="18" charset="0"/>
              </a:rPr>
              <a:t>: 2, 3, 5, 7, 1, 8, 5, 4 </a:t>
            </a:r>
          </a:p>
          <a:p>
            <a:pPr lvl="1"/>
            <a:r>
              <a:rPr lang="ja-JP" altLang="en-US" dirty="0">
                <a:latin typeface="Times New Roman" panose="02020603050405020304" pitchFamily="18" charset="0"/>
              </a:rPr>
              <a:t>平均値 </a:t>
            </a:r>
            <a:r>
              <a:rPr lang="en-US" altLang="ja-JP" dirty="0">
                <a:latin typeface="Times New Roman" panose="02020603050405020304" pitchFamily="18" charset="0"/>
              </a:rPr>
              <a:t>(4.375)</a:t>
            </a:r>
          </a:p>
          <a:p>
            <a:pPr lvl="1"/>
            <a:r>
              <a:rPr lang="ja-JP" altLang="en-US" dirty="0">
                <a:latin typeface="Times New Roman" panose="02020603050405020304" pitchFamily="18" charset="0"/>
              </a:rPr>
              <a:t>最大値 </a:t>
            </a:r>
            <a:r>
              <a:rPr lang="en-US" altLang="ja-JP" dirty="0">
                <a:latin typeface="Times New Roman" panose="02020603050405020304" pitchFamily="18" charset="0"/>
              </a:rPr>
              <a:t>(8)</a:t>
            </a:r>
          </a:p>
          <a:p>
            <a:pPr lvl="1"/>
            <a:r>
              <a:rPr lang="ja-JP" altLang="en-US" dirty="0">
                <a:latin typeface="Times New Roman" panose="02020603050405020304" pitchFamily="18" charset="0"/>
              </a:rPr>
              <a:t>中央値 </a:t>
            </a:r>
            <a:r>
              <a:rPr lang="en-US" altLang="ja-JP" dirty="0">
                <a:latin typeface="Times New Roman" panose="02020603050405020304" pitchFamily="18" charset="0"/>
              </a:rPr>
              <a:t>(4)</a:t>
            </a:r>
          </a:p>
        </p:txBody>
      </p:sp>
      <p:grpSp>
        <p:nvGrpSpPr>
          <p:cNvPr id="87044" name="Group 4"/>
          <p:cNvGrpSpPr>
            <a:grpSpLocks/>
          </p:cNvGrpSpPr>
          <p:nvPr/>
        </p:nvGrpSpPr>
        <p:grpSpPr bwMode="auto">
          <a:xfrm>
            <a:off x="2971800" y="5486400"/>
            <a:ext cx="4114800" cy="381000"/>
            <a:chOff x="1872" y="3456"/>
            <a:chExt cx="2592" cy="240"/>
          </a:xfrm>
        </p:grpSpPr>
        <p:sp>
          <p:nvSpPr>
            <p:cNvPr id="87045" name="Oval 5"/>
            <p:cNvSpPr>
              <a:spLocks noChangeArrowheads="1"/>
            </p:cNvSpPr>
            <p:nvPr/>
          </p:nvSpPr>
          <p:spPr bwMode="auto">
            <a:xfrm>
              <a:off x="4224" y="3456"/>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4</a:t>
              </a:r>
              <a:endParaRPr lang="en-US" altLang="ja-JP" sz="2400">
                <a:solidFill>
                  <a:schemeClr val="bg2"/>
                </a:solidFill>
                <a:effectLst/>
                <a:latin typeface="Times New Roman" panose="02020603050405020304" pitchFamily="18" charset="0"/>
              </a:endParaRPr>
            </a:p>
          </p:txBody>
        </p:sp>
        <p:sp>
          <p:nvSpPr>
            <p:cNvPr id="87046" name="Oval 6"/>
            <p:cNvSpPr>
              <a:spLocks noChangeArrowheads="1"/>
            </p:cNvSpPr>
            <p:nvPr/>
          </p:nvSpPr>
          <p:spPr bwMode="auto">
            <a:xfrm>
              <a:off x="2208" y="3456"/>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3</a:t>
              </a:r>
              <a:endParaRPr lang="en-US" altLang="ja-JP" sz="2400">
                <a:solidFill>
                  <a:schemeClr val="bg2"/>
                </a:solidFill>
                <a:effectLst/>
                <a:latin typeface="Times New Roman" panose="02020603050405020304" pitchFamily="18" charset="0"/>
              </a:endParaRPr>
            </a:p>
          </p:txBody>
        </p:sp>
        <p:sp>
          <p:nvSpPr>
            <p:cNvPr id="87047" name="Oval 7"/>
            <p:cNvSpPr>
              <a:spLocks noChangeArrowheads="1"/>
            </p:cNvSpPr>
            <p:nvPr/>
          </p:nvSpPr>
          <p:spPr bwMode="auto">
            <a:xfrm>
              <a:off x="2544" y="3456"/>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5</a:t>
              </a:r>
              <a:endParaRPr lang="en-US" altLang="ja-JP" sz="2400">
                <a:solidFill>
                  <a:schemeClr val="bg2"/>
                </a:solidFill>
                <a:effectLst/>
                <a:latin typeface="Times New Roman" panose="02020603050405020304" pitchFamily="18" charset="0"/>
              </a:endParaRPr>
            </a:p>
          </p:txBody>
        </p:sp>
        <p:sp>
          <p:nvSpPr>
            <p:cNvPr id="87048" name="Oval 8"/>
            <p:cNvSpPr>
              <a:spLocks noChangeArrowheads="1"/>
            </p:cNvSpPr>
            <p:nvPr/>
          </p:nvSpPr>
          <p:spPr bwMode="auto">
            <a:xfrm>
              <a:off x="2880" y="3456"/>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7</a:t>
              </a:r>
              <a:endParaRPr lang="en-US" altLang="ja-JP" sz="2400">
                <a:solidFill>
                  <a:schemeClr val="bg2"/>
                </a:solidFill>
                <a:effectLst/>
                <a:latin typeface="Times New Roman" panose="02020603050405020304" pitchFamily="18" charset="0"/>
              </a:endParaRPr>
            </a:p>
          </p:txBody>
        </p:sp>
        <p:sp>
          <p:nvSpPr>
            <p:cNvPr id="87049" name="Oval 9"/>
            <p:cNvSpPr>
              <a:spLocks noChangeArrowheads="1"/>
            </p:cNvSpPr>
            <p:nvPr/>
          </p:nvSpPr>
          <p:spPr bwMode="auto">
            <a:xfrm>
              <a:off x="3216" y="3456"/>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1</a:t>
              </a:r>
              <a:endParaRPr lang="en-US" altLang="ja-JP" sz="2400">
                <a:solidFill>
                  <a:schemeClr val="bg2"/>
                </a:solidFill>
                <a:effectLst/>
                <a:latin typeface="Times New Roman" panose="02020603050405020304" pitchFamily="18" charset="0"/>
              </a:endParaRPr>
            </a:p>
          </p:txBody>
        </p:sp>
        <p:sp>
          <p:nvSpPr>
            <p:cNvPr id="87050" name="Oval 10"/>
            <p:cNvSpPr>
              <a:spLocks noChangeArrowheads="1"/>
            </p:cNvSpPr>
            <p:nvPr/>
          </p:nvSpPr>
          <p:spPr bwMode="auto">
            <a:xfrm>
              <a:off x="3552" y="3456"/>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8</a:t>
              </a:r>
              <a:endParaRPr lang="en-US" altLang="ja-JP" sz="2400">
                <a:solidFill>
                  <a:schemeClr val="bg2"/>
                </a:solidFill>
                <a:effectLst/>
                <a:latin typeface="Times New Roman" panose="02020603050405020304" pitchFamily="18" charset="0"/>
              </a:endParaRPr>
            </a:p>
          </p:txBody>
        </p:sp>
        <p:sp>
          <p:nvSpPr>
            <p:cNvPr id="87051" name="Oval 11"/>
            <p:cNvSpPr>
              <a:spLocks noChangeArrowheads="1"/>
            </p:cNvSpPr>
            <p:nvPr/>
          </p:nvSpPr>
          <p:spPr bwMode="auto">
            <a:xfrm>
              <a:off x="3888" y="3456"/>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5</a:t>
              </a:r>
              <a:endParaRPr lang="en-US" altLang="ja-JP" sz="2400">
                <a:solidFill>
                  <a:schemeClr val="bg2"/>
                </a:solidFill>
                <a:effectLst/>
                <a:latin typeface="Times New Roman" panose="02020603050405020304" pitchFamily="18" charset="0"/>
              </a:endParaRPr>
            </a:p>
          </p:txBody>
        </p:sp>
        <p:sp>
          <p:nvSpPr>
            <p:cNvPr id="87052" name="Oval 12"/>
            <p:cNvSpPr>
              <a:spLocks noChangeArrowheads="1"/>
            </p:cNvSpPr>
            <p:nvPr/>
          </p:nvSpPr>
          <p:spPr bwMode="auto">
            <a:xfrm>
              <a:off x="1872" y="3456"/>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2</a:t>
              </a:r>
              <a:endParaRPr lang="en-US" altLang="ja-JP" sz="2400">
                <a:solidFill>
                  <a:schemeClr val="bg2"/>
                </a:solidFill>
                <a:effectLst/>
                <a:latin typeface="Times New Roman" panose="02020603050405020304" pitchFamily="18" charset="0"/>
              </a:endParaRPr>
            </a:p>
          </p:txBody>
        </p:sp>
      </p:grpSp>
      <p:grpSp>
        <p:nvGrpSpPr>
          <p:cNvPr id="87053" name="Group 13"/>
          <p:cNvGrpSpPr>
            <a:grpSpLocks/>
          </p:cNvGrpSpPr>
          <p:nvPr/>
        </p:nvGrpSpPr>
        <p:grpSpPr bwMode="auto">
          <a:xfrm>
            <a:off x="3200400" y="4648200"/>
            <a:ext cx="3733800" cy="838200"/>
            <a:chOff x="2016" y="2928"/>
            <a:chExt cx="2352" cy="528"/>
          </a:xfrm>
        </p:grpSpPr>
        <p:sp>
          <p:nvSpPr>
            <p:cNvPr id="87054" name="Oval 14"/>
            <p:cNvSpPr>
              <a:spLocks noChangeArrowheads="1"/>
            </p:cNvSpPr>
            <p:nvPr/>
          </p:nvSpPr>
          <p:spPr bwMode="auto">
            <a:xfrm>
              <a:off x="2064" y="2928"/>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a:t>
              </a:r>
            </a:p>
          </p:txBody>
        </p:sp>
        <p:sp>
          <p:nvSpPr>
            <p:cNvPr id="87055" name="Oval 15"/>
            <p:cNvSpPr>
              <a:spLocks noChangeArrowheads="1"/>
            </p:cNvSpPr>
            <p:nvPr/>
          </p:nvSpPr>
          <p:spPr bwMode="auto">
            <a:xfrm>
              <a:off x="2736" y="2928"/>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a:t>
              </a:r>
            </a:p>
          </p:txBody>
        </p:sp>
        <p:sp>
          <p:nvSpPr>
            <p:cNvPr id="87056" name="Oval 16"/>
            <p:cNvSpPr>
              <a:spLocks noChangeArrowheads="1"/>
            </p:cNvSpPr>
            <p:nvPr/>
          </p:nvSpPr>
          <p:spPr bwMode="auto">
            <a:xfrm>
              <a:off x="3408" y="2928"/>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a:t>
              </a:r>
            </a:p>
          </p:txBody>
        </p:sp>
        <p:sp>
          <p:nvSpPr>
            <p:cNvPr id="87057" name="Oval 17"/>
            <p:cNvSpPr>
              <a:spLocks noChangeArrowheads="1"/>
            </p:cNvSpPr>
            <p:nvPr/>
          </p:nvSpPr>
          <p:spPr bwMode="auto">
            <a:xfrm>
              <a:off x="4080" y="2928"/>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a:t>
              </a:r>
            </a:p>
          </p:txBody>
        </p:sp>
        <p:sp>
          <p:nvSpPr>
            <p:cNvPr id="87058" name="Line 18"/>
            <p:cNvSpPr>
              <a:spLocks noChangeShapeType="1"/>
            </p:cNvSpPr>
            <p:nvPr/>
          </p:nvSpPr>
          <p:spPr bwMode="auto">
            <a:xfrm flipV="1">
              <a:off x="2016"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59" name="Line 19"/>
            <p:cNvSpPr>
              <a:spLocks noChangeShapeType="1"/>
            </p:cNvSpPr>
            <p:nvPr/>
          </p:nvSpPr>
          <p:spPr bwMode="auto">
            <a:xfrm flipH="1" flipV="1">
              <a:off x="2208"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0" name="Line 20"/>
            <p:cNvSpPr>
              <a:spLocks noChangeShapeType="1"/>
            </p:cNvSpPr>
            <p:nvPr/>
          </p:nvSpPr>
          <p:spPr bwMode="auto">
            <a:xfrm flipV="1">
              <a:off x="2688"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1" name="Line 21"/>
            <p:cNvSpPr>
              <a:spLocks noChangeShapeType="1"/>
            </p:cNvSpPr>
            <p:nvPr/>
          </p:nvSpPr>
          <p:spPr bwMode="auto">
            <a:xfrm flipH="1" flipV="1">
              <a:off x="2880"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2" name="Line 22"/>
            <p:cNvSpPr>
              <a:spLocks noChangeShapeType="1"/>
            </p:cNvSpPr>
            <p:nvPr/>
          </p:nvSpPr>
          <p:spPr bwMode="auto">
            <a:xfrm flipV="1">
              <a:off x="3360"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3" name="Line 23"/>
            <p:cNvSpPr>
              <a:spLocks noChangeShapeType="1"/>
            </p:cNvSpPr>
            <p:nvPr/>
          </p:nvSpPr>
          <p:spPr bwMode="auto">
            <a:xfrm flipH="1" flipV="1">
              <a:off x="3552"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4" name="Line 24"/>
            <p:cNvSpPr>
              <a:spLocks noChangeShapeType="1"/>
            </p:cNvSpPr>
            <p:nvPr/>
          </p:nvSpPr>
          <p:spPr bwMode="auto">
            <a:xfrm flipV="1">
              <a:off x="4032"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5" name="Line 25"/>
            <p:cNvSpPr>
              <a:spLocks noChangeShapeType="1"/>
            </p:cNvSpPr>
            <p:nvPr/>
          </p:nvSpPr>
          <p:spPr bwMode="auto">
            <a:xfrm flipH="1" flipV="1">
              <a:off x="4224"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7066" name="Group 26"/>
          <p:cNvGrpSpPr>
            <a:grpSpLocks/>
          </p:cNvGrpSpPr>
          <p:nvPr/>
        </p:nvGrpSpPr>
        <p:grpSpPr bwMode="auto">
          <a:xfrm>
            <a:off x="3505200" y="3810000"/>
            <a:ext cx="3200400" cy="838200"/>
            <a:chOff x="2208" y="2400"/>
            <a:chExt cx="2016" cy="528"/>
          </a:xfrm>
        </p:grpSpPr>
        <p:sp>
          <p:nvSpPr>
            <p:cNvPr id="87067" name="Oval 27"/>
            <p:cNvSpPr>
              <a:spLocks noChangeArrowheads="1"/>
            </p:cNvSpPr>
            <p:nvPr/>
          </p:nvSpPr>
          <p:spPr bwMode="auto">
            <a:xfrm>
              <a:off x="3744" y="2400"/>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a:t>
              </a:r>
            </a:p>
          </p:txBody>
        </p:sp>
        <p:sp>
          <p:nvSpPr>
            <p:cNvPr id="87068" name="Line 28"/>
            <p:cNvSpPr>
              <a:spLocks noChangeShapeType="1"/>
            </p:cNvSpPr>
            <p:nvPr/>
          </p:nvSpPr>
          <p:spPr bwMode="auto">
            <a:xfrm flipV="1">
              <a:off x="3552" y="2640"/>
              <a:ext cx="288"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9" name="Line 29"/>
            <p:cNvSpPr>
              <a:spLocks noChangeShapeType="1"/>
            </p:cNvSpPr>
            <p:nvPr/>
          </p:nvSpPr>
          <p:spPr bwMode="auto">
            <a:xfrm flipH="1" flipV="1">
              <a:off x="3888" y="2640"/>
              <a:ext cx="336"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0" name="Oval 30"/>
            <p:cNvSpPr>
              <a:spLocks noChangeArrowheads="1"/>
            </p:cNvSpPr>
            <p:nvPr/>
          </p:nvSpPr>
          <p:spPr bwMode="auto">
            <a:xfrm>
              <a:off x="2400" y="2400"/>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a:t>
              </a:r>
            </a:p>
          </p:txBody>
        </p:sp>
        <p:sp>
          <p:nvSpPr>
            <p:cNvPr id="87071" name="Line 31"/>
            <p:cNvSpPr>
              <a:spLocks noChangeShapeType="1"/>
            </p:cNvSpPr>
            <p:nvPr/>
          </p:nvSpPr>
          <p:spPr bwMode="auto">
            <a:xfrm flipV="1">
              <a:off x="2208" y="2640"/>
              <a:ext cx="288"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2" name="Line 32"/>
            <p:cNvSpPr>
              <a:spLocks noChangeShapeType="1"/>
            </p:cNvSpPr>
            <p:nvPr/>
          </p:nvSpPr>
          <p:spPr bwMode="auto">
            <a:xfrm flipH="1" flipV="1">
              <a:off x="2544" y="2640"/>
              <a:ext cx="336"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7073" name="Group 33"/>
          <p:cNvGrpSpPr>
            <a:grpSpLocks/>
          </p:cNvGrpSpPr>
          <p:nvPr/>
        </p:nvGrpSpPr>
        <p:grpSpPr bwMode="auto">
          <a:xfrm>
            <a:off x="4038600" y="2971800"/>
            <a:ext cx="2057400" cy="838200"/>
            <a:chOff x="2544" y="1872"/>
            <a:chExt cx="1296" cy="528"/>
          </a:xfrm>
        </p:grpSpPr>
        <p:sp>
          <p:nvSpPr>
            <p:cNvPr id="87074" name="Oval 34"/>
            <p:cNvSpPr>
              <a:spLocks noChangeArrowheads="1"/>
            </p:cNvSpPr>
            <p:nvPr/>
          </p:nvSpPr>
          <p:spPr bwMode="auto">
            <a:xfrm>
              <a:off x="3072" y="1872"/>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a:t>
              </a:r>
            </a:p>
          </p:txBody>
        </p:sp>
        <p:sp>
          <p:nvSpPr>
            <p:cNvPr id="87075" name="Line 35"/>
            <p:cNvSpPr>
              <a:spLocks noChangeShapeType="1"/>
            </p:cNvSpPr>
            <p:nvPr/>
          </p:nvSpPr>
          <p:spPr bwMode="auto">
            <a:xfrm flipV="1">
              <a:off x="2544" y="2112"/>
              <a:ext cx="62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6" name="Line 36"/>
            <p:cNvSpPr>
              <a:spLocks noChangeShapeType="1"/>
            </p:cNvSpPr>
            <p:nvPr/>
          </p:nvSpPr>
          <p:spPr bwMode="auto">
            <a:xfrm flipH="1" flipV="1">
              <a:off x="3216" y="2112"/>
              <a:ext cx="62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7077" name="Line 37"/>
          <p:cNvSpPr>
            <a:spLocks noChangeShapeType="1"/>
          </p:cNvSpPr>
          <p:nvPr/>
        </p:nvSpPr>
        <p:spPr bwMode="auto">
          <a:xfrm flipV="1">
            <a:off x="7315200" y="2743200"/>
            <a:ext cx="0" cy="312420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8" name="Text Box 38"/>
          <p:cNvSpPr txBox="1">
            <a:spLocks noChangeArrowheads="1"/>
          </p:cNvSpPr>
          <p:nvPr/>
        </p:nvSpPr>
        <p:spPr bwMode="auto">
          <a:xfrm>
            <a:off x="7391400" y="2667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時間</a:t>
            </a:r>
          </a:p>
        </p:txBody>
      </p:sp>
      <p:sp>
        <p:nvSpPr>
          <p:cNvPr id="87079" name="Line 39"/>
          <p:cNvSpPr>
            <a:spLocks noChangeShapeType="1"/>
          </p:cNvSpPr>
          <p:nvPr/>
        </p:nvSpPr>
        <p:spPr bwMode="auto">
          <a:xfrm>
            <a:off x="2819400" y="5257800"/>
            <a:ext cx="44958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0" name="Line 40"/>
          <p:cNvSpPr>
            <a:spLocks noChangeShapeType="1"/>
          </p:cNvSpPr>
          <p:nvPr/>
        </p:nvSpPr>
        <p:spPr bwMode="auto">
          <a:xfrm>
            <a:off x="2895600" y="4419600"/>
            <a:ext cx="44196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1" name="Line 41"/>
          <p:cNvSpPr>
            <a:spLocks noChangeShapeType="1"/>
          </p:cNvSpPr>
          <p:nvPr/>
        </p:nvSpPr>
        <p:spPr bwMode="auto">
          <a:xfrm>
            <a:off x="2895600" y="3581400"/>
            <a:ext cx="44196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2" name="Text Box 42"/>
          <p:cNvSpPr txBox="1">
            <a:spLocks noChangeArrowheads="1"/>
          </p:cNvSpPr>
          <p:nvPr/>
        </p:nvSpPr>
        <p:spPr bwMode="auto">
          <a:xfrm>
            <a:off x="7315200" y="54864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0</a:t>
            </a:r>
          </a:p>
        </p:txBody>
      </p:sp>
      <p:sp>
        <p:nvSpPr>
          <p:cNvPr id="87083" name="Text Box 43"/>
          <p:cNvSpPr txBox="1">
            <a:spLocks noChangeArrowheads="1"/>
          </p:cNvSpPr>
          <p:nvPr/>
        </p:nvSpPr>
        <p:spPr bwMode="auto">
          <a:xfrm>
            <a:off x="7315200" y="46482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1</a:t>
            </a:r>
          </a:p>
        </p:txBody>
      </p:sp>
      <p:sp>
        <p:nvSpPr>
          <p:cNvPr id="87084" name="Text Box 44"/>
          <p:cNvSpPr txBox="1">
            <a:spLocks noChangeArrowheads="1"/>
          </p:cNvSpPr>
          <p:nvPr/>
        </p:nvSpPr>
        <p:spPr bwMode="auto">
          <a:xfrm>
            <a:off x="7315200" y="38100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2</a:t>
            </a:r>
          </a:p>
        </p:txBody>
      </p:sp>
      <p:sp>
        <p:nvSpPr>
          <p:cNvPr id="87085" name="Text Box 45"/>
          <p:cNvSpPr txBox="1">
            <a:spLocks noChangeArrowheads="1"/>
          </p:cNvSpPr>
          <p:nvPr/>
        </p:nvSpPr>
        <p:spPr bwMode="auto">
          <a:xfrm>
            <a:off x="7315200" y="30480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r>
              <a:rPr lang="ja-JP" altLang="en-US" dirty="0">
                <a:latin typeface="Times New Roman" panose="02020603050405020304" pitchFamily="18" charset="0"/>
              </a:rPr>
              <a:t>並列計算の例</a:t>
            </a:r>
          </a:p>
        </p:txBody>
      </p:sp>
      <p:sp>
        <p:nvSpPr>
          <p:cNvPr id="87043" name="Rectangle 3"/>
          <p:cNvSpPr>
            <a:spLocks noGrp="1" noChangeArrowheads="1"/>
          </p:cNvSpPr>
          <p:nvPr>
            <p:ph type="body" idx="1"/>
          </p:nvPr>
        </p:nvSpPr>
        <p:spPr/>
        <p:txBody>
          <a:bodyPr/>
          <a:lstStyle/>
          <a:p>
            <a:r>
              <a:rPr lang="ja-JP" altLang="en-US" dirty="0">
                <a:latin typeface="Times New Roman" panose="02020603050405020304" pitchFamily="18" charset="0"/>
              </a:rPr>
              <a:t>足し算と同様の処理が可能なのは？</a:t>
            </a:r>
          </a:p>
          <a:p>
            <a:pPr lvl="2"/>
            <a:r>
              <a:rPr lang="ja-JP" altLang="en-US" dirty="0">
                <a:latin typeface="Times New Roman" panose="02020603050405020304" pitchFamily="18" charset="0"/>
              </a:rPr>
              <a:t>入力</a:t>
            </a:r>
            <a:r>
              <a:rPr lang="en-US" altLang="ja-JP" dirty="0">
                <a:latin typeface="Times New Roman" panose="02020603050405020304" pitchFamily="18" charset="0"/>
              </a:rPr>
              <a:t>: 2, 3, 5, 7, 1, 8, 5, 4 </a:t>
            </a:r>
          </a:p>
          <a:p>
            <a:pPr lvl="1"/>
            <a:r>
              <a:rPr lang="ja-JP" altLang="en-US" dirty="0">
                <a:solidFill>
                  <a:srgbClr val="FFFF00"/>
                </a:solidFill>
                <a:latin typeface="Times New Roman" panose="02020603050405020304" pitchFamily="18" charset="0"/>
              </a:rPr>
              <a:t>平均値 </a:t>
            </a:r>
            <a:r>
              <a:rPr lang="en-US" altLang="ja-JP" dirty="0">
                <a:solidFill>
                  <a:srgbClr val="FFFF00"/>
                </a:solidFill>
                <a:latin typeface="Times New Roman" panose="02020603050405020304" pitchFamily="18" charset="0"/>
              </a:rPr>
              <a:t>(4.375)</a:t>
            </a:r>
          </a:p>
          <a:p>
            <a:pPr lvl="1"/>
            <a:r>
              <a:rPr lang="ja-JP" altLang="en-US" dirty="0">
                <a:latin typeface="Times New Roman" panose="02020603050405020304" pitchFamily="18" charset="0"/>
              </a:rPr>
              <a:t>最大値 </a:t>
            </a:r>
            <a:r>
              <a:rPr lang="en-US" altLang="ja-JP" dirty="0">
                <a:latin typeface="Times New Roman" panose="02020603050405020304" pitchFamily="18" charset="0"/>
              </a:rPr>
              <a:t>(8)</a:t>
            </a:r>
          </a:p>
          <a:p>
            <a:pPr lvl="1"/>
            <a:r>
              <a:rPr lang="ja-JP" altLang="en-US" dirty="0">
                <a:latin typeface="Times New Roman" panose="02020603050405020304" pitchFamily="18" charset="0"/>
              </a:rPr>
              <a:t>中央値 </a:t>
            </a:r>
            <a:r>
              <a:rPr lang="en-US" altLang="ja-JP" dirty="0">
                <a:latin typeface="Times New Roman" panose="02020603050405020304" pitchFamily="18" charset="0"/>
              </a:rPr>
              <a:t>(4)</a:t>
            </a:r>
          </a:p>
        </p:txBody>
      </p:sp>
      <p:grpSp>
        <p:nvGrpSpPr>
          <p:cNvPr id="87044" name="Group 4"/>
          <p:cNvGrpSpPr>
            <a:grpSpLocks/>
          </p:cNvGrpSpPr>
          <p:nvPr/>
        </p:nvGrpSpPr>
        <p:grpSpPr bwMode="auto">
          <a:xfrm>
            <a:off x="2971800" y="5486400"/>
            <a:ext cx="4114800" cy="381000"/>
            <a:chOff x="1872" y="3456"/>
            <a:chExt cx="2592" cy="240"/>
          </a:xfrm>
        </p:grpSpPr>
        <p:sp>
          <p:nvSpPr>
            <p:cNvPr id="87045" name="Oval 5"/>
            <p:cNvSpPr>
              <a:spLocks noChangeArrowheads="1"/>
            </p:cNvSpPr>
            <p:nvPr/>
          </p:nvSpPr>
          <p:spPr bwMode="auto">
            <a:xfrm>
              <a:off x="4224" y="3456"/>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4</a:t>
              </a:r>
              <a:endParaRPr lang="en-US" altLang="ja-JP" sz="2400">
                <a:solidFill>
                  <a:schemeClr val="bg2"/>
                </a:solidFill>
                <a:effectLst/>
                <a:latin typeface="Times New Roman" panose="02020603050405020304" pitchFamily="18" charset="0"/>
              </a:endParaRPr>
            </a:p>
          </p:txBody>
        </p:sp>
        <p:sp>
          <p:nvSpPr>
            <p:cNvPr id="87046" name="Oval 6"/>
            <p:cNvSpPr>
              <a:spLocks noChangeArrowheads="1"/>
            </p:cNvSpPr>
            <p:nvPr/>
          </p:nvSpPr>
          <p:spPr bwMode="auto">
            <a:xfrm>
              <a:off x="2208" y="3456"/>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3</a:t>
              </a:r>
              <a:endParaRPr lang="en-US" altLang="ja-JP" sz="2400">
                <a:solidFill>
                  <a:schemeClr val="bg2"/>
                </a:solidFill>
                <a:effectLst/>
                <a:latin typeface="Times New Roman" panose="02020603050405020304" pitchFamily="18" charset="0"/>
              </a:endParaRPr>
            </a:p>
          </p:txBody>
        </p:sp>
        <p:sp>
          <p:nvSpPr>
            <p:cNvPr id="87047" name="Oval 7"/>
            <p:cNvSpPr>
              <a:spLocks noChangeArrowheads="1"/>
            </p:cNvSpPr>
            <p:nvPr/>
          </p:nvSpPr>
          <p:spPr bwMode="auto">
            <a:xfrm>
              <a:off x="2544" y="3456"/>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5</a:t>
              </a:r>
              <a:endParaRPr lang="en-US" altLang="ja-JP" sz="2400">
                <a:solidFill>
                  <a:schemeClr val="bg2"/>
                </a:solidFill>
                <a:effectLst/>
                <a:latin typeface="Times New Roman" panose="02020603050405020304" pitchFamily="18" charset="0"/>
              </a:endParaRPr>
            </a:p>
          </p:txBody>
        </p:sp>
        <p:sp>
          <p:nvSpPr>
            <p:cNvPr id="87048" name="Oval 8"/>
            <p:cNvSpPr>
              <a:spLocks noChangeArrowheads="1"/>
            </p:cNvSpPr>
            <p:nvPr/>
          </p:nvSpPr>
          <p:spPr bwMode="auto">
            <a:xfrm>
              <a:off x="2880" y="3456"/>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7</a:t>
              </a:r>
              <a:endParaRPr lang="en-US" altLang="ja-JP" sz="2400">
                <a:solidFill>
                  <a:schemeClr val="bg2"/>
                </a:solidFill>
                <a:effectLst/>
                <a:latin typeface="Times New Roman" panose="02020603050405020304" pitchFamily="18" charset="0"/>
              </a:endParaRPr>
            </a:p>
          </p:txBody>
        </p:sp>
        <p:sp>
          <p:nvSpPr>
            <p:cNvPr id="87049" name="Oval 9"/>
            <p:cNvSpPr>
              <a:spLocks noChangeArrowheads="1"/>
            </p:cNvSpPr>
            <p:nvPr/>
          </p:nvSpPr>
          <p:spPr bwMode="auto">
            <a:xfrm>
              <a:off x="3216" y="3456"/>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1</a:t>
              </a:r>
              <a:endParaRPr lang="en-US" altLang="ja-JP" sz="2400">
                <a:solidFill>
                  <a:schemeClr val="bg2"/>
                </a:solidFill>
                <a:effectLst/>
                <a:latin typeface="Times New Roman" panose="02020603050405020304" pitchFamily="18" charset="0"/>
              </a:endParaRPr>
            </a:p>
          </p:txBody>
        </p:sp>
        <p:sp>
          <p:nvSpPr>
            <p:cNvPr id="87050" name="Oval 10"/>
            <p:cNvSpPr>
              <a:spLocks noChangeArrowheads="1"/>
            </p:cNvSpPr>
            <p:nvPr/>
          </p:nvSpPr>
          <p:spPr bwMode="auto">
            <a:xfrm>
              <a:off x="3552" y="3456"/>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8</a:t>
              </a:r>
              <a:endParaRPr lang="en-US" altLang="ja-JP" sz="2400">
                <a:solidFill>
                  <a:schemeClr val="bg2"/>
                </a:solidFill>
                <a:effectLst/>
                <a:latin typeface="Times New Roman" panose="02020603050405020304" pitchFamily="18" charset="0"/>
              </a:endParaRPr>
            </a:p>
          </p:txBody>
        </p:sp>
        <p:sp>
          <p:nvSpPr>
            <p:cNvPr id="87051" name="Oval 11"/>
            <p:cNvSpPr>
              <a:spLocks noChangeArrowheads="1"/>
            </p:cNvSpPr>
            <p:nvPr/>
          </p:nvSpPr>
          <p:spPr bwMode="auto">
            <a:xfrm>
              <a:off x="3888" y="3456"/>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5</a:t>
              </a:r>
              <a:endParaRPr lang="en-US" altLang="ja-JP" sz="2400">
                <a:solidFill>
                  <a:schemeClr val="bg2"/>
                </a:solidFill>
                <a:effectLst/>
                <a:latin typeface="Times New Roman" panose="02020603050405020304" pitchFamily="18" charset="0"/>
              </a:endParaRPr>
            </a:p>
          </p:txBody>
        </p:sp>
        <p:sp>
          <p:nvSpPr>
            <p:cNvPr id="87052" name="Oval 12"/>
            <p:cNvSpPr>
              <a:spLocks noChangeArrowheads="1"/>
            </p:cNvSpPr>
            <p:nvPr/>
          </p:nvSpPr>
          <p:spPr bwMode="auto">
            <a:xfrm>
              <a:off x="1872" y="3456"/>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2</a:t>
              </a:r>
              <a:endParaRPr lang="en-US" altLang="ja-JP" sz="2400">
                <a:solidFill>
                  <a:schemeClr val="bg2"/>
                </a:solidFill>
                <a:effectLst/>
                <a:latin typeface="Times New Roman" panose="02020603050405020304" pitchFamily="18" charset="0"/>
              </a:endParaRPr>
            </a:p>
          </p:txBody>
        </p:sp>
      </p:grpSp>
      <p:grpSp>
        <p:nvGrpSpPr>
          <p:cNvPr id="87053" name="Group 13"/>
          <p:cNvGrpSpPr>
            <a:grpSpLocks/>
          </p:cNvGrpSpPr>
          <p:nvPr/>
        </p:nvGrpSpPr>
        <p:grpSpPr bwMode="auto">
          <a:xfrm>
            <a:off x="3200400" y="4648200"/>
            <a:ext cx="3733800" cy="838200"/>
            <a:chOff x="2016" y="2928"/>
            <a:chExt cx="2352" cy="528"/>
          </a:xfrm>
        </p:grpSpPr>
        <p:sp>
          <p:nvSpPr>
            <p:cNvPr id="87054" name="Oval 14"/>
            <p:cNvSpPr>
              <a:spLocks noChangeArrowheads="1"/>
            </p:cNvSpPr>
            <p:nvPr/>
          </p:nvSpPr>
          <p:spPr bwMode="auto">
            <a:xfrm>
              <a:off x="2064" y="2928"/>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effectLst/>
                  <a:latin typeface="Times New Roman" panose="02020603050405020304" pitchFamily="18" charset="0"/>
                </a:rPr>
                <a:t>2.5</a:t>
              </a:r>
            </a:p>
          </p:txBody>
        </p:sp>
        <p:sp>
          <p:nvSpPr>
            <p:cNvPr id="87055" name="Oval 15"/>
            <p:cNvSpPr>
              <a:spLocks noChangeArrowheads="1"/>
            </p:cNvSpPr>
            <p:nvPr/>
          </p:nvSpPr>
          <p:spPr bwMode="auto">
            <a:xfrm>
              <a:off x="2736" y="2928"/>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6</a:t>
              </a:r>
              <a:endParaRPr lang="en-US" altLang="ja-JP" sz="1600" dirty="0">
                <a:solidFill>
                  <a:schemeClr val="bg2"/>
                </a:solidFill>
                <a:effectLst/>
                <a:latin typeface="Times New Roman" panose="02020603050405020304" pitchFamily="18" charset="0"/>
              </a:endParaRPr>
            </a:p>
          </p:txBody>
        </p:sp>
        <p:sp>
          <p:nvSpPr>
            <p:cNvPr id="87056" name="Oval 16"/>
            <p:cNvSpPr>
              <a:spLocks noChangeArrowheads="1"/>
            </p:cNvSpPr>
            <p:nvPr/>
          </p:nvSpPr>
          <p:spPr bwMode="auto">
            <a:xfrm>
              <a:off x="3408" y="2928"/>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rPr>
                <a:t>4.5</a:t>
              </a:r>
              <a:endParaRPr lang="en-US" altLang="ja-JP" sz="1600" dirty="0">
                <a:solidFill>
                  <a:schemeClr val="bg2"/>
                </a:solidFill>
                <a:effectLst/>
                <a:latin typeface="Times New Roman" panose="02020603050405020304" pitchFamily="18" charset="0"/>
              </a:endParaRPr>
            </a:p>
          </p:txBody>
        </p:sp>
        <p:sp>
          <p:nvSpPr>
            <p:cNvPr id="87057" name="Oval 17"/>
            <p:cNvSpPr>
              <a:spLocks noChangeArrowheads="1"/>
            </p:cNvSpPr>
            <p:nvPr/>
          </p:nvSpPr>
          <p:spPr bwMode="auto">
            <a:xfrm>
              <a:off x="4080" y="2928"/>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rPr>
                <a:t>4.5</a:t>
              </a:r>
              <a:endParaRPr lang="en-US" altLang="ja-JP" sz="1600" dirty="0">
                <a:solidFill>
                  <a:schemeClr val="bg2"/>
                </a:solidFill>
                <a:effectLst/>
                <a:latin typeface="Times New Roman" panose="02020603050405020304" pitchFamily="18" charset="0"/>
              </a:endParaRPr>
            </a:p>
          </p:txBody>
        </p:sp>
        <p:sp>
          <p:nvSpPr>
            <p:cNvPr id="87058" name="Line 18"/>
            <p:cNvSpPr>
              <a:spLocks noChangeShapeType="1"/>
            </p:cNvSpPr>
            <p:nvPr/>
          </p:nvSpPr>
          <p:spPr bwMode="auto">
            <a:xfrm flipV="1">
              <a:off x="2016"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59" name="Line 19"/>
            <p:cNvSpPr>
              <a:spLocks noChangeShapeType="1"/>
            </p:cNvSpPr>
            <p:nvPr/>
          </p:nvSpPr>
          <p:spPr bwMode="auto">
            <a:xfrm flipH="1" flipV="1">
              <a:off x="2208"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0" name="Line 20"/>
            <p:cNvSpPr>
              <a:spLocks noChangeShapeType="1"/>
            </p:cNvSpPr>
            <p:nvPr/>
          </p:nvSpPr>
          <p:spPr bwMode="auto">
            <a:xfrm flipV="1">
              <a:off x="2688"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1" name="Line 21"/>
            <p:cNvSpPr>
              <a:spLocks noChangeShapeType="1"/>
            </p:cNvSpPr>
            <p:nvPr/>
          </p:nvSpPr>
          <p:spPr bwMode="auto">
            <a:xfrm flipH="1" flipV="1">
              <a:off x="2880"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2" name="Line 22"/>
            <p:cNvSpPr>
              <a:spLocks noChangeShapeType="1"/>
            </p:cNvSpPr>
            <p:nvPr/>
          </p:nvSpPr>
          <p:spPr bwMode="auto">
            <a:xfrm flipV="1">
              <a:off x="3360"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3" name="Line 23"/>
            <p:cNvSpPr>
              <a:spLocks noChangeShapeType="1"/>
            </p:cNvSpPr>
            <p:nvPr/>
          </p:nvSpPr>
          <p:spPr bwMode="auto">
            <a:xfrm flipH="1" flipV="1">
              <a:off x="3552"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4" name="Line 24"/>
            <p:cNvSpPr>
              <a:spLocks noChangeShapeType="1"/>
            </p:cNvSpPr>
            <p:nvPr/>
          </p:nvSpPr>
          <p:spPr bwMode="auto">
            <a:xfrm flipV="1">
              <a:off x="4032"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5" name="Line 25"/>
            <p:cNvSpPr>
              <a:spLocks noChangeShapeType="1"/>
            </p:cNvSpPr>
            <p:nvPr/>
          </p:nvSpPr>
          <p:spPr bwMode="auto">
            <a:xfrm flipH="1" flipV="1">
              <a:off x="4224"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7066" name="Group 26"/>
          <p:cNvGrpSpPr>
            <a:grpSpLocks/>
          </p:cNvGrpSpPr>
          <p:nvPr/>
        </p:nvGrpSpPr>
        <p:grpSpPr bwMode="auto">
          <a:xfrm>
            <a:off x="3505200" y="3810000"/>
            <a:ext cx="3200400" cy="838200"/>
            <a:chOff x="2208" y="2400"/>
            <a:chExt cx="2016" cy="528"/>
          </a:xfrm>
        </p:grpSpPr>
        <p:sp>
          <p:nvSpPr>
            <p:cNvPr id="87067" name="Oval 27"/>
            <p:cNvSpPr>
              <a:spLocks noChangeArrowheads="1"/>
            </p:cNvSpPr>
            <p:nvPr/>
          </p:nvSpPr>
          <p:spPr bwMode="auto">
            <a:xfrm>
              <a:off x="3744" y="2400"/>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rPr>
                <a:t>4.5</a:t>
              </a:r>
              <a:endParaRPr lang="en-US" altLang="ja-JP" sz="1600" dirty="0">
                <a:solidFill>
                  <a:schemeClr val="bg2"/>
                </a:solidFill>
                <a:effectLst/>
                <a:latin typeface="Times New Roman" panose="02020603050405020304" pitchFamily="18" charset="0"/>
              </a:endParaRPr>
            </a:p>
          </p:txBody>
        </p:sp>
        <p:sp>
          <p:nvSpPr>
            <p:cNvPr id="87068" name="Line 28"/>
            <p:cNvSpPr>
              <a:spLocks noChangeShapeType="1"/>
            </p:cNvSpPr>
            <p:nvPr/>
          </p:nvSpPr>
          <p:spPr bwMode="auto">
            <a:xfrm flipV="1">
              <a:off x="3552" y="2640"/>
              <a:ext cx="288"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9" name="Line 29"/>
            <p:cNvSpPr>
              <a:spLocks noChangeShapeType="1"/>
            </p:cNvSpPr>
            <p:nvPr/>
          </p:nvSpPr>
          <p:spPr bwMode="auto">
            <a:xfrm flipH="1" flipV="1">
              <a:off x="3888" y="2640"/>
              <a:ext cx="336"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0" name="Oval 30"/>
            <p:cNvSpPr>
              <a:spLocks noChangeArrowheads="1"/>
            </p:cNvSpPr>
            <p:nvPr/>
          </p:nvSpPr>
          <p:spPr bwMode="auto">
            <a:xfrm>
              <a:off x="2400" y="2400"/>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600" dirty="0">
                  <a:solidFill>
                    <a:schemeClr val="bg2"/>
                  </a:solidFill>
                </a:rPr>
                <a:t>4.25</a:t>
              </a:r>
              <a:endParaRPr lang="en-US" altLang="ja-JP" sz="1600" dirty="0">
                <a:solidFill>
                  <a:schemeClr val="bg2"/>
                </a:solidFill>
                <a:effectLst/>
                <a:latin typeface="Times New Roman" panose="02020603050405020304" pitchFamily="18" charset="0"/>
              </a:endParaRPr>
            </a:p>
          </p:txBody>
        </p:sp>
        <p:sp>
          <p:nvSpPr>
            <p:cNvPr id="87071" name="Line 31"/>
            <p:cNvSpPr>
              <a:spLocks noChangeShapeType="1"/>
            </p:cNvSpPr>
            <p:nvPr/>
          </p:nvSpPr>
          <p:spPr bwMode="auto">
            <a:xfrm flipV="1">
              <a:off x="2208" y="2640"/>
              <a:ext cx="288"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2" name="Line 32"/>
            <p:cNvSpPr>
              <a:spLocks noChangeShapeType="1"/>
            </p:cNvSpPr>
            <p:nvPr/>
          </p:nvSpPr>
          <p:spPr bwMode="auto">
            <a:xfrm flipH="1" flipV="1">
              <a:off x="2544" y="2640"/>
              <a:ext cx="336"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7073" name="Group 33"/>
          <p:cNvGrpSpPr>
            <a:grpSpLocks/>
          </p:cNvGrpSpPr>
          <p:nvPr/>
        </p:nvGrpSpPr>
        <p:grpSpPr bwMode="auto">
          <a:xfrm>
            <a:off x="4038600" y="2971800"/>
            <a:ext cx="2057400" cy="838200"/>
            <a:chOff x="2544" y="1872"/>
            <a:chExt cx="1296" cy="528"/>
          </a:xfrm>
        </p:grpSpPr>
        <p:sp>
          <p:nvSpPr>
            <p:cNvPr id="87074" name="Oval 34"/>
            <p:cNvSpPr>
              <a:spLocks noChangeArrowheads="1"/>
            </p:cNvSpPr>
            <p:nvPr/>
          </p:nvSpPr>
          <p:spPr bwMode="auto">
            <a:xfrm>
              <a:off x="3072" y="1872"/>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SzTx/>
                <a:buFontTx/>
                <a:buNone/>
              </a:pPr>
              <a:r>
                <a:rPr lang="en-US" altLang="ja-JP" sz="1400" dirty="0">
                  <a:solidFill>
                    <a:schemeClr val="bg2"/>
                  </a:solidFill>
                </a:rPr>
                <a:t>4.375</a:t>
              </a:r>
              <a:endParaRPr lang="en-US" altLang="ja-JP" sz="1400" dirty="0">
                <a:solidFill>
                  <a:schemeClr val="bg2"/>
                </a:solidFill>
                <a:effectLst/>
                <a:latin typeface="Times New Roman" panose="02020603050405020304" pitchFamily="18" charset="0"/>
              </a:endParaRPr>
            </a:p>
          </p:txBody>
        </p:sp>
        <p:sp>
          <p:nvSpPr>
            <p:cNvPr id="87075" name="Line 35"/>
            <p:cNvSpPr>
              <a:spLocks noChangeShapeType="1"/>
            </p:cNvSpPr>
            <p:nvPr/>
          </p:nvSpPr>
          <p:spPr bwMode="auto">
            <a:xfrm flipV="1">
              <a:off x="2544" y="2112"/>
              <a:ext cx="62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6" name="Line 36"/>
            <p:cNvSpPr>
              <a:spLocks noChangeShapeType="1"/>
            </p:cNvSpPr>
            <p:nvPr/>
          </p:nvSpPr>
          <p:spPr bwMode="auto">
            <a:xfrm flipH="1" flipV="1">
              <a:off x="3216" y="2112"/>
              <a:ext cx="62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7077" name="Line 37"/>
          <p:cNvSpPr>
            <a:spLocks noChangeShapeType="1"/>
          </p:cNvSpPr>
          <p:nvPr/>
        </p:nvSpPr>
        <p:spPr bwMode="auto">
          <a:xfrm flipV="1">
            <a:off x="7315200" y="2743200"/>
            <a:ext cx="0" cy="312420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8" name="Text Box 38"/>
          <p:cNvSpPr txBox="1">
            <a:spLocks noChangeArrowheads="1"/>
          </p:cNvSpPr>
          <p:nvPr/>
        </p:nvSpPr>
        <p:spPr bwMode="auto">
          <a:xfrm>
            <a:off x="7391400" y="2667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時間</a:t>
            </a:r>
          </a:p>
        </p:txBody>
      </p:sp>
      <p:sp>
        <p:nvSpPr>
          <p:cNvPr id="87079" name="Line 39"/>
          <p:cNvSpPr>
            <a:spLocks noChangeShapeType="1"/>
          </p:cNvSpPr>
          <p:nvPr/>
        </p:nvSpPr>
        <p:spPr bwMode="auto">
          <a:xfrm>
            <a:off x="2819400" y="5257800"/>
            <a:ext cx="44958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0" name="Line 40"/>
          <p:cNvSpPr>
            <a:spLocks noChangeShapeType="1"/>
          </p:cNvSpPr>
          <p:nvPr/>
        </p:nvSpPr>
        <p:spPr bwMode="auto">
          <a:xfrm>
            <a:off x="2895600" y="4419600"/>
            <a:ext cx="44196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1" name="Line 41"/>
          <p:cNvSpPr>
            <a:spLocks noChangeShapeType="1"/>
          </p:cNvSpPr>
          <p:nvPr/>
        </p:nvSpPr>
        <p:spPr bwMode="auto">
          <a:xfrm>
            <a:off x="2895600" y="3581400"/>
            <a:ext cx="44196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2" name="Text Box 42"/>
          <p:cNvSpPr txBox="1">
            <a:spLocks noChangeArrowheads="1"/>
          </p:cNvSpPr>
          <p:nvPr/>
        </p:nvSpPr>
        <p:spPr bwMode="auto">
          <a:xfrm>
            <a:off x="7315200" y="54864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0</a:t>
            </a:r>
          </a:p>
        </p:txBody>
      </p:sp>
      <p:sp>
        <p:nvSpPr>
          <p:cNvPr id="87083" name="Text Box 43"/>
          <p:cNvSpPr txBox="1">
            <a:spLocks noChangeArrowheads="1"/>
          </p:cNvSpPr>
          <p:nvPr/>
        </p:nvSpPr>
        <p:spPr bwMode="auto">
          <a:xfrm>
            <a:off x="7315200" y="46482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1</a:t>
            </a:r>
          </a:p>
        </p:txBody>
      </p:sp>
      <p:sp>
        <p:nvSpPr>
          <p:cNvPr id="87084" name="Text Box 44"/>
          <p:cNvSpPr txBox="1">
            <a:spLocks noChangeArrowheads="1"/>
          </p:cNvSpPr>
          <p:nvPr/>
        </p:nvSpPr>
        <p:spPr bwMode="auto">
          <a:xfrm>
            <a:off x="7315200" y="38100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2</a:t>
            </a:r>
          </a:p>
        </p:txBody>
      </p:sp>
      <p:sp>
        <p:nvSpPr>
          <p:cNvPr id="87085" name="Text Box 45"/>
          <p:cNvSpPr txBox="1">
            <a:spLocks noChangeArrowheads="1"/>
          </p:cNvSpPr>
          <p:nvPr/>
        </p:nvSpPr>
        <p:spPr bwMode="auto">
          <a:xfrm>
            <a:off x="7315200" y="30480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3</a:t>
            </a:r>
          </a:p>
        </p:txBody>
      </p:sp>
    </p:spTree>
    <p:custDataLst>
      <p:tags r:id="rId1"/>
    </p:custDataLst>
    <p:extLst>
      <p:ext uri="{BB962C8B-B14F-4D97-AF65-F5344CB8AC3E}">
        <p14:creationId xmlns:p14="http://schemas.microsoft.com/office/powerpoint/2010/main" val="333662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7053"/>
                                        </p:tgtEl>
                                        <p:attrNameLst>
                                          <p:attrName>style.visibility</p:attrName>
                                        </p:attrNameLst>
                                      </p:cBhvr>
                                      <p:to>
                                        <p:strVal val="visible"/>
                                      </p:to>
                                    </p:set>
                                    <p:animEffect transition="in" filter="wipe(down)">
                                      <p:cBhvr>
                                        <p:cTn id="7" dur="500"/>
                                        <p:tgtEl>
                                          <p:spTgt spid="870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7066"/>
                                        </p:tgtEl>
                                        <p:attrNameLst>
                                          <p:attrName>style.visibility</p:attrName>
                                        </p:attrNameLst>
                                      </p:cBhvr>
                                      <p:to>
                                        <p:strVal val="visible"/>
                                      </p:to>
                                    </p:set>
                                    <p:animEffect transition="in" filter="wipe(down)">
                                      <p:cBhvr>
                                        <p:cTn id="12" dur="500"/>
                                        <p:tgtEl>
                                          <p:spTgt spid="870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7073"/>
                                        </p:tgtEl>
                                        <p:attrNameLst>
                                          <p:attrName>style.visibility</p:attrName>
                                        </p:attrNameLst>
                                      </p:cBhvr>
                                      <p:to>
                                        <p:strVal val="visible"/>
                                      </p:to>
                                    </p:set>
                                    <p:animEffect transition="in" filter="wipe(down)">
                                      <p:cBhvr>
                                        <p:cTn id="17" dur="500"/>
                                        <p:tgtEl>
                                          <p:spTgt spid="87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r>
              <a:rPr lang="ja-JP" altLang="en-US" dirty="0">
                <a:latin typeface="Times New Roman" panose="02020603050405020304" pitchFamily="18" charset="0"/>
              </a:rPr>
              <a:t>並列計算の例</a:t>
            </a:r>
          </a:p>
        </p:txBody>
      </p:sp>
      <p:sp>
        <p:nvSpPr>
          <p:cNvPr id="87043" name="Rectangle 3"/>
          <p:cNvSpPr>
            <a:spLocks noGrp="1" noChangeArrowheads="1"/>
          </p:cNvSpPr>
          <p:nvPr>
            <p:ph type="body" idx="1"/>
          </p:nvPr>
        </p:nvSpPr>
        <p:spPr/>
        <p:txBody>
          <a:bodyPr/>
          <a:lstStyle/>
          <a:p>
            <a:r>
              <a:rPr lang="ja-JP" altLang="en-US" dirty="0">
                <a:latin typeface="Times New Roman" panose="02020603050405020304" pitchFamily="18" charset="0"/>
              </a:rPr>
              <a:t>足し算と同様の処理が可能なのは？</a:t>
            </a:r>
          </a:p>
          <a:p>
            <a:pPr lvl="2"/>
            <a:r>
              <a:rPr lang="ja-JP" altLang="en-US" dirty="0">
                <a:latin typeface="Times New Roman" panose="02020603050405020304" pitchFamily="18" charset="0"/>
              </a:rPr>
              <a:t>入力</a:t>
            </a:r>
            <a:r>
              <a:rPr lang="en-US" altLang="ja-JP" dirty="0">
                <a:latin typeface="Times New Roman" panose="02020603050405020304" pitchFamily="18" charset="0"/>
              </a:rPr>
              <a:t>: 2, 3, 5, 7, 1, 8, 5, 4 </a:t>
            </a:r>
          </a:p>
          <a:p>
            <a:pPr lvl="1"/>
            <a:r>
              <a:rPr lang="ja-JP" altLang="en-US" dirty="0">
                <a:latin typeface="Times New Roman" panose="02020603050405020304" pitchFamily="18" charset="0"/>
              </a:rPr>
              <a:t>平均値 </a:t>
            </a:r>
            <a:r>
              <a:rPr lang="en-US" altLang="ja-JP" dirty="0">
                <a:latin typeface="Times New Roman" panose="02020603050405020304" pitchFamily="18" charset="0"/>
              </a:rPr>
              <a:t>(4.375)</a:t>
            </a:r>
          </a:p>
          <a:p>
            <a:pPr lvl="1"/>
            <a:r>
              <a:rPr lang="ja-JP" altLang="en-US" dirty="0">
                <a:solidFill>
                  <a:srgbClr val="FFFF00"/>
                </a:solidFill>
                <a:latin typeface="Times New Roman" panose="02020603050405020304" pitchFamily="18" charset="0"/>
              </a:rPr>
              <a:t>最大値 </a:t>
            </a:r>
            <a:r>
              <a:rPr lang="en-US" altLang="ja-JP" dirty="0">
                <a:solidFill>
                  <a:srgbClr val="FFFF00"/>
                </a:solidFill>
                <a:latin typeface="Times New Roman" panose="02020603050405020304" pitchFamily="18" charset="0"/>
              </a:rPr>
              <a:t>(8)</a:t>
            </a:r>
          </a:p>
          <a:p>
            <a:pPr lvl="1"/>
            <a:r>
              <a:rPr lang="ja-JP" altLang="en-US" dirty="0">
                <a:latin typeface="Times New Roman" panose="02020603050405020304" pitchFamily="18" charset="0"/>
              </a:rPr>
              <a:t>中央値 </a:t>
            </a:r>
            <a:r>
              <a:rPr lang="en-US" altLang="ja-JP" dirty="0">
                <a:latin typeface="Times New Roman" panose="02020603050405020304" pitchFamily="18" charset="0"/>
              </a:rPr>
              <a:t>(4)</a:t>
            </a:r>
          </a:p>
        </p:txBody>
      </p:sp>
      <p:grpSp>
        <p:nvGrpSpPr>
          <p:cNvPr id="87044" name="Group 4"/>
          <p:cNvGrpSpPr>
            <a:grpSpLocks/>
          </p:cNvGrpSpPr>
          <p:nvPr/>
        </p:nvGrpSpPr>
        <p:grpSpPr bwMode="auto">
          <a:xfrm>
            <a:off x="2971800" y="5486400"/>
            <a:ext cx="4114800" cy="381000"/>
            <a:chOff x="1872" y="3456"/>
            <a:chExt cx="2592" cy="240"/>
          </a:xfrm>
        </p:grpSpPr>
        <p:sp>
          <p:nvSpPr>
            <p:cNvPr id="87045" name="Oval 5"/>
            <p:cNvSpPr>
              <a:spLocks noChangeArrowheads="1"/>
            </p:cNvSpPr>
            <p:nvPr/>
          </p:nvSpPr>
          <p:spPr bwMode="auto">
            <a:xfrm>
              <a:off x="4224" y="3456"/>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4</a:t>
              </a:r>
              <a:endParaRPr lang="en-US" altLang="ja-JP" sz="2400">
                <a:solidFill>
                  <a:schemeClr val="bg2"/>
                </a:solidFill>
                <a:effectLst/>
                <a:latin typeface="Times New Roman" panose="02020603050405020304" pitchFamily="18" charset="0"/>
              </a:endParaRPr>
            </a:p>
          </p:txBody>
        </p:sp>
        <p:sp>
          <p:nvSpPr>
            <p:cNvPr id="87046" name="Oval 6"/>
            <p:cNvSpPr>
              <a:spLocks noChangeArrowheads="1"/>
            </p:cNvSpPr>
            <p:nvPr/>
          </p:nvSpPr>
          <p:spPr bwMode="auto">
            <a:xfrm>
              <a:off x="2208" y="3456"/>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3</a:t>
              </a:r>
              <a:endParaRPr lang="en-US" altLang="ja-JP" sz="2400">
                <a:solidFill>
                  <a:schemeClr val="bg2"/>
                </a:solidFill>
                <a:effectLst/>
                <a:latin typeface="Times New Roman" panose="02020603050405020304" pitchFamily="18" charset="0"/>
              </a:endParaRPr>
            </a:p>
          </p:txBody>
        </p:sp>
        <p:sp>
          <p:nvSpPr>
            <p:cNvPr id="87047" name="Oval 7"/>
            <p:cNvSpPr>
              <a:spLocks noChangeArrowheads="1"/>
            </p:cNvSpPr>
            <p:nvPr/>
          </p:nvSpPr>
          <p:spPr bwMode="auto">
            <a:xfrm>
              <a:off x="2544" y="3456"/>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5</a:t>
              </a:r>
              <a:endParaRPr lang="en-US" altLang="ja-JP" sz="2400">
                <a:solidFill>
                  <a:schemeClr val="bg2"/>
                </a:solidFill>
                <a:effectLst/>
                <a:latin typeface="Times New Roman" panose="02020603050405020304" pitchFamily="18" charset="0"/>
              </a:endParaRPr>
            </a:p>
          </p:txBody>
        </p:sp>
        <p:sp>
          <p:nvSpPr>
            <p:cNvPr id="87048" name="Oval 8"/>
            <p:cNvSpPr>
              <a:spLocks noChangeArrowheads="1"/>
            </p:cNvSpPr>
            <p:nvPr/>
          </p:nvSpPr>
          <p:spPr bwMode="auto">
            <a:xfrm>
              <a:off x="2880" y="3456"/>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7</a:t>
              </a:r>
              <a:endParaRPr lang="en-US" altLang="ja-JP" sz="2400">
                <a:solidFill>
                  <a:schemeClr val="bg2"/>
                </a:solidFill>
                <a:effectLst/>
                <a:latin typeface="Times New Roman" panose="02020603050405020304" pitchFamily="18" charset="0"/>
              </a:endParaRPr>
            </a:p>
          </p:txBody>
        </p:sp>
        <p:sp>
          <p:nvSpPr>
            <p:cNvPr id="87049" name="Oval 9"/>
            <p:cNvSpPr>
              <a:spLocks noChangeArrowheads="1"/>
            </p:cNvSpPr>
            <p:nvPr/>
          </p:nvSpPr>
          <p:spPr bwMode="auto">
            <a:xfrm>
              <a:off x="3216" y="3456"/>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1</a:t>
              </a:r>
              <a:endParaRPr lang="en-US" altLang="ja-JP" sz="2400">
                <a:solidFill>
                  <a:schemeClr val="bg2"/>
                </a:solidFill>
                <a:effectLst/>
                <a:latin typeface="Times New Roman" panose="02020603050405020304" pitchFamily="18" charset="0"/>
              </a:endParaRPr>
            </a:p>
          </p:txBody>
        </p:sp>
        <p:sp>
          <p:nvSpPr>
            <p:cNvPr id="87050" name="Oval 10"/>
            <p:cNvSpPr>
              <a:spLocks noChangeArrowheads="1"/>
            </p:cNvSpPr>
            <p:nvPr/>
          </p:nvSpPr>
          <p:spPr bwMode="auto">
            <a:xfrm>
              <a:off x="3552" y="3456"/>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8</a:t>
              </a:r>
              <a:endParaRPr lang="en-US" altLang="ja-JP" sz="2400">
                <a:solidFill>
                  <a:schemeClr val="bg2"/>
                </a:solidFill>
                <a:effectLst/>
                <a:latin typeface="Times New Roman" panose="02020603050405020304" pitchFamily="18" charset="0"/>
              </a:endParaRPr>
            </a:p>
          </p:txBody>
        </p:sp>
        <p:sp>
          <p:nvSpPr>
            <p:cNvPr id="87051" name="Oval 11"/>
            <p:cNvSpPr>
              <a:spLocks noChangeArrowheads="1"/>
            </p:cNvSpPr>
            <p:nvPr/>
          </p:nvSpPr>
          <p:spPr bwMode="auto">
            <a:xfrm>
              <a:off x="3888" y="3456"/>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5</a:t>
              </a:r>
              <a:endParaRPr lang="en-US" altLang="ja-JP" sz="2400">
                <a:solidFill>
                  <a:schemeClr val="bg2"/>
                </a:solidFill>
                <a:effectLst/>
                <a:latin typeface="Times New Roman" panose="02020603050405020304" pitchFamily="18" charset="0"/>
              </a:endParaRPr>
            </a:p>
          </p:txBody>
        </p:sp>
        <p:sp>
          <p:nvSpPr>
            <p:cNvPr id="87052" name="Oval 12"/>
            <p:cNvSpPr>
              <a:spLocks noChangeArrowheads="1"/>
            </p:cNvSpPr>
            <p:nvPr/>
          </p:nvSpPr>
          <p:spPr bwMode="auto">
            <a:xfrm>
              <a:off x="1872" y="3456"/>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2</a:t>
              </a:r>
              <a:endParaRPr lang="en-US" altLang="ja-JP" sz="2400">
                <a:solidFill>
                  <a:schemeClr val="bg2"/>
                </a:solidFill>
                <a:effectLst/>
                <a:latin typeface="Times New Roman" panose="02020603050405020304" pitchFamily="18" charset="0"/>
              </a:endParaRPr>
            </a:p>
          </p:txBody>
        </p:sp>
      </p:grpSp>
      <p:grpSp>
        <p:nvGrpSpPr>
          <p:cNvPr id="87053" name="Group 13"/>
          <p:cNvGrpSpPr>
            <a:grpSpLocks/>
          </p:cNvGrpSpPr>
          <p:nvPr/>
        </p:nvGrpSpPr>
        <p:grpSpPr bwMode="auto">
          <a:xfrm>
            <a:off x="3200400" y="4648200"/>
            <a:ext cx="3733800" cy="838200"/>
            <a:chOff x="2016" y="2928"/>
            <a:chExt cx="2352" cy="528"/>
          </a:xfrm>
        </p:grpSpPr>
        <p:sp>
          <p:nvSpPr>
            <p:cNvPr id="87054" name="Oval 14"/>
            <p:cNvSpPr>
              <a:spLocks noChangeArrowheads="1"/>
            </p:cNvSpPr>
            <p:nvPr/>
          </p:nvSpPr>
          <p:spPr bwMode="auto">
            <a:xfrm>
              <a:off x="2064" y="2928"/>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3</a:t>
              </a:r>
              <a:endParaRPr lang="en-US" altLang="ja-JP" sz="1600" dirty="0">
                <a:solidFill>
                  <a:schemeClr val="bg2"/>
                </a:solidFill>
                <a:effectLst/>
                <a:latin typeface="Times New Roman" panose="02020603050405020304" pitchFamily="18" charset="0"/>
              </a:endParaRPr>
            </a:p>
          </p:txBody>
        </p:sp>
        <p:sp>
          <p:nvSpPr>
            <p:cNvPr id="87055" name="Oval 15"/>
            <p:cNvSpPr>
              <a:spLocks noChangeArrowheads="1"/>
            </p:cNvSpPr>
            <p:nvPr/>
          </p:nvSpPr>
          <p:spPr bwMode="auto">
            <a:xfrm>
              <a:off x="2736" y="2928"/>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7</a:t>
              </a:r>
              <a:endParaRPr lang="en-US" altLang="ja-JP" sz="1600" dirty="0">
                <a:solidFill>
                  <a:schemeClr val="bg2"/>
                </a:solidFill>
                <a:effectLst/>
                <a:latin typeface="Times New Roman" panose="02020603050405020304" pitchFamily="18" charset="0"/>
              </a:endParaRPr>
            </a:p>
          </p:txBody>
        </p:sp>
        <p:sp>
          <p:nvSpPr>
            <p:cNvPr id="87056" name="Oval 16"/>
            <p:cNvSpPr>
              <a:spLocks noChangeArrowheads="1"/>
            </p:cNvSpPr>
            <p:nvPr/>
          </p:nvSpPr>
          <p:spPr bwMode="auto">
            <a:xfrm>
              <a:off x="3408" y="2928"/>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8</a:t>
              </a:r>
              <a:endParaRPr lang="en-US" altLang="ja-JP" sz="1600" dirty="0">
                <a:solidFill>
                  <a:schemeClr val="bg2"/>
                </a:solidFill>
                <a:effectLst/>
                <a:latin typeface="Times New Roman" panose="02020603050405020304" pitchFamily="18" charset="0"/>
              </a:endParaRPr>
            </a:p>
          </p:txBody>
        </p:sp>
        <p:sp>
          <p:nvSpPr>
            <p:cNvPr id="87057" name="Oval 17"/>
            <p:cNvSpPr>
              <a:spLocks noChangeArrowheads="1"/>
            </p:cNvSpPr>
            <p:nvPr/>
          </p:nvSpPr>
          <p:spPr bwMode="auto">
            <a:xfrm>
              <a:off x="4080" y="2928"/>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effectLst/>
                  <a:latin typeface="Times New Roman" panose="02020603050405020304" pitchFamily="18" charset="0"/>
                </a:rPr>
                <a:t>5</a:t>
              </a:r>
            </a:p>
          </p:txBody>
        </p:sp>
        <p:sp>
          <p:nvSpPr>
            <p:cNvPr id="87058" name="Line 18"/>
            <p:cNvSpPr>
              <a:spLocks noChangeShapeType="1"/>
            </p:cNvSpPr>
            <p:nvPr/>
          </p:nvSpPr>
          <p:spPr bwMode="auto">
            <a:xfrm flipV="1">
              <a:off x="2016"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59" name="Line 19"/>
            <p:cNvSpPr>
              <a:spLocks noChangeShapeType="1"/>
            </p:cNvSpPr>
            <p:nvPr/>
          </p:nvSpPr>
          <p:spPr bwMode="auto">
            <a:xfrm flipH="1" flipV="1">
              <a:off x="2208"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0" name="Line 20"/>
            <p:cNvSpPr>
              <a:spLocks noChangeShapeType="1"/>
            </p:cNvSpPr>
            <p:nvPr/>
          </p:nvSpPr>
          <p:spPr bwMode="auto">
            <a:xfrm flipV="1">
              <a:off x="2688"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1" name="Line 21"/>
            <p:cNvSpPr>
              <a:spLocks noChangeShapeType="1"/>
            </p:cNvSpPr>
            <p:nvPr/>
          </p:nvSpPr>
          <p:spPr bwMode="auto">
            <a:xfrm flipH="1" flipV="1">
              <a:off x="2880"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2" name="Line 22"/>
            <p:cNvSpPr>
              <a:spLocks noChangeShapeType="1"/>
            </p:cNvSpPr>
            <p:nvPr/>
          </p:nvSpPr>
          <p:spPr bwMode="auto">
            <a:xfrm flipV="1">
              <a:off x="3360"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3" name="Line 23"/>
            <p:cNvSpPr>
              <a:spLocks noChangeShapeType="1"/>
            </p:cNvSpPr>
            <p:nvPr/>
          </p:nvSpPr>
          <p:spPr bwMode="auto">
            <a:xfrm flipH="1" flipV="1">
              <a:off x="3552"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4" name="Line 24"/>
            <p:cNvSpPr>
              <a:spLocks noChangeShapeType="1"/>
            </p:cNvSpPr>
            <p:nvPr/>
          </p:nvSpPr>
          <p:spPr bwMode="auto">
            <a:xfrm flipV="1">
              <a:off x="4032"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5" name="Line 25"/>
            <p:cNvSpPr>
              <a:spLocks noChangeShapeType="1"/>
            </p:cNvSpPr>
            <p:nvPr/>
          </p:nvSpPr>
          <p:spPr bwMode="auto">
            <a:xfrm flipH="1" flipV="1">
              <a:off x="4224"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7066" name="Group 26"/>
          <p:cNvGrpSpPr>
            <a:grpSpLocks/>
          </p:cNvGrpSpPr>
          <p:nvPr/>
        </p:nvGrpSpPr>
        <p:grpSpPr bwMode="auto">
          <a:xfrm>
            <a:off x="3505200" y="3810000"/>
            <a:ext cx="3200400" cy="838200"/>
            <a:chOff x="2208" y="2400"/>
            <a:chExt cx="2016" cy="528"/>
          </a:xfrm>
        </p:grpSpPr>
        <p:sp>
          <p:nvSpPr>
            <p:cNvPr id="87067" name="Oval 27"/>
            <p:cNvSpPr>
              <a:spLocks noChangeArrowheads="1"/>
            </p:cNvSpPr>
            <p:nvPr/>
          </p:nvSpPr>
          <p:spPr bwMode="auto">
            <a:xfrm>
              <a:off x="3744" y="2400"/>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8</a:t>
              </a:r>
              <a:endParaRPr lang="en-US" altLang="ja-JP" sz="1600" dirty="0">
                <a:solidFill>
                  <a:schemeClr val="bg2"/>
                </a:solidFill>
                <a:effectLst/>
                <a:latin typeface="Times New Roman" panose="02020603050405020304" pitchFamily="18" charset="0"/>
              </a:endParaRPr>
            </a:p>
          </p:txBody>
        </p:sp>
        <p:sp>
          <p:nvSpPr>
            <p:cNvPr id="87068" name="Line 28"/>
            <p:cNvSpPr>
              <a:spLocks noChangeShapeType="1"/>
            </p:cNvSpPr>
            <p:nvPr/>
          </p:nvSpPr>
          <p:spPr bwMode="auto">
            <a:xfrm flipV="1">
              <a:off x="3552" y="2640"/>
              <a:ext cx="288"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9" name="Line 29"/>
            <p:cNvSpPr>
              <a:spLocks noChangeShapeType="1"/>
            </p:cNvSpPr>
            <p:nvPr/>
          </p:nvSpPr>
          <p:spPr bwMode="auto">
            <a:xfrm flipH="1" flipV="1">
              <a:off x="3888" y="2640"/>
              <a:ext cx="336"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0" name="Oval 30"/>
            <p:cNvSpPr>
              <a:spLocks noChangeArrowheads="1"/>
            </p:cNvSpPr>
            <p:nvPr/>
          </p:nvSpPr>
          <p:spPr bwMode="auto">
            <a:xfrm>
              <a:off x="2400" y="2400"/>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7</a:t>
              </a:r>
              <a:endParaRPr lang="en-US" altLang="ja-JP" sz="1600" dirty="0">
                <a:solidFill>
                  <a:schemeClr val="bg2"/>
                </a:solidFill>
                <a:effectLst/>
                <a:latin typeface="Times New Roman" panose="02020603050405020304" pitchFamily="18" charset="0"/>
              </a:endParaRPr>
            </a:p>
          </p:txBody>
        </p:sp>
        <p:sp>
          <p:nvSpPr>
            <p:cNvPr id="87071" name="Line 31"/>
            <p:cNvSpPr>
              <a:spLocks noChangeShapeType="1"/>
            </p:cNvSpPr>
            <p:nvPr/>
          </p:nvSpPr>
          <p:spPr bwMode="auto">
            <a:xfrm flipV="1">
              <a:off x="2208" y="2640"/>
              <a:ext cx="288"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2" name="Line 32"/>
            <p:cNvSpPr>
              <a:spLocks noChangeShapeType="1"/>
            </p:cNvSpPr>
            <p:nvPr/>
          </p:nvSpPr>
          <p:spPr bwMode="auto">
            <a:xfrm flipH="1" flipV="1">
              <a:off x="2544" y="2640"/>
              <a:ext cx="336"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7073" name="Group 33"/>
          <p:cNvGrpSpPr>
            <a:grpSpLocks/>
          </p:cNvGrpSpPr>
          <p:nvPr/>
        </p:nvGrpSpPr>
        <p:grpSpPr bwMode="auto">
          <a:xfrm>
            <a:off x="4038600" y="2971800"/>
            <a:ext cx="2057400" cy="838200"/>
            <a:chOff x="2544" y="1872"/>
            <a:chExt cx="1296" cy="528"/>
          </a:xfrm>
        </p:grpSpPr>
        <p:sp>
          <p:nvSpPr>
            <p:cNvPr id="87074" name="Oval 34"/>
            <p:cNvSpPr>
              <a:spLocks noChangeArrowheads="1"/>
            </p:cNvSpPr>
            <p:nvPr/>
          </p:nvSpPr>
          <p:spPr bwMode="auto">
            <a:xfrm>
              <a:off x="3072" y="1872"/>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8</a:t>
              </a:r>
              <a:endParaRPr lang="en-US" altLang="ja-JP" sz="1600" dirty="0">
                <a:solidFill>
                  <a:schemeClr val="bg2"/>
                </a:solidFill>
                <a:effectLst/>
                <a:latin typeface="Times New Roman" panose="02020603050405020304" pitchFamily="18" charset="0"/>
              </a:endParaRPr>
            </a:p>
          </p:txBody>
        </p:sp>
        <p:sp>
          <p:nvSpPr>
            <p:cNvPr id="87075" name="Line 35"/>
            <p:cNvSpPr>
              <a:spLocks noChangeShapeType="1"/>
            </p:cNvSpPr>
            <p:nvPr/>
          </p:nvSpPr>
          <p:spPr bwMode="auto">
            <a:xfrm flipV="1">
              <a:off x="2544" y="2112"/>
              <a:ext cx="62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6" name="Line 36"/>
            <p:cNvSpPr>
              <a:spLocks noChangeShapeType="1"/>
            </p:cNvSpPr>
            <p:nvPr/>
          </p:nvSpPr>
          <p:spPr bwMode="auto">
            <a:xfrm flipH="1" flipV="1">
              <a:off x="3216" y="2112"/>
              <a:ext cx="62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7077" name="Line 37"/>
          <p:cNvSpPr>
            <a:spLocks noChangeShapeType="1"/>
          </p:cNvSpPr>
          <p:nvPr/>
        </p:nvSpPr>
        <p:spPr bwMode="auto">
          <a:xfrm flipV="1">
            <a:off x="7315200" y="2743200"/>
            <a:ext cx="0" cy="312420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8" name="Text Box 38"/>
          <p:cNvSpPr txBox="1">
            <a:spLocks noChangeArrowheads="1"/>
          </p:cNvSpPr>
          <p:nvPr/>
        </p:nvSpPr>
        <p:spPr bwMode="auto">
          <a:xfrm>
            <a:off x="7391400" y="2667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時間</a:t>
            </a:r>
          </a:p>
        </p:txBody>
      </p:sp>
      <p:sp>
        <p:nvSpPr>
          <p:cNvPr id="87079" name="Line 39"/>
          <p:cNvSpPr>
            <a:spLocks noChangeShapeType="1"/>
          </p:cNvSpPr>
          <p:nvPr/>
        </p:nvSpPr>
        <p:spPr bwMode="auto">
          <a:xfrm>
            <a:off x="2819400" y="5257800"/>
            <a:ext cx="44958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0" name="Line 40"/>
          <p:cNvSpPr>
            <a:spLocks noChangeShapeType="1"/>
          </p:cNvSpPr>
          <p:nvPr/>
        </p:nvSpPr>
        <p:spPr bwMode="auto">
          <a:xfrm>
            <a:off x="2895600" y="4419600"/>
            <a:ext cx="44196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1" name="Line 41"/>
          <p:cNvSpPr>
            <a:spLocks noChangeShapeType="1"/>
          </p:cNvSpPr>
          <p:nvPr/>
        </p:nvSpPr>
        <p:spPr bwMode="auto">
          <a:xfrm>
            <a:off x="2895600" y="3581400"/>
            <a:ext cx="44196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2" name="Text Box 42"/>
          <p:cNvSpPr txBox="1">
            <a:spLocks noChangeArrowheads="1"/>
          </p:cNvSpPr>
          <p:nvPr/>
        </p:nvSpPr>
        <p:spPr bwMode="auto">
          <a:xfrm>
            <a:off x="7315200" y="54864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0</a:t>
            </a:r>
          </a:p>
        </p:txBody>
      </p:sp>
      <p:sp>
        <p:nvSpPr>
          <p:cNvPr id="87083" name="Text Box 43"/>
          <p:cNvSpPr txBox="1">
            <a:spLocks noChangeArrowheads="1"/>
          </p:cNvSpPr>
          <p:nvPr/>
        </p:nvSpPr>
        <p:spPr bwMode="auto">
          <a:xfrm>
            <a:off x="7315200" y="46482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1</a:t>
            </a:r>
          </a:p>
        </p:txBody>
      </p:sp>
      <p:sp>
        <p:nvSpPr>
          <p:cNvPr id="87084" name="Text Box 44"/>
          <p:cNvSpPr txBox="1">
            <a:spLocks noChangeArrowheads="1"/>
          </p:cNvSpPr>
          <p:nvPr/>
        </p:nvSpPr>
        <p:spPr bwMode="auto">
          <a:xfrm>
            <a:off x="7315200" y="38100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2</a:t>
            </a:r>
          </a:p>
        </p:txBody>
      </p:sp>
      <p:sp>
        <p:nvSpPr>
          <p:cNvPr id="87085" name="Text Box 45"/>
          <p:cNvSpPr txBox="1">
            <a:spLocks noChangeArrowheads="1"/>
          </p:cNvSpPr>
          <p:nvPr/>
        </p:nvSpPr>
        <p:spPr bwMode="auto">
          <a:xfrm>
            <a:off x="7315200" y="30480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3</a:t>
            </a:r>
          </a:p>
        </p:txBody>
      </p:sp>
    </p:spTree>
    <p:custDataLst>
      <p:tags r:id="rId1"/>
    </p:custDataLst>
    <p:extLst>
      <p:ext uri="{BB962C8B-B14F-4D97-AF65-F5344CB8AC3E}">
        <p14:creationId xmlns:p14="http://schemas.microsoft.com/office/powerpoint/2010/main" val="248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7053"/>
                                        </p:tgtEl>
                                        <p:attrNameLst>
                                          <p:attrName>style.visibility</p:attrName>
                                        </p:attrNameLst>
                                      </p:cBhvr>
                                      <p:to>
                                        <p:strVal val="visible"/>
                                      </p:to>
                                    </p:set>
                                    <p:animEffect transition="in" filter="wipe(down)">
                                      <p:cBhvr>
                                        <p:cTn id="7" dur="500"/>
                                        <p:tgtEl>
                                          <p:spTgt spid="870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7066"/>
                                        </p:tgtEl>
                                        <p:attrNameLst>
                                          <p:attrName>style.visibility</p:attrName>
                                        </p:attrNameLst>
                                      </p:cBhvr>
                                      <p:to>
                                        <p:strVal val="visible"/>
                                      </p:to>
                                    </p:set>
                                    <p:animEffect transition="in" filter="wipe(down)">
                                      <p:cBhvr>
                                        <p:cTn id="12" dur="500"/>
                                        <p:tgtEl>
                                          <p:spTgt spid="870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7073"/>
                                        </p:tgtEl>
                                        <p:attrNameLst>
                                          <p:attrName>style.visibility</p:attrName>
                                        </p:attrNameLst>
                                      </p:cBhvr>
                                      <p:to>
                                        <p:strVal val="visible"/>
                                      </p:to>
                                    </p:set>
                                    <p:animEffect transition="in" filter="wipe(down)">
                                      <p:cBhvr>
                                        <p:cTn id="17" dur="500"/>
                                        <p:tgtEl>
                                          <p:spTgt spid="87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r>
              <a:rPr lang="ja-JP" altLang="en-US" dirty="0">
                <a:latin typeface="Times New Roman" panose="02020603050405020304" pitchFamily="18" charset="0"/>
              </a:rPr>
              <a:t>並列計算の例</a:t>
            </a:r>
          </a:p>
        </p:txBody>
      </p:sp>
      <p:sp>
        <p:nvSpPr>
          <p:cNvPr id="87043" name="Rectangle 3"/>
          <p:cNvSpPr>
            <a:spLocks noGrp="1" noChangeArrowheads="1"/>
          </p:cNvSpPr>
          <p:nvPr>
            <p:ph type="body" idx="1"/>
          </p:nvPr>
        </p:nvSpPr>
        <p:spPr/>
        <p:txBody>
          <a:bodyPr/>
          <a:lstStyle/>
          <a:p>
            <a:r>
              <a:rPr lang="ja-JP" altLang="en-US" dirty="0">
                <a:latin typeface="Times New Roman" panose="02020603050405020304" pitchFamily="18" charset="0"/>
              </a:rPr>
              <a:t>足し算と同様の処理が可能なのは？</a:t>
            </a:r>
          </a:p>
          <a:p>
            <a:pPr lvl="2"/>
            <a:r>
              <a:rPr lang="ja-JP" altLang="en-US" dirty="0">
                <a:latin typeface="Times New Roman" panose="02020603050405020304" pitchFamily="18" charset="0"/>
              </a:rPr>
              <a:t>入力</a:t>
            </a:r>
            <a:r>
              <a:rPr lang="en-US" altLang="ja-JP" dirty="0">
                <a:latin typeface="Times New Roman" panose="02020603050405020304" pitchFamily="18" charset="0"/>
              </a:rPr>
              <a:t>: 2, 3, 5, 7, 1, 8, 5, 4 </a:t>
            </a:r>
          </a:p>
          <a:p>
            <a:pPr lvl="1"/>
            <a:r>
              <a:rPr lang="ja-JP" altLang="en-US" dirty="0">
                <a:latin typeface="Times New Roman" panose="02020603050405020304" pitchFamily="18" charset="0"/>
              </a:rPr>
              <a:t>平均値 </a:t>
            </a:r>
            <a:r>
              <a:rPr lang="en-US" altLang="ja-JP" dirty="0">
                <a:latin typeface="Times New Roman" panose="02020603050405020304" pitchFamily="18" charset="0"/>
              </a:rPr>
              <a:t>(4.375)</a:t>
            </a:r>
          </a:p>
          <a:p>
            <a:pPr lvl="1"/>
            <a:r>
              <a:rPr lang="ja-JP" altLang="en-US" dirty="0">
                <a:latin typeface="Times New Roman" panose="02020603050405020304" pitchFamily="18" charset="0"/>
              </a:rPr>
              <a:t>最大値 </a:t>
            </a:r>
            <a:r>
              <a:rPr lang="en-US" altLang="ja-JP" dirty="0">
                <a:latin typeface="Times New Roman" panose="02020603050405020304" pitchFamily="18" charset="0"/>
              </a:rPr>
              <a:t>(8)</a:t>
            </a:r>
          </a:p>
          <a:p>
            <a:pPr lvl="1"/>
            <a:r>
              <a:rPr lang="ja-JP" altLang="en-US" dirty="0">
                <a:solidFill>
                  <a:srgbClr val="FFFF00"/>
                </a:solidFill>
                <a:latin typeface="Times New Roman" panose="02020603050405020304" pitchFamily="18" charset="0"/>
              </a:rPr>
              <a:t>中央値 </a:t>
            </a:r>
            <a:r>
              <a:rPr lang="en-US" altLang="ja-JP" dirty="0">
                <a:solidFill>
                  <a:srgbClr val="FFFF00"/>
                </a:solidFill>
                <a:latin typeface="Times New Roman" panose="02020603050405020304" pitchFamily="18" charset="0"/>
              </a:rPr>
              <a:t>(4)</a:t>
            </a:r>
          </a:p>
        </p:txBody>
      </p:sp>
      <p:grpSp>
        <p:nvGrpSpPr>
          <p:cNvPr id="87044" name="Group 4"/>
          <p:cNvGrpSpPr>
            <a:grpSpLocks/>
          </p:cNvGrpSpPr>
          <p:nvPr/>
        </p:nvGrpSpPr>
        <p:grpSpPr bwMode="auto">
          <a:xfrm>
            <a:off x="2971800" y="5486400"/>
            <a:ext cx="4114800" cy="381000"/>
            <a:chOff x="1872" y="3456"/>
            <a:chExt cx="2592" cy="240"/>
          </a:xfrm>
        </p:grpSpPr>
        <p:sp>
          <p:nvSpPr>
            <p:cNvPr id="87045" name="Oval 5"/>
            <p:cNvSpPr>
              <a:spLocks noChangeArrowheads="1"/>
            </p:cNvSpPr>
            <p:nvPr/>
          </p:nvSpPr>
          <p:spPr bwMode="auto">
            <a:xfrm>
              <a:off x="4224" y="3456"/>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4</a:t>
              </a:r>
              <a:endParaRPr lang="en-US" altLang="ja-JP" sz="2400">
                <a:solidFill>
                  <a:schemeClr val="bg2"/>
                </a:solidFill>
                <a:effectLst/>
                <a:latin typeface="Times New Roman" panose="02020603050405020304" pitchFamily="18" charset="0"/>
              </a:endParaRPr>
            </a:p>
          </p:txBody>
        </p:sp>
        <p:sp>
          <p:nvSpPr>
            <p:cNvPr id="87046" name="Oval 6"/>
            <p:cNvSpPr>
              <a:spLocks noChangeArrowheads="1"/>
            </p:cNvSpPr>
            <p:nvPr/>
          </p:nvSpPr>
          <p:spPr bwMode="auto">
            <a:xfrm>
              <a:off x="2208" y="3456"/>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3</a:t>
              </a:r>
              <a:endParaRPr lang="en-US" altLang="ja-JP" sz="2400">
                <a:solidFill>
                  <a:schemeClr val="bg2"/>
                </a:solidFill>
                <a:effectLst/>
                <a:latin typeface="Times New Roman" panose="02020603050405020304" pitchFamily="18" charset="0"/>
              </a:endParaRPr>
            </a:p>
          </p:txBody>
        </p:sp>
        <p:sp>
          <p:nvSpPr>
            <p:cNvPr id="87047" name="Oval 7"/>
            <p:cNvSpPr>
              <a:spLocks noChangeArrowheads="1"/>
            </p:cNvSpPr>
            <p:nvPr/>
          </p:nvSpPr>
          <p:spPr bwMode="auto">
            <a:xfrm>
              <a:off x="2544" y="3456"/>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5</a:t>
              </a:r>
              <a:endParaRPr lang="en-US" altLang="ja-JP" sz="2400">
                <a:solidFill>
                  <a:schemeClr val="bg2"/>
                </a:solidFill>
                <a:effectLst/>
                <a:latin typeface="Times New Roman" panose="02020603050405020304" pitchFamily="18" charset="0"/>
              </a:endParaRPr>
            </a:p>
          </p:txBody>
        </p:sp>
        <p:sp>
          <p:nvSpPr>
            <p:cNvPr id="87048" name="Oval 8"/>
            <p:cNvSpPr>
              <a:spLocks noChangeArrowheads="1"/>
            </p:cNvSpPr>
            <p:nvPr/>
          </p:nvSpPr>
          <p:spPr bwMode="auto">
            <a:xfrm>
              <a:off x="2880" y="3456"/>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7</a:t>
              </a:r>
              <a:endParaRPr lang="en-US" altLang="ja-JP" sz="2400">
                <a:solidFill>
                  <a:schemeClr val="bg2"/>
                </a:solidFill>
                <a:effectLst/>
                <a:latin typeface="Times New Roman" panose="02020603050405020304" pitchFamily="18" charset="0"/>
              </a:endParaRPr>
            </a:p>
          </p:txBody>
        </p:sp>
        <p:sp>
          <p:nvSpPr>
            <p:cNvPr id="87049" name="Oval 9"/>
            <p:cNvSpPr>
              <a:spLocks noChangeArrowheads="1"/>
            </p:cNvSpPr>
            <p:nvPr/>
          </p:nvSpPr>
          <p:spPr bwMode="auto">
            <a:xfrm>
              <a:off x="3216" y="3456"/>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1</a:t>
              </a:r>
              <a:endParaRPr lang="en-US" altLang="ja-JP" sz="2400">
                <a:solidFill>
                  <a:schemeClr val="bg2"/>
                </a:solidFill>
                <a:effectLst/>
                <a:latin typeface="Times New Roman" panose="02020603050405020304" pitchFamily="18" charset="0"/>
              </a:endParaRPr>
            </a:p>
          </p:txBody>
        </p:sp>
        <p:sp>
          <p:nvSpPr>
            <p:cNvPr id="87050" name="Oval 10"/>
            <p:cNvSpPr>
              <a:spLocks noChangeArrowheads="1"/>
            </p:cNvSpPr>
            <p:nvPr/>
          </p:nvSpPr>
          <p:spPr bwMode="auto">
            <a:xfrm>
              <a:off x="3552" y="3456"/>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8</a:t>
              </a:r>
              <a:endParaRPr lang="en-US" altLang="ja-JP" sz="2400">
                <a:solidFill>
                  <a:schemeClr val="bg2"/>
                </a:solidFill>
                <a:effectLst/>
                <a:latin typeface="Times New Roman" panose="02020603050405020304" pitchFamily="18" charset="0"/>
              </a:endParaRPr>
            </a:p>
          </p:txBody>
        </p:sp>
        <p:sp>
          <p:nvSpPr>
            <p:cNvPr id="87051" name="Oval 11"/>
            <p:cNvSpPr>
              <a:spLocks noChangeArrowheads="1"/>
            </p:cNvSpPr>
            <p:nvPr/>
          </p:nvSpPr>
          <p:spPr bwMode="auto">
            <a:xfrm>
              <a:off x="3888" y="3456"/>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5</a:t>
              </a:r>
              <a:endParaRPr lang="en-US" altLang="ja-JP" sz="2400">
                <a:solidFill>
                  <a:schemeClr val="bg2"/>
                </a:solidFill>
                <a:effectLst/>
                <a:latin typeface="Times New Roman" panose="02020603050405020304" pitchFamily="18" charset="0"/>
              </a:endParaRPr>
            </a:p>
          </p:txBody>
        </p:sp>
        <p:sp>
          <p:nvSpPr>
            <p:cNvPr id="87052" name="Oval 12"/>
            <p:cNvSpPr>
              <a:spLocks noChangeArrowheads="1"/>
            </p:cNvSpPr>
            <p:nvPr/>
          </p:nvSpPr>
          <p:spPr bwMode="auto">
            <a:xfrm>
              <a:off x="1872" y="3456"/>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a:solidFill>
                    <a:schemeClr val="bg2"/>
                  </a:solidFill>
                  <a:effectLst/>
                  <a:latin typeface="Times New Roman" panose="02020603050405020304" pitchFamily="18" charset="0"/>
                </a:rPr>
                <a:t>2</a:t>
              </a:r>
              <a:endParaRPr lang="en-US" altLang="ja-JP" sz="2400">
                <a:solidFill>
                  <a:schemeClr val="bg2"/>
                </a:solidFill>
                <a:effectLst/>
                <a:latin typeface="Times New Roman" panose="02020603050405020304" pitchFamily="18" charset="0"/>
              </a:endParaRPr>
            </a:p>
          </p:txBody>
        </p:sp>
      </p:grpSp>
      <p:grpSp>
        <p:nvGrpSpPr>
          <p:cNvPr id="87053" name="Group 13"/>
          <p:cNvGrpSpPr>
            <a:grpSpLocks/>
          </p:cNvGrpSpPr>
          <p:nvPr/>
        </p:nvGrpSpPr>
        <p:grpSpPr bwMode="auto">
          <a:xfrm>
            <a:off x="3200400" y="4648200"/>
            <a:ext cx="3733800" cy="838200"/>
            <a:chOff x="2016" y="2928"/>
            <a:chExt cx="2352" cy="528"/>
          </a:xfrm>
        </p:grpSpPr>
        <p:sp>
          <p:nvSpPr>
            <p:cNvPr id="87054" name="Oval 14"/>
            <p:cNvSpPr>
              <a:spLocks noChangeArrowheads="1"/>
            </p:cNvSpPr>
            <p:nvPr/>
          </p:nvSpPr>
          <p:spPr bwMode="auto">
            <a:xfrm>
              <a:off x="2064" y="2928"/>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2</a:t>
              </a:r>
              <a:endParaRPr lang="en-US" altLang="ja-JP" sz="1600" dirty="0">
                <a:solidFill>
                  <a:schemeClr val="bg2"/>
                </a:solidFill>
                <a:effectLst/>
                <a:latin typeface="Times New Roman" panose="02020603050405020304" pitchFamily="18" charset="0"/>
              </a:endParaRPr>
            </a:p>
          </p:txBody>
        </p:sp>
        <p:sp>
          <p:nvSpPr>
            <p:cNvPr id="87055" name="Oval 15"/>
            <p:cNvSpPr>
              <a:spLocks noChangeArrowheads="1"/>
            </p:cNvSpPr>
            <p:nvPr/>
          </p:nvSpPr>
          <p:spPr bwMode="auto">
            <a:xfrm>
              <a:off x="2736" y="2928"/>
              <a:ext cx="240" cy="2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5</a:t>
              </a:r>
              <a:endParaRPr lang="en-US" altLang="ja-JP" sz="1600" dirty="0">
                <a:solidFill>
                  <a:schemeClr val="bg2"/>
                </a:solidFill>
                <a:effectLst/>
                <a:latin typeface="Times New Roman" panose="02020603050405020304" pitchFamily="18" charset="0"/>
              </a:endParaRPr>
            </a:p>
          </p:txBody>
        </p:sp>
        <p:sp>
          <p:nvSpPr>
            <p:cNvPr id="87056" name="Oval 16"/>
            <p:cNvSpPr>
              <a:spLocks noChangeArrowheads="1"/>
            </p:cNvSpPr>
            <p:nvPr/>
          </p:nvSpPr>
          <p:spPr bwMode="auto">
            <a:xfrm>
              <a:off x="3408" y="2928"/>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1</a:t>
              </a:r>
              <a:endParaRPr lang="en-US" altLang="ja-JP" sz="1600" dirty="0">
                <a:solidFill>
                  <a:schemeClr val="bg2"/>
                </a:solidFill>
                <a:effectLst/>
                <a:latin typeface="Times New Roman" panose="02020603050405020304" pitchFamily="18" charset="0"/>
              </a:endParaRPr>
            </a:p>
          </p:txBody>
        </p:sp>
        <p:sp>
          <p:nvSpPr>
            <p:cNvPr id="87057" name="Oval 17"/>
            <p:cNvSpPr>
              <a:spLocks noChangeArrowheads="1"/>
            </p:cNvSpPr>
            <p:nvPr/>
          </p:nvSpPr>
          <p:spPr bwMode="auto">
            <a:xfrm>
              <a:off x="4080" y="2928"/>
              <a:ext cx="240" cy="24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4</a:t>
              </a:r>
              <a:endParaRPr lang="en-US" altLang="ja-JP" sz="1600" dirty="0">
                <a:solidFill>
                  <a:schemeClr val="bg2"/>
                </a:solidFill>
                <a:effectLst/>
                <a:latin typeface="Times New Roman" panose="02020603050405020304" pitchFamily="18" charset="0"/>
              </a:endParaRPr>
            </a:p>
          </p:txBody>
        </p:sp>
        <p:sp>
          <p:nvSpPr>
            <p:cNvPr id="87058" name="Line 18"/>
            <p:cNvSpPr>
              <a:spLocks noChangeShapeType="1"/>
            </p:cNvSpPr>
            <p:nvPr/>
          </p:nvSpPr>
          <p:spPr bwMode="auto">
            <a:xfrm flipV="1">
              <a:off x="2016"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59" name="Line 19"/>
            <p:cNvSpPr>
              <a:spLocks noChangeShapeType="1"/>
            </p:cNvSpPr>
            <p:nvPr/>
          </p:nvSpPr>
          <p:spPr bwMode="auto">
            <a:xfrm flipH="1" flipV="1">
              <a:off x="2208"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0" name="Line 20"/>
            <p:cNvSpPr>
              <a:spLocks noChangeShapeType="1"/>
            </p:cNvSpPr>
            <p:nvPr/>
          </p:nvSpPr>
          <p:spPr bwMode="auto">
            <a:xfrm flipV="1">
              <a:off x="2688"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1" name="Line 21"/>
            <p:cNvSpPr>
              <a:spLocks noChangeShapeType="1"/>
            </p:cNvSpPr>
            <p:nvPr/>
          </p:nvSpPr>
          <p:spPr bwMode="auto">
            <a:xfrm flipH="1" flipV="1">
              <a:off x="2880"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2" name="Line 22"/>
            <p:cNvSpPr>
              <a:spLocks noChangeShapeType="1"/>
            </p:cNvSpPr>
            <p:nvPr/>
          </p:nvSpPr>
          <p:spPr bwMode="auto">
            <a:xfrm flipV="1">
              <a:off x="3360"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3" name="Line 23"/>
            <p:cNvSpPr>
              <a:spLocks noChangeShapeType="1"/>
            </p:cNvSpPr>
            <p:nvPr/>
          </p:nvSpPr>
          <p:spPr bwMode="auto">
            <a:xfrm flipH="1" flipV="1">
              <a:off x="3552"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4" name="Line 24"/>
            <p:cNvSpPr>
              <a:spLocks noChangeShapeType="1"/>
            </p:cNvSpPr>
            <p:nvPr/>
          </p:nvSpPr>
          <p:spPr bwMode="auto">
            <a:xfrm flipV="1">
              <a:off x="4032"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5" name="Line 25"/>
            <p:cNvSpPr>
              <a:spLocks noChangeShapeType="1"/>
            </p:cNvSpPr>
            <p:nvPr/>
          </p:nvSpPr>
          <p:spPr bwMode="auto">
            <a:xfrm flipH="1" flipV="1">
              <a:off x="4224" y="3168"/>
              <a:ext cx="14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7066" name="Group 26"/>
          <p:cNvGrpSpPr>
            <a:grpSpLocks/>
          </p:cNvGrpSpPr>
          <p:nvPr/>
        </p:nvGrpSpPr>
        <p:grpSpPr bwMode="auto">
          <a:xfrm>
            <a:off x="3505200" y="3810000"/>
            <a:ext cx="3200400" cy="838200"/>
            <a:chOff x="2208" y="2400"/>
            <a:chExt cx="2016" cy="528"/>
          </a:xfrm>
        </p:grpSpPr>
        <p:sp>
          <p:nvSpPr>
            <p:cNvPr id="87067" name="Oval 27"/>
            <p:cNvSpPr>
              <a:spLocks noChangeArrowheads="1"/>
            </p:cNvSpPr>
            <p:nvPr/>
          </p:nvSpPr>
          <p:spPr bwMode="auto">
            <a:xfrm>
              <a:off x="3744" y="2400"/>
              <a:ext cx="240" cy="24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1</a:t>
              </a:r>
              <a:endParaRPr lang="en-US" altLang="ja-JP" sz="1600" dirty="0">
                <a:solidFill>
                  <a:schemeClr val="bg2"/>
                </a:solidFill>
                <a:effectLst/>
                <a:latin typeface="Times New Roman" panose="02020603050405020304" pitchFamily="18" charset="0"/>
              </a:endParaRPr>
            </a:p>
          </p:txBody>
        </p:sp>
        <p:sp>
          <p:nvSpPr>
            <p:cNvPr id="87068" name="Line 28"/>
            <p:cNvSpPr>
              <a:spLocks noChangeShapeType="1"/>
            </p:cNvSpPr>
            <p:nvPr/>
          </p:nvSpPr>
          <p:spPr bwMode="auto">
            <a:xfrm flipV="1">
              <a:off x="3552" y="2640"/>
              <a:ext cx="288"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69" name="Line 29"/>
            <p:cNvSpPr>
              <a:spLocks noChangeShapeType="1"/>
            </p:cNvSpPr>
            <p:nvPr/>
          </p:nvSpPr>
          <p:spPr bwMode="auto">
            <a:xfrm flipH="1" flipV="1">
              <a:off x="3888" y="2640"/>
              <a:ext cx="336"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0" name="Oval 30"/>
            <p:cNvSpPr>
              <a:spLocks noChangeArrowheads="1"/>
            </p:cNvSpPr>
            <p:nvPr/>
          </p:nvSpPr>
          <p:spPr bwMode="auto">
            <a:xfrm>
              <a:off x="2400" y="2400"/>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2</a:t>
              </a:r>
              <a:endParaRPr lang="en-US" altLang="ja-JP" sz="1600" dirty="0">
                <a:solidFill>
                  <a:schemeClr val="bg2"/>
                </a:solidFill>
                <a:effectLst/>
                <a:latin typeface="Times New Roman" panose="02020603050405020304" pitchFamily="18" charset="0"/>
              </a:endParaRPr>
            </a:p>
          </p:txBody>
        </p:sp>
        <p:sp>
          <p:nvSpPr>
            <p:cNvPr id="87071" name="Line 31"/>
            <p:cNvSpPr>
              <a:spLocks noChangeShapeType="1"/>
            </p:cNvSpPr>
            <p:nvPr/>
          </p:nvSpPr>
          <p:spPr bwMode="auto">
            <a:xfrm flipV="1">
              <a:off x="2208" y="2640"/>
              <a:ext cx="288"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2" name="Line 32"/>
            <p:cNvSpPr>
              <a:spLocks noChangeShapeType="1"/>
            </p:cNvSpPr>
            <p:nvPr/>
          </p:nvSpPr>
          <p:spPr bwMode="auto">
            <a:xfrm flipH="1" flipV="1">
              <a:off x="2544" y="2640"/>
              <a:ext cx="336"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7073" name="Group 33"/>
          <p:cNvGrpSpPr>
            <a:grpSpLocks/>
          </p:cNvGrpSpPr>
          <p:nvPr/>
        </p:nvGrpSpPr>
        <p:grpSpPr bwMode="auto">
          <a:xfrm>
            <a:off x="4038600" y="2971800"/>
            <a:ext cx="2057400" cy="838200"/>
            <a:chOff x="2544" y="1872"/>
            <a:chExt cx="1296" cy="528"/>
          </a:xfrm>
        </p:grpSpPr>
        <p:sp>
          <p:nvSpPr>
            <p:cNvPr id="87074" name="Oval 34"/>
            <p:cNvSpPr>
              <a:spLocks noChangeArrowheads="1"/>
            </p:cNvSpPr>
            <p:nvPr/>
          </p:nvSpPr>
          <p:spPr bwMode="auto">
            <a:xfrm>
              <a:off x="3072" y="1872"/>
              <a:ext cx="240" cy="24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buSzTx/>
                <a:buFontTx/>
                <a:buNone/>
              </a:pPr>
              <a:r>
                <a:rPr lang="en-US" altLang="ja-JP" sz="1600" dirty="0">
                  <a:solidFill>
                    <a:schemeClr val="bg2"/>
                  </a:solidFill>
                </a:rPr>
                <a:t>1</a:t>
              </a:r>
              <a:endParaRPr lang="en-US" altLang="ja-JP" sz="1600" dirty="0">
                <a:solidFill>
                  <a:schemeClr val="bg2"/>
                </a:solidFill>
                <a:effectLst/>
                <a:latin typeface="Times New Roman" panose="02020603050405020304" pitchFamily="18" charset="0"/>
              </a:endParaRPr>
            </a:p>
          </p:txBody>
        </p:sp>
        <p:sp>
          <p:nvSpPr>
            <p:cNvPr id="87075" name="Line 35"/>
            <p:cNvSpPr>
              <a:spLocks noChangeShapeType="1"/>
            </p:cNvSpPr>
            <p:nvPr/>
          </p:nvSpPr>
          <p:spPr bwMode="auto">
            <a:xfrm flipV="1">
              <a:off x="2544" y="2112"/>
              <a:ext cx="62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6" name="Line 36"/>
            <p:cNvSpPr>
              <a:spLocks noChangeShapeType="1"/>
            </p:cNvSpPr>
            <p:nvPr/>
          </p:nvSpPr>
          <p:spPr bwMode="auto">
            <a:xfrm flipH="1" flipV="1">
              <a:off x="3216" y="2112"/>
              <a:ext cx="624" cy="28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7077" name="Line 37"/>
          <p:cNvSpPr>
            <a:spLocks noChangeShapeType="1"/>
          </p:cNvSpPr>
          <p:nvPr/>
        </p:nvSpPr>
        <p:spPr bwMode="auto">
          <a:xfrm flipV="1">
            <a:off x="7315200" y="2743200"/>
            <a:ext cx="0" cy="312420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78" name="Text Box 38"/>
          <p:cNvSpPr txBox="1">
            <a:spLocks noChangeArrowheads="1"/>
          </p:cNvSpPr>
          <p:nvPr/>
        </p:nvSpPr>
        <p:spPr bwMode="auto">
          <a:xfrm>
            <a:off x="7391400" y="266700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時間</a:t>
            </a:r>
          </a:p>
        </p:txBody>
      </p:sp>
      <p:sp>
        <p:nvSpPr>
          <p:cNvPr id="87079" name="Line 39"/>
          <p:cNvSpPr>
            <a:spLocks noChangeShapeType="1"/>
          </p:cNvSpPr>
          <p:nvPr/>
        </p:nvSpPr>
        <p:spPr bwMode="auto">
          <a:xfrm>
            <a:off x="2819400" y="5257800"/>
            <a:ext cx="44958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0" name="Line 40"/>
          <p:cNvSpPr>
            <a:spLocks noChangeShapeType="1"/>
          </p:cNvSpPr>
          <p:nvPr/>
        </p:nvSpPr>
        <p:spPr bwMode="auto">
          <a:xfrm>
            <a:off x="2895600" y="4419600"/>
            <a:ext cx="44196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1" name="Line 41"/>
          <p:cNvSpPr>
            <a:spLocks noChangeShapeType="1"/>
          </p:cNvSpPr>
          <p:nvPr/>
        </p:nvSpPr>
        <p:spPr bwMode="auto">
          <a:xfrm>
            <a:off x="2895600" y="3581400"/>
            <a:ext cx="441960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082" name="Text Box 42"/>
          <p:cNvSpPr txBox="1">
            <a:spLocks noChangeArrowheads="1"/>
          </p:cNvSpPr>
          <p:nvPr/>
        </p:nvSpPr>
        <p:spPr bwMode="auto">
          <a:xfrm>
            <a:off x="7315200" y="54864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0</a:t>
            </a:r>
          </a:p>
        </p:txBody>
      </p:sp>
      <p:sp>
        <p:nvSpPr>
          <p:cNvPr id="87083" name="Text Box 43"/>
          <p:cNvSpPr txBox="1">
            <a:spLocks noChangeArrowheads="1"/>
          </p:cNvSpPr>
          <p:nvPr/>
        </p:nvSpPr>
        <p:spPr bwMode="auto">
          <a:xfrm>
            <a:off x="7315200" y="46482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1</a:t>
            </a:r>
          </a:p>
        </p:txBody>
      </p:sp>
      <p:sp>
        <p:nvSpPr>
          <p:cNvPr id="87084" name="Text Box 44"/>
          <p:cNvSpPr txBox="1">
            <a:spLocks noChangeArrowheads="1"/>
          </p:cNvSpPr>
          <p:nvPr/>
        </p:nvSpPr>
        <p:spPr bwMode="auto">
          <a:xfrm>
            <a:off x="7315200" y="38100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2</a:t>
            </a:r>
          </a:p>
        </p:txBody>
      </p:sp>
      <p:sp>
        <p:nvSpPr>
          <p:cNvPr id="87085" name="Text Box 45"/>
          <p:cNvSpPr txBox="1">
            <a:spLocks noChangeArrowheads="1"/>
          </p:cNvSpPr>
          <p:nvPr/>
        </p:nvSpPr>
        <p:spPr bwMode="auto">
          <a:xfrm>
            <a:off x="7315200" y="304800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SzTx/>
              <a:buFontTx/>
              <a:buNone/>
            </a:pPr>
            <a:r>
              <a:rPr lang="ja-JP" altLang="en-US" sz="1600">
                <a:effectLst/>
                <a:latin typeface="Times New Roman" panose="02020603050405020304" pitchFamily="18" charset="0"/>
              </a:rPr>
              <a:t>時刻</a:t>
            </a:r>
            <a:r>
              <a:rPr lang="en-US" altLang="ja-JP" sz="1600">
                <a:effectLst/>
                <a:latin typeface="Times New Roman" panose="02020603050405020304" pitchFamily="18" charset="0"/>
              </a:rPr>
              <a:t>3</a:t>
            </a:r>
          </a:p>
        </p:txBody>
      </p:sp>
      <p:grpSp>
        <p:nvGrpSpPr>
          <p:cNvPr id="6" name="グループ化 5">
            <a:extLst>
              <a:ext uri="{FF2B5EF4-FFF2-40B4-BE49-F238E27FC236}">
                <a16:creationId xmlns:a16="http://schemas.microsoft.com/office/drawing/2014/main" id="{4C3A57F5-6EEC-4EEB-8357-07E99F07D31E}"/>
              </a:ext>
            </a:extLst>
          </p:cNvPr>
          <p:cNvGrpSpPr/>
          <p:nvPr/>
        </p:nvGrpSpPr>
        <p:grpSpPr>
          <a:xfrm>
            <a:off x="1569900" y="4048613"/>
            <a:ext cx="1440000" cy="556846"/>
            <a:chOff x="685799" y="5486400"/>
            <a:chExt cx="1440000" cy="556846"/>
          </a:xfrm>
        </p:grpSpPr>
        <p:cxnSp>
          <p:nvCxnSpPr>
            <p:cNvPr id="3" name="直線コネクタ 2">
              <a:extLst>
                <a:ext uri="{FF2B5EF4-FFF2-40B4-BE49-F238E27FC236}">
                  <a16:creationId xmlns:a16="http://schemas.microsoft.com/office/drawing/2014/main" id="{0DE49397-13B5-4268-B223-AC5CEAF5CDE5}"/>
                </a:ext>
              </a:extLst>
            </p:cNvPr>
            <p:cNvCxnSpPr/>
            <p:nvPr/>
          </p:nvCxnSpPr>
          <p:spPr bwMode="auto">
            <a:xfrm flipH="1">
              <a:off x="685799" y="5503246"/>
              <a:ext cx="1440000" cy="540000"/>
            </a:xfrm>
            <a:prstGeom prst="line">
              <a:avLst/>
            </a:prstGeom>
            <a:solidFill>
              <a:schemeClr val="accent1"/>
            </a:solidFill>
            <a:ln w="38100"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線コネクタ 47">
              <a:extLst>
                <a:ext uri="{FF2B5EF4-FFF2-40B4-BE49-F238E27FC236}">
                  <a16:creationId xmlns:a16="http://schemas.microsoft.com/office/drawing/2014/main" id="{4F04F259-EBA4-408B-BE14-A7FD6318A89F}"/>
                </a:ext>
              </a:extLst>
            </p:cNvPr>
            <p:cNvCxnSpPr/>
            <p:nvPr/>
          </p:nvCxnSpPr>
          <p:spPr bwMode="auto">
            <a:xfrm flipH="1" flipV="1">
              <a:off x="685799" y="5486400"/>
              <a:ext cx="1440000" cy="540000"/>
            </a:xfrm>
            <a:prstGeom prst="line">
              <a:avLst/>
            </a:prstGeom>
            <a:solidFill>
              <a:schemeClr val="accent1"/>
            </a:solidFill>
            <a:ln w="38100"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75946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7053"/>
                                        </p:tgtEl>
                                        <p:attrNameLst>
                                          <p:attrName>style.visibility</p:attrName>
                                        </p:attrNameLst>
                                      </p:cBhvr>
                                      <p:to>
                                        <p:strVal val="visible"/>
                                      </p:to>
                                    </p:set>
                                    <p:animEffect transition="in" filter="wipe(down)">
                                      <p:cBhvr>
                                        <p:cTn id="7" dur="500"/>
                                        <p:tgtEl>
                                          <p:spTgt spid="870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7066"/>
                                        </p:tgtEl>
                                        <p:attrNameLst>
                                          <p:attrName>style.visibility</p:attrName>
                                        </p:attrNameLst>
                                      </p:cBhvr>
                                      <p:to>
                                        <p:strVal val="visible"/>
                                      </p:to>
                                    </p:set>
                                    <p:animEffect transition="in" filter="wipe(down)">
                                      <p:cBhvr>
                                        <p:cTn id="12" dur="500"/>
                                        <p:tgtEl>
                                          <p:spTgt spid="870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7073"/>
                                        </p:tgtEl>
                                        <p:attrNameLst>
                                          <p:attrName>style.visibility</p:attrName>
                                        </p:attrNameLst>
                                      </p:cBhvr>
                                      <p:to>
                                        <p:strVal val="visible"/>
                                      </p:to>
                                    </p:set>
                                    <p:animEffect transition="in" filter="wipe(down)">
                                      <p:cBhvr>
                                        <p:cTn id="17" dur="500"/>
                                        <p:tgtEl>
                                          <p:spTgt spid="8707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D736FC7-94F7-4BDE-A1F4-CFC96B1A7C42}"/>
              </a:ext>
            </a:extLst>
          </p:cNvPr>
          <p:cNvSpPr>
            <a:spLocks noGrp="1" noChangeArrowheads="1"/>
          </p:cNvSpPr>
          <p:nvPr>
            <p:ph type="title"/>
          </p:nvPr>
        </p:nvSpPr>
        <p:spPr>
          <a:xfrm>
            <a:off x="685800" y="795586"/>
            <a:ext cx="7772400" cy="769441"/>
          </a:xfrm>
        </p:spPr>
        <p:txBody>
          <a:bodyPr/>
          <a:lstStyle/>
          <a:p>
            <a:pPr eaLnBrk="1" hangingPunct="1"/>
            <a:r>
              <a:rPr lang="ja-JP" altLang="en-US" dirty="0">
                <a:latin typeface="Times New Roman" panose="02020603050405020304" pitchFamily="18" charset="0"/>
                <a:cs typeface="Times New Roman" panose="02020603050405020304" pitchFamily="18" charset="0"/>
              </a:rPr>
              <a:t>並列計算機 </a:t>
            </a:r>
            <a:r>
              <a:rPr lang="en-US" altLang="ja-JP" dirty="0">
                <a:latin typeface="Times New Roman" panose="02020603050405020304" pitchFamily="18" charset="0"/>
                <a:cs typeface="Times New Roman" panose="02020603050405020304" pitchFamily="18" charset="0"/>
              </a:rPr>
              <a:t>(parallel computer)</a:t>
            </a:r>
            <a:endParaRPr lang="ja-JP" altLang="en-US" dirty="0">
              <a:latin typeface="Times New Roman" panose="02020603050405020304" pitchFamily="18" charset="0"/>
              <a:cs typeface="Times New Roman" panose="02020603050405020304" pitchFamily="18" charset="0"/>
            </a:endParaRPr>
          </a:p>
        </p:txBody>
      </p:sp>
      <p:sp>
        <p:nvSpPr>
          <p:cNvPr id="6147" name="Rectangle 3">
            <a:extLst>
              <a:ext uri="{FF2B5EF4-FFF2-40B4-BE49-F238E27FC236}">
                <a16:creationId xmlns:a16="http://schemas.microsoft.com/office/drawing/2014/main" id="{35EA28D9-B754-4884-A55B-2BE20D099E86}"/>
              </a:ext>
            </a:extLst>
          </p:cNvPr>
          <p:cNvSpPr>
            <a:spLocks noGrp="1" noChangeArrowheads="1"/>
          </p:cNvSpPr>
          <p:nvPr>
            <p:ph type="body" idx="1"/>
          </p:nvPr>
        </p:nvSpPr>
        <p:spPr>
          <a:xfrm>
            <a:off x="685800" y="1981200"/>
            <a:ext cx="7772400" cy="990600"/>
          </a:xfrm>
        </p:spPr>
        <p:txBody>
          <a:bodyPr/>
          <a:lstStyle/>
          <a:p>
            <a:pPr eaLnBrk="1" hangingPunct="1"/>
            <a:r>
              <a:rPr lang="ja-JP" altLang="en-US">
                <a:latin typeface="Times New Roman" panose="02020603050405020304" pitchFamily="18" charset="0"/>
                <a:cs typeface="Times New Roman" panose="02020603050405020304" pitchFamily="18" charset="0"/>
              </a:rPr>
              <a:t>複数のプロセッサを持ち高速計算が可能</a:t>
            </a:r>
          </a:p>
        </p:txBody>
      </p:sp>
      <p:grpSp>
        <p:nvGrpSpPr>
          <p:cNvPr id="6148" name="Group 49">
            <a:extLst>
              <a:ext uri="{FF2B5EF4-FFF2-40B4-BE49-F238E27FC236}">
                <a16:creationId xmlns:a16="http://schemas.microsoft.com/office/drawing/2014/main" id="{B2D991ED-9993-49C4-96F4-B087B5393266}"/>
              </a:ext>
            </a:extLst>
          </p:cNvPr>
          <p:cNvGrpSpPr>
            <a:grpSpLocks/>
          </p:cNvGrpSpPr>
          <p:nvPr/>
        </p:nvGrpSpPr>
        <p:grpSpPr bwMode="auto">
          <a:xfrm>
            <a:off x="914400" y="2819400"/>
            <a:ext cx="3581400" cy="2895600"/>
            <a:chOff x="576" y="2112"/>
            <a:chExt cx="2256" cy="1824"/>
          </a:xfrm>
        </p:grpSpPr>
        <p:sp>
          <p:nvSpPr>
            <p:cNvPr id="6168" name="Rectangle 4">
              <a:extLst>
                <a:ext uri="{FF2B5EF4-FFF2-40B4-BE49-F238E27FC236}">
                  <a16:creationId xmlns:a16="http://schemas.microsoft.com/office/drawing/2014/main" id="{A0C689F7-B7EF-4A11-8030-7EC4248C481B}"/>
                </a:ext>
              </a:extLst>
            </p:cNvPr>
            <p:cNvSpPr>
              <a:spLocks noChangeArrowheads="1"/>
            </p:cNvSpPr>
            <p:nvPr/>
          </p:nvSpPr>
          <p:spPr bwMode="auto">
            <a:xfrm>
              <a:off x="576" y="2112"/>
              <a:ext cx="2160" cy="672"/>
            </a:xfrm>
            <a:prstGeom prst="rect">
              <a:avLst/>
            </a:prstGeom>
            <a:solidFill>
              <a:srgbClr val="33CCCC"/>
            </a:solidFill>
            <a:ln w="9525">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solidFill>
                    <a:schemeClr val="bg2"/>
                  </a:solidFill>
                </a:rPr>
                <a:t>共有メモリ</a:t>
              </a:r>
            </a:p>
          </p:txBody>
        </p:sp>
        <p:sp>
          <p:nvSpPr>
            <p:cNvPr id="6169" name="Rectangle 6">
              <a:extLst>
                <a:ext uri="{FF2B5EF4-FFF2-40B4-BE49-F238E27FC236}">
                  <a16:creationId xmlns:a16="http://schemas.microsoft.com/office/drawing/2014/main" id="{203FDAEE-9452-4725-AEF7-78C87F4F9328}"/>
                </a:ext>
              </a:extLst>
            </p:cNvPr>
            <p:cNvSpPr>
              <a:spLocks noChangeArrowheads="1"/>
            </p:cNvSpPr>
            <p:nvPr/>
          </p:nvSpPr>
          <p:spPr bwMode="auto">
            <a:xfrm>
              <a:off x="864" y="3312"/>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grpSp>
          <p:nvGrpSpPr>
            <p:cNvPr id="6170" name="Group 32">
              <a:extLst>
                <a:ext uri="{FF2B5EF4-FFF2-40B4-BE49-F238E27FC236}">
                  <a16:creationId xmlns:a16="http://schemas.microsoft.com/office/drawing/2014/main" id="{18339DD9-AC92-4BB6-86F3-C1CD58A6F6BB}"/>
                </a:ext>
              </a:extLst>
            </p:cNvPr>
            <p:cNvGrpSpPr>
              <a:grpSpLocks/>
            </p:cNvGrpSpPr>
            <p:nvPr/>
          </p:nvGrpSpPr>
          <p:grpSpPr bwMode="auto">
            <a:xfrm>
              <a:off x="912" y="3504"/>
              <a:ext cx="864" cy="432"/>
              <a:chOff x="1680" y="3024"/>
              <a:chExt cx="864" cy="432"/>
            </a:xfrm>
          </p:grpSpPr>
          <p:sp>
            <p:nvSpPr>
              <p:cNvPr id="6184" name="Rectangle 10">
                <a:extLst>
                  <a:ext uri="{FF2B5EF4-FFF2-40B4-BE49-F238E27FC236}">
                    <a16:creationId xmlns:a16="http://schemas.microsoft.com/office/drawing/2014/main" id="{E70FA454-C30B-41E9-9A06-B8CB44346D3D}"/>
                  </a:ext>
                </a:extLst>
              </p:cNvPr>
              <p:cNvSpPr>
                <a:spLocks noChangeArrowheads="1"/>
              </p:cNvSpPr>
              <p:nvPr/>
            </p:nvSpPr>
            <p:spPr bwMode="auto">
              <a:xfrm>
                <a:off x="1680" y="3024"/>
                <a:ext cx="864" cy="432"/>
              </a:xfrm>
              <a:prstGeom prst="rect">
                <a:avLst/>
              </a:prstGeom>
              <a:solidFill>
                <a:srgbClr val="00FF00"/>
              </a:solidFill>
              <a:ln w="9525">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endParaRPr lang="ja-JP" altLang="ja-JP" b="1">
                  <a:solidFill>
                    <a:schemeClr val="bg2"/>
                  </a:solidFill>
                </a:endParaRPr>
              </a:p>
            </p:txBody>
          </p:sp>
          <p:sp>
            <p:nvSpPr>
              <p:cNvPr id="6185" name="Rectangle 22">
                <a:extLst>
                  <a:ext uri="{FF2B5EF4-FFF2-40B4-BE49-F238E27FC236}">
                    <a16:creationId xmlns:a16="http://schemas.microsoft.com/office/drawing/2014/main" id="{30E77D07-6637-4A0B-9C2F-464575123A31}"/>
                  </a:ext>
                </a:extLst>
              </p:cNvPr>
              <p:cNvSpPr>
                <a:spLocks noChangeArrowheads="1"/>
              </p:cNvSpPr>
              <p:nvPr/>
            </p:nvSpPr>
            <p:spPr bwMode="auto">
              <a:xfrm>
                <a:off x="1728" y="3120"/>
                <a:ext cx="76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t>プロセッサ</a:t>
                </a:r>
              </a:p>
            </p:txBody>
          </p:sp>
        </p:grpSp>
        <p:grpSp>
          <p:nvGrpSpPr>
            <p:cNvPr id="6171" name="Group 33">
              <a:extLst>
                <a:ext uri="{FF2B5EF4-FFF2-40B4-BE49-F238E27FC236}">
                  <a16:creationId xmlns:a16="http://schemas.microsoft.com/office/drawing/2014/main" id="{0A5DAF52-00A5-44B0-852C-9F0E27B34E20}"/>
                </a:ext>
              </a:extLst>
            </p:cNvPr>
            <p:cNvGrpSpPr>
              <a:grpSpLocks/>
            </p:cNvGrpSpPr>
            <p:nvPr/>
          </p:nvGrpSpPr>
          <p:grpSpPr bwMode="auto">
            <a:xfrm>
              <a:off x="1632" y="2928"/>
              <a:ext cx="864" cy="432"/>
              <a:chOff x="1680" y="3024"/>
              <a:chExt cx="864" cy="432"/>
            </a:xfrm>
          </p:grpSpPr>
          <p:sp>
            <p:nvSpPr>
              <p:cNvPr id="6182" name="Rectangle 34">
                <a:extLst>
                  <a:ext uri="{FF2B5EF4-FFF2-40B4-BE49-F238E27FC236}">
                    <a16:creationId xmlns:a16="http://schemas.microsoft.com/office/drawing/2014/main" id="{5017FCB9-B3AA-4FF1-908B-2821C2B5EDC4}"/>
                  </a:ext>
                </a:extLst>
              </p:cNvPr>
              <p:cNvSpPr>
                <a:spLocks noChangeArrowheads="1"/>
              </p:cNvSpPr>
              <p:nvPr/>
            </p:nvSpPr>
            <p:spPr bwMode="auto">
              <a:xfrm>
                <a:off x="1680" y="3024"/>
                <a:ext cx="864" cy="432"/>
              </a:xfrm>
              <a:prstGeom prst="rect">
                <a:avLst/>
              </a:prstGeom>
              <a:solidFill>
                <a:srgbClr val="00FF00"/>
              </a:solidFill>
              <a:ln w="9525">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endParaRPr lang="ja-JP" altLang="ja-JP" b="1">
                  <a:solidFill>
                    <a:schemeClr val="bg2"/>
                  </a:solidFill>
                </a:endParaRPr>
              </a:p>
            </p:txBody>
          </p:sp>
          <p:sp>
            <p:nvSpPr>
              <p:cNvPr id="6183" name="Rectangle 35">
                <a:extLst>
                  <a:ext uri="{FF2B5EF4-FFF2-40B4-BE49-F238E27FC236}">
                    <a16:creationId xmlns:a16="http://schemas.microsoft.com/office/drawing/2014/main" id="{0AC48837-D6D9-4058-8687-37F54CF66403}"/>
                  </a:ext>
                </a:extLst>
              </p:cNvPr>
              <p:cNvSpPr>
                <a:spLocks noChangeArrowheads="1"/>
              </p:cNvSpPr>
              <p:nvPr/>
            </p:nvSpPr>
            <p:spPr bwMode="auto">
              <a:xfrm>
                <a:off x="1728" y="3120"/>
                <a:ext cx="76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t>プロセッサ</a:t>
                </a:r>
              </a:p>
            </p:txBody>
          </p:sp>
        </p:grpSp>
        <p:grpSp>
          <p:nvGrpSpPr>
            <p:cNvPr id="6172" name="Group 36">
              <a:extLst>
                <a:ext uri="{FF2B5EF4-FFF2-40B4-BE49-F238E27FC236}">
                  <a16:creationId xmlns:a16="http://schemas.microsoft.com/office/drawing/2014/main" id="{0CF8C20B-0798-4FF8-BFF8-310541393A67}"/>
                </a:ext>
              </a:extLst>
            </p:cNvPr>
            <p:cNvGrpSpPr>
              <a:grpSpLocks/>
            </p:cNvGrpSpPr>
            <p:nvPr/>
          </p:nvGrpSpPr>
          <p:grpSpPr bwMode="auto">
            <a:xfrm>
              <a:off x="576" y="2928"/>
              <a:ext cx="864" cy="432"/>
              <a:chOff x="1680" y="3024"/>
              <a:chExt cx="864" cy="432"/>
            </a:xfrm>
          </p:grpSpPr>
          <p:sp>
            <p:nvSpPr>
              <p:cNvPr id="6180" name="Rectangle 37">
                <a:extLst>
                  <a:ext uri="{FF2B5EF4-FFF2-40B4-BE49-F238E27FC236}">
                    <a16:creationId xmlns:a16="http://schemas.microsoft.com/office/drawing/2014/main" id="{FF26F1E8-4537-40AA-BF71-AACF2033E7C1}"/>
                  </a:ext>
                </a:extLst>
              </p:cNvPr>
              <p:cNvSpPr>
                <a:spLocks noChangeArrowheads="1"/>
              </p:cNvSpPr>
              <p:nvPr/>
            </p:nvSpPr>
            <p:spPr bwMode="auto">
              <a:xfrm>
                <a:off x="1680" y="3024"/>
                <a:ext cx="864" cy="432"/>
              </a:xfrm>
              <a:prstGeom prst="rect">
                <a:avLst/>
              </a:prstGeom>
              <a:solidFill>
                <a:srgbClr val="00FF00"/>
              </a:solidFill>
              <a:ln w="9525">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endParaRPr lang="ja-JP" altLang="ja-JP" b="1">
                  <a:solidFill>
                    <a:schemeClr val="bg2"/>
                  </a:solidFill>
                </a:endParaRPr>
              </a:p>
            </p:txBody>
          </p:sp>
          <p:sp>
            <p:nvSpPr>
              <p:cNvPr id="6181" name="Rectangle 38">
                <a:extLst>
                  <a:ext uri="{FF2B5EF4-FFF2-40B4-BE49-F238E27FC236}">
                    <a16:creationId xmlns:a16="http://schemas.microsoft.com/office/drawing/2014/main" id="{99A46FF7-E886-48A0-8258-6323A1FB1409}"/>
                  </a:ext>
                </a:extLst>
              </p:cNvPr>
              <p:cNvSpPr>
                <a:spLocks noChangeArrowheads="1"/>
              </p:cNvSpPr>
              <p:nvPr/>
            </p:nvSpPr>
            <p:spPr bwMode="auto">
              <a:xfrm>
                <a:off x="1728" y="3120"/>
                <a:ext cx="76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t>プロセッサ</a:t>
                </a:r>
              </a:p>
            </p:txBody>
          </p:sp>
        </p:grpSp>
        <p:grpSp>
          <p:nvGrpSpPr>
            <p:cNvPr id="6173" name="Group 39">
              <a:extLst>
                <a:ext uri="{FF2B5EF4-FFF2-40B4-BE49-F238E27FC236}">
                  <a16:creationId xmlns:a16="http://schemas.microsoft.com/office/drawing/2014/main" id="{965BD17A-4A06-4F4E-A807-9686D3C5A263}"/>
                </a:ext>
              </a:extLst>
            </p:cNvPr>
            <p:cNvGrpSpPr>
              <a:grpSpLocks/>
            </p:cNvGrpSpPr>
            <p:nvPr/>
          </p:nvGrpSpPr>
          <p:grpSpPr bwMode="auto">
            <a:xfrm>
              <a:off x="1968" y="3504"/>
              <a:ext cx="864" cy="432"/>
              <a:chOff x="1680" y="3024"/>
              <a:chExt cx="864" cy="432"/>
            </a:xfrm>
          </p:grpSpPr>
          <p:sp>
            <p:nvSpPr>
              <p:cNvPr id="6178" name="Rectangle 40">
                <a:extLst>
                  <a:ext uri="{FF2B5EF4-FFF2-40B4-BE49-F238E27FC236}">
                    <a16:creationId xmlns:a16="http://schemas.microsoft.com/office/drawing/2014/main" id="{AAFDD713-02B0-4CDE-BA2A-98B19FC8543F}"/>
                  </a:ext>
                </a:extLst>
              </p:cNvPr>
              <p:cNvSpPr>
                <a:spLocks noChangeArrowheads="1"/>
              </p:cNvSpPr>
              <p:nvPr/>
            </p:nvSpPr>
            <p:spPr bwMode="auto">
              <a:xfrm>
                <a:off x="1680" y="3024"/>
                <a:ext cx="864" cy="432"/>
              </a:xfrm>
              <a:prstGeom prst="rect">
                <a:avLst/>
              </a:prstGeom>
              <a:solidFill>
                <a:srgbClr val="00FF00"/>
              </a:solidFill>
              <a:ln w="9525">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endParaRPr lang="ja-JP" altLang="ja-JP" b="1">
                  <a:solidFill>
                    <a:schemeClr val="bg2"/>
                  </a:solidFill>
                </a:endParaRPr>
              </a:p>
            </p:txBody>
          </p:sp>
          <p:sp>
            <p:nvSpPr>
              <p:cNvPr id="6179" name="Rectangle 41">
                <a:extLst>
                  <a:ext uri="{FF2B5EF4-FFF2-40B4-BE49-F238E27FC236}">
                    <a16:creationId xmlns:a16="http://schemas.microsoft.com/office/drawing/2014/main" id="{CDBEFC90-94F7-4E77-95FD-8C782A3C05AE}"/>
                  </a:ext>
                </a:extLst>
              </p:cNvPr>
              <p:cNvSpPr>
                <a:spLocks noChangeArrowheads="1"/>
              </p:cNvSpPr>
              <p:nvPr/>
            </p:nvSpPr>
            <p:spPr bwMode="auto">
              <a:xfrm>
                <a:off x="1728" y="3120"/>
                <a:ext cx="76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t>プロセッサ</a:t>
                </a:r>
              </a:p>
            </p:txBody>
          </p:sp>
        </p:grpSp>
        <p:sp>
          <p:nvSpPr>
            <p:cNvPr id="6174" name="Line 42">
              <a:extLst>
                <a:ext uri="{FF2B5EF4-FFF2-40B4-BE49-F238E27FC236}">
                  <a16:creationId xmlns:a16="http://schemas.microsoft.com/office/drawing/2014/main" id="{9F83EDCB-E7A6-4725-A582-2868940C2BE2}"/>
                </a:ext>
              </a:extLst>
            </p:cNvPr>
            <p:cNvSpPr>
              <a:spLocks noChangeShapeType="1"/>
            </p:cNvSpPr>
            <p:nvPr/>
          </p:nvSpPr>
          <p:spPr bwMode="auto">
            <a:xfrm>
              <a:off x="1536" y="278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6175" name="Line 43">
              <a:extLst>
                <a:ext uri="{FF2B5EF4-FFF2-40B4-BE49-F238E27FC236}">
                  <a16:creationId xmlns:a16="http://schemas.microsoft.com/office/drawing/2014/main" id="{ED977FA7-F3C4-443F-AA5E-39082AD6CD50}"/>
                </a:ext>
              </a:extLst>
            </p:cNvPr>
            <p:cNvSpPr>
              <a:spLocks noChangeShapeType="1"/>
            </p:cNvSpPr>
            <p:nvPr/>
          </p:nvSpPr>
          <p:spPr bwMode="auto">
            <a:xfrm flipH="1">
              <a:off x="1056" y="2784"/>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6176" name="Line 44">
              <a:extLst>
                <a:ext uri="{FF2B5EF4-FFF2-40B4-BE49-F238E27FC236}">
                  <a16:creationId xmlns:a16="http://schemas.microsoft.com/office/drawing/2014/main" id="{2F750310-D722-4BF2-9179-4F296B03A62C}"/>
                </a:ext>
              </a:extLst>
            </p:cNvPr>
            <p:cNvSpPr>
              <a:spLocks noChangeShapeType="1"/>
            </p:cNvSpPr>
            <p:nvPr/>
          </p:nvSpPr>
          <p:spPr bwMode="auto">
            <a:xfrm>
              <a:off x="2064" y="2784"/>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6177" name="Line 45">
              <a:extLst>
                <a:ext uri="{FF2B5EF4-FFF2-40B4-BE49-F238E27FC236}">
                  <a16:creationId xmlns:a16="http://schemas.microsoft.com/office/drawing/2014/main" id="{4C5D32BE-DB93-4B3D-9AE2-E94358F7ED88}"/>
                </a:ext>
              </a:extLst>
            </p:cNvPr>
            <p:cNvSpPr>
              <a:spLocks noChangeShapeType="1"/>
            </p:cNvSpPr>
            <p:nvPr/>
          </p:nvSpPr>
          <p:spPr bwMode="auto">
            <a:xfrm>
              <a:off x="2592" y="278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grpSp>
      <p:grpSp>
        <p:nvGrpSpPr>
          <p:cNvPr id="6149" name="Group 50">
            <a:extLst>
              <a:ext uri="{FF2B5EF4-FFF2-40B4-BE49-F238E27FC236}">
                <a16:creationId xmlns:a16="http://schemas.microsoft.com/office/drawing/2014/main" id="{671770EF-AA40-4BCF-BF7D-29B67CC60E37}"/>
              </a:ext>
            </a:extLst>
          </p:cNvPr>
          <p:cNvGrpSpPr>
            <a:grpSpLocks/>
          </p:cNvGrpSpPr>
          <p:nvPr/>
        </p:nvGrpSpPr>
        <p:grpSpPr bwMode="auto">
          <a:xfrm>
            <a:off x="4876800" y="2667000"/>
            <a:ext cx="3962400" cy="3429000"/>
            <a:chOff x="3072" y="1920"/>
            <a:chExt cx="2496" cy="2160"/>
          </a:xfrm>
        </p:grpSpPr>
        <p:grpSp>
          <p:nvGrpSpPr>
            <p:cNvPr id="6152" name="Group 23">
              <a:extLst>
                <a:ext uri="{FF2B5EF4-FFF2-40B4-BE49-F238E27FC236}">
                  <a16:creationId xmlns:a16="http://schemas.microsoft.com/office/drawing/2014/main" id="{BBC3D805-6751-4903-A70B-58D78594AC87}"/>
                </a:ext>
              </a:extLst>
            </p:cNvPr>
            <p:cNvGrpSpPr>
              <a:grpSpLocks/>
            </p:cNvGrpSpPr>
            <p:nvPr/>
          </p:nvGrpSpPr>
          <p:grpSpPr bwMode="auto">
            <a:xfrm>
              <a:off x="4128" y="1920"/>
              <a:ext cx="720" cy="720"/>
              <a:chOff x="3120" y="2592"/>
              <a:chExt cx="720" cy="720"/>
            </a:xfrm>
          </p:grpSpPr>
          <p:sp>
            <p:nvSpPr>
              <p:cNvPr id="6165" name="Rectangle 12">
                <a:extLst>
                  <a:ext uri="{FF2B5EF4-FFF2-40B4-BE49-F238E27FC236}">
                    <a16:creationId xmlns:a16="http://schemas.microsoft.com/office/drawing/2014/main" id="{E379687D-66E5-4815-AD8A-0B6D776860EA}"/>
                  </a:ext>
                </a:extLst>
              </p:cNvPr>
              <p:cNvSpPr>
                <a:spLocks noChangeArrowheads="1"/>
              </p:cNvSpPr>
              <p:nvPr/>
            </p:nvSpPr>
            <p:spPr bwMode="auto">
              <a:xfrm>
                <a:off x="3168" y="2592"/>
                <a:ext cx="624" cy="720"/>
              </a:xfrm>
              <a:prstGeom prst="rect">
                <a:avLst/>
              </a:prstGeom>
              <a:solidFill>
                <a:srgbClr val="00FF00"/>
              </a:solidFill>
              <a:ln w="9525">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6166" name="Rectangle 13">
                <a:extLst>
                  <a:ext uri="{FF2B5EF4-FFF2-40B4-BE49-F238E27FC236}">
                    <a16:creationId xmlns:a16="http://schemas.microsoft.com/office/drawing/2014/main" id="{456D4C07-985C-4651-B09E-C3527314C750}"/>
                  </a:ext>
                </a:extLst>
              </p:cNvPr>
              <p:cNvSpPr>
                <a:spLocks noChangeArrowheads="1"/>
              </p:cNvSpPr>
              <p:nvPr/>
            </p:nvSpPr>
            <p:spPr bwMode="auto">
              <a:xfrm>
                <a:off x="3120" y="2976"/>
                <a:ext cx="72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t>プロセッサ</a:t>
                </a:r>
              </a:p>
            </p:txBody>
          </p:sp>
          <p:sp>
            <p:nvSpPr>
              <p:cNvPr id="6167" name="Rectangle 14">
                <a:extLst>
                  <a:ext uri="{FF2B5EF4-FFF2-40B4-BE49-F238E27FC236}">
                    <a16:creationId xmlns:a16="http://schemas.microsoft.com/office/drawing/2014/main" id="{C06BA106-BC3C-435E-AD48-905F75FDE836}"/>
                  </a:ext>
                </a:extLst>
              </p:cNvPr>
              <p:cNvSpPr>
                <a:spLocks noChangeArrowheads="1"/>
              </p:cNvSpPr>
              <p:nvPr/>
            </p:nvSpPr>
            <p:spPr bwMode="auto">
              <a:xfrm>
                <a:off x="3216" y="2640"/>
                <a:ext cx="528" cy="288"/>
              </a:xfrm>
              <a:prstGeom prst="rect">
                <a:avLst/>
              </a:prstGeom>
              <a:solidFill>
                <a:schemeClr val="accent1"/>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solidFill>
                      <a:schemeClr val="bg2"/>
                    </a:solidFill>
                  </a:rPr>
                  <a:t>メモリ</a:t>
                </a:r>
              </a:p>
            </p:txBody>
          </p:sp>
        </p:grpSp>
        <p:sp>
          <p:nvSpPr>
            <p:cNvPr id="6153" name="Oval 21">
              <a:extLst>
                <a:ext uri="{FF2B5EF4-FFF2-40B4-BE49-F238E27FC236}">
                  <a16:creationId xmlns:a16="http://schemas.microsoft.com/office/drawing/2014/main" id="{8545813A-CDF0-4310-91AC-FE3B66FC13F2}"/>
                </a:ext>
              </a:extLst>
            </p:cNvPr>
            <p:cNvSpPr>
              <a:spLocks noChangeArrowheads="1"/>
            </p:cNvSpPr>
            <p:nvPr/>
          </p:nvSpPr>
          <p:spPr bwMode="auto">
            <a:xfrm>
              <a:off x="3936" y="2784"/>
              <a:ext cx="1296" cy="480"/>
            </a:xfrm>
            <a:prstGeom prst="ellipse">
              <a:avLst/>
            </a:prstGeom>
            <a:solidFill>
              <a:srgbClr val="FF00FF"/>
            </a:solidFill>
            <a:ln w="349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t>ネットワーク</a:t>
              </a:r>
            </a:p>
          </p:txBody>
        </p:sp>
        <p:grpSp>
          <p:nvGrpSpPr>
            <p:cNvPr id="6154" name="Group 24">
              <a:extLst>
                <a:ext uri="{FF2B5EF4-FFF2-40B4-BE49-F238E27FC236}">
                  <a16:creationId xmlns:a16="http://schemas.microsoft.com/office/drawing/2014/main" id="{4C43DF16-ACE5-4E1E-BBBF-975261DA0542}"/>
                </a:ext>
              </a:extLst>
            </p:cNvPr>
            <p:cNvGrpSpPr>
              <a:grpSpLocks/>
            </p:cNvGrpSpPr>
            <p:nvPr/>
          </p:nvGrpSpPr>
          <p:grpSpPr bwMode="auto">
            <a:xfrm>
              <a:off x="3072" y="2592"/>
              <a:ext cx="720" cy="720"/>
              <a:chOff x="3120" y="2592"/>
              <a:chExt cx="720" cy="720"/>
            </a:xfrm>
          </p:grpSpPr>
          <p:sp>
            <p:nvSpPr>
              <p:cNvPr id="6162" name="Rectangle 25">
                <a:extLst>
                  <a:ext uri="{FF2B5EF4-FFF2-40B4-BE49-F238E27FC236}">
                    <a16:creationId xmlns:a16="http://schemas.microsoft.com/office/drawing/2014/main" id="{CDB25025-0B90-49C9-9112-BD7DC947FE58}"/>
                  </a:ext>
                </a:extLst>
              </p:cNvPr>
              <p:cNvSpPr>
                <a:spLocks noChangeArrowheads="1"/>
              </p:cNvSpPr>
              <p:nvPr/>
            </p:nvSpPr>
            <p:spPr bwMode="auto">
              <a:xfrm>
                <a:off x="3168" y="2592"/>
                <a:ext cx="624" cy="720"/>
              </a:xfrm>
              <a:prstGeom prst="rect">
                <a:avLst/>
              </a:prstGeom>
              <a:solidFill>
                <a:srgbClr val="00FF00"/>
              </a:solidFill>
              <a:ln w="9525">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6163" name="Rectangle 26">
                <a:extLst>
                  <a:ext uri="{FF2B5EF4-FFF2-40B4-BE49-F238E27FC236}">
                    <a16:creationId xmlns:a16="http://schemas.microsoft.com/office/drawing/2014/main" id="{6C60D8F6-F4F9-4DEF-BA98-D53EF80015C2}"/>
                  </a:ext>
                </a:extLst>
              </p:cNvPr>
              <p:cNvSpPr>
                <a:spLocks noChangeArrowheads="1"/>
              </p:cNvSpPr>
              <p:nvPr/>
            </p:nvSpPr>
            <p:spPr bwMode="auto">
              <a:xfrm>
                <a:off x="3120" y="2976"/>
                <a:ext cx="72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t>プロセッサ</a:t>
                </a:r>
              </a:p>
            </p:txBody>
          </p:sp>
          <p:sp>
            <p:nvSpPr>
              <p:cNvPr id="6164" name="Rectangle 27">
                <a:extLst>
                  <a:ext uri="{FF2B5EF4-FFF2-40B4-BE49-F238E27FC236}">
                    <a16:creationId xmlns:a16="http://schemas.microsoft.com/office/drawing/2014/main" id="{BCABC3E2-8755-4907-8636-FAB6DC191D00}"/>
                  </a:ext>
                </a:extLst>
              </p:cNvPr>
              <p:cNvSpPr>
                <a:spLocks noChangeArrowheads="1"/>
              </p:cNvSpPr>
              <p:nvPr/>
            </p:nvSpPr>
            <p:spPr bwMode="auto">
              <a:xfrm>
                <a:off x="3216" y="2640"/>
                <a:ext cx="528" cy="288"/>
              </a:xfrm>
              <a:prstGeom prst="rect">
                <a:avLst/>
              </a:prstGeom>
              <a:solidFill>
                <a:schemeClr val="accent1"/>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solidFill>
                      <a:schemeClr val="bg2"/>
                    </a:solidFill>
                  </a:rPr>
                  <a:t>メモリ</a:t>
                </a:r>
              </a:p>
            </p:txBody>
          </p:sp>
        </p:grpSp>
        <p:grpSp>
          <p:nvGrpSpPr>
            <p:cNvPr id="6155" name="Group 28">
              <a:extLst>
                <a:ext uri="{FF2B5EF4-FFF2-40B4-BE49-F238E27FC236}">
                  <a16:creationId xmlns:a16="http://schemas.microsoft.com/office/drawing/2014/main" id="{163DB033-893C-4328-9671-F8F9D9F56327}"/>
                </a:ext>
              </a:extLst>
            </p:cNvPr>
            <p:cNvGrpSpPr>
              <a:grpSpLocks/>
            </p:cNvGrpSpPr>
            <p:nvPr/>
          </p:nvGrpSpPr>
          <p:grpSpPr bwMode="auto">
            <a:xfrm>
              <a:off x="4848" y="3360"/>
              <a:ext cx="720" cy="720"/>
              <a:chOff x="3120" y="2592"/>
              <a:chExt cx="720" cy="720"/>
            </a:xfrm>
          </p:grpSpPr>
          <p:sp>
            <p:nvSpPr>
              <p:cNvPr id="6159" name="Rectangle 29">
                <a:extLst>
                  <a:ext uri="{FF2B5EF4-FFF2-40B4-BE49-F238E27FC236}">
                    <a16:creationId xmlns:a16="http://schemas.microsoft.com/office/drawing/2014/main" id="{8B2761C8-E8EB-4AFB-A447-94E1F9F8B92C}"/>
                  </a:ext>
                </a:extLst>
              </p:cNvPr>
              <p:cNvSpPr>
                <a:spLocks noChangeArrowheads="1"/>
              </p:cNvSpPr>
              <p:nvPr/>
            </p:nvSpPr>
            <p:spPr bwMode="auto">
              <a:xfrm>
                <a:off x="3168" y="2592"/>
                <a:ext cx="624" cy="720"/>
              </a:xfrm>
              <a:prstGeom prst="rect">
                <a:avLst/>
              </a:prstGeom>
              <a:solidFill>
                <a:srgbClr val="00FF00"/>
              </a:solidFill>
              <a:ln w="9525">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6160" name="Rectangle 30">
                <a:extLst>
                  <a:ext uri="{FF2B5EF4-FFF2-40B4-BE49-F238E27FC236}">
                    <a16:creationId xmlns:a16="http://schemas.microsoft.com/office/drawing/2014/main" id="{F8277B44-157E-40D6-A0EA-988E429029FF}"/>
                  </a:ext>
                </a:extLst>
              </p:cNvPr>
              <p:cNvSpPr>
                <a:spLocks noChangeArrowheads="1"/>
              </p:cNvSpPr>
              <p:nvPr/>
            </p:nvSpPr>
            <p:spPr bwMode="auto">
              <a:xfrm>
                <a:off x="3120" y="2976"/>
                <a:ext cx="72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t>プロセッサ</a:t>
                </a:r>
              </a:p>
            </p:txBody>
          </p:sp>
          <p:sp>
            <p:nvSpPr>
              <p:cNvPr id="6161" name="Rectangle 31">
                <a:extLst>
                  <a:ext uri="{FF2B5EF4-FFF2-40B4-BE49-F238E27FC236}">
                    <a16:creationId xmlns:a16="http://schemas.microsoft.com/office/drawing/2014/main" id="{8D65EC2A-BE6D-4253-B68B-8719CDCA4DD0}"/>
                  </a:ext>
                </a:extLst>
              </p:cNvPr>
              <p:cNvSpPr>
                <a:spLocks noChangeArrowheads="1"/>
              </p:cNvSpPr>
              <p:nvPr/>
            </p:nvSpPr>
            <p:spPr bwMode="auto">
              <a:xfrm>
                <a:off x="3216" y="2640"/>
                <a:ext cx="528" cy="288"/>
              </a:xfrm>
              <a:prstGeom prst="rect">
                <a:avLst/>
              </a:prstGeom>
              <a:solidFill>
                <a:schemeClr val="accent1"/>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solidFill>
                      <a:schemeClr val="bg2"/>
                    </a:solidFill>
                  </a:rPr>
                  <a:t>メモリ</a:t>
                </a:r>
              </a:p>
            </p:txBody>
          </p:sp>
        </p:grpSp>
        <p:sp>
          <p:nvSpPr>
            <p:cNvPr id="6156" name="Line 46">
              <a:extLst>
                <a:ext uri="{FF2B5EF4-FFF2-40B4-BE49-F238E27FC236}">
                  <a16:creationId xmlns:a16="http://schemas.microsoft.com/office/drawing/2014/main" id="{5B1BD06B-F680-4228-913D-696459273940}"/>
                </a:ext>
              </a:extLst>
            </p:cNvPr>
            <p:cNvSpPr>
              <a:spLocks noChangeShapeType="1"/>
            </p:cNvSpPr>
            <p:nvPr/>
          </p:nvSpPr>
          <p:spPr bwMode="auto">
            <a:xfrm>
              <a:off x="3744" y="2832"/>
              <a:ext cx="24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6157" name="Line 47">
              <a:extLst>
                <a:ext uri="{FF2B5EF4-FFF2-40B4-BE49-F238E27FC236}">
                  <a16:creationId xmlns:a16="http://schemas.microsoft.com/office/drawing/2014/main" id="{42A3805D-4F6C-4A71-B1B1-28FD94366257}"/>
                </a:ext>
              </a:extLst>
            </p:cNvPr>
            <p:cNvSpPr>
              <a:spLocks noChangeShapeType="1"/>
            </p:cNvSpPr>
            <p:nvPr/>
          </p:nvSpPr>
          <p:spPr bwMode="auto">
            <a:xfrm>
              <a:off x="4512" y="2640"/>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6158" name="Line 48">
              <a:extLst>
                <a:ext uri="{FF2B5EF4-FFF2-40B4-BE49-F238E27FC236}">
                  <a16:creationId xmlns:a16="http://schemas.microsoft.com/office/drawing/2014/main" id="{2434D3E7-F451-4B4C-B34F-47A46A9523EC}"/>
                </a:ext>
              </a:extLst>
            </p:cNvPr>
            <p:cNvSpPr>
              <a:spLocks noChangeShapeType="1"/>
            </p:cNvSpPr>
            <p:nvPr/>
          </p:nvSpPr>
          <p:spPr bwMode="auto">
            <a:xfrm flipH="1" flipV="1">
              <a:off x="4944" y="3216"/>
              <a:ext cx="144"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grpSp>
      <p:sp>
        <p:nvSpPr>
          <p:cNvPr id="6150" name="Rectangle 51">
            <a:extLst>
              <a:ext uri="{FF2B5EF4-FFF2-40B4-BE49-F238E27FC236}">
                <a16:creationId xmlns:a16="http://schemas.microsoft.com/office/drawing/2014/main" id="{BFCF1CCC-8678-4C93-BE73-AA96D6A38879}"/>
              </a:ext>
            </a:extLst>
          </p:cNvPr>
          <p:cNvSpPr>
            <a:spLocks noChangeArrowheads="1"/>
          </p:cNvSpPr>
          <p:nvPr/>
        </p:nvSpPr>
        <p:spPr bwMode="auto">
          <a:xfrm>
            <a:off x="1066800" y="57912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t>共有メモリ型並列計算機</a:t>
            </a:r>
          </a:p>
        </p:txBody>
      </p:sp>
      <p:sp>
        <p:nvSpPr>
          <p:cNvPr id="6151" name="Rectangle 52">
            <a:extLst>
              <a:ext uri="{FF2B5EF4-FFF2-40B4-BE49-F238E27FC236}">
                <a16:creationId xmlns:a16="http://schemas.microsoft.com/office/drawing/2014/main" id="{4DBC5C22-A89E-4C48-B234-D242703A9D88}"/>
              </a:ext>
            </a:extLst>
          </p:cNvPr>
          <p:cNvSpPr>
            <a:spLocks noChangeArrowheads="1"/>
          </p:cNvSpPr>
          <p:nvPr/>
        </p:nvSpPr>
        <p:spPr bwMode="auto">
          <a:xfrm>
            <a:off x="5410200" y="5181600"/>
            <a:ext cx="213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ja-JP" altLang="en-US" b="1"/>
              <a:t>分散メモリ型</a:t>
            </a:r>
          </a:p>
          <a:p>
            <a:pPr algn="ctr" eaLnBrk="1" hangingPunct="1"/>
            <a:r>
              <a:rPr lang="ja-JP" altLang="en-US" b="1"/>
              <a:t>並列計算機</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43E88AF-642B-4CFC-8E3A-1659F5E6FA9F}"/>
              </a:ext>
            </a:extLst>
          </p:cNvPr>
          <p:cNvSpPr>
            <a:spLocks noGrp="1" noChangeArrowheads="1"/>
          </p:cNvSpPr>
          <p:nvPr>
            <p:ph type="title"/>
          </p:nvPr>
        </p:nvSpPr>
        <p:spPr>
          <a:xfrm>
            <a:off x="685800" y="857141"/>
            <a:ext cx="7772400" cy="646331"/>
          </a:xfrm>
        </p:spPr>
        <p:txBody>
          <a:bodyPr/>
          <a:lstStyle/>
          <a:p>
            <a:pPr eaLnBrk="1" hangingPunct="1"/>
            <a:r>
              <a:rPr lang="ja-JP" altLang="en-US" sz="3600" dirty="0">
                <a:latin typeface="Times New Roman" panose="02020603050405020304" pitchFamily="18" charset="0"/>
                <a:cs typeface="Times New Roman" panose="02020603050405020304" pitchFamily="18" charset="0"/>
              </a:rPr>
              <a:t>何故並列アルゴリズムが必要か？</a:t>
            </a:r>
          </a:p>
        </p:txBody>
      </p:sp>
      <p:sp>
        <p:nvSpPr>
          <p:cNvPr id="7171" name="Rectangle 3">
            <a:extLst>
              <a:ext uri="{FF2B5EF4-FFF2-40B4-BE49-F238E27FC236}">
                <a16:creationId xmlns:a16="http://schemas.microsoft.com/office/drawing/2014/main" id="{B1C171D4-7524-49EE-8E69-888F084CD4A6}"/>
              </a:ext>
            </a:extLst>
          </p:cNvPr>
          <p:cNvSpPr>
            <a:spLocks noGrp="1" noChangeArrowheads="1"/>
          </p:cNvSpPr>
          <p:nvPr>
            <p:ph type="body" idx="1"/>
          </p:nvPr>
        </p:nvSpPr>
        <p:spPr/>
        <p:txBody>
          <a:bodyPr/>
          <a:lstStyle/>
          <a:p>
            <a:pPr eaLnBrk="1" hangingPunct="1"/>
            <a:r>
              <a:rPr lang="ja-JP" altLang="en-US">
                <a:latin typeface="Times New Roman" panose="02020603050405020304" pitchFamily="18" charset="0"/>
                <a:cs typeface="Times New Roman" panose="02020603050405020304" pitchFamily="18" charset="0"/>
              </a:rPr>
              <a:t>並列化の利点</a:t>
            </a:r>
          </a:p>
          <a:p>
            <a:pPr lvl="1" eaLnBrk="1" hangingPunct="1"/>
            <a:r>
              <a:rPr lang="ja-JP" altLang="en-US">
                <a:latin typeface="Times New Roman" panose="02020603050405020304" pitchFamily="18" charset="0"/>
                <a:cs typeface="Times New Roman" panose="02020603050405020304" pitchFamily="18" charset="0"/>
              </a:rPr>
              <a:t>計算時間の短縮</a:t>
            </a:r>
          </a:p>
          <a:p>
            <a:pPr lvl="1" eaLnBrk="1" hangingPunct="1"/>
            <a:r>
              <a:rPr lang="ja-JP" altLang="en-US">
                <a:latin typeface="Times New Roman" panose="02020603050405020304" pitchFamily="18" charset="0"/>
                <a:cs typeface="Times New Roman" panose="02020603050405020304" pitchFamily="18" charset="0"/>
              </a:rPr>
              <a:t>より複雑な問題が解ける</a:t>
            </a:r>
          </a:p>
          <a:p>
            <a:pPr eaLnBrk="1" hangingPunct="1"/>
            <a:r>
              <a:rPr lang="ja-JP" altLang="en-US">
                <a:latin typeface="Times New Roman" panose="02020603050405020304" pitchFamily="18" charset="0"/>
                <a:cs typeface="Times New Roman" panose="02020603050405020304" pitchFamily="18" charset="0"/>
              </a:rPr>
              <a:t>並列化の実現性</a:t>
            </a:r>
          </a:p>
          <a:p>
            <a:pPr lvl="1" eaLnBrk="1" hangingPunct="1"/>
            <a:r>
              <a:rPr lang="ja-JP" altLang="en-US">
                <a:latin typeface="Times New Roman" panose="02020603050405020304" pitchFamily="18" charset="0"/>
                <a:cs typeface="Times New Roman" panose="02020603050405020304" pitchFamily="18" charset="0"/>
              </a:rPr>
              <a:t>複数の計算機が使用可能</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8|6.6"/>
</p:tagLst>
</file>

<file path=ppt/tags/tag10.xml><?xml version="1.0" encoding="utf-8"?>
<p:tagLst xmlns:a="http://schemas.openxmlformats.org/drawingml/2006/main" xmlns:r="http://schemas.openxmlformats.org/officeDocument/2006/relationships" xmlns:p="http://schemas.openxmlformats.org/presentationml/2006/main">
  <p:tag name="TIMING" val="|2.5"/>
</p:tagLst>
</file>

<file path=ppt/tags/tag11.xml><?xml version="1.0" encoding="utf-8"?>
<p:tagLst xmlns:a="http://schemas.openxmlformats.org/drawingml/2006/main" xmlns:r="http://schemas.openxmlformats.org/officeDocument/2006/relationships" xmlns:p="http://schemas.openxmlformats.org/presentationml/2006/main">
  <p:tag name="TIMING" val="|8.1"/>
</p:tagLst>
</file>

<file path=ppt/tags/tag12.xml><?xml version="1.0" encoding="utf-8"?>
<p:tagLst xmlns:a="http://schemas.openxmlformats.org/drawingml/2006/main" xmlns:r="http://schemas.openxmlformats.org/officeDocument/2006/relationships" xmlns:p="http://schemas.openxmlformats.org/presentationml/2006/main">
  <p:tag name="TIMING" val="|7.3"/>
</p:tagLst>
</file>

<file path=ppt/tags/tag13.xml><?xml version="1.0" encoding="utf-8"?>
<p:tagLst xmlns:a="http://schemas.openxmlformats.org/drawingml/2006/main" xmlns:r="http://schemas.openxmlformats.org/officeDocument/2006/relationships" xmlns:p="http://schemas.openxmlformats.org/presentationml/2006/main">
  <p:tag name="TIMING" val="|7.7|3.5|26.6|8.1"/>
</p:tagLst>
</file>

<file path=ppt/tags/tag2.xml><?xml version="1.0" encoding="utf-8"?>
<p:tagLst xmlns:a="http://schemas.openxmlformats.org/drawingml/2006/main" xmlns:r="http://schemas.openxmlformats.org/officeDocument/2006/relationships" xmlns:p="http://schemas.openxmlformats.org/presentationml/2006/main">
  <p:tag name="TIMING" val="|61.6|15.5|8.6"/>
</p:tagLst>
</file>

<file path=ppt/tags/tag3.xml><?xml version="1.0" encoding="utf-8"?>
<p:tagLst xmlns:a="http://schemas.openxmlformats.org/drawingml/2006/main" xmlns:r="http://schemas.openxmlformats.org/officeDocument/2006/relationships" xmlns:p="http://schemas.openxmlformats.org/presentationml/2006/main">
  <p:tag name="TIMING" val="|23.7|19.3|4.9"/>
</p:tagLst>
</file>

<file path=ppt/tags/tag4.xml><?xml version="1.0" encoding="utf-8"?>
<p:tagLst xmlns:a="http://schemas.openxmlformats.org/drawingml/2006/main" xmlns:r="http://schemas.openxmlformats.org/officeDocument/2006/relationships" xmlns:p="http://schemas.openxmlformats.org/presentationml/2006/main">
  <p:tag name="TIMING" val="|17|8.3|1.4"/>
</p:tagLst>
</file>

<file path=ppt/tags/tag5.xml><?xml version="1.0" encoding="utf-8"?>
<p:tagLst xmlns:a="http://schemas.openxmlformats.org/drawingml/2006/main" xmlns:r="http://schemas.openxmlformats.org/officeDocument/2006/relationships" xmlns:p="http://schemas.openxmlformats.org/presentationml/2006/main">
  <p:tag name="TIMING" val="|32.2|31.9|4.5|11.4"/>
</p:tagLst>
</file>

<file path=ppt/tags/tag6.xml><?xml version="1.0" encoding="utf-8"?>
<p:tagLst xmlns:a="http://schemas.openxmlformats.org/drawingml/2006/main" xmlns:r="http://schemas.openxmlformats.org/officeDocument/2006/relationships" xmlns:p="http://schemas.openxmlformats.org/presentationml/2006/main">
  <p:tag name="TIMING" val="|4.8|3.2|5.9"/>
</p:tagLst>
</file>

<file path=ppt/tags/tag7.xml><?xml version="1.0" encoding="utf-8"?>
<p:tagLst xmlns:a="http://schemas.openxmlformats.org/drawingml/2006/main" xmlns:r="http://schemas.openxmlformats.org/officeDocument/2006/relationships" xmlns:p="http://schemas.openxmlformats.org/presentationml/2006/main">
  <p:tag name="TIMING" val="|8.3|11.9"/>
</p:tagLst>
</file>

<file path=ppt/tags/tag8.xml><?xml version="1.0" encoding="utf-8"?>
<p:tagLst xmlns:a="http://schemas.openxmlformats.org/drawingml/2006/main" xmlns:r="http://schemas.openxmlformats.org/officeDocument/2006/relationships" xmlns:p="http://schemas.openxmlformats.org/presentationml/2006/main">
  <p:tag name="TIMING" val="|25.3|13.8|14.6|14.6|4.3|2.9"/>
</p:tagLst>
</file>

<file path=ppt/tags/tag9.xml><?xml version="1.0" encoding="utf-8"?>
<p:tagLst xmlns:a="http://schemas.openxmlformats.org/drawingml/2006/main" xmlns:r="http://schemas.openxmlformats.org/officeDocument/2006/relationships" xmlns:p="http://schemas.openxmlformats.org/presentationml/2006/main">
  <p:tag name="TIMING" val="|2.4|3.4|7.4|17.9"/>
</p:tagLst>
</file>

<file path=ppt/theme/theme1.xml><?xml version="1.0" encoding="utf-8"?>
<a:theme xmlns:a="http://schemas.openxmlformats.org/drawingml/2006/main" name="Network Blitz">
  <a:themeElements>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fontScheme name="Network Blitz">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charset="0"/>
            <a:ea typeface="ＭＳ Ｐゴシック" pitchFamily="50" charset="-128"/>
          </a:defRPr>
        </a:defPPr>
      </a:lstStyle>
    </a:lnDef>
  </a:objectDefaults>
  <a:extraClrSchemeLst>
    <a:extraClrScheme>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clrMap bg1="dk2" tx1="lt1" bg2="dk1" tx2="lt2" accent1="accent1" accent2="accent2" accent3="accent3" accent4="accent4" accent5="accent5" accent6="accent6" hlink="hlink" folHlink="folHlink"/>
    </a:extraClrScheme>
    <a:extraClrScheme>
      <a:clrScheme name="Network Blitz 2">
        <a:dk1>
          <a:srgbClr val="000066"/>
        </a:dk1>
        <a:lt1>
          <a:srgbClr val="9CC2E8"/>
        </a:lt1>
        <a:dk2>
          <a:srgbClr val="4D4D4D"/>
        </a:dk2>
        <a:lt2>
          <a:srgbClr val="7DAFE1"/>
        </a:lt2>
        <a:accent1>
          <a:srgbClr val="26D2E4"/>
        </a:accent1>
        <a:accent2>
          <a:srgbClr val="D0E2F4"/>
        </a:accent2>
        <a:accent3>
          <a:srgbClr val="CBDDF2"/>
        </a:accent3>
        <a:accent4>
          <a:srgbClr val="000056"/>
        </a:accent4>
        <a:accent5>
          <a:srgbClr val="ACE5EF"/>
        </a:accent5>
        <a:accent6>
          <a:srgbClr val="BCCDDD"/>
        </a:accent6>
        <a:hlink>
          <a:srgbClr val="003366"/>
        </a:hlink>
        <a:folHlink>
          <a:srgbClr val="666699"/>
        </a:folHlink>
      </a:clrScheme>
      <a:clrMap bg1="lt1" tx1="dk1" bg2="lt2" tx2="dk2" accent1="accent1" accent2="accent2" accent3="accent3" accent4="accent4" accent5="accent5" accent6="accent6" hlink="hlink" folHlink="folHlink"/>
    </a:extraClrScheme>
    <a:extraClrScheme>
      <a:clrScheme name="Network Blitz 3">
        <a:dk1>
          <a:srgbClr val="000000"/>
        </a:dk1>
        <a:lt1>
          <a:srgbClr val="EAEAEA"/>
        </a:lt1>
        <a:dk2>
          <a:srgbClr val="333333"/>
        </a:dk2>
        <a:lt2>
          <a:srgbClr val="DDDDDD"/>
        </a:lt2>
        <a:accent1>
          <a:srgbClr val="C0C0C0"/>
        </a:accent1>
        <a:accent2>
          <a:srgbClr val="FFFFFF"/>
        </a:accent2>
        <a:accent3>
          <a:srgbClr val="F3F3F3"/>
        </a:accent3>
        <a:accent4>
          <a:srgbClr val="000000"/>
        </a:accent4>
        <a:accent5>
          <a:srgbClr val="DCDCDC"/>
        </a:accent5>
        <a:accent6>
          <a:srgbClr val="E7E7E7"/>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Network Blitz 4">
        <a:dk1>
          <a:srgbClr val="002E2D"/>
        </a:dk1>
        <a:lt1>
          <a:srgbClr val="FFFFFF"/>
        </a:lt1>
        <a:dk2>
          <a:srgbClr val="005250"/>
        </a:dk2>
        <a:lt2>
          <a:srgbClr val="FFCC00"/>
        </a:lt2>
        <a:accent1>
          <a:srgbClr val="9CE157"/>
        </a:accent1>
        <a:accent2>
          <a:srgbClr val="00817E"/>
        </a:accent2>
        <a:accent3>
          <a:srgbClr val="AAB3B3"/>
        </a:accent3>
        <a:accent4>
          <a:srgbClr val="DADADA"/>
        </a:accent4>
        <a:accent5>
          <a:srgbClr val="CBEEB4"/>
        </a:accent5>
        <a:accent6>
          <a:srgbClr val="007472"/>
        </a:accent6>
        <a:hlink>
          <a:srgbClr val="FFFF99"/>
        </a:hlink>
        <a:folHlink>
          <a:srgbClr val="CCCC00"/>
        </a:folHlink>
      </a:clrScheme>
      <a:clrMap bg1="dk2" tx1="lt1" bg2="dk1" tx2="lt2" accent1="accent1" accent2="accent2" accent3="accent3" accent4="accent4" accent5="accent5" accent6="accent6" hlink="hlink" folHlink="folHlink"/>
    </a:extraClrScheme>
    <a:extraClrScheme>
      <a:clrScheme name="Network Blitz 5">
        <a:dk1>
          <a:srgbClr val="291A4C"/>
        </a:dk1>
        <a:lt1>
          <a:srgbClr val="FFFFFF"/>
        </a:lt1>
        <a:dk2>
          <a:srgbClr val="3B256B"/>
        </a:dk2>
        <a:lt2>
          <a:srgbClr val="FFCC00"/>
        </a:lt2>
        <a:accent1>
          <a:srgbClr val="6EBFCA"/>
        </a:accent1>
        <a:accent2>
          <a:srgbClr val="56369C"/>
        </a:accent2>
        <a:accent3>
          <a:srgbClr val="AFACBA"/>
        </a:accent3>
        <a:accent4>
          <a:srgbClr val="DADADA"/>
        </a:accent4>
        <a:accent5>
          <a:srgbClr val="BADCE1"/>
        </a:accent5>
        <a:accent6>
          <a:srgbClr val="4D308D"/>
        </a:accent6>
        <a:hlink>
          <a:srgbClr val="CCCCFF"/>
        </a:hlink>
        <a:folHlink>
          <a:srgbClr val="666699"/>
        </a:folHlink>
      </a:clrScheme>
      <a:clrMap bg1="dk2" tx1="lt1" bg2="dk1" tx2="lt2" accent1="accent1" accent2="accent2" accent3="accent3" accent4="accent4" accent5="accent5" accent6="accent6" hlink="hlink" folHlink="folHlink"/>
    </a:extraClrScheme>
    <a:extraClrScheme>
      <a:clrScheme name="Network Blitz 6">
        <a:dk1>
          <a:srgbClr val="511D30"/>
        </a:dk1>
        <a:lt1>
          <a:srgbClr val="FFFFFF"/>
        </a:lt1>
        <a:dk2>
          <a:srgbClr val="6D2740"/>
        </a:dk2>
        <a:lt2>
          <a:srgbClr val="FDD409"/>
        </a:lt2>
        <a:accent1>
          <a:srgbClr val="FDB83B"/>
        </a:accent1>
        <a:accent2>
          <a:srgbClr val="9D395D"/>
        </a:accent2>
        <a:accent3>
          <a:srgbClr val="BAACAF"/>
        </a:accent3>
        <a:accent4>
          <a:srgbClr val="DADADA"/>
        </a:accent4>
        <a:accent5>
          <a:srgbClr val="FED8AF"/>
        </a:accent5>
        <a:accent6>
          <a:srgbClr val="8E3353"/>
        </a:accent6>
        <a:hlink>
          <a:srgbClr val="FF99CC"/>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Designs\Network Blitz.pot</Template>
  <TotalTime>1413</TotalTime>
  <Words>4004</Words>
  <Application>Microsoft Office PowerPoint</Application>
  <PresentationFormat>画面に合わせる (4:3)</PresentationFormat>
  <Paragraphs>698</Paragraphs>
  <Slides>25</Slides>
  <Notes>25</Notes>
  <HiddenSlides>0</HiddenSlides>
  <MMClips>3</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25</vt:i4>
      </vt:variant>
    </vt:vector>
  </HeadingPairs>
  <TitlesOfParts>
    <vt:vector size="34" baseType="lpstr">
      <vt:lpstr>游ゴシック</vt:lpstr>
      <vt:lpstr>Arial</vt:lpstr>
      <vt:lpstr>Arial Black</vt:lpstr>
      <vt:lpstr>Calibri</vt:lpstr>
      <vt:lpstr>Garamond</vt:lpstr>
      <vt:lpstr>Times New Roman</vt:lpstr>
      <vt:lpstr>Wingdings</vt:lpstr>
      <vt:lpstr>Network Blitz</vt:lpstr>
      <vt:lpstr>Office ​​テーマ</vt:lpstr>
      <vt:lpstr>情報論理工学 研究室</vt:lpstr>
      <vt:lpstr>並列アルゴリズム(Parallel Algorithm)</vt:lpstr>
      <vt:lpstr>並列アルゴリズムとは</vt:lpstr>
      <vt:lpstr>並列計算の例</vt:lpstr>
      <vt:lpstr>並列計算の例</vt:lpstr>
      <vt:lpstr>並列計算の例</vt:lpstr>
      <vt:lpstr>並列計算の例</vt:lpstr>
      <vt:lpstr>並列計算機 (parallel computer)</vt:lpstr>
      <vt:lpstr>何故並列アルゴリズムが必要か？</vt:lpstr>
      <vt:lpstr>並列化の対象</vt:lpstr>
      <vt:lpstr>並列化の対象</vt:lpstr>
      <vt:lpstr>最近の研究対象</vt:lpstr>
      <vt:lpstr>手の選択</vt:lpstr>
      <vt:lpstr>手の選択</vt:lpstr>
      <vt:lpstr>PowerPoint プレゼンテーション</vt:lpstr>
      <vt:lpstr>PowerPoint プレゼンテーション</vt:lpstr>
      <vt:lpstr>PowerPoint プレゼンテーション</vt:lpstr>
      <vt:lpstr>研究内容</vt:lpstr>
      <vt:lpstr>駒の選択画面</vt:lpstr>
      <vt:lpstr>視点変更</vt:lpstr>
      <vt:lpstr>移動・攻撃先の選択画面</vt:lpstr>
      <vt:lpstr>研究に必要な能力は？</vt:lpstr>
      <vt:lpstr>研究スケジュール</vt:lpstr>
      <vt:lpstr>その他個人的なこと</vt:lpstr>
      <vt:lpstr>PowerPoint プレゼンテーション</vt:lpstr>
    </vt:vector>
  </TitlesOfParts>
  <Company>KINKI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並列アルゴリズム(Parallel Algorithm)</dc:title>
  <dc:creator>Takashi Ishimizu</dc:creator>
  <cp:lastModifiedBy>石水隆</cp:lastModifiedBy>
  <cp:revision>62</cp:revision>
  <dcterms:created xsi:type="dcterms:W3CDTF">2002-05-13T08:51:07Z</dcterms:created>
  <dcterms:modified xsi:type="dcterms:W3CDTF">2020-09-08T09:02:16Z</dcterms:modified>
</cp:coreProperties>
</file>