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ppt/tags/tag2.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3.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1"/>
    <p:sldMasterId id="2147483732" r:id="rId2"/>
  </p:sldMasterIdLst>
  <p:notesMasterIdLst>
    <p:notesMasterId r:id="rId93"/>
  </p:notesMasterIdLst>
  <p:handoutMasterIdLst>
    <p:handoutMasterId r:id="rId94"/>
  </p:handoutMasterIdLst>
  <p:sldIdLst>
    <p:sldId id="256" r:id="rId3"/>
    <p:sldId id="513" r:id="rId4"/>
    <p:sldId id="721" r:id="rId5"/>
    <p:sldId id="726" r:id="rId6"/>
    <p:sldId id="773" r:id="rId7"/>
    <p:sldId id="774" r:id="rId8"/>
    <p:sldId id="775" r:id="rId9"/>
    <p:sldId id="776" r:id="rId10"/>
    <p:sldId id="777" r:id="rId11"/>
    <p:sldId id="778" r:id="rId12"/>
    <p:sldId id="779" r:id="rId13"/>
    <p:sldId id="780" r:id="rId14"/>
    <p:sldId id="781" r:id="rId15"/>
    <p:sldId id="782" r:id="rId16"/>
    <p:sldId id="783" r:id="rId17"/>
    <p:sldId id="814" r:id="rId18"/>
    <p:sldId id="784" r:id="rId19"/>
    <p:sldId id="785" r:id="rId20"/>
    <p:sldId id="786" r:id="rId21"/>
    <p:sldId id="787" r:id="rId22"/>
    <p:sldId id="788" r:id="rId23"/>
    <p:sldId id="789" r:id="rId24"/>
    <p:sldId id="790" r:id="rId25"/>
    <p:sldId id="791" r:id="rId26"/>
    <p:sldId id="792" r:id="rId27"/>
    <p:sldId id="793" r:id="rId28"/>
    <p:sldId id="760" r:id="rId29"/>
    <p:sldId id="761" r:id="rId30"/>
    <p:sldId id="762" r:id="rId31"/>
    <p:sldId id="845" r:id="rId32"/>
    <p:sldId id="764" r:id="rId33"/>
    <p:sldId id="767" r:id="rId34"/>
    <p:sldId id="763" r:id="rId35"/>
    <p:sldId id="768" r:id="rId36"/>
    <p:sldId id="769" r:id="rId37"/>
    <p:sldId id="772" r:id="rId38"/>
    <p:sldId id="770" r:id="rId39"/>
    <p:sldId id="840" r:id="rId40"/>
    <p:sldId id="841" r:id="rId41"/>
    <p:sldId id="794" r:id="rId42"/>
    <p:sldId id="753" r:id="rId43"/>
    <p:sldId id="754" r:id="rId44"/>
    <p:sldId id="795" r:id="rId45"/>
    <p:sldId id="796" r:id="rId46"/>
    <p:sldId id="797" r:id="rId47"/>
    <p:sldId id="755" r:id="rId48"/>
    <p:sldId id="799" r:id="rId49"/>
    <p:sldId id="800" r:id="rId50"/>
    <p:sldId id="811" r:id="rId51"/>
    <p:sldId id="818" r:id="rId52"/>
    <p:sldId id="801" r:id="rId53"/>
    <p:sldId id="802" r:id="rId54"/>
    <p:sldId id="803" r:id="rId55"/>
    <p:sldId id="805" r:id="rId56"/>
    <p:sldId id="844" r:id="rId57"/>
    <p:sldId id="744" r:id="rId58"/>
    <p:sldId id="843" r:id="rId59"/>
    <p:sldId id="807" r:id="rId60"/>
    <p:sldId id="817" r:id="rId61"/>
    <p:sldId id="806" r:id="rId62"/>
    <p:sldId id="759" r:id="rId63"/>
    <p:sldId id="804" r:id="rId64"/>
    <p:sldId id="808" r:id="rId65"/>
    <p:sldId id="809" r:id="rId66"/>
    <p:sldId id="812" r:id="rId67"/>
    <p:sldId id="810" r:id="rId68"/>
    <p:sldId id="813" r:id="rId69"/>
    <p:sldId id="816" r:id="rId70"/>
    <p:sldId id="815" r:id="rId71"/>
    <p:sldId id="819" r:id="rId72"/>
    <p:sldId id="820" r:id="rId73"/>
    <p:sldId id="826" r:id="rId74"/>
    <p:sldId id="821" r:id="rId75"/>
    <p:sldId id="828" r:id="rId76"/>
    <p:sldId id="829" r:id="rId77"/>
    <p:sldId id="827" r:id="rId78"/>
    <p:sldId id="822" r:id="rId79"/>
    <p:sldId id="839" r:id="rId80"/>
    <p:sldId id="823" r:id="rId81"/>
    <p:sldId id="830" r:id="rId82"/>
    <p:sldId id="831" r:id="rId83"/>
    <p:sldId id="825" r:id="rId84"/>
    <p:sldId id="833" r:id="rId85"/>
    <p:sldId id="846" r:id="rId86"/>
    <p:sldId id="834" r:id="rId87"/>
    <p:sldId id="832" r:id="rId88"/>
    <p:sldId id="836" r:id="rId89"/>
    <p:sldId id="838" r:id="rId90"/>
    <p:sldId id="837" r:id="rId91"/>
    <p:sldId id="847" r:id="rId92"/>
  </p:sldIdLst>
  <p:sldSz cx="9144000" cy="6858000" type="screen4x3"/>
  <p:notesSz cx="7099300" cy="10234613"/>
  <p:defaultTextStyle>
    <a:defPPr>
      <a:defRPr lang="ja-JP"/>
    </a:defPPr>
    <a:lvl1pPr algn="l" rtl="0" fontAlgn="base">
      <a:spcBef>
        <a:spcPct val="0"/>
      </a:spcBef>
      <a:spcAft>
        <a:spcPct val="0"/>
      </a:spcAft>
      <a:defRPr kumimoji="1" sz="3200" kern="1200">
        <a:solidFill>
          <a:schemeClr val="tx1"/>
        </a:solidFill>
        <a:latin typeface="Times New Roman" panose="02020603050405020304" pitchFamily="18" charset="0"/>
        <a:ea typeface="ＭＳ Ｐゴシック" panose="020B0600070205080204" pitchFamily="50" charset="-128"/>
        <a:cs typeface="+mn-cs"/>
      </a:defRPr>
    </a:lvl1pPr>
    <a:lvl2pPr marL="457200" algn="l" rtl="0" fontAlgn="base">
      <a:spcBef>
        <a:spcPct val="0"/>
      </a:spcBef>
      <a:spcAft>
        <a:spcPct val="0"/>
      </a:spcAft>
      <a:defRPr kumimoji="1" sz="3200" kern="1200">
        <a:solidFill>
          <a:schemeClr val="tx1"/>
        </a:solidFill>
        <a:latin typeface="Times New Roman" panose="02020603050405020304" pitchFamily="18" charset="0"/>
        <a:ea typeface="ＭＳ Ｐゴシック" panose="020B0600070205080204" pitchFamily="50" charset="-128"/>
        <a:cs typeface="+mn-cs"/>
      </a:defRPr>
    </a:lvl2pPr>
    <a:lvl3pPr marL="914400" algn="l" rtl="0" fontAlgn="base">
      <a:spcBef>
        <a:spcPct val="0"/>
      </a:spcBef>
      <a:spcAft>
        <a:spcPct val="0"/>
      </a:spcAft>
      <a:defRPr kumimoji="1" sz="3200" kern="1200">
        <a:solidFill>
          <a:schemeClr val="tx1"/>
        </a:solidFill>
        <a:latin typeface="Times New Roman" panose="02020603050405020304" pitchFamily="18" charset="0"/>
        <a:ea typeface="ＭＳ Ｐゴシック" panose="020B0600070205080204" pitchFamily="50" charset="-128"/>
        <a:cs typeface="+mn-cs"/>
      </a:defRPr>
    </a:lvl3pPr>
    <a:lvl4pPr marL="1371600" algn="l" rtl="0" fontAlgn="base">
      <a:spcBef>
        <a:spcPct val="0"/>
      </a:spcBef>
      <a:spcAft>
        <a:spcPct val="0"/>
      </a:spcAft>
      <a:defRPr kumimoji="1" sz="3200" kern="1200">
        <a:solidFill>
          <a:schemeClr val="tx1"/>
        </a:solidFill>
        <a:latin typeface="Times New Roman" panose="02020603050405020304" pitchFamily="18" charset="0"/>
        <a:ea typeface="ＭＳ Ｐゴシック" panose="020B0600070205080204" pitchFamily="50" charset="-128"/>
        <a:cs typeface="+mn-cs"/>
      </a:defRPr>
    </a:lvl4pPr>
    <a:lvl5pPr marL="1828800" algn="l" rtl="0" fontAlgn="base">
      <a:spcBef>
        <a:spcPct val="0"/>
      </a:spcBef>
      <a:spcAft>
        <a:spcPct val="0"/>
      </a:spcAft>
      <a:defRPr kumimoji="1" sz="3200" kern="1200">
        <a:solidFill>
          <a:schemeClr val="tx1"/>
        </a:solidFill>
        <a:latin typeface="Times New Roman" panose="02020603050405020304" pitchFamily="18" charset="0"/>
        <a:ea typeface="ＭＳ Ｐゴシック" panose="020B0600070205080204" pitchFamily="50" charset="-128"/>
        <a:cs typeface="+mn-cs"/>
      </a:defRPr>
    </a:lvl5pPr>
    <a:lvl6pPr marL="2286000" algn="l" defTabSz="914400" rtl="0" eaLnBrk="1" latinLnBrk="0" hangingPunct="1">
      <a:defRPr kumimoji="1" sz="3200" kern="1200">
        <a:solidFill>
          <a:schemeClr val="tx1"/>
        </a:solidFill>
        <a:latin typeface="Times New Roman" panose="02020603050405020304" pitchFamily="18" charset="0"/>
        <a:ea typeface="ＭＳ Ｐゴシック" panose="020B0600070205080204" pitchFamily="50" charset="-128"/>
        <a:cs typeface="+mn-cs"/>
      </a:defRPr>
    </a:lvl6pPr>
    <a:lvl7pPr marL="2743200" algn="l" defTabSz="914400" rtl="0" eaLnBrk="1" latinLnBrk="0" hangingPunct="1">
      <a:defRPr kumimoji="1" sz="3200" kern="1200">
        <a:solidFill>
          <a:schemeClr val="tx1"/>
        </a:solidFill>
        <a:latin typeface="Times New Roman" panose="02020603050405020304" pitchFamily="18" charset="0"/>
        <a:ea typeface="ＭＳ Ｐゴシック" panose="020B0600070205080204" pitchFamily="50" charset="-128"/>
        <a:cs typeface="+mn-cs"/>
      </a:defRPr>
    </a:lvl7pPr>
    <a:lvl8pPr marL="3200400" algn="l" defTabSz="914400" rtl="0" eaLnBrk="1" latinLnBrk="0" hangingPunct="1">
      <a:defRPr kumimoji="1" sz="3200" kern="1200">
        <a:solidFill>
          <a:schemeClr val="tx1"/>
        </a:solidFill>
        <a:latin typeface="Times New Roman" panose="02020603050405020304" pitchFamily="18" charset="0"/>
        <a:ea typeface="ＭＳ Ｐゴシック" panose="020B0600070205080204" pitchFamily="50" charset="-128"/>
        <a:cs typeface="+mn-cs"/>
      </a:defRPr>
    </a:lvl8pPr>
    <a:lvl9pPr marL="3657600" algn="l" defTabSz="914400" rtl="0" eaLnBrk="1" latinLnBrk="0" hangingPunct="1">
      <a:defRPr kumimoji="1" sz="3200" kern="1200">
        <a:solidFill>
          <a:schemeClr val="tx1"/>
        </a:solidFill>
        <a:latin typeface="Times New Roman" panose="02020603050405020304" pitchFamily="18"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4319">
          <p15:clr>
            <a:srgbClr val="A4A3A4"/>
          </p15:clr>
        </p15:guide>
        <p15:guide id="2" pos="575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66"/>
    <a:srgbClr val="FFFF99"/>
    <a:srgbClr val="00FF00"/>
    <a:srgbClr val="FF33CC"/>
    <a:srgbClr val="009900"/>
    <a:srgbClr val="FF99CC"/>
    <a:srgbClr val="000000"/>
    <a:srgbClr val="FF66CC"/>
    <a:srgbClr val="FF99FF"/>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179" autoAdjust="0"/>
    <p:restoredTop sz="62689" autoAdjust="0"/>
  </p:normalViewPr>
  <p:slideViewPr>
    <p:cSldViewPr>
      <p:cViewPr varScale="1">
        <p:scale>
          <a:sx n="41" d="100"/>
          <a:sy n="41" d="100"/>
        </p:scale>
        <p:origin x="2088" y="54"/>
      </p:cViewPr>
      <p:guideLst>
        <p:guide orient="horz" pos="4319"/>
        <p:guide pos="5759"/>
      </p:guideLst>
    </p:cSldViewPr>
  </p:slideViewPr>
  <p:outlineViewPr>
    <p:cViewPr>
      <p:scale>
        <a:sx n="33" d="100"/>
        <a:sy n="33" d="100"/>
      </p:scale>
      <p:origin x="0" y="2412"/>
    </p:cViewPr>
  </p:outlineViewPr>
  <p:notesTextViewPr>
    <p:cViewPr>
      <p:scale>
        <a:sx n="100" d="100"/>
        <a:sy n="100" d="100"/>
      </p:scale>
      <p:origin x="0" y="0"/>
    </p:cViewPr>
  </p:notesTextViewPr>
  <p:sorterViewPr>
    <p:cViewPr>
      <p:scale>
        <a:sx n="66" d="100"/>
        <a:sy n="66" d="100"/>
      </p:scale>
      <p:origin x="0" y="1944"/>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6" Type="http://schemas.openxmlformats.org/officeDocument/2006/relationships/slide" Target="slides/slide14.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presProps" Target="presProps.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80" Type="http://schemas.openxmlformats.org/officeDocument/2006/relationships/slide" Target="slides/slide78.xml"/><Relationship Id="rId85" Type="http://schemas.openxmlformats.org/officeDocument/2006/relationships/slide" Target="slides/slide83.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theme" Target="theme/theme1.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notesMaster" Target="notesMasters/notesMaster1.xml"/><Relationship Id="rId9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0050"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32" tIns="49516" rIns="99032" bIns="49516" numCol="1" anchor="t" anchorCtr="0" compatLnSpc="1">
            <a:prstTxWarp prst="textNoShape">
              <a:avLst/>
            </a:prstTxWarp>
          </a:bodyPr>
          <a:lstStyle>
            <a:lvl1pPr algn="l" defTabSz="990600">
              <a:defRPr sz="1300" i="0">
                <a:effectLst/>
                <a:latin typeface="Arial" charset="0"/>
              </a:defRPr>
            </a:lvl1pPr>
          </a:lstStyle>
          <a:p>
            <a:pPr>
              <a:defRPr/>
            </a:pPr>
            <a:endParaRPr lang="en-US" altLang="ja-JP" dirty="0"/>
          </a:p>
        </p:txBody>
      </p:sp>
      <p:sp>
        <p:nvSpPr>
          <p:cNvPr id="130051" name="Rectangle 3"/>
          <p:cNvSpPr>
            <a:spLocks noGrp="1" noChangeArrowheads="1"/>
          </p:cNvSpPr>
          <p:nvPr>
            <p:ph type="dt" sz="quarter" idx="1"/>
          </p:nvPr>
        </p:nvSpPr>
        <p:spPr bwMode="auto">
          <a:xfrm>
            <a:off x="4021138" y="0"/>
            <a:ext cx="3076575" cy="511175"/>
          </a:xfrm>
          <a:prstGeom prst="rect">
            <a:avLst/>
          </a:prstGeom>
          <a:noFill/>
          <a:ln w="9525">
            <a:noFill/>
            <a:miter lim="800000"/>
            <a:headEnd/>
            <a:tailEnd/>
          </a:ln>
          <a:effectLst/>
        </p:spPr>
        <p:txBody>
          <a:bodyPr vert="horz" wrap="square" lIns="99032" tIns="49516" rIns="99032" bIns="49516" numCol="1" anchor="t" anchorCtr="0" compatLnSpc="1">
            <a:prstTxWarp prst="textNoShape">
              <a:avLst/>
            </a:prstTxWarp>
          </a:bodyPr>
          <a:lstStyle>
            <a:lvl1pPr algn="r" defTabSz="990600">
              <a:defRPr sz="1300" i="0">
                <a:effectLst/>
                <a:latin typeface="Arial" charset="0"/>
              </a:defRPr>
            </a:lvl1pPr>
          </a:lstStyle>
          <a:p>
            <a:pPr>
              <a:defRPr/>
            </a:pPr>
            <a:endParaRPr lang="en-US" altLang="ja-JP" dirty="0"/>
          </a:p>
        </p:txBody>
      </p:sp>
      <p:sp>
        <p:nvSpPr>
          <p:cNvPr id="130052" name="Rectangle 4"/>
          <p:cNvSpPr>
            <a:spLocks noGrp="1" noChangeArrowheads="1"/>
          </p:cNvSpPr>
          <p:nvPr>
            <p:ph type="ftr" sz="quarter" idx="2"/>
          </p:nvPr>
        </p:nvSpPr>
        <p:spPr bwMode="auto">
          <a:xfrm>
            <a:off x="0" y="9721850"/>
            <a:ext cx="3076575" cy="511175"/>
          </a:xfrm>
          <a:prstGeom prst="rect">
            <a:avLst/>
          </a:prstGeom>
          <a:noFill/>
          <a:ln w="9525">
            <a:noFill/>
            <a:miter lim="800000"/>
            <a:headEnd/>
            <a:tailEnd/>
          </a:ln>
          <a:effectLst/>
        </p:spPr>
        <p:txBody>
          <a:bodyPr vert="horz" wrap="square" lIns="99032" tIns="49516" rIns="99032" bIns="49516" numCol="1" anchor="b" anchorCtr="0" compatLnSpc="1">
            <a:prstTxWarp prst="textNoShape">
              <a:avLst/>
            </a:prstTxWarp>
          </a:bodyPr>
          <a:lstStyle>
            <a:lvl1pPr algn="l" defTabSz="990600">
              <a:defRPr sz="1300" i="0">
                <a:effectLst/>
                <a:latin typeface="Arial" charset="0"/>
              </a:defRPr>
            </a:lvl1pPr>
          </a:lstStyle>
          <a:p>
            <a:pPr>
              <a:defRPr/>
            </a:pPr>
            <a:endParaRPr lang="en-US" altLang="ja-JP" dirty="0"/>
          </a:p>
        </p:txBody>
      </p:sp>
      <p:sp>
        <p:nvSpPr>
          <p:cNvPr id="130053" name="Rectangle 5"/>
          <p:cNvSpPr>
            <a:spLocks noGrp="1" noChangeArrowheads="1"/>
          </p:cNvSpPr>
          <p:nvPr>
            <p:ph type="sldNum" sz="quarter" idx="3"/>
          </p:nvPr>
        </p:nvSpPr>
        <p:spPr bwMode="auto">
          <a:xfrm>
            <a:off x="4021138" y="9721850"/>
            <a:ext cx="3076575" cy="511175"/>
          </a:xfrm>
          <a:prstGeom prst="rect">
            <a:avLst/>
          </a:prstGeom>
          <a:noFill/>
          <a:ln w="9525">
            <a:noFill/>
            <a:miter lim="800000"/>
            <a:headEnd/>
            <a:tailEnd/>
          </a:ln>
          <a:effectLst/>
        </p:spPr>
        <p:txBody>
          <a:bodyPr vert="horz" wrap="square" lIns="99032" tIns="49516" rIns="99032" bIns="49516" numCol="1" anchor="b" anchorCtr="0" compatLnSpc="1">
            <a:prstTxWarp prst="textNoShape">
              <a:avLst/>
            </a:prstTxWarp>
          </a:bodyPr>
          <a:lstStyle>
            <a:lvl1pPr algn="r" defTabSz="990600">
              <a:defRPr sz="1300">
                <a:latin typeface="Arial" panose="020B0604020202020204" pitchFamily="34" charset="0"/>
              </a:defRPr>
            </a:lvl1pPr>
          </a:lstStyle>
          <a:p>
            <a:fld id="{4EACF033-8C11-4CF6-BF90-CA9764DC8B7F}" type="slidenum">
              <a:rPr lang="en-US" altLang="ja-JP"/>
              <a:pPr/>
              <a:t>‹#›</a:t>
            </a:fld>
            <a:endParaRPr lang="en-US" altLang="ja-JP" dirty="0"/>
          </a:p>
        </p:txBody>
      </p:sp>
    </p:spTree>
    <p:extLst>
      <p:ext uri="{BB962C8B-B14F-4D97-AF65-F5344CB8AC3E}">
        <p14:creationId xmlns:p14="http://schemas.microsoft.com/office/powerpoint/2010/main" val="664444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575" cy="51276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138" y="0"/>
            <a:ext cx="3076575" cy="512763"/>
          </a:xfrm>
          <a:prstGeom prst="rect">
            <a:avLst/>
          </a:prstGeom>
        </p:spPr>
        <p:txBody>
          <a:bodyPr vert="horz" lIns="91440" tIns="45720" rIns="91440" bIns="45720" rtlCol="0"/>
          <a:lstStyle>
            <a:lvl1pPr algn="r">
              <a:defRPr sz="1200"/>
            </a:lvl1pPr>
          </a:lstStyle>
          <a:p>
            <a:fld id="{9B923D2B-5F72-4CE5-98EC-0B4BA920FEFF}" type="datetimeFigureOut">
              <a:rPr kumimoji="1" lang="ja-JP" altLang="en-US" smtClean="0"/>
              <a:t>2023/6/12</a:t>
            </a:fld>
            <a:endParaRPr kumimoji="1" lang="ja-JP" altLang="en-US"/>
          </a:p>
        </p:txBody>
      </p:sp>
      <p:sp>
        <p:nvSpPr>
          <p:cNvPr id="4" name="スライド イメージ プレースホルダー 3"/>
          <p:cNvSpPr>
            <a:spLocks noGrp="1" noRot="1" noChangeAspect="1"/>
          </p:cNvSpPr>
          <p:nvPr>
            <p:ph type="sldImg" idx="2"/>
          </p:nvPr>
        </p:nvSpPr>
        <p:spPr>
          <a:xfrm>
            <a:off x="1246188" y="1279525"/>
            <a:ext cx="4606925" cy="34544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709613" y="4926013"/>
            <a:ext cx="5680075" cy="402907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850"/>
            <a:ext cx="3076575" cy="512763"/>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23A44AB6-1BC0-4127-846F-E85AECA5A191}" type="slidenum">
              <a:rPr kumimoji="1" lang="ja-JP" altLang="en-US" smtClean="0"/>
              <a:t>‹#›</a:t>
            </a:fld>
            <a:endParaRPr kumimoji="1" lang="ja-JP" altLang="en-US"/>
          </a:p>
        </p:txBody>
      </p:sp>
    </p:spTree>
    <p:extLst>
      <p:ext uri="{BB962C8B-B14F-4D97-AF65-F5344CB8AC3E}">
        <p14:creationId xmlns:p14="http://schemas.microsoft.com/office/powerpoint/2010/main" val="13676072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こんにちは。</a:t>
            </a:r>
            <a:endParaRPr kumimoji="1" lang="en-US" altLang="ja-JP" dirty="0"/>
          </a:p>
          <a:p>
            <a:r>
              <a:rPr kumimoji="1" lang="ja-JP" altLang="en-US" dirty="0"/>
              <a:t>これからコンパイラの第</a:t>
            </a:r>
            <a:r>
              <a:rPr kumimoji="1" lang="en-US" altLang="ja-JP" dirty="0"/>
              <a:t>13</a:t>
            </a:r>
            <a:r>
              <a:rPr kumimoji="1" lang="ja-JP" altLang="en-US" dirty="0"/>
              <a:t>回の授業を始めます。</a:t>
            </a:r>
            <a:endParaRPr kumimoji="1" lang="en-US" altLang="ja-JP" dirty="0"/>
          </a:p>
          <a:p>
            <a:r>
              <a:rPr kumimoji="1" lang="ja-JP" altLang="en-US" dirty="0"/>
              <a:t>よろしくお願いします。</a:t>
            </a:r>
            <a:endParaRPr kumimoji="1" lang="en-US" altLang="ja-JP" dirty="0"/>
          </a:p>
          <a:p>
            <a:r>
              <a:rPr kumimoji="1" lang="ja-JP" altLang="en-US" dirty="0"/>
              <a:t>まずいつものように </a:t>
            </a:r>
            <a:r>
              <a:rPr kumimoji="1" lang="en-US" altLang="ja-JP" dirty="0" err="1"/>
              <a:t>GoogleClassroom</a:t>
            </a:r>
            <a:r>
              <a:rPr kumimoji="1" lang="en-US" altLang="ja-JP" dirty="0"/>
              <a:t> </a:t>
            </a:r>
            <a:r>
              <a:rPr kumimoji="1" lang="ja-JP" altLang="en-US" dirty="0"/>
              <a:t>から出席カードを提出してください。</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1</a:t>
            </a:fld>
            <a:endParaRPr kumimoji="1" lang="ja-JP" altLang="en-US"/>
          </a:p>
        </p:txBody>
      </p:sp>
    </p:spTree>
    <p:extLst>
      <p:ext uri="{BB962C8B-B14F-4D97-AF65-F5344CB8AC3E}">
        <p14:creationId xmlns:p14="http://schemas.microsoft.com/office/powerpoint/2010/main" val="33768743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中括弧開くが来ましたので、新しいブロックに入ります。</a:t>
            </a:r>
            <a:endParaRPr kumimoji="1" lang="en-US" altLang="ja-JP" dirty="0"/>
          </a:p>
          <a:p>
            <a:r>
              <a:rPr kumimoji="1" lang="ja-JP" altLang="en-US" dirty="0"/>
              <a:t>ブロック内部で変数 </a:t>
            </a:r>
            <a:r>
              <a:rPr kumimoji="1" lang="en-US" altLang="ja-JP" dirty="0" err="1"/>
              <a:t>k,l</a:t>
            </a:r>
            <a:r>
              <a:rPr kumimoji="1" lang="en-US" altLang="ja-JP" dirty="0"/>
              <a:t> </a:t>
            </a:r>
            <a:r>
              <a:rPr kumimoji="1" lang="ja-JP" altLang="en-US" dirty="0"/>
              <a:t>が宣言されましたので、</a:t>
            </a:r>
            <a:endParaRPr kumimoji="1" lang="en-US" altLang="ja-JP" dirty="0"/>
          </a:p>
          <a:p>
            <a:r>
              <a:rPr kumimoji="1" lang="ja-JP" altLang="en-US" dirty="0"/>
              <a:t>新しい記号表を作成し、</a:t>
            </a:r>
            <a:r>
              <a:rPr kumimoji="1" lang="en-US" altLang="ja-JP" dirty="0" err="1"/>
              <a:t>k,l</a:t>
            </a:r>
            <a:r>
              <a:rPr kumimoji="1" lang="en-US" altLang="ja-JP" dirty="0"/>
              <a:t> </a:t>
            </a:r>
            <a:r>
              <a:rPr kumimoji="1" lang="ja-JP" altLang="en-US" dirty="0"/>
              <a:t>を登録します。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10</a:t>
            </a:fld>
            <a:endParaRPr kumimoji="1" lang="ja-JP" altLang="en-US"/>
          </a:p>
        </p:txBody>
      </p:sp>
    </p:spTree>
    <p:extLst>
      <p:ext uri="{BB962C8B-B14F-4D97-AF65-F5344CB8AC3E}">
        <p14:creationId xmlns:p14="http://schemas.microsoft.com/office/powerpoint/2010/main" val="23418051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中括弧閉じるが来ましたのでブロックを出ました。</a:t>
            </a:r>
            <a:endParaRPr kumimoji="1" lang="en-US" altLang="ja-JP" dirty="0"/>
          </a:p>
          <a:p>
            <a:r>
              <a:rPr kumimoji="1" lang="ja-JP" altLang="en-US" dirty="0"/>
              <a:t>このときは、一番新しい記号表を削除します。</a:t>
            </a:r>
            <a:endParaRPr kumimoji="1" lang="en-US" altLang="ja-JP" dirty="0"/>
          </a:p>
          <a:p>
            <a:r>
              <a:rPr kumimoji="1" lang="ja-JP" altLang="en-US" dirty="0"/>
              <a:t>下の記号表が削除されましたので、変数 </a:t>
            </a:r>
            <a:r>
              <a:rPr kumimoji="1" lang="en-US" altLang="ja-JP" dirty="0" err="1"/>
              <a:t>k,l</a:t>
            </a:r>
            <a:r>
              <a:rPr kumimoji="1" lang="en-US" altLang="ja-JP" dirty="0"/>
              <a:t> </a:t>
            </a:r>
            <a:r>
              <a:rPr kumimoji="1" lang="ja-JP" altLang="en-US" dirty="0"/>
              <a:t>はもう使えません。</a:t>
            </a:r>
          </a:p>
          <a:p>
            <a:endParaRPr kumimoji="1" lang="ja-JP" altLang="en-US" dirty="0"/>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11</a:t>
            </a:fld>
            <a:endParaRPr kumimoji="1" lang="ja-JP" altLang="en-US"/>
          </a:p>
        </p:txBody>
      </p:sp>
    </p:spTree>
    <p:extLst>
      <p:ext uri="{BB962C8B-B14F-4D97-AF65-F5344CB8AC3E}">
        <p14:creationId xmlns:p14="http://schemas.microsoft.com/office/powerpoint/2010/main" val="3252381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中括弧開くが来ましたので、新しい記号表を作成し、変数 </a:t>
            </a:r>
            <a:r>
              <a:rPr kumimoji="1" lang="en-US" altLang="ja-JP" dirty="0"/>
              <a:t>m , n </a:t>
            </a:r>
            <a:r>
              <a:rPr kumimoji="1" lang="ja-JP" altLang="en-US" dirty="0"/>
              <a:t>を登録します。</a:t>
            </a:r>
            <a:endParaRPr kumimoji="1" lang="en-US" altLang="ja-JP" dirty="0"/>
          </a:p>
          <a:p>
            <a:r>
              <a:rPr kumimoji="1" lang="en-US" altLang="ja-JP" dirty="0" err="1"/>
              <a:t>m,n</a:t>
            </a:r>
            <a:r>
              <a:rPr kumimoji="1" lang="en-US" altLang="ja-JP" dirty="0"/>
              <a:t> </a:t>
            </a:r>
            <a:r>
              <a:rPr kumimoji="1" lang="ja-JP" altLang="en-US" dirty="0"/>
              <a:t>に割り当てられたメモリの番地は </a:t>
            </a:r>
            <a:r>
              <a:rPr kumimoji="1" lang="en-US" altLang="ja-JP" dirty="0"/>
              <a:t>2</a:t>
            </a:r>
            <a:r>
              <a:rPr kumimoji="1" lang="ja-JP" altLang="en-US" dirty="0"/>
              <a:t>番地と</a:t>
            </a:r>
            <a:r>
              <a:rPr kumimoji="1" lang="en-US" altLang="ja-JP" dirty="0"/>
              <a:t>3</a:t>
            </a:r>
            <a:r>
              <a:rPr kumimoji="1" lang="ja-JP" altLang="en-US" dirty="0"/>
              <a:t>番地ですが、</a:t>
            </a:r>
            <a:endParaRPr kumimoji="1" lang="en-US" altLang="ja-JP" dirty="0"/>
          </a:p>
          <a:p>
            <a:r>
              <a:rPr kumimoji="1" lang="ja-JP" altLang="en-US" dirty="0"/>
              <a:t>これは先ほど </a:t>
            </a:r>
            <a:r>
              <a:rPr kumimoji="1" lang="en-US" altLang="ja-JP" dirty="0"/>
              <a:t>k, l </a:t>
            </a:r>
            <a:r>
              <a:rPr kumimoji="1" lang="ja-JP" altLang="en-US" dirty="0"/>
              <a:t>に割り当てられた番地と同じです。</a:t>
            </a:r>
            <a:endParaRPr kumimoji="1" lang="en-US" altLang="ja-JP" dirty="0"/>
          </a:p>
          <a:p>
            <a:r>
              <a:rPr kumimoji="1" lang="ja-JP" altLang="en-US" dirty="0"/>
              <a:t>有効範囲が異なるため、変数 </a:t>
            </a:r>
            <a:r>
              <a:rPr kumimoji="1" lang="en-US" altLang="ja-JP" dirty="0" err="1"/>
              <a:t>k,l</a:t>
            </a:r>
            <a:r>
              <a:rPr kumimoji="1" lang="en-US" altLang="ja-JP" dirty="0"/>
              <a:t> </a:t>
            </a:r>
            <a:r>
              <a:rPr kumimoji="1" lang="ja-JP" altLang="en-US" dirty="0"/>
              <a:t>と </a:t>
            </a:r>
            <a:r>
              <a:rPr kumimoji="1" lang="en-US" altLang="ja-JP" dirty="0" err="1"/>
              <a:t>m,n</a:t>
            </a:r>
            <a:r>
              <a:rPr kumimoji="1" lang="en-US" altLang="ja-JP" dirty="0"/>
              <a:t> </a:t>
            </a:r>
            <a:r>
              <a:rPr kumimoji="1" lang="ja-JP" altLang="en-US" dirty="0"/>
              <a:t>を同一の番地に格納することができます。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12</a:t>
            </a:fld>
            <a:endParaRPr kumimoji="1" lang="ja-JP" altLang="en-US"/>
          </a:p>
        </p:txBody>
      </p:sp>
    </p:spTree>
    <p:extLst>
      <p:ext uri="{BB962C8B-B14F-4D97-AF65-F5344CB8AC3E}">
        <p14:creationId xmlns:p14="http://schemas.microsoft.com/office/powerpoint/2010/main" val="33276146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さらに進むと、ブロックを出ますので一番下の記号表を削除します。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13</a:t>
            </a:fld>
            <a:endParaRPr kumimoji="1" lang="ja-JP" altLang="en-US"/>
          </a:p>
        </p:txBody>
      </p:sp>
    </p:spTree>
    <p:extLst>
      <p:ext uri="{BB962C8B-B14F-4D97-AF65-F5344CB8AC3E}">
        <p14:creationId xmlns:p14="http://schemas.microsoft.com/office/powerpoint/2010/main" val="21172815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言語によっては、記号表が異なれば同一の名前を認めるものもあります。</a:t>
            </a:r>
            <a:endParaRPr kumimoji="1" lang="en-US" altLang="ja-JP" dirty="0"/>
          </a:p>
          <a:p>
            <a:r>
              <a:rPr kumimoji="1" lang="ja-JP" altLang="en-US" dirty="0"/>
              <a:t>この場合は、名前の参照では最も新しい記号表から参照します。</a:t>
            </a:r>
            <a:endParaRPr kumimoji="1" lang="en-US" altLang="ja-JP" dirty="0"/>
          </a:p>
          <a:p>
            <a:r>
              <a:rPr kumimoji="1" lang="ja-JP" altLang="en-US" dirty="0"/>
              <a:t>例えばこのようなプログラムの場合、</a:t>
            </a:r>
            <a:endParaRPr kumimoji="1" lang="en-US" altLang="ja-JP" dirty="0"/>
          </a:p>
          <a:p>
            <a:r>
              <a:rPr kumimoji="1" lang="ja-JP" altLang="en-US" dirty="0"/>
              <a:t>まず一番外側のブロックで、変数 </a:t>
            </a:r>
            <a:r>
              <a:rPr kumimoji="1" lang="en-US" altLang="ja-JP" dirty="0" err="1"/>
              <a:t>i</a:t>
            </a:r>
            <a:r>
              <a:rPr kumimoji="1" lang="en-US" altLang="ja-JP" dirty="0"/>
              <a:t>, j, k </a:t>
            </a:r>
            <a:r>
              <a:rPr kumimoji="1" lang="ja-JP" altLang="en-US" dirty="0"/>
              <a:t>が宣言されましたので、</a:t>
            </a:r>
            <a:endParaRPr kumimoji="1" lang="en-US" altLang="ja-JP" dirty="0"/>
          </a:p>
          <a:p>
            <a:r>
              <a:rPr kumimoji="1" lang="ja-JP" altLang="en-US" dirty="0"/>
              <a:t>記号表に登録します。</a:t>
            </a:r>
            <a:endParaRPr kumimoji="1" lang="en-US" altLang="ja-JP" dirty="0"/>
          </a:p>
          <a:p>
            <a:r>
              <a:rPr kumimoji="1" lang="ja-JP" altLang="en-US" dirty="0"/>
              <a:t>ブロックに入っていって変数 </a:t>
            </a:r>
            <a:r>
              <a:rPr kumimoji="1" lang="en-US" altLang="ja-JP" dirty="0" err="1"/>
              <a:t>i</a:t>
            </a:r>
            <a:r>
              <a:rPr kumimoji="1" lang="en-US" altLang="ja-JP" dirty="0"/>
              <a:t>, j </a:t>
            </a:r>
            <a:r>
              <a:rPr kumimoji="1" lang="ja-JP" altLang="en-US" dirty="0"/>
              <a:t>が宣言されましたので、</a:t>
            </a:r>
            <a:endParaRPr kumimoji="1" lang="en-US" altLang="ja-JP" dirty="0"/>
          </a:p>
          <a:p>
            <a:r>
              <a:rPr kumimoji="1" lang="ja-JP" altLang="en-US" dirty="0"/>
              <a:t>新しい記号表を作り、</a:t>
            </a:r>
            <a:r>
              <a:rPr kumimoji="1" lang="en-US" altLang="ja-JP" dirty="0" err="1"/>
              <a:t>i</a:t>
            </a:r>
            <a:r>
              <a:rPr kumimoji="1" lang="en-US" altLang="ja-JP" dirty="0"/>
              <a:t>, j </a:t>
            </a:r>
            <a:r>
              <a:rPr kumimoji="1" lang="ja-JP" altLang="en-US" dirty="0"/>
              <a:t>を登録します。</a:t>
            </a:r>
            <a:endParaRPr kumimoji="1" lang="en-US" altLang="ja-JP" dirty="0"/>
          </a:p>
          <a:p>
            <a:r>
              <a:rPr kumimoji="1" lang="ja-JP" altLang="en-US" dirty="0"/>
              <a:t>さらにブロックに入り、変数 </a:t>
            </a:r>
            <a:r>
              <a:rPr kumimoji="1" lang="en-US" altLang="ja-JP" dirty="0" err="1"/>
              <a:t>i</a:t>
            </a:r>
            <a:r>
              <a:rPr kumimoji="1" lang="en-US" altLang="ja-JP" dirty="0"/>
              <a:t> </a:t>
            </a:r>
            <a:r>
              <a:rPr kumimoji="1" lang="ja-JP" altLang="en-US" dirty="0"/>
              <a:t>が宣言されましたので、</a:t>
            </a:r>
            <a:endParaRPr kumimoji="1" lang="en-US" altLang="ja-JP" dirty="0"/>
          </a:p>
          <a:p>
            <a:r>
              <a:rPr kumimoji="1" lang="ja-JP" altLang="en-US" dirty="0"/>
              <a:t>新しい記号表を作り </a:t>
            </a:r>
            <a:r>
              <a:rPr kumimoji="1" lang="en-US" altLang="ja-JP" dirty="0" err="1"/>
              <a:t>i</a:t>
            </a:r>
            <a:r>
              <a:rPr kumimoji="1" lang="en-US" altLang="ja-JP" dirty="0"/>
              <a:t> </a:t>
            </a:r>
            <a:r>
              <a:rPr kumimoji="1" lang="ja-JP" altLang="en-US" dirty="0"/>
              <a:t>を登録します。</a:t>
            </a:r>
            <a:endParaRPr kumimoji="1" lang="en-US" altLang="ja-JP" dirty="0"/>
          </a:p>
          <a:p>
            <a:r>
              <a:rPr kumimoji="1" lang="ja-JP" altLang="en-US" dirty="0"/>
              <a:t>変数の参照は最も新しい表から順に見ていきます。</a:t>
            </a:r>
            <a:endParaRPr kumimoji="1" lang="en-US" altLang="ja-JP" dirty="0"/>
          </a:p>
          <a:p>
            <a:r>
              <a:rPr kumimoji="1" lang="ja-JP" altLang="en-US" dirty="0"/>
              <a:t>例えば変数 </a:t>
            </a:r>
            <a:r>
              <a:rPr kumimoji="1" lang="en-US" altLang="ja-JP" dirty="0" err="1"/>
              <a:t>i</a:t>
            </a:r>
            <a:r>
              <a:rPr kumimoji="1" lang="en-US" altLang="ja-JP" dirty="0"/>
              <a:t> </a:t>
            </a:r>
            <a:r>
              <a:rPr kumimoji="1" lang="ja-JP" altLang="en-US" dirty="0"/>
              <a:t>を参照する場合、一番下の表にある </a:t>
            </a:r>
            <a:r>
              <a:rPr kumimoji="1" lang="en-US" altLang="ja-JP" dirty="0" err="1"/>
              <a:t>i</a:t>
            </a:r>
            <a:r>
              <a:rPr kumimoji="1" lang="en-US" altLang="ja-JP" dirty="0"/>
              <a:t> </a:t>
            </a:r>
            <a:r>
              <a:rPr kumimoji="1" lang="ja-JP" altLang="en-US" dirty="0"/>
              <a:t>が参照されます。</a:t>
            </a:r>
            <a:endParaRPr kumimoji="1" lang="en-US" altLang="ja-JP" dirty="0"/>
          </a:p>
          <a:p>
            <a:r>
              <a:rPr kumimoji="1" lang="ja-JP" altLang="en-US" dirty="0"/>
              <a:t>変数 </a:t>
            </a:r>
            <a:r>
              <a:rPr kumimoji="1" lang="en-US" altLang="ja-JP" dirty="0"/>
              <a:t>j </a:t>
            </a:r>
            <a:r>
              <a:rPr kumimoji="1" lang="ja-JP" altLang="en-US" dirty="0"/>
              <a:t>は、一番下の表にはありませんので、下から</a:t>
            </a:r>
            <a:r>
              <a:rPr kumimoji="1" lang="en-US" altLang="ja-JP" dirty="0"/>
              <a:t>2</a:t>
            </a:r>
            <a:r>
              <a:rPr kumimoji="1" lang="ja-JP" altLang="en-US" dirty="0"/>
              <a:t>番目の表にある </a:t>
            </a:r>
            <a:r>
              <a:rPr kumimoji="1" lang="en-US" altLang="ja-JP" dirty="0"/>
              <a:t>j </a:t>
            </a:r>
            <a:r>
              <a:rPr kumimoji="1" lang="ja-JP" altLang="en-US" dirty="0"/>
              <a:t>が参照されます。</a:t>
            </a:r>
            <a:endParaRPr kumimoji="1" lang="en-US" altLang="ja-JP" dirty="0"/>
          </a:p>
          <a:p>
            <a:r>
              <a:rPr kumimoji="1" lang="ja-JP" altLang="en-US" dirty="0"/>
              <a:t>変数 </a:t>
            </a:r>
            <a:r>
              <a:rPr kumimoji="1" lang="en-US" altLang="ja-JP" dirty="0"/>
              <a:t>k </a:t>
            </a:r>
            <a:r>
              <a:rPr kumimoji="1" lang="ja-JP" altLang="en-US" dirty="0"/>
              <a:t>は一番いたの表には無し、真ん中の表にも無いので、一番上の表が参照されます。</a:t>
            </a:r>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14</a:t>
            </a:fld>
            <a:endParaRPr kumimoji="1" lang="ja-JP" altLang="en-US"/>
          </a:p>
        </p:txBody>
      </p:sp>
    </p:spTree>
    <p:extLst>
      <p:ext uri="{BB962C8B-B14F-4D97-AF65-F5344CB8AC3E}">
        <p14:creationId xmlns:p14="http://schemas.microsoft.com/office/powerpoint/2010/main" val="13765066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記号表が複数ある場合、</a:t>
            </a:r>
            <a:endParaRPr kumimoji="1" lang="en-US" altLang="ja-JP" dirty="0"/>
          </a:p>
          <a:p>
            <a:r>
              <a:rPr kumimoji="1" lang="ja-JP" altLang="en-US" dirty="0"/>
              <a:t>各記号表にレベルを割り当て、</a:t>
            </a:r>
            <a:endParaRPr kumimoji="1" lang="en-US" altLang="ja-JP" dirty="0"/>
          </a:p>
          <a:p>
            <a:r>
              <a:rPr kumimoji="1" lang="ja-JP" altLang="en-US" dirty="0"/>
              <a:t>参照するときは、レベルの若いものから順番に参照します。</a:t>
            </a:r>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15</a:t>
            </a:fld>
            <a:endParaRPr kumimoji="1" lang="ja-JP" altLang="en-US"/>
          </a:p>
        </p:txBody>
      </p:sp>
    </p:spTree>
    <p:extLst>
      <p:ext uri="{BB962C8B-B14F-4D97-AF65-F5344CB8AC3E}">
        <p14:creationId xmlns:p14="http://schemas.microsoft.com/office/powerpoint/2010/main" val="34179372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関数等を呼び出した場合も新たな記号表が作られます。</a:t>
            </a:r>
            <a:endParaRPr kumimoji="1" lang="en-US" altLang="ja-JP" dirty="0"/>
          </a:p>
          <a:p>
            <a:r>
              <a:rPr kumimoji="1" lang="ja-JP" altLang="en-US" dirty="0"/>
              <a:t>たとえばこちらのプログラムの場合、</a:t>
            </a:r>
            <a:endParaRPr kumimoji="1" lang="en-US" altLang="ja-JP" dirty="0"/>
          </a:p>
          <a:p>
            <a:r>
              <a:rPr kumimoji="1" lang="en-US" altLang="ja-JP" dirty="0"/>
              <a:t>main </a:t>
            </a:r>
            <a:r>
              <a:rPr kumimoji="1" lang="ja-JP" altLang="en-US" dirty="0"/>
              <a:t>では変数 </a:t>
            </a:r>
            <a:r>
              <a:rPr kumimoji="1" lang="en-US" altLang="ja-JP" dirty="0" err="1"/>
              <a:t>a,b,c</a:t>
            </a:r>
            <a:r>
              <a:rPr kumimoji="1" lang="en-US" altLang="ja-JP" dirty="0"/>
              <a:t> </a:t>
            </a:r>
            <a:r>
              <a:rPr kumimoji="1" lang="ja-JP" altLang="en-US" dirty="0"/>
              <a:t>を</a:t>
            </a:r>
            <a:r>
              <a:rPr kumimoji="1" lang="en-US" altLang="ja-JP" dirty="0"/>
              <a:t> </a:t>
            </a:r>
            <a:r>
              <a:rPr kumimoji="1" lang="ja-JP" altLang="en-US" dirty="0"/>
              <a:t>宣言していますので、</a:t>
            </a:r>
            <a:endParaRPr kumimoji="1" lang="en-US" altLang="ja-JP" dirty="0"/>
          </a:p>
          <a:p>
            <a:r>
              <a:rPr kumimoji="1" lang="en-US" altLang="ja-JP" dirty="0" err="1"/>
              <a:t>a,b,c</a:t>
            </a:r>
            <a:r>
              <a:rPr kumimoji="1" lang="en-US" altLang="ja-JP" dirty="0"/>
              <a:t> </a:t>
            </a:r>
            <a:r>
              <a:rPr kumimoji="1" lang="ja-JP" altLang="en-US" dirty="0"/>
              <a:t>の記号表が作られます。</a:t>
            </a:r>
            <a:endParaRPr kumimoji="1" lang="en-US" altLang="ja-JP" dirty="0"/>
          </a:p>
          <a:p>
            <a:r>
              <a:rPr kumimoji="1" lang="en-US" altLang="ja-JP" dirty="0"/>
              <a:t>main </a:t>
            </a:r>
            <a:r>
              <a:rPr kumimoji="1" lang="ja-JP" altLang="en-US" dirty="0"/>
              <a:t>から関数 </a:t>
            </a:r>
            <a:r>
              <a:rPr kumimoji="1" lang="en-US" altLang="ja-JP" dirty="0"/>
              <a:t>func </a:t>
            </a:r>
            <a:r>
              <a:rPr kumimoji="1" lang="ja-JP" altLang="en-US" dirty="0"/>
              <a:t>を呼び出すと、</a:t>
            </a:r>
            <a:endParaRPr kumimoji="1" lang="en-US" altLang="ja-JP" dirty="0"/>
          </a:p>
          <a:p>
            <a:r>
              <a:rPr kumimoji="1" lang="en-US" altLang="ja-JP" dirty="0"/>
              <a:t>func </a:t>
            </a:r>
            <a:r>
              <a:rPr kumimoji="1" lang="ja-JP" altLang="en-US" dirty="0"/>
              <a:t>の引数 </a:t>
            </a:r>
            <a:r>
              <a:rPr kumimoji="1" lang="en-US" altLang="ja-JP" dirty="0"/>
              <a:t>x </a:t>
            </a:r>
            <a:r>
              <a:rPr kumimoji="1" lang="ja-JP" altLang="en-US" dirty="0"/>
              <a:t>および </a:t>
            </a:r>
            <a:r>
              <a:rPr kumimoji="1" lang="en-US" altLang="ja-JP" dirty="0"/>
              <a:t>func </a:t>
            </a:r>
            <a:r>
              <a:rPr kumimoji="1" lang="ja-JP" altLang="en-US" dirty="0"/>
              <a:t>内で宣言された変数 </a:t>
            </a:r>
            <a:r>
              <a:rPr kumimoji="1" lang="en-US" altLang="ja-JP" dirty="0" err="1"/>
              <a:t>i</a:t>
            </a:r>
            <a:r>
              <a:rPr kumimoji="1" lang="en-US" altLang="ja-JP" dirty="0"/>
              <a:t> </a:t>
            </a:r>
            <a:r>
              <a:rPr kumimoji="1" lang="ja-JP" altLang="en-US" dirty="0"/>
              <a:t>の記号表が作られます。</a:t>
            </a:r>
            <a:endParaRPr kumimoji="1" lang="en-US" altLang="ja-JP" dirty="0"/>
          </a:p>
          <a:p>
            <a:r>
              <a:rPr kumimoji="1" lang="en-US" altLang="ja-JP" dirty="0"/>
              <a:t>func </a:t>
            </a:r>
            <a:r>
              <a:rPr kumimoji="1" lang="ja-JP" altLang="en-US" dirty="0"/>
              <a:t>を終了すると、</a:t>
            </a:r>
            <a:r>
              <a:rPr kumimoji="1" lang="en-US" altLang="ja-JP" dirty="0"/>
              <a:t>func</a:t>
            </a:r>
            <a:r>
              <a:rPr kumimoji="1" lang="ja-JP" altLang="en-US" dirty="0"/>
              <a:t> 内で作成した記号表は破棄され、</a:t>
            </a:r>
            <a:endParaRPr kumimoji="1" lang="en-US" altLang="ja-JP" dirty="0"/>
          </a:p>
          <a:p>
            <a:r>
              <a:rPr kumimoji="1" lang="en-US" altLang="ja-JP" dirty="0"/>
              <a:t>main </a:t>
            </a:r>
            <a:r>
              <a:rPr kumimoji="1" lang="ja-JP" altLang="en-US" dirty="0"/>
              <a:t>の記号表が使われます。</a:t>
            </a:r>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16</a:t>
            </a:fld>
            <a:endParaRPr kumimoji="1" lang="ja-JP" altLang="en-US"/>
          </a:p>
        </p:txBody>
      </p:sp>
    </p:spTree>
    <p:extLst>
      <p:ext uri="{BB962C8B-B14F-4D97-AF65-F5344CB8AC3E}">
        <p14:creationId xmlns:p14="http://schemas.microsoft.com/office/powerpoint/2010/main" val="7021043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動的変数への番地の割り当て方を見てみましょう。</a:t>
            </a:r>
            <a:endParaRPr kumimoji="1" lang="en-US" altLang="ja-JP" dirty="0"/>
          </a:p>
          <a:p>
            <a:r>
              <a:rPr kumimoji="1" lang="en-US" altLang="ja-JP" dirty="0"/>
              <a:t>Java </a:t>
            </a:r>
            <a:r>
              <a:rPr kumimoji="1" lang="ja-JP" altLang="en-US" dirty="0"/>
              <a:t>では、 </a:t>
            </a:r>
            <a:r>
              <a:rPr kumimoji="1" lang="en-US" altLang="ja-JP" dirty="0"/>
              <a:t>new </a:t>
            </a:r>
            <a:r>
              <a:rPr kumimoji="1" lang="ja-JP" altLang="en-US" dirty="0"/>
              <a:t>命令で番地が割り当てられます。</a:t>
            </a:r>
            <a:endParaRPr kumimoji="1" lang="en-US" altLang="ja-JP" dirty="0"/>
          </a:p>
          <a:p>
            <a:r>
              <a:rPr kumimoji="1" lang="ja-JP" altLang="en-US" dirty="0"/>
              <a:t>例えば、</a:t>
            </a:r>
            <a:r>
              <a:rPr kumimoji="1" lang="en-US" altLang="ja-JP" dirty="0"/>
              <a:t>int a[] </a:t>
            </a:r>
            <a:r>
              <a:rPr kumimoji="1" lang="ja-JP" altLang="en-US" dirty="0"/>
              <a:t>と宣言した場合、</a:t>
            </a:r>
            <a:endParaRPr kumimoji="1" lang="en-US" altLang="ja-JP" dirty="0"/>
          </a:p>
          <a:p>
            <a:r>
              <a:rPr kumimoji="1" lang="ja-JP" altLang="en-US" dirty="0"/>
              <a:t>この時点ではまだ配列 </a:t>
            </a:r>
            <a:r>
              <a:rPr kumimoji="1" lang="en-US" altLang="ja-JP" dirty="0"/>
              <a:t>a </a:t>
            </a:r>
            <a:r>
              <a:rPr kumimoji="1" lang="ja-JP" altLang="en-US" dirty="0"/>
              <a:t>にはメモリは割り当てられません。</a:t>
            </a:r>
            <a:endParaRPr kumimoji="1" lang="en-US" altLang="ja-JP" dirty="0"/>
          </a:p>
          <a:p>
            <a:r>
              <a:rPr kumimoji="1" lang="en-US" altLang="ja-JP" dirty="0"/>
              <a:t>new </a:t>
            </a:r>
            <a:r>
              <a:rPr kumimoji="1" lang="ja-JP" altLang="en-US" dirty="0"/>
              <a:t>命令を使って </a:t>
            </a:r>
            <a:r>
              <a:rPr kumimoji="1" lang="en-US" altLang="ja-JP" dirty="0"/>
              <a:t>new int [100] </a:t>
            </a:r>
            <a:r>
              <a:rPr kumimoji="1" lang="ja-JP" altLang="en-US" dirty="0"/>
              <a:t>と書くと、</a:t>
            </a:r>
            <a:endParaRPr kumimoji="1" lang="en-US" altLang="ja-JP" dirty="0"/>
          </a:p>
          <a:p>
            <a:r>
              <a:rPr kumimoji="1" lang="ja-JP" altLang="en-US" dirty="0"/>
              <a:t>このとき </a:t>
            </a:r>
            <a:r>
              <a:rPr kumimoji="1" lang="en-US" altLang="ja-JP" dirty="0"/>
              <a:t>int </a:t>
            </a:r>
            <a:r>
              <a:rPr kumimoji="1" lang="ja-JP" altLang="en-US" dirty="0"/>
              <a:t>型</a:t>
            </a:r>
            <a:r>
              <a:rPr kumimoji="1" lang="en-US" altLang="ja-JP" dirty="0"/>
              <a:t>100</a:t>
            </a:r>
            <a:r>
              <a:rPr kumimoji="1" lang="ja-JP" altLang="en-US" dirty="0"/>
              <a:t>個分のメモリが確保されます。</a:t>
            </a:r>
            <a:endParaRPr kumimoji="1" lang="en-US" altLang="ja-JP" dirty="0"/>
          </a:p>
          <a:p>
            <a:r>
              <a:rPr kumimoji="1" lang="en-US" altLang="ja-JP" dirty="0"/>
              <a:t>Java </a:t>
            </a:r>
            <a:r>
              <a:rPr kumimoji="1" lang="ja-JP" altLang="en-US" dirty="0"/>
              <a:t>では、ブロック内で宣言された変数の有効範囲はそのブロックの中だけですので、</a:t>
            </a:r>
            <a:endParaRPr kumimoji="1" lang="en-US" altLang="ja-JP" dirty="0"/>
          </a:p>
          <a:p>
            <a:r>
              <a:rPr kumimoji="1" lang="ja-JP" altLang="en-US" dirty="0"/>
              <a:t>ブロック終了時、つまり中括弧閉じるでメモリが解放されます。</a:t>
            </a:r>
            <a:endParaRPr kumimoji="1" lang="en-US" altLang="ja-JP" dirty="0"/>
          </a:p>
          <a:p>
            <a:r>
              <a:rPr kumimoji="1" lang="ja-JP" altLang="en-US" dirty="0"/>
              <a:t>よって、</a:t>
            </a:r>
            <a:r>
              <a:rPr kumimoji="1" lang="en-US" altLang="ja-JP" dirty="0"/>
              <a:t>Java </a:t>
            </a:r>
            <a:r>
              <a:rPr kumimoji="1" lang="ja-JP" altLang="en-US" dirty="0"/>
              <a:t>では、メモリ確保位置はプログラマが指定し、</a:t>
            </a:r>
            <a:endParaRPr kumimoji="1" lang="en-US" altLang="ja-JP" dirty="0"/>
          </a:p>
          <a:p>
            <a:r>
              <a:rPr kumimoji="1" lang="ja-JP" altLang="en-US" dirty="0"/>
              <a:t>メモリ解放位置はブロック終了時になります。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17</a:t>
            </a:fld>
            <a:endParaRPr kumimoji="1" lang="ja-JP" altLang="en-US"/>
          </a:p>
        </p:txBody>
      </p:sp>
    </p:spTree>
    <p:extLst>
      <p:ext uri="{BB962C8B-B14F-4D97-AF65-F5344CB8AC3E}">
        <p14:creationId xmlns:p14="http://schemas.microsoft.com/office/powerpoint/2010/main" val="28461500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Java </a:t>
            </a:r>
            <a:r>
              <a:rPr kumimoji="1" lang="ja-JP" altLang="en-US" dirty="0"/>
              <a:t>の場合の記号の動的管理を見てみましょう。</a:t>
            </a:r>
            <a:endParaRPr kumimoji="1" lang="en-US" altLang="ja-JP" dirty="0"/>
          </a:p>
          <a:p>
            <a:r>
              <a:rPr kumimoji="1" lang="ja-JP" altLang="en-US" dirty="0"/>
              <a:t>例えば、こちらのプログラムで、</a:t>
            </a:r>
            <a:r>
              <a:rPr kumimoji="1" lang="en-US" altLang="ja-JP" dirty="0"/>
              <a:t>int a[]. b[] </a:t>
            </a:r>
            <a:r>
              <a:rPr kumimoji="1" lang="ja-JP" altLang="en-US" dirty="0"/>
              <a:t>と宣言した場合、</a:t>
            </a:r>
            <a:endParaRPr kumimoji="1" lang="en-US" altLang="ja-JP" dirty="0"/>
          </a:p>
          <a:p>
            <a:r>
              <a:rPr kumimoji="1" lang="ja-JP" altLang="en-US" dirty="0"/>
              <a:t>この時点ではまだ配列 </a:t>
            </a:r>
            <a:r>
              <a:rPr kumimoji="1" lang="en-US" altLang="ja-JP" dirty="0" err="1"/>
              <a:t>a,b</a:t>
            </a:r>
            <a:r>
              <a:rPr kumimoji="1" lang="en-US" altLang="ja-JP" dirty="0"/>
              <a:t> </a:t>
            </a:r>
            <a:r>
              <a:rPr kumimoji="1" lang="ja-JP" altLang="en-US" dirty="0"/>
              <a:t>にメモリは割り当てられません。</a:t>
            </a:r>
            <a:endParaRPr kumimoji="1" lang="en-US" altLang="ja-JP" dirty="0"/>
          </a:p>
          <a:p>
            <a:r>
              <a:rPr kumimoji="1" lang="ja-JP" altLang="en-US" dirty="0"/>
              <a:t>変数表には、</a:t>
            </a:r>
            <a:r>
              <a:rPr kumimoji="1" lang="en-US" altLang="ja-JP" dirty="0"/>
              <a:t>a, b </a:t>
            </a:r>
            <a:r>
              <a:rPr kumimoji="1" lang="ja-JP" altLang="en-US" dirty="0"/>
              <a:t>が </a:t>
            </a:r>
            <a:r>
              <a:rPr kumimoji="1" lang="en-US" altLang="ja-JP" dirty="0"/>
              <a:t>int </a:t>
            </a:r>
            <a:r>
              <a:rPr kumimoji="1" lang="ja-JP" altLang="en-US" dirty="0"/>
              <a:t>型の配列であることは登録されますが、</a:t>
            </a:r>
            <a:endParaRPr kumimoji="1" lang="en-US" altLang="ja-JP" dirty="0"/>
          </a:p>
          <a:p>
            <a:r>
              <a:rPr kumimoji="1" lang="ja-JP" altLang="en-US" dirty="0"/>
              <a:t>番地は未定となっています。</a:t>
            </a:r>
            <a:endParaRPr kumimoji="1" lang="en-US" altLang="ja-JP" dirty="0"/>
          </a:p>
          <a:p>
            <a:r>
              <a:rPr kumimoji="1" lang="en-US" altLang="ja-JP" dirty="0"/>
              <a:t>b = new int [100] </a:t>
            </a:r>
            <a:r>
              <a:rPr kumimoji="1" lang="ja-JP" altLang="en-US" dirty="0"/>
              <a:t>とすると、</a:t>
            </a:r>
            <a:endParaRPr kumimoji="1" lang="en-US" altLang="ja-JP" dirty="0"/>
          </a:p>
          <a:p>
            <a:r>
              <a:rPr kumimoji="1" lang="ja-JP" altLang="en-US" dirty="0"/>
              <a:t>配列 </a:t>
            </a:r>
            <a:r>
              <a:rPr kumimoji="1" lang="en-US" altLang="ja-JP" dirty="0"/>
              <a:t>b </a:t>
            </a:r>
            <a:r>
              <a:rPr kumimoji="1" lang="ja-JP" altLang="en-US" dirty="0"/>
              <a:t>に </a:t>
            </a:r>
            <a:r>
              <a:rPr kumimoji="1" lang="en-US" altLang="ja-JP" dirty="0"/>
              <a:t>int </a:t>
            </a:r>
            <a:r>
              <a:rPr kumimoji="1" lang="ja-JP" altLang="en-US" dirty="0"/>
              <a:t>型 </a:t>
            </a:r>
            <a:r>
              <a:rPr kumimoji="1" lang="en-US" altLang="ja-JP" dirty="0"/>
              <a:t>100 </a:t>
            </a:r>
            <a:r>
              <a:rPr kumimoji="1" lang="ja-JP" altLang="en-US" dirty="0"/>
              <a:t>個分のメモリが割り当てられます。</a:t>
            </a:r>
            <a:endParaRPr kumimoji="1" lang="en-US" altLang="ja-JP" dirty="0"/>
          </a:p>
          <a:p>
            <a:r>
              <a:rPr kumimoji="1" lang="ja-JP" altLang="en-US" dirty="0"/>
              <a:t>その後、 </a:t>
            </a:r>
            <a:r>
              <a:rPr kumimoji="1" lang="en-US" altLang="ja-JP" dirty="0"/>
              <a:t>a= new int [200] </a:t>
            </a:r>
            <a:r>
              <a:rPr kumimoji="1" lang="ja-JP" altLang="en-US" dirty="0"/>
              <a:t>とすると、</a:t>
            </a:r>
            <a:endParaRPr kumimoji="1" lang="en-US" altLang="ja-JP" dirty="0"/>
          </a:p>
          <a:p>
            <a:r>
              <a:rPr kumimoji="1" lang="ja-JP" altLang="en-US" dirty="0"/>
              <a:t>配列 </a:t>
            </a:r>
            <a:r>
              <a:rPr kumimoji="1" lang="en-US" altLang="ja-JP" dirty="0"/>
              <a:t>a </a:t>
            </a:r>
            <a:r>
              <a:rPr kumimoji="1" lang="ja-JP" altLang="en-US" dirty="0"/>
              <a:t>に </a:t>
            </a:r>
            <a:r>
              <a:rPr kumimoji="1" lang="en-US" altLang="ja-JP" dirty="0"/>
              <a:t>int </a:t>
            </a:r>
            <a:r>
              <a:rPr kumimoji="1" lang="ja-JP" altLang="en-US" dirty="0"/>
              <a:t>型 </a:t>
            </a:r>
            <a:r>
              <a:rPr kumimoji="1" lang="en-US" altLang="ja-JP" dirty="0"/>
              <a:t>200</a:t>
            </a:r>
            <a:r>
              <a:rPr kumimoji="1" lang="ja-JP" altLang="en-US" dirty="0"/>
              <a:t> 個分のメモリが割り当てられます。</a:t>
            </a:r>
            <a:endParaRPr kumimoji="1" lang="en-US" altLang="ja-JP" dirty="0"/>
          </a:p>
          <a:p>
            <a:r>
              <a:rPr kumimoji="1" lang="ja-JP" altLang="en-US" dirty="0"/>
              <a:t>割り当てられたメモリは、中括弧閉じるが来ると解放されます。</a:t>
            </a:r>
            <a:endParaRPr kumimoji="1" lang="en-US" altLang="ja-JP" dirty="0"/>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18</a:t>
            </a:fld>
            <a:endParaRPr kumimoji="1" lang="ja-JP" altLang="en-US"/>
          </a:p>
        </p:txBody>
      </p:sp>
    </p:spTree>
    <p:extLst>
      <p:ext uri="{BB962C8B-B14F-4D97-AF65-F5344CB8AC3E}">
        <p14:creationId xmlns:p14="http://schemas.microsoft.com/office/powerpoint/2010/main" val="12341051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C</a:t>
            </a:r>
            <a:r>
              <a:rPr kumimoji="1" lang="ja-JP" altLang="en-US" dirty="0"/>
              <a:t>言語の場合は、</a:t>
            </a:r>
            <a:endParaRPr kumimoji="1" lang="en-US" altLang="ja-JP" dirty="0"/>
          </a:p>
          <a:p>
            <a:r>
              <a:rPr kumimoji="1" lang="en-US" altLang="ja-JP" dirty="0"/>
              <a:t>malloc </a:t>
            </a:r>
            <a:r>
              <a:rPr kumimoji="1" lang="ja-JP" altLang="en-US" dirty="0"/>
              <a:t>命令で番地が割り当てられ、</a:t>
            </a:r>
            <a:r>
              <a:rPr kumimoji="1" lang="en-US" altLang="ja-JP" dirty="0"/>
              <a:t>free </a:t>
            </a:r>
            <a:r>
              <a:rPr kumimoji="1" lang="ja-JP" altLang="en-US" dirty="0"/>
              <a:t>命令でメモリが解放されます。</a:t>
            </a:r>
            <a:endParaRPr kumimoji="1" lang="en-US" altLang="ja-JP" dirty="0"/>
          </a:p>
          <a:p>
            <a:r>
              <a:rPr kumimoji="1" lang="ja-JP" altLang="en-US" dirty="0"/>
              <a:t>例えば </a:t>
            </a:r>
            <a:r>
              <a:rPr kumimoji="1" lang="en-US" altLang="ja-JP" dirty="0"/>
              <a:t>int *a; </a:t>
            </a:r>
            <a:r>
              <a:rPr kumimoji="1" lang="ja-JP" altLang="en-US" dirty="0"/>
              <a:t>と宣言した場合、この時点ではまだ番地は未定です。</a:t>
            </a:r>
            <a:endParaRPr kumimoji="1" lang="en-US" altLang="ja-JP" dirty="0"/>
          </a:p>
          <a:p>
            <a:r>
              <a:rPr kumimoji="1" lang="en-US" altLang="ja-JP" dirty="0"/>
              <a:t>(int *) malloc (100); </a:t>
            </a:r>
            <a:r>
              <a:rPr kumimoji="1" lang="ja-JP" altLang="en-US" dirty="0"/>
              <a:t>とすると、</a:t>
            </a:r>
            <a:r>
              <a:rPr kumimoji="1" lang="en-US" altLang="ja-JP" dirty="0"/>
              <a:t>int </a:t>
            </a:r>
            <a:r>
              <a:rPr kumimoji="1" lang="ja-JP" altLang="en-US" dirty="0"/>
              <a:t>型</a:t>
            </a:r>
            <a:r>
              <a:rPr kumimoji="1" lang="en-US" altLang="ja-JP" dirty="0"/>
              <a:t>100</a:t>
            </a:r>
            <a:r>
              <a:rPr kumimoji="1" lang="ja-JP" altLang="en-US" dirty="0"/>
              <a:t>個分のメモリが確保されます。</a:t>
            </a:r>
            <a:endParaRPr kumimoji="1" lang="en-US" altLang="ja-JP" dirty="0"/>
          </a:p>
          <a:p>
            <a:r>
              <a:rPr kumimoji="1" lang="en-US" altLang="ja-JP" dirty="0"/>
              <a:t>free (a) ; </a:t>
            </a:r>
            <a:r>
              <a:rPr kumimoji="1" lang="ja-JP" altLang="en-US" dirty="0"/>
              <a:t>とすると、</a:t>
            </a:r>
            <a:r>
              <a:rPr kumimoji="1" lang="en-US" altLang="ja-JP" dirty="0"/>
              <a:t>a </a:t>
            </a:r>
            <a:r>
              <a:rPr kumimoji="1" lang="ja-JP" altLang="en-US" dirty="0"/>
              <a:t>に割り当てられたメモリが解放されます。</a:t>
            </a:r>
            <a:endParaRPr kumimoji="1" lang="en-US" altLang="ja-JP" dirty="0"/>
          </a:p>
          <a:p>
            <a:r>
              <a:rPr kumimoji="1" lang="ja-JP" altLang="en-US" dirty="0"/>
              <a:t>よって、</a:t>
            </a:r>
            <a:r>
              <a:rPr kumimoji="1" lang="en-US" altLang="ja-JP" dirty="0"/>
              <a:t>C </a:t>
            </a:r>
            <a:r>
              <a:rPr kumimoji="1" lang="ja-JP" altLang="en-US" dirty="0"/>
              <a:t>言語では、メモリ確保位置、メモリ解放位置はプログラマが指定します。</a:t>
            </a:r>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19</a:t>
            </a:fld>
            <a:endParaRPr kumimoji="1" lang="ja-JP" altLang="en-US"/>
          </a:p>
        </p:txBody>
      </p:sp>
    </p:spTree>
    <p:extLst>
      <p:ext uri="{BB962C8B-B14F-4D97-AF65-F5344CB8AC3E}">
        <p14:creationId xmlns:p14="http://schemas.microsoft.com/office/powerpoint/2010/main" val="32472316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コンパイラは、字句解析系、構文解析系、制約検査系</a:t>
            </a:r>
            <a:endParaRPr kumimoji="1" lang="en-US" altLang="ja-JP" dirty="0"/>
          </a:p>
          <a:p>
            <a:r>
              <a:rPr kumimoji="1" lang="ja-JP" altLang="en-US" dirty="0"/>
              <a:t>中間コード生成系、最適化系、目的コード生成系から成り、</a:t>
            </a:r>
            <a:endParaRPr kumimoji="1" lang="en-US" altLang="ja-JP" dirty="0"/>
          </a:p>
          <a:p>
            <a:r>
              <a:rPr kumimoji="1" lang="ja-JP" altLang="en-US" dirty="0"/>
              <a:t>原始プログラムを目的プログラムに翻訳する、ということをこれまで学んできました。</a:t>
            </a:r>
            <a:endParaRPr kumimoji="1" lang="en-US" altLang="ja-JP" dirty="0"/>
          </a:p>
          <a:p>
            <a:r>
              <a:rPr kumimoji="1" lang="ja-JP" altLang="en-US" dirty="0"/>
              <a:t>できるだけ効率の良い目的プログラムにするためには、コンパイル時にできることはコンパイラがする必要があります。</a:t>
            </a:r>
            <a:endParaRPr kumimoji="1" lang="en-US" altLang="ja-JP" dirty="0"/>
          </a:p>
          <a:p>
            <a:r>
              <a:rPr kumimoji="1" lang="ja-JP" altLang="en-US" dirty="0"/>
              <a:t>しかし、コンパイル時にはできないこともあります。</a:t>
            </a:r>
            <a:endParaRPr kumimoji="1" lang="en-US" altLang="ja-JP" dirty="0"/>
          </a:p>
          <a:p>
            <a:r>
              <a:rPr kumimoji="1" lang="ja-JP" altLang="en-US" dirty="0"/>
              <a:t>コンパイル時にできないことは、実行時にする必要があります。</a:t>
            </a:r>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2</a:t>
            </a:fld>
            <a:endParaRPr kumimoji="1" lang="ja-JP" altLang="en-US"/>
          </a:p>
        </p:txBody>
      </p:sp>
    </p:spTree>
    <p:extLst>
      <p:ext uri="{BB962C8B-B14F-4D97-AF65-F5344CB8AC3E}">
        <p14:creationId xmlns:p14="http://schemas.microsoft.com/office/powerpoint/2010/main" val="9825225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C</a:t>
            </a:r>
            <a:r>
              <a:rPr kumimoji="1" lang="ja-JP" altLang="en-US" dirty="0"/>
              <a:t>言語</a:t>
            </a:r>
            <a:r>
              <a:rPr kumimoji="1" lang="en-US" altLang="ja-JP" dirty="0"/>
              <a:t> </a:t>
            </a:r>
            <a:r>
              <a:rPr kumimoji="1" lang="ja-JP" altLang="en-US" dirty="0"/>
              <a:t>の場合の記号の動的管理を見てみましょう。</a:t>
            </a:r>
            <a:endParaRPr kumimoji="1" lang="en-US" altLang="ja-JP" dirty="0"/>
          </a:p>
          <a:p>
            <a:r>
              <a:rPr kumimoji="1" lang="ja-JP" altLang="en-US" dirty="0"/>
              <a:t>例えば、こちらのプログラムで、</a:t>
            </a:r>
            <a:r>
              <a:rPr kumimoji="1" lang="en-US" altLang="ja-JP" dirty="0"/>
              <a:t>int *a. *b </a:t>
            </a:r>
            <a:r>
              <a:rPr kumimoji="1" lang="ja-JP" altLang="en-US" dirty="0"/>
              <a:t>と宣言した場合、</a:t>
            </a:r>
            <a:endParaRPr kumimoji="1" lang="en-US" altLang="ja-JP" dirty="0"/>
          </a:p>
          <a:p>
            <a:r>
              <a:rPr kumimoji="1" lang="ja-JP" altLang="en-US" dirty="0"/>
              <a:t>この時点ではまだポインタ </a:t>
            </a:r>
            <a:r>
              <a:rPr kumimoji="1" lang="en-US" altLang="ja-JP" dirty="0" err="1"/>
              <a:t>a,b</a:t>
            </a:r>
            <a:r>
              <a:rPr kumimoji="1" lang="en-US" altLang="ja-JP" dirty="0"/>
              <a:t> </a:t>
            </a:r>
            <a:r>
              <a:rPr kumimoji="1" lang="ja-JP" altLang="en-US" dirty="0"/>
              <a:t>にメモリは割り当てられません。</a:t>
            </a:r>
            <a:endParaRPr kumimoji="1" lang="en-US" altLang="ja-JP" dirty="0"/>
          </a:p>
          <a:p>
            <a:r>
              <a:rPr kumimoji="1" lang="en-US" altLang="ja-JP" dirty="0"/>
              <a:t>b = (int *) malloc (100) </a:t>
            </a:r>
            <a:r>
              <a:rPr kumimoji="1" lang="ja-JP" altLang="en-US" dirty="0"/>
              <a:t>とすると、</a:t>
            </a:r>
            <a:endParaRPr kumimoji="1" lang="en-US" altLang="ja-JP" dirty="0"/>
          </a:p>
          <a:p>
            <a:r>
              <a:rPr kumimoji="1" lang="ja-JP" altLang="en-US" dirty="0"/>
              <a:t>ポインタ </a:t>
            </a:r>
            <a:r>
              <a:rPr kumimoji="1" lang="en-US" altLang="ja-JP" dirty="0"/>
              <a:t>b </a:t>
            </a:r>
            <a:r>
              <a:rPr kumimoji="1" lang="ja-JP" altLang="en-US" dirty="0"/>
              <a:t>に </a:t>
            </a:r>
            <a:r>
              <a:rPr kumimoji="1" lang="en-US" altLang="ja-JP" dirty="0"/>
              <a:t>int </a:t>
            </a:r>
            <a:r>
              <a:rPr kumimoji="1" lang="ja-JP" altLang="en-US" dirty="0"/>
              <a:t>型 </a:t>
            </a:r>
            <a:r>
              <a:rPr kumimoji="1" lang="en-US" altLang="ja-JP" dirty="0"/>
              <a:t>100 </a:t>
            </a:r>
            <a:r>
              <a:rPr kumimoji="1" lang="ja-JP" altLang="en-US" dirty="0"/>
              <a:t>個分のメモリが割り当てられます。</a:t>
            </a:r>
            <a:endParaRPr kumimoji="1" lang="en-US" altLang="ja-JP" dirty="0"/>
          </a:p>
          <a:p>
            <a:r>
              <a:rPr kumimoji="1" lang="ja-JP" altLang="en-US" dirty="0"/>
              <a:t>その後、 </a:t>
            </a:r>
            <a:r>
              <a:rPr kumimoji="1" lang="en-US" altLang="ja-JP" dirty="0"/>
              <a:t>a = (int *) malloc (200) </a:t>
            </a:r>
            <a:r>
              <a:rPr kumimoji="1" lang="ja-JP" altLang="en-US" dirty="0"/>
              <a:t>とすると、</a:t>
            </a:r>
            <a:endParaRPr kumimoji="1" lang="en-US" altLang="ja-JP" dirty="0"/>
          </a:p>
          <a:p>
            <a:r>
              <a:rPr kumimoji="1" lang="ja-JP" altLang="en-US" dirty="0"/>
              <a:t>ポインタ </a:t>
            </a:r>
            <a:r>
              <a:rPr kumimoji="1" lang="en-US" altLang="ja-JP" dirty="0"/>
              <a:t>a </a:t>
            </a:r>
            <a:r>
              <a:rPr kumimoji="1" lang="ja-JP" altLang="en-US" dirty="0"/>
              <a:t>に </a:t>
            </a:r>
            <a:r>
              <a:rPr kumimoji="1" lang="en-US" altLang="ja-JP" dirty="0"/>
              <a:t>int </a:t>
            </a:r>
            <a:r>
              <a:rPr kumimoji="1" lang="ja-JP" altLang="en-US" dirty="0"/>
              <a:t>型 </a:t>
            </a:r>
            <a:r>
              <a:rPr kumimoji="1" lang="en-US" altLang="ja-JP" dirty="0"/>
              <a:t>200</a:t>
            </a:r>
            <a:r>
              <a:rPr kumimoji="1" lang="ja-JP" altLang="en-US" dirty="0"/>
              <a:t> 個分のメモリが割り当てられます。</a:t>
            </a:r>
            <a:endParaRPr kumimoji="1" lang="en-US" altLang="ja-JP" dirty="0"/>
          </a:p>
          <a:p>
            <a:r>
              <a:rPr kumimoji="1" lang="ja-JP" altLang="en-US" dirty="0"/>
              <a:t>割り当てられたメモリは、</a:t>
            </a:r>
            <a:r>
              <a:rPr kumimoji="1" lang="en-US" altLang="ja-JP" dirty="0"/>
              <a:t>free (b), free (a) </a:t>
            </a:r>
            <a:r>
              <a:rPr kumimoji="1" lang="ja-JP" altLang="en-US" dirty="0"/>
              <a:t>でそれぞれ解放されます。</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20</a:t>
            </a:fld>
            <a:endParaRPr kumimoji="1" lang="ja-JP" altLang="en-US"/>
          </a:p>
        </p:txBody>
      </p:sp>
    </p:spTree>
    <p:extLst>
      <p:ext uri="{BB962C8B-B14F-4D97-AF65-F5344CB8AC3E}">
        <p14:creationId xmlns:p14="http://schemas.microsoft.com/office/powerpoint/2010/main" val="10571149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Java </a:t>
            </a:r>
            <a:r>
              <a:rPr kumimoji="1" lang="ja-JP" altLang="en-US" dirty="0"/>
              <a:t>のようなブロック終了時にメモリが解放される場合の割り当て方を見てみましょう。</a:t>
            </a:r>
            <a:endParaRPr kumimoji="1" lang="en-US" altLang="ja-JP" dirty="0"/>
          </a:p>
          <a:p>
            <a:r>
              <a:rPr kumimoji="1" lang="ja-JP" altLang="en-US" dirty="0"/>
              <a:t>局所変数が生成されると、動的にメモリが割り当てられます。</a:t>
            </a:r>
            <a:endParaRPr kumimoji="1" lang="en-US" altLang="ja-JP" dirty="0"/>
          </a:p>
          <a:p>
            <a:r>
              <a:rPr kumimoji="1" lang="ja-JP" altLang="en-US" dirty="0"/>
              <a:t>局所変数が生成されるたびに、メモリの下側に割り当てていきます。</a:t>
            </a:r>
            <a:endParaRPr kumimoji="1" lang="en-US" altLang="ja-JP" dirty="0"/>
          </a:p>
          <a:p>
            <a:r>
              <a:rPr kumimoji="1" lang="ja-JP" altLang="en-US" dirty="0"/>
              <a:t>ブロックが終了すると、そのブロックで割り当てられたメモリが解放されます。</a:t>
            </a:r>
            <a:endParaRPr kumimoji="1" lang="en-US" altLang="ja-JP" dirty="0"/>
          </a:p>
          <a:p>
            <a:r>
              <a:rPr kumimoji="1" lang="ja-JP" altLang="en-US" dirty="0"/>
              <a:t>解放される領域は、一番下になります。</a:t>
            </a:r>
            <a:endParaRPr kumimoji="1" lang="en-US" altLang="ja-JP" dirty="0"/>
          </a:p>
          <a:p>
            <a:r>
              <a:rPr kumimoji="1" lang="ja-JP" altLang="en-US" dirty="0"/>
              <a:t>このため、ブロック終了時にメモリが解放される場合は、使用する領域をスタックで管理できます。</a:t>
            </a:r>
            <a:endParaRPr kumimoji="1" lang="en-US" altLang="ja-JP" dirty="0"/>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21</a:t>
            </a:fld>
            <a:endParaRPr kumimoji="1" lang="ja-JP" altLang="en-US"/>
          </a:p>
        </p:txBody>
      </p:sp>
    </p:spTree>
    <p:extLst>
      <p:ext uri="{BB962C8B-B14F-4D97-AF65-F5344CB8AC3E}">
        <p14:creationId xmlns:p14="http://schemas.microsoft.com/office/powerpoint/2010/main" val="22131123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一方、</a:t>
            </a:r>
            <a:r>
              <a:rPr kumimoji="1" lang="en-US" altLang="ja-JP" dirty="0"/>
              <a:t>C</a:t>
            </a:r>
            <a:r>
              <a:rPr kumimoji="1" lang="ja-JP" altLang="en-US" dirty="0"/>
              <a:t>言語のように任意の位置でメモリを解放できる場合の割り当て方を見てみましょう。</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局所変数が生成されると、動的にメモリが割り当てられます。</a:t>
            </a:r>
            <a:endParaRPr kumimoji="1" lang="en-US" altLang="ja-JP" dirty="0"/>
          </a:p>
          <a:p>
            <a:r>
              <a:rPr kumimoji="1" lang="ja-JP" altLang="en-US" dirty="0"/>
              <a:t>割り当てられたメモリは任意の位置で解放されますので、</a:t>
            </a:r>
            <a:endParaRPr kumimoji="1" lang="en-US" altLang="ja-JP" dirty="0"/>
          </a:p>
          <a:p>
            <a:r>
              <a:rPr kumimoji="1" lang="ja-JP" altLang="en-US" dirty="0"/>
              <a:t>例えばこのように、メモリの中間部分が解放されることもあります。</a:t>
            </a:r>
            <a:endParaRPr kumimoji="1" lang="en-US" altLang="ja-JP" dirty="0"/>
          </a:p>
          <a:p>
            <a:r>
              <a:rPr kumimoji="1" lang="ja-JP" altLang="en-US" dirty="0"/>
              <a:t>このため、メモリの使用される領域が飛び飛びになりますので、スタックでの管理には向いていません。</a:t>
            </a:r>
            <a:endParaRPr kumimoji="1" lang="en-US" altLang="ja-JP" dirty="0"/>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22</a:t>
            </a:fld>
            <a:endParaRPr kumimoji="1" lang="ja-JP" altLang="en-US"/>
          </a:p>
        </p:txBody>
      </p:sp>
    </p:spTree>
    <p:extLst>
      <p:ext uri="{BB962C8B-B14F-4D97-AF65-F5344CB8AC3E}">
        <p14:creationId xmlns:p14="http://schemas.microsoft.com/office/powerpoint/2010/main" val="35088992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昨年、オペレーティングシステムを受講した方は、</a:t>
            </a:r>
            <a:endParaRPr kumimoji="1" lang="en-US" altLang="ja-JP" dirty="0"/>
          </a:p>
          <a:p>
            <a:r>
              <a:rPr kumimoji="1" lang="en-US" altLang="ja-JP" dirty="0"/>
              <a:t>OS</a:t>
            </a:r>
            <a:r>
              <a:rPr kumimoji="1" lang="ja-JP" altLang="en-US" dirty="0"/>
              <a:t>がプログラムに対して割り当てるメモリ上での配置について出てきましたが、覚えていますか？</a:t>
            </a:r>
            <a:endParaRPr kumimoji="1" lang="en-US" altLang="ja-JP" dirty="0"/>
          </a:p>
          <a:p>
            <a:r>
              <a:rPr kumimoji="1" lang="en-US" altLang="ja-JP" dirty="0"/>
              <a:t>OS</a:t>
            </a:r>
            <a:r>
              <a:rPr kumimoji="1" lang="ja-JP" altLang="en-US" dirty="0"/>
              <a:t>により、プログラムやデータにはメモリ上の領域が割り当てられます。</a:t>
            </a:r>
            <a:endParaRPr kumimoji="1" lang="en-US" altLang="ja-JP" dirty="0"/>
          </a:p>
          <a:p>
            <a:r>
              <a:rPr kumimoji="1" lang="ja-JP" altLang="en-US" dirty="0"/>
              <a:t>各プログラムに対して割り当てられる領域には、</a:t>
            </a:r>
            <a:endParaRPr kumimoji="1" lang="en-US" altLang="ja-JP" dirty="0"/>
          </a:p>
          <a:p>
            <a:r>
              <a:rPr kumimoji="1" lang="ja-JP" altLang="en-US" dirty="0"/>
              <a:t>コード領域、データ領域、ヒープ、スタック、共有ライブラリ等があります。</a:t>
            </a:r>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23</a:t>
            </a:fld>
            <a:endParaRPr kumimoji="1" lang="ja-JP" altLang="en-US"/>
          </a:p>
        </p:txBody>
      </p:sp>
    </p:spTree>
    <p:extLst>
      <p:ext uri="{BB962C8B-B14F-4D97-AF65-F5344CB8AC3E}">
        <p14:creationId xmlns:p14="http://schemas.microsoft.com/office/powerpoint/2010/main" val="2278960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コード領域、あるいはテキスト領域は、</a:t>
            </a:r>
            <a:endParaRPr kumimoji="1" lang="en-US" altLang="ja-JP" dirty="0"/>
          </a:p>
          <a:p>
            <a:r>
              <a:rPr kumimoji="1" lang="ja-JP" altLang="en-US" dirty="0"/>
              <a:t>プログラムのコードが格納されます。</a:t>
            </a:r>
            <a:endParaRPr kumimoji="1" lang="en-US" altLang="ja-JP" dirty="0"/>
          </a:p>
          <a:p>
            <a:r>
              <a:rPr kumimoji="1" lang="ja-JP" altLang="en-US" dirty="0"/>
              <a:t>データ領域には、静的なデータが格納されます。</a:t>
            </a:r>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24</a:t>
            </a:fld>
            <a:endParaRPr kumimoji="1" lang="ja-JP" altLang="en-US"/>
          </a:p>
        </p:txBody>
      </p:sp>
    </p:spTree>
    <p:extLst>
      <p:ext uri="{BB962C8B-B14F-4D97-AF65-F5344CB8AC3E}">
        <p14:creationId xmlns:p14="http://schemas.microsoft.com/office/powerpoint/2010/main" val="30872025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ヒープとスタックは動的な領域です。</a:t>
            </a:r>
            <a:endParaRPr kumimoji="1" lang="en-US" altLang="ja-JP" dirty="0"/>
          </a:p>
          <a:p>
            <a:r>
              <a:rPr kumimoji="1" lang="ja-JP" altLang="en-US" dirty="0"/>
              <a:t>ヒープ、スタックには、局所変数などが格納されます。</a:t>
            </a:r>
            <a:endParaRPr kumimoji="1" lang="en-US" altLang="ja-JP" dirty="0"/>
          </a:p>
          <a:p>
            <a:r>
              <a:rPr kumimoji="1" lang="ja-JP" altLang="en-US" dirty="0"/>
              <a:t>また、スタックには駆動レコードあるはスタックフレームと呼ばれる、</a:t>
            </a:r>
            <a:endParaRPr kumimoji="1" lang="en-US" altLang="ja-JP" dirty="0"/>
          </a:p>
          <a:p>
            <a:r>
              <a:rPr kumimoji="1" lang="ja-JP" altLang="en-US" dirty="0"/>
              <a:t>関数呼び出しに必要なデータも格納されます。</a:t>
            </a:r>
            <a:endParaRPr kumimoji="1" lang="en-US" altLang="ja-JP" dirty="0"/>
          </a:p>
          <a:p>
            <a:r>
              <a:rPr kumimoji="1" lang="ja-JP" altLang="en-US" dirty="0"/>
              <a:t>駆動レコードについては後程説明します。</a:t>
            </a:r>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25</a:t>
            </a:fld>
            <a:endParaRPr kumimoji="1" lang="ja-JP" altLang="en-US"/>
          </a:p>
        </p:txBody>
      </p:sp>
    </p:spTree>
    <p:extLst>
      <p:ext uri="{BB962C8B-B14F-4D97-AF65-F5344CB8AC3E}">
        <p14:creationId xmlns:p14="http://schemas.microsoft.com/office/powerpoint/2010/main" val="12010003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変数は、種類に応じてメモリの領域に格納されます。</a:t>
            </a:r>
            <a:endParaRPr kumimoji="1" lang="en-US" altLang="ja-JP" dirty="0"/>
          </a:p>
          <a:p>
            <a:r>
              <a:rPr kumimoji="1" lang="ja-JP" altLang="en-US" dirty="0"/>
              <a:t>大域変数は、データ領域、またはスタックの底部に格納されます。</a:t>
            </a:r>
            <a:endParaRPr kumimoji="1" lang="en-US" altLang="ja-JP" dirty="0"/>
          </a:p>
          <a:p>
            <a:r>
              <a:rPr kumimoji="1" lang="en-US" altLang="ja-JP" dirty="0"/>
              <a:t>Java </a:t>
            </a:r>
            <a:r>
              <a:rPr kumimoji="1" lang="ja-JP" altLang="en-US" dirty="0"/>
              <a:t>のようなブロック終了時に解放される局所変数は、スタックに格納されます。</a:t>
            </a:r>
            <a:endParaRPr kumimoji="1" lang="en-US" altLang="ja-JP" dirty="0"/>
          </a:p>
          <a:p>
            <a:r>
              <a:rPr kumimoji="1" lang="ja-JP" altLang="en-US" dirty="0"/>
              <a:t>また、</a:t>
            </a:r>
            <a:r>
              <a:rPr kumimoji="1" lang="en-US" altLang="ja-JP" dirty="0"/>
              <a:t>C </a:t>
            </a:r>
            <a:r>
              <a:rPr kumimoji="1" lang="ja-JP" altLang="en-US" dirty="0"/>
              <a:t>言語のような任意の位置で解放できる局所変数は、ヒープに格納されます。</a:t>
            </a:r>
            <a:endParaRPr kumimoji="1" lang="en-US" altLang="ja-JP" dirty="0"/>
          </a:p>
          <a:p>
            <a:r>
              <a:rPr kumimoji="1" lang="ja-JP" altLang="en-US" dirty="0"/>
              <a:t>ヒープ。スタックに必要な領域の大きさは動的に変わります。</a:t>
            </a:r>
            <a:endParaRPr kumimoji="1" lang="en-US" altLang="ja-JP" dirty="0"/>
          </a:p>
          <a:p>
            <a:r>
              <a:rPr kumimoji="1" lang="ja-JP" altLang="en-US" dirty="0"/>
              <a:t>この図では、必要な領域が増えると、ヒープは上から下、スタックは下から上に領域が割り当てられます。</a:t>
            </a:r>
            <a:endParaRPr kumimoji="1" lang="en-US" altLang="ja-JP" dirty="0"/>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26</a:t>
            </a:fld>
            <a:endParaRPr kumimoji="1" lang="ja-JP" altLang="en-US"/>
          </a:p>
        </p:txBody>
      </p:sp>
    </p:spTree>
    <p:extLst>
      <p:ext uri="{BB962C8B-B14F-4D97-AF65-F5344CB8AC3E}">
        <p14:creationId xmlns:p14="http://schemas.microsoft.com/office/powerpoint/2010/main" val="187183529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駆動レコード、あるいはスタックフレームは</a:t>
            </a:r>
            <a:endParaRPr kumimoji="1" lang="en-US" altLang="ja-JP" dirty="0"/>
          </a:p>
          <a:p>
            <a:r>
              <a:rPr kumimoji="1" lang="ja-JP" altLang="en-US" dirty="0"/>
              <a:t>関数・手続きの実行に必要な情報を格納するためのものです。</a:t>
            </a:r>
            <a:endParaRPr kumimoji="1" lang="en-US" altLang="ja-JP" dirty="0"/>
          </a:p>
          <a:p>
            <a:r>
              <a:rPr kumimoji="1" lang="ja-JP" altLang="en-US" dirty="0"/>
              <a:t>駆動レコードには、関数・手続きの引数や呼び出し元の番地、局所変数へのポインタ等が格納されます。</a:t>
            </a:r>
            <a:endParaRPr kumimoji="1" lang="en-US" altLang="ja-JP" dirty="0"/>
          </a:p>
          <a:p>
            <a:r>
              <a:rPr kumimoji="1" lang="ja-JP" altLang="en-US" dirty="0"/>
              <a:t>関数・手続き呼び出し時には、新たな駆動レコードが作成され、</a:t>
            </a:r>
            <a:endParaRPr kumimoji="1" lang="en-US" altLang="ja-JP" dirty="0"/>
          </a:p>
          <a:p>
            <a:r>
              <a:rPr kumimoji="1" lang="ja-JP" altLang="en-US" dirty="0"/>
              <a:t>スタックに積まれます。</a:t>
            </a:r>
            <a:endParaRPr kumimoji="1" lang="en-US" altLang="ja-JP" dirty="0"/>
          </a:p>
          <a:p>
            <a:r>
              <a:rPr kumimoji="1" lang="ja-JP" altLang="en-US" dirty="0"/>
              <a:t>そして、関数・手続き完了時には、駆動レコードがスタックから取り除かれます。</a:t>
            </a:r>
            <a:endParaRPr kumimoji="1" lang="en-US" altLang="ja-JP" dirty="0"/>
          </a:p>
          <a:p>
            <a:r>
              <a:rPr kumimoji="1" lang="ja-JP" altLang="en-US" dirty="0"/>
              <a:t>駆動レコードを指すポインタがフレームポインタです。</a:t>
            </a:r>
            <a:endParaRPr kumimoji="1" lang="en-US" altLang="ja-JP" dirty="0"/>
          </a:p>
          <a:p>
            <a:r>
              <a:rPr kumimoji="1" lang="ja-JP" altLang="en-US" dirty="0"/>
              <a:t>フレームポインタは、多くの場合レジスタに格納され、現在実行中の駆動レコードを指しています。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27</a:t>
            </a:fld>
            <a:endParaRPr kumimoji="1" lang="ja-JP" altLang="en-US"/>
          </a:p>
        </p:txBody>
      </p:sp>
    </p:spTree>
    <p:extLst>
      <p:ext uri="{BB962C8B-B14F-4D97-AF65-F5344CB8AC3E}">
        <p14:creationId xmlns:p14="http://schemas.microsoft.com/office/powerpoint/2010/main" val="26516981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こちらは駆動レコードの概念図です。</a:t>
            </a:r>
            <a:endParaRPr kumimoji="1" lang="en-US" altLang="ja-JP" dirty="0"/>
          </a:p>
          <a:p>
            <a:r>
              <a:rPr kumimoji="1" lang="ja-JP" altLang="en-US" dirty="0"/>
              <a:t>駆動レコードは、一時変数領域、局所データ領域</a:t>
            </a:r>
            <a:endParaRPr kumimoji="1" lang="en-US" altLang="ja-JP" dirty="0"/>
          </a:p>
          <a:p>
            <a:r>
              <a:rPr kumimoji="1" lang="ja-JP" altLang="en-US" dirty="0"/>
              <a:t>静的リンク、動的リンク、戻り番地、実引数領域、戻り値、退避情報領域などから成っています。</a:t>
            </a:r>
            <a:endParaRPr kumimoji="1" lang="en-US" altLang="ja-JP" dirty="0"/>
          </a:p>
          <a:p>
            <a:r>
              <a:rPr kumimoji="1" lang="ja-JP" altLang="en-US" dirty="0"/>
              <a:t>レジスタに格納されるフレームポインタは、駆動レコードのうち、動的リンクと呼ばれる領域を指しています。</a:t>
            </a:r>
            <a:endParaRPr kumimoji="1" lang="en-US" altLang="ja-JP" dirty="0"/>
          </a:p>
          <a:p>
            <a:r>
              <a:rPr kumimoji="1" lang="ja-JP" altLang="en-US" dirty="0"/>
              <a:t>それでは、駆動レコードの各領域を見ていきましょう。</a:t>
            </a:r>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28</a:t>
            </a:fld>
            <a:endParaRPr kumimoji="1" lang="ja-JP" altLang="en-US"/>
          </a:p>
        </p:txBody>
      </p:sp>
    </p:spTree>
    <p:extLst>
      <p:ext uri="{BB962C8B-B14F-4D97-AF65-F5344CB8AC3E}">
        <p14:creationId xmlns:p14="http://schemas.microsoft.com/office/powerpoint/2010/main" val="162761657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一時変数領域 </a:t>
            </a:r>
            <a:r>
              <a:rPr kumimoji="1" lang="en-US" altLang="ja-JP" dirty="0"/>
              <a:t>temporal variable area </a:t>
            </a:r>
            <a:r>
              <a:rPr kumimoji="1" lang="ja-JP" altLang="en-US" dirty="0"/>
              <a:t>は、作業用に作られる一時変数のための領域です。</a:t>
            </a:r>
            <a:endParaRPr kumimoji="1" lang="en-US" altLang="ja-JP" dirty="0"/>
          </a:p>
          <a:p>
            <a:r>
              <a:rPr kumimoji="1" lang="ja-JP" altLang="en-US" dirty="0"/>
              <a:t>局所データ領域 </a:t>
            </a:r>
            <a:r>
              <a:rPr kumimoji="1" lang="en-US" altLang="ja-JP" dirty="0"/>
              <a:t>local data area </a:t>
            </a:r>
            <a:r>
              <a:rPr kumimoji="1" lang="ja-JP" altLang="en-US" dirty="0"/>
              <a:t>は局所変数等のための領域です。</a:t>
            </a:r>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29</a:t>
            </a:fld>
            <a:endParaRPr kumimoji="1" lang="ja-JP" altLang="en-US"/>
          </a:p>
        </p:txBody>
      </p:sp>
    </p:spTree>
    <p:extLst>
      <p:ext uri="{BB962C8B-B14F-4D97-AF65-F5344CB8AC3E}">
        <p14:creationId xmlns:p14="http://schemas.microsoft.com/office/powerpoint/2010/main" val="39909973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原始プログラムから目的プログラムを作成するときは、</a:t>
            </a:r>
            <a:endParaRPr kumimoji="1" lang="en-US" altLang="ja-JP" dirty="0"/>
          </a:p>
          <a:p>
            <a:r>
              <a:rPr kumimoji="1" lang="ja-JP" altLang="en-US" dirty="0"/>
              <a:t>変数には番地を割り当てます。</a:t>
            </a:r>
            <a:endParaRPr kumimoji="1" lang="en-US" altLang="ja-JP" dirty="0"/>
          </a:p>
          <a:p>
            <a:r>
              <a:rPr kumimoji="1" lang="ja-JP" altLang="en-US" dirty="0"/>
              <a:t>例えばこのように、</a:t>
            </a:r>
            <a:r>
              <a:rPr kumimoji="1" lang="en-US" altLang="ja-JP" dirty="0"/>
              <a:t>int </a:t>
            </a:r>
            <a:r>
              <a:rPr kumimoji="1" lang="en-US" altLang="ja-JP" dirty="0" err="1"/>
              <a:t>i</a:t>
            </a:r>
            <a:r>
              <a:rPr kumimoji="1" lang="en-US" altLang="ja-JP" dirty="0"/>
              <a:t>=6, j=10 </a:t>
            </a:r>
            <a:r>
              <a:rPr kumimoji="1" lang="ja-JP" altLang="en-US" dirty="0"/>
              <a:t>と宣言した場合、</a:t>
            </a:r>
            <a:endParaRPr kumimoji="1" lang="en-US" altLang="ja-JP" dirty="0"/>
          </a:p>
          <a:p>
            <a:r>
              <a:rPr kumimoji="1" lang="en-US" altLang="ja-JP" dirty="0" err="1"/>
              <a:t>i,j</a:t>
            </a:r>
            <a:r>
              <a:rPr kumimoji="1" lang="en-US" altLang="ja-JP" dirty="0"/>
              <a:t> </a:t>
            </a:r>
            <a:r>
              <a:rPr kumimoji="1" lang="ja-JP" altLang="en-US" dirty="0"/>
              <a:t>にそれぞれメモリ上の番地が割り当てられ、</a:t>
            </a:r>
            <a:endParaRPr kumimoji="1" lang="en-US" altLang="ja-JP" dirty="0"/>
          </a:p>
          <a:p>
            <a:r>
              <a:rPr kumimoji="1" lang="ja-JP" altLang="en-US" dirty="0"/>
              <a:t>目的プログラムでは変数は番地で表されます。</a:t>
            </a:r>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3</a:t>
            </a:fld>
            <a:endParaRPr kumimoji="1" lang="ja-JP" altLang="en-US"/>
          </a:p>
        </p:txBody>
      </p:sp>
    </p:spTree>
    <p:extLst>
      <p:ext uri="{BB962C8B-B14F-4D97-AF65-F5344CB8AC3E}">
        <p14:creationId xmlns:p14="http://schemas.microsoft.com/office/powerpoint/2010/main" val="3207040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手続き、あるいはブロックの呼び出し元を指すポインタが</a:t>
            </a:r>
            <a:endParaRPr kumimoji="1" lang="en-US" altLang="ja-JP" dirty="0"/>
          </a:p>
          <a:p>
            <a:r>
              <a:rPr kumimoji="1" lang="ja-JP" altLang="en-US" dirty="0"/>
              <a:t>静的リンク </a:t>
            </a:r>
            <a:r>
              <a:rPr kumimoji="1" lang="en-US" altLang="ja-JP" dirty="0"/>
              <a:t>static link </a:t>
            </a:r>
            <a:r>
              <a:rPr kumimoji="1" lang="ja-JP" altLang="en-US" dirty="0"/>
              <a:t>と</a:t>
            </a:r>
            <a:endParaRPr kumimoji="1" lang="en-US" altLang="ja-JP" dirty="0"/>
          </a:p>
          <a:p>
            <a:r>
              <a:rPr kumimoji="1" lang="ja-JP" altLang="en-US" dirty="0"/>
              <a:t>動的リンク </a:t>
            </a:r>
            <a:r>
              <a:rPr kumimoji="1" lang="en-US" altLang="ja-JP" dirty="0"/>
              <a:t>dynamic link </a:t>
            </a:r>
            <a:r>
              <a:rPr kumimoji="1" lang="ja-JP" altLang="en-US" dirty="0"/>
              <a:t>です。</a:t>
            </a:r>
            <a:endParaRPr kumimoji="1" lang="en-US" altLang="ja-JP" dirty="0"/>
          </a:p>
          <a:p>
            <a:r>
              <a:rPr kumimoji="1" lang="ja-JP" altLang="en-US" dirty="0"/>
              <a:t>静的リンクは親ブロックを指し、動的リンクは手続きの呼び出し元を指します。</a:t>
            </a:r>
            <a:endParaRPr kumimoji="1" lang="en-US" altLang="ja-JP" dirty="0"/>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30</a:t>
            </a:fld>
            <a:endParaRPr kumimoji="1" lang="ja-JP" altLang="en-US"/>
          </a:p>
        </p:txBody>
      </p:sp>
    </p:spTree>
    <p:extLst>
      <p:ext uri="{BB962C8B-B14F-4D97-AF65-F5344CB8AC3E}">
        <p14:creationId xmlns:p14="http://schemas.microsoft.com/office/powerpoint/2010/main" val="195414715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静的リンク </a:t>
            </a:r>
            <a:r>
              <a:rPr kumimoji="1" lang="en-US" altLang="ja-JP" dirty="0"/>
              <a:t>static </a:t>
            </a:r>
            <a:r>
              <a:rPr kumimoji="1" lang="en-US" altLang="ja-JP" dirty="0" err="1"/>
              <a:t>linc</a:t>
            </a:r>
            <a:r>
              <a:rPr kumimoji="1" lang="en-US" altLang="ja-JP" dirty="0"/>
              <a:t> </a:t>
            </a:r>
            <a:r>
              <a:rPr kumimoji="1" lang="ja-JP" altLang="en-US" dirty="0"/>
              <a:t>またはアクセスリンクは、</a:t>
            </a:r>
            <a:endParaRPr kumimoji="1" lang="en-US" altLang="ja-JP" dirty="0"/>
          </a:p>
          <a:p>
            <a:r>
              <a:rPr kumimoji="1" lang="ja-JP" altLang="en-US" dirty="0"/>
              <a:t>呼び出し元の親ブロックを指すポインタです。</a:t>
            </a:r>
            <a:endParaRPr kumimoji="1" lang="en-US" altLang="ja-JP" dirty="0"/>
          </a:p>
          <a:p>
            <a:r>
              <a:rPr kumimoji="1" lang="ja-JP" altLang="en-US" dirty="0"/>
              <a:t>例えば、手続き </a:t>
            </a:r>
            <a:r>
              <a:rPr kumimoji="1" lang="en-US" altLang="ja-JP" dirty="0"/>
              <a:t>P </a:t>
            </a:r>
            <a:r>
              <a:rPr kumimoji="1" lang="ja-JP" altLang="en-US" dirty="0"/>
              <a:t>が手続き </a:t>
            </a:r>
            <a:r>
              <a:rPr kumimoji="1" lang="en-US" altLang="ja-JP" dirty="0"/>
              <a:t>Q </a:t>
            </a:r>
            <a:r>
              <a:rPr kumimoji="1" lang="ja-JP" altLang="en-US" dirty="0"/>
              <a:t>をよびだし、手続き</a:t>
            </a:r>
            <a:r>
              <a:rPr kumimoji="1" lang="en-US" altLang="ja-JP" dirty="0"/>
              <a:t>Q </a:t>
            </a:r>
            <a:r>
              <a:rPr kumimoji="1" lang="ja-JP" altLang="en-US" dirty="0"/>
              <a:t>がブロック</a:t>
            </a:r>
            <a:r>
              <a:rPr kumimoji="1" lang="en-US" altLang="ja-JP" dirty="0"/>
              <a:t>B, </a:t>
            </a:r>
            <a:r>
              <a:rPr kumimoji="1" lang="ja-JP" altLang="en-US" dirty="0"/>
              <a:t>ブロック</a:t>
            </a:r>
            <a:r>
              <a:rPr kumimoji="1" lang="en-US" altLang="ja-JP" dirty="0"/>
              <a:t>C </a:t>
            </a:r>
            <a:r>
              <a:rPr kumimoji="1" lang="ja-JP" altLang="en-US" dirty="0"/>
              <a:t>を呼び出し、</a:t>
            </a:r>
            <a:endParaRPr kumimoji="1" lang="en-US" altLang="ja-JP" dirty="0"/>
          </a:p>
          <a:p>
            <a:r>
              <a:rPr kumimoji="1" lang="ja-JP" altLang="en-US" dirty="0"/>
              <a:t>ブロック </a:t>
            </a:r>
            <a:r>
              <a:rPr kumimoji="1" lang="en-US" altLang="ja-JP" dirty="0"/>
              <a:t>C </a:t>
            </a:r>
            <a:r>
              <a:rPr kumimoji="1" lang="ja-JP" altLang="en-US" dirty="0"/>
              <a:t>の中から手続き </a:t>
            </a:r>
            <a:r>
              <a:rPr kumimoji="1" lang="en-US" altLang="ja-JP" dirty="0"/>
              <a:t>R </a:t>
            </a:r>
            <a:r>
              <a:rPr kumimoji="1" lang="ja-JP" altLang="en-US" dirty="0"/>
              <a:t>を呼び出したとします。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このとき、各駆動レコードの静的リンクは、</a:t>
            </a:r>
            <a:r>
              <a:rPr kumimoji="1" lang="en-US" altLang="ja-JP" dirty="0"/>
              <a:t>R </a:t>
            </a:r>
            <a:r>
              <a:rPr kumimoji="1" lang="ja-JP" altLang="en-US" dirty="0"/>
              <a:t>から </a:t>
            </a:r>
            <a:r>
              <a:rPr kumimoji="1" lang="en-US" altLang="ja-JP" dirty="0"/>
              <a:t>C, C </a:t>
            </a:r>
            <a:r>
              <a:rPr kumimoji="1" lang="ja-JP" altLang="en-US" dirty="0"/>
              <a:t>から </a:t>
            </a:r>
            <a:r>
              <a:rPr kumimoji="1" lang="en-US" altLang="ja-JP" dirty="0"/>
              <a:t>B </a:t>
            </a:r>
            <a:r>
              <a:rPr kumimoji="1" lang="ja-JP" altLang="en-US" dirty="0"/>
              <a:t>と親の駆動レコードを指します。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31</a:t>
            </a:fld>
            <a:endParaRPr kumimoji="1" lang="ja-JP" altLang="en-US"/>
          </a:p>
        </p:txBody>
      </p:sp>
    </p:spTree>
    <p:extLst>
      <p:ext uri="{BB962C8B-B14F-4D97-AF65-F5344CB8AC3E}">
        <p14:creationId xmlns:p14="http://schemas.microsoft.com/office/powerpoint/2010/main" val="45639136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動的リンク </a:t>
            </a:r>
            <a:r>
              <a:rPr kumimoji="1" lang="en-US" altLang="ja-JP" dirty="0"/>
              <a:t>dynamic link </a:t>
            </a:r>
            <a:r>
              <a:rPr kumimoji="1" lang="ja-JP" altLang="en-US" dirty="0"/>
              <a:t>は手続きの呼び出し元を指します。</a:t>
            </a:r>
            <a:endParaRPr kumimoji="1" lang="en-US" altLang="ja-JP" dirty="0"/>
          </a:p>
          <a:p>
            <a:r>
              <a:rPr kumimoji="1" lang="ja-JP" altLang="en-US" dirty="0"/>
              <a:t>先ほどと同様に、手続き </a:t>
            </a:r>
            <a:r>
              <a:rPr kumimoji="1" lang="en-US" altLang="ja-JP" dirty="0"/>
              <a:t>P </a:t>
            </a:r>
            <a:r>
              <a:rPr kumimoji="1" lang="ja-JP" altLang="en-US" dirty="0"/>
              <a:t>が手続き </a:t>
            </a:r>
            <a:r>
              <a:rPr kumimoji="1" lang="en-US" altLang="ja-JP" dirty="0"/>
              <a:t>Q </a:t>
            </a:r>
            <a:r>
              <a:rPr kumimoji="1" lang="ja-JP" altLang="en-US" dirty="0"/>
              <a:t>をよびだし、手続き</a:t>
            </a:r>
            <a:r>
              <a:rPr kumimoji="1" lang="en-US" altLang="ja-JP" dirty="0"/>
              <a:t>Q </a:t>
            </a:r>
            <a:r>
              <a:rPr kumimoji="1" lang="ja-JP" altLang="en-US" dirty="0"/>
              <a:t>がブロック</a:t>
            </a:r>
            <a:r>
              <a:rPr kumimoji="1" lang="en-US" altLang="ja-JP" dirty="0"/>
              <a:t>B, </a:t>
            </a:r>
            <a:r>
              <a:rPr kumimoji="1" lang="ja-JP" altLang="en-US" dirty="0"/>
              <a:t>ブロック</a:t>
            </a:r>
            <a:r>
              <a:rPr kumimoji="1" lang="en-US" altLang="ja-JP" dirty="0"/>
              <a:t>C </a:t>
            </a:r>
            <a:r>
              <a:rPr kumimoji="1" lang="ja-JP" altLang="en-US" dirty="0"/>
              <a:t>を呼び出し、</a:t>
            </a:r>
            <a:endParaRPr kumimoji="1" lang="en-US" altLang="ja-JP" dirty="0"/>
          </a:p>
          <a:p>
            <a:r>
              <a:rPr kumimoji="1" lang="ja-JP" altLang="en-US" dirty="0"/>
              <a:t>ブロック </a:t>
            </a:r>
            <a:r>
              <a:rPr kumimoji="1" lang="en-US" altLang="ja-JP" dirty="0"/>
              <a:t>C </a:t>
            </a:r>
            <a:r>
              <a:rPr kumimoji="1" lang="ja-JP" altLang="en-US" dirty="0"/>
              <a:t>の中から手続き </a:t>
            </a:r>
            <a:r>
              <a:rPr kumimoji="1" lang="en-US" altLang="ja-JP" dirty="0"/>
              <a:t>R </a:t>
            </a:r>
            <a:r>
              <a:rPr kumimoji="1" lang="ja-JP" altLang="en-US" dirty="0"/>
              <a:t>を呼び出したとします。</a:t>
            </a:r>
            <a:endParaRPr kumimoji="1" lang="en-US" altLang="ja-JP" dirty="0"/>
          </a:p>
          <a:p>
            <a:r>
              <a:rPr kumimoji="1" lang="ja-JP" altLang="en-US" dirty="0"/>
              <a:t>このとき、各駆動レコードの動的リンクは、呼び出し元を指します。</a:t>
            </a:r>
            <a:endParaRPr kumimoji="1" lang="en-US" altLang="ja-JP" dirty="0"/>
          </a:p>
          <a:p>
            <a:r>
              <a:rPr kumimoji="1" lang="ja-JP" altLang="en-US" dirty="0"/>
              <a:t>手続き </a:t>
            </a:r>
            <a:r>
              <a:rPr kumimoji="1" lang="en-US" altLang="ja-JP" dirty="0"/>
              <a:t>R </a:t>
            </a:r>
            <a:r>
              <a:rPr kumimoji="1" lang="ja-JP" altLang="en-US" dirty="0"/>
              <a:t>を呼び出したのは手続き </a:t>
            </a:r>
            <a:r>
              <a:rPr kumimoji="1" lang="en-US" altLang="ja-JP" dirty="0"/>
              <a:t>Q </a:t>
            </a:r>
            <a:r>
              <a:rPr kumimoji="1" lang="ja-JP" altLang="en-US" dirty="0"/>
              <a:t>ですので、</a:t>
            </a:r>
            <a:endParaRPr kumimoji="1" lang="en-US" altLang="ja-JP" dirty="0"/>
          </a:p>
          <a:p>
            <a:r>
              <a:rPr kumimoji="1" lang="en-US" altLang="ja-JP" dirty="0"/>
              <a:t>R </a:t>
            </a:r>
            <a:r>
              <a:rPr kumimoji="1" lang="ja-JP" altLang="en-US" dirty="0"/>
              <a:t>から </a:t>
            </a:r>
            <a:r>
              <a:rPr kumimoji="1" lang="en-US" altLang="ja-JP" dirty="0"/>
              <a:t>Q </a:t>
            </a:r>
            <a:r>
              <a:rPr kumimoji="1" lang="ja-JP" altLang="en-US" dirty="0"/>
              <a:t>を指します。</a:t>
            </a:r>
            <a:endParaRPr kumimoji="1" lang="en-US" altLang="ja-JP" dirty="0"/>
          </a:p>
          <a:p>
            <a:r>
              <a:rPr kumimoji="1" lang="ja-JP" altLang="en-US" dirty="0"/>
              <a:t>静的リンクと異なり、ブロックには動的リンクはありません。</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32</a:t>
            </a:fld>
            <a:endParaRPr kumimoji="1" lang="ja-JP" altLang="en-US"/>
          </a:p>
        </p:txBody>
      </p:sp>
    </p:spTree>
    <p:extLst>
      <p:ext uri="{BB962C8B-B14F-4D97-AF65-F5344CB8AC3E}">
        <p14:creationId xmlns:p14="http://schemas.microsoft.com/office/powerpoint/2010/main" val="42021625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戻り番地 </a:t>
            </a:r>
            <a:r>
              <a:rPr kumimoji="1" lang="en-US" altLang="ja-JP" dirty="0"/>
              <a:t>return address </a:t>
            </a:r>
            <a:r>
              <a:rPr kumimoji="1" lang="ja-JP" altLang="en-US" dirty="0"/>
              <a:t>は呼び出しから戻るときの番地です。</a:t>
            </a:r>
            <a:endParaRPr kumimoji="1" lang="en-US" altLang="ja-JP" dirty="0"/>
          </a:p>
          <a:p>
            <a:r>
              <a:rPr kumimoji="1" lang="ja-JP" altLang="en-US" dirty="0"/>
              <a:t>例えば、</a:t>
            </a:r>
            <a:r>
              <a:rPr kumimoji="1" lang="en-US" altLang="ja-JP" dirty="0"/>
              <a:t>100 </a:t>
            </a:r>
            <a:r>
              <a:rPr kumimoji="1" lang="ja-JP" altLang="en-US" dirty="0"/>
              <a:t>番地に、手続き呼び出しの命令 </a:t>
            </a:r>
            <a:r>
              <a:rPr kumimoji="1" lang="en-US" altLang="ja-JP" dirty="0"/>
              <a:t>CALL </a:t>
            </a:r>
            <a:r>
              <a:rPr kumimoji="1" lang="ja-JP" altLang="en-US" dirty="0"/>
              <a:t>があるとします。</a:t>
            </a:r>
            <a:endParaRPr kumimoji="1" lang="en-US" altLang="ja-JP" dirty="0"/>
          </a:p>
          <a:p>
            <a:r>
              <a:rPr kumimoji="1" lang="ja-JP" altLang="en-US" dirty="0"/>
              <a:t>このとき処理は </a:t>
            </a:r>
            <a:r>
              <a:rPr kumimoji="1" lang="en-US" altLang="ja-JP" dirty="0"/>
              <a:t>CALL </a:t>
            </a:r>
            <a:r>
              <a:rPr kumimoji="1" lang="ja-JP" altLang="en-US" dirty="0"/>
              <a:t>命令のオペランドの値、 </a:t>
            </a:r>
            <a:r>
              <a:rPr kumimoji="1" lang="en-US" altLang="ja-JP" dirty="0"/>
              <a:t>200 </a:t>
            </a:r>
            <a:r>
              <a:rPr kumimoji="1" lang="ja-JP" altLang="en-US" dirty="0"/>
              <a:t>番地に飛びます。</a:t>
            </a:r>
            <a:endParaRPr kumimoji="1" lang="en-US" altLang="ja-JP" dirty="0"/>
          </a:p>
          <a:p>
            <a:r>
              <a:rPr kumimoji="1" lang="en-US" altLang="ja-JP" dirty="0"/>
              <a:t>CALL </a:t>
            </a:r>
            <a:r>
              <a:rPr kumimoji="1" lang="ja-JP" altLang="en-US" dirty="0"/>
              <a:t>命令で飛んだ後、呼び出しから帰る命令 </a:t>
            </a:r>
            <a:r>
              <a:rPr kumimoji="1" lang="en-US" altLang="ja-JP" dirty="0"/>
              <a:t>RET </a:t>
            </a:r>
            <a:r>
              <a:rPr kumimoji="1" lang="ja-JP" altLang="en-US" dirty="0"/>
              <a:t>があると、</a:t>
            </a:r>
            <a:endParaRPr kumimoji="1" lang="en-US" altLang="ja-JP" dirty="0"/>
          </a:p>
          <a:p>
            <a:r>
              <a:rPr kumimoji="1" lang="en-US" altLang="ja-JP" dirty="0"/>
              <a:t>CALL </a:t>
            </a:r>
            <a:r>
              <a:rPr kumimoji="1" lang="ja-JP" altLang="en-US" dirty="0"/>
              <a:t>の次の行、この場合は </a:t>
            </a:r>
            <a:r>
              <a:rPr kumimoji="1" lang="en-US" altLang="ja-JP" dirty="0"/>
              <a:t>101 </a:t>
            </a:r>
            <a:r>
              <a:rPr kumimoji="1" lang="ja-JP" altLang="en-US" dirty="0"/>
              <a:t>行目に処理が戻ります。</a:t>
            </a:r>
            <a:endParaRPr kumimoji="1" lang="en-US" altLang="ja-JP" dirty="0"/>
          </a:p>
          <a:p>
            <a:r>
              <a:rPr kumimoji="1" lang="ja-JP" altLang="en-US" dirty="0"/>
              <a:t>このとき、駆動レコードの戻り番地には、</a:t>
            </a:r>
            <a:r>
              <a:rPr kumimoji="1" lang="en-US" altLang="ja-JP" dirty="0"/>
              <a:t>101 </a:t>
            </a:r>
            <a:r>
              <a:rPr kumimoji="1" lang="ja-JP" altLang="en-US" dirty="0"/>
              <a:t>が格納されます。</a:t>
            </a:r>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33</a:t>
            </a:fld>
            <a:endParaRPr kumimoji="1" lang="ja-JP" altLang="en-US"/>
          </a:p>
        </p:txBody>
      </p:sp>
    </p:spTree>
    <p:extLst>
      <p:ext uri="{BB962C8B-B14F-4D97-AF65-F5344CB8AC3E}">
        <p14:creationId xmlns:p14="http://schemas.microsoft.com/office/powerpoint/2010/main" val="427243241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関数・手続き呼び出しの際の引数も駆動レコードに格納されます。</a:t>
            </a:r>
            <a:endParaRPr kumimoji="1" lang="en-US" altLang="ja-JP" dirty="0"/>
          </a:p>
          <a:p>
            <a:r>
              <a:rPr kumimoji="1" lang="ja-JP" altLang="en-US" dirty="0"/>
              <a:t>駆動レコードには、呼び出された側の仮引数の領域があります。</a:t>
            </a:r>
            <a:endParaRPr kumimoji="1" lang="en-US" altLang="ja-JP" dirty="0"/>
          </a:p>
          <a:p>
            <a:r>
              <a:rPr kumimoji="1" lang="ja-JP" altLang="en-US" dirty="0"/>
              <a:t>呼び出し側で実引数を指定すると</a:t>
            </a:r>
            <a:endParaRPr kumimoji="1" lang="en-US" altLang="ja-JP" dirty="0"/>
          </a:p>
          <a:p>
            <a:r>
              <a:rPr kumimoji="1" lang="ja-JP" altLang="en-US" dirty="0"/>
              <a:t>引数の値は駆動レコードにある仮引数の領域に格納されます。</a:t>
            </a:r>
            <a:endParaRPr kumimoji="1" lang="en-US" altLang="ja-JP" dirty="0"/>
          </a:p>
          <a:p>
            <a:r>
              <a:rPr kumimoji="1" lang="ja-JP" altLang="en-US" dirty="0"/>
              <a:t>関数・手続き終了時に渡される戻り値も駆動レコードに格納されます。</a:t>
            </a:r>
            <a:endParaRPr kumimoji="1" lang="en-US" altLang="ja-JP" dirty="0"/>
          </a:p>
          <a:p>
            <a:r>
              <a:rPr kumimoji="1" lang="ja-JP" altLang="en-US" dirty="0"/>
              <a:t>また、駆動レコードには、それ以外の退避情報を格納する領域もあります。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34</a:t>
            </a:fld>
            <a:endParaRPr kumimoji="1" lang="ja-JP" altLang="en-US"/>
          </a:p>
        </p:txBody>
      </p:sp>
    </p:spTree>
    <p:extLst>
      <p:ext uri="{BB962C8B-B14F-4D97-AF65-F5344CB8AC3E}">
        <p14:creationId xmlns:p14="http://schemas.microsoft.com/office/powerpoint/2010/main" val="244861854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駆動レコードは、 </a:t>
            </a:r>
            <a:r>
              <a:rPr kumimoji="1" lang="en-US" altLang="ja-JP" dirty="0" err="1"/>
              <a:t>Dseg</a:t>
            </a:r>
            <a:r>
              <a:rPr kumimoji="1" lang="en-US" altLang="ja-JP" dirty="0"/>
              <a:t> </a:t>
            </a:r>
            <a:r>
              <a:rPr kumimoji="1" lang="ja-JP" altLang="en-US" dirty="0"/>
              <a:t>に記憶されます。</a:t>
            </a:r>
            <a:endParaRPr kumimoji="1" lang="en-US" altLang="ja-JP" dirty="0"/>
          </a:p>
          <a:p>
            <a:r>
              <a:rPr kumimoji="1" lang="en-US" altLang="ja-JP" dirty="0" err="1"/>
              <a:t>Dseg</a:t>
            </a:r>
            <a:r>
              <a:rPr kumimoji="1" lang="ja-JP" altLang="en-US" dirty="0"/>
              <a:t> はスタック領域内にある変数を格納するための領域です。</a:t>
            </a:r>
            <a:endParaRPr kumimoji="1" lang="en-US" altLang="ja-JP" dirty="0"/>
          </a:p>
          <a:p>
            <a:r>
              <a:rPr kumimoji="1" lang="ja-JP" altLang="en-US" dirty="0"/>
              <a:t>新しい手続きやブロック呼び出されると、</a:t>
            </a:r>
            <a:r>
              <a:rPr kumimoji="1" lang="en-US" altLang="ja-JP" dirty="0" err="1"/>
              <a:t>Dseg</a:t>
            </a:r>
            <a:r>
              <a:rPr kumimoji="1" lang="en-US" altLang="ja-JP" dirty="0"/>
              <a:t> </a:t>
            </a:r>
            <a:r>
              <a:rPr kumimoji="1" lang="ja-JP" altLang="en-US" dirty="0"/>
              <a:t>の末尾に駆動レコードが積まれます。</a:t>
            </a:r>
            <a:endParaRPr kumimoji="1" lang="en-US" altLang="ja-JP" dirty="0"/>
          </a:p>
          <a:p>
            <a:r>
              <a:rPr kumimoji="1" lang="ja-JP" altLang="en-US" dirty="0"/>
              <a:t>その後に、関数・手続きの局所変数が積まれます。</a:t>
            </a:r>
            <a:endParaRPr kumimoji="1" lang="en-US" altLang="ja-JP" dirty="0"/>
          </a:p>
          <a:p>
            <a:r>
              <a:rPr kumimoji="1" lang="ja-JP" altLang="en-US" dirty="0"/>
              <a:t>ブロック</a:t>
            </a:r>
            <a:r>
              <a:rPr kumimoji="1" lang="en-US" altLang="ja-JP" dirty="0"/>
              <a:t>P</a:t>
            </a:r>
            <a:r>
              <a:rPr kumimoji="1" lang="ja-JP" altLang="en-US" dirty="0"/>
              <a:t>を呼び出した場合、ブロック</a:t>
            </a:r>
            <a:r>
              <a:rPr kumimoji="1" lang="en-US" altLang="ja-JP" dirty="0"/>
              <a:t>P</a:t>
            </a:r>
            <a:r>
              <a:rPr kumimoji="1" lang="ja-JP" altLang="en-US" dirty="0"/>
              <a:t>の駆動レコードが積まれ、</a:t>
            </a:r>
            <a:endParaRPr kumimoji="1" lang="en-US" altLang="ja-JP" dirty="0"/>
          </a:p>
          <a:p>
            <a:r>
              <a:rPr kumimoji="1" lang="ja-JP" altLang="en-US" dirty="0"/>
              <a:t>その後にブロック</a:t>
            </a:r>
            <a:r>
              <a:rPr kumimoji="1" lang="en-US" altLang="ja-JP" dirty="0"/>
              <a:t>P</a:t>
            </a:r>
            <a:r>
              <a:rPr kumimoji="1" lang="ja-JP" altLang="en-US" dirty="0"/>
              <a:t>の局所変数が積まれます。</a:t>
            </a:r>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35</a:t>
            </a:fld>
            <a:endParaRPr kumimoji="1" lang="ja-JP" altLang="en-US"/>
          </a:p>
        </p:txBody>
      </p:sp>
    </p:spTree>
    <p:extLst>
      <p:ext uri="{BB962C8B-B14F-4D97-AF65-F5344CB8AC3E}">
        <p14:creationId xmlns:p14="http://schemas.microsoft.com/office/powerpoint/2010/main" val="370848719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先ほど、駆動レコードには動的リンク、手続きの呼び出し元を表すポインタがあると説明しました。</a:t>
            </a:r>
            <a:endParaRPr kumimoji="1" lang="en-US" altLang="ja-JP" dirty="0"/>
          </a:p>
          <a:p>
            <a:r>
              <a:rPr kumimoji="1" lang="ja-JP" altLang="en-US" dirty="0"/>
              <a:t>その動的リンクを指すポインタがフレームポインタです。</a:t>
            </a:r>
            <a:endParaRPr kumimoji="1" lang="en-US" altLang="ja-JP" dirty="0"/>
          </a:p>
          <a:p>
            <a:r>
              <a:rPr kumimoji="1" lang="ja-JP" altLang="en-US" dirty="0"/>
              <a:t>フレームポインタは、通常レジスタに格納されており、</a:t>
            </a:r>
            <a:endParaRPr kumimoji="1" lang="en-US" altLang="ja-JP" dirty="0"/>
          </a:p>
          <a:p>
            <a:r>
              <a:rPr kumimoji="1" lang="ja-JP" altLang="en-US" dirty="0"/>
              <a:t>現在実行中の駆動レコードの動的リンクを指しています。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36</a:t>
            </a:fld>
            <a:endParaRPr kumimoji="1" lang="ja-JP" altLang="en-US"/>
          </a:p>
        </p:txBody>
      </p:sp>
    </p:spTree>
    <p:extLst>
      <p:ext uri="{BB962C8B-B14F-4D97-AF65-F5344CB8AC3E}">
        <p14:creationId xmlns:p14="http://schemas.microsoft.com/office/powerpoint/2010/main" val="184747254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新しい関数・手続きを呼び出すと、</a:t>
            </a:r>
            <a:endParaRPr kumimoji="1" lang="en-US" altLang="ja-JP" dirty="0"/>
          </a:p>
          <a:p>
            <a:r>
              <a:rPr kumimoji="1" lang="en-US" altLang="ja-JP" dirty="0" err="1"/>
              <a:t>Dseg</a:t>
            </a:r>
            <a:r>
              <a:rPr kumimoji="1" lang="ja-JP" altLang="en-US" dirty="0"/>
              <a:t>には新たに駆動レコードが積まれます。</a:t>
            </a:r>
            <a:endParaRPr kumimoji="1" lang="en-US" altLang="ja-JP" dirty="0"/>
          </a:p>
          <a:p>
            <a:r>
              <a:rPr kumimoji="1" lang="ja-JP" altLang="en-US" dirty="0"/>
              <a:t>このとき、フレームポインタの値は、新しい駆動レコードの動的リンクの番地に書き換えられます。</a:t>
            </a:r>
            <a:endParaRPr kumimoji="1" lang="en-US" altLang="ja-JP" dirty="0"/>
          </a:p>
          <a:p>
            <a:r>
              <a:rPr kumimoji="1" lang="ja-JP" altLang="en-US" dirty="0"/>
              <a:t>また、新しい駆動レコードの動的リンクには、</a:t>
            </a:r>
            <a:r>
              <a:rPr kumimoji="1" lang="en-US" altLang="ja-JP" dirty="0"/>
              <a:t>1</a:t>
            </a:r>
            <a:r>
              <a:rPr kumimoji="1" lang="ja-JP" altLang="en-US" dirty="0"/>
              <a:t>つ前の駆動レコードの動的リンクの番地が入ります。</a:t>
            </a:r>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37</a:t>
            </a:fld>
            <a:endParaRPr kumimoji="1" lang="ja-JP" altLang="en-US"/>
          </a:p>
        </p:txBody>
      </p:sp>
    </p:spTree>
    <p:extLst>
      <p:ext uri="{BB962C8B-B14F-4D97-AF65-F5344CB8AC3E}">
        <p14:creationId xmlns:p14="http://schemas.microsoft.com/office/powerpoint/2010/main" val="213642112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動的リングを指すフレームポインタと同様に、</a:t>
            </a:r>
            <a:endParaRPr kumimoji="1" lang="en-US" altLang="ja-JP" dirty="0"/>
          </a:p>
          <a:p>
            <a:r>
              <a:rPr kumimoji="1" lang="ja-JP" altLang="en-US" dirty="0"/>
              <a:t>静的リンクを指すのがブロックポインタです。</a:t>
            </a:r>
            <a:endParaRPr kumimoji="1" lang="en-US" altLang="ja-JP" dirty="0"/>
          </a:p>
          <a:p>
            <a:r>
              <a:rPr kumimoji="1" lang="ja-JP" altLang="en-US" dirty="0"/>
              <a:t>ブロックポインタもフレームポインタと同様に、通常レジスタに格納されており、</a:t>
            </a:r>
            <a:endParaRPr kumimoji="1" lang="en-US" altLang="ja-JP" dirty="0"/>
          </a:p>
          <a:p>
            <a:r>
              <a:rPr kumimoji="1" lang="ja-JP" altLang="en-US" dirty="0"/>
              <a:t>現在実行中の駆動レコードの静的リンクを指しています。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38</a:t>
            </a:fld>
            <a:endParaRPr kumimoji="1" lang="ja-JP" altLang="en-US"/>
          </a:p>
        </p:txBody>
      </p:sp>
    </p:spTree>
    <p:extLst>
      <p:ext uri="{BB962C8B-B14F-4D97-AF65-F5344CB8AC3E}">
        <p14:creationId xmlns:p14="http://schemas.microsoft.com/office/powerpoint/2010/main" val="234084727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新しいブロックを呼び出すと、</a:t>
            </a:r>
            <a:endParaRPr kumimoji="1" lang="en-US" altLang="ja-JP" dirty="0"/>
          </a:p>
          <a:p>
            <a:r>
              <a:rPr kumimoji="1" lang="en-US" altLang="ja-JP" dirty="0" err="1"/>
              <a:t>Dseg</a:t>
            </a:r>
            <a:r>
              <a:rPr kumimoji="1" lang="ja-JP" altLang="en-US" dirty="0"/>
              <a:t>には新たに駆動レコードが積まれます。</a:t>
            </a:r>
            <a:endParaRPr kumimoji="1" lang="en-US" altLang="ja-JP" dirty="0"/>
          </a:p>
          <a:p>
            <a:r>
              <a:rPr kumimoji="1" lang="ja-JP" altLang="en-US" dirty="0"/>
              <a:t>このとき、ブロックポインタの値は、新しい駆動レコードの静的リンクの番地に書き換えられます。</a:t>
            </a:r>
            <a:endParaRPr kumimoji="1" lang="en-US" altLang="ja-JP" dirty="0"/>
          </a:p>
          <a:p>
            <a:r>
              <a:rPr kumimoji="1" lang="ja-JP" altLang="en-US" dirty="0"/>
              <a:t>また、新しい駆動レコードの静的リンクには、</a:t>
            </a:r>
            <a:r>
              <a:rPr kumimoji="1" lang="en-US" altLang="ja-JP" dirty="0"/>
              <a:t>1</a:t>
            </a:r>
            <a:r>
              <a:rPr kumimoji="1" lang="ja-JP" altLang="en-US" dirty="0"/>
              <a:t>つ前の駆動レコードの静的リンクの番地が入ります。</a:t>
            </a:r>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39</a:t>
            </a:fld>
            <a:endParaRPr kumimoji="1" lang="ja-JP" altLang="en-US"/>
          </a:p>
        </p:txBody>
      </p:sp>
    </p:spTree>
    <p:extLst>
      <p:ext uri="{BB962C8B-B14F-4D97-AF65-F5344CB8AC3E}">
        <p14:creationId xmlns:p14="http://schemas.microsoft.com/office/powerpoint/2010/main" val="23002958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ここで、このような関数 </a:t>
            </a:r>
            <a:r>
              <a:rPr kumimoji="1" lang="en-US" altLang="ja-JP" dirty="0"/>
              <a:t>func </a:t>
            </a:r>
            <a:r>
              <a:rPr kumimoji="1" lang="ja-JP" altLang="en-US" dirty="0"/>
              <a:t>を考えてみましょう。</a:t>
            </a:r>
            <a:endParaRPr kumimoji="1" lang="en-US" altLang="ja-JP" dirty="0"/>
          </a:p>
          <a:p>
            <a:r>
              <a:rPr kumimoji="1" lang="ja-JP" altLang="en-US" dirty="0"/>
              <a:t>関数 </a:t>
            </a:r>
            <a:r>
              <a:rPr kumimoji="1" lang="en-US" altLang="ja-JP" dirty="0"/>
              <a:t>func </a:t>
            </a:r>
            <a:r>
              <a:rPr kumimoji="1" lang="ja-JP" altLang="en-US" dirty="0"/>
              <a:t>は、自分自身を再帰呼び出しします。</a:t>
            </a:r>
            <a:endParaRPr kumimoji="1" lang="en-US" altLang="ja-JP" dirty="0"/>
          </a:p>
          <a:p>
            <a:r>
              <a:rPr kumimoji="1" lang="ja-JP" altLang="en-US" dirty="0"/>
              <a:t>関数 </a:t>
            </a:r>
            <a:r>
              <a:rPr kumimoji="1" lang="en-US" altLang="ja-JP" dirty="0"/>
              <a:t>func</a:t>
            </a:r>
            <a:r>
              <a:rPr kumimoji="1" lang="ja-JP" altLang="en-US" dirty="0"/>
              <a:t> では局所変数 </a:t>
            </a:r>
            <a:r>
              <a:rPr kumimoji="1" lang="en-US" altLang="ja-JP" dirty="0"/>
              <a:t>r </a:t>
            </a:r>
            <a:r>
              <a:rPr kumimoji="1" lang="ja-JP" altLang="en-US" dirty="0"/>
              <a:t>を宣言していますので、</a:t>
            </a:r>
            <a:r>
              <a:rPr kumimoji="1" lang="en-US" altLang="ja-JP" dirty="0"/>
              <a:t>r </a:t>
            </a:r>
            <a:r>
              <a:rPr kumimoji="1" lang="ja-JP" altLang="en-US" dirty="0"/>
              <a:t>の番地を割り当てる必要があります。</a:t>
            </a:r>
            <a:endParaRPr kumimoji="1" lang="en-US" altLang="ja-JP" dirty="0"/>
          </a:p>
          <a:p>
            <a:r>
              <a:rPr kumimoji="1" lang="ja-JP" altLang="en-US" dirty="0"/>
              <a:t>例えば、関数 </a:t>
            </a:r>
            <a:r>
              <a:rPr kumimoji="1" lang="en-US" altLang="ja-JP" dirty="0"/>
              <a:t>func </a:t>
            </a:r>
            <a:r>
              <a:rPr kumimoji="1" lang="ja-JP" altLang="en-US" dirty="0"/>
              <a:t>を引数 </a:t>
            </a:r>
            <a:r>
              <a:rPr kumimoji="1" lang="en-US" altLang="ja-JP" dirty="0"/>
              <a:t>10 </a:t>
            </a:r>
            <a:r>
              <a:rPr kumimoji="1" lang="ja-JP" altLang="en-US" dirty="0"/>
              <a:t>を入れて呼び出すと、</a:t>
            </a:r>
            <a:endParaRPr kumimoji="1" lang="en-US" altLang="ja-JP" dirty="0"/>
          </a:p>
          <a:p>
            <a:r>
              <a:rPr kumimoji="1" lang="ja-JP" altLang="en-US" dirty="0"/>
              <a:t>引数 </a:t>
            </a:r>
            <a:r>
              <a:rPr kumimoji="1" lang="en-US" altLang="ja-JP" dirty="0" err="1"/>
              <a:t>i</a:t>
            </a:r>
            <a:r>
              <a:rPr kumimoji="1" lang="en-US" altLang="ja-JP" dirty="0"/>
              <a:t> </a:t>
            </a:r>
            <a:r>
              <a:rPr kumimoji="1" lang="ja-JP" altLang="en-US" dirty="0"/>
              <a:t>に </a:t>
            </a:r>
            <a:r>
              <a:rPr kumimoji="1" lang="en-US" altLang="ja-JP" dirty="0"/>
              <a:t>10 </a:t>
            </a:r>
            <a:r>
              <a:rPr kumimoji="1" lang="ja-JP" altLang="en-US" dirty="0"/>
              <a:t>が入り、</a:t>
            </a:r>
            <a:r>
              <a:rPr kumimoji="1" lang="en-US" altLang="ja-JP" dirty="0"/>
              <a:t>if </a:t>
            </a:r>
            <a:r>
              <a:rPr kumimoji="1" lang="ja-JP" altLang="en-US" dirty="0"/>
              <a:t>文に入ると、引数 </a:t>
            </a:r>
            <a:r>
              <a:rPr kumimoji="1" lang="en-US" altLang="ja-JP" dirty="0"/>
              <a:t>i-1 </a:t>
            </a:r>
            <a:r>
              <a:rPr kumimoji="1" lang="ja-JP" altLang="en-US" dirty="0"/>
              <a:t>で関数 </a:t>
            </a:r>
            <a:r>
              <a:rPr kumimoji="1" lang="en-US" altLang="ja-JP" dirty="0"/>
              <a:t>func </a:t>
            </a:r>
            <a:r>
              <a:rPr kumimoji="1" lang="ja-JP" altLang="en-US" dirty="0"/>
              <a:t>自身を呼び出しますので、</a:t>
            </a:r>
            <a:endParaRPr kumimoji="1" lang="en-US" altLang="ja-JP" dirty="0"/>
          </a:p>
          <a:p>
            <a:r>
              <a:rPr kumimoji="1" lang="ja-JP" altLang="en-US" dirty="0"/>
              <a:t>次は 引数 </a:t>
            </a:r>
            <a:r>
              <a:rPr kumimoji="1" lang="en-US" altLang="ja-JP" dirty="0"/>
              <a:t>9 </a:t>
            </a:r>
            <a:r>
              <a:rPr kumimoji="1" lang="ja-JP" altLang="en-US" dirty="0"/>
              <a:t>で呼び出されます。</a:t>
            </a:r>
            <a:endParaRPr kumimoji="1" lang="en-US" altLang="ja-JP" dirty="0"/>
          </a:p>
          <a:p>
            <a:r>
              <a:rPr kumimoji="1" lang="ja-JP" altLang="en-US" dirty="0"/>
              <a:t>以下同様に、引数の値が</a:t>
            </a:r>
            <a:r>
              <a:rPr kumimoji="1" lang="en-US" altLang="ja-JP" dirty="0"/>
              <a:t>1</a:t>
            </a:r>
            <a:r>
              <a:rPr kumimoji="1" lang="ja-JP" altLang="en-US" dirty="0"/>
              <a:t>になるまで</a:t>
            </a:r>
            <a:r>
              <a:rPr kumimoji="1" lang="en-US" altLang="ja-JP" dirty="0"/>
              <a:t>1</a:t>
            </a:r>
            <a:r>
              <a:rPr kumimoji="1" lang="ja-JP" altLang="en-US" dirty="0"/>
              <a:t>つずつ減っていますので、関数 </a:t>
            </a:r>
            <a:r>
              <a:rPr kumimoji="1" lang="en-US" altLang="ja-JP" dirty="0"/>
              <a:t>func </a:t>
            </a:r>
            <a:r>
              <a:rPr kumimoji="1" lang="ja-JP" altLang="en-US" dirty="0"/>
              <a:t>は計</a:t>
            </a:r>
            <a:r>
              <a:rPr kumimoji="1" lang="en-US" altLang="ja-JP" dirty="0"/>
              <a:t>10 </a:t>
            </a:r>
            <a:r>
              <a:rPr kumimoji="1" lang="ja-JP" altLang="en-US" dirty="0"/>
              <a:t>回呼び出されることになります。</a:t>
            </a:r>
            <a:endParaRPr kumimoji="1" lang="en-US" altLang="ja-JP" dirty="0"/>
          </a:p>
          <a:p>
            <a:r>
              <a:rPr kumimoji="1" lang="ja-JP" altLang="en-US" dirty="0"/>
              <a:t>関数 </a:t>
            </a:r>
            <a:r>
              <a:rPr kumimoji="1" lang="en-US" altLang="ja-JP" dirty="0"/>
              <a:t>func </a:t>
            </a:r>
            <a:r>
              <a:rPr kumimoji="1" lang="ja-JP" altLang="en-US" dirty="0"/>
              <a:t>が呼びだされるたびに、変数 </a:t>
            </a:r>
            <a:r>
              <a:rPr kumimoji="1" lang="en-US" altLang="ja-JP" dirty="0"/>
              <a:t>r </a:t>
            </a:r>
            <a:r>
              <a:rPr kumimoji="1" lang="ja-JP" altLang="en-US" dirty="0"/>
              <a:t>が宣言されます。</a:t>
            </a:r>
            <a:endParaRPr kumimoji="1" lang="en-US" altLang="ja-JP" dirty="0"/>
          </a:p>
          <a:p>
            <a:r>
              <a:rPr kumimoji="1" lang="ja-JP" altLang="en-US" dirty="0"/>
              <a:t>従って、</a:t>
            </a:r>
            <a:r>
              <a:rPr kumimoji="1" lang="en-US" altLang="ja-JP" dirty="0"/>
              <a:t>r </a:t>
            </a:r>
            <a:r>
              <a:rPr kumimoji="1" lang="ja-JP" altLang="en-US" dirty="0"/>
              <a:t>には複数の番地が必要です。</a:t>
            </a:r>
            <a:endParaRPr kumimoji="1" lang="en-US" altLang="ja-JP" dirty="0"/>
          </a:p>
          <a:p>
            <a:r>
              <a:rPr kumimoji="1" lang="ja-JP" altLang="en-US" dirty="0"/>
              <a:t>必要な番地の数は引数で決まりますので、コンパイル時には必要な番地の個数は分かりません。</a:t>
            </a:r>
            <a:endParaRPr kumimoji="1" lang="en-US" altLang="ja-JP" dirty="0"/>
          </a:p>
          <a:p>
            <a:r>
              <a:rPr kumimoji="1" lang="ja-JP" altLang="en-US" dirty="0"/>
              <a:t>なので、</a:t>
            </a:r>
            <a:r>
              <a:rPr kumimoji="1" lang="en-US" altLang="ja-JP" dirty="0"/>
              <a:t>r </a:t>
            </a:r>
            <a:r>
              <a:rPr kumimoji="1" lang="ja-JP" altLang="en-US" dirty="0"/>
              <a:t>に静的に番地を割り当てることは不可能です。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4</a:t>
            </a:fld>
            <a:endParaRPr kumimoji="1" lang="ja-JP" altLang="en-US"/>
          </a:p>
        </p:txBody>
      </p:sp>
    </p:spTree>
    <p:extLst>
      <p:ext uri="{BB962C8B-B14F-4D97-AF65-F5344CB8AC3E}">
        <p14:creationId xmlns:p14="http://schemas.microsoft.com/office/powerpoint/2010/main" val="364495642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ここからは、関数呼び出しの際の処理を見ていきましょう。</a:t>
            </a:r>
            <a:endParaRPr kumimoji="1" lang="en-US" altLang="ja-JP" dirty="0"/>
          </a:p>
          <a:p>
            <a:r>
              <a:rPr kumimoji="1" lang="ja-JP" altLang="en-US" dirty="0"/>
              <a:t>関数呼び出しは、</a:t>
            </a:r>
            <a:r>
              <a:rPr kumimoji="1" lang="en-US" altLang="ja-JP" dirty="0"/>
              <a:t>call </a:t>
            </a:r>
            <a:r>
              <a:rPr kumimoji="1" lang="ja-JP" altLang="en-US" dirty="0"/>
              <a:t>命令で関数側に処理が移り、</a:t>
            </a:r>
            <a:endParaRPr kumimoji="1" lang="en-US" altLang="ja-JP" dirty="0"/>
          </a:p>
          <a:p>
            <a:r>
              <a:rPr kumimoji="1" lang="en-US" altLang="ja-JP" dirty="0"/>
              <a:t>return </a:t>
            </a:r>
            <a:r>
              <a:rPr kumimoji="1" lang="ja-JP" altLang="en-US" dirty="0"/>
              <a:t>命令で呼び出し元に戻ります。</a:t>
            </a:r>
            <a:endParaRPr kumimoji="1" lang="en-US" altLang="ja-JP" dirty="0"/>
          </a:p>
          <a:p>
            <a:r>
              <a:rPr kumimoji="1" lang="ja-JP" altLang="en-US" dirty="0"/>
              <a:t>関数呼び出し時に実引数を与えると、</a:t>
            </a:r>
            <a:endParaRPr kumimoji="1" lang="en-US" altLang="ja-JP" dirty="0"/>
          </a:p>
          <a:p>
            <a:r>
              <a:rPr kumimoji="1" lang="ja-JP" altLang="en-US" dirty="0"/>
              <a:t>関数側の仮引数に代入されます。</a:t>
            </a:r>
            <a:endParaRPr kumimoji="1" lang="en-US" altLang="ja-JP" dirty="0"/>
          </a:p>
          <a:p>
            <a:r>
              <a:rPr kumimoji="1" lang="ja-JP" altLang="en-US" dirty="0"/>
              <a:t>関数で戻り値を指定すると、</a:t>
            </a:r>
            <a:endParaRPr kumimoji="1" lang="en-US" altLang="ja-JP" dirty="0"/>
          </a:p>
          <a:p>
            <a:r>
              <a:rPr kumimoji="1" lang="ja-JP" altLang="en-US" dirty="0"/>
              <a:t>呼び出し元にその値が返ってきます。</a:t>
            </a:r>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40</a:t>
            </a:fld>
            <a:endParaRPr kumimoji="1" lang="ja-JP" altLang="en-US"/>
          </a:p>
        </p:txBody>
      </p:sp>
    </p:spTree>
    <p:extLst>
      <p:ext uri="{BB962C8B-B14F-4D97-AF65-F5344CB8AC3E}">
        <p14:creationId xmlns:p14="http://schemas.microsoft.com/office/powerpoint/2010/main" val="359425095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関数呼び出しをしたときには、</a:t>
            </a:r>
            <a:endParaRPr kumimoji="1" lang="en-US" altLang="ja-JP" dirty="0"/>
          </a:p>
          <a:p>
            <a:r>
              <a:rPr kumimoji="1" lang="en-US" altLang="ja-JP" dirty="0" err="1"/>
              <a:t>Dseg</a:t>
            </a:r>
            <a:r>
              <a:rPr kumimoji="1" lang="ja-JP" altLang="en-US" dirty="0"/>
              <a:t> の末尾に駆動レコードが積まれます。</a:t>
            </a:r>
            <a:endParaRPr kumimoji="1" lang="en-US" altLang="ja-JP" dirty="0"/>
          </a:p>
          <a:p>
            <a:r>
              <a:rPr kumimoji="1" lang="ja-JP" altLang="en-US" dirty="0"/>
              <a:t>例えば関数 </a:t>
            </a:r>
            <a:r>
              <a:rPr kumimoji="1" lang="en-US" altLang="ja-JP" dirty="0"/>
              <a:t>func </a:t>
            </a:r>
            <a:r>
              <a:rPr kumimoji="1" lang="ja-JP" altLang="en-US" dirty="0"/>
              <a:t>を呼び出すと、</a:t>
            </a:r>
            <a:r>
              <a:rPr kumimoji="1" lang="en-US" altLang="ja-JP" dirty="0"/>
              <a:t>func </a:t>
            </a:r>
            <a:r>
              <a:rPr kumimoji="1" lang="ja-JP" altLang="en-US" dirty="0"/>
              <a:t>の駆動レコードが積まれます。</a:t>
            </a:r>
            <a:endParaRPr kumimoji="1" lang="en-US" altLang="ja-JP" dirty="0"/>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41</a:t>
            </a:fld>
            <a:endParaRPr kumimoji="1" lang="ja-JP" altLang="en-US"/>
          </a:p>
        </p:txBody>
      </p:sp>
    </p:spTree>
    <p:extLst>
      <p:ext uri="{BB962C8B-B14F-4D97-AF65-F5344CB8AC3E}">
        <p14:creationId xmlns:p14="http://schemas.microsoft.com/office/powerpoint/2010/main" val="33146053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関数呼び出し時の処理を見てみましょう・</a:t>
            </a:r>
            <a:endParaRPr kumimoji="1" lang="en-US" altLang="ja-JP" dirty="0"/>
          </a:p>
          <a:p>
            <a:r>
              <a:rPr kumimoji="1" lang="ja-JP" altLang="en-US" dirty="0"/>
              <a:t>関数呼び出し前は、フレームポインタが</a:t>
            </a:r>
            <a:r>
              <a:rPr kumimoji="1" lang="en-US" altLang="ja-JP" dirty="0"/>
              <a:t>50</a:t>
            </a:r>
            <a:r>
              <a:rPr kumimoji="1" lang="ja-JP" altLang="en-US" dirty="0"/>
              <a:t>番地、ブロックポインタが</a:t>
            </a:r>
            <a:r>
              <a:rPr kumimoji="1" lang="en-US" altLang="ja-JP" dirty="0"/>
              <a:t>52</a:t>
            </a:r>
            <a:r>
              <a:rPr kumimoji="1" lang="ja-JP" altLang="en-US" dirty="0"/>
              <a:t>番地を指しているとします。</a:t>
            </a:r>
            <a:endParaRPr kumimoji="1" lang="en-US" altLang="ja-JP" dirty="0"/>
          </a:p>
          <a:p>
            <a:r>
              <a:rPr kumimoji="1" lang="ja-JP" altLang="en-US" dirty="0"/>
              <a:t>つまり、現在実行中の動的リンクは</a:t>
            </a:r>
            <a:r>
              <a:rPr kumimoji="1" lang="en-US" altLang="ja-JP" dirty="0"/>
              <a:t>50</a:t>
            </a:r>
            <a:r>
              <a:rPr kumimoji="1" lang="ja-JP" altLang="en-US" dirty="0"/>
              <a:t>番地、静的リンクは</a:t>
            </a:r>
            <a:r>
              <a:rPr kumimoji="1" lang="en-US" altLang="ja-JP" dirty="0"/>
              <a:t>52</a:t>
            </a:r>
            <a:r>
              <a:rPr kumimoji="1" lang="ja-JP" altLang="en-US" dirty="0"/>
              <a:t>番地に格納されれいます。</a:t>
            </a:r>
            <a:endParaRPr kumimoji="1" lang="en-US" altLang="ja-JP" dirty="0"/>
          </a:p>
          <a:p>
            <a:r>
              <a:rPr kumimoji="1" lang="ja-JP" altLang="en-US" dirty="0"/>
              <a:t>また、</a:t>
            </a:r>
            <a:r>
              <a:rPr kumimoji="1" lang="en-US" altLang="ja-JP" dirty="0" err="1"/>
              <a:t>Dseg</a:t>
            </a:r>
            <a:r>
              <a:rPr kumimoji="1" lang="ja-JP" altLang="en-US" dirty="0"/>
              <a:t>は</a:t>
            </a:r>
            <a:r>
              <a:rPr kumimoji="1" lang="en-US" altLang="ja-JP" dirty="0"/>
              <a:t>102 </a:t>
            </a:r>
            <a:r>
              <a:rPr kumimoji="1" lang="ja-JP" altLang="en-US" dirty="0"/>
              <a:t>番地まで使われているとします。</a:t>
            </a:r>
            <a:endParaRPr kumimoji="1" lang="en-US" altLang="ja-JP" dirty="0"/>
          </a:p>
          <a:p>
            <a:r>
              <a:rPr kumimoji="1" lang="ja-JP" altLang="en-US" dirty="0"/>
              <a:t>ここで </a:t>
            </a:r>
            <a:r>
              <a:rPr kumimoji="1" lang="en-US" altLang="ja-JP" dirty="0" err="1"/>
              <a:t>Iseg</a:t>
            </a:r>
            <a:r>
              <a:rPr kumimoji="1" lang="en-US" altLang="ja-JP" dirty="0"/>
              <a:t> </a:t>
            </a:r>
            <a:r>
              <a:rPr kumimoji="1" lang="ja-JP" altLang="en-US" dirty="0"/>
              <a:t>の </a:t>
            </a:r>
            <a:r>
              <a:rPr kumimoji="1" lang="en-US" altLang="ja-JP" dirty="0"/>
              <a:t>200 </a:t>
            </a:r>
            <a:r>
              <a:rPr kumimoji="1" lang="ja-JP" altLang="en-US" dirty="0"/>
              <a:t>番地に </a:t>
            </a:r>
            <a:r>
              <a:rPr kumimoji="1" lang="en-US" altLang="ja-JP" dirty="0"/>
              <a:t>CALL 500 </a:t>
            </a:r>
            <a:r>
              <a:rPr kumimoji="1" lang="ja-JP" altLang="en-US" dirty="0"/>
              <a:t>という命令が来ると、</a:t>
            </a:r>
            <a:endParaRPr kumimoji="1" lang="en-US" altLang="ja-JP" dirty="0"/>
          </a:p>
          <a:p>
            <a:r>
              <a:rPr kumimoji="1" lang="en-US" altLang="ja-JP" dirty="0"/>
              <a:t>500</a:t>
            </a:r>
            <a:r>
              <a:rPr kumimoji="1" lang="ja-JP" altLang="en-US" dirty="0"/>
              <a:t>番地に処理が飛びます。</a:t>
            </a:r>
            <a:endParaRPr kumimoji="1" lang="en-US" altLang="ja-JP" dirty="0"/>
          </a:p>
          <a:p>
            <a:r>
              <a:rPr kumimoji="1" lang="ja-JP" altLang="en-US" dirty="0"/>
              <a:t>このとき、まず動的リンクが</a:t>
            </a:r>
            <a:r>
              <a:rPr kumimoji="1" lang="en-US" altLang="ja-JP" dirty="0" err="1"/>
              <a:t>Dseg</a:t>
            </a:r>
            <a:r>
              <a:rPr kumimoji="1" lang="en-US" altLang="ja-JP" dirty="0"/>
              <a:t> </a:t>
            </a:r>
            <a:r>
              <a:rPr kumimoji="1" lang="ja-JP" altLang="en-US" dirty="0"/>
              <a:t>に積まれます。</a:t>
            </a:r>
            <a:endParaRPr kumimoji="1" lang="en-US" altLang="ja-JP" dirty="0"/>
          </a:p>
          <a:p>
            <a:r>
              <a:rPr kumimoji="1" lang="ja-JP" altLang="en-US" dirty="0"/>
              <a:t>動的リンクの値は、現在のフレームポインタの値</a:t>
            </a:r>
            <a:r>
              <a:rPr kumimoji="1" lang="en-US" altLang="ja-JP" dirty="0"/>
              <a:t>50</a:t>
            </a:r>
            <a:r>
              <a:rPr kumimoji="1" lang="ja-JP" altLang="en-US" dirty="0"/>
              <a:t>が入り、</a:t>
            </a:r>
            <a:endParaRPr kumimoji="1" lang="en-US" altLang="ja-JP" dirty="0"/>
          </a:p>
          <a:p>
            <a:r>
              <a:rPr kumimoji="1" lang="ja-JP" altLang="en-US" dirty="0"/>
              <a:t>フレームポインタは動的リンクを積んだ番地</a:t>
            </a:r>
            <a:r>
              <a:rPr kumimoji="1" lang="en-US" altLang="ja-JP" dirty="0"/>
              <a:t>103</a:t>
            </a:r>
            <a:r>
              <a:rPr kumimoji="1" lang="ja-JP" altLang="en-US" dirty="0"/>
              <a:t>に書き換えられます。</a:t>
            </a:r>
            <a:endParaRPr kumimoji="1" lang="en-US" altLang="ja-JP" dirty="0"/>
          </a:p>
          <a:p>
            <a:r>
              <a:rPr kumimoji="1" lang="ja-JP" altLang="en-US" dirty="0"/>
              <a:t>次に戻り番地が積まれます。</a:t>
            </a:r>
            <a:endParaRPr kumimoji="1" lang="en-US" altLang="ja-JP" dirty="0"/>
          </a:p>
          <a:p>
            <a:r>
              <a:rPr kumimoji="1" lang="en-US" altLang="ja-JP" dirty="0"/>
              <a:t>CALL</a:t>
            </a:r>
            <a:r>
              <a:rPr kumimoji="1" lang="ja-JP" altLang="en-US" dirty="0"/>
              <a:t>命令は</a:t>
            </a:r>
            <a:r>
              <a:rPr kumimoji="1" lang="en-US" altLang="ja-JP" dirty="0"/>
              <a:t>200</a:t>
            </a:r>
            <a:r>
              <a:rPr kumimoji="1" lang="ja-JP" altLang="en-US" dirty="0"/>
              <a:t>番地ですので、戻り番地はその次の行、</a:t>
            </a:r>
            <a:r>
              <a:rPr kumimoji="1" lang="en-US" altLang="ja-JP" dirty="0"/>
              <a:t>201</a:t>
            </a:r>
            <a:r>
              <a:rPr kumimoji="1" lang="ja-JP" altLang="en-US" dirty="0"/>
              <a:t>番地になります。</a:t>
            </a:r>
            <a:endParaRPr kumimoji="1" lang="en-US" altLang="ja-JP" dirty="0"/>
          </a:p>
          <a:p>
            <a:r>
              <a:rPr kumimoji="1" lang="ja-JP" altLang="en-US" dirty="0"/>
              <a:t>次に静的リンクが積まれます。</a:t>
            </a:r>
            <a:endParaRPr kumimoji="1" lang="en-US" altLang="ja-JP" dirty="0"/>
          </a:p>
          <a:p>
            <a:r>
              <a:rPr kumimoji="1" lang="ja-JP" altLang="en-US" dirty="0"/>
              <a:t>静的リンクの値は、現在のブロックポインタの値</a:t>
            </a:r>
            <a:r>
              <a:rPr kumimoji="1" lang="en-US" altLang="ja-JP" dirty="0"/>
              <a:t>52</a:t>
            </a:r>
            <a:r>
              <a:rPr kumimoji="1" lang="ja-JP" altLang="en-US" dirty="0"/>
              <a:t>が入り、</a:t>
            </a:r>
            <a:endParaRPr kumimoji="1" lang="en-US" altLang="ja-JP" dirty="0"/>
          </a:p>
          <a:p>
            <a:r>
              <a:rPr kumimoji="1" lang="ja-JP" altLang="en-US" dirty="0"/>
              <a:t>フレームポインタは静的リンクを積んだ番地</a:t>
            </a:r>
            <a:r>
              <a:rPr kumimoji="1" lang="en-US" altLang="ja-JP" dirty="0"/>
              <a:t>105</a:t>
            </a:r>
            <a:r>
              <a:rPr kumimoji="1" lang="ja-JP" altLang="en-US" dirty="0"/>
              <a:t>に書き換えられます。</a:t>
            </a:r>
            <a:endParaRPr kumimoji="1" lang="en-US" altLang="ja-JP" dirty="0"/>
          </a:p>
          <a:p>
            <a:r>
              <a:rPr kumimoji="1" lang="ja-JP" altLang="en-US" dirty="0"/>
              <a:t>静的リンクの下には、局所変数が格納されます。</a:t>
            </a:r>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42</a:t>
            </a:fld>
            <a:endParaRPr kumimoji="1" lang="ja-JP" altLang="en-US"/>
          </a:p>
        </p:txBody>
      </p:sp>
    </p:spTree>
    <p:extLst>
      <p:ext uri="{BB962C8B-B14F-4D97-AF65-F5344CB8AC3E}">
        <p14:creationId xmlns:p14="http://schemas.microsoft.com/office/powerpoint/2010/main" val="229183150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関数・手続き呼び出し時の引数の指定に使われるのが、</a:t>
            </a:r>
            <a:endParaRPr kumimoji="1" lang="en-US" altLang="ja-JP" dirty="0"/>
          </a:p>
          <a:p>
            <a:r>
              <a:rPr kumimoji="1" lang="ja-JP" altLang="en-US" dirty="0"/>
              <a:t>オペランド無しの</a:t>
            </a:r>
            <a:r>
              <a:rPr kumimoji="1" lang="en-US" altLang="ja-JP" dirty="0"/>
              <a:t>POP</a:t>
            </a:r>
            <a:r>
              <a:rPr kumimoji="1" lang="ja-JP" altLang="en-US" dirty="0"/>
              <a:t>命令です。</a:t>
            </a:r>
            <a:endParaRPr kumimoji="1" lang="en-US" altLang="ja-JP" dirty="0"/>
          </a:p>
          <a:p>
            <a:r>
              <a:rPr kumimoji="1" lang="ja-JP" altLang="en-US" dirty="0"/>
              <a:t>オペランドありの</a:t>
            </a:r>
            <a:r>
              <a:rPr kumimoji="1" lang="en-US" altLang="ja-JP" dirty="0"/>
              <a:t>POP</a:t>
            </a:r>
            <a:r>
              <a:rPr kumimoji="1" lang="ja-JP" altLang="en-US" dirty="0"/>
              <a:t>命令は、</a:t>
            </a:r>
            <a:endParaRPr kumimoji="1" lang="en-US" altLang="ja-JP" dirty="0"/>
          </a:p>
          <a:p>
            <a:r>
              <a:rPr kumimoji="1" lang="ja-JP" altLang="en-US" dirty="0"/>
              <a:t>スタックトップの値を</a:t>
            </a:r>
            <a:r>
              <a:rPr kumimoji="1" lang="en-US" altLang="ja-JP" dirty="0" err="1"/>
              <a:t>Dseg</a:t>
            </a:r>
            <a:r>
              <a:rPr kumimoji="1" lang="en-US" altLang="ja-JP" dirty="0"/>
              <a:t> </a:t>
            </a:r>
            <a:r>
              <a:rPr kumimoji="1" lang="ja-JP" altLang="en-US" dirty="0"/>
              <a:t>のオペランドで指定した番地に積みます。</a:t>
            </a:r>
            <a:endParaRPr kumimoji="1" lang="en-US" altLang="ja-JP" dirty="0"/>
          </a:p>
          <a:p>
            <a:r>
              <a:rPr kumimoji="1" lang="ja-JP" altLang="en-US" dirty="0"/>
              <a:t>例えば、</a:t>
            </a:r>
            <a:r>
              <a:rPr kumimoji="1" lang="en-US" altLang="ja-JP" dirty="0"/>
              <a:t>POP d </a:t>
            </a:r>
            <a:r>
              <a:rPr kumimoji="1" lang="ja-JP" altLang="en-US" dirty="0"/>
              <a:t>とした場合は、スタックトップの値が </a:t>
            </a:r>
            <a:r>
              <a:rPr kumimoji="1" lang="en-US" altLang="ja-JP" dirty="0" err="1"/>
              <a:t>Dseg</a:t>
            </a:r>
            <a:r>
              <a:rPr kumimoji="1" lang="en-US" altLang="ja-JP" dirty="0"/>
              <a:t> </a:t>
            </a:r>
            <a:r>
              <a:rPr kumimoji="1" lang="ja-JP" altLang="en-US" dirty="0"/>
              <a:t>の </a:t>
            </a:r>
            <a:r>
              <a:rPr kumimoji="1" lang="en-US" altLang="ja-JP" dirty="0"/>
              <a:t>d </a:t>
            </a:r>
            <a:r>
              <a:rPr kumimoji="1" lang="ja-JP" altLang="en-US" dirty="0"/>
              <a:t>番地に格納されます。</a:t>
            </a:r>
            <a:endParaRPr kumimoji="1" lang="en-US" altLang="ja-JP" dirty="0"/>
          </a:p>
          <a:p>
            <a:r>
              <a:rPr kumimoji="1" lang="ja-JP" altLang="en-US" dirty="0"/>
              <a:t>一方、オペランド無しで </a:t>
            </a:r>
            <a:r>
              <a:rPr kumimoji="1" lang="en-US" altLang="ja-JP" dirty="0"/>
              <a:t>POP </a:t>
            </a:r>
            <a:r>
              <a:rPr kumimoji="1" lang="ja-JP" altLang="en-US" dirty="0"/>
              <a:t>とだけ書いた場合は、</a:t>
            </a:r>
            <a:endParaRPr kumimoji="1" lang="en-US" altLang="ja-JP" dirty="0"/>
          </a:p>
          <a:p>
            <a:r>
              <a:rPr kumimoji="1" lang="ja-JP" altLang="en-US" dirty="0"/>
              <a:t>スタックトップの値が、</a:t>
            </a:r>
            <a:r>
              <a:rPr kumimoji="1" lang="en-US" altLang="ja-JP" dirty="0" err="1"/>
              <a:t>Dseg</a:t>
            </a:r>
            <a:r>
              <a:rPr kumimoji="1" lang="en-US" altLang="ja-JP" dirty="0"/>
              <a:t> </a:t>
            </a:r>
            <a:r>
              <a:rPr kumimoji="1" lang="ja-JP" altLang="en-US" dirty="0"/>
              <a:t>の末尾に積まれます。</a:t>
            </a:r>
            <a:endParaRPr kumimoji="1" lang="en-US" altLang="ja-JP" dirty="0"/>
          </a:p>
          <a:p>
            <a:r>
              <a:rPr kumimoji="1" lang="ja-JP" altLang="en-US" dirty="0"/>
              <a:t>また、</a:t>
            </a:r>
            <a:r>
              <a:rPr kumimoji="1" lang="en-US" altLang="ja-JP" dirty="0" err="1"/>
              <a:t>Dseg</a:t>
            </a:r>
            <a:r>
              <a:rPr kumimoji="1" lang="en-US" altLang="ja-JP" dirty="0"/>
              <a:t> </a:t>
            </a:r>
            <a:r>
              <a:rPr kumimoji="1" lang="ja-JP" altLang="en-US" dirty="0"/>
              <a:t>の最後の番地を表すために、データポインタと呼ばれるポインタが用いられます。</a:t>
            </a:r>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43</a:t>
            </a:fld>
            <a:endParaRPr kumimoji="1" lang="ja-JP" altLang="en-US"/>
          </a:p>
        </p:txBody>
      </p:sp>
    </p:spTree>
    <p:extLst>
      <p:ext uri="{BB962C8B-B14F-4D97-AF65-F5344CB8AC3E}">
        <p14:creationId xmlns:p14="http://schemas.microsoft.com/office/powerpoint/2010/main" val="159121188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オペランドありの </a:t>
            </a:r>
            <a:r>
              <a:rPr kumimoji="1" lang="en-US" altLang="ja-JP" dirty="0"/>
              <a:t>POP </a:t>
            </a:r>
            <a:r>
              <a:rPr kumimoji="1" lang="ja-JP" altLang="en-US" dirty="0"/>
              <a:t>命令は、</a:t>
            </a:r>
            <a:r>
              <a:rPr kumimoji="1" lang="en-US" altLang="ja-JP" dirty="0" err="1"/>
              <a:t>Dseg</a:t>
            </a:r>
            <a:r>
              <a:rPr kumimoji="1" lang="en-US" altLang="ja-JP" dirty="0"/>
              <a:t> </a:t>
            </a:r>
            <a:r>
              <a:rPr kumimoji="1" lang="ja-JP" altLang="en-US" dirty="0"/>
              <a:t>のオペランドで指定した番地に、スタックトップの値を代入します。</a:t>
            </a:r>
            <a:endParaRPr kumimoji="1" lang="en-US" altLang="ja-JP" dirty="0"/>
          </a:p>
          <a:p>
            <a:r>
              <a:rPr kumimoji="1" lang="en-US" altLang="ja-JP" dirty="0"/>
              <a:t>POP d </a:t>
            </a:r>
            <a:r>
              <a:rPr kumimoji="1" lang="ja-JP" altLang="en-US" dirty="0"/>
              <a:t>を実行すると、</a:t>
            </a:r>
            <a:endParaRPr kumimoji="1" lang="en-US" altLang="ja-JP" dirty="0"/>
          </a:p>
          <a:p>
            <a:r>
              <a:rPr kumimoji="1" lang="en-US" altLang="ja-JP" dirty="0" err="1"/>
              <a:t>Dseg</a:t>
            </a:r>
            <a:r>
              <a:rPr kumimoji="1" lang="en-US" altLang="ja-JP" dirty="0"/>
              <a:t> </a:t>
            </a:r>
            <a:r>
              <a:rPr kumimoji="1" lang="ja-JP" altLang="en-US" dirty="0"/>
              <a:t>の </a:t>
            </a:r>
            <a:r>
              <a:rPr kumimoji="1" lang="en-US" altLang="ja-JP" dirty="0"/>
              <a:t>d </a:t>
            </a:r>
            <a:r>
              <a:rPr kumimoji="1" lang="ja-JP" altLang="en-US" dirty="0"/>
              <a:t>番地にスタックトップの値が積まれます。</a:t>
            </a:r>
            <a:endParaRPr kumimoji="1" lang="en-US" altLang="ja-JP" dirty="0"/>
          </a:p>
          <a:p>
            <a:r>
              <a:rPr kumimoji="1" lang="ja-JP" altLang="en-US" dirty="0"/>
              <a:t>例えば、右の図のように、スタックトップに</a:t>
            </a:r>
            <a:r>
              <a:rPr kumimoji="1" lang="en-US" altLang="ja-JP" dirty="0"/>
              <a:t>-1 </a:t>
            </a:r>
            <a:r>
              <a:rPr kumimoji="1" lang="ja-JP" altLang="en-US" dirty="0"/>
              <a:t>が入っている状態で、</a:t>
            </a:r>
            <a:endParaRPr kumimoji="1" lang="en-US" altLang="ja-JP" dirty="0"/>
          </a:p>
          <a:p>
            <a:r>
              <a:rPr kumimoji="1" lang="en-US" altLang="ja-JP" dirty="0"/>
              <a:t>POP 4 </a:t>
            </a:r>
            <a:r>
              <a:rPr kumimoji="1" lang="ja-JP" altLang="en-US" dirty="0"/>
              <a:t>を実行すると、</a:t>
            </a:r>
            <a:endParaRPr kumimoji="1" lang="en-US" altLang="ja-JP" dirty="0"/>
          </a:p>
          <a:p>
            <a:r>
              <a:rPr kumimoji="1" lang="en-US" altLang="ja-JP" dirty="0" err="1"/>
              <a:t>Dseg</a:t>
            </a:r>
            <a:r>
              <a:rPr kumimoji="1" lang="en-US" altLang="ja-JP" dirty="0"/>
              <a:t> </a:t>
            </a:r>
            <a:r>
              <a:rPr kumimoji="1" lang="ja-JP" altLang="en-US" dirty="0"/>
              <a:t>の</a:t>
            </a:r>
            <a:r>
              <a:rPr kumimoji="1" lang="en-US" altLang="ja-JP" dirty="0"/>
              <a:t>4</a:t>
            </a:r>
            <a:r>
              <a:rPr kumimoji="1" lang="ja-JP" altLang="en-US" dirty="0"/>
              <a:t>番地に </a:t>
            </a:r>
            <a:r>
              <a:rPr kumimoji="1" lang="en-US" altLang="ja-JP" dirty="0"/>
              <a:t>-1 </a:t>
            </a:r>
            <a:r>
              <a:rPr kumimoji="1" lang="ja-JP" altLang="en-US" dirty="0"/>
              <a:t>が入り、スタックトップが削除されます。</a:t>
            </a:r>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44</a:t>
            </a:fld>
            <a:endParaRPr kumimoji="1" lang="ja-JP" altLang="en-US"/>
          </a:p>
        </p:txBody>
      </p:sp>
    </p:spTree>
    <p:extLst>
      <p:ext uri="{BB962C8B-B14F-4D97-AF65-F5344CB8AC3E}">
        <p14:creationId xmlns:p14="http://schemas.microsoft.com/office/powerpoint/2010/main" val="428569472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オペランド無しの </a:t>
            </a:r>
            <a:r>
              <a:rPr kumimoji="1" lang="en-US" altLang="ja-JP" dirty="0"/>
              <a:t>POP </a:t>
            </a:r>
            <a:r>
              <a:rPr kumimoji="1" lang="ja-JP" altLang="en-US" dirty="0"/>
              <a:t>命令は、</a:t>
            </a:r>
            <a:r>
              <a:rPr kumimoji="1" lang="en-US" altLang="ja-JP" dirty="0" err="1"/>
              <a:t>Dseg</a:t>
            </a:r>
            <a:r>
              <a:rPr kumimoji="1" lang="en-US" altLang="ja-JP" dirty="0"/>
              <a:t> </a:t>
            </a:r>
            <a:r>
              <a:rPr kumimoji="1" lang="ja-JP" altLang="en-US" dirty="0"/>
              <a:t>の末尾にスタックトップの値を代入します。</a:t>
            </a:r>
            <a:endParaRPr kumimoji="1" lang="en-US" altLang="ja-JP" dirty="0"/>
          </a:p>
          <a:p>
            <a:r>
              <a:rPr kumimoji="1" lang="ja-JP" altLang="en-US" dirty="0"/>
              <a:t>例えば、</a:t>
            </a:r>
            <a:r>
              <a:rPr kumimoji="1" lang="en-US" altLang="ja-JP" dirty="0" err="1"/>
              <a:t>Dseg</a:t>
            </a:r>
            <a:r>
              <a:rPr kumimoji="1" lang="en-US" altLang="ja-JP" dirty="0"/>
              <a:t> </a:t>
            </a:r>
            <a:r>
              <a:rPr kumimoji="1" lang="ja-JP" altLang="en-US" dirty="0"/>
              <a:t>の </a:t>
            </a:r>
            <a:r>
              <a:rPr kumimoji="1" lang="en-US" altLang="ja-JP" dirty="0"/>
              <a:t>5 </a:t>
            </a:r>
            <a:r>
              <a:rPr kumimoji="1" lang="ja-JP" altLang="en-US" dirty="0"/>
              <a:t>番地まで使っているときに、</a:t>
            </a:r>
            <a:r>
              <a:rPr kumimoji="1" lang="en-US" altLang="ja-JP" dirty="0"/>
              <a:t>POP </a:t>
            </a:r>
            <a:r>
              <a:rPr kumimoji="1" lang="ja-JP" altLang="en-US" dirty="0"/>
              <a:t>を実行すると、</a:t>
            </a:r>
            <a:endParaRPr kumimoji="1" lang="en-US" altLang="ja-JP" dirty="0"/>
          </a:p>
          <a:p>
            <a:r>
              <a:rPr kumimoji="1" lang="en-US" altLang="ja-JP" dirty="0" err="1"/>
              <a:t>Dseg</a:t>
            </a:r>
            <a:r>
              <a:rPr kumimoji="1" lang="en-US" altLang="ja-JP" dirty="0"/>
              <a:t> </a:t>
            </a:r>
            <a:r>
              <a:rPr kumimoji="1" lang="ja-JP" altLang="en-US" dirty="0"/>
              <a:t>の </a:t>
            </a:r>
            <a:r>
              <a:rPr kumimoji="1" lang="en-US" altLang="ja-JP" dirty="0"/>
              <a:t>6 </a:t>
            </a:r>
            <a:r>
              <a:rPr kumimoji="1" lang="ja-JP" altLang="en-US" dirty="0"/>
              <a:t>番地に </a:t>
            </a:r>
            <a:r>
              <a:rPr kumimoji="1" lang="en-US" altLang="ja-JP" dirty="0"/>
              <a:t>5 </a:t>
            </a:r>
            <a:r>
              <a:rPr kumimoji="1" lang="ja-JP" altLang="en-US" dirty="0"/>
              <a:t>が入り、スタックトップが削除されます。</a:t>
            </a:r>
          </a:p>
          <a:p>
            <a:r>
              <a:rPr kumimoji="1" lang="ja-JP" altLang="en-US" dirty="0"/>
              <a:t>データポインタは</a:t>
            </a:r>
            <a:r>
              <a:rPr kumimoji="1" lang="en-US" altLang="ja-JP" dirty="0" err="1"/>
              <a:t>Dseg</a:t>
            </a:r>
            <a:r>
              <a:rPr kumimoji="1" lang="en-US" altLang="ja-JP" dirty="0"/>
              <a:t> </a:t>
            </a:r>
            <a:r>
              <a:rPr kumimoji="1" lang="ja-JP" altLang="en-US" dirty="0"/>
              <a:t>の末尾を指しています。</a:t>
            </a:r>
            <a:endParaRPr kumimoji="1" lang="en-US" altLang="ja-JP" dirty="0"/>
          </a:p>
          <a:p>
            <a:r>
              <a:rPr kumimoji="1" lang="en-US" altLang="ja-JP" dirty="0" err="1"/>
              <a:t>Dseg</a:t>
            </a:r>
            <a:r>
              <a:rPr kumimoji="1" lang="ja-JP" altLang="en-US" dirty="0"/>
              <a:t> の </a:t>
            </a:r>
            <a:r>
              <a:rPr kumimoji="1" lang="en-US" altLang="ja-JP" dirty="0"/>
              <a:t>5 </a:t>
            </a:r>
            <a:r>
              <a:rPr kumimoji="1" lang="ja-JP" altLang="en-US" dirty="0"/>
              <a:t>番地まで使っていますので、データポインタの値は最初は</a:t>
            </a:r>
            <a:r>
              <a:rPr kumimoji="1" lang="en-US" altLang="ja-JP" dirty="0"/>
              <a:t>5</a:t>
            </a:r>
            <a:r>
              <a:rPr kumimoji="1" lang="ja-JP" altLang="en-US" dirty="0"/>
              <a:t>です。</a:t>
            </a:r>
            <a:endParaRPr kumimoji="1" lang="en-US" altLang="ja-JP" dirty="0"/>
          </a:p>
          <a:p>
            <a:r>
              <a:rPr kumimoji="1" lang="en-US" altLang="ja-JP" dirty="0"/>
              <a:t>POP </a:t>
            </a:r>
            <a:r>
              <a:rPr kumimoji="1" lang="ja-JP" altLang="en-US" dirty="0"/>
              <a:t>命令を</a:t>
            </a:r>
            <a:r>
              <a:rPr kumimoji="1" lang="en-US" altLang="ja-JP" dirty="0"/>
              <a:t>1</a:t>
            </a:r>
            <a:r>
              <a:rPr kumimoji="1" lang="ja-JP" altLang="en-US" dirty="0"/>
              <a:t>回使うと、</a:t>
            </a:r>
            <a:r>
              <a:rPr kumimoji="1" lang="en-US" altLang="ja-JP" dirty="0"/>
              <a:t>6 </a:t>
            </a:r>
            <a:r>
              <a:rPr kumimoji="1" lang="ja-JP" altLang="en-US" dirty="0"/>
              <a:t>番地まで使われますので、データポインタの値は</a:t>
            </a:r>
            <a:r>
              <a:rPr kumimoji="1" lang="en-US" altLang="ja-JP" dirty="0"/>
              <a:t>6 </a:t>
            </a:r>
            <a:r>
              <a:rPr kumimoji="1" lang="ja-JP" altLang="en-US" dirty="0"/>
              <a:t>になります。</a:t>
            </a:r>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45</a:t>
            </a:fld>
            <a:endParaRPr kumimoji="1" lang="ja-JP" altLang="en-US"/>
          </a:p>
        </p:txBody>
      </p:sp>
    </p:spTree>
    <p:extLst>
      <p:ext uri="{BB962C8B-B14F-4D97-AF65-F5344CB8AC3E}">
        <p14:creationId xmlns:p14="http://schemas.microsoft.com/office/powerpoint/2010/main" val="64038405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関数・手続き呼び出しでは、</a:t>
            </a:r>
            <a:endParaRPr kumimoji="1" lang="en-US" altLang="ja-JP" dirty="0"/>
          </a:p>
          <a:p>
            <a:r>
              <a:rPr kumimoji="1" lang="en-US" altLang="ja-JP" dirty="0"/>
              <a:t>CALL </a:t>
            </a:r>
            <a:r>
              <a:rPr kumimoji="1" lang="ja-JP" altLang="en-US" dirty="0"/>
              <a:t>命令と </a:t>
            </a:r>
            <a:r>
              <a:rPr kumimoji="1" lang="en-US" altLang="ja-JP" dirty="0"/>
              <a:t>RET </a:t>
            </a:r>
            <a:r>
              <a:rPr kumimoji="1" lang="ja-JP" altLang="en-US" dirty="0"/>
              <a:t>命令が使われます。</a:t>
            </a:r>
            <a:endParaRPr kumimoji="1" lang="en-US" altLang="ja-JP" dirty="0"/>
          </a:p>
          <a:p>
            <a:r>
              <a:rPr kumimoji="1" lang="en-US" altLang="ja-JP" dirty="0"/>
              <a:t>CALL</a:t>
            </a:r>
            <a:r>
              <a:rPr kumimoji="1" lang="ja-JP" altLang="en-US" dirty="0"/>
              <a:t> 命令は、オペランドで指定した飛び先の番地に処理が移ります。</a:t>
            </a:r>
            <a:endParaRPr kumimoji="1" lang="en-US" altLang="ja-JP" dirty="0"/>
          </a:p>
          <a:p>
            <a:r>
              <a:rPr kumimoji="1" lang="en-US" altLang="ja-JP" dirty="0"/>
              <a:t>RET </a:t>
            </a:r>
            <a:r>
              <a:rPr kumimoji="1" lang="ja-JP" altLang="en-US" dirty="0"/>
              <a:t>命令は、</a:t>
            </a:r>
            <a:r>
              <a:rPr kumimoji="1" lang="en-US" altLang="ja-JP" dirty="0"/>
              <a:t>CALL </a:t>
            </a:r>
            <a:r>
              <a:rPr kumimoji="1" lang="ja-JP" altLang="en-US" dirty="0"/>
              <a:t>命令の次の行に戻ります。</a:t>
            </a:r>
            <a:endParaRPr kumimoji="1" lang="en-US" altLang="ja-JP" dirty="0"/>
          </a:p>
          <a:p>
            <a:r>
              <a:rPr kumimoji="1" lang="ja-JP" altLang="en-US" dirty="0"/>
              <a:t>オペランドには引数の個数を指定します。</a:t>
            </a:r>
            <a:endParaRPr kumimoji="1" lang="en-US" altLang="ja-JP" dirty="0"/>
          </a:p>
          <a:p>
            <a:r>
              <a:rPr kumimoji="1" lang="ja-JP" altLang="en-US" dirty="0"/>
              <a:t>下のプログラムが、</a:t>
            </a:r>
            <a:r>
              <a:rPr kumimoji="1" lang="en-US" altLang="ja-JP" dirty="0"/>
              <a:t>CALL </a:t>
            </a:r>
            <a:r>
              <a:rPr kumimoji="1" lang="ja-JP" altLang="en-US" dirty="0"/>
              <a:t>命令と</a:t>
            </a:r>
            <a:r>
              <a:rPr kumimoji="1" lang="en-US" altLang="ja-JP" dirty="0"/>
              <a:t>RET </a:t>
            </a:r>
            <a:r>
              <a:rPr kumimoji="1" lang="ja-JP" altLang="en-US" dirty="0"/>
              <a:t>命令の処理ですが、</a:t>
            </a:r>
            <a:endParaRPr kumimoji="1" lang="en-US" altLang="ja-JP" dirty="0"/>
          </a:p>
          <a:p>
            <a:r>
              <a:rPr kumimoji="1" lang="ja-JP" altLang="en-US" dirty="0"/>
              <a:t>分かりにくいので具体例で説明します。</a:t>
            </a:r>
            <a:endParaRPr kumimoji="1" lang="en-US" altLang="ja-JP" dirty="0"/>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46</a:t>
            </a:fld>
            <a:endParaRPr kumimoji="1" lang="ja-JP" altLang="en-US"/>
          </a:p>
        </p:txBody>
      </p:sp>
    </p:spTree>
    <p:extLst>
      <p:ext uri="{BB962C8B-B14F-4D97-AF65-F5344CB8AC3E}">
        <p14:creationId xmlns:p14="http://schemas.microsoft.com/office/powerpoint/2010/main" val="107324278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現在のフレームポインタは</a:t>
            </a:r>
            <a:r>
              <a:rPr kumimoji="1" lang="en-US" altLang="ja-JP" dirty="0"/>
              <a:t>50</a:t>
            </a:r>
            <a:r>
              <a:rPr kumimoji="1" lang="ja-JP" altLang="en-US" dirty="0"/>
              <a:t>、ブロックポインタは</a:t>
            </a:r>
            <a:r>
              <a:rPr kumimoji="1" lang="en-US" altLang="ja-JP" dirty="0"/>
              <a:t>52</a:t>
            </a:r>
            <a:r>
              <a:rPr kumimoji="1" lang="ja-JP" altLang="en-US" dirty="0"/>
              <a:t>、データポインタは</a:t>
            </a:r>
            <a:r>
              <a:rPr kumimoji="1" lang="en-US" altLang="ja-JP" dirty="0"/>
              <a:t>102</a:t>
            </a:r>
            <a:r>
              <a:rPr kumimoji="1" lang="ja-JP" altLang="en-US" dirty="0"/>
              <a:t>とします。</a:t>
            </a:r>
            <a:endParaRPr kumimoji="1" lang="en-US" altLang="ja-JP" dirty="0"/>
          </a:p>
          <a:p>
            <a:r>
              <a:rPr kumimoji="1" lang="ja-JP" altLang="en-US" dirty="0"/>
              <a:t>ここで</a:t>
            </a:r>
            <a:r>
              <a:rPr kumimoji="1" lang="en-US" altLang="ja-JP" dirty="0" err="1"/>
              <a:t>Iseg</a:t>
            </a:r>
            <a:r>
              <a:rPr kumimoji="1" lang="en-US" altLang="ja-JP" dirty="0"/>
              <a:t> </a:t>
            </a:r>
            <a:r>
              <a:rPr kumimoji="1" lang="ja-JP" altLang="en-US" dirty="0"/>
              <a:t>の</a:t>
            </a:r>
            <a:r>
              <a:rPr kumimoji="1" lang="en-US" altLang="ja-JP" dirty="0"/>
              <a:t>200</a:t>
            </a:r>
            <a:r>
              <a:rPr kumimoji="1" lang="ja-JP" altLang="en-US" dirty="0"/>
              <a:t>行目に </a:t>
            </a:r>
            <a:r>
              <a:rPr kumimoji="1" lang="en-US" altLang="ja-JP" dirty="0"/>
              <a:t>CALL 500 </a:t>
            </a:r>
            <a:r>
              <a:rPr kumimoji="1" lang="ja-JP" altLang="en-US" dirty="0"/>
              <a:t>という命令があったとします。</a:t>
            </a:r>
            <a:endParaRPr kumimoji="1" lang="en-US" altLang="ja-JP" dirty="0"/>
          </a:p>
          <a:p>
            <a:r>
              <a:rPr kumimoji="1" lang="ja-JP" altLang="en-US" dirty="0"/>
              <a:t>まず</a:t>
            </a:r>
            <a:r>
              <a:rPr kumimoji="1" lang="en-US" altLang="ja-JP" dirty="0" err="1"/>
              <a:t>Dseg</a:t>
            </a:r>
            <a:r>
              <a:rPr kumimoji="1" lang="en-US" altLang="ja-JP" dirty="0"/>
              <a:t> </a:t>
            </a:r>
            <a:r>
              <a:rPr kumimoji="1" lang="ja-JP" altLang="en-US" dirty="0"/>
              <a:t>の末尾に動的リンクが積まれます。</a:t>
            </a:r>
            <a:endParaRPr kumimoji="1" lang="en-US" altLang="ja-JP" dirty="0"/>
          </a:p>
          <a:p>
            <a:r>
              <a:rPr kumimoji="1" lang="ja-JP" altLang="en-US" dirty="0"/>
              <a:t>フレームポインタの値は</a:t>
            </a:r>
            <a:r>
              <a:rPr kumimoji="1" lang="en-US" altLang="ja-JP" dirty="0"/>
              <a:t>50</a:t>
            </a:r>
            <a:r>
              <a:rPr kumimoji="1" lang="ja-JP" altLang="en-US" dirty="0"/>
              <a:t>ですので、</a:t>
            </a:r>
            <a:r>
              <a:rPr kumimoji="1" lang="en-US" altLang="ja-JP" dirty="0"/>
              <a:t>103</a:t>
            </a:r>
            <a:r>
              <a:rPr kumimoji="1" lang="ja-JP" altLang="en-US" dirty="0"/>
              <a:t>番地に</a:t>
            </a:r>
            <a:r>
              <a:rPr kumimoji="1" lang="en-US" altLang="ja-JP" dirty="0"/>
              <a:t>50</a:t>
            </a:r>
            <a:r>
              <a:rPr kumimoji="1" lang="ja-JP" altLang="en-US" dirty="0"/>
              <a:t>が入ります。</a:t>
            </a:r>
            <a:endParaRPr kumimoji="1" lang="en-US" altLang="ja-JP" dirty="0"/>
          </a:p>
          <a:p>
            <a:r>
              <a:rPr kumimoji="1" lang="ja-JP" altLang="en-US" dirty="0"/>
              <a:t>その後、フレームポインタの値を、動的リンクの番地</a:t>
            </a:r>
            <a:r>
              <a:rPr kumimoji="1" lang="en-US" altLang="ja-JP" dirty="0"/>
              <a:t>103</a:t>
            </a:r>
            <a:r>
              <a:rPr kumimoji="1" lang="ja-JP" altLang="en-US" dirty="0"/>
              <a:t>に書き換えます。</a:t>
            </a:r>
            <a:endParaRPr kumimoji="1" lang="en-US" altLang="ja-JP" dirty="0"/>
          </a:p>
          <a:p>
            <a:r>
              <a:rPr kumimoji="1" lang="ja-JP" altLang="en-US" dirty="0"/>
              <a:t>次に、</a:t>
            </a:r>
            <a:r>
              <a:rPr kumimoji="1" lang="en-US" altLang="ja-JP" dirty="0" err="1"/>
              <a:t>Dseg</a:t>
            </a:r>
            <a:r>
              <a:rPr kumimoji="1" lang="ja-JP" altLang="en-US" dirty="0"/>
              <a:t>に戻り番地を積みます。</a:t>
            </a:r>
            <a:endParaRPr kumimoji="1" lang="en-US" altLang="ja-JP" dirty="0"/>
          </a:p>
          <a:p>
            <a:r>
              <a:rPr kumimoji="1" lang="en-US" altLang="ja-JP" dirty="0"/>
              <a:t>CALL</a:t>
            </a:r>
            <a:r>
              <a:rPr kumimoji="1" lang="ja-JP" altLang="en-US" dirty="0"/>
              <a:t>命令は</a:t>
            </a:r>
            <a:r>
              <a:rPr kumimoji="1" lang="en-US" altLang="ja-JP" dirty="0"/>
              <a:t>200</a:t>
            </a:r>
            <a:r>
              <a:rPr kumimoji="1" lang="ja-JP" altLang="en-US" dirty="0"/>
              <a:t>番地ですので、戻り番地は</a:t>
            </a:r>
            <a:r>
              <a:rPr kumimoji="1" lang="en-US" altLang="ja-JP" dirty="0"/>
              <a:t>201</a:t>
            </a:r>
            <a:r>
              <a:rPr kumimoji="1" lang="ja-JP" altLang="en-US" dirty="0"/>
              <a:t>です。</a:t>
            </a:r>
            <a:endParaRPr kumimoji="1" lang="en-US" altLang="ja-JP" dirty="0"/>
          </a:p>
          <a:p>
            <a:r>
              <a:rPr kumimoji="1" lang="ja-JP" altLang="en-US" dirty="0"/>
              <a:t>次の静的リンクが積まれます。</a:t>
            </a:r>
            <a:endParaRPr kumimoji="1" lang="en-US" altLang="ja-JP" dirty="0"/>
          </a:p>
          <a:p>
            <a:r>
              <a:rPr kumimoji="1" lang="ja-JP" altLang="en-US" dirty="0"/>
              <a:t>ブロックポインタの値は</a:t>
            </a:r>
            <a:r>
              <a:rPr kumimoji="1" lang="en-US" altLang="ja-JP" dirty="0"/>
              <a:t>52</a:t>
            </a:r>
            <a:r>
              <a:rPr kumimoji="1" lang="ja-JP" altLang="en-US" dirty="0"/>
              <a:t>ですので、</a:t>
            </a:r>
            <a:r>
              <a:rPr kumimoji="1" lang="en-US" altLang="ja-JP" dirty="0"/>
              <a:t>105</a:t>
            </a:r>
            <a:r>
              <a:rPr kumimoji="1" lang="ja-JP" altLang="en-US" dirty="0"/>
              <a:t>番地に</a:t>
            </a:r>
            <a:r>
              <a:rPr kumimoji="1" lang="en-US" altLang="ja-JP" dirty="0"/>
              <a:t>52</a:t>
            </a:r>
            <a:r>
              <a:rPr kumimoji="1" lang="ja-JP" altLang="en-US" dirty="0"/>
              <a:t>が入ります。</a:t>
            </a:r>
            <a:endParaRPr kumimoji="1" lang="en-US" altLang="ja-JP" dirty="0"/>
          </a:p>
          <a:p>
            <a:r>
              <a:rPr kumimoji="1" lang="ja-JP" altLang="en-US" dirty="0"/>
              <a:t>その後、ブロックポインタの値を、静的リンクの番地</a:t>
            </a:r>
            <a:r>
              <a:rPr kumimoji="1" lang="en-US" altLang="ja-JP" dirty="0"/>
              <a:t>105</a:t>
            </a:r>
            <a:r>
              <a:rPr kumimoji="1" lang="ja-JP" altLang="en-US" dirty="0"/>
              <a:t>に書き換えます。</a:t>
            </a:r>
            <a:endParaRPr kumimoji="1" lang="en-US" altLang="ja-JP" dirty="0"/>
          </a:p>
          <a:p>
            <a:r>
              <a:rPr kumimoji="1" lang="ja-JP" altLang="en-US" dirty="0"/>
              <a:t>ここまでの操作で </a:t>
            </a:r>
            <a:r>
              <a:rPr kumimoji="1" lang="en-US" altLang="ja-JP" dirty="0" err="1"/>
              <a:t>Dseg</a:t>
            </a:r>
            <a:r>
              <a:rPr kumimoji="1" lang="en-US" altLang="ja-JP" dirty="0"/>
              <a:t> </a:t>
            </a:r>
            <a:r>
              <a:rPr kumimoji="1" lang="ja-JP" altLang="en-US" dirty="0"/>
              <a:t>の </a:t>
            </a:r>
            <a:r>
              <a:rPr kumimoji="1" lang="en-US" altLang="ja-JP" dirty="0"/>
              <a:t>105 </a:t>
            </a:r>
            <a:r>
              <a:rPr kumimoji="1" lang="ja-JP" altLang="en-US" dirty="0"/>
              <a:t>番地まで使いましたので、データポインタの値を</a:t>
            </a:r>
            <a:r>
              <a:rPr kumimoji="1" lang="en-US" altLang="ja-JP" dirty="0"/>
              <a:t>105</a:t>
            </a:r>
            <a:r>
              <a:rPr kumimoji="1" lang="ja-JP" altLang="en-US" dirty="0"/>
              <a:t>に書き換えます。</a:t>
            </a:r>
            <a:endParaRPr kumimoji="1" lang="en-US" altLang="ja-JP" dirty="0"/>
          </a:p>
          <a:p>
            <a:r>
              <a:rPr kumimoji="1" lang="ja-JP" altLang="en-US" dirty="0"/>
              <a:t>最後に、プログラムカウンタの値を</a:t>
            </a:r>
            <a:r>
              <a:rPr kumimoji="1" lang="en-US" altLang="ja-JP" dirty="0"/>
              <a:t>500</a:t>
            </a:r>
            <a:r>
              <a:rPr kumimoji="1" lang="ja-JP" altLang="en-US" dirty="0"/>
              <a:t>に書き換えます。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47</a:t>
            </a:fld>
            <a:endParaRPr kumimoji="1" lang="ja-JP" altLang="en-US"/>
          </a:p>
        </p:txBody>
      </p:sp>
    </p:spTree>
    <p:extLst>
      <p:ext uri="{BB962C8B-B14F-4D97-AF65-F5344CB8AC3E}">
        <p14:creationId xmlns:p14="http://schemas.microsoft.com/office/powerpoint/2010/main" val="216705754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RET </a:t>
            </a:r>
            <a:r>
              <a:rPr kumimoji="1" lang="ja-JP" altLang="en-US" dirty="0"/>
              <a:t>命令は、</a:t>
            </a:r>
            <a:r>
              <a:rPr kumimoji="1" lang="en-US" altLang="ja-JP" dirty="0"/>
              <a:t>CALL </a:t>
            </a:r>
            <a:r>
              <a:rPr kumimoji="1" lang="ja-JP" altLang="en-US" dirty="0"/>
              <a:t>命令の次の行に戻る命令です。</a:t>
            </a:r>
            <a:endParaRPr kumimoji="1" lang="en-US" altLang="ja-JP" dirty="0"/>
          </a:p>
          <a:p>
            <a:r>
              <a:rPr kumimoji="1" lang="en-US" altLang="ja-JP" dirty="0"/>
              <a:t>RET </a:t>
            </a:r>
            <a:r>
              <a:rPr kumimoji="1" lang="ja-JP" altLang="en-US" dirty="0"/>
              <a:t>命令のオペランドは、関数・手続き呼び出し時に用いた引数の個数です。</a:t>
            </a:r>
            <a:endParaRPr kumimoji="1" lang="en-US" altLang="ja-JP" dirty="0"/>
          </a:p>
          <a:p>
            <a:r>
              <a:rPr kumimoji="1" lang="ja-JP" altLang="en-US" dirty="0"/>
              <a:t>まずブロックポインタの値を書き換えます。</a:t>
            </a:r>
            <a:endParaRPr kumimoji="1" lang="en-US" altLang="ja-JP" dirty="0"/>
          </a:p>
          <a:p>
            <a:r>
              <a:rPr kumimoji="1" lang="ja-JP" altLang="en-US" dirty="0"/>
              <a:t>ブロックポインタの値は </a:t>
            </a:r>
            <a:r>
              <a:rPr kumimoji="1" lang="en-US" altLang="ja-JP" dirty="0"/>
              <a:t>105 </a:t>
            </a:r>
            <a:r>
              <a:rPr kumimoji="1" lang="ja-JP" altLang="en-US" dirty="0"/>
              <a:t>ですので、</a:t>
            </a:r>
            <a:r>
              <a:rPr kumimoji="1" lang="en-US" altLang="ja-JP" dirty="0" err="1"/>
              <a:t>Dseg</a:t>
            </a:r>
            <a:r>
              <a:rPr kumimoji="1" lang="en-US" altLang="ja-JP" dirty="0"/>
              <a:t> </a:t>
            </a:r>
            <a:r>
              <a:rPr kumimoji="1" lang="ja-JP" altLang="en-US" dirty="0"/>
              <a:t>の </a:t>
            </a:r>
            <a:r>
              <a:rPr kumimoji="1" lang="en-US" altLang="ja-JP" dirty="0"/>
              <a:t>105 </a:t>
            </a:r>
            <a:r>
              <a:rPr kumimoji="1" lang="ja-JP" altLang="en-US" dirty="0"/>
              <a:t>番地の値 </a:t>
            </a:r>
            <a:r>
              <a:rPr kumimoji="1" lang="en-US" altLang="ja-JP" dirty="0"/>
              <a:t>52 </a:t>
            </a:r>
            <a:r>
              <a:rPr kumimoji="1" lang="ja-JP" altLang="en-US" dirty="0"/>
              <a:t>に書き替えます。</a:t>
            </a:r>
            <a:endParaRPr kumimoji="1" lang="en-US" altLang="ja-JP" dirty="0"/>
          </a:p>
          <a:p>
            <a:r>
              <a:rPr kumimoji="1" lang="ja-JP" altLang="en-US" dirty="0"/>
              <a:t>次に、プログラムカウンタを戻り番地の値</a:t>
            </a:r>
            <a:r>
              <a:rPr kumimoji="1" lang="en-US" altLang="ja-JP" dirty="0"/>
              <a:t> 201 </a:t>
            </a:r>
            <a:r>
              <a:rPr kumimoji="1" lang="ja-JP" altLang="en-US" dirty="0"/>
              <a:t>に書き換えます。</a:t>
            </a:r>
            <a:endParaRPr kumimoji="1" lang="en-US" altLang="ja-JP" dirty="0"/>
          </a:p>
          <a:p>
            <a:r>
              <a:rPr kumimoji="1" lang="ja-JP" altLang="en-US" dirty="0"/>
              <a:t>データポインタの値を、手続きを呼び出す前の位置に戻します。</a:t>
            </a:r>
            <a:endParaRPr kumimoji="1" lang="en-US" altLang="ja-JP" dirty="0"/>
          </a:p>
          <a:p>
            <a:r>
              <a:rPr kumimoji="1" lang="ja-JP" altLang="en-US" dirty="0"/>
              <a:t>手続き呼び出し前には、まず引数を</a:t>
            </a:r>
            <a:r>
              <a:rPr kumimoji="1" lang="en-US" altLang="ja-JP" dirty="0" err="1"/>
              <a:t>Dseg</a:t>
            </a:r>
            <a:r>
              <a:rPr kumimoji="1" lang="en-US" altLang="ja-JP" dirty="0"/>
              <a:t> </a:t>
            </a:r>
            <a:r>
              <a:rPr kumimoji="1" lang="ja-JP" altLang="en-US" dirty="0"/>
              <a:t>に積み、その後に動的リンクを積みましたので、</a:t>
            </a:r>
            <a:endParaRPr kumimoji="1" lang="en-US" altLang="ja-JP" dirty="0"/>
          </a:p>
          <a:p>
            <a:r>
              <a:rPr kumimoji="1" lang="ja-JP" altLang="en-US" dirty="0"/>
              <a:t>データポインタの値は、動的リンクの位置から、引数を取り除いた位置に戻ります。</a:t>
            </a:r>
            <a:endParaRPr kumimoji="1" lang="en-US" altLang="ja-JP" dirty="0"/>
          </a:p>
          <a:p>
            <a:r>
              <a:rPr kumimoji="1" lang="ja-JP" altLang="en-US" dirty="0"/>
              <a:t>引数の個数は </a:t>
            </a:r>
            <a:r>
              <a:rPr kumimoji="1" lang="en-US" altLang="ja-JP" dirty="0"/>
              <a:t>RET </a:t>
            </a:r>
            <a:r>
              <a:rPr kumimoji="1" lang="ja-JP" altLang="en-US" dirty="0"/>
              <a:t>命令のオペランドで指定されています。</a:t>
            </a:r>
            <a:endParaRPr kumimoji="1" lang="en-US" altLang="ja-JP" dirty="0"/>
          </a:p>
          <a:p>
            <a:r>
              <a:rPr kumimoji="1" lang="ja-JP" altLang="en-US" dirty="0"/>
              <a:t>この例では、動的リンクは </a:t>
            </a:r>
            <a:r>
              <a:rPr kumimoji="1" lang="en-US" altLang="ja-JP" dirty="0"/>
              <a:t>103 </a:t>
            </a:r>
            <a:r>
              <a:rPr kumimoji="1" lang="ja-JP" altLang="en-US" dirty="0"/>
              <a:t>番地、引数が</a:t>
            </a:r>
            <a:r>
              <a:rPr kumimoji="1" lang="en-US" altLang="ja-JP" dirty="0"/>
              <a:t>1</a:t>
            </a:r>
            <a:r>
              <a:rPr kumimoji="1" lang="ja-JP" altLang="en-US" dirty="0"/>
              <a:t>個ですので、</a:t>
            </a:r>
            <a:endParaRPr kumimoji="1" lang="en-US" altLang="ja-JP" dirty="0"/>
          </a:p>
          <a:p>
            <a:r>
              <a:rPr kumimoji="1" lang="ja-JP" altLang="en-US" dirty="0"/>
              <a:t>データポインタは </a:t>
            </a:r>
            <a:r>
              <a:rPr kumimoji="1" lang="en-US" altLang="ja-JP" dirty="0"/>
              <a:t>101 </a:t>
            </a:r>
            <a:r>
              <a:rPr kumimoji="1" lang="ja-JP" altLang="en-US" dirty="0"/>
              <a:t>番地に戻ります。</a:t>
            </a:r>
            <a:endParaRPr kumimoji="1" lang="en-US" altLang="ja-JP" dirty="0"/>
          </a:p>
          <a:p>
            <a:r>
              <a:rPr kumimoji="1" lang="ja-JP" altLang="en-US" dirty="0"/>
              <a:t>最後に、フレームポインタの値を書き換えます。</a:t>
            </a:r>
            <a:endParaRPr kumimoji="1" lang="en-US" altLang="ja-JP" dirty="0"/>
          </a:p>
          <a:p>
            <a:r>
              <a:rPr kumimoji="1" lang="ja-JP" altLang="en-US" dirty="0"/>
              <a:t>フレームポインタの値は </a:t>
            </a:r>
            <a:r>
              <a:rPr kumimoji="1" lang="en-US" altLang="ja-JP" dirty="0"/>
              <a:t>103 </a:t>
            </a:r>
            <a:r>
              <a:rPr kumimoji="1" lang="ja-JP" altLang="en-US" dirty="0"/>
              <a:t>ですので、</a:t>
            </a:r>
            <a:r>
              <a:rPr kumimoji="1" lang="en-US" altLang="ja-JP" dirty="0" err="1"/>
              <a:t>Dseg</a:t>
            </a:r>
            <a:r>
              <a:rPr kumimoji="1" lang="en-US" altLang="ja-JP" dirty="0"/>
              <a:t> </a:t>
            </a:r>
            <a:r>
              <a:rPr kumimoji="1" lang="ja-JP" altLang="en-US" dirty="0"/>
              <a:t>の </a:t>
            </a:r>
            <a:r>
              <a:rPr kumimoji="1" lang="en-US" altLang="ja-JP" dirty="0"/>
              <a:t>103 </a:t>
            </a:r>
            <a:r>
              <a:rPr kumimoji="1" lang="ja-JP" altLang="en-US" dirty="0"/>
              <a:t>番地の値 </a:t>
            </a:r>
            <a:r>
              <a:rPr kumimoji="1" lang="en-US" altLang="ja-JP" dirty="0"/>
              <a:t>50 </a:t>
            </a:r>
            <a:r>
              <a:rPr kumimoji="1" lang="ja-JP" altLang="en-US" dirty="0"/>
              <a:t>に書き換えます。</a:t>
            </a:r>
            <a:endParaRPr kumimoji="1" lang="en-US" altLang="ja-JP" dirty="0"/>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48</a:t>
            </a:fld>
            <a:endParaRPr kumimoji="1" lang="ja-JP" altLang="en-US"/>
          </a:p>
        </p:txBody>
      </p:sp>
    </p:spTree>
    <p:extLst>
      <p:ext uri="{BB962C8B-B14F-4D97-AF65-F5344CB8AC3E}">
        <p14:creationId xmlns:p14="http://schemas.microsoft.com/office/powerpoint/2010/main" val="331026437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関数・手続きを呼び出すときは、</a:t>
            </a:r>
            <a:endParaRPr kumimoji="1" lang="en-US" altLang="ja-JP" dirty="0"/>
          </a:p>
          <a:p>
            <a:r>
              <a:rPr kumimoji="1" lang="en-US" altLang="ja-JP" dirty="0"/>
              <a:t>CALL </a:t>
            </a:r>
            <a:r>
              <a:rPr kumimoji="1" lang="ja-JP" altLang="en-US" dirty="0"/>
              <a:t>命令を使います。</a:t>
            </a:r>
            <a:endParaRPr kumimoji="1" lang="en-US" altLang="ja-JP" dirty="0"/>
          </a:p>
          <a:p>
            <a:r>
              <a:rPr kumimoji="1" lang="ja-JP" altLang="en-US" dirty="0"/>
              <a:t>引数無しの場合は、</a:t>
            </a:r>
            <a:endParaRPr kumimoji="1" lang="en-US" altLang="ja-JP" dirty="0"/>
          </a:p>
          <a:p>
            <a:r>
              <a:rPr kumimoji="1" lang="en-US" altLang="ja-JP" dirty="0"/>
              <a:t>CALL </a:t>
            </a:r>
            <a:r>
              <a:rPr kumimoji="1" lang="ja-JP" altLang="en-US" dirty="0"/>
              <a:t>命令で関数のコードが書かれている番地に飛び、</a:t>
            </a:r>
            <a:endParaRPr kumimoji="1" lang="en-US" altLang="ja-JP" dirty="0"/>
          </a:p>
          <a:p>
            <a:r>
              <a:rPr kumimoji="1" lang="en-US" altLang="ja-JP" dirty="0"/>
              <a:t>RET </a:t>
            </a:r>
            <a:r>
              <a:rPr kumimoji="1" lang="ja-JP" altLang="en-US" dirty="0"/>
              <a:t>命令で戻ります。</a:t>
            </a:r>
            <a:endParaRPr kumimoji="1" lang="en-US" altLang="ja-JP" dirty="0"/>
          </a:p>
          <a:p>
            <a:r>
              <a:rPr kumimoji="1" lang="ja-JP" altLang="en-US" dirty="0"/>
              <a:t>引数無しの場合は、 </a:t>
            </a:r>
            <a:r>
              <a:rPr kumimoji="1" lang="en-US" altLang="ja-JP" dirty="0"/>
              <a:t>RET </a:t>
            </a:r>
            <a:r>
              <a:rPr kumimoji="1" lang="ja-JP" altLang="en-US" dirty="0"/>
              <a:t>命令のオペランドは </a:t>
            </a:r>
            <a:r>
              <a:rPr kumimoji="1" lang="en-US" altLang="ja-JP" dirty="0"/>
              <a:t>0 </a:t>
            </a:r>
            <a:r>
              <a:rPr kumimoji="1" lang="ja-JP" altLang="en-US" dirty="0"/>
              <a:t>です。</a:t>
            </a:r>
            <a:endParaRPr kumimoji="1" lang="en-US" altLang="ja-JP" dirty="0"/>
          </a:p>
          <a:p>
            <a:r>
              <a:rPr kumimoji="1" lang="ja-JP" altLang="en-US" dirty="0"/>
              <a:t>引数ありの場合は、まず引数の値を、オペランド無しの </a:t>
            </a:r>
            <a:r>
              <a:rPr kumimoji="1" lang="en-US" altLang="ja-JP" dirty="0"/>
              <a:t>POP </a:t>
            </a:r>
            <a:r>
              <a:rPr kumimoji="1" lang="ja-JP" altLang="en-US" dirty="0"/>
              <a:t>で </a:t>
            </a:r>
            <a:r>
              <a:rPr kumimoji="1" lang="en-US" altLang="ja-JP" dirty="0" err="1"/>
              <a:t>Dseg</a:t>
            </a:r>
            <a:r>
              <a:rPr kumimoji="1" lang="en-US" altLang="ja-JP" dirty="0"/>
              <a:t> </a:t>
            </a:r>
            <a:r>
              <a:rPr kumimoji="1" lang="ja-JP" altLang="en-US" dirty="0"/>
              <a:t>の末尾に積みます。</a:t>
            </a:r>
            <a:endParaRPr kumimoji="1" lang="en-US" altLang="ja-JP" dirty="0"/>
          </a:p>
          <a:p>
            <a:r>
              <a:rPr kumimoji="1" lang="ja-JP" altLang="en-US" dirty="0"/>
              <a:t>例えば、引数として整数 </a:t>
            </a:r>
            <a:r>
              <a:rPr kumimoji="1" lang="en-US" altLang="ja-JP" dirty="0"/>
              <a:t>5 </a:t>
            </a:r>
            <a:r>
              <a:rPr kumimoji="1" lang="ja-JP" altLang="en-US" dirty="0"/>
              <a:t>と </a:t>
            </a:r>
            <a:r>
              <a:rPr kumimoji="1" lang="en-US" altLang="ja-JP" dirty="0"/>
              <a:t>10 </a:t>
            </a:r>
            <a:r>
              <a:rPr kumimoji="1" lang="ja-JP" altLang="en-US" dirty="0"/>
              <a:t>を与える場合、</a:t>
            </a:r>
            <a:endParaRPr kumimoji="1" lang="en-US" altLang="ja-JP" dirty="0"/>
          </a:p>
          <a:p>
            <a:r>
              <a:rPr kumimoji="1" lang="en-US" altLang="ja-JP" dirty="0"/>
              <a:t>PUSHI 5 POP PUSHI 10 POP </a:t>
            </a:r>
            <a:r>
              <a:rPr kumimoji="1" lang="ja-JP" altLang="en-US" dirty="0"/>
              <a:t>として、</a:t>
            </a:r>
            <a:endParaRPr kumimoji="1" lang="en-US" altLang="ja-JP" dirty="0"/>
          </a:p>
          <a:p>
            <a:r>
              <a:rPr kumimoji="1" lang="en-US" altLang="ja-JP" dirty="0" err="1"/>
              <a:t>Dseg</a:t>
            </a:r>
            <a:r>
              <a:rPr kumimoji="1" lang="en-US" altLang="ja-JP" dirty="0"/>
              <a:t> </a:t>
            </a:r>
            <a:r>
              <a:rPr kumimoji="1" lang="ja-JP" altLang="en-US" dirty="0"/>
              <a:t>の末尾に </a:t>
            </a:r>
            <a:r>
              <a:rPr kumimoji="1" lang="en-US" altLang="ja-JP" dirty="0"/>
              <a:t>5 </a:t>
            </a:r>
            <a:r>
              <a:rPr kumimoji="1" lang="ja-JP" altLang="en-US" dirty="0"/>
              <a:t>と </a:t>
            </a:r>
            <a:r>
              <a:rPr kumimoji="1" lang="en-US" altLang="ja-JP" dirty="0"/>
              <a:t>10 </a:t>
            </a:r>
            <a:r>
              <a:rPr kumimoji="1" lang="ja-JP" altLang="en-US" dirty="0"/>
              <a:t>を積みます。</a:t>
            </a:r>
            <a:endParaRPr kumimoji="1" lang="en-US" altLang="ja-JP" dirty="0"/>
          </a:p>
          <a:p>
            <a:r>
              <a:rPr kumimoji="1" lang="ja-JP" altLang="en-US" dirty="0"/>
              <a:t>その後、</a:t>
            </a:r>
            <a:r>
              <a:rPr kumimoji="1" lang="en-US" altLang="ja-JP" dirty="0"/>
              <a:t>CALL</a:t>
            </a:r>
            <a:r>
              <a:rPr kumimoji="1" lang="ja-JP" altLang="en-US" dirty="0"/>
              <a:t> 命令で関数のコードが描かれている番地に飛びます。</a:t>
            </a:r>
            <a:endParaRPr kumimoji="1" lang="en-US" altLang="ja-JP" dirty="0"/>
          </a:p>
          <a:p>
            <a:r>
              <a:rPr kumimoji="1" lang="en-US" altLang="ja-JP" dirty="0"/>
              <a:t>RET </a:t>
            </a:r>
            <a:r>
              <a:rPr kumimoji="1" lang="ja-JP" altLang="en-US" dirty="0"/>
              <a:t>命令のオペランドは引数の個数ですので、</a:t>
            </a:r>
            <a:endParaRPr kumimoji="1" lang="en-US" altLang="ja-JP" dirty="0"/>
          </a:p>
          <a:p>
            <a:r>
              <a:rPr kumimoji="1" lang="ja-JP" altLang="en-US" dirty="0"/>
              <a:t>この場合は </a:t>
            </a:r>
            <a:r>
              <a:rPr kumimoji="1" lang="en-US" altLang="ja-JP" dirty="0"/>
              <a:t>2 </a:t>
            </a:r>
            <a:r>
              <a:rPr kumimoji="1" lang="ja-JP" altLang="en-US" dirty="0"/>
              <a:t>になります。</a:t>
            </a:r>
            <a:endParaRPr kumimoji="1" lang="en-US" altLang="ja-JP" dirty="0"/>
          </a:p>
          <a:p>
            <a:r>
              <a:rPr kumimoji="1" lang="ja-JP" altLang="en-US" dirty="0"/>
              <a:t>このように、関数・手続きの呼び出しでは、</a:t>
            </a:r>
            <a:endParaRPr kumimoji="1" lang="en-US" altLang="ja-JP" dirty="0"/>
          </a:p>
          <a:p>
            <a:r>
              <a:rPr kumimoji="1" lang="en-US" altLang="ja-JP" dirty="0"/>
              <a:t>CALL </a:t>
            </a:r>
            <a:r>
              <a:rPr kumimoji="1" lang="ja-JP" altLang="en-US" dirty="0"/>
              <a:t>命令の直前に引数の値を </a:t>
            </a:r>
            <a:r>
              <a:rPr kumimoji="1" lang="en-US" altLang="ja-JP" dirty="0" err="1"/>
              <a:t>Dseg</a:t>
            </a:r>
            <a:r>
              <a:rPr kumimoji="1" lang="en-US" altLang="ja-JP" dirty="0"/>
              <a:t> </a:t>
            </a:r>
            <a:r>
              <a:rPr kumimoji="1" lang="ja-JP" altLang="en-US" dirty="0"/>
              <a:t>の末尾に積みます。</a:t>
            </a:r>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49</a:t>
            </a:fld>
            <a:endParaRPr kumimoji="1" lang="ja-JP" altLang="en-US"/>
          </a:p>
        </p:txBody>
      </p:sp>
    </p:spTree>
    <p:extLst>
      <p:ext uri="{BB962C8B-B14F-4D97-AF65-F5344CB8AC3E}">
        <p14:creationId xmlns:p14="http://schemas.microsoft.com/office/powerpoint/2010/main" val="4805521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変数の番地の割り当て方は、</a:t>
            </a:r>
            <a:endParaRPr kumimoji="1" lang="en-US" altLang="ja-JP" dirty="0"/>
          </a:p>
          <a:p>
            <a:r>
              <a:rPr kumimoji="1" lang="ja-JP" altLang="en-US" dirty="0"/>
              <a:t>コンパイル時に番地を決定する静的番地 </a:t>
            </a:r>
            <a:r>
              <a:rPr kumimoji="1" lang="en-US" altLang="ja-JP" dirty="0"/>
              <a:t>static address </a:t>
            </a:r>
            <a:r>
              <a:rPr kumimoji="1" lang="ja-JP" altLang="en-US" dirty="0"/>
              <a:t>と、</a:t>
            </a:r>
            <a:endParaRPr kumimoji="1" lang="en-US" altLang="ja-JP" dirty="0"/>
          </a:p>
          <a:p>
            <a:r>
              <a:rPr kumimoji="1" lang="ja-JP" altLang="en-US" dirty="0"/>
              <a:t>実行時に番地を決定する動的番地 </a:t>
            </a:r>
            <a:r>
              <a:rPr kumimoji="1" lang="en-US" altLang="ja-JP" dirty="0"/>
              <a:t>dynamic address </a:t>
            </a:r>
            <a:r>
              <a:rPr kumimoji="1" lang="ja-JP" altLang="en-US" dirty="0"/>
              <a:t>があります。</a:t>
            </a:r>
            <a:endParaRPr kumimoji="1" lang="en-US" altLang="ja-JP" dirty="0"/>
          </a:p>
          <a:p>
            <a:r>
              <a:rPr kumimoji="1" lang="ja-JP" altLang="en-US" dirty="0"/>
              <a:t>静的番地にできるのは、コンパイル時に番地を決定できる大域変数や静的局所変数等です。</a:t>
            </a:r>
            <a:endParaRPr kumimoji="1" lang="en-US" altLang="ja-JP" dirty="0"/>
          </a:p>
          <a:p>
            <a:r>
              <a:rPr kumimoji="1" lang="ja-JP" altLang="en-US" dirty="0"/>
              <a:t>一方、動的番地は、実行時に呼び指すまで番地を決定できない局所変数等に使われます。</a:t>
            </a:r>
            <a:endParaRPr kumimoji="1" lang="en-US" altLang="ja-JP" dirty="0"/>
          </a:p>
          <a:p>
            <a:r>
              <a:rPr kumimoji="1" lang="ja-JP" altLang="en-US" dirty="0"/>
              <a:t>動的変数は、呼び出されたときに番地を決定します。</a:t>
            </a:r>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5</a:t>
            </a:fld>
            <a:endParaRPr kumimoji="1" lang="ja-JP" altLang="en-US"/>
          </a:p>
        </p:txBody>
      </p:sp>
    </p:spTree>
    <p:extLst>
      <p:ext uri="{BB962C8B-B14F-4D97-AF65-F5344CB8AC3E}">
        <p14:creationId xmlns:p14="http://schemas.microsoft.com/office/powerpoint/2010/main" val="398865843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関数に戻り値が無い場合は、</a:t>
            </a:r>
            <a:endParaRPr kumimoji="1" lang="en-US" altLang="ja-JP" dirty="0"/>
          </a:p>
          <a:p>
            <a:r>
              <a:rPr kumimoji="1" lang="ja-JP" altLang="en-US" dirty="0"/>
              <a:t>関数の最後で </a:t>
            </a:r>
            <a:r>
              <a:rPr kumimoji="1" lang="en-US" altLang="ja-JP" dirty="0"/>
              <a:t>RET </a:t>
            </a:r>
            <a:r>
              <a:rPr kumimoji="1" lang="ja-JP" altLang="en-US" dirty="0"/>
              <a:t>命令で元の位置に戻ります。</a:t>
            </a:r>
            <a:endParaRPr kumimoji="1" lang="en-US" altLang="ja-JP" dirty="0"/>
          </a:p>
          <a:p>
            <a:r>
              <a:rPr kumimoji="1" lang="ja-JP" altLang="en-US" dirty="0"/>
              <a:t>戻り値がある場合は、</a:t>
            </a:r>
            <a:endParaRPr kumimoji="1" lang="en-US" altLang="ja-JP" dirty="0"/>
          </a:p>
          <a:p>
            <a:r>
              <a:rPr kumimoji="1" lang="ja-JP" altLang="en-US" dirty="0"/>
              <a:t>まずスタックトップに戻り値を積み、その後</a:t>
            </a:r>
            <a:r>
              <a:rPr kumimoji="1" lang="en-US" altLang="ja-JP" dirty="0"/>
              <a:t>RET </a:t>
            </a:r>
            <a:r>
              <a:rPr kumimoji="1" lang="ja-JP" altLang="en-US" dirty="0"/>
              <a:t>命令を使います。</a:t>
            </a:r>
            <a:endParaRPr kumimoji="1" lang="en-US" altLang="ja-JP" dirty="0"/>
          </a:p>
          <a:p>
            <a:r>
              <a:rPr kumimoji="1" lang="ja-JP" altLang="en-US" dirty="0"/>
              <a:t>例えば、戻り値 </a:t>
            </a:r>
            <a:r>
              <a:rPr kumimoji="1" lang="en-US" altLang="ja-JP" dirty="0"/>
              <a:t>1 </a:t>
            </a:r>
            <a:r>
              <a:rPr kumimoji="1" lang="ja-JP" altLang="en-US" dirty="0"/>
              <a:t>を返す場合は、</a:t>
            </a:r>
            <a:endParaRPr kumimoji="1" lang="en-US" altLang="ja-JP" dirty="0"/>
          </a:p>
          <a:p>
            <a:r>
              <a:rPr kumimoji="1" lang="en-US" altLang="ja-JP" dirty="0"/>
              <a:t>PUSHI 1 RET </a:t>
            </a:r>
            <a:r>
              <a:rPr kumimoji="1" lang="ja-JP" altLang="en-US" dirty="0"/>
              <a:t>となります。</a:t>
            </a:r>
            <a:endParaRPr kumimoji="1" lang="en-US" altLang="ja-JP" dirty="0"/>
          </a:p>
          <a:p>
            <a:r>
              <a:rPr kumimoji="1" lang="en-US" altLang="ja-JP" dirty="0"/>
              <a:t>RET </a:t>
            </a:r>
            <a:r>
              <a:rPr kumimoji="1" lang="ja-JP" altLang="en-US" dirty="0"/>
              <a:t>命令のオペランドは引数の個数です。</a:t>
            </a:r>
            <a:endParaRPr kumimoji="1" lang="en-US" altLang="ja-JP" dirty="0"/>
          </a:p>
          <a:p>
            <a:r>
              <a:rPr kumimoji="1" lang="ja-JP" altLang="en-US" dirty="0"/>
              <a:t>このように、戻り値がある場合は、</a:t>
            </a:r>
            <a:r>
              <a:rPr kumimoji="1" lang="en-US" altLang="ja-JP" dirty="0"/>
              <a:t>RET </a:t>
            </a:r>
            <a:r>
              <a:rPr kumimoji="1" lang="ja-JP" altLang="en-US" dirty="0"/>
              <a:t>命令の直前に戻り値をスタックに積みます。</a:t>
            </a:r>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50</a:t>
            </a:fld>
            <a:endParaRPr kumimoji="1" lang="ja-JP" altLang="en-US"/>
          </a:p>
        </p:txBody>
      </p:sp>
    </p:spTree>
    <p:extLst>
      <p:ext uri="{BB962C8B-B14F-4D97-AF65-F5344CB8AC3E}">
        <p14:creationId xmlns:p14="http://schemas.microsoft.com/office/powerpoint/2010/main" val="201788199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フレームポインタ、ブロックポインタ等の初期値設定するのが</a:t>
            </a:r>
            <a:endParaRPr kumimoji="1" lang="en-US" altLang="ja-JP" dirty="0"/>
          </a:p>
          <a:p>
            <a:r>
              <a:rPr kumimoji="1" lang="en-US" altLang="ja-JP" dirty="0"/>
              <a:t>START </a:t>
            </a:r>
            <a:r>
              <a:rPr kumimoji="1" lang="ja-JP" altLang="en-US" dirty="0"/>
              <a:t>命令です。</a:t>
            </a:r>
            <a:endParaRPr kumimoji="1" lang="en-US" altLang="ja-JP" dirty="0"/>
          </a:p>
          <a:p>
            <a:r>
              <a:rPr kumimoji="1" lang="en-US" altLang="ja-JP" dirty="0"/>
              <a:t>START </a:t>
            </a:r>
            <a:r>
              <a:rPr kumimoji="1" lang="ja-JP" altLang="en-US" dirty="0"/>
              <a:t>命令は、</a:t>
            </a:r>
            <a:r>
              <a:rPr kumimoji="1" lang="en-US" altLang="ja-JP" dirty="0"/>
              <a:t>main() </a:t>
            </a:r>
            <a:r>
              <a:rPr kumimoji="1" lang="ja-JP" altLang="en-US" dirty="0"/>
              <a:t>関数の開始時に使います。</a:t>
            </a:r>
            <a:endParaRPr kumimoji="1" lang="en-US" altLang="ja-JP" dirty="0"/>
          </a:p>
          <a:p>
            <a:r>
              <a:rPr kumimoji="1" lang="en-US" altLang="ja-JP" dirty="0"/>
              <a:t>START </a:t>
            </a:r>
            <a:r>
              <a:rPr kumimoji="1" lang="ja-JP" altLang="en-US" dirty="0"/>
              <a:t>命令を実行すると、</a:t>
            </a:r>
            <a:endParaRPr kumimoji="1" lang="en-US" altLang="ja-JP" dirty="0"/>
          </a:p>
          <a:p>
            <a:r>
              <a:rPr kumimoji="1" lang="ja-JP" altLang="en-US" dirty="0"/>
              <a:t>フレームポインタ、戻り番地、ブロックポインタの初期値が指定されます。</a:t>
            </a:r>
            <a:endParaRPr kumimoji="1" lang="en-US" altLang="ja-JP" dirty="0"/>
          </a:p>
          <a:p>
            <a:r>
              <a:rPr kumimoji="1" lang="en-US" altLang="ja-JP" dirty="0"/>
              <a:t>main() </a:t>
            </a:r>
            <a:r>
              <a:rPr kumimoji="1" lang="ja-JP" altLang="en-US" dirty="0"/>
              <a:t>関数には呼び出し元はありませんので、</a:t>
            </a:r>
            <a:endParaRPr kumimoji="1" lang="en-US" altLang="ja-JP" dirty="0"/>
          </a:p>
          <a:p>
            <a:r>
              <a:rPr kumimoji="1" lang="ja-JP" altLang="en-US" dirty="0"/>
              <a:t>初期値は全て </a:t>
            </a:r>
            <a:r>
              <a:rPr kumimoji="1" lang="en-US" altLang="ja-JP" dirty="0"/>
              <a:t>-1 </a:t>
            </a:r>
            <a:r>
              <a:rPr kumimoji="1" lang="ja-JP" altLang="en-US" dirty="0"/>
              <a:t>となります。</a:t>
            </a:r>
            <a:endParaRPr kumimoji="1" lang="en-US" altLang="ja-JP" dirty="0"/>
          </a:p>
          <a:p>
            <a:r>
              <a:rPr kumimoji="1" lang="en-US" altLang="ja-JP" dirty="0"/>
              <a:t>HALT </a:t>
            </a:r>
            <a:r>
              <a:rPr kumimoji="1" lang="ja-JP" altLang="en-US" dirty="0"/>
              <a:t>命令は、プログラム終了時に使います。</a:t>
            </a:r>
            <a:endParaRPr kumimoji="1" lang="en-US" altLang="ja-JP" dirty="0"/>
          </a:p>
          <a:p>
            <a:r>
              <a:rPr kumimoji="1" lang="en-US" altLang="ja-JP" dirty="0"/>
              <a:t>HALT </a:t>
            </a:r>
            <a:r>
              <a:rPr kumimoji="1" lang="ja-JP" altLang="en-US" dirty="0"/>
              <a:t>命令が来ると、プログラムを終了し、システムに処理を返します。</a:t>
            </a:r>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51</a:t>
            </a:fld>
            <a:endParaRPr kumimoji="1" lang="ja-JP" altLang="en-US"/>
          </a:p>
        </p:txBody>
      </p:sp>
    </p:spTree>
    <p:extLst>
      <p:ext uri="{BB962C8B-B14F-4D97-AF65-F5344CB8AC3E}">
        <p14:creationId xmlns:p14="http://schemas.microsoft.com/office/powerpoint/2010/main" val="346963531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START </a:t>
            </a:r>
            <a:r>
              <a:rPr kumimoji="1" lang="ja-JP" altLang="en-US" dirty="0"/>
              <a:t>命令が来ると、</a:t>
            </a:r>
            <a:endParaRPr kumimoji="1" lang="en-US" altLang="ja-JP" dirty="0"/>
          </a:p>
          <a:p>
            <a:r>
              <a:rPr kumimoji="1" lang="en-US" altLang="ja-JP" dirty="0" err="1"/>
              <a:t>Dseg</a:t>
            </a:r>
            <a:r>
              <a:rPr kumimoji="1" lang="en-US" altLang="ja-JP" dirty="0"/>
              <a:t> </a:t>
            </a:r>
            <a:r>
              <a:rPr kumimoji="1" lang="ja-JP" altLang="en-US" dirty="0"/>
              <a:t>に動的リンク、戻り番地、静的リンクを積みます。</a:t>
            </a:r>
            <a:endParaRPr kumimoji="1" lang="en-US" altLang="ja-JP" dirty="0"/>
          </a:p>
          <a:p>
            <a:r>
              <a:rPr kumimoji="1" lang="en-US" altLang="ja-JP" dirty="0"/>
              <a:t>main() </a:t>
            </a:r>
            <a:r>
              <a:rPr kumimoji="1" lang="ja-JP" altLang="en-US" dirty="0"/>
              <a:t>関数に呼び出し元はありませんので、値は全て </a:t>
            </a:r>
            <a:r>
              <a:rPr kumimoji="1" lang="en-US" altLang="ja-JP" dirty="0"/>
              <a:t>-1 </a:t>
            </a:r>
            <a:r>
              <a:rPr kumimoji="1" lang="ja-JP" altLang="en-US" dirty="0"/>
              <a:t>です。</a:t>
            </a:r>
            <a:endParaRPr kumimoji="1" lang="en-US" altLang="ja-JP" dirty="0"/>
          </a:p>
          <a:p>
            <a:r>
              <a:rPr kumimoji="1" lang="ja-JP" altLang="en-US" dirty="0"/>
              <a:t>その後、フレームポインタ、ブロックポインタ、データポインタの値を設定します。</a:t>
            </a:r>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52</a:t>
            </a:fld>
            <a:endParaRPr kumimoji="1" lang="ja-JP" altLang="en-US"/>
          </a:p>
        </p:txBody>
      </p:sp>
    </p:spTree>
    <p:extLst>
      <p:ext uri="{BB962C8B-B14F-4D97-AF65-F5344CB8AC3E}">
        <p14:creationId xmlns:p14="http://schemas.microsoft.com/office/powerpoint/2010/main" val="428942064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ブロックの開始と終了時に使われるのが、</a:t>
            </a:r>
            <a:endParaRPr kumimoji="1" lang="en-US" altLang="ja-JP" dirty="0"/>
          </a:p>
          <a:p>
            <a:r>
              <a:rPr kumimoji="1" lang="en-US" altLang="ja-JP" dirty="0"/>
              <a:t>BEGIN </a:t>
            </a:r>
            <a:r>
              <a:rPr kumimoji="1" lang="ja-JP" altLang="en-US" dirty="0"/>
              <a:t>命令と </a:t>
            </a:r>
            <a:r>
              <a:rPr kumimoji="1" lang="en-US" altLang="ja-JP" dirty="0"/>
              <a:t>END </a:t>
            </a:r>
            <a:r>
              <a:rPr kumimoji="1" lang="ja-JP" altLang="en-US" dirty="0"/>
              <a:t>命令です。</a:t>
            </a:r>
            <a:endParaRPr kumimoji="1" lang="en-US" altLang="ja-JP" dirty="0"/>
          </a:p>
          <a:p>
            <a:r>
              <a:rPr kumimoji="1" lang="ja-JP" altLang="en-US" dirty="0"/>
              <a:t>中括弧開くで </a:t>
            </a:r>
            <a:r>
              <a:rPr kumimoji="1" lang="en-US" altLang="ja-JP" dirty="0"/>
              <a:t>BEGIN </a:t>
            </a:r>
            <a:r>
              <a:rPr kumimoji="1" lang="ja-JP" altLang="en-US" dirty="0"/>
              <a:t>命令、中括弧閉じるで </a:t>
            </a:r>
            <a:r>
              <a:rPr kumimoji="1" lang="en-US" altLang="ja-JP" dirty="0"/>
              <a:t>END </a:t>
            </a:r>
            <a:r>
              <a:rPr kumimoji="1" lang="ja-JP" altLang="en-US" dirty="0"/>
              <a:t>命令になります。</a:t>
            </a:r>
            <a:endParaRPr kumimoji="1" lang="en-US" altLang="ja-JP" dirty="0"/>
          </a:p>
          <a:p>
            <a:r>
              <a:rPr kumimoji="1" lang="en-US" altLang="ja-JP" dirty="0"/>
              <a:t>BEGIN </a:t>
            </a:r>
            <a:r>
              <a:rPr kumimoji="1" lang="ja-JP" altLang="en-US" dirty="0"/>
              <a:t>命令と </a:t>
            </a:r>
            <a:r>
              <a:rPr kumimoji="1" lang="en-US" altLang="ja-JP" dirty="0"/>
              <a:t>END </a:t>
            </a:r>
            <a:r>
              <a:rPr kumimoji="1" lang="ja-JP" altLang="en-US" dirty="0"/>
              <a:t>命令は、ブロックポインタの値を書き換えます。</a:t>
            </a:r>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53</a:t>
            </a:fld>
            <a:endParaRPr kumimoji="1" lang="ja-JP" altLang="en-US"/>
          </a:p>
        </p:txBody>
      </p:sp>
    </p:spTree>
    <p:extLst>
      <p:ext uri="{BB962C8B-B14F-4D97-AF65-F5344CB8AC3E}">
        <p14:creationId xmlns:p14="http://schemas.microsoft.com/office/powerpoint/2010/main" val="331936820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BEGIN </a:t>
            </a:r>
            <a:r>
              <a:rPr kumimoji="1" lang="ja-JP" altLang="en-US" dirty="0"/>
              <a:t>命令が来ると、まず </a:t>
            </a:r>
            <a:r>
              <a:rPr kumimoji="1" lang="en-US" altLang="ja-JP" dirty="0" err="1"/>
              <a:t>Dseg</a:t>
            </a:r>
            <a:r>
              <a:rPr kumimoji="1" lang="en-US" altLang="ja-JP" dirty="0"/>
              <a:t> </a:t>
            </a:r>
            <a:r>
              <a:rPr kumimoji="1" lang="ja-JP" altLang="en-US" dirty="0"/>
              <a:t>の末尾に静的リンクを積み、</a:t>
            </a:r>
          </a:p>
          <a:p>
            <a:r>
              <a:rPr kumimoji="1" lang="ja-JP" altLang="en-US" dirty="0"/>
              <a:t>その後ブロックポインタの値を書き換えます。</a:t>
            </a:r>
            <a:endParaRPr kumimoji="1" lang="en-US" altLang="ja-JP" dirty="0"/>
          </a:p>
          <a:p>
            <a:r>
              <a:rPr kumimoji="1" lang="ja-JP" altLang="en-US" dirty="0"/>
              <a:t>この例では、ブロックポインタの値は </a:t>
            </a:r>
            <a:r>
              <a:rPr kumimoji="1" lang="en-US" altLang="ja-JP" dirty="0"/>
              <a:t>52 </a:t>
            </a:r>
            <a:r>
              <a:rPr kumimoji="1" lang="ja-JP" altLang="en-US" dirty="0"/>
              <a:t>ですので、</a:t>
            </a:r>
            <a:r>
              <a:rPr kumimoji="1" lang="en-US" altLang="ja-JP" dirty="0" err="1"/>
              <a:t>Dseg</a:t>
            </a:r>
            <a:r>
              <a:rPr kumimoji="1" lang="en-US" altLang="ja-JP" dirty="0"/>
              <a:t> </a:t>
            </a:r>
            <a:r>
              <a:rPr kumimoji="1" lang="ja-JP" altLang="en-US" dirty="0"/>
              <a:t>の末尾の </a:t>
            </a:r>
            <a:r>
              <a:rPr kumimoji="1" lang="en-US" altLang="ja-JP" dirty="0"/>
              <a:t>103 </a:t>
            </a:r>
            <a:r>
              <a:rPr kumimoji="1" lang="ja-JP" altLang="en-US" dirty="0"/>
              <a:t>番地に</a:t>
            </a:r>
            <a:r>
              <a:rPr kumimoji="1" lang="en-US" altLang="ja-JP" dirty="0"/>
              <a:t>52</a:t>
            </a:r>
            <a:r>
              <a:rPr kumimoji="1" lang="ja-JP" altLang="en-US" dirty="0"/>
              <a:t>を積みます。</a:t>
            </a:r>
            <a:endParaRPr kumimoji="1" lang="en-US" altLang="ja-JP" dirty="0"/>
          </a:p>
          <a:p>
            <a:r>
              <a:rPr kumimoji="1" lang="ja-JP" altLang="en-US" dirty="0"/>
              <a:t>その後、ブロックポインタの値を </a:t>
            </a:r>
            <a:r>
              <a:rPr kumimoji="1" lang="en-US" altLang="ja-JP" dirty="0"/>
              <a:t>103 </a:t>
            </a:r>
            <a:r>
              <a:rPr kumimoji="1" lang="ja-JP" altLang="en-US" dirty="0"/>
              <a:t>に書き換えます。</a:t>
            </a:r>
            <a:endParaRPr kumimoji="1" lang="en-US" altLang="ja-JP" dirty="0"/>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54</a:t>
            </a:fld>
            <a:endParaRPr kumimoji="1" lang="ja-JP" altLang="en-US"/>
          </a:p>
        </p:txBody>
      </p:sp>
    </p:spTree>
    <p:extLst>
      <p:ext uri="{BB962C8B-B14F-4D97-AF65-F5344CB8AC3E}">
        <p14:creationId xmlns:p14="http://schemas.microsoft.com/office/powerpoint/2010/main" val="407858745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関数・手続き内部や、ブロック内部で局所変数が宣言された場合は動的変数になります。</a:t>
            </a:r>
            <a:endParaRPr kumimoji="1" lang="en-US" altLang="ja-JP" dirty="0"/>
          </a:p>
          <a:p>
            <a:r>
              <a:rPr kumimoji="1" lang="ja-JP" altLang="en-US" dirty="0"/>
              <a:t>動的変数はコンパイル時に番地を決定することができません。</a:t>
            </a:r>
            <a:endParaRPr kumimoji="1" lang="en-US" altLang="ja-JP" dirty="0"/>
          </a:p>
          <a:p>
            <a:r>
              <a:rPr kumimoji="1" lang="ja-JP" altLang="en-US" dirty="0"/>
              <a:t>そこで、動的変数に対しては、コンパイル時には相対番地 </a:t>
            </a:r>
            <a:r>
              <a:rPr kumimoji="1" lang="en-US" altLang="ja-JP" dirty="0"/>
              <a:t>relative address </a:t>
            </a:r>
            <a:r>
              <a:rPr kumimoji="1" lang="ja-JP" altLang="en-US" dirty="0"/>
              <a:t>を割り当てます。</a:t>
            </a:r>
            <a:endParaRPr kumimoji="1" lang="en-US" altLang="ja-JP" dirty="0"/>
          </a:p>
          <a:p>
            <a:r>
              <a:rPr kumimoji="1" lang="ja-JP" altLang="en-US" dirty="0"/>
              <a:t>相対番地は、ブロックの先頭を基準とした番地で、ブロック番号とブロックの先頭からの相対位置の</a:t>
            </a:r>
            <a:r>
              <a:rPr kumimoji="1" lang="en-US" altLang="ja-JP" dirty="0"/>
              <a:t>2</a:t>
            </a:r>
            <a:r>
              <a:rPr kumimoji="1" lang="ja-JP" altLang="en-US" dirty="0"/>
              <a:t>個組で表されます。</a:t>
            </a:r>
            <a:endParaRPr kumimoji="1" lang="en-US" altLang="ja-JP" dirty="0"/>
          </a:p>
          <a:p>
            <a:r>
              <a:rPr kumimoji="1" lang="ja-JP" altLang="en-US" dirty="0"/>
              <a:t>例えば、左下の例では、一番外側のブロック </a:t>
            </a:r>
            <a:r>
              <a:rPr kumimoji="1" lang="en-US" altLang="ja-JP" dirty="0"/>
              <a:t>2 </a:t>
            </a:r>
            <a:r>
              <a:rPr kumimoji="1" lang="ja-JP" altLang="en-US" dirty="0"/>
              <a:t>で変数 </a:t>
            </a:r>
            <a:r>
              <a:rPr kumimoji="1" lang="en-US" altLang="ja-JP" dirty="0" err="1"/>
              <a:t>i</a:t>
            </a:r>
            <a:r>
              <a:rPr kumimoji="1" lang="en-US" altLang="ja-JP" dirty="0"/>
              <a:t>, j </a:t>
            </a:r>
            <a:r>
              <a:rPr kumimoji="1" lang="ja-JP" altLang="en-US" dirty="0"/>
              <a:t>を宣言、</a:t>
            </a:r>
            <a:endParaRPr kumimoji="1" lang="en-US" altLang="ja-JP" dirty="0"/>
          </a:p>
          <a:p>
            <a:r>
              <a:rPr kumimoji="1" lang="ja-JP" altLang="en-US" dirty="0"/>
              <a:t>一つ内側のブロック </a:t>
            </a:r>
            <a:r>
              <a:rPr kumimoji="1" lang="en-US" altLang="ja-JP" dirty="0"/>
              <a:t>1 </a:t>
            </a:r>
            <a:r>
              <a:rPr kumimoji="1" lang="ja-JP" altLang="en-US" dirty="0"/>
              <a:t>で変数 </a:t>
            </a:r>
            <a:r>
              <a:rPr kumimoji="1" lang="en-US" altLang="ja-JP" dirty="0"/>
              <a:t>x, y </a:t>
            </a:r>
            <a:r>
              <a:rPr kumimoji="1" lang="ja-JP" altLang="en-US" dirty="0"/>
              <a:t>を宣言、</a:t>
            </a:r>
            <a:endParaRPr kumimoji="1" lang="en-US" altLang="ja-JP" dirty="0"/>
          </a:p>
          <a:p>
            <a:r>
              <a:rPr kumimoji="1" lang="ja-JP" altLang="en-US" dirty="0"/>
              <a:t>一番内側のブロック </a:t>
            </a:r>
            <a:r>
              <a:rPr kumimoji="1" lang="en-US" altLang="ja-JP" dirty="0"/>
              <a:t>0 </a:t>
            </a:r>
            <a:r>
              <a:rPr kumimoji="1" lang="ja-JP" altLang="en-US" dirty="0"/>
              <a:t>で変数 </a:t>
            </a:r>
            <a:r>
              <a:rPr kumimoji="1" lang="en-US" altLang="ja-JP" dirty="0" err="1"/>
              <a:t>a,b,c</a:t>
            </a:r>
            <a:r>
              <a:rPr kumimoji="1" lang="en-US" altLang="ja-JP" dirty="0"/>
              <a:t> </a:t>
            </a:r>
            <a:r>
              <a:rPr kumimoji="1" lang="ja-JP" altLang="en-US" dirty="0"/>
              <a:t>を宣言しています。</a:t>
            </a:r>
            <a:endParaRPr kumimoji="1" lang="en-US" altLang="ja-JP" dirty="0"/>
          </a:p>
          <a:p>
            <a:r>
              <a:rPr kumimoji="1" lang="ja-JP" altLang="en-US" dirty="0"/>
              <a:t>変数 </a:t>
            </a:r>
            <a:r>
              <a:rPr kumimoji="1" lang="en-US" altLang="ja-JP" dirty="0" err="1"/>
              <a:t>i</a:t>
            </a:r>
            <a:r>
              <a:rPr kumimoji="1" lang="en-US" altLang="ja-JP" dirty="0"/>
              <a:t>, j </a:t>
            </a:r>
            <a:r>
              <a:rPr kumimoji="1" lang="ja-JP" altLang="en-US" dirty="0"/>
              <a:t>はブロック </a:t>
            </a:r>
            <a:r>
              <a:rPr kumimoji="1" lang="en-US" altLang="ja-JP" dirty="0"/>
              <a:t>2 </a:t>
            </a:r>
            <a:r>
              <a:rPr kumimoji="1" lang="ja-JP" altLang="en-US" dirty="0"/>
              <a:t>で宣言されていますので、相対番地は、</a:t>
            </a:r>
            <a:r>
              <a:rPr kumimoji="1" lang="en-US" altLang="ja-JP" dirty="0"/>
              <a:t>(2,1), (2,2) </a:t>
            </a:r>
            <a:r>
              <a:rPr kumimoji="1" lang="ja-JP" altLang="en-US" dirty="0"/>
              <a:t>と</a:t>
            </a:r>
            <a:endParaRPr kumimoji="1" lang="en-US" altLang="ja-JP" dirty="0"/>
          </a:p>
          <a:p>
            <a:r>
              <a:rPr kumimoji="1" lang="ja-JP" altLang="en-US" dirty="0"/>
              <a:t>ブロック番号と相対位置で表されます。</a:t>
            </a:r>
            <a:endParaRPr kumimoji="1" lang="en-US" altLang="ja-JP" dirty="0"/>
          </a:p>
          <a:p>
            <a:r>
              <a:rPr kumimoji="1" lang="ja-JP" altLang="en-US" dirty="0"/>
              <a:t>同様に、ブロック </a:t>
            </a:r>
            <a:r>
              <a:rPr kumimoji="1" lang="en-US" altLang="ja-JP" dirty="0"/>
              <a:t>1 </a:t>
            </a:r>
            <a:r>
              <a:rPr kumimoji="1" lang="ja-JP" altLang="en-US" dirty="0"/>
              <a:t>で宣言されている変数 </a:t>
            </a:r>
            <a:r>
              <a:rPr kumimoji="1" lang="en-US" altLang="ja-JP" dirty="0"/>
              <a:t>x, y </a:t>
            </a:r>
            <a:r>
              <a:rPr kumimoji="1" lang="ja-JP" altLang="en-US" dirty="0"/>
              <a:t>は </a:t>
            </a:r>
            <a:r>
              <a:rPr kumimoji="1" lang="en-US" altLang="ja-JP" dirty="0"/>
              <a:t>(1,1)</a:t>
            </a:r>
            <a:r>
              <a:rPr kumimoji="1" lang="ja-JP" altLang="en-US" dirty="0"/>
              <a:t> </a:t>
            </a:r>
            <a:r>
              <a:rPr kumimoji="1" lang="en-US" altLang="ja-JP" dirty="0"/>
              <a:t>(1,2)</a:t>
            </a:r>
          </a:p>
          <a:p>
            <a:r>
              <a:rPr kumimoji="1" lang="ja-JP" altLang="en-US" dirty="0"/>
              <a:t>ブロック </a:t>
            </a:r>
            <a:r>
              <a:rPr kumimoji="1" lang="en-US" altLang="ja-JP" dirty="0"/>
              <a:t>0</a:t>
            </a:r>
            <a:r>
              <a:rPr kumimoji="1" lang="ja-JP" altLang="en-US" dirty="0"/>
              <a:t>で宣言されている変数 </a:t>
            </a:r>
            <a:r>
              <a:rPr kumimoji="1" lang="en-US" altLang="ja-JP" dirty="0" err="1"/>
              <a:t>a,b,c</a:t>
            </a:r>
            <a:r>
              <a:rPr kumimoji="1" lang="en-US" altLang="ja-JP" dirty="0"/>
              <a:t> </a:t>
            </a:r>
            <a:r>
              <a:rPr kumimoji="1" lang="ja-JP" altLang="en-US" dirty="0"/>
              <a:t>は </a:t>
            </a:r>
            <a:r>
              <a:rPr kumimoji="1" lang="en-US" altLang="ja-JP" dirty="0"/>
              <a:t>(0,1) (0,2) (0,3) </a:t>
            </a:r>
            <a:r>
              <a:rPr kumimoji="1" lang="ja-JP" altLang="en-US" dirty="0"/>
              <a:t>となります。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55</a:t>
            </a:fld>
            <a:endParaRPr kumimoji="1" lang="ja-JP" altLang="en-US"/>
          </a:p>
        </p:txBody>
      </p:sp>
    </p:spTree>
    <p:extLst>
      <p:ext uri="{BB962C8B-B14F-4D97-AF65-F5344CB8AC3E}">
        <p14:creationId xmlns:p14="http://schemas.microsoft.com/office/powerpoint/2010/main" val="415847098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局所変数は、ブロック番号とブロック内番地で表されます。</a:t>
            </a:r>
            <a:endParaRPr kumimoji="1" lang="en-US" altLang="ja-JP" dirty="0"/>
          </a:p>
          <a:p>
            <a:r>
              <a:rPr kumimoji="1" lang="ja-JP" altLang="en-US" dirty="0"/>
              <a:t>ブロック番号は、現在実行中のブロック番号を</a:t>
            </a:r>
            <a:r>
              <a:rPr kumimoji="1" lang="en-US" altLang="ja-JP" dirty="0"/>
              <a:t>0</a:t>
            </a:r>
            <a:r>
              <a:rPr kumimoji="1" lang="ja-JP" altLang="en-US" dirty="0"/>
              <a:t>、</a:t>
            </a:r>
            <a:endParaRPr kumimoji="1" lang="en-US" altLang="ja-JP" dirty="0"/>
          </a:p>
          <a:p>
            <a:r>
              <a:rPr kumimoji="1" lang="ja-JP" altLang="en-US" dirty="0"/>
              <a:t>その親のブロック番号を</a:t>
            </a:r>
            <a:r>
              <a:rPr kumimoji="1" lang="en-US" altLang="ja-JP" dirty="0"/>
              <a:t>1</a:t>
            </a:r>
            <a:r>
              <a:rPr kumimoji="1" lang="ja-JP" altLang="en-US" dirty="0"/>
              <a:t>、とします。</a:t>
            </a:r>
            <a:endParaRPr kumimoji="1" lang="en-US" altLang="ja-JP" dirty="0"/>
          </a:p>
          <a:p>
            <a:r>
              <a:rPr kumimoji="1" lang="ja-JP" altLang="en-US" dirty="0"/>
              <a:t>例えば、左の例の場合、外側のブロックを実行中は、</a:t>
            </a:r>
            <a:endParaRPr kumimoji="1" lang="en-US" altLang="ja-JP" dirty="0"/>
          </a:p>
          <a:p>
            <a:r>
              <a:rPr kumimoji="1" lang="ja-JP" altLang="en-US" dirty="0"/>
              <a:t>外側のブロックで宣言されている変数 </a:t>
            </a:r>
            <a:r>
              <a:rPr kumimoji="1" lang="en-US" altLang="ja-JP" dirty="0"/>
              <a:t>a, x </a:t>
            </a:r>
            <a:r>
              <a:rPr kumimoji="1" lang="ja-JP" altLang="en-US" dirty="0"/>
              <a:t>のブロック番号は </a:t>
            </a:r>
            <a:r>
              <a:rPr kumimoji="1" lang="en-US" altLang="ja-JP" dirty="0"/>
              <a:t>0 </a:t>
            </a:r>
            <a:r>
              <a:rPr kumimoji="1" lang="ja-JP" altLang="en-US" dirty="0"/>
              <a:t>になります。</a:t>
            </a:r>
            <a:endParaRPr kumimoji="1" lang="en-US" altLang="ja-JP" dirty="0"/>
          </a:p>
          <a:p>
            <a:r>
              <a:rPr kumimoji="1" lang="ja-JP" altLang="en-US" dirty="0"/>
              <a:t>ブロック内番地は、宣言された順番に </a:t>
            </a:r>
            <a:r>
              <a:rPr kumimoji="1" lang="en-US" altLang="ja-JP" dirty="0"/>
              <a:t>1 </a:t>
            </a:r>
            <a:r>
              <a:rPr kumimoji="1" lang="ja-JP" altLang="en-US" dirty="0"/>
              <a:t>番地から付けられます。</a:t>
            </a:r>
            <a:endParaRPr kumimoji="1" lang="en-US" altLang="ja-JP" dirty="0"/>
          </a:p>
          <a:p>
            <a:r>
              <a:rPr kumimoji="1" lang="en-US" altLang="ja-JP" dirty="0"/>
              <a:t>a, x </a:t>
            </a:r>
            <a:r>
              <a:rPr kumimoji="1" lang="ja-JP" altLang="en-US" dirty="0"/>
              <a:t>と宣言されていますので、</a:t>
            </a:r>
            <a:r>
              <a:rPr kumimoji="1" lang="en-US" altLang="ja-JP" dirty="0"/>
              <a:t>a </a:t>
            </a:r>
            <a:r>
              <a:rPr kumimoji="1" lang="ja-JP" altLang="en-US" dirty="0"/>
              <a:t>の相対番地は </a:t>
            </a:r>
            <a:r>
              <a:rPr kumimoji="1" lang="en-US" altLang="ja-JP" dirty="0"/>
              <a:t>(0,1) x </a:t>
            </a:r>
            <a:r>
              <a:rPr kumimoji="1" lang="ja-JP" altLang="en-US" dirty="0"/>
              <a:t>の相対番地は </a:t>
            </a:r>
            <a:r>
              <a:rPr kumimoji="1" lang="en-US" altLang="ja-JP" dirty="0"/>
              <a:t>0,2 </a:t>
            </a:r>
            <a:r>
              <a:rPr kumimoji="1" lang="ja-JP" altLang="en-US" dirty="0"/>
              <a:t>になります。</a:t>
            </a:r>
            <a:endParaRPr kumimoji="1" lang="en-US" altLang="ja-JP" dirty="0"/>
          </a:p>
          <a:p>
            <a:r>
              <a:rPr kumimoji="1" lang="ja-JP" altLang="en-US" dirty="0"/>
              <a:t>内側のブロックに入ると、内側のブロックのブロック番号が </a:t>
            </a:r>
            <a:r>
              <a:rPr kumimoji="1" lang="en-US" altLang="ja-JP" dirty="0"/>
              <a:t>0 </a:t>
            </a:r>
            <a:r>
              <a:rPr kumimoji="1" lang="ja-JP" altLang="en-US" dirty="0"/>
              <a:t>、</a:t>
            </a:r>
            <a:endParaRPr kumimoji="1" lang="en-US" altLang="ja-JP" dirty="0"/>
          </a:p>
          <a:p>
            <a:r>
              <a:rPr kumimoji="1" lang="ja-JP" altLang="en-US" dirty="0"/>
              <a:t>外側のブロックのブロックが番号が </a:t>
            </a:r>
            <a:r>
              <a:rPr kumimoji="1" lang="en-US" altLang="ja-JP" dirty="0"/>
              <a:t>1 </a:t>
            </a:r>
            <a:r>
              <a:rPr kumimoji="1" lang="ja-JP" altLang="en-US" dirty="0"/>
              <a:t>になります。</a:t>
            </a:r>
            <a:endParaRPr kumimoji="1" lang="en-US" altLang="ja-JP" dirty="0"/>
          </a:p>
          <a:p>
            <a:r>
              <a:rPr kumimoji="1" lang="ja-JP" altLang="en-US" dirty="0"/>
              <a:t>内側で変数 </a:t>
            </a:r>
            <a:r>
              <a:rPr kumimoji="1" lang="en-US" altLang="ja-JP" dirty="0"/>
              <a:t>u, a </a:t>
            </a:r>
            <a:r>
              <a:rPr kumimoji="1" lang="ja-JP" altLang="en-US" dirty="0"/>
              <a:t>を宣言した場合、相対番地はそれぞれ </a:t>
            </a:r>
            <a:r>
              <a:rPr kumimoji="1" lang="en-US" altLang="ja-JP" dirty="0"/>
              <a:t>0,1 </a:t>
            </a:r>
            <a:r>
              <a:rPr kumimoji="1" lang="ja-JP" altLang="en-US" dirty="0"/>
              <a:t>と </a:t>
            </a:r>
            <a:r>
              <a:rPr kumimoji="1" lang="en-US" altLang="ja-JP" dirty="0"/>
              <a:t>0,2 </a:t>
            </a:r>
            <a:r>
              <a:rPr kumimoji="1" lang="ja-JP" altLang="en-US" dirty="0"/>
              <a:t>になります。</a:t>
            </a:r>
            <a:endParaRPr kumimoji="1" lang="en-US" altLang="ja-JP" dirty="0"/>
          </a:p>
          <a:p>
            <a:r>
              <a:rPr kumimoji="1" lang="ja-JP" altLang="en-US" dirty="0"/>
              <a:t>外側のブロックで宣言された変数 </a:t>
            </a:r>
            <a:r>
              <a:rPr kumimoji="1" lang="en-US" altLang="ja-JP" dirty="0"/>
              <a:t>x </a:t>
            </a:r>
            <a:r>
              <a:rPr kumimoji="1" lang="ja-JP" altLang="en-US" dirty="0"/>
              <a:t>の相対番地は </a:t>
            </a:r>
            <a:r>
              <a:rPr kumimoji="1" lang="en-US" altLang="ja-JP" dirty="0"/>
              <a:t>1,2 </a:t>
            </a:r>
            <a:r>
              <a:rPr kumimoji="1" lang="ja-JP" altLang="en-US" dirty="0"/>
              <a:t>になります。</a:t>
            </a:r>
            <a:endParaRPr kumimoji="1" lang="en-US" altLang="ja-JP" dirty="0"/>
          </a:p>
          <a:p>
            <a:r>
              <a:rPr kumimoji="1" lang="ja-JP" altLang="en-US" dirty="0"/>
              <a:t>外側のブロックで宣言された変数 </a:t>
            </a:r>
            <a:r>
              <a:rPr kumimoji="1" lang="en-US" altLang="ja-JP" dirty="0"/>
              <a:t>a </a:t>
            </a:r>
            <a:r>
              <a:rPr kumimoji="1" lang="ja-JP" altLang="en-US" dirty="0"/>
              <a:t>は、内側のブロックで同名の変数が宣言されていますので、</a:t>
            </a:r>
            <a:endParaRPr kumimoji="1" lang="en-US" altLang="ja-JP" dirty="0"/>
          </a:p>
          <a:p>
            <a:r>
              <a:rPr kumimoji="1" lang="en-US" altLang="ja-JP" dirty="0"/>
              <a:t>a </a:t>
            </a:r>
            <a:r>
              <a:rPr kumimoji="1" lang="ja-JP" altLang="en-US" dirty="0"/>
              <a:t>と書いた場合は内側の変数が優先されて外側の変数にはアクセスできなくなります。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56</a:t>
            </a:fld>
            <a:endParaRPr kumimoji="1" lang="ja-JP" altLang="en-US"/>
          </a:p>
        </p:txBody>
      </p:sp>
    </p:spTree>
    <p:extLst>
      <p:ext uri="{BB962C8B-B14F-4D97-AF65-F5344CB8AC3E}">
        <p14:creationId xmlns:p14="http://schemas.microsoft.com/office/powerpoint/2010/main" val="21506068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相対番地は、ブロックの先頭を基準とした番地です。</a:t>
            </a:r>
            <a:endParaRPr kumimoji="1" lang="en-US" altLang="ja-JP" dirty="0"/>
          </a:p>
          <a:p>
            <a:r>
              <a:rPr kumimoji="1" lang="ja-JP" altLang="en-US" dirty="0"/>
              <a:t>実際に変数の値を参照するためには、実番地が必要になります。</a:t>
            </a:r>
            <a:endParaRPr kumimoji="1" lang="en-US" altLang="ja-JP" dirty="0"/>
          </a:p>
          <a:p>
            <a:r>
              <a:rPr kumimoji="1" lang="ja-JP" altLang="en-US" dirty="0"/>
              <a:t>実番地は、実行時に計算されます。</a:t>
            </a:r>
            <a:endParaRPr kumimoji="1" lang="en-US" altLang="ja-JP" dirty="0"/>
          </a:p>
          <a:p>
            <a:r>
              <a:rPr kumimoji="1" lang="ja-JP" altLang="en-US" dirty="0"/>
              <a:t>また、動的リンク、戻り番地、静的リンクの番地も相対番地で記載されます。</a:t>
            </a:r>
            <a:endParaRPr kumimoji="1" lang="en-US" altLang="ja-JP" dirty="0"/>
          </a:p>
          <a:p>
            <a:r>
              <a:rPr kumimoji="1" lang="ja-JP" altLang="en-US" dirty="0"/>
              <a:t>例えば、左のようにブロックを記述し、変数を宣言した、</a:t>
            </a:r>
            <a:endParaRPr kumimoji="1" lang="en-US" altLang="ja-JP" dirty="0"/>
          </a:p>
          <a:p>
            <a:r>
              <a:rPr kumimoji="1" lang="en-US" altLang="ja-JP" dirty="0" err="1"/>
              <a:t>Dseg</a:t>
            </a:r>
            <a:r>
              <a:rPr kumimoji="1" lang="ja-JP" altLang="en-US" dirty="0"/>
              <a:t> には右の表のように割り当てられます。</a:t>
            </a:r>
            <a:endParaRPr kumimoji="1" lang="en-US" altLang="ja-JP" dirty="0"/>
          </a:p>
          <a:p>
            <a:r>
              <a:rPr kumimoji="1" lang="ja-JP" altLang="en-US" dirty="0"/>
              <a:t>右の表の</a:t>
            </a:r>
            <a:r>
              <a:rPr kumimoji="1" lang="en-US" altLang="ja-JP" dirty="0"/>
              <a:t>DL, RA,SL </a:t>
            </a:r>
            <a:r>
              <a:rPr kumimoji="1" lang="ja-JP" altLang="en-US" dirty="0"/>
              <a:t>はそれぞれ動的リンク、戻り番地、静的リンクを表します。</a:t>
            </a:r>
            <a:endParaRPr kumimoji="1" lang="en-US" altLang="ja-JP" dirty="0"/>
          </a:p>
          <a:p>
            <a:r>
              <a:rPr kumimoji="1" lang="ja-JP" altLang="en-US" dirty="0"/>
              <a:t>各ブロックの先頭に来るのが、静的リンクです。</a:t>
            </a:r>
            <a:endParaRPr kumimoji="1" lang="en-US" altLang="ja-JP" dirty="0"/>
          </a:p>
          <a:p>
            <a:r>
              <a:rPr kumimoji="1" lang="ja-JP" altLang="en-US" dirty="0"/>
              <a:t>静的リンクを先頭に、各局所変数が割り当てられます。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57</a:t>
            </a:fld>
            <a:endParaRPr kumimoji="1" lang="ja-JP" altLang="en-US"/>
          </a:p>
        </p:txBody>
      </p:sp>
    </p:spTree>
    <p:extLst>
      <p:ext uri="{BB962C8B-B14F-4D97-AF65-F5344CB8AC3E}">
        <p14:creationId xmlns:p14="http://schemas.microsoft.com/office/powerpoint/2010/main" val="1622537016"/>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相対番地はブロック番号とブロック内番地で記述されます。</a:t>
            </a:r>
            <a:endParaRPr kumimoji="1" lang="en-US" altLang="ja-JP" dirty="0"/>
          </a:p>
          <a:p>
            <a:r>
              <a:rPr kumimoji="1" lang="ja-JP" altLang="en-US" dirty="0"/>
              <a:t>ブロック番号 </a:t>
            </a:r>
            <a:r>
              <a:rPr kumimoji="1" lang="en-US" altLang="ja-JP" dirty="0"/>
              <a:t>0 </a:t>
            </a:r>
            <a:r>
              <a:rPr kumimoji="1" lang="ja-JP" altLang="en-US" dirty="0"/>
              <a:t>が現在実行中のブロックの局所変数、</a:t>
            </a:r>
            <a:endParaRPr kumimoji="1" lang="en-US" altLang="ja-JP" dirty="0"/>
          </a:p>
          <a:p>
            <a:r>
              <a:rPr kumimoji="1" lang="ja-JP" altLang="en-US" dirty="0"/>
              <a:t>ブロック番号 </a:t>
            </a:r>
            <a:r>
              <a:rPr kumimoji="1" lang="en-US" altLang="ja-JP" dirty="0"/>
              <a:t>1 </a:t>
            </a:r>
            <a:r>
              <a:rPr kumimoji="1" lang="ja-JP" altLang="en-US" dirty="0"/>
              <a:t>が</a:t>
            </a:r>
            <a:r>
              <a:rPr kumimoji="1" lang="en-US" altLang="ja-JP" dirty="0"/>
              <a:t>1</a:t>
            </a:r>
            <a:r>
              <a:rPr kumimoji="1" lang="ja-JP" altLang="en-US" dirty="0"/>
              <a:t>つ上のブロックの局所変数、</a:t>
            </a:r>
            <a:endParaRPr kumimoji="1" lang="en-US" altLang="ja-JP" dirty="0"/>
          </a:p>
          <a:p>
            <a:r>
              <a:rPr kumimoji="1" lang="ja-JP" altLang="en-US" dirty="0"/>
              <a:t>ブロック番号 </a:t>
            </a:r>
            <a:r>
              <a:rPr kumimoji="1" lang="en-US" altLang="ja-JP" dirty="0"/>
              <a:t>2 </a:t>
            </a:r>
            <a:r>
              <a:rPr kumimoji="1" lang="ja-JP" altLang="en-US" dirty="0"/>
              <a:t>が</a:t>
            </a:r>
            <a:r>
              <a:rPr kumimoji="1" lang="en-US" altLang="ja-JP" dirty="0"/>
              <a:t>2</a:t>
            </a:r>
            <a:r>
              <a:rPr kumimoji="1" lang="ja-JP" altLang="en-US" dirty="0"/>
              <a:t>つ上のブロックの局所変数となります。</a:t>
            </a:r>
            <a:endParaRPr kumimoji="1" lang="en-US" altLang="ja-JP" dirty="0"/>
          </a:p>
          <a:p>
            <a:r>
              <a:rPr kumimoji="1" lang="ja-JP" altLang="en-US" dirty="0"/>
              <a:t>また、大域変数には、ブロック番号 </a:t>
            </a:r>
            <a:r>
              <a:rPr kumimoji="1" lang="en-US" altLang="ja-JP" dirty="0"/>
              <a:t>-1 </a:t>
            </a:r>
            <a:r>
              <a:rPr kumimoji="1" lang="ja-JP" altLang="en-US" dirty="0"/>
              <a:t>が割り当てられます。</a:t>
            </a:r>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58</a:t>
            </a:fld>
            <a:endParaRPr kumimoji="1" lang="ja-JP" altLang="en-US"/>
          </a:p>
        </p:txBody>
      </p:sp>
    </p:spTree>
    <p:extLst>
      <p:ext uri="{BB962C8B-B14F-4D97-AF65-F5344CB8AC3E}">
        <p14:creationId xmlns:p14="http://schemas.microsoft.com/office/powerpoint/2010/main" val="392346611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ブロック内番地はブロックの静的リンクの位置が基準となります。</a:t>
            </a:r>
            <a:endParaRPr kumimoji="1" lang="en-US" altLang="ja-JP" dirty="0"/>
          </a:p>
          <a:p>
            <a:r>
              <a:rPr kumimoji="1" lang="ja-JP" altLang="en-US" dirty="0"/>
              <a:t>ブロック内番地 </a:t>
            </a:r>
            <a:r>
              <a:rPr kumimoji="1" lang="en-US" altLang="ja-JP" dirty="0"/>
              <a:t>0 </a:t>
            </a:r>
            <a:r>
              <a:rPr kumimoji="1" lang="ja-JP" altLang="en-US" dirty="0"/>
              <a:t>が静的リンクの番地です。</a:t>
            </a:r>
            <a:endParaRPr kumimoji="1" lang="en-US" altLang="ja-JP" dirty="0"/>
          </a:p>
          <a:p>
            <a:r>
              <a:rPr kumimoji="1" lang="ja-JP" altLang="en-US" dirty="0"/>
              <a:t>局所変数には、</a:t>
            </a:r>
            <a:r>
              <a:rPr kumimoji="1" lang="en-US" altLang="ja-JP" dirty="0"/>
              <a:t>1</a:t>
            </a:r>
            <a:r>
              <a:rPr kumimoji="1" lang="ja-JP" altLang="en-US" dirty="0"/>
              <a:t>以上のブロック内番地が割り当てられます。</a:t>
            </a:r>
            <a:endParaRPr kumimoji="1" lang="en-US" altLang="ja-JP" dirty="0"/>
          </a:p>
          <a:p>
            <a:r>
              <a:rPr kumimoji="1" lang="ja-JP" altLang="en-US" dirty="0"/>
              <a:t>また、動的リンクのブロック内番地は </a:t>
            </a:r>
            <a:r>
              <a:rPr kumimoji="1" lang="en-US" altLang="ja-JP" dirty="0"/>
              <a:t>-2</a:t>
            </a:r>
            <a:r>
              <a:rPr kumimoji="1" lang="ja-JP" altLang="en-US" dirty="0"/>
              <a:t>、戻り番地のブロック内番地は </a:t>
            </a:r>
            <a:r>
              <a:rPr kumimoji="1" lang="en-US" altLang="ja-JP" dirty="0"/>
              <a:t>-1 </a:t>
            </a:r>
            <a:r>
              <a:rPr kumimoji="1" lang="ja-JP" altLang="en-US" dirty="0"/>
              <a:t>となります。</a:t>
            </a:r>
            <a:endParaRPr kumimoji="1" lang="en-US" altLang="ja-JP" dirty="0"/>
          </a:p>
          <a:p>
            <a:r>
              <a:rPr kumimoji="1" lang="ja-JP" altLang="en-US" dirty="0"/>
              <a:t>引数がある場合は、</a:t>
            </a:r>
            <a:r>
              <a:rPr kumimoji="1" lang="en-US" altLang="ja-JP" dirty="0"/>
              <a:t>-3 </a:t>
            </a:r>
            <a:r>
              <a:rPr kumimoji="1" lang="ja-JP" altLang="en-US" dirty="0"/>
              <a:t>以下のブロック内番地が割り当てられます。</a:t>
            </a:r>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59</a:t>
            </a:fld>
            <a:endParaRPr kumimoji="1" lang="ja-JP" altLang="en-US"/>
          </a:p>
        </p:txBody>
      </p:sp>
    </p:spTree>
    <p:extLst>
      <p:ext uri="{BB962C8B-B14F-4D97-AF65-F5344CB8AC3E}">
        <p14:creationId xmlns:p14="http://schemas.microsoft.com/office/powerpoint/2010/main" val="2240581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多くの言語では、変数には有効範囲があります。</a:t>
            </a:r>
            <a:endParaRPr kumimoji="1" lang="en-US" altLang="ja-JP" dirty="0"/>
          </a:p>
          <a:p>
            <a:r>
              <a:rPr kumimoji="1" lang="ja-JP" altLang="en-US" dirty="0"/>
              <a:t>変数は、有効範囲の違いで種別分けされます。</a:t>
            </a:r>
            <a:endParaRPr kumimoji="1" lang="en-US" altLang="ja-JP" dirty="0"/>
          </a:p>
          <a:p>
            <a:r>
              <a:rPr kumimoji="1" lang="ja-JP" altLang="en-US" dirty="0"/>
              <a:t>大域変数 </a:t>
            </a:r>
            <a:r>
              <a:rPr kumimoji="1" lang="en-US" altLang="ja-JP" dirty="0"/>
              <a:t>global</a:t>
            </a:r>
            <a:r>
              <a:rPr kumimoji="1" lang="ja-JP" altLang="en-US" dirty="0"/>
              <a:t> </a:t>
            </a:r>
            <a:r>
              <a:rPr kumimoji="1" lang="en-US" altLang="ja-JP" dirty="0"/>
              <a:t>variable</a:t>
            </a:r>
            <a:r>
              <a:rPr kumimoji="1" lang="ja-JP" altLang="en-US" dirty="0"/>
              <a:t> は プログラム全体で有効な変数です。</a:t>
            </a:r>
            <a:endParaRPr kumimoji="1" lang="en-US" altLang="ja-JP" dirty="0"/>
          </a:p>
          <a:p>
            <a:r>
              <a:rPr kumimoji="1" lang="ja-JP" altLang="en-US" dirty="0"/>
              <a:t>大域変数は、ブロック外で宣言され、全てのブロックで共通して使用されます。</a:t>
            </a:r>
            <a:endParaRPr kumimoji="1" lang="en-US" altLang="ja-JP" dirty="0"/>
          </a:p>
          <a:p>
            <a:r>
              <a:rPr kumimoji="1" lang="ja-JP" altLang="en-US" dirty="0"/>
              <a:t>大域変数には、通常静的な番地が割り当てられます。</a:t>
            </a:r>
            <a:endParaRPr kumimoji="1" lang="en-US" altLang="ja-JP" dirty="0"/>
          </a:p>
          <a:p>
            <a:r>
              <a:rPr kumimoji="1" lang="ja-JP" altLang="en-US" dirty="0"/>
              <a:t>静的局所変数 </a:t>
            </a:r>
            <a:r>
              <a:rPr kumimoji="1" lang="en-US" altLang="ja-JP" dirty="0"/>
              <a:t>static local variable </a:t>
            </a:r>
            <a:r>
              <a:rPr kumimoji="1" lang="ja-JP" altLang="en-US" dirty="0"/>
              <a:t>は、有効範囲はブロックの中のみです。</a:t>
            </a:r>
            <a:endParaRPr kumimoji="1" lang="en-US" altLang="ja-JP" dirty="0"/>
          </a:p>
          <a:p>
            <a:r>
              <a:rPr kumimoji="1" lang="ja-JP" altLang="en-US" dirty="0"/>
              <a:t>静的局所変数は、ブロック内で宣言され、</a:t>
            </a:r>
            <a:r>
              <a:rPr kumimoji="1" lang="en-US" altLang="ja-JP" dirty="0"/>
              <a:t>1</a:t>
            </a:r>
            <a:r>
              <a:rPr kumimoji="1" lang="ja-JP" altLang="en-US" dirty="0"/>
              <a:t>度だけ作られます。</a:t>
            </a:r>
            <a:endParaRPr kumimoji="1" lang="en-US" altLang="ja-JP" dirty="0"/>
          </a:p>
          <a:p>
            <a:r>
              <a:rPr kumimoji="1" lang="ja-JP" altLang="en-US" dirty="0"/>
              <a:t>同じブロックが複数呼ばれた場合、ブロック間で共通して使われます。</a:t>
            </a:r>
            <a:endParaRPr kumimoji="1" lang="en-US" altLang="ja-JP" dirty="0"/>
          </a:p>
          <a:p>
            <a:r>
              <a:rPr kumimoji="1" lang="ja-JP" altLang="en-US" dirty="0"/>
              <a:t>静的局所変数は静的な番地が割り当てられます。</a:t>
            </a:r>
            <a:endParaRPr kumimoji="1" lang="en-US" altLang="ja-JP" dirty="0"/>
          </a:p>
          <a:p>
            <a:r>
              <a:rPr kumimoji="1" lang="ja-JP" altLang="en-US" dirty="0"/>
              <a:t>局所変数 </a:t>
            </a:r>
            <a:r>
              <a:rPr kumimoji="1" lang="en-US" altLang="ja-JP" dirty="0"/>
              <a:t>local variable </a:t>
            </a:r>
            <a:r>
              <a:rPr kumimoji="1" lang="ja-JP" altLang="en-US" dirty="0"/>
              <a:t>は、ブロック内で宣言されます。</a:t>
            </a:r>
            <a:endParaRPr kumimoji="1" lang="en-US" altLang="ja-JP" dirty="0"/>
          </a:p>
          <a:p>
            <a:r>
              <a:rPr kumimoji="1" lang="ja-JP" altLang="en-US" dirty="0"/>
              <a:t>静的局所変数と違い、同じブロックが複数呼ばれた場合、局所変数は異なる変数として扱われます。</a:t>
            </a:r>
            <a:endParaRPr kumimoji="1" lang="en-US" altLang="ja-JP" dirty="0"/>
          </a:p>
          <a:p>
            <a:r>
              <a:rPr kumimoji="1" lang="ja-JP" altLang="en-US" dirty="0"/>
              <a:t>そのため、局所変数は、ブロックが呼ばれるたびにメモリの領域が確保されます。</a:t>
            </a:r>
            <a:endParaRPr kumimoji="1" lang="en-US" altLang="ja-JP" dirty="0"/>
          </a:p>
          <a:p>
            <a:r>
              <a:rPr kumimoji="1" lang="ja-JP" altLang="en-US" dirty="0"/>
              <a:t>局所変数の中には、有効範囲を任意に指定できるものもあります。</a:t>
            </a:r>
            <a:endParaRPr kumimoji="1" lang="en-US" altLang="ja-JP" dirty="0"/>
          </a:p>
          <a:p>
            <a:r>
              <a:rPr kumimoji="1" lang="ja-JP" altLang="en-US" dirty="0"/>
              <a:t>この場合はメモリの解放位置をプログラム記述し、有効範囲は、宣言してから解放するまでになります。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6</a:t>
            </a:fld>
            <a:endParaRPr kumimoji="1" lang="ja-JP" altLang="en-US"/>
          </a:p>
        </p:txBody>
      </p:sp>
    </p:spTree>
    <p:extLst>
      <p:ext uri="{BB962C8B-B14F-4D97-AF65-F5344CB8AC3E}">
        <p14:creationId xmlns:p14="http://schemas.microsoft.com/office/powerpoint/2010/main" val="1436303034"/>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動的番地は、コンパイル時にはわかりませんので、</a:t>
            </a:r>
            <a:endParaRPr kumimoji="1" lang="en-US" altLang="ja-JP" dirty="0"/>
          </a:p>
          <a:p>
            <a:r>
              <a:rPr kumimoji="1" lang="ja-JP" altLang="en-US" dirty="0"/>
              <a:t>アセンブリコードは相対番地で記述します。</a:t>
            </a:r>
            <a:endParaRPr kumimoji="1" lang="en-US" altLang="ja-JP" dirty="0"/>
          </a:p>
          <a:p>
            <a:r>
              <a:rPr kumimoji="1" lang="ja-JP" altLang="en-US" dirty="0"/>
              <a:t>そして実行時に、相対番地から実番地が計算されます。</a:t>
            </a:r>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60</a:t>
            </a:fld>
            <a:endParaRPr kumimoji="1" lang="ja-JP" altLang="en-US"/>
          </a:p>
        </p:txBody>
      </p:sp>
    </p:spTree>
    <p:extLst>
      <p:ext uri="{BB962C8B-B14F-4D97-AF65-F5344CB8AC3E}">
        <p14:creationId xmlns:p14="http://schemas.microsoft.com/office/powerpoint/2010/main" val="67127197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実番地の計算は、以下の規則に従ってします。</a:t>
            </a:r>
            <a:endParaRPr kumimoji="1" lang="en-US" altLang="ja-JP" dirty="0"/>
          </a:p>
          <a:p>
            <a:r>
              <a:rPr kumimoji="1" lang="ja-JP" altLang="en-US" dirty="0"/>
              <a:t>まず大域変数の場合は、ブロック内番地 </a:t>
            </a:r>
            <a:r>
              <a:rPr kumimoji="1" lang="en-US" altLang="ja-JP" dirty="0"/>
              <a:t>a </a:t>
            </a:r>
            <a:r>
              <a:rPr kumimoji="1" lang="ja-JP" altLang="en-US" dirty="0"/>
              <a:t>から </a:t>
            </a:r>
            <a:r>
              <a:rPr kumimoji="1" lang="en-US" altLang="ja-JP" dirty="0"/>
              <a:t>1 </a:t>
            </a:r>
            <a:r>
              <a:rPr kumimoji="1" lang="ja-JP" altLang="en-US" dirty="0"/>
              <a:t>を引いた値 </a:t>
            </a:r>
            <a:r>
              <a:rPr kumimoji="1" lang="en-US" altLang="ja-JP" dirty="0"/>
              <a:t>-1+a </a:t>
            </a:r>
            <a:r>
              <a:rPr kumimoji="1" lang="ja-JP" altLang="en-US" dirty="0"/>
              <a:t>が実番地になります。</a:t>
            </a:r>
            <a:endParaRPr kumimoji="1" lang="en-US" altLang="ja-JP" dirty="0"/>
          </a:p>
          <a:p>
            <a:r>
              <a:rPr kumimoji="1" lang="ja-JP" altLang="en-US" dirty="0"/>
              <a:t>ブロック内変数の場合は、ブロックポインタの値 </a:t>
            </a:r>
            <a:r>
              <a:rPr kumimoji="1" lang="en-US" altLang="ja-JP" dirty="0"/>
              <a:t>BP </a:t>
            </a:r>
            <a:r>
              <a:rPr kumimoji="1" lang="ja-JP" altLang="en-US" dirty="0"/>
              <a:t>にブロック内番地 </a:t>
            </a:r>
            <a:r>
              <a:rPr kumimoji="1" lang="en-US" altLang="ja-JP" dirty="0"/>
              <a:t>a </a:t>
            </a:r>
            <a:r>
              <a:rPr kumimoji="1" lang="ja-JP" altLang="en-US" dirty="0"/>
              <a:t>を足した値 </a:t>
            </a:r>
            <a:r>
              <a:rPr kumimoji="1" lang="en-US" altLang="ja-JP" dirty="0" err="1"/>
              <a:t>BP+a</a:t>
            </a:r>
            <a:r>
              <a:rPr kumimoji="1" lang="en-US" altLang="ja-JP" dirty="0"/>
              <a:t> </a:t>
            </a:r>
            <a:r>
              <a:rPr kumimoji="1" lang="ja-JP" altLang="en-US" dirty="0"/>
              <a:t>が実番地になります。</a:t>
            </a:r>
            <a:endParaRPr kumimoji="1" lang="en-US" altLang="ja-JP" dirty="0"/>
          </a:p>
          <a:p>
            <a:r>
              <a:rPr kumimoji="1" lang="en-US" altLang="ja-JP" dirty="0"/>
              <a:t>1</a:t>
            </a:r>
            <a:r>
              <a:rPr kumimoji="1" lang="ja-JP" altLang="en-US" dirty="0"/>
              <a:t>つ上の親のブロック内変数の場合、</a:t>
            </a:r>
            <a:endParaRPr kumimoji="1" lang="en-US" altLang="ja-JP" dirty="0"/>
          </a:p>
          <a:p>
            <a:r>
              <a:rPr kumimoji="1" lang="ja-JP" altLang="en-US" dirty="0"/>
              <a:t>ブロックポインタの値 </a:t>
            </a:r>
            <a:r>
              <a:rPr kumimoji="1" lang="en-US" altLang="ja-JP" dirty="0"/>
              <a:t>BP </a:t>
            </a:r>
            <a:r>
              <a:rPr kumimoji="1" lang="ja-JP" altLang="en-US" dirty="0"/>
              <a:t>が指している </a:t>
            </a:r>
            <a:r>
              <a:rPr kumimoji="1" lang="en-US" altLang="ja-JP" dirty="0" err="1"/>
              <a:t>Dseg</a:t>
            </a:r>
            <a:r>
              <a:rPr kumimoji="1" lang="en-US" altLang="ja-JP" dirty="0"/>
              <a:t> </a:t>
            </a:r>
            <a:r>
              <a:rPr kumimoji="1" lang="ja-JP" altLang="en-US" dirty="0"/>
              <a:t>の値 </a:t>
            </a:r>
            <a:r>
              <a:rPr kumimoji="1" lang="en-US" altLang="ja-JP" dirty="0" err="1"/>
              <a:t>Dseg</a:t>
            </a:r>
            <a:r>
              <a:rPr kumimoji="1" lang="en-US" altLang="ja-JP" dirty="0"/>
              <a:t>[BP] </a:t>
            </a:r>
            <a:r>
              <a:rPr kumimoji="1" lang="ja-JP" altLang="en-US" dirty="0"/>
              <a:t>にブロック内番地 </a:t>
            </a:r>
            <a:r>
              <a:rPr kumimoji="1" lang="en-US" altLang="ja-JP" dirty="0"/>
              <a:t>a </a:t>
            </a:r>
            <a:r>
              <a:rPr kumimoji="1" lang="ja-JP" altLang="en-US" dirty="0"/>
              <a:t>を足した値</a:t>
            </a:r>
            <a:endParaRPr kumimoji="1" lang="en-US" altLang="ja-JP" dirty="0"/>
          </a:p>
          <a:p>
            <a:r>
              <a:rPr kumimoji="1" lang="en-US" altLang="ja-JP" dirty="0" err="1"/>
              <a:t>Dseg</a:t>
            </a:r>
            <a:r>
              <a:rPr kumimoji="1" lang="en-US" altLang="ja-JP" dirty="0"/>
              <a:t>[BP] + a </a:t>
            </a:r>
            <a:r>
              <a:rPr kumimoji="1" lang="ja-JP" altLang="en-US" dirty="0"/>
              <a:t>が実番地になります。</a:t>
            </a:r>
            <a:endParaRPr kumimoji="1" lang="en-US" altLang="ja-JP" dirty="0"/>
          </a:p>
          <a:p>
            <a:r>
              <a:rPr kumimoji="1" lang="en-US" altLang="ja-JP" dirty="0"/>
              <a:t>2</a:t>
            </a:r>
            <a:r>
              <a:rPr kumimoji="1" lang="ja-JP" altLang="en-US" dirty="0"/>
              <a:t>つ上の親のブロック内変数の場合は、</a:t>
            </a:r>
            <a:endParaRPr kumimoji="1" lang="en-US" altLang="ja-JP" dirty="0"/>
          </a:p>
          <a:p>
            <a:r>
              <a:rPr kumimoji="1" lang="en-US" altLang="ja-JP" dirty="0" err="1"/>
              <a:t>Dseg</a:t>
            </a:r>
            <a:r>
              <a:rPr kumimoji="1" lang="en-US" altLang="ja-JP" dirty="0"/>
              <a:t> [</a:t>
            </a:r>
            <a:r>
              <a:rPr kumimoji="1" lang="en-US" altLang="ja-JP" dirty="0" err="1"/>
              <a:t>Dseg</a:t>
            </a:r>
            <a:r>
              <a:rPr kumimoji="1" lang="en-US" altLang="ja-JP" dirty="0"/>
              <a:t> [BP]] + a</a:t>
            </a:r>
          </a:p>
          <a:p>
            <a:r>
              <a:rPr kumimoji="1" lang="en-US" altLang="ja-JP" dirty="0"/>
              <a:t>3</a:t>
            </a:r>
            <a:r>
              <a:rPr kumimoji="1" lang="ja-JP" altLang="en-US" dirty="0"/>
              <a:t>つ上の親のブロック内変数の場合は</a:t>
            </a:r>
            <a:r>
              <a:rPr kumimoji="1" lang="en-US" altLang="ja-JP" dirty="0"/>
              <a:t> </a:t>
            </a:r>
          </a:p>
          <a:p>
            <a:r>
              <a:rPr kumimoji="1" lang="en-US" altLang="ja-JP" dirty="0" err="1"/>
              <a:t>Dseg</a:t>
            </a:r>
            <a:r>
              <a:rPr kumimoji="1" lang="en-US" altLang="ja-JP" dirty="0"/>
              <a:t> [</a:t>
            </a:r>
            <a:r>
              <a:rPr kumimoji="1" lang="en-US" altLang="ja-JP" dirty="0" err="1"/>
              <a:t>Dseg</a:t>
            </a:r>
            <a:r>
              <a:rPr kumimoji="1" lang="en-US" altLang="ja-JP" dirty="0"/>
              <a:t> [</a:t>
            </a:r>
            <a:r>
              <a:rPr kumimoji="1" lang="en-US" altLang="ja-JP" dirty="0" err="1"/>
              <a:t>Dseg</a:t>
            </a:r>
            <a:r>
              <a:rPr kumimoji="1" lang="en-US" altLang="ja-JP" dirty="0"/>
              <a:t> [BP]]]+ a </a:t>
            </a:r>
            <a:r>
              <a:rPr kumimoji="1" lang="ja-JP" altLang="en-US" dirty="0"/>
              <a:t>、という具合に、</a:t>
            </a:r>
            <a:endParaRPr kumimoji="1" lang="en-US" altLang="ja-JP" dirty="0"/>
          </a:p>
          <a:p>
            <a:r>
              <a:rPr kumimoji="1" lang="en-US" altLang="ja-JP" dirty="0"/>
              <a:t>m </a:t>
            </a:r>
            <a:r>
              <a:rPr kumimoji="1" lang="ja-JP" altLang="en-US" dirty="0"/>
              <a:t>個上の親のブロック内変数は静的リンクを </a:t>
            </a:r>
            <a:r>
              <a:rPr kumimoji="1" lang="en-US" altLang="ja-JP" dirty="0"/>
              <a:t>m </a:t>
            </a:r>
            <a:r>
              <a:rPr kumimoji="1" lang="ja-JP" altLang="en-US" dirty="0"/>
              <a:t>回辿った番地にブロック内番地 </a:t>
            </a:r>
            <a:r>
              <a:rPr kumimoji="1" lang="en-US" altLang="ja-JP" dirty="0"/>
              <a:t>a </a:t>
            </a:r>
            <a:r>
              <a:rPr kumimoji="1" lang="ja-JP" altLang="en-US" dirty="0"/>
              <a:t>を足します。</a:t>
            </a:r>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61</a:t>
            </a:fld>
            <a:endParaRPr kumimoji="1" lang="ja-JP" altLang="en-US"/>
          </a:p>
        </p:txBody>
      </p:sp>
    </p:spTree>
    <p:extLst>
      <p:ext uri="{BB962C8B-B14F-4D97-AF65-F5344CB8AC3E}">
        <p14:creationId xmlns:p14="http://schemas.microsoft.com/office/powerpoint/2010/main" val="2866289734"/>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番地計算の例を見てみましょう。</a:t>
            </a:r>
            <a:endParaRPr kumimoji="1" lang="en-US" altLang="ja-JP" dirty="0"/>
          </a:p>
          <a:p>
            <a:r>
              <a:rPr kumimoji="1" lang="ja-JP" altLang="en-US" dirty="0"/>
              <a:t>変数 </a:t>
            </a:r>
            <a:r>
              <a:rPr kumimoji="1" lang="en-US" altLang="ja-JP" dirty="0"/>
              <a:t>x </a:t>
            </a:r>
            <a:r>
              <a:rPr kumimoji="1" lang="ja-JP" altLang="en-US" dirty="0"/>
              <a:t>の相対番地は </a:t>
            </a:r>
            <a:r>
              <a:rPr kumimoji="1" lang="en-US" altLang="ja-JP" dirty="0"/>
              <a:t>(0, 1) </a:t>
            </a:r>
            <a:r>
              <a:rPr kumimoji="1" lang="ja-JP" altLang="en-US" dirty="0"/>
              <a:t>です。</a:t>
            </a:r>
            <a:endParaRPr kumimoji="1" lang="en-US" altLang="ja-JP" dirty="0"/>
          </a:p>
          <a:p>
            <a:r>
              <a:rPr kumimoji="1" lang="ja-JP" altLang="en-US" dirty="0"/>
              <a:t>ブロック内変数ですので、実番地は</a:t>
            </a:r>
            <a:endParaRPr kumimoji="1" lang="en-US" altLang="ja-JP" dirty="0"/>
          </a:p>
          <a:p>
            <a:r>
              <a:rPr kumimoji="1" lang="ja-JP" altLang="en-US" dirty="0"/>
              <a:t>ブロックポインタの値 </a:t>
            </a:r>
            <a:r>
              <a:rPr kumimoji="1" lang="en-US" altLang="ja-JP" dirty="0"/>
              <a:t>BP + 1 </a:t>
            </a:r>
            <a:r>
              <a:rPr kumimoji="1" lang="ja-JP" altLang="en-US" dirty="0"/>
              <a:t>で、</a:t>
            </a:r>
            <a:endParaRPr kumimoji="1" lang="en-US" altLang="ja-JP" dirty="0"/>
          </a:p>
          <a:p>
            <a:r>
              <a:rPr kumimoji="1" lang="en-US" altLang="ja-JP" dirty="0"/>
              <a:t>101 </a:t>
            </a:r>
            <a:r>
              <a:rPr kumimoji="1" lang="ja-JP" altLang="en-US" dirty="0"/>
              <a:t>番地となります。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62</a:t>
            </a:fld>
            <a:endParaRPr kumimoji="1" lang="ja-JP" altLang="en-US"/>
          </a:p>
        </p:txBody>
      </p:sp>
    </p:spTree>
    <p:extLst>
      <p:ext uri="{BB962C8B-B14F-4D97-AF65-F5344CB8AC3E}">
        <p14:creationId xmlns:p14="http://schemas.microsoft.com/office/powerpoint/2010/main" val="207216741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変数 </a:t>
            </a:r>
            <a:r>
              <a:rPr kumimoji="1" lang="en-US" altLang="ja-JP" dirty="0"/>
              <a:t>j </a:t>
            </a:r>
            <a:r>
              <a:rPr kumimoji="1" lang="ja-JP" altLang="en-US" dirty="0"/>
              <a:t>の相対番地は </a:t>
            </a:r>
            <a:r>
              <a:rPr kumimoji="1" lang="en-US" altLang="ja-JP" dirty="0"/>
              <a:t>1, 2 </a:t>
            </a:r>
            <a:r>
              <a:rPr kumimoji="1" lang="ja-JP" altLang="en-US" dirty="0"/>
              <a:t>です。</a:t>
            </a:r>
            <a:endParaRPr kumimoji="1" lang="en-US" altLang="ja-JP" dirty="0"/>
          </a:p>
          <a:p>
            <a:r>
              <a:rPr kumimoji="1" lang="ja-JP" altLang="en-US" dirty="0"/>
              <a:t>ブロック番号が</a:t>
            </a:r>
            <a:r>
              <a:rPr kumimoji="1" lang="en-US" altLang="ja-JP" dirty="0"/>
              <a:t>1</a:t>
            </a:r>
            <a:r>
              <a:rPr kumimoji="1" lang="ja-JP" altLang="en-US" dirty="0"/>
              <a:t>ですので、一つ上のブロックになります。</a:t>
            </a:r>
            <a:endParaRPr kumimoji="1" lang="en-US" altLang="ja-JP" dirty="0"/>
          </a:p>
          <a:p>
            <a:r>
              <a:rPr kumimoji="1" lang="ja-JP" altLang="en-US" dirty="0"/>
              <a:t>この場合は、ブロックポインタ </a:t>
            </a:r>
            <a:r>
              <a:rPr kumimoji="1" lang="en-US" altLang="ja-JP" dirty="0"/>
              <a:t>BP </a:t>
            </a:r>
            <a:r>
              <a:rPr kumimoji="1" lang="ja-JP" altLang="en-US" dirty="0"/>
              <a:t>が指している </a:t>
            </a:r>
            <a:r>
              <a:rPr kumimoji="1" lang="en-US" altLang="ja-JP" dirty="0" err="1"/>
              <a:t>Dseg</a:t>
            </a:r>
            <a:r>
              <a:rPr kumimoji="1" lang="en-US" altLang="ja-JP" dirty="0"/>
              <a:t> </a:t>
            </a:r>
            <a:r>
              <a:rPr kumimoji="1" lang="ja-JP" altLang="en-US" dirty="0"/>
              <a:t>の値を見ます。</a:t>
            </a:r>
            <a:endParaRPr kumimoji="1" lang="en-US" altLang="ja-JP" dirty="0"/>
          </a:p>
          <a:p>
            <a:r>
              <a:rPr kumimoji="1" lang="en-US" altLang="ja-JP" dirty="0"/>
              <a:t>BP</a:t>
            </a:r>
            <a:r>
              <a:rPr kumimoji="1" lang="ja-JP" altLang="en-US" dirty="0"/>
              <a:t> は</a:t>
            </a:r>
            <a:r>
              <a:rPr kumimoji="1" lang="en-US" altLang="ja-JP" dirty="0"/>
              <a:t>100</a:t>
            </a:r>
            <a:r>
              <a:rPr kumimoji="1" lang="ja-JP" altLang="en-US" dirty="0"/>
              <a:t>ですので、</a:t>
            </a:r>
            <a:r>
              <a:rPr kumimoji="1" lang="en-US" altLang="ja-JP" dirty="0" err="1"/>
              <a:t>Dseg</a:t>
            </a:r>
            <a:r>
              <a:rPr kumimoji="1" lang="ja-JP" altLang="en-US" dirty="0"/>
              <a:t> の</a:t>
            </a:r>
            <a:r>
              <a:rPr kumimoji="1" lang="en-US" altLang="ja-JP" dirty="0"/>
              <a:t>100</a:t>
            </a:r>
            <a:r>
              <a:rPr kumimoji="1" lang="ja-JP" altLang="en-US" dirty="0"/>
              <a:t>番地を見ると、</a:t>
            </a:r>
            <a:r>
              <a:rPr kumimoji="1" lang="en-US" altLang="ja-JP" dirty="0"/>
              <a:t>50</a:t>
            </a:r>
            <a:r>
              <a:rPr kumimoji="1" lang="ja-JP" altLang="en-US" dirty="0"/>
              <a:t>となっています。</a:t>
            </a:r>
            <a:endParaRPr kumimoji="1" lang="en-US" altLang="ja-JP" dirty="0"/>
          </a:p>
          <a:p>
            <a:r>
              <a:rPr kumimoji="1" lang="ja-JP" altLang="en-US" dirty="0"/>
              <a:t>よって、実番地は、</a:t>
            </a:r>
            <a:r>
              <a:rPr kumimoji="1" lang="en-US" altLang="ja-JP" dirty="0"/>
              <a:t>50 + 2 </a:t>
            </a:r>
            <a:r>
              <a:rPr kumimoji="1" lang="ja-JP" altLang="en-US" dirty="0"/>
              <a:t>で</a:t>
            </a:r>
            <a:r>
              <a:rPr kumimoji="1" lang="en-US" altLang="ja-JP" dirty="0"/>
              <a:t>52 </a:t>
            </a:r>
            <a:r>
              <a:rPr kumimoji="1" lang="ja-JP" altLang="en-US" dirty="0"/>
              <a:t>となります。</a:t>
            </a:r>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63</a:t>
            </a:fld>
            <a:endParaRPr kumimoji="1" lang="ja-JP" altLang="en-US"/>
          </a:p>
        </p:txBody>
      </p:sp>
    </p:spTree>
    <p:extLst>
      <p:ext uri="{BB962C8B-B14F-4D97-AF65-F5344CB8AC3E}">
        <p14:creationId xmlns:p14="http://schemas.microsoft.com/office/powerpoint/2010/main" val="373647955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変数 </a:t>
            </a:r>
            <a:r>
              <a:rPr kumimoji="1" lang="en-US" altLang="ja-JP" dirty="0"/>
              <a:t>n </a:t>
            </a:r>
            <a:r>
              <a:rPr kumimoji="1" lang="ja-JP" altLang="en-US" dirty="0"/>
              <a:t>の相対番地は </a:t>
            </a:r>
            <a:r>
              <a:rPr kumimoji="1" lang="en-US" altLang="ja-JP" dirty="0"/>
              <a:t>-1. 1 </a:t>
            </a:r>
            <a:r>
              <a:rPr kumimoji="1" lang="ja-JP" altLang="en-US" dirty="0"/>
              <a:t>です。</a:t>
            </a:r>
            <a:endParaRPr kumimoji="1" lang="en-US" altLang="ja-JP" dirty="0"/>
          </a:p>
          <a:p>
            <a:r>
              <a:rPr kumimoji="1" lang="ja-JP" altLang="en-US" dirty="0"/>
              <a:t>ブロック番号が </a:t>
            </a:r>
            <a:r>
              <a:rPr kumimoji="1" lang="en-US" altLang="ja-JP" dirty="0"/>
              <a:t>-1 </a:t>
            </a:r>
            <a:r>
              <a:rPr kumimoji="1" lang="ja-JP" altLang="en-US" dirty="0"/>
              <a:t>ですので、大域変数になります。</a:t>
            </a:r>
            <a:endParaRPr kumimoji="1" lang="en-US" altLang="ja-JP" dirty="0"/>
          </a:p>
          <a:p>
            <a:r>
              <a:rPr kumimoji="1" lang="ja-JP" altLang="en-US" dirty="0"/>
              <a:t>実番地は </a:t>
            </a:r>
            <a:r>
              <a:rPr kumimoji="1" lang="en-US" altLang="ja-JP" dirty="0"/>
              <a:t>-1 + 1 </a:t>
            </a:r>
            <a:r>
              <a:rPr kumimoji="1" lang="ja-JP" altLang="en-US" dirty="0"/>
              <a:t>です </a:t>
            </a:r>
            <a:r>
              <a:rPr kumimoji="1" lang="en-US" altLang="ja-JP" dirty="0"/>
              <a:t>0 </a:t>
            </a:r>
            <a:r>
              <a:rPr kumimoji="1" lang="ja-JP" altLang="en-US" dirty="0"/>
              <a:t>となります、</a:t>
            </a:r>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64</a:t>
            </a:fld>
            <a:endParaRPr kumimoji="1" lang="ja-JP" altLang="en-US"/>
          </a:p>
        </p:txBody>
      </p:sp>
    </p:spTree>
    <p:extLst>
      <p:ext uri="{BB962C8B-B14F-4D97-AF65-F5344CB8AC3E}">
        <p14:creationId xmlns:p14="http://schemas.microsoft.com/office/powerpoint/2010/main" val="3170667990"/>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左のプログラムでの内側のブロックにいる場合、</a:t>
            </a:r>
            <a:endParaRPr kumimoji="1" lang="en-US" altLang="ja-JP" dirty="0"/>
          </a:p>
          <a:p>
            <a:r>
              <a:rPr kumimoji="1" lang="en-US" altLang="ja-JP" dirty="0"/>
              <a:t>x, y </a:t>
            </a:r>
            <a:r>
              <a:rPr kumimoji="1" lang="ja-JP" altLang="en-US" dirty="0"/>
              <a:t>は現在実行中のブロックの局所変数ですのでブロック番号は </a:t>
            </a:r>
            <a:r>
              <a:rPr kumimoji="1" lang="en-US" altLang="ja-JP" dirty="0"/>
              <a:t>0 </a:t>
            </a:r>
          </a:p>
          <a:p>
            <a:r>
              <a:rPr kumimoji="1" lang="en-US" altLang="ja-JP" dirty="0" err="1"/>
              <a:t>i</a:t>
            </a:r>
            <a:r>
              <a:rPr kumimoji="1" lang="en-US" altLang="ja-JP" dirty="0"/>
              <a:t>, j </a:t>
            </a:r>
            <a:r>
              <a:rPr kumimoji="1" lang="ja-JP" altLang="en-US" dirty="0"/>
              <a:t>は一つ上のブロックの局所変数ですので、ブロック番号は </a:t>
            </a:r>
            <a:r>
              <a:rPr kumimoji="1" lang="en-US" altLang="ja-JP" dirty="0"/>
              <a:t>1 </a:t>
            </a:r>
          </a:p>
          <a:p>
            <a:r>
              <a:rPr kumimoji="1" lang="en-US" altLang="ja-JP" dirty="0" err="1"/>
              <a:t>n,m</a:t>
            </a:r>
            <a:r>
              <a:rPr kumimoji="1" lang="en-US" altLang="ja-JP" dirty="0"/>
              <a:t> </a:t>
            </a:r>
            <a:r>
              <a:rPr kumimoji="1" lang="ja-JP" altLang="en-US" dirty="0"/>
              <a:t>は大域変数ですので、ブロック番号は </a:t>
            </a:r>
            <a:r>
              <a:rPr kumimoji="1" lang="en-US" altLang="ja-JP" dirty="0"/>
              <a:t>-1 </a:t>
            </a:r>
            <a:r>
              <a:rPr kumimoji="1" lang="ja-JP" altLang="en-US" dirty="0"/>
              <a:t>となります。</a:t>
            </a:r>
            <a:endParaRPr kumimoji="1" lang="en-US" altLang="ja-JP" dirty="0"/>
          </a:p>
          <a:p>
            <a:r>
              <a:rPr kumimoji="1" lang="ja-JP" altLang="en-US" dirty="0"/>
              <a:t>現在の静的リンクの番地が </a:t>
            </a:r>
            <a:r>
              <a:rPr kumimoji="1" lang="en-US" altLang="ja-JP" dirty="0"/>
              <a:t>7 </a:t>
            </a:r>
            <a:r>
              <a:rPr kumimoji="1" lang="ja-JP" altLang="en-US" dirty="0"/>
              <a:t>ですので、</a:t>
            </a:r>
            <a:r>
              <a:rPr kumimoji="1" lang="en-US" altLang="ja-JP" dirty="0"/>
              <a:t>x, y </a:t>
            </a:r>
            <a:r>
              <a:rPr kumimoji="1" lang="ja-JP" altLang="en-US" dirty="0"/>
              <a:t>の実番地は </a:t>
            </a:r>
            <a:r>
              <a:rPr kumimoji="1" lang="en-US" altLang="ja-JP" dirty="0"/>
              <a:t>8 </a:t>
            </a:r>
            <a:r>
              <a:rPr kumimoji="1" lang="ja-JP" altLang="en-US" dirty="0"/>
              <a:t>と </a:t>
            </a:r>
            <a:r>
              <a:rPr kumimoji="1" lang="en-US" altLang="ja-JP" dirty="0"/>
              <a:t>9 </a:t>
            </a:r>
            <a:r>
              <a:rPr kumimoji="1" lang="ja-JP" altLang="en-US" dirty="0"/>
              <a:t>になります。</a:t>
            </a:r>
            <a:endParaRPr kumimoji="1" lang="en-US" altLang="ja-JP" dirty="0"/>
          </a:p>
          <a:p>
            <a:r>
              <a:rPr kumimoji="1" lang="ja-JP" altLang="en-US" dirty="0"/>
              <a:t>一つ上の静的リンクの番地は </a:t>
            </a:r>
            <a:r>
              <a:rPr kumimoji="1" lang="en-US" altLang="ja-JP" dirty="0"/>
              <a:t>4 </a:t>
            </a:r>
            <a:r>
              <a:rPr kumimoji="1" lang="ja-JP" altLang="en-US" dirty="0"/>
              <a:t>ですので、</a:t>
            </a:r>
            <a:r>
              <a:rPr kumimoji="1" lang="en-US" altLang="ja-JP" dirty="0" err="1"/>
              <a:t>i,j</a:t>
            </a:r>
            <a:r>
              <a:rPr kumimoji="1" lang="en-US" altLang="ja-JP" dirty="0"/>
              <a:t> </a:t>
            </a:r>
            <a:r>
              <a:rPr kumimoji="1" lang="ja-JP" altLang="en-US" dirty="0"/>
              <a:t>の番地は </a:t>
            </a:r>
            <a:r>
              <a:rPr kumimoji="1" lang="en-US" altLang="ja-JP" dirty="0"/>
              <a:t>5 </a:t>
            </a:r>
            <a:r>
              <a:rPr kumimoji="1" lang="ja-JP" altLang="en-US" dirty="0"/>
              <a:t>と </a:t>
            </a:r>
            <a:r>
              <a:rPr kumimoji="1" lang="en-US" altLang="ja-JP" dirty="0"/>
              <a:t>6 </a:t>
            </a:r>
            <a:r>
              <a:rPr kumimoji="1" lang="ja-JP" altLang="en-US" dirty="0"/>
              <a:t>になります。</a:t>
            </a:r>
            <a:endParaRPr kumimoji="1" lang="en-US" altLang="ja-JP" dirty="0"/>
          </a:p>
          <a:p>
            <a:r>
              <a:rPr kumimoji="1" lang="ja-JP" altLang="en-US" dirty="0"/>
              <a:t>そして大域変数の </a:t>
            </a:r>
            <a:r>
              <a:rPr kumimoji="1" lang="en-US" altLang="ja-JP" dirty="0"/>
              <a:t>n, m </a:t>
            </a:r>
            <a:r>
              <a:rPr kumimoji="1" lang="ja-JP" altLang="en-US" dirty="0"/>
              <a:t>の番地は、それぞれ </a:t>
            </a:r>
            <a:r>
              <a:rPr kumimoji="1" lang="en-US" altLang="ja-JP" dirty="0"/>
              <a:t>0 , 1 </a:t>
            </a:r>
            <a:r>
              <a:rPr kumimoji="1" lang="ja-JP" altLang="en-US" dirty="0"/>
              <a:t>になります。</a:t>
            </a:r>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65</a:t>
            </a:fld>
            <a:endParaRPr kumimoji="1" lang="ja-JP" altLang="en-US"/>
          </a:p>
        </p:txBody>
      </p:sp>
    </p:spTree>
    <p:extLst>
      <p:ext uri="{BB962C8B-B14F-4D97-AF65-F5344CB8AC3E}">
        <p14:creationId xmlns:p14="http://schemas.microsoft.com/office/powerpoint/2010/main" val="1110199803"/>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引数の相対番地は、ブロック内番地が</a:t>
            </a:r>
            <a:r>
              <a:rPr kumimoji="1" lang="en-US" altLang="ja-JP" dirty="0"/>
              <a:t>-3 </a:t>
            </a:r>
            <a:r>
              <a:rPr kumimoji="1" lang="ja-JP" altLang="en-US" dirty="0"/>
              <a:t>以下になります。</a:t>
            </a:r>
            <a:endParaRPr kumimoji="1" lang="en-US" altLang="ja-JP" dirty="0"/>
          </a:p>
          <a:p>
            <a:r>
              <a:rPr kumimoji="1" lang="ja-JP" altLang="en-US" dirty="0"/>
              <a:t>引数 </a:t>
            </a:r>
            <a:r>
              <a:rPr kumimoji="1" lang="en-US" altLang="ja-JP" dirty="0"/>
              <a:t>s </a:t>
            </a:r>
            <a:r>
              <a:rPr kumimoji="1" lang="ja-JP" altLang="en-US" dirty="0"/>
              <a:t>の相対番地は </a:t>
            </a:r>
            <a:r>
              <a:rPr kumimoji="1" lang="en-US" altLang="ja-JP" dirty="0"/>
              <a:t>0, -4 </a:t>
            </a:r>
            <a:r>
              <a:rPr kumimoji="1" lang="ja-JP" altLang="en-US" dirty="0"/>
              <a:t>です。</a:t>
            </a:r>
            <a:endParaRPr kumimoji="1" lang="en-US" altLang="ja-JP" dirty="0"/>
          </a:p>
          <a:p>
            <a:r>
              <a:rPr kumimoji="1" lang="ja-JP" altLang="en-US" dirty="0"/>
              <a:t>現在実行中のブロックですので、</a:t>
            </a:r>
            <a:r>
              <a:rPr kumimoji="1" lang="en-US" altLang="ja-JP" dirty="0"/>
              <a:t>s </a:t>
            </a:r>
            <a:r>
              <a:rPr kumimoji="1" lang="ja-JP" altLang="en-US" dirty="0"/>
              <a:t>の実番地は、静的リンクの番地 </a:t>
            </a:r>
            <a:r>
              <a:rPr kumimoji="1" lang="en-US" altLang="ja-JP" dirty="0"/>
              <a:t>100 </a:t>
            </a:r>
            <a:r>
              <a:rPr kumimoji="1" lang="ja-JP" altLang="en-US" dirty="0"/>
              <a:t>に</a:t>
            </a:r>
            <a:endParaRPr kumimoji="1" lang="en-US" altLang="ja-JP" dirty="0"/>
          </a:p>
          <a:p>
            <a:r>
              <a:rPr kumimoji="1" lang="en-US" altLang="ja-JP" dirty="0"/>
              <a:t>-4 </a:t>
            </a:r>
            <a:r>
              <a:rPr kumimoji="1" lang="ja-JP" altLang="en-US" dirty="0"/>
              <a:t>を足して、</a:t>
            </a:r>
            <a:r>
              <a:rPr kumimoji="1" lang="en-US" altLang="ja-JP" dirty="0"/>
              <a:t>96 </a:t>
            </a:r>
            <a:r>
              <a:rPr kumimoji="1" lang="ja-JP" altLang="en-US" dirty="0"/>
              <a:t>となります。</a:t>
            </a:r>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66</a:t>
            </a:fld>
            <a:endParaRPr kumimoji="1" lang="ja-JP" altLang="en-US"/>
          </a:p>
        </p:txBody>
      </p:sp>
    </p:spTree>
    <p:extLst>
      <p:ext uri="{BB962C8B-B14F-4D97-AF65-F5344CB8AC3E}">
        <p14:creationId xmlns:p14="http://schemas.microsoft.com/office/powerpoint/2010/main" val="69863294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左の例では、</a:t>
            </a:r>
            <a:r>
              <a:rPr kumimoji="1" lang="en-US" altLang="ja-JP" dirty="0"/>
              <a:t>main() </a:t>
            </a:r>
            <a:r>
              <a:rPr kumimoji="1" lang="ja-JP" altLang="en-US" dirty="0"/>
              <a:t>関数から、関数 </a:t>
            </a:r>
            <a:r>
              <a:rPr kumimoji="1" lang="en-US" altLang="ja-JP" dirty="0"/>
              <a:t>func </a:t>
            </a:r>
            <a:r>
              <a:rPr kumimoji="1" lang="ja-JP" altLang="en-US" dirty="0"/>
              <a:t>を呼び出しています。</a:t>
            </a:r>
            <a:endParaRPr kumimoji="1" lang="en-US" altLang="ja-JP" dirty="0"/>
          </a:p>
          <a:p>
            <a:r>
              <a:rPr kumimoji="1" lang="ja-JP" altLang="en-US" dirty="0"/>
              <a:t>このとき、</a:t>
            </a:r>
            <a:r>
              <a:rPr kumimoji="1" lang="en-US" altLang="ja-JP" dirty="0"/>
              <a:t>func </a:t>
            </a:r>
            <a:r>
              <a:rPr kumimoji="1" lang="ja-JP" altLang="en-US" dirty="0"/>
              <a:t>実行中の変数表が右の表になります。</a:t>
            </a:r>
            <a:endParaRPr kumimoji="1" lang="en-US" altLang="ja-JP" dirty="0"/>
          </a:p>
          <a:p>
            <a:r>
              <a:rPr kumimoji="1" lang="ja-JP" altLang="en-US" dirty="0"/>
              <a:t>静的リンクの番地を基準として、</a:t>
            </a:r>
            <a:endParaRPr kumimoji="1" lang="en-US" altLang="ja-JP" dirty="0"/>
          </a:p>
          <a:p>
            <a:r>
              <a:rPr kumimoji="1" lang="ja-JP" altLang="en-US" dirty="0"/>
              <a:t>ブロック内番地 </a:t>
            </a:r>
            <a:r>
              <a:rPr kumimoji="1" lang="en-US" altLang="ja-JP" dirty="0"/>
              <a:t>1</a:t>
            </a:r>
            <a:r>
              <a:rPr kumimoji="1" lang="ja-JP" altLang="en-US" dirty="0"/>
              <a:t>以上が局所変数、</a:t>
            </a:r>
            <a:endParaRPr kumimoji="1" lang="en-US" altLang="ja-JP" dirty="0"/>
          </a:p>
          <a:p>
            <a:r>
              <a:rPr kumimoji="1" lang="ja-JP" altLang="en-US" dirty="0"/>
              <a:t>ブロック内番地 </a:t>
            </a:r>
            <a:r>
              <a:rPr kumimoji="1" lang="en-US" altLang="ja-JP" dirty="0"/>
              <a:t>-1 </a:t>
            </a:r>
            <a:r>
              <a:rPr kumimoji="1" lang="ja-JP" altLang="en-US" dirty="0"/>
              <a:t>戻り番地、</a:t>
            </a:r>
            <a:endParaRPr kumimoji="1" lang="en-US" altLang="ja-JP" dirty="0"/>
          </a:p>
          <a:p>
            <a:r>
              <a:rPr kumimoji="1" lang="ja-JP" altLang="en-US" dirty="0"/>
              <a:t>ブロック内番地 </a:t>
            </a:r>
            <a:r>
              <a:rPr kumimoji="1" lang="en-US" altLang="ja-JP" dirty="0"/>
              <a:t>-2 </a:t>
            </a:r>
            <a:r>
              <a:rPr kumimoji="1" lang="ja-JP" altLang="en-US" dirty="0"/>
              <a:t>が動的リンク、</a:t>
            </a:r>
            <a:endParaRPr kumimoji="1" lang="en-US" altLang="ja-JP" dirty="0"/>
          </a:p>
          <a:p>
            <a:r>
              <a:rPr kumimoji="1" lang="ja-JP" altLang="en-US" dirty="0"/>
              <a:t>ブロック内番地 </a:t>
            </a:r>
            <a:r>
              <a:rPr kumimoji="1" lang="en-US" altLang="ja-JP" dirty="0"/>
              <a:t>-3 </a:t>
            </a:r>
            <a:r>
              <a:rPr kumimoji="1" lang="ja-JP" altLang="en-US" dirty="0"/>
              <a:t>以下が引数になります。</a:t>
            </a:r>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67</a:t>
            </a:fld>
            <a:endParaRPr kumimoji="1" lang="ja-JP" altLang="en-US"/>
          </a:p>
        </p:txBody>
      </p:sp>
    </p:spTree>
    <p:extLst>
      <p:ext uri="{BB962C8B-B14F-4D97-AF65-F5344CB8AC3E}">
        <p14:creationId xmlns:p14="http://schemas.microsoft.com/office/powerpoint/2010/main" val="1752085327"/>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コンパイラがコード生成するときは、局所変数の番地は相対番地で記載します。</a:t>
            </a:r>
            <a:endParaRPr kumimoji="1" lang="en-US" altLang="ja-JP" dirty="0"/>
          </a:p>
          <a:p>
            <a:r>
              <a:rPr kumimoji="1" lang="ja-JP" altLang="en-US" dirty="0"/>
              <a:t>ブロック内変数 </a:t>
            </a:r>
            <a:r>
              <a:rPr kumimoji="1" lang="en-US" altLang="ja-JP" dirty="0"/>
              <a:t>z </a:t>
            </a:r>
            <a:r>
              <a:rPr kumimoji="1" lang="ja-JP" altLang="en-US" dirty="0"/>
              <a:t>の相対番地は </a:t>
            </a:r>
            <a:r>
              <a:rPr kumimoji="1" lang="en-US" altLang="ja-JP" dirty="0"/>
              <a:t>0,3 </a:t>
            </a:r>
            <a:r>
              <a:rPr kumimoji="1" lang="ja-JP" altLang="en-US" dirty="0"/>
              <a:t>ですので、</a:t>
            </a:r>
            <a:endParaRPr kumimoji="1" lang="en-US" altLang="ja-JP" dirty="0"/>
          </a:p>
          <a:p>
            <a:r>
              <a:rPr kumimoji="1" lang="ja-JP" altLang="en-US" dirty="0"/>
              <a:t>変数 </a:t>
            </a:r>
            <a:r>
              <a:rPr kumimoji="1" lang="en-US" altLang="ja-JP" dirty="0"/>
              <a:t>z </a:t>
            </a:r>
            <a:r>
              <a:rPr kumimoji="1" lang="ja-JP" altLang="en-US" dirty="0"/>
              <a:t>に対応するアセンブラプログラムは、</a:t>
            </a:r>
            <a:r>
              <a:rPr kumimoji="1" lang="en-US" altLang="ja-JP" dirty="0"/>
              <a:t>PUSHI (0,3) </a:t>
            </a:r>
            <a:r>
              <a:rPr kumimoji="1" lang="ja-JP" altLang="en-US" dirty="0"/>
              <a:t>となります。</a:t>
            </a:r>
            <a:endParaRPr kumimoji="1" lang="en-US" altLang="ja-JP" dirty="0"/>
          </a:p>
          <a:p>
            <a:r>
              <a:rPr kumimoji="1" lang="ja-JP" altLang="en-US" dirty="0"/>
              <a:t>同様に一つ上の親ブロックの局所変数 </a:t>
            </a:r>
            <a:r>
              <a:rPr kumimoji="1" lang="en-US" altLang="ja-JP" dirty="0"/>
              <a:t>j </a:t>
            </a:r>
            <a:r>
              <a:rPr kumimoji="1" lang="ja-JP" altLang="en-US" dirty="0"/>
              <a:t>の相対番地は </a:t>
            </a:r>
            <a:r>
              <a:rPr kumimoji="1" lang="en-US" altLang="ja-JP" dirty="0"/>
              <a:t>1, 2 </a:t>
            </a:r>
            <a:r>
              <a:rPr kumimoji="1" lang="ja-JP" altLang="en-US" dirty="0"/>
              <a:t>ですので、</a:t>
            </a:r>
            <a:endParaRPr kumimoji="1" lang="en-US" altLang="ja-JP" dirty="0"/>
          </a:p>
          <a:p>
            <a:r>
              <a:rPr kumimoji="1" lang="en-US" altLang="ja-JP" dirty="0"/>
              <a:t>PUSHI 1, 2 </a:t>
            </a:r>
            <a:r>
              <a:rPr kumimoji="1" lang="ja-JP" altLang="en-US" dirty="0"/>
              <a:t>となります。</a:t>
            </a:r>
            <a:endParaRPr kumimoji="1" lang="en-US" altLang="ja-JP" dirty="0"/>
          </a:p>
          <a:p>
            <a:r>
              <a:rPr kumimoji="1" lang="ja-JP" altLang="en-US" dirty="0"/>
              <a:t>大域変数の場合は、実番地で書くこともできますし、相対番地で書くこともできます。</a:t>
            </a:r>
            <a:endParaRPr kumimoji="1" lang="en-US" altLang="ja-JP" dirty="0"/>
          </a:p>
          <a:p>
            <a:r>
              <a:rPr kumimoji="1" lang="ja-JP" altLang="en-US" dirty="0"/>
              <a:t>大域変数 </a:t>
            </a:r>
            <a:r>
              <a:rPr kumimoji="1" lang="en-US" altLang="ja-JP" dirty="0"/>
              <a:t>n </a:t>
            </a:r>
            <a:r>
              <a:rPr kumimoji="1" lang="ja-JP" altLang="en-US" dirty="0"/>
              <a:t>の相対番地は </a:t>
            </a:r>
            <a:r>
              <a:rPr kumimoji="1" lang="en-US" altLang="ja-JP" dirty="0"/>
              <a:t>-1, 1 </a:t>
            </a:r>
            <a:r>
              <a:rPr kumimoji="1" lang="ja-JP" altLang="en-US" dirty="0"/>
              <a:t>ですので、</a:t>
            </a:r>
            <a:endParaRPr kumimoji="1" lang="en-US" altLang="ja-JP" dirty="0"/>
          </a:p>
          <a:p>
            <a:r>
              <a:rPr kumimoji="1" lang="en-US" altLang="ja-JP" dirty="0"/>
              <a:t>PUSHI -1, 1 </a:t>
            </a:r>
            <a:r>
              <a:rPr kumimoji="1" lang="ja-JP" altLang="en-US" dirty="0"/>
              <a:t>となります。</a:t>
            </a:r>
            <a:endParaRPr kumimoji="1" lang="en-US" altLang="ja-JP" dirty="0"/>
          </a:p>
          <a:p>
            <a:r>
              <a:rPr kumimoji="1" lang="ja-JP" altLang="en-US" dirty="0"/>
              <a:t>あるいは、コンパイル時に実番地を計算して、</a:t>
            </a:r>
            <a:r>
              <a:rPr kumimoji="1" lang="en-US" altLang="ja-JP" dirty="0"/>
              <a:t>PUSHI 0 </a:t>
            </a:r>
            <a:r>
              <a:rPr kumimoji="1" lang="ja-JP" altLang="en-US" dirty="0"/>
              <a:t>でもかまいません。</a:t>
            </a:r>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68</a:t>
            </a:fld>
            <a:endParaRPr kumimoji="1" lang="ja-JP" altLang="en-US"/>
          </a:p>
        </p:txBody>
      </p:sp>
    </p:spTree>
    <p:extLst>
      <p:ext uri="{BB962C8B-B14F-4D97-AF65-F5344CB8AC3E}">
        <p14:creationId xmlns:p14="http://schemas.microsoft.com/office/powerpoint/2010/main" val="840911853"/>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こちらの例では、</a:t>
            </a:r>
            <a:r>
              <a:rPr kumimoji="1" lang="en-US" altLang="ja-JP" dirty="0"/>
              <a:t>main() </a:t>
            </a:r>
            <a:r>
              <a:rPr kumimoji="1" lang="ja-JP" altLang="en-US" dirty="0"/>
              <a:t>関数から、引数 </a:t>
            </a:r>
            <a:r>
              <a:rPr kumimoji="1" lang="en-US" altLang="ja-JP" dirty="0"/>
              <a:t>10, 20 </a:t>
            </a:r>
            <a:r>
              <a:rPr kumimoji="1" lang="ja-JP" altLang="en-US" dirty="0"/>
              <a:t>を指定して関数 </a:t>
            </a:r>
            <a:r>
              <a:rPr kumimoji="1" lang="en-US" altLang="ja-JP" dirty="0"/>
              <a:t>func </a:t>
            </a:r>
            <a:r>
              <a:rPr kumimoji="1" lang="ja-JP" altLang="en-US" dirty="0"/>
              <a:t>を呼び出しています。</a:t>
            </a:r>
            <a:endParaRPr kumimoji="1" lang="en-US" altLang="ja-JP" dirty="0"/>
          </a:p>
          <a:p>
            <a:r>
              <a:rPr kumimoji="1" lang="en-US" altLang="ja-JP" dirty="0" err="1"/>
              <a:t>i</a:t>
            </a:r>
            <a:r>
              <a:rPr kumimoji="1" lang="en-US" altLang="ja-JP" dirty="0"/>
              <a:t> = func (10, 20 ) </a:t>
            </a:r>
            <a:r>
              <a:rPr kumimoji="1" lang="ja-JP" altLang="en-US" dirty="0"/>
              <a:t>に対応するアセンブリコードは、</a:t>
            </a:r>
            <a:endParaRPr kumimoji="1" lang="en-US" altLang="ja-JP" dirty="0"/>
          </a:p>
          <a:p>
            <a:r>
              <a:rPr kumimoji="1" lang="ja-JP" altLang="en-US" dirty="0"/>
              <a:t>まず左辺のアドレスを積みます。</a:t>
            </a:r>
            <a:endParaRPr kumimoji="1" lang="en-US" altLang="ja-JP" dirty="0"/>
          </a:p>
          <a:p>
            <a:r>
              <a:rPr kumimoji="1" lang="en-US" altLang="ja-JP" dirty="0" err="1"/>
              <a:t>i</a:t>
            </a:r>
            <a:r>
              <a:rPr kumimoji="1" lang="en-US" altLang="ja-JP" dirty="0"/>
              <a:t> </a:t>
            </a:r>
            <a:r>
              <a:rPr kumimoji="1" lang="ja-JP" altLang="en-US" dirty="0"/>
              <a:t>の相対番地は、</a:t>
            </a:r>
            <a:r>
              <a:rPr kumimoji="1" lang="en-US" altLang="ja-JP" dirty="0"/>
              <a:t>0, 1 </a:t>
            </a:r>
            <a:r>
              <a:rPr kumimoji="1" lang="ja-JP" altLang="en-US" dirty="0"/>
              <a:t>ですので、</a:t>
            </a:r>
            <a:r>
              <a:rPr kumimoji="1" lang="en-US" altLang="ja-JP" dirty="0"/>
              <a:t>PUSHI</a:t>
            </a:r>
            <a:r>
              <a:rPr kumimoji="1" lang="ja-JP" altLang="en-US" dirty="0"/>
              <a:t> </a:t>
            </a:r>
            <a:r>
              <a:rPr kumimoji="1" lang="en-US" altLang="ja-JP" dirty="0"/>
              <a:t>0,</a:t>
            </a:r>
            <a:r>
              <a:rPr kumimoji="1" lang="ja-JP" altLang="en-US" dirty="0"/>
              <a:t> </a:t>
            </a:r>
            <a:r>
              <a:rPr kumimoji="1" lang="en-US" altLang="ja-JP" dirty="0"/>
              <a:t>1</a:t>
            </a:r>
            <a:r>
              <a:rPr kumimoji="1" lang="ja-JP" altLang="en-US" dirty="0"/>
              <a:t> となります。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次に、引数を </a:t>
            </a:r>
            <a:r>
              <a:rPr kumimoji="1" lang="en-US" altLang="ja-JP" dirty="0"/>
              <a:t>PUSHI </a:t>
            </a:r>
            <a:r>
              <a:rPr kumimoji="1" lang="ja-JP" altLang="en-US" dirty="0"/>
              <a:t>でスタックに積んだ後、オペランド無しの </a:t>
            </a:r>
            <a:r>
              <a:rPr kumimoji="1" lang="en-US" altLang="ja-JP" dirty="0"/>
              <a:t>POP </a:t>
            </a:r>
            <a:r>
              <a:rPr kumimoji="1" lang="ja-JP" altLang="en-US" dirty="0"/>
              <a:t>で </a:t>
            </a:r>
            <a:r>
              <a:rPr kumimoji="1" lang="en-US" altLang="ja-JP" dirty="0" err="1"/>
              <a:t>Dseg</a:t>
            </a:r>
            <a:r>
              <a:rPr kumimoji="1" lang="en-US" altLang="ja-JP" dirty="0"/>
              <a:t> </a:t>
            </a:r>
            <a:r>
              <a:rPr kumimoji="1" lang="ja-JP" altLang="en-US" dirty="0"/>
              <a:t>の末尾に積みます。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その後 </a:t>
            </a:r>
            <a:r>
              <a:rPr kumimoji="1" lang="en-US" altLang="ja-JP" dirty="0"/>
              <a:t>CALL </a:t>
            </a:r>
            <a:r>
              <a:rPr kumimoji="1" lang="ja-JP" altLang="en-US" dirty="0"/>
              <a:t>で関数 </a:t>
            </a:r>
            <a:r>
              <a:rPr kumimoji="1" lang="en-US" altLang="ja-JP" dirty="0"/>
              <a:t>func </a:t>
            </a:r>
            <a:r>
              <a:rPr kumimoji="1" lang="ja-JP" altLang="en-US" dirty="0"/>
              <a:t>に飛びます。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関数 </a:t>
            </a:r>
            <a:r>
              <a:rPr kumimoji="1" lang="en-US" altLang="ja-JP" dirty="0"/>
              <a:t>func</a:t>
            </a:r>
            <a:r>
              <a:rPr kumimoji="1" lang="ja-JP" altLang="en-US" dirty="0"/>
              <a:t> では、引数 </a:t>
            </a:r>
            <a:r>
              <a:rPr kumimoji="1" lang="en-US" altLang="ja-JP" dirty="0"/>
              <a:t>x </a:t>
            </a:r>
            <a:r>
              <a:rPr kumimoji="1" lang="ja-JP" altLang="en-US" dirty="0"/>
              <a:t>の値を局所変数 </a:t>
            </a:r>
            <a:r>
              <a:rPr kumimoji="1" lang="en-US" altLang="ja-JP" dirty="0"/>
              <a:t>z </a:t>
            </a:r>
            <a:r>
              <a:rPr kumimoji="1" lang="ja-JP" altLang="en-US" dirty="0"/>
              <a:t>に代入しています。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仮引数 </a:t>
            </a:r>
            <a:r>
              <a:rPr kumimoji="1" lang="en-US" altLang="ja-JP" dirty="0"/>
              <a:t>x </a:t>
            </a:r>
            <a:r>
              <a:rPr kumimoji="1" lang="ja-JP" altLang="en-US" dirty="0"/>
              <a:t>には、</a:t>
            </a:r>
            <a:r>
              <a:rPr kumimoji="1" lang="en-US" altLang="ja-JP" dirty="0"/>
              <a:t>main </a:t>
            </a:r>
            <a:r>
              <a:rPr kumimoji="1" lang="ja-JP" altLang="en-US" dirty="0"/>
              <a:t>側の実引数で指定した値が格納されています。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関数 </a:t>
            </a:r>
            <a:r>
              <a:rPr kumimoji="1" lang="en-US" altLang="ja-JP" dirty="0"/>
              <a:t>func </a:t>
            </a:r>
            <a:r>
              <a:rPr kumimoji="1" lang="ja-JP" altLang="en-US" dirty="0"/>
              <a:t>には返り値がありますので、</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まず返り値をスタックに積み、</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その後 </a:t>
            </a:r>
            <a:r>
              <a:rPr kumimoji="1" lang="en-US" altLang="ja-JP" dirty="0"/>
              <a:t>RET </a:t>
            </a:r>
            <a:r>
              <a:rPr kumimoji="1" lang="ja-JP" altLang="en-US" dirty="0"/>
              <a:t>命令で </a:t>
            </a:r>
            <a:r>
              <a:rPr kumimoji="1" lang="en-US" altLang="ja-JP" dirty="0"/>
              <a:t>main () </a:t>
            </a:r>
            <a:r>
              <a:rPr kumimoji="1" lang="ja-JP" altLang="en-US" dirty="0"/>
              <a:t>に戻ります。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関数</a:t>
            </a:r>
            <a:r>
              <a:rPr kumimoji="1" lang="en-US" altLang="ja-JP" dirty="0"/>
              <a:t> func </a:t>
            </a:r>
            <a:r>
              <a:rPr kumimoji="1" lang="ja-JP" altLang="en-US" dirty="0"/>
              <a:t>の引数は </a:t>
            </a:r>
            <a:r>
              <a:rPr kumimoji="1" lang="en-US" altLang="ja-JP" dirty="0"/>
              <a:t>2</a:t>
            </a:r>
            <a:r>
              <a:rPr kumimoji="1" lang="ja-JP" altLang="en-US" dirty="0"/>
              <a:t>個ですので、 </a:t>
            </a:r>
            <a:r>
              <a:rPr kumimoji="1" lang="en-US" altLang="ja-JP" dirty="0"/>
              <a:t>RET </a:t>
            </a:r>
            <a:r>
              <a:rPr kumimoji="1" lang="ja-JP" altLang="en-US" dirty="0"/>
              <a:t>のオペランドは </a:t>
            </a:r>
            <a:r>
              <a:rPr kumimoji="1" lang="en-US" altLang="ja-JP" dirty="0"/>
              <a:t>2 </a:t>
            </a:r>
            <a:r>
              <a:rPr kumimoji="1" lang="ja-JP" altLang="en-US" dirty="0"/>
              <a:t>になります。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main() </a:t>
            </a:r>
            <a:r>
              <a:rPr kumimoji="1" lang="ja-JP" altLang="en-US" dirty="0"/>
              <a:t>側では、</a:t>
            </a:r>
            <a:r>
              <a:rPr kumimoji="1" lang="en-US" altLang="ja-JP" dirty="0"/>
              <a:t>CALL </a:t>
            </a:r>
            <a:r>
              <a:rPr kumimoji="1" lang="ja-JP" altLang="en-US" dirty="0"/>
              <a:t>命令の次の行から処理が再開されます。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スタックトップには返り値が積まれていますので、</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ASSGN </a:t>
            </a:r>
            <a:r>
              <a:rPr kumimoji="1" lang="ja-JP" altLang="en-US" dirty="0"/>
              <a:t>で変数 </a:t>
            </a:r>
            <a:r>
              <a:rPr kumimoji="1" lang="en-US" altLang="ja-JP" dirty="0" err="1"/>
              <a:t>i</a:t>
            </a:r>
            <a:r>
              <a:rPr kumimoji="1" lang="en-US" altLang="ja-JP" dirty="0"/>
              <a:t> </a:t>
            </a:r>
            <a:r>
              <a:rPr kumimoji="1" lang="ja-JP" altLang="en-US" dirty="0"/>
              <a:t>に返り値のが代入されます。</a:t>
            </a:r>
            <a:endParaRPr kumimoji="1" lang="en-US" altLang="ja-JP" dirty="0"/>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69</a:t>
            </a:fld>
            <a:endParaRPr kumimoji="1" lang="ja-JP" altLang="en-US"/>
          </a:p>
        </p:txBody>
      </p:sp>
    </p:spTree>
    <p:extLst>
      <p:ext uri="{BB962C8B-B14F-4D97-AF65-F5344CB8AC3E}">
        <p14:creationId xmlns:p14="http://schemas.microsoft.com/office/powerpoint/2010/main" val="32145844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変数の有効範囲のことをスコープルールと言います、</a:t>
            </a:r>
            <a:endParaRPr kumimoji="1" lang="en-US" altLang="ja-JP" dirty="0"/>
          </a:p>
          <a:p>
            <a:r>
              <a:rPr kumimoji="1" lang="ja-JP" altLang="en-US" dirty="0"/>
              <a:t>例えば、</a:t>
            </a:r>
            <a:r>
              <a:rPr kumimoji="1" lang="en-US" altLang="ja-JP" dirty="0"/>
              <a:t>Java </a:t>
            </a:r>
            <a:r>
              <a:rPr kumimoji="1" lang="ja-JP" altLang="en-US" dirty="0"/>
              <a:t>では、中括弧の中で宣言した変数は</a:t>
            </a:r>
            <a:endParaRPr kumimoji="1" lang="en-US" altLang="ja-JP" dirty="0"/>
          </a:p>
          <a:p>
            <a:r>
              <a:rPr kumimoji="1" lang="ja-JP" altLang="en-US" dirty="0"/>
              <a:t>中括弧の中でにみ有効です。</a:t>
            </a:r>
            <a:endParaRPr kumimoji="1" lang="en-US" altLang="ja-JP" dirty="0"/>
          </a:p>
          <a:p>
            <a:r>
              <a:rPr kumimoji="1" lang="ja-JP" altLang="en-US" dirty="0"/>
              <a:t>また、</a:t>
            </a:r>
            <a:r>
              <a:rPr kumimoji="1" lang="en-US" altLang="ja-JP" dirty="0"/>
              <a:t>for </a:t>
            </a:r>
            <a:r>
              <a:rPr kumimoji="1" lang="ja-JP" altLang="en-US" dirty="0"/>
              <a:t>文の初期式として宣言された</a:t>
            </a:r>
            <a:r>
              <a:rPr kumimoji="1" lang="ja-JP" altLang="en-US"/>
              <a:t>変数は、</a:t>
            </a:r>
            <a:endParaRPr kumimoji="1" lang="en-US" altLang="ja-JP" dirty="0"/>
          </a:p>
          <a:p>
            <a:r>
              <a:rPr kumimoji="1" lang="en-US" altLang="ja-JP" dirty="0"/>
              <a:t>for </a:t>
            </a:r>
            <a:r>
              <a:rPr kumimoji="1" lang="ja-JP" altLang="en-US" dirty="0"/>
              <a:t>文内部でのみ有効です。</a:t>
            </a:r>
            <a:endParaRPr kumimoji="1" lang="en-US" altLang="ja-JP" dirty="0"/>
          </a:p>
          <a:p>
            <a:r>
              <a:rPr kumimoji="1" lang="ja-JP" altLang="en-US" dirty="0"/>
              <a:t>このように、変数によって有効範囲が異なる言語では、</a:t>
            </a:r>
            <a:endParaRPr kumimoji="1" lang="en-US" altLang="ja-JP" dirty="0"/>
          </a:p>
          <a:p>
            <a:r>
              <a:rPr kumimoji="1" lang="ja-JP" altLang="en-US" dirty="0"/>
              <a:t>有効範囲ごとに記号表を作成します。</a:t>
            </a:r>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7</a:t>
            </a:fld>
            <a:endParaRPr kumimoji="1" lang="ja-JP" altLang="en-US"/>
          </a:p>
        </p:txBody>
      </p:sp>
    </p:spTree>
    <p:extLst>
      <p:ext uri="{BB962C8B-B14F-4D97-AF65-F5344CB8AC3E}">
        <p14:creationId xmlns:p14="http://schemas.microsoft.com/office/powerpoint/2010/main" val="825632925"/>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関数・手続きへの引き数の渡し方には、</a:t>
            </a:r>
            <a:endParaRPr kumimoji="1" lang="en-US" altLang="ja-JP" dirty="0"/>
          </a:p>
          <a:p>
            <a:r>
              <a:rPr kumimoji="1" lang="ja-JP" altLang="en-US" dirty="0"/>
              <a:t>値渡し、結果渡し、値結果渡し、参照渡し、名前渡し等いくつかの種類があります。</a:t>
            </a:r>
            <a:endParaRPr kumimoji="1" lang="en-US" altLang="ja-JP" dirty="0"/>
          </a:p>
          <a:p>
            <a:r>
              <a:rPr kumimoji="1" lang="ja-JP" altLang="en-US" dirty="0"/>
              <a:t>このうち、よく使われるのが、値渡しと参照渡しです。</a:t>
            </a:r>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70</a:t>
            </a:fld>
            <a:endParaRPr kumimoji="1" lang="ja-JP" altLang="en-US"/>
          </a:p>
        </p:txBody>
      </p:sp>
    </p:spTree>
    <p:extLst>
      <p:ext uri="{BB962C8B-B14F-4D97-AF65-F5344CB8AC3E}">
        <p14:creationId xmlns:p14="http://schemas.microsoft.com/office/powerpoint/2010/main" val="3894484498"/>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値渡し </a:t>
            </a:r>
            <a:r>
              <a:rPr kumimoji="1" lang="en-US" altLang="ja-JP" dirty="0"/>
              <a:t>call by value </a:t>
            </a:r>
            <a:r>
              <a:rPr kumimoji="1" lang="ja-JP" altLang="en-US" dirty="0"/>
              <a:t>は、呼び出し時に実引数の値を仮引数にコピーします。</a:t>
            </a:r>
            <a:endParaRPr kumimoji="1" lang="en-US" altLang="ja-JP" dirty="0"/>
          </a:p>
          <a:p>
            <a:r>
              <a:rPr kumimoji="1" lang="ja-JP" altLang="en-US" dirty="0"/>
              <a:t>左のプログラムでは、引数 </a:t>
            </a:r>
            <a:r>
              <a:rPr kumimoji="1" lang="en-US" altLang="ja-JP" dirty="0"/>
              <a:t>a, b </a:t>
            </a:r>
            <a:r>
              <a:rPr kumimoji="1" lang="ja-JP" altLang="en-US" dirty="0"/>
              <a:t>で関数 </a:t>
            </a:r>
            <a:r>
              <a:rPr kumimoji="1" lang="en-US" altLang="ja-JP" dirty="0"/>
              <a:t>func </a:t>
            </a:r>
            <a:r>
              <a:rPr kumimoji="1" lang="ja-JP" altLang="en-US" dirty="0"/>
              <a:t>を呼び出しています。</a:t>
            </a:r>
            <a:endParaRPr kumimoji="1" lang="en-US" altLang="ja-JP" dirty="0"/>
          </a:p>
          <a:p>
            <a:r>
              <a:rPr kumimoji="1" lang="ja-JP" altLang="en-US" dirty="0"/>
              <a:t>値渡しの場合は、実引数 </a:t>
            </a:r>
            <a:r>
              <a:rPr kumimoji="1" lang="en-US" altLang="ja-JP" dirty="0"/>
              <a:t>a, b </a:t>
            </a:r>
            <a:r>
              <a:rPr kumimoji="1" lang="ja-JP" altLang="en-US" dirty="0"/>
              <a:t>の値が仮引数 </a:t>
            </a:r>
            <a:r>
              <a:rPr kumimoji="1" lang="en-US" altLang="ja-JP" dirty="0" err="1"/>
              <a:t>i</a:t>
            </a:r>
            <a:r>
              <a:rPr kumimoji="1" lang="en-US" altLang="ja-JP" dirty="0"/>
              <a:t>, j </a:t>
            </a:r>
            <a:r>
              <a:rPr kumimoji="1" lang="ja-JP" altLang="en-US" dirty="0"/>
              <a:t>にコピーされます。</a:t>
            </a:r>
            <a:endParaRPr kumimoji="1" lang="en-US" altLang="ja-JP" dirty="0"/>
          </a:p>
          <a:p>
            <a:r>
              <a:rPr kumimoji="1" lang="ja-JP" altLang="en-US" dirty="0"/>
              <a:t>アセンブラコードでは、</a:t>
            </a:r>
            <a:r>
              <a:rPr kumimoji="1" lang="en-US" altLang="ja-JP" dirty="0"/>
              <a:t>PUSH </a:t>
            </a:r>
            <a:r>
              <a:rPr kumimoji="1" lang="ja-JP" altLang="en-US" dirty="0"/>
              <a:t>で実引数の値を</a:t>
            </a:r>
            <a:r>
              <a:rPr kumimoji="1" lang="en-US" altLang="ja-JP" dirty="0"/>
              <a:t> </a:t>
            </a:r>
            <a:r>
              <a:rPr kumimoji="1" lang="en-US" altLang="ja-JP" dirty="0" err="1"/>
              <a:t>Dseg</a:t>
            </a:r>
            <a:r>
              <a:rPr kumimoji="1" lang="en-US" altLang="ja-JP" dirty="0"/>
              <a:t> </a:t>
            </a:r>
            <a:r>
              <a:rPr kumimoji="1" lang="ja-JP" altLang="en-US" dirty="0"/>
              <a:t>の末尾に積みます。</a:t>
            </a:r>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71</a:t>
            </a:fld>
            <a:endParaRPr kumimoji="1" lang="ja-JP" altLang="en-US"/>
          </a:p>
        </p:txBody>
      </p:sp>
    </p:spTree>
    <p:extLst>
      <p:ext uri="{BB962C8B-B14F-4D97-AF65-F5344CB8AC3E}">
        <p14:creationId xmlns:p14="http://schemas.microsoft.com/office/powerpoint/2010/main" val="2435773995"/>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値渡しの場合の変数表の動きを見てみましょう。</a:t>
            </a:r>
            <a:endParaRPr kumimoji="1" lang="en-US" altLang="ja-JP" dirty="0"/>
          </a:p>
          <a:p>
            <a:r>
              <a:rPr kumimoji="1" lang="ja-JP" altLang="en-US" dirty="0"/>
              <a:t>左のプログラムで、関数 </a:t>
            </a:r>
            <a:r>
              <a:rPr kumimoji="1" lang="en-US" altLang="ja-JP" dirty="0"/>
              <a:t>func </a:t>
            </a:r>
            <a:r>
              <a:rPr kumimoji="1" lang="ja-JP" altLang="en-US" dirty="0"/>
              <a:t>を実行中の変数表が右の表です。</a:t>
            </a:r>
            <a:endParaRPr kumimoji="1" lang="en-US" altLang="ja-JP" dirty="0"/>
          </a:p>
          <a:p>
            <a:r>
              <a:rPr kumimoji="1" lang="ja-JP" altLang="en-US" dirty="0"/>
              <a:t>値渡しの場合は、実引数 </a:t>
            </a:r>
            <a:r>
              <a:rPr kumimoji="1" lang="en-US" altLang="ja-JP" dirty="0" err="1"/>
              <a:t>i</a:t>
            </a:r>
            <a:r>
              <a:rPr kumimoji="1" lang="en-US" altLang="ja-JP" dirty="0"/>
              <a:t>, j </a:t>
            </a:r>
            <a:r>
              <a:rPr kumimoji="1" lang="ja-JP" altLang="en-US" dirty="0"/>
              <a:t>の値が仮引数 </a:t>
            </a:r>
            <a:r>
              <a:rPr kumimoji="1" lang="en-US" altLang="ja-JP" dirty="0"/>
              <a:t>x, y </a:t>
            </a:r>
            <a:r>
              <a:rPr kumimoji="1" lang="ja-JP" altLang="en-US" dirty="0"/>
              <a:t>にコピーされます。</a:t>
            </a:r>
            <a:endParaRPr kumimoji="1" lang="en-US" altLang="ja-JP" dirty="0"/>
          </a:p>
          <a:p>
            <a:r>
              <a:rPr kumimoji="1" lang="en-US" altLang="ja-JP" dirty="0" err="1"/>
              <a:t>i</a:t>
            </a:r>
            <a:r>
              <a:rPr kumimoji="1" lang="en-US" altLang="ja-JP" dirty="0"/>
              <a:t>, j </a:t>
            </a:r>
            <a:r>
              <a:rPr kumimoji="1" lang="ja-JP" altLang="en-US" dirty="0"/>
              <a:t>にはそれぞれ</a:t>
            </a:r>
            <a:r>
              <a:rPr kumimoji="1" lang="en-US" altLang="ja-JP" dirty="0"/>
              <a:t>10, 20 </a:t>
            </a:r>
            <a:r>
              <a:rPr kumimoji="1" lang="ja-JP" altLang="en-US" dirty="0"/>
              <a:t>が入っていますので、</a:t>
            </a:r>
            <a:endParaRPr kumimoji="1" lang="en-US" altLang="ja-JP" dirty="0"/>
          </a:p>
          <a:p>
            <a:r>
              <a:rPr kumimoji="1" lang="en-US" altLang="ja-JP" dirty="0"/>
              <a:t>x, y </a:t>
            </a:r>
            <a:r>
              <a:rPr kumimoji="1" lang="ja-JP" altLang="en-US" dirty="0"/>
              <a:t>の値は </a:t>
            </a:r>
            <a:r>
              <a:rPr kumimoji="1" lang="en-US" altLang="ja-JP" dirty="0"/>
              <a:t>10, 20 </a:t>
            </a:r>
            <a:r>
              <a:rPr kumimoji="1" lang="ja-JP" altLang="en-US" dirty="0"/>
              <a:t>となります。</a:t>
            </a:r>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72</a:t>
            </a:fld>
            <a:endParaRPr kumimoji="1" lang="ja-JP" altLang="en-US"/>
          </a:p>
        </p:txBody>
      </p:sp>
    </p:spTree>
    <p:extLst>
      <p:ext uri="{BB962C8B-B14F-4D97-AF65-F5344CB8AC3E}">
        <p14:creationId xmlns:p14="http://schemas.microsoft.com/office/powerpoint/2010/main" val="1479218535"/>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参照渡し </a:t>
            </a:r>
            <a:r>
              <a:rPr kumimoji="1" lang="en-US" altLang="ja-JP" dirty="0"/>
              <a:t>call by reference </a:t>
            </a:r>
            <a:r>
              <a:rPr kumimoji="1" lang="ja-JP" altLang="en-US" dirty="0"/>
              <a:t>は、呼び出し時には</a:t>
            </a:r>
            <a:endParaRPr kumimoji="1" lang="en-US" altLang="ja-JP" dirty="0"/>
          </a:p>
          <a:p>
            <a:r>
              <a:rPr kumimoji="1" lang="ja-JP" altLang="en-US" dirty="0"/>
              <a:t>実引数の番地を仮引数にコピーします。</a:t>
            </a:r>
            <a:endParaRPr kumimoji="1" lang="en-US" altLang="ja-JP" dirty="0"/>
          </a:p>
          <a:p>
            <a:r>
              <a:rPr kumimoji="1" lang="ja-JP" altLang="en-US" dirty="0"/>
              <a:t>左のプログラムでは、引数 </a:t>
            </a:r>
            <a:r>
              <a:rPr kumimoji="1" lang="en-US" altLang="ja-JP" dirty="0"/>
              <a:t>a, b </a:t>
            </a:r>
            <a:r>
              <a:rPr kumimoji="1" lang="ja-JP" altLang="en-US" dirty="0"/>
              <a:t>で関数 </a:t>
            </a:r>
            <a:r>
              <a:rPr kumimoji="1" lang="en-US" altLang="ja-JP" dirty="0"/>
              <a:t>func </a:t>
            </a:r>
            <a:r>
              <a:rPr kumimoji="1" lang="ja-JP" altLang="en-US" dirty="0"/>
              <a:t>を呼び出しています。</a:t>
            </a:r>
            <a:endParaRPr kumimoji="1" lang="en-US" altLang="ja-JP" dirty="0"/>
          </a:p>
          <a:p>
            <a:r>
              <a:rPr kumimoji="1" lang="ja-JP" altLang="en-US" dirty="0"/>
              <a:t>参照渡しの場合は、実引数 </a:t>
            </a:r>
            <a:r>
              <a:rPr kumimoji="1" lang="en-US" altLang="ja-JP" dirty="0"/>
              <a:t>a, b </a:t>
            </a:r>
            <a:r>
              <a:rPr kumimoji="1" lang="ja-JP" altLang="en-US" dirty="0"/>
              <a:t>の番地が仮引数 </a:t>
            </a:r>
            <a:r>
              <a:rPr kumimoji="1" lang="en-US" altLang="ja-JP" dirty="0" err="1"/>
              <a:t>i</a:t>
            </a:r>
            <a:r>
              <a:rPr kumimoji="1" lang="en-US" altLang="ja-JP" dirty="0"/>
              <a:t>, j </a:t>
            </a:r>
            <a:r>
              <a:rPr kumimoji="1" lang="ja-JP" altLang="en-US" dirty="0"/>
              <a:t>にコピーされます。</a:t>
            </a:r>
            <a:endParaRPr kumimoji="1" lang="en-US" altLang="ja-JP" dirty="0"/>
          </a:p>
          <a:p>
            <a:r>
              <a:rPr kumimoji="1" lang="ja-JP" altLang="en-US" dirty="0"/>
              <a:t>アセンブラコードでは、</a:t>
            </a:r>
            <a:r>
              <a:rPr kumimoji="1" lang="en-US" altLang="ja-JP" dirty="0"/>
              <a:t>PUSHI </a:t>
            </a:r>
            <a:r>
              <a:rPr kumimoji="1" lang="ja-JP" altLang="en-US" dirty="0"/>
              <a:t>で実引数の番地を</a:t>
            </a:r>
            <a:r>
              <a:rPr kumimoji="1" lang="en-US" altLang="ja-JP" dirty="0"/>
              <a:t> </a:t>
            </a:r>
            <a:r>
              <a:rPr kumimoji="1" lang="en-US" altLang="ja-JP" dirty="0" err="1"/>
              <a:t>Dseg</a:t>
            </a:r>
            <a:r>
              <a:rPr kumimoji="1" lang="en-US" altLang="ja-JP" dirty="0"/>
              <a:t> </a:t>
            </a:r>
            <a:r>
              <a:rPr kumimoji="1" lang="ja-JP" altLang="en-US" dirty="0"/>
              <a:t>の末尾に積みます。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73</a:t>
            </a:fld>
            <a:endParaRPr kumimoji="1" lang="ja-JP" altLang="en-US"/>
          </a:p>
        </p:txBody>
      </p:sp>
    </p:spTree>
    <p:extLst>
      <p:ext uri="{BB962C8B-B14F-4D97-AF65-F5344CB8AC3E}">
        <p14:creationId xmlns:p14="http://schemas.microsoft.com/office/powerpoint/2010/main" val="1350248103"/>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参照渡しの場合の変数表の動きを見てみましょう。</a:t>
            </a:r>
            <a:endParaRPr kumimoji="1" lang="en-US" altLang="ja-JP" dirty="0"/>
          </a:p>
          <a:p>
            <a:r>
              <a:rPr kumimoji="1" lang="ja-JP" altLang="en-US" dirty="0"/>
              <a:t>左のプログラムで、関数 </a:t>
            </a:r>
            <a:r>
              <a:rPr kumimoji="1" lang="en-US" altLang="ja-JP" dirty="0"/>
              <a:t>func </a:t>
            </a:r>
            <a:r>
              <a:rPr kumimoji="1" lang="ja-JP" altLang="en-US" dirty="0"/>
              <a:t>を実行中の変数表が右の表です。</a:t>
            </a:r>
            <a:endParaRPr kumimoji="1" lang="en-US" altLang="ja-JP" dirty="0"/>
          </a:p>
          <a:p>
            <a:r>
              <a:rPr kumimoji="1" lang="ja-JP" altLang="en-US" dirty="0"/>
              <a:t>参照渡しの場合は、実引数 </a:t>
            </a:r>
            <a:r>
              <a:rPr kumimoji="1" lang="en-US" altLang="ja-JP" dirty="0" err="1"/>
              <a:t>i</a:t>
            </a:r>
            <a:r>
              <a:rPr kumimoji="1" lang="en-US" altLang="ja-JP" dirty="0"/>
              <a:t>, j </a:t>
            </a:r>
            <a:r>
              <a:rPr kumimoji="1" lang="ja-JP" altLang="en-US" dirty="0"/>
              <a:t>の番地が仮引数 </a:t>
            </a:r>
            <a:r>
              <a:rPr kumimoji="1" lang="en-US" altLang="ja-JP" dirty="0"/>
              <a:t>x, y </a:t>
            </a:r>
            <a:r>
              <a:rPr kumimoji="1" lang="ja-JP" altLang="en-US" dirty="0"/>
              <a:t>にコピーされがます。</a:t>
            </a:r>
            <a:endParaRPr kumimoji="1" lang="en-US" altLang="ja-JP" dirty="0"/>
          </a:p>
          <a:p>
            <a:r>
              <a:rPr kumimoji="1" lang="en-US" altLang="ja-JP" dirty="0" err="1"/>
              <a:t>i</a:t>
            </a:r>
            <a:r>
              <a:rPr kumimoji="1" lang="en-US" altLang="ja-JP" dirty="0"/>
              <a:t>, j </a:t>
            </a:r>
            <a:r>
              <a:rPr kumimoji="1" lang="ja-JP" altLang="en-US" dirty="0"/>
              <a:t>の番地はそれぞれ </a:t>
            </a:r>
            <a:r>
              <a:rPr kumimoji="1" lang="en-US" altLang="ja-JP" dirty="0"/>
              <a:t>3, 4 </a:t>
            </a:r>
            <a:r>
              <a:rPr kumimoji="1" lang="ja-JP" altLang="en-US" dirty="0"/>
              <a:t>ですので、</a:t>
            </a:r>
            <a:endParaRPr kumimoji="1" lang="en-US" altLang="ja-JP" dirty="0"/>
          </a:p>
          <a:p>
            <a:r>
              <a:rPr kumimoji="1" lang="en-US" altLang="ja-JP" dirty="0"/>
              <a:t>x, y </a:t>
            </a:r>
            <a:r>
              <a:rPr kumimoji="1" lang="ja-JP" altLang="en-US" dirty="0"/>
              <a:t>の値は </a:t>
            </a:r>
            <a:r>
              <a:rPr kumimoji="1" lang="en-US" altLang="ja-JP" dirty="0"/>
              <a:t>3, 4 </a:t>
            </a:r>
            <a:r>
              <a:rPr kumimoji="1" lang="ja-JP" altLang="en-US" dirty="0"/>
              <a:t>となります。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74</a:t>
            </a:fld>
            <a:endParaRPr kumimoji="1" lang="ja-JP" altLang="en-US"/>
          </a:p>
        </p:txBody>
      </p:sp>
    </p:spTree>
    <p:extLst>
      <p:ext uri="{BB962C8B-B14F-4D97-AF65-F5344CB8AC3E}">
        <p14:creationId xmlns:p14="http://schemas.microsoft.com/office/powerpoint/2010/main" val="4199583700"/>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引数を参照する場合、値渡しの場合と参照渡しの場合とでアセンブラコードは異なります。</a:t>
            </a:r>
            <a:endParaRPr kumimoji="1" lang="en-US" altLang="ja-JP" dirty="0"/>
          </a:p>
          <a:p>
            <a:r>
              <a:rPr kumimoji="1" lang="ja-JP" altLang="en-US" dirty="0"/>
              <a:t>値渡しの場合は、左辺値なら </a:t>
            </a:r>
            <a:r>
              <a:rPr kumimoji="1" lang="en-US" altLang="ja-JP" dirty="0"/>
              <a:t>PUSHI</a:t>
            </a:r>
            <a:r>
              <a:rPr kumimoji="1" lang="ja-JP" altLang="en-US" dirty="0"/>
              <a:t>、右辺値なら </a:t>
            </a:r>
            <a:r>
              <a:rPr kumimoji="1" lang="en-US" altLang="ja-JP" dirty="0"/>
              <a:t>PUSH </a:t>
            </a:r>
            <a:r>
              <a:rPr kumimoji="1" lang="ja-JP" altLang="en-US" dirty="0"/>
              <a:t>と</a:t>
            </a:r>
            <a:endParaRPr kumimoji="1" lang="en-US" altLang="ja-JP" dirty="0"/>
          </a:p>
          <a:p>
            <a:r>
              <a:rPr kumimoji="1" lang="ja-JP" altLang="en-US" dirty="0"/>
              <a:t>変数と同様に処理できます。</a:t>
            </a:r>
            <a:endParaRPr kumimoji="1" lang="en-US" altLang="ja-JP" dirty="0"/>
          </a:p>
          <a:p>
            <a:r>
              <a:rPr kumimoji="1" lang="ja-JP" altLang="en-US" dirty="0"/>
              <a:t>参照渡しの場合は、左辺値なら </a:t>
            </a:r>
            <a:r>
              <a:rPr kumimoji="1" lang="en-US" altLang="ja-JP" dirty="0"/>
              <a:t>PUSH </a:t>
            </a:r>
            <a:r>
              <a:rPr kumimoji="1" lang="ja-JP" altLang="en-US" dirty="0"/>
              <a:t>右辺値なら </a:t>
            </a:r>
            <a:r>
              <a:rPr kumimoji="1" lang="en-US" altLang="ja-JP" dirty="0"/>
              <a:t>PUSH </a:t>
            </a:r>
            <a:r>
              <a:rPr kumimoji="1" lang="ja-JP" altLang="en-US" dirty="0"/>
              <a:t>してから </a:t>
            </a:r>
            <a:r>
              <a:rPr kumimoji="1" lang="en-US" altLang="ja-JP" dirty="0"/>
              <a:t>LOAD </a:t>
            </a:r>
            <a:r>
              <a:rPr kumimoji="1" lang="ja-JP" altLang="en-US" dirty="0"/>
              <a:t>と</a:t>
            </a:r>
            <a:endParaRPr kumimoji="1" lang="en-US" altLang="ja-JP" dirty="0"/>
          </a:p>
          <a:p>
            <a:r>
              <a:rPr kumimoji="1" lang="ja-JP" altLang="en-US" dirty="0"/>
              <a:t>番地を値に変換する必要があります。</a:t>
            </a:r>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75</a:t>
            </a:fld>
            <a:endParaRPr kumimoji="1" lang="ja-JP" altLang="en-US"/>
          </a:p>
        </p:txBody>
      </p:sp>
    </p:spTree>
    <p:extLst>
      <p:ext uri="{BB962C8B-B14F-4D97-AF65-F5344CB8AC3E}">
        <p14:creationId xmlns:p14="http://schemas.microsoft.com/office/powerpoint/2010/main" val="211001953"/>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左のプログラムに対して、右のアセンブリコードが値渡しの場合と参照渡しの場合になります。</a:t>
            </a:r>
            <a:endParaRPr kumimoji="1" lang="en-US" altLang="ja-JP" dirty="0"/>
          </a:p>
          <a:p>
            <a:r>
              <a:rPr kumimoji="1" lang="ja-JP" altLang="en-US" dirty="0"/>
              <a:t>値渡しでは、</a:t>
            </a:r>
            <a:r>
              <a:rPr kumimoji="1" lang="en-US" altLang="ja-JP" dirty="0"/>
              <a:t>main() </a:t>
            </a:r>
            <a:r>
              <a:rPr kumimoji="1" lang="ja-JP" altLang="en-US" dirty="0"/>
              <a:t>側は引数は </a:t>
            </a:r>
            <a:r>
              <a:rPr kumimoji="1" lang="en-US" altLang="ja-JP" dirty="0"/>
              <a:t>PUSH </a:t>
            </a:r>
            <a:r>
              <a:rPr kumimoji="1" lang="ja-JP" altLang="en-US" dirty="0"/>
              <a:t>で値を渡し、</a:t>
            </a:r>
            <a:endParaRPr kumimoji="1" lang="en-US" altLang="ja-JP" dirty="0"/>
          </a:p>
          <a:p>
            <a:r>
              <a:rPr kumimoji="1" lang="en-US" altLang="ja-JP" dirty="0"/>
              <a:t>func </a:t>
            </a:r>
            <a:r>
              <a:rPr kumimoji="1" lang="ja-JP" altLang="en-US" dirty="0"/>
              <a:t>側は左辺値は </a:t>
            </a:r>
            <a:r>
              <a:rPr kumimoji="1" lang="en-US" altLang="ja-JP" dirty="0"/>
              <a:t>PUSHI </a:t>
            </a:r>
            <a:r>
              <a:rPr kumimoji="1" lang="ja-JP" altLang="en-US" dirty="0"/>
              <a:t>右辺値は </a:t>
            </a:r>
            <a:r>
              <a:rPr kumimoji="1" lang="en-US" altLang="ja-JP" dirty="0"/>
              <a:t>PUSH </a:t>
            </a:r>
            <a:r>
              <a:rPr kumimoji="1" lang="ja-JP" altLang="en-US" dirty="0"/>
              <a:t>で参照します。</a:t>
            </a:r>
            <a:endParaRPr kumimoji="1" lang="en-US" altLang="ja-JP" dirty="0"/>
          </a:p>
          <a:p>
            <a:r>
              <a:rPr kumimoji="1" lang="ja-JP" altLang="en-US" dirty="0"/>
              <a:t>参照渡しでは、</a:t>
            </a:r>
            <a:r>
              <a:rPr kumimoji="1" lang="en-US" altLang="ja-JP" dirty="0"/>
              <a:t>main() </a:t>
            </a:r>
            <a:r>
              <a:rPr kumimoji="1" lang="ja-JP" altLang="en-US" dirty="0"/>
              <a:t>側は引数は </a:t>
            </a:r>
            <a:r>
              <a:rPr kumimoji="1" lang="en-US" altLang="ja-JP" dirty="0"/>
              <a:t>PUSHI </a:t>
            </a:r>
            <a:r>
              <a:rPr kumimoji="1" lang="ja-JP" altLang="en-US" dirty="0"/>
              <a:t>で番地を渡し、</a:t>
            </a:r>
            <a:endParaRPr kumimoji="1" lang="en-US" altLang="ja-JP" dirty="0"/>
          </a:p>
          <a:p>
            <a:r>
              <a:rPr kumimoji="1" lang="en-US" altLang="ja-JP" dirty="0"/>
              <a:t>func </a:t>
            </a:r>
            <a:r>
              <a:rPr kumimoji="1" lang="ja-JP" altLang="en-US" dirty="0"/>
              <a:t>側は左辺値は </a:t>
            </a:r>
            <a:r>
              <a:rPr kumimoji="1" lang="en-US" altLang="ja-JP" dirty="0"/>
              <a:t>PUSH </a:t>
            </a:r>
            <a:r>
              <a:rPr kumimoji="1" lang="ja-JP" altLang="en-US" dirty="0"/>
              <a:t>右辺値は </a:t>
            </a:r>
            <a:r>
              <a:rPr kumimoji="1" lang="en-US" altLang="ja-JP" dirty="0"/>
              <a:t>PUSH LOAD </a:t>
            </a:r>
            <a:r>
              <a:rPr kumimoji="1" lang="ja-JP" altLang="en-US" dirty="0"/>
              <a:t>で参照します。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76</a:t>
            </a:fld>
            <a:endParaRPr kumimoji="1" lang="ja-JP" altLang="en-US"/>
          </a:p>
        </p:txBody>
      </p:sp>
    </p:spTree>
    <p:extLst>
      <p:ext uri="{BB962C8B-B14F-4D97-AF65-F5344CB8AC3E}">
        <p14:creationId xmlns:p14="http://schemas.microsoft.com/office/powerpoint/2010/main" val="2072680920"/>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値渡しと参照渡しとでは、呼び出された側で仮引数の値を変えたときに、実引数への影響が違います。</a:t>
            </a:r>
            <a:endParaRPr kumimoji="1" lang="en-US" altLang="ja-JP" dirty="0"/>
          </a:p>
          <a:p>
            <a:r>
              <a:rPr kumimoji="1" lang="ja-JP" altLang="en-US" dirty="0"/>
              <a:t>値渡しでは仮引数を書き換えても実引数には影響しませんが、</a:t>
            </a:r>
            <a:endParaRPr kumimoji="1" lang="en-US" altLang="ja-JP" dirty="0"/>
          </a:p>
          <a:p>
            <a:r>
              <a:rPr kumimoji="1" lang="ja-JP" altLang="en-US" dirty="0"/>
              <a:t>参照渡しでは仮引数を書き換えると、実引数の書き換えられます。</a:t>
            </a:r>
            <a:endParaRPr kumimoji="1" lang="en-US" altLang="ja-JP" dirty="0"/>
          </a:p>
          <a:p>
            <a:r>
              <a:rPr kumimoji="1" lang="ja-JP" altLang="en-US" dirty="0"/>
              <a:t>左のプログラムでは、</a:t>
            </a:r>
            <a:r>
              <a:rPr kumimoji="1" lang="en-US" altLang="ja-JP" dirty="0"/>
              <a:t>a, b </a:t>
            </a:r>
            <a:r>
              <a:rPr kumimoji="1" lang="ja-JP" altLang="en-US" dirty="0"/>
              <a:t>にそれぞれ </a:t>
            </a:r>
            <a:r>
              <a:rPr kumimoji="1" lang="en-US" altLang="ja-JP" dirty="0"/>
              <a:t>1, 2 </a:t>
            </a:r>
            <a:r>
              <a:rPr kumimoji="1" lang="ja-JP" altLang="en-US" dirty="0"/>
              <a:t>を入れて関数 </a:t>
            </a:r>
            <a:r>
              <a:rPr kumimoji="1" lang="en-US" altLang="ja-JP" dirty="0"/>
              <a:t>func </a:t>
            </a:r>
            <a:r>
              <a:rPr kumimoji="1" lang="ja-JP" altLang="en-US" dirty="0"/>
              <a:t>を呼び出しています。</a:t>
            </a:r>
            <a:endParaRPr kumimoji="1" lang="en-US" altLang="ja-JP" dirty="0"/>
          </a:p>
          <a:p>
            <a:r>
              <a:rPr kumimoji="1" lang="ja-JP" altLang="en-US" dirty="0"/>
              <a:t>値渡しの場合は、関数 </a:t>
            </a:r>
            <a:r>
              <a:rPr kumimoji="1" lang="en-US" altLang="ja-JP" dirty="0"/>
              <a:t>func </a:t>
            </a:r>
            <a:r>
              <a:rPr kumimoji="1" lang="ja-JP" altLang="en-US" dirty="0"/>
              <a:t>を呼び出した後も </a:t>
            </a:r>
            <a:r>
              <a:rPr kumimoji="1" lang="en-US" altLang="ja-JP" dirty="0"/>
              <a:t>a, b </a:t>
            </a:r>
            <a:r>
              <a:rPr kumimoji="1" lang="ja-JP" altLang="en-US" dirty="0"/>
              <a:t>の値は変わりませんが、</a:t>
            </a:r>
            <a:endParaRPr kumimoji="1" lang="en-US" altLang="ja-JP" dirty="0"/>
          </a:p>
          <a:p>
            <a:r>
              <a:rPr kumimoji="1" lang="ja-JP" altLang="en-US" dirty="0"/>
              <a:t>参照渡しの場合は、関数 </a:t>
            </a:r>
            <a:r>
              <a:rPr kumimoji="1" lang="en-US" altLang="ja-JP" dirty="0"/>
              <a:t>func </a:t>
            </a:r>
            <a:r>
              <a:rPr kumimoji="1" lang="ja-JP" altLang="en-US" dirty="0"/>
              <a:t>で </a:t>
            </a:r>
            <a:r>
              <a:rPr kumimoji="1" lang="en-US" altLang="ja-JP" dirty="0"/>
              <a:t>x </a:t>
            </a:r>
            <a:r>
              <a:rPr kumimoji="1" lang="ja-JP" altLang="en-US" dirty="0"/>
              <a:t>に </a:t>
            </a:r>
            <a:r>
              <a:rPr kumimoji="1" lang="en-US" altLang="ja-JP" dirty="0"/>
              <a:t>5</a:t>
            </a:r>
            <a:r>
              <a:rPr kumimoji="1" lang="ja-JP" altLang="en-US" dirty="0"/>
              <a:t>、</a:t>
            </a:r>
            <a:r>
              <a:rPr kumimoji="1" lang="en-US" altLang="ja-JP" dirty="0"/>
              <a:t>y </a:t>
            </a:r>
            <a:r>
              <a:rPr kumimoji="1" lang="ja-JP" altLang="en-US" dirty="0"/>
              <a:t>に </a:t>
            </a:r>
            <a:r>
              <a:rPr kumimoji="1" lang="en-US" altLang="ja-JP" dirty="0"/>
              <a:t>4</a:t>
            </a:r>
            <a:r>
              <a:rPr kumimoji="1" lang="ja-JP" altLang="en-US" dirty="0"/>
              <a:t> を代入すると、</a:t>
            </a:r>
            <a:endParaRPr kumimoji="1" lang="en-US" altLang="ja-JP" dirty="0"/>
          </a:p>
          <a:p>
            <a:r>
              <a:rPr kumimoji="1" lang="en-US" altLang="ja-JP" dirty="0"/>
              <a:t>a, b </a:t>
            </a:r>
            <a:r>
              <a:rPr kumimoji="1" lang="ja-JP" altLang="en-US" dirty="0"/>
              <a:t>の値も </a:t>
            </a:r>
            <a:r>
              <a:rPr kumimoji="1" lang="en-US" altLang="ja-JP" dirty="0"/>
              <a:t>5 </a:t>
            </a:r>
            <a:r>
              <a:rPr kumimoji="1" lang="ja-JP" altLang="en-US" dirty="0"/>
              <a:t>と </a:t>
            </a:r>
            <a:r>
              <a:rPr kumimoji="1" lang="en-US" altLang="ja-JP" dirty="0"/>
              <a:t>4 </a:t>
            </a:r>
            <a:r>
              <a:rPr kumimoji="1" lang="ja-JP" altLang="en-US" dirty="0"/>
              <a:t>になります。</a:t>
            </a:r>
            <a:endParaRPr kumimoji="1" lang="en-US" altLang="ja-JP" dirty="0"/>
          </a:p>
          <a:p>
            <a:r>
              <a:rPr kumimoji="1" lang="ja-JP" altLang="en-US" dirty="0"/>
              <a:t>このように、参照渡しでは、仮引数の値を書き換えると、実引数の値も変わります。</a:t>
            </a:r>
            <a:endParaRPr kumimoji="1" lang="en-US" altLang="ja-JP" dirty="0"/>
          </a:p>
          <a:p>
            <a:r>
              <a:rPr kumimoji="1" lang="ja-JP" altLang="en-US" dirty="0"/>
              <a:t>そのため、参照渡しでは、予期しない変数の書き換えが起こりやすくなります。</a:t>
            </a:r>
            <a:endParaRPr kumimoji="1" lang="en-US" altLang="ja-JP" dirty="0"/>
          </a:p>
          <a:p>
            <a:r>
              <a:rPr kumimoji="1" lang="ja-JP" altLang="en-US" dirty="0"/>
              <a:t>このため、多くの言語では、スカラー変数に対しては値渡しが使われます。</a:t>
            </a:r>
            <a:endParaRPr kumimoji="1" lang="en-US" altLang="ja-JP" dirty="0"/>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77</a:t>
            </a:fld>
            <a:endParaRPr kumimoji="1" lang="ja-JP" altLang="en-US"/>
          </a:p>
        </p:txBody>
      </p:sp>
    </p:spTree>
    <p:extLst>
      <p:ext uri="{BB962C8B-B14F-4D97-AF65-F5344CB8AC3E}">
        <p14:creationId xmlns:p14="http://schemas.microsoft.com/office/powerpoint/2010/main" val="2963359865"/>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引数で配列を渡す場合を見てみましょう。</a:t>
            </a:r>
            <a:endParaRPr kumimoji="1" lang="en-US" altLang="ja-JP" dirty="0"/>
          </a:p>
          <a:p>
            <a:r>
              <a:rPr kumimoji="1" lang="ja-JP" altLang="en-US" dirty="0"/>
              <a:t>左のプログラムでは、引数としてサイズ </a:t>
            </a:r>
            <a:r>
              <a:rPr kumimoji="1" lang="en-US" altLang="ja-JP" dirty="0"/>
              <a:t>100 </a:t>
            </a:r>
            <a:r>
              <a:rPr kumimoji="1" lang="ja-JP" altLang="en-US" dirty="0"/>
              <a:t>の配列 </a:t>
            </a:r>
            <a:r>
              <a:rPr kumimoji="1" lang="en-US" altLang="ja-JP" dirty="0"/>
              <a:t>a </a:t>
            </a:r>
            <a:r>
              <a:rPr kumimoji="1" lang="ja-JP" altLang="en-US" dirty="0"/>
              <a:t>を与えています。</a:t>
            </a:r>
            <a:endParaRPr kumimoji="1" lang="en-US" altLang="ja-JP" dirty="0"/>
          </a:p>
          <a:p>
            <a:r>
              <a:rPr kumimoji="1" lang="ja-JP" altLang="en-US" dirty="0"/>
              <a:t>値渡しの場合は、配列の全ての要素を仮引数にコピーしなければなりません。</a:t>
            </a:r>
            <a:endParaRPr kumimoji="1" lang="en-US" altLang="ja-JP" dirty="0"/>
          </a:p>
          <a:p>
            <a:r>
              <a:rPr kumimoji="1" lang="ja-JP" altLang="en-US" dirty="0"/>
              <a:t>サイズが</a:t>
            </a:r>
            <a:r>
              <a:rPr kumimoji="1" lang="en-US" altLang="ja-JP" dirty="0"/>
              <a:t>100</a:t>
            </a:r>
            <a:r>
              <a:rPr kumimoji="1" lang="ja-JP" altLang="en-US" dirty="0"/>
              <a:t>の配列なら、</a:t>
            </a:r>
            <a:r>
              <a:rPr kumimoji="1" lang="en-US" altLang="ja-JP" dirty="0" err="1"/>
              <a:t>Dseg</a:t>
            </a:r>
            <a:r>
              <a:rPr kumimoji="1" lang="en-US" altLang="ja-JP" dirty="0"/>
              <a:t> </a:t>
            </a:r>
            <a:r>
              <a:rPr kumimoji="1" lang="ja-JP" altLang="en-US" dirty="0"/>
              <a:t>の末尾に </a:t>
            </a:r>
            <a:r>
              <a:rPr kumimoji="1" lang="en-US" altLang="ja-JP" dirty="0"/>
              <a:t>100 </a:t>
            </a:r>
            <a:r>
              <a:rPr kumimoji="1" lang="ja-JP" altLang="en-US" dirty="0"/>
              <a:t>個の値を積むことになります。</a:t>
            </a:r>
            <a:endParaRPr kumimoji="1" lang="en-US" altLang="ja-JP" dirty="0"/>
          </a:p>
          <a:p>
            <a:r>
              <a:rPr kumimoji="1" lang="ja-JP" altLang="en-US" dirty="0"/>
              <a:t>一方、参照渡しの場合は、配列の先頭の番地を渡せば</a:t>
            </a:r>
            <a:endParaRPr kumimoji="1" lang="en-US" altLang="ja-JP" dirty="0"/>
          </a:p>
          <a:p>
            <a:r>
              <a:rPr kumimoji="1" lang="ja-JP" altLang="en-US" dirty="0"/>
              <a:t>呼び出された側は配列の値を参照できます。</a:t>
            </a:r>
            <a:endParaRPr kumimoji="1" lang="en-US" altLang="ja-JP" dirty="0"/>
          </a:p>
          <a:p>
            <a:r>
              <a:rPr kumimoji="1" lang="ja-JP" altLang="en-US" dirty="0"/>
              <a:t>このため、多くの言語では、引数に配列を与えると、参照渡しで渡されます。</a:t>
            </a:r>
            <a:endParaRPr kumimoji="1" lang="en-US" altLang="ja-JP" dirty="0"/>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78</a:t>
            </a:fld>
            <a:endParaRPr kumimoji="1" lang="ja-JP" altLang="en-US"/>
          </a:p>
        </p:txBody>
      </p:sp>
    </p:spTree>
    <p:extLst>
      <p:ext uri="{BB962C8B-B14F-4D97-AF65-F5344CB8AC3E}">
        <p14:creationId xmlns:p14="http://schemas.microsoft.com/office/powerpoint/2010/main" val="1653041515"/>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値渡しと参照渡しの長所と短所を見てみましょう。</a:t>
            </a:r>
            <a:endParaRPr kumimoji="1" lang="en-US" altLang="ja-JP" dirty="0"/>
          </a:p>
          <a:p>
            <a:r>
              <a:rPr kumimoji="1" lang="ja-JP" altLang="en-US" dirty="0"/>
              <a:t>値渡しは、関数間の独立性が高いことが長所です。</a:t>
            </a:r>
            <a:endParaRPr kumimoji="1" lang="en-US" altLang="ja-JP" dirty="0"/>
          </a:p>
          <a:p>
            <a:r>
              <a:rPr kumimoji="1" lang="ja-JP" altLang="en-US" dirty="0"/>
              <a:t>関数内部で仮引数の値を書き換えても、実引数の値は変わりませんので、</a:t>
            </a:r>
            <a:endParaRPr kumimoji="1" lang="en-US" altLang="ja-JP" dirty="0"/>
          </a:p>
          <a:p>
            <a:r>
              <a:rPr kumimoji="1" lang="ja-JP" altLang="en-US" dirty="0"/>
              <a:t>予期しない値の書き換えが起こりにくくなります。</a:t>
            </a:r>
            <a:endParaRPr kumimoji="1" lang="en-US" altLang="ja-JP" dirty="0"/>
          </a:p>
          <a:p>
            <a:r>
              <a:rPr kumimoji="1" lang="ja-JP" altLang="en-US" dirty="0"/>
              <a:t>一方、参照渡しの長所は、配列やオブジェクト等の</a:t>
            </a:r>
            <a:endParaRPr kumimoji="1" lang="en-US" altLang="ja-JP" dirty="0"/>
          </a:p>
          <a:p>
            <a:r>
              <a:rPr kumimoji="1" lang="ja-JP" altLang="en-US" dirty="0"/>
              <a:t>データ数の多いものでも速やかに渡せることです。</a:t>
            </a:r>
            <a:endParaRPr kumimoji="1" lang="en-US" altLang="ja-JP" dirty="0"/>
          </a:p>
          <a:p>
            <a:r>
              <a:rPr kumimoji="1" lang="ja-JP" altLang="en-US" dirty="0"/>
              <a:t>先頭の番地を</a:t>
            </a:r>
            <a:r>
              <a:rPr kumimoji="1" lang="en-US" altLang="ja-JP" dirty="0"/>
              <a:t>1</a:t>
            </a:r>
            <a:r>
              <a:rPr kumimoji="1" lang="ja-JP" altLang="en-US" dirty="0"/>
              <a:t>つだけ渡せばいいので、サイズの大きなデータでもすぐに渡せます。</a:t>
            </a:r>
            <a:endParaRPr kumimoji="1" lang="en-US" altLang="ja-JP" dirty="0"/>
          </a:p>
          <a:p>
            <a:r>
              <a:rPr kumimoji="1" lang="ja-JP" altLang="en-US" dirty="0"/>
              <a:t>このため、多くの言語ではスカラー変数は値渡し、</a:t>
            </a:r>
            <a:endParaRPr kumimoji="1" lang="en-US" altLang="ja-JP" dirty="0"/>
          </a:p>
          <a:p>
            <a:r>
              <a:rPr kumimoji="1" lang="ja-JP" altLang="en-US" dirty="0"/>
              <a:t>配列やオブジェクトは参照渡しが使われます。</a:t>
            </a:r>
            <a:endParaRPr kumimoji="1" lang="en-US" altLang="ja-JP" dirty="0"/>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79</a:t>
            </a:fld>
            <a:endParaRPr kumimoji="1" lang="ja-JP" altLang="en-US"/>
          </a:p>
        </p:txBody>
      </p:sp>
    </p:spTree>
    <p:extLst>
      <p:ext uri="{BB962C8B-B14F-4D97-AF65-F5344CB8AC3E}">
        <p14:creationId xmlns:p14="http://schemas.microsoft.com/office/powerpoint/2010/main" val="9003867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スコープルールがある場合、有効範囲ごとに記号表を動的管理します。</a:t>
            </a:r>
            <a:endParaRPr kumimoji="1" lang="en-US" altLang="ja-JP" dirty="0"/>
          </a:p>
          <a:p>
            <a:r>
              <a:rPr kumimoji="1" lang="ja-JP" altLang="en-US" dirty="0"/>
              <a:t>多くの言語では、名前の有効範囲は、その名前を宣言したブロック内に限られます。</a:t>
            </a:r>
            <a:endParaRPr kumimoji="1" lang="en-US" altLang="ja-JP" dirty="0"/>
          </a:p>
          <a:p>
            <a:r>
              <a:rPr kumimoji="1" lang="ja-JP" altLang="en-US" dirty="0"/>
              <a:t>ですので、ブロックに入ると新しい記号表を作成し、</a:t>
            </a:r>
            <a:endParaRPr kumimoji="1" lang="en-US" altLang="ja-JP" dirty="0"/>
          </a:p>
          <a:p>
            <a:r>
              <a:rPr kumimoji="1" lang="ja-JP" altLang="en-US" dirty="0"/>
              <a:t>ブロックから出ると、最も新しい記号表を削除します。</a:t>
            </a:r>
            <a:endParaRPr kumimoji="1" lang="en-US" altLang="ja-JP" dirty="0"/>
          </a:p>
          <a:p>
            <a:r>
              <a:rPr kumimoji="1" lang="ja-JP" altLang="en-US" dirty="0"/>
              <a:t>記号表が複数ある場合、名前を参照するときは、</a:t>
            </a:r>
            <a:endParaRPr kumimoji="1" lang="en-US" altLang="ja-JP" dirty="0"/>
          </a:p>
          <a:p>
            <a:r>
              <a:rPr kumimoji="1" lang="ja-JP" altLang="en-US" dirty="0"/>
              <a:t>最も新しい記号表から順に検索します。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8</a:t>
            </a:fld>
            <a:endParaRPr kumimoji="1" lang="ja-JP" altLang="en-US"/>
          </a:p>
        </p:txBody>
      </p:sp>
    </p:spTree>
    <p:extLst>
      <p:ext uri="{BB962C8B-B14F-4D97-AF65-F5344CB8AC3E}">
        <p14:creationId xmlns:p14="http://schemas.microsoft.com/office/powerpoint/2010/main" val="413892749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あまり使われませんが、値渡し、参照渡し以外にもいくつかの渡し方があります。</a:t>
            </a:r>
            <a:endParaRPr kumimoji="1" lang="en-US" altLang="ja-JP" dirty="0"/>
          </a:p>
          <a:p>
            <a:r>
              <a:rPr kumimoji="1" lang="ja-JP" altLang="en-US" dirty="0"/>
              <a:t>結果渡し </a:t>
            </a:r>
            <a:r>
              <a:rPr kumimoji="1" lang="en-US" altLang="ja-JP" dirty="0"/>
              <a:t>call by result </a:t>
            </a:r>
            <a:r>
              <a:rPr kumimoji="1" lang="ja-JP" altLang="en-US" dirty="0"/>
              <a:t>は、関数・手続きの完了時に、仮引数の値を</a:t>
            </a:r>
            <a:endParaRPr kumimoji="1" lang="en-US" altLang="ja-JP" dirty="0"/>
          </a:p>
          <a:p>
            <a:r>
              <a:rPr kumimoji="1" lang="ja-JP" altLang="en-US" dirty="0"/>
              <a:t>実引数にコピーする方法です。</a:t>
            </a:r>
            <a:endParaRPr kumimoji="1" lang="en-US" altLang="ja-JP" dirty="0"/>
          </a:p>
          <a:p>
            <a:r>
              <a:rPr kumimoji="1" lang="ja-JP" altLang="en-US" dirty="0"/>
              <a:t>下の例では、実引数 </a:t>
            </a:r>
            <a:r>
              <a:rPr kumimoji="1" lang="en-US" altLang="ja-JP" dirty="0"/>
              <a:t>a, b </a:t>
            </a:r>
            <a:r>
              <a:rPr kumimoji="1" lang="ja-JP" altLang="en-US" dirty="0"/>
              <a:t>で関数 </a:t>
            </a:r>
            <a:r>
              <a:rPr kumimoji="1" lang="en-US" altLang="ja-JP" dirty="0"/>
              <a:t>func </a:t>
            </a:r>
            <a:r>
              <a:rPr kumimoji="1" lang="ja-JP" altLang="en-US" dirty="0"/>
              <a:t>を呼び出しています。</a:t>
            </a:r>
            <a:endParaRPr kumimoji="1" lang="en-US" altLang="ja-JP" dirty="0"/>
          </a:p>
          <a:p>
            <a:r>
              <a:rPr kumimoji="1" lang="ja-JP" altLang="en-US" dirty="0"/>
              <a:t>結果渡しでは、</a:t>
            </a:r>
            <a:r>
              <a:rPr kumimoji="1" lang="en-US" altLang="ja-JP" dirty="0"/>
              <a:t>func </a:t>
            </a:r>
            <a:r>
              <a:rPr kumimoji="1" lang="ja-JP" altLang="en-US" dirty="0"/>
              <a:t>の終了時に、仮引数 </a:t>
            </a:r>
            <a:r>
              <a:rPr kumimoji="1" lang="en-US" altLang="ja-JP" dirty="0" err="1"/>
              <a:t>i</a:t>
            </a:r>
            <a:r>
              <a:rPr kumimoji="1" lang="en-US" altLang="ja-JP" dirty="0"/>
              <a:t>, j </a:t>
            </a:r>
            <a:r>
              <a:rPr kumimoji="1" lang="ja-JP" altLang="en-US" dirty="0"/>
              <a:t>の値が実引数 </a:t>
            </a:r>
            <a:r>
              <a:rPr kumimoji="1" lang="en-US" altLang="ja-JP" dirty="0"/>
              <a:t>a, b, </a:t>
            </a:r>
            <a:r>
              <a:rPr kumimoji="1" lang="ja-JP" altLang="en-US" dirty="0"/>
              <a:t>にコピーされます。</a:t>
            </a:r>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80</a:t>
            </a:fld>
            <a:endParaRPr kumimoji="1" lang="ja-JP" altLang="en-US"/>
          </a:p>
        </p:txBody>
      </p:sp>
    </p:spTree>
    <p:extLst>
      <p:ext uri="{BB962C8B-B14F-4D97-AF65-F5344CB8AC3E}">
        <p14:creationId xmlns:p14="http://schemas.microsoft.com/office/powerpoint/2010/main" val="2452021578"/>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値結果渡し </a:t>
            </a:r>
            <a:r>
              <a:rPr kumimoji="1" lang="en-US" altLang="ja-JP" dirty="0"/>
              <a:t>call by value-result </a:t>
            </a:r>
            <a:r>
              <a:rPr kumimoji="1" lang="ja-JP" altLang="en-US" dirty="0"/>
              <a:t>は</a:t>
            </a:r>
            <a:endParaRPr kumimoji="1" lang="en-US" altLang="ja-JP" dirty="0"/>
          </a:p>
          <a:p>
            <a:r>
              <a:rPr kumimoji="1" lang="ja-JP" altLang="en-US" dirty="0"/>
              <a:t>呼び出し時には実引数の値を仮引数にコピーし、</a:t>
            </a:r>
            <a:endParaRPr kumimoji="1" lang="en-US" altLang="ja-JP" dirty="0"/>
          </a:p>
          <a:p>
            <a:r>
              <a:rPr kumimoji="1" lang="ja-JP" altLang="en-US" dirty="0"/>
              <a:t>完了時には仮引数の値を実引数にコピーする方法です。</a:t>
            </a:r>
            <a:endParaRPr kumimoji="1" lang="en-US" altLang="ja-JP" dirty="0"/>
          </a:p>
          <a:p>
            <a:r>
              <a:rPr kumimoji="1" lang="ja-JP" altLang="en-US" dirty="0"/>
              <a:t>下の例では、実引数 </a:t>
            </a:r>
            <a:r>
              <a:rPr kumimoji="1" lang="en-US" altLang="ja-JP" dirty="0"/>
              <a:t>a, b </a:t>
            </a:r>
            <a:r>
              <a:rPr kumimoji="1" lang="ja-JP" altLang="en-US" dirty="0"/>
              <a:t>で関数 </a:t>
            </a:r>
            <a:r>
              <a:rPr kumimoji="1" lang="en-US" altLang="ja-JP" dirty="0"/>
              <a:t>func </a:t>
            </a:r>
            <a:r>
              <a:rPr kumimoji="1" lang="ja-JP" altLang="en-US" dirty="0"/>
              <a:t>を呼び出しています。</a:t>
            </a:r>
            <a:endParaRPr kumimoji="1" lang="en-US" altLang="ja-JP" dirty="0"/>
          </a:p>
          <a:p>
            <a:r>
              <a:rPr kumimoji="1" lang="ja-JP" altLang="en-US" dirty="0"/>
              <a:t>値結果渡しでは、</a:t>
            </a:r>
            <a:r>
              <a:rPr kumimoji="1" lang="en-US" altLang="ja-JP" dirty="0"/>
              <a:t>func </a:t>
            </a:r>
            <a:r>
              <a:rPr kumimoji="1" lang="ja-JP" altLang="en-US" dirty="0"/>
              <a:t>呼び出し時に実引数 </a:t>
            </a:r>
            <a:r>
              <a:rPr kumimoji="1" lang="en-US" altLang="ja-JP" dirty="0"/>
              <a:t>a, b </a:t>
            </a:r>
            <a:r>
              <a:rPr kumimoji="1" lang="ja-JP" altLang="en-US" dirty="0"/>
              <a:t>の値が仮引数 </a:t>
            </a:r>
            <a:r>
              <a:rPr kumimoji="1" lang="en-US" altLang="ja-JP" dirty="0" err="1"/>
              <a:t>i</a:t>
            </a:r>
            <a:r>
              <a:rPr kumimoji="1" lang="en-US" altLang="ja-JP" dirty="0"/>
              <a:t>, j </a:t>
            </a:r>
            <a:r>
              <a:rPr kumimoji="1" lang="ja-JP" altLang="en-US" dirty="0"/>
              <a:t>にコピーされ、</a:t>
            </a:r>
            <a:endParaRPr kumimoji="1" lang="en-US" altLang="ja-JP" dirty="0"/>
          </a:p>
          <a:p>
            <a:r>
              <a:rPr kumimoji="1" lang="en-US" altLang="ja-JP" dirty="0"/>
              <a:t>func </a:t>
            </a:r>
            <a:r>
              <a:rPr kumimoji="1" lang="ja-JP" altLang="en-US" dirty="0"/>
              <a:t>の終了時に、仮引数 </a:t>
            </a:r>
            <a:r>
              <a:rPr kumimoji="1" lang="en-US" altLang="ja-JP" dirty="0" err="1"/>
              <a:t>i</a:t>
            </a:r>
            <a:r>
              <a:rPr kumimoji="1" lang="en-US" altLang="ja-JP" dirty="0"/>
              <a:t>, j </a:t>
            </a:r>
            <a:r>
              <a:rPr kumimoji="1" lang="ja-JP" altLang="en-US" dirty="0"/>
              <a:t>の値が実引数 </a:t>
            </a:r>
            <a:r>
              <a:rPr kumimoji="1" lang="en-US" altLang="ja-JP" dirty="0"/>
              <a:t>a, b, </a:t>
            </a:r>
            <a:r>
              <a:rPr kumimoji="1" lang="ja-JP" altLang="en-US" dirty="0"/>
              <a:t>にコピーされます。</a:t>
            </a:r>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81</a:t>
            </a:fld>
            <a:endParaRPr kumimoji="1" lang="ja-JP" altLang="en-US"/>
          </a:p>
        </p:txBody>
      </p:sp>
    </p:spTree>
    <p:extLst>
      <p:ext uri="{BB962C8B-B14F-4D97-AF65-F5344CB8AC3E}">
        <p14:creationId xmlns:p14="http://schemas.microsoft.com/office/powerpoint/2010/main" val="2799630078"/>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名前渡し </a:t>
            </a:r>
            <a:r>
              <a:rPr kumimoji="1" lang="en-US" altLang="ja-JP" dirty="0"/>
              <a:t>call by name </a:t>
            </a:r>
            <a:r>
              <a:rPr kumimoji="1" lang="ja-JP" altLang="en-US" dirty="0"/>
              <a:t>は関数をマクロとして展開する方法です。</a:t>
            </a:r>
            <a:endParaRPr kumimoji="1" lang="en-US" altLang="ja-JP" dirty="0"/>
          </a:p>
          <a:p>
            <a:r>
              <a:rPr kumimoji="1" lang="ja-JP" altLang="en-US" dirty="0"/>
              <a:t>左のプログラムで、関数 </a:t>
            </a:r>
            <a:r>
              <a:rPr kumimoji="1" lang="en-US" altLang="ja-JP" dirty="0"/>
              <a:t>func </a:t>
            </a:r>
            <a:r>
              <a:rPr kumimoji="1" lang="ja-JP" altLang="en-US" dirty="0"/>
              <a:t>を名前渡しで呼び出す場合、</a:t>
            </a:r>
            <a:endParaRPr kumimoji="1" lang="en-US" altLang="ja-JP" dirty="0"/>
          </a:p>
          <a:p>
            <a:r>
              <a:rPr kumimoji="1" lang="ja-JP" altLang="en-US" dirty="0"/>
              <a:t>仮引数の名前を実引数の名前に変えて</a:t>
            </a:r>
            <a:r>
              <a:rPr kumimoji="1" lang="en-US" altLang="ja-JP" dirty="0"/>
              <a:t>func </a:t>
            </a:r>
            <a:r>
              <a:rPr kumimoji="1" lang="ja-JP" altLang="en-US" dirty="0"/>
              <a:t>の中身を展開します。</a:t>
            </a:r>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82</a:t>
            </a:fld>
            <a:endParaRPr kumimoji="1" lang="ja-JP" altLang="en-US"/>
          </a:p>
        </p:txBody>
      </p:sp>
    </p:spTree>
    <p:extLst>
      <p:ext uri="{BB962C8B-B14F-4D97-AF65-F5344CB8AC3E}">
        <p14:creationId xmlns:p14="http://schemas.microsoft.com/office/powerpoint/2010/main" val="1564729662"/>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それでは、プログラムの実行例を見てみましょう。</a:t>
            </a:r>
            <a:endParaRPr kumimoji="1" lang="en-US" altLang="ja-JP" dirty="0"/>
          </a:p>
          <a:p>
            <a:r>
              <a:rPr kumimoji="1" lang="ja-JP" altLang="en-US" dirty="0"/>
              <a:t>左のプログラムは、</a:t>
            </a:r>
            <a:r>
              <a:rPr kumimoji="1" lang="en-US" altLang="ja-JP" dirty="0"/>
              <a:t>main () </a:t>
            </a:r>
            <a:r>
              <a:rPr kumimoji="1" lang="ja-JP" altLang="en-US" dirty="0"/>
              <a:t>から </a:t>
            </a:r>
            <a:r>
              <a:rPr kumimoji="1" lang="en-US" altLang="ja-JP" dirty="0"/>
              <a:t>func2 </a:t>
            </a:r>
            <a:r>
              <a:rPr kumimoji="1" lang="ja-JP" altLang="en-US" dirty="0"/>
              <a:t>を呼び出し、</a:t>
            </a:r>
            <a:r>
              <a:rPr kumimoji="1" lang="en-US" altLang="ja-JP" dirty="0"/>
              <a:t>func2 </a:t>
            </a:r>
            <a:r>
              <a:rPr kumimoji="1" lang="ja-JP" altLang="en-US" dirty="0"/>
              <a:t>から </a:t>
            </a:r>
            <a:r>
              <a:rPr kumimoji="1" lang="en-US" altLang="ja-JP" dirty="0"/>
              <a:t>func1 </a:t>
            </a:r>
            <a:r>
              <a:rPr kumimoji="1" lang="ja-JP" altLang="en-US" dirty="0"/>
              <a:t>を呼び出しています。</a:t>
            </a:r>
            <a:endParaRPr kumimoji="1" lang="en-US" altLang="ja-JP" dirty="0"/>
          </a:p>
          <a:p>
            <a:r>
              <a:rPr kumimoji="1" lang="ja-JP" altLang="en-US" dirty="0"/>
              <a:t>このプログラムをアセンブラコードに変換するとこうなります。</a:t>
            </a:r>
            <a:endParaRPr kumimoji="1" lang="en-US" altLang="ja-JP" dirty="0"/>
          </a:p>
          <a:p>
            <a:r>
              <a:rPr kumimoji="1" lang="ja-JP" altLang="en-US" dirty="0"/>
              <a:t>白い文字が </a:t>
            </a:r>
            <a:r>
              <a:rPr kumimoji="1" lang="en-US" altLang="ja-JP" dirty="0"/>
              <a:t>main() </a:t>
            </a:r>
            <a:r>
              <a:rPr kumimoji="1" lang="ja-JP" altLang="en-US" dirty="0"/>
              <a:t>黄色い文字が </a:t>
            </a:r>
            <a:r>
              <a:rPr kumimoji="1" lang="en-US" altLang="ja-JP" dirty="0"/>
              <a:t>func1 </a:t>
            </a:r>
            <a:r>
              <a:rPr kumimoji="1" lang="ja-JP" altLang="en-US" dirty="0"/>
              <a:t>緑の文字が </a:t>
            </a:r>
            <a:r>
              <a:rPr kumimoji="1" lang="en-US" altLang="ja-JP" dirty="0"/>
              <a:t>func2</a:t>
            </a:r>
            <a:r>
              <a:rPr kumimoji="1" lang="ja-JP" altLang="en-US" dirty="0"/>
              <a:t> のコードです。</a:t>
            </a:r>
            <a:endParaRPr kumimoji="1" lang="en-US" altLang="ja-JP" dirty="0"/>
          </a:p>
          <a:p>
            <a:r>
              <a:rPr kumimoji="1" lang="ja-JP" altLang="en-US" dirty="0"/>
              <a:t>この例では、引数は値渡しを用いています。</a:t>
            </a:r>
            <a:endParaRPr kumimoji="1" lang="en-US" altLang="ja-JP" dirty="0"/>
          </a:p>
          <a:p>
            <a:r>
              <a:rPr kumimoji="1" lang="ja-JP" altLang="en-US" dirty="0"/>
              <a:t>右のアセンブリコードでは、まず大域変数 </a:t>
            </a:r>
            <a:r>
              <a:rPr kumimoji="1" lang="en-US" altLang="ja-JP" dirty="0"/>
              <a:t>n </a:t>
            </a:r>
            <a:r>
              <a:rPr kumimoji="1" lang="ja-JP" altLang="en-US" dirty="0"/>
              <a:t>の初期値を代入した後に、</a:t>
            </a:r>
            <a:endParaRPr kumimoji="1" lang="en-US" altLang="ja-JP" dirty="0"/>
          </a:p>
          <a:p>
            <a:r>
              <a:rPr kumimoji="1" lang="en-US" altLang="ja-JP" dirty="0"/>
              <a:t>JUMP</a:t>
            </a:r>
            <a:r>
              <a:rPr kumimoji="1" lang="ja-JP" altLang="en-US" dirty="0"/>
              <a:t> 命令で </a:t>
            </a:r>
            <a:r>
              <a:rPr kumimoji="1" lang="en-US" altLang="ja-JP" dirty="0"/>
              <a:t>main() </a:t>
            </a:r>
            <a:r>
              <a:rPr kumimoji="1" lang="ja-JP" altLang="en-US" dirty="0"/>
              <a:t>の始まる </a:t>
            </a:r>
            <a:r>
              <a:rPr kumimoji="1" lang="en-US" altLang="ja-JP" dirty="0"/>
              <a:t>23 </a:t>
            </a:r>
            <a:r>
              <a:rPr kumimoji="1" lang="ja-JP" altLang="en-US" dirty="0"/>
              <a:t>行目に処理を飛ばします</a:t>
            </a:r>
            <a:endParaRPr kumimoji="1" lang="en-US" altLang="ja-JP" dirty="0"/>
          </a:p>
          <a:p>
            <a:r>
              <a:rPr kumimoji="1" lang="en-US" altLang="ja-JP" dirty="0"/>
              <a:t>main() </a:t>
            </a:r>
            <a:r>
              <a:rPr kumimoji="1" lang="ja-JP" altLang="en-US" dirty="0"/>
              <a:t>は先頭の</a:t>
            </a:r>
            <a:r>
              <a:rPr kumimoji="1" lang="en-US" altLang="ja-JP" dirty="0"/>
              <a:t>23 </a:t>
            </a:r>
            <a:r>
              <a:rPr kumimoji="1" lang="ja-JP" altLang="en-US" dirty="0"/>
              <a:t>行目に </a:t>
            </a:r>
            <a:r>
              <a:rPr kumimoji="1" lang="en-US" altLang="ja-JP" dirty="0"/>
              <a:t>START </a:t>
            </a:r>
            <a:r>
              <a:rPr kumimoji="1" lang="ja-JP" altLang="en-US" dirty="0"/>
              <a:t>、最後の </a:t>
            </a:r>
            <a:r>
              <a:rPr kumimoji="1" lang="en-US" altLang="ja-JP" dirty="0"/>
              <a:t>32 </a:t>
            </a:r>
            <a:r>
              <a:rPr kumimoji="1" lang="ja-JP" altLang="en-US" dirty="0"/>
              <a:t>行目に</a:t>
            </a:r>
            <a:r>
              <a:rPr kumimoji="1" lang="en-US" altLang="ja-JP" dirty="0"/>
              <a:t>HALT </a:t>
            </a:r>
            <a:r>
              <a:rPr kumimoji="1" lang="ja-JP" altLang="en-US" dirty="0"/>
              <a:t>があります。</a:t>
            </a:r>
            <a:endParaRPr kumimoji="1" lang="en-US" altLang="ja-JP" dirty="0"/>
          </a:p>
          <a:p>
            <a:r>
              <a:rPr kumimoji="1" lang="en-US" altLang="ja-JP" dirty="0"/>
              <a:t>main() </a:t>
            </a:r>
            <a:r>
              <a:rPr kumimoji="1" lang="ja-JP" altLang="en-US" dirty="0"/>
              <a:t>から </a:t>
            </a:r>
            <a:r>
              <a:rPr kumimoji="1" lang="en-US" altLang="ja-JP" dirty="0"/>
              <a:t>30 </a:t>
            </a:r>
            <a:r>
              <a:rPr kumimoji="1" lang="ja-JP" altLang="en-US" dirty="0"/>
              <a:t>行目の </a:t>
            </a:r>
            <a:r>
              <a:rPr kumimoji="1" lang="en-US" altLang="ja-JP" dirty="0"/>
              <a:t>CALL </a:t>
            </a:r>
            <a:r>
              <a:rPr kumimoji="1" lang="ja-JP" altLang="en-US" dirty="0"/>
              <a:t>で </a:t>
            </a:r>
            <a:r>
              <a:rPr kumimoji="1" lang="en-US" altLang="ja-JP" dirty="0"/>
              <a:t>func1 </a:t>
            </a:r>
            <a:r>
              <a:rPr kumimoji="1" lang="ja-JP" altLang="en-US" dirty="0"/>
              <a:t>の始まる </a:t>
            </a:r>
            <a:r>
              <a:rPr kumimoji="1" lang="en-US" altLang="ja-JP" dirty="0"/>
              <a:t>11 </a:t>
            </a:r>
            <a:r>
              <a:rPr kumimoji="1" lang="ja-JP" altLang="en-US" dirty="0"/>
              <a:t>行目に飛び、</a:t>
            </a:r>
            <a:endParaRPr kumimoji="1" lang="en-US" altLang="ja-JP" dirty="0"/>
          </a:p>
          <a:p>
            <a:r>
              <a:rPr kumimoji="1" lang="en-US" altLang="ja-JP" dirty="0"/>
              <a:t>func1 </a:t>
            </a:r>
            <a:r>
              <a:rPr kumimoji="1" lang="ja-JP" altLang="en-US" dirty="0"/>
              <a:t>から </a:t>
            </a:r>
            <a:r>
              <a:rPr kumimoji="1" lang="en-US" altLang="ja-JP" dirty="0"/>
              <a:t>17 </a:t>
            </a:r>
            <a:r>
              <a:rPr kumimoji="1" lang="ja-JP" altLang="en-US" dirty="0"/>
              <a:t>行目の </a:t>
            </a:r>
            <a:r>
              <a:rPr kumimoji="1" lang="en-US" altLang="ja-JP" dirty="0"/>
              <a:t>CALL </a:t>
            </a:r>
            <a:r>
              <a:rPr kumimoji="1" lang="ja-JP" altLang="en-US" dirty="0"/>
              <a:t>で </a:t>
            </a:r>
            <a:r>
              <a:rPr kumimoji="1" lang="en-US" altLang="ja-JP" dirty="0"/>
              <a:t>func2 </a:t>
            </a:r>
            <a:r>
              <a:rPr kumimoji="1" lang="ja-JP" altLang="en-US" dirty="0"/>
              <a:t>の始まる </a:t>
            </a:r>
            <a:r>
              <a:rPr kumimoji="1" lang="en-US" altLang="ja-JP" dirty="0"/>
              <a:t>3 </a:t>
            </a:r>
            <a:r>
              <a:rPr kumimoji="1" lang="ja-JP" altLang="en-US" dirty="0"/>
              <a:t>行目に飛んでいます。</a:t>
            </a:r>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83</a:t>
            </a:fld>
            <a:endParaRPr kumimoji="1" lang="ja-JP" altLang="en-US"/>
          </a:p>
        </p:txBody>
      </p:sp>
    </p:spTree>
    <p:extLst>
      <p:ext uri="{BB962C8B-B14F-4D97-AF65-F5344CB8AC3E}">
        <p14:creationId xmlns:p14="http://schemas.microsoft.com/office/powerpoint/2010/main" val="181303967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ここで、プログラム中の①～⑤の地点を実行しているときの</a:t>
            </a:r>
            <a:endParaRPr kumimoji="1" lang="en-US" altLang="ja-JP" dirty="0"/>
          </a:p>
          <a:p>
            <a:r>
              <a:rPr kumimoji="1" lang="ja-JP" altLang="en-US" dirty="0"/>
              <a:t>変数表を見てみましょう。</a:t>
            </a:r>
            <a:endParaRPr kumimoji="1" lang="en-US" altLang="ja-JP" dirty="0"/>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84</a:t>
            </a:fld>
            <a:endParaRPr kumimoji="1" lang="ja-JP" altLang="en-US"/>
          </a:p>
        </p:txBody>
      </p:sp>
    </p:spTree>
    <p:extLst>
      <p:ext uri="{BB962C8B-B14F-4D97-AF65-F5344CB8AC3E}">
        <p14:creationId xmlns:p14="http://schemas.microsoft.com/office/powerpoint/2010/main" val="66159869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main() </a:t>
            </a:r>
            <a:r>
              <a:rPr kumimoji="1" lang="ja-JP" altLang="en-US" dirty="0"/>
              <a:t>の地点①を実行中の変数表は右の表になります。</a:t>
            </a:r>
            <a:endParaRPr kumimoji="1" lang="en-US" altLang="ja-JP" dirty="0"/>
          </a:p>
          <a:p>
            <a:r>
              <a:rPr kumimoji="1" lang="ja-JP" altLang="en-US" dirty="0"/>
              <a:t>地点①実行時には、大域変数 </a:t>
            </a:r>
            <a:r>
              <a:rPr kumimoji="1" lang="en-US" altLang="ja-JP" dirty="0"/>
              <a:t>n </a:t>
            </a:r>
            <a:r>
              <a:rPr kumimoji="1" lang="ja-JP" altLang="en-US" dirty="0"/>
              <a:t>、</a:t>
            </a:r>
            <a:r>
              <a:rPr kumimoji="1" lang="en-US" altLang="ja-JP" dirty="0"/>
              <a:t>main </a:t>
            </a:r>
            <a:r>
              <a:rPr kumimoji="1" lang="ja-JP" altLang="en-US" dirty="0"/>
              <a:t>の局所変数 </a:t>
            </a:r>
            <a:r>
              <a:rPr kumimoji="1" lang="en-US" altLang="ja-JP" dirty="0"/>
              <a:t>a </a:t>
            </a:r>
            <a:r>
              <a:rPr kumimoji="1" lang="ja-JP" altLang="en-US" dirty="0"/>
              <a:t>に番地が割り当てられ、</a:t>
            </a:r>
            <a:endParaRPr kumimoji="1" lang="en-US" altLang="ja-JP" dirty="0"/>
          </a:p>
          <a:p>
            <a:r>
              <a:rPr kumimoji="1" lang="ja-JP" altLang="en-US" dirty="0"/>
              <a:t>変数の値が </a:t>
            </a:r>
            <a:r>
              <a:rPr kumimoji="1" lang="en-US" altLang="ja-JP" dirty="0" err="1"/>
              <a:t>Dseg</a:t>
            </a:r>
            <a:r>
              <a:rPr kumimoji="1" lang="en-US" altLang="ja-JP" dirty="0"/>
              <a:t> </a:t>
            </a:r>
            <a:r>
              <a:rPr kumimoji="1" lang="ja-JP" altLang="en-US" dirty="0"/>
              <a:t>に格納されています。</a:t>
            </a:r>
            <a:endParaRPr kumimoji="1" lang="en-US" altLang="ja-JP" dirty="0"/>
          </a:p>
          <a:p>
            <a:r>
              <a:rPr kumimoji="1" lang="ja-JP" altLang="en-US" dirty="0"/>
              <a:t>また、</a:t>
            </a:r>
            <a:r>
              <a:rPr kumimoji="1" lang="en-US" altLang="ja-JP" dirty="0"/>
              <a:t>main </a:t>
            </a:r>
            <a:r>
              <a:rPr kumimoji="1" lang="ja-JP" altLang="en-US" dirty="0"/>
              <a:t>の動的リンク、戻り番地、静的リンクの値も </a:t>
            </a:r>
            <a:r>
              <a:rPr kumimoji="1" lang="en-US" altLang="ja-JP" dirty="0" err="1"/>
              <a:t>Dseg</a:t>
            </a:r>
            <a:r>
              <a:rPr kumimoji="1" lang="en-US" altLang="ja-JP" dirty="0"/>
              <a:t> </a:t>
            </a:r>
            <a:r>
              <a:rPr kumimoji="1" lang="ja-JP" altLang="en-US" dirty="0"/>
              <a:t>に格納されます。</a:t>
            </a:r>
            <a:endParaRPr kumimoji="1" lang="en-US" altLang="ja-JP" dirty="0"/>
          </a:p>
          <a:p>
            <a:r>
              <a:rPr kumimoji="1" lang="ja-JP" altLang="en-US" dirty="0"/>
              <a:t>フレームポインタには、動的リンクの番地 </a:t>
            </a:r>
            <a:r>
              <a:rPr kumimoji="1" lang="en-US" altLang="ja-JP" dirty="0"/>
              <a:t>1 </a:t>
            </a:r>
          </a:p>
          <a:p>
            <a:r>
              <a:rPr kumimoji="1" lang="ja-JP" altLang="en-US" dirty="0"/>
              <a:t>ブロックポインタには、静的リンクの番地 </a:t>
            </a:r>
            <a:r>
              <a:rPr kumimoji="1" lang="en-US" altLang="ja-JP" dirty="0"/>
              <a:t>3 </a:t>
            </a:r>
            <a:r>
              <a:rPr kumimoji="1" lang="ja-JP" altLang="en-US" dirty="0"/>
              <a:t>が入ります。</a:t>
            </a:r>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85</a:t>
            </a:fld>
            <a:endParaRPr kumimoji="1" lang="ja-JP" altLang="en-US"/>
          </a:p>
        </p:txBody>
      </p:sp>
    </p:spTree>
    <p:extLst>
      <p:ext uri="{BB962C8B-B14F-4D97-AF65-F5344CB8AC3E}">
        <p14:creationId xmlns:p14="http://schemas.microsoft.com/office/powerpoint/2010/main" val="3843891445"/>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関数 </a:t>
            </a:r>
            <a:r>
              <a:rPr kumimoji="1" lang="en-US" altLang="ja-JP" dirty="0"/>
              <a:t>func2 </a:t>
            </a:r>
            <a:r>
              <a:rPr kumimoji="1" lang="ja-JP" altLang="en-US" dirty="0"/>
              <a:t>の地点②を実行中の変数表が右の表になります。</a:t>
            </a:r>
            <a:endParaRPr kumimoji="1" lang="en-US" altLang="ja-JP" dirty="0"/>
          </a:p>
          <a:p>
            <a:r>
              <a:rPr kumimoji="1" lang="en-US" altLang="ja-JP" dirty="0"/>
              <a:t>func2 </a:t>
            </a:r>
            <a:r>
              <a:rPr kumimoji="1" lang="ja-JP" altLang="en-US" dirty="0"/>
              <a:t>の動的リンクには </a:t>
            </a:r>
            <a:r>
              <a:rPr kumimoji="1" lang="en-US" altLang="ja-JP" dirty="0"/>
              <a:t>main </a:t>
            </a:r>
            <a:r>
              <a:rPr kumimoji="1" lang="ja-JP" altLang="en-US" dirty="0"/>
              <a:t>の動的リンクの番地 </a:t>
            </a:r>
            <a:r>
              <a:rPr kumimoji="1" lang="en-US" altLang="ja-JP" dirty="0"/>
              <a:t>1</a:t>
            </a:r>
          </a:p>
          <a:p>
            <a:r>
              <a:rPr kumimoji="1" lang="en-US" altLang="ja-JP" dirty="0"/>
              <a:t>func2 </a:t>
            </a:r>
            <a:r>
              <a:rPr kumimoji="1" lang="ja-JP" altLang="en-US" dirty="0"/>
              <a:t>の静的リンクには </a:t>
            </a:r>
            <a:r>
              <a:rPr kumimoji="1" lang="en-US" altLang="ja-JP" dirty="0"/>
              <a:t>main </a:t>
            </a:r>
            <a:r>
              <a:rPr kumimoji="1" lang="ja-JP" altLang="en-US" dirty="0"/>
              <a:t>の静的リンクの番地 </a:t>
            </a:r>
            <a:r>
              <a:rPr kumimoji="1" lang="en-US" altLang="ja-JP" dirty="0"/>
              <a:t>3 </a:t>
            </a:r>
            <a:r>
              <a:rPr kumimoji="1" lang="ja-JP" altLang="en-US" dirty="0"/>
              <a:t>が入ります。</a:t>
            </a:r>
            <a:endParaRPr kumimoji="1" lang="en-US" altLang="ja-JP" dirty="0"/>
          </a:p>
          <a:p>
            <a:r>
              <a:rPr kumimoji="1" lang="ja-JP" altLang="en-US" dirty="0"/>
              <a:t>また、フレームポインタとブロックポインタは、</a:t>
            </a:r>
            <a:endParaRPr kumimoji="1" lang="en-US" altLang="ja-JP" dirty="0"/>
          </a:p>
          <a:p>
            <a:r>
              <a:rPr kumimoji="1" lang="en-US" altLang="ja-JP" dirty="0"/>
              <a:t>func2 </a:t>
            </a:r>
            <a:r>
              <a:rPr kumimoji="1" lang="ja-JP" altLang="en-US" dirty="0"/>
              <a:t>の静的リンクの番地 </a:t>
            </a:r>
            <a:r>
              <a:rPr kumimoji="1" lang="en-US" altLang="ja-JP" dirty="0"/>
              <a:t>7 </a:t>
            </a:r>
            <a:r>
              <a:rPr kumimoji="1" lang="ja-JP" altLang="en-US" dirty="0"/>
              <a:t>と動的リンクの番地</a:t>
            </a:r>
            <a:r>
              <a:rPr kumimoji="1" lang="en-US" altLang="ja-JP" dirty="0"/>
              <a:t> 9 </a:t>
            </a:r>
            <a:r>
              <a:rPr kumimoji="1" lang="ja-JP" altLang="en-US" dirty="0"/>
              <a:t>に書き換えられます。</a:t>
            </a:r>
            <a:endParaRPr kumimoji="1" lang="en-US" altLang="ja-JP" dirty="0"/>
          </a:p>
          <a:p>
            <a:r>
              <a:rPr kumimoji="1" lang="en-US" altLang="ja-JP" dirty="0"/>
              <a:t>func2 </a:t>
            </a:r>
            <a:r>
              <a:rPr kumimoji="1" lang="ja-JP" altLang="en-US" dirty="0"/>
              <a:t>の仮引数 </a:t>
            </a:r>
            <a:r>
              <a:rPr kumimoji="1" lang="en-US" altLang="ja-JP" dirty="0"/>
              <a:t>x, y </a:t>
            </a:r>
            <a:r>
              <a:rPr kumimoji="1" lang="ja-JP" altLang="en-US" dirty="0"/>
              <a:t>には、実引数 </a:t>
            </a:r>
            <a:r>
              <a:rPr kumimoji="1" lang="en-US" altLang="ja-JP" dirty="0"/>
              <a:t>n, a </a:t>
            </a:r>
            <a:r>
              <a:rPr kumimoji="1" lang="ja-JP" altLang="en-US" dirty="0"/>
              <a:t>の値がコピーされます。</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86</a:t>
            </a:fld>
            <a:endParaRPr kumimoji="1" lang="ja-JP" altLang="en-US"/>
          </a:p>
        </p:txBody>
      </p:sp>
    </p:spTree>
    <p:extLst>
      <p:ext uri="{BB962C8B-B14F-4D97-AF65-F5344CB8AC3E}">
        <p14:creationId xmlns:p14="http://schemas.microsoft.com/office/powerpoint/2010/main" val="1017061280"/>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関数 </a:t>
            </a:r>
            <a:r>
              <a:rPr kumimoji="1" lang="en-US" altLang="ja-JP" dirty="0"/>
              <a:t>func1 </a:t>
            </a:r>
            <a:r>
              <a:rPr kumimoji="1" lang="ja-JP" altLang="en-US" dirty="0"/>
              <a:t>の地点③を実行中の変数表が右の表になります。</a:t>
            </a:r>
            <a:endParaRPr kumimoji="1" lang="en-US" altLang="ja-JP" dirty="0"/>
          </a:p>
          <a:p>
            <a:r>
              <a:rPr kumimoji="1" lang="en-US" altLang="ja-JP" dirty="0"/>
              <a:t>func1 </a:t>
            </a:r>
            <a:r>
              <a:rPr kumimoji="1" lang="ja-JP" altLang="en-US" dirty="0"/>
              <a:t>の動的リンクには </a:t>
            </a:r>
            <a:r>
              <a:rPr kumimoji="1" lang="en-US" altLang="ja-JP" dirty="0"/>
              <a:t>func2 </a:t>
            </a:r>
            <a:r>
              <a:rPr kumimoji="1" lang="ja-JP" altLang="en-US" dirty="0"/>
              <a:t>の動的リンクの番地 </a:t>
            </a:r>
            <a:r>
              <a:rPr kumimoji="1" lang="en-US" altLang="ja-JP" dirty="0"/>
              <a:t>7</a:t>
            </a:r>
          </a:p>
          <a:p>
            <a:r>
              <a:rPr kumimoji="1" lang="en-US" altLang="ja-JP" dirty="0"/>
              <a:t>func1 </a:t>
            </a:r>
            <a:r>
              <a:rPr kumimoji="1" lang="ja-JP" altLang="en-US" dirty="0"/>
              <a:t>の静的リンクには </a:t>
            </a:r>
            <a:r>
              <a:rPr kumimoji="1" lang="en-US" altLang="ja-JP" dirty="0"/>
              <a:t>func2 </a:t>
            </a:r>
            <a:r>
              <a:rPr kumimoji="1" lang="ja-JP" altLang="en-US" dirty="0"/>
              <a:t>の静的リンクの番地 </a:t>
            </a:r>
            <a:r>
              <a:rPr kumimoji="1" lang="en-US" altLang="ja-JP" dirty="0"/>
              <a:t>9 </a:t>
            </a:r>
            <a:r>
              <a:rPr kumimoji="1" lang="ja-JP" altLang="en-US" dirty="0"/>
              <a:t>が入ります。</a:t>
            </a:r>
            <a:endParaRPr kumimoji="1" lang="en-US" altLang="ja-JP" dirty="0"/>
          </a:p>
          <a:p>
            <a:r>
              <a:rPr kumimoji="1" lang="ja-JP" altLang="en-US" dirty="0"/>
              <a:t>また、フレームポインタとブロックポインタは、</a:t>
            </a:r>
            <a:endParaRPr kumimoji="1" lang="en-US" altLang="ja-JP" dirty="0"/>
          </a:p>
          <a:p>
            <a:r>
              <a:rPr kumimoji="1" lang="en-US" altLang="ja-JP" dirty="0"/>
              <a:t>func1 </a:t>
            </a:r>
            <a:r>
              <a:rPr kumimoji="1" lang="ja-JP" altLang="en-US" dirty="0"/>
              <a:t>の静的リンクの番地 </a:t>
            </a:r>
            <a:r>
              <a:rPr kumimoji="1" lang="en-US" altLang="ja-JP" dirty="0"/>
              <a:t>13 </a:t>
            </a:r>
            <a:r>
              <a:rPr kumimoji="1" lang="ja-JP" altLang="en-US" dirty="0"/>
              <a:t>と動的リンクの番地</a:t>
            </a:r>
            <a:r>
              <a:rPr kumimoji="1" lang="en-US" altLang="ja-JP" dirty="0"/>
              <a:t> 15 </a:t>
            </a:r>
            <a:r>
              <a:rPr kumimoji="1" lang="ja-JP" altLang="en-US" dirty="0"/>
              <a:t>に書き換えられます。</a:t>
            </a:r>
            <a:endParaRPr kumimoji="1" lang="en-US" altLang="ja-JP" dirty="0"/>
          </a:p>
          <a:p>
            <a:r>
              <a:rPr kumimoji="1" lang="en-US" altLang="ja-JP" dirty="0"/>
              <a:t>func1 </a:t>
            </a:r>
            <a:r>
              <a:rPr kumimoji="1" lang="ja-JP" altLang="en-US" dirty="0"/>
              <a:t>の仮引数 </a:t>
            </a:r>
            <a:r>
              <a:rPr kumimoji="1" lang="en-US" altLang="ja-JP" dirty="0" err="1"/>
              <a:t>i</a:t>
            </a:r>
            <a:r>
              <a:rPr kumimoji="1" lang="en-US" altLang="ja-JP" dirty="0"/>
              <a:t>, j </a:t>
            </a:r>
            <a:r>
              <a:rPr kumimoji="1" lang="ja-JP" altLang="en-US" dirty="0"/>
              <a:t>には、実引数 </a:t>
            </a:r>
            <a:r>
              <a:rPr kumimoji="1" lang="en-US" altLang="ja-JP" dirty="0"/>
              <a:t>x, y </a:t>
            </a:r>
            <a:r>
              <a:rPr kumimoji="1" lang="ja-JP" altLang="en-US" dirty="0"/>
              <a:t>の値がコピーされます。</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87</a:t>
            </a:fld>
            <a:endParaRPr kumimoji="1" lang="ja-JP" altLang="en-US"/>
          </a:p>
        </p:txBody>
      </p:sp>
    </p:spTree>
    <p:extLst>
      <p:ext uri="{BB962C8B-B14F-4D97-AF65-F5344CB8AC3E}">
        <p14:creationId xmlns:p14="http://schemas.microsoft.com/office/powerpoint/2010/main" val="2175125569"/>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関数 </a:t>
            </a:r>
            <a:r>
              <a:rPr kumimoji="1" lang="en-US" altLang="ja-JP" dirty="0"/>
              <a:t>func2 </a:t>
            </a:r>
            <a:r>
              <a:rPr kumimoji="1" lang="ja-JP" altLang="en-US" dirty="0"/>
              <a:t>の地点④を実行中の変数表が右の表になります。</a:t>
            </a:r>
            <a:endParaRPr kumimoji="1" lang="en-US" altLang="ja-JP" dirty="0"/>
          </a:p>
          <a:p>
            <a:r>
              <a:rPr kumimoji="1" lang="en-US" altLang="ja-JP" dirty="0"/>
              <a:t>func1 </a:t>
            </a:r>
            <a:r>
              <a:rPr kumimoji="1" lang="ja-JP" altLang="en-US" dirty="0"/>
              <a:t>が終わりましたので、変数表からは </a:t>
            </a:r>
            <a:r>
              <a:rPr kumimoji="1" lang="en-US" altLang="ja-JP" dirty="0"/>
              <a:t>func1 </a:t>
            </a:r>
            <a:r>
              <a:rPr kumimoji="1" lang="ja-JP" altLang="en-US" dirty="0"/>
              <a:t>の情報は削除されます。</a:t>
            </a:r>
            <a:endParaRPr kumimoji="1" lang="en-US" altLang="ja-JP" dirty="0"/>
          </a:p>
          <a:p>
            <a:r>
              <a:rPr kumimoji="1" lang="ja-JP" altLang="en-US" dirty="0"/>
              <a:t>また、フレームポインタ、ブロックポインタの値は、</a:t>
            </a:r>
            <a:endParaRPr kumimoji="1" lang="en-US" altLang="ja-JP" dirty="0"/>
          </a:p>
          <a:p>
            <a:r>
              <a:rPr kumimoji="1" lang="en-US" altLang="ja-JP" dirty="0"/>
              <a:t>func2 </a:t>
            </a:r>
            <a:r>
              <a:rPr kumimoji="1" lang="ja-JP" altLang="en-US" dirty="0"/>
              <a:t>の動的リンク、静的リンクの番地に戻ります。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88</a:t>
            </a:fld>
            <a:endParaRPr kumimoji="1" lang="ja-JP" altLang="en-US"/>
          </a:p>
        </p:txBody>
      </p:sp>
    </p:spTree>
    <p:extLst>
      <p:ext uri="{BB962C8B-B14F-4D97-AF65-F5344CB8AC3E}">
        <p14:creationId xmlns:p14="http://schemas.microsoft.com/office/powerpoint/2010/main" val="272501225"/>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main </a:t>
            </a:r>
            <a:r>
              <a:rPr kumimoji="1" lang="ja-JP" altLang="en-US" dirty="0"/>
              <a:t>の地点⑤を実行中の変数表が右の表になります。</a:t>
            </a:r>
            <a:endParaRPr kumimoji="1" lang="en-US" altLang="ja-JP" dirty="0"/>
          </a:p>
          <a:p>
            <a:r>
              <a:rPr kumimoji="1" lang="en-US" altLang="ja-JP" dirty="0"/>
              <a:t>func2 </a:t>
            </a:r>
            <a:r>
              <a:rPr kumimoji="1" lang="ja-JP" altLang="en-US" dirty="0"/>
              <a:t>が終わりましたので、変数表からは </a:t>
            </a:r>
            <a:r>
              <a:rPr kumimoji="1" lang="en-US" altLang="ja-JP" dirty="0"/>
              <a:t>func2 </a:t>
            </a:r>
            <a:r>
              <a:rPr kumimoji="1" lang="ja-JP" altLang="en-US" dirty="0"/>
              <a:t>の情報は削除されます。</a:t>
            </a:r>
            <a:endParaRPr kumimoji="1" lang="en-US" altLang="ja-JP" dirty="0"/>
          </a:p>
          <a:p>
            <a:r>
              <a:rPr kumimoji="1" lang="ja-JP" altLang="en-US" dirty="0"/>
              <a:t>また、フレームポインタ、ブロックポインタの値は、</a:t>
            </a:r>
            <a:endParaRPr kumimoji="1" lang="en-US" altLang="ja-JP" dirty="0"/>
          </a:p>
          <a:p>
            <a:r>
              <a:rPr kumimoji="1" lang="en-US" altLang="ja-JP" dirty="0"/>
              <a:t>main </a:t>
            </a:r>
            <a:r>
              <a:rPr kumimoji="1" lang="ja-JP" altLang="en-US" dirty="0"/>
              <a:t>の動的リンク、静的リンクの番地に戻ります。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89</a:t>
            </a:fld>
            <a:endParaRPr kumimoji="1" lang="ja-JP" altLang="en-US"/>
          </a:p>
        </p:txBody>
      </p:sp>
    </p:spTree>
    <p:extLst>
      <p:ext uri="{BB962C8B-B14F-4D97-AF65-F5344CB8AC3E}">
        <p14:creationId xmlns:p14="http://schemas.microsoft.com/office/powerpoint/2010/main" val="24476280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例えば、こちらのように宣言したとしましょう。</a:t>
            </a:r>
            <a:endParaRPr kumimoji="1" lang="en-US" altLang="ja-JP" dirty="0"/>
          </a:p>
          <a:p>
            <a:r>
              <a:rPr kumimoji="1" lang="ja-JP" altLang="en-US" dirty="0"/>
              <a:t>まず最初は、変数 </a:t>
            </a:r>
            <a:r>
              <a:rPr kumimoji="1" lang="en-US" altLang="ja-JP" dirty="0" err="1"/>
              <a:t>i,j</a:t>
            </a:r>
            <a:r>
              <a:rPr kumimoji="1" lang="en-US" altLang="ja-JP" dirty="0"/>
              <a:t> </a:t>
            </a:r>
            <a:r>
              <a:rPr kumimoji="1" lang="ja-JP" altLang="en-US" dirty="0"/>
              <a:t>が宣言されていますので、記号表に </a:t>
            </a:r>
            <a:r>
              <a:rPr kumimoji="1" lang="en-US" altLang="ja-JP" dirty="0" err="1"/>
              <a:t>i</a:t>
            </a:r>
            <a:r>
              <a:rPr kumimoji="1" lang="en-US" altLang="ja-JP" dirty="0"/>
              <a:t>, j </a:t>
            </a:r>
            <a:r>
              <a:rPr kumimoji="1" lang="ja-JP" altLang="en-US" dirty="0"/>
              <a:t>を登録します。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23A44AB6-1BC0-4127-846F-E85AECA5A191}" type="slidenum">
              <a:rPr kumimoji="1" lang="ja-JP" altLang="en-US" smtClean="0"/>
              <a:t>9</a:t>
            </a:fld>
            <a:endParaRPr kumimoji="1" lang="ja-JP" altLang="en-US"/>
          </a:p>
        </p:txBody>
      </p:sp>
    </p:spTree>
    <p:extLst>
      <p:ext uri="{BB962C8B-B14F-4D97-AF65-F5344CB8AC3E}">
        <p14:creationId xmlns:p14="http://schemas.microsoft.com/office/powerpoint/2010/main" val="241784834"/>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第</a:t>
            </a:r>
            <a:r>
              <a:rPr kumimoji="1" lang="en-US" altLang="ja-JP" dirty="0"/>
              <a:t>15</a:t>
            </a:r>
            <a:r>
              <a:rPr kumimoji="1" lang="ja-JP" altLang="en-US" dirty="0"/>
              <a:t>回</a:t>
            </a:r>
            <a:r>
              <a:rPr kumimoji="1" lang="en-US" altLang="ja-JP" dirty="0"/>
              <a:t>7</a:t>
            </a:r>
            <a:r>
              <a:rPr kumimoji="1" lang="ja-JP" altLang="en-US"/>
              <a:t>月</a:t>
            </a:r>
            <a:r>
              <a:rPr kumimoji="1" lang="en-US" altLang="ja-JP"/>
              <a:t>26</a:t>
            </a:r>
            <a:r>
              <a:rPr kumimoji="1" lang="ja-JP" altLang="en-US"/>
              <a:t>日</a:t>
            </a:r>
            <a:r>
              <a:rPr kumimoji="1" lang="ja-JP" altLang="en-US" dirty="0"/>
              <a:t>はオンライン試験をします。</a:t>
            </a:r>
            <a:endParaRPr kumimoji="1" lang="en-US" altLang="ja-JP" dirty="0"/>
          </a:p>
          <a:p>
            <a:r>
              <a:rPr kumimoji="1" lang="ja-JP" altLang="en-US" dirty="0"/>
              <a:t>試験時間は</a:t>
            </a:r>
            <a:r>
              <a:rPr kumimoji="1" lang="en-US" altLang="ja-JP" dirty="0"/>
              <a:t>60</a:t>
            </a:r>
            <a:r>
              <a:rPr kumimoji="1" lang="ja-JP" altLang="en-US" dirty="0"/>
              <a:t>分、範囲は第</a:t>
            </a:r>
            <a:r>
              <a:rPr kumimoji="1" lang="en-US" altLang="ja-JP" dirty="0"/>
              <a:t>14</a:t>
            </a:r>
            <a:r>
              <a:rPr kumimoji="1" lang="ja-JP" altLang="en-US" dirty="0"/>
              <a:t>回まで、つまり全部です。</a:t>
            </a:r>
            <a:endParaRPr kumimoji="1" lang="en-US" altLang="ja-JP" dirty="0"/>
          </a:p>
          <a:p>
            <a:r>
              <a:rPr kumimoji="1" lang="ja-JP" altLang="en-US" dirty="0"/>
              <a:t>この試験が定期試験の代わりになります。</a:t>
            </a:r>
            <a:endParaRPr kumimoji="1" lang="en-US" altLang="ja-JP" dirty="0"/>
          </a:p>
          <a:p>
            <a:r>
              <a:rPr kumimoji="1" lang="ja-JP" altLang="en-US" dirty="0"/>
              <a:t>内容は、毎週やってきた課題テストの復習になります。</a:t>
            </a:r>
            <a:endParaRPr kumimoji="1" lang="en-US" altLang="ja-JP" dirty="0"/>
          </a:p>
          <a:p>
            <a:r>
              <a:rPr kumimoji="1" lang="ja-JP" altLang="en-US" dirty="0"/>
              <a:t>今までの課題テストに類似した問題を出す予定ですので、復習しておいてください。</a:t>
            </a:r>
            <a:endParaRPr kumimoji="1" lang="en-US" altLang="ja-JP" dirty="0"/>
          </a:p>
          <a:p>
            <a:r>
              <a:rPr kumimoji="1" lang="ja-JP" altLang="en-US" dirty="0"/>
              <a:t>なお、持ち込みは全て可です。ただし、外部との通信は禁止ですので、必要な資料は予め</a:t>
            </a:r>
            <a:r>
              <a:rPr kumimoji="1" lang="en-US" altLang="ja-JP" dirty="0"/>
              <a:t>PC</a:t>
            </a:r>
            <a:r>
              <a:rPr kumimoji="1" lang="ja-JP" altLang="en-US" dirty="0"/>
              <a:t>にダウンロードしておいてください。</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それでは、今回の講義はこれで終了します。</a:t>
            </a:r>
            <a:endParaRPr kumimoji="1" lang="en-US" altLang="ja-JP" dirty="0"/>
          </a:p>
          <a:p>
            <a:r>
              <a:rPr kumimoji="1" lang="en-US" altLang="ja-JP" dirty="0" err="1"/>
              <a:t>GoogleClassroom</a:t>
            </a:r>
            <a:r>
              <a:rPr kumimoji="1" lang="en-US" altLang="ja-JP" dirty="0"/>
              <a:t> </a:t>
            </a:r>
            <a:r>
              <a:rPr kumimoji="1" lang="ja-JP" altLang="en-US" dirty="0"/>
              <a:t>に課題テストを挙げてありますので、来週の授業開始時までに提出してください。</a:t>
            </a:r>
            <a:endParaRPr kumimoji="1" lang="en-US" altLang="ja-JP" dirty="0"/>
          </a:p>
          <a:p>
            <a:r>
              <a:rPr kumimoji="1" lang="ja-JP" altLang="en-US" dirty="0"/>
              <a:t>お疲れ様でした。</a:t>
            </a:r>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25BFA26-218D-4142-AE6B-3ACA00F03636}" type="slidenum">
              <a:rPr kumimoji="1" lang="ja-JP" altLang="en-US" sz="1200" b="0" i="0" u="none" strike="noStrike" kern="1200" cap="none" spc="0" normalizeH="0" baseline="0" noProof="0" smtClean="0">
                <a:ln>
                  <a:noFill/>
                </a:ln>
                <a:solidFill>
                  <a:prstClr val="black"/>
                </a:solidFill>
                <a:effectLst/>
                <a:uLnTx/>
                <a:uFillTx/>
                <a:latin typeface="Times New Roman" panose="02020603050405020304" pitchFamily="18"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90</a:t>
            </a:fld>
            <a:endParaRPr kumimoji="1" lang="ja-JP" altLang="en-US" sz="12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50" charset="-128"/>
              <a:cs typeface="+mn-cs"/>
            </a:endParaRPr>
          </a:p>
        </p:txBody>
      </p:sp>
    </p:spTree>
    <p:extLst>
      <p:ext uri="{BB962C8B-B14F-4D97-AF65-F5344CB8AC3E}">
        <p14:creationId xmlns:p14="http://schemas.microsoft.com/office/powerpoint/2010/main" val="24895870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grpSp>
        <p:nvGrpSpPr>
          <p:cNvPr id="4" name="Group 2"/>
          <p:cNvGrpSpPr>
            <a:grpSpLocks/>
          </p:cNvGrpSpPr>
          <p:nvPr/>
        </p:nvGrpSpPr>
        <p:grpSpPr bwMode="auto">
          <a:xfrm>
            <a:off x="0" y="6350"/>
            <a:ext cx="9140825" cy="6851650"/>
            <a:chOff x="0" y="4"/>
            <a:chExt cx="5758" cy="4316"/>
          </a:xfrm>
        </p:grpSpPr>
        <p:grpSp>
          <p:nvGrpSpPr>
            <p:cNvPr id="5" name="Group 3"/>
            <p:cNvGrpSpPr>
              <a:grpSpLocks/>
            </p:cNvGrpSpPr>
            <p:nvPr/>
          </p:nvGrpSpPr>
          <p:grpSpPr bwMode="auto">
            <a:xfrm>
              <a:off x="0" y="1161"/>
              <a:ext cx="5758" cy="3159"/>
              <a:chOff x="0" y="1161"/>
              <a:chExt cx="5758" cy="3159"/>
            </a:xfrm>
          </p:grpSpPr>
          <p:sp>
            <p:nvSpPr>
              <p:cNvPr id="16" name="Freeform 4"/>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17" name="Freeform 5"/>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grpSp>
        <p:sp>
          <p:nvSpPr>
            <p:cNvPr id="6" name="Freeform 6"/>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7" name="Freeform 7"/>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8" name="Freeform 8"/>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grpSp>
          <p:nvGrpSpPr>
            <p:cNvPr id="9" name="Group 9"/>
            <p:cNvGrpSpPr>
              <a:grpSpLocks/>
            </p:cNvGrpSpPr>
            <p:nvPr/>
          </p:nvGrpSpPr>
          <p:grpSpPr bwMode="auto">
            <a:xfrm>
              <a:off x="348" y="4"/>
              <a:ext cx="5410" cy="4316"/>
              <a:chOff x="348" y="4"/>
              <a:chExt cx="5410" cy="4316"/>
            </a:xfrm>
          </p:grpSpPr>
          <p:sp>
            <p:nvSpPr>
              <p:cNvPr id="10" name="Freeform 10"/>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11" name="Freeform 11"/>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12" name="Freeform 12"/>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13" name="Freeform 13"/>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14" name="Freeform 14"/>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15" name="Freeform 15"/>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grpSp>
      </p:grpSp>
      <p:sp>
        <p:nvSpPr>
          <p:cNvPr id="8208" name="Rectangle 16"/>
          <p:cNvSpPr>
            <a:spLocks noGrp="1" noChangeArrowheads="1"/>
          </p:cNvSpPr>
          <p:nvPr>
            <p:ph type="ctrTitle" sz="quarter"/>
          </p:nvPr>
        </p:nvSpPr>
        <p:spPr>
          <a:xfrm>
            <a:off x="1066800" y="1997075"/>
            <a:ext cx="7086600" cy="1431925"/>
          </a:xfrm>
        </p:spPr>
        <p:txBody>
          <a:bodyPr anchor="b"/>
          <a:lstStyle>
            <a:lvl1pPr>
              <a:defRPr/>
            </a:lvl1pPr>
          </a:lstStyle>
          <a:p>
            <a:r>
              <a:rPr lang="ja-JP" altLang="en-US"/>
              <a:t>マスタ タイトルの書式設定</a:t>
            </a:r>
          </a:p>
        </p:txBody>
      </p:sp>
      <p:sp>
        <p:nvSpPr>
          <p:cNvPr id="8209" name="Rectangle 17"/>
          <p:cNvSpPr>
            <a:spLocks noGrp="1" noChangeArrowheads="1"/>
          </p:cNvSpPr>
          <p:nvPr>
            <p:ph type="subTitle" sz="quarter" idx="1"/>
          </p:nvPr>
        </p:nvSpPr>
        <p:spPr>
          <a:xfrm>
            <a:off x="1066800" y="3886200"/>
            <a:ext cx="6400800" cy="1752600"/>
          </a:xfrm>
        </p:spPr>
        <p:txBody>
          <a:bodyPr/>
          <a:lstStyle>
            <a:lvl1pPr marL="0" indent="0">
              <a:buFont typeface="Wingdings" pitchFamily="2" charset="2"/>
              <a:buNone/>
              <a:defRPr/>
            </a:lvl1pPr>
          </a:lstStyle>
          <a:p>
            <a:r>
              <a:rPr lang="ja-JP" altLang="en-US"/>
              <a:t>マスタ サブタイトルの書式設定</a:t>
            </a:r>
          </a:p>
        </p:txBody>
      </p:sp>
      <p:sp>
        <p:nvSpPr>
          <p:cNvPr id="18" name="Rectangle 18"/>
          <p:cNvSpPr>
            <a:spLocks noGrp="1" noChangeArrowheads="1"/>
          </p:cNvSpPr>
          <p:nvPr>
            <p:ph type="dt" sz="quarter" idx="10"/>
          </p:nvPr>
        </p:nvSpPr>
        <p:spPr/>
        <p:txBody>
          <a:bodyPr/>
          <a:lstStyle>
            <a:lvl1pPr>
              <a:defRPr/>
            </a:lvl1pPr>
          </a:lstStyle>
          <a:p>
            <a:pPr>
              <a:defRPr/>
            </a:pPr>
            <a:endParaRPr lang="en-US" altLang="ja-JP" dirty="0"/>
          </a:p>
        </p:txBody>
      </p:sp>
      <p:sp>
        <p:nvSpPr>
          <p:cNvPr id="19" name="Rectangle 19"/>
          <p:cNvSpPr>
            <a:spLocks noGrp="1" noChangeArrowheads="1"/>
          </p:cNvSpPr>
          <p:nvPr>
            <p:ph type="ftr" sz="quarter" idx="11"/>
          </p:nvPr>
        </p:nvSpPr>
        <p:spPr/>
        <p:txBody>
          <a:bodyPr/>
          <a:lstStyle>
            <a:lvl1pPr>
              <a:defRPr/>
            </a:lvl1pPr>
          </a:lstStyle>
          <a:p>
            <a:pPr>
              <a:defRPr/>
            </a:pPr>
            <a:endParaRPr lang="en-US" altLang="ja-JP" dirty="0"/>
          </a:p>
        </p:txBody>
      </p:sp>
      <p:sp>
        <p:nvSpPr>
          <p:cNvPr id="20" name="Rectangle 20"/>
          <p:cNvSpPr>
            <a:spLocks noGrp="1" noChangeArrowheads="1"/>
          </p:cNvSpPr>
          <p:nvPr>
            <p:ph type="sldNum" sz="quarter" idx="12"/>
          </p:nvPr>
        </p:nvSpPr>
        <p:spPr/>
        <p:txBody>
          <a:bodyPr/>
          <a:lstStyle>
            <a:lvl1pPr>
              <a:defRPr/>
            </a:lvl1pPr>
          </a:lstStyle>
          <a:p>
            <a:fld id="{A2DDC4A9-64DF-4FDF-BBA7-C9E9126F4A8B}" type="slidenum">
              <a:rPr lang="en-US" altLang="ja-JP"/>
              <a:pPr/>
              <a:t>‹#›</a:t>
            </a:fld>
            <a:endParaRPr lang="en-US" altLang="ja-JP" dirty="0"/>
          </a:p>
        </p:txBody>
      </p:sp>
    </p:spTree>
    <p:extLst>
      <p:ext uri="{BB962C8B-B14F-4D97-AF65-F5344CB8AC3E}">
        <p14:creationId xmlns:p14="http://schemas.microsoft.com/office/powerpoint/2010/main" val="3263025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9"/>
          <p:cNvSpPr>
            <a:spLocks noGrp="1" noChangeArrowheads="1"/>
          </p:cNvSpPr>
          <p:nvPr>
            <p:ph type="sldNum" sz="quarter" idx="12"/>
          </p:nvPr>
        </p:nvSpPr>
        <p:spPr>
          <a:ln/>
        </p:spPr>
        <p:txBody>
          <a:bodyPr/>
          <a:lstStyle>
            <a:lvl1pPr>
              <a:defRPr/>
            </a:lvl1pPr>
          </a:lstStyle>
          <a:p>
            <a:fld id="{6E7F1E62-D98C-4226-A9DE-0925EC0645E4}" type="slidenum">
              <a:rPr lang="en-US" altLang="ja-JP"/>
              <a:pPr/>
              <a:t>‹#›</a:t>
            </a:fld>
            <a:endParaRPr lang="en-US" altLang="ja-JP"/>
          </a:p>
        </p:txBody>
      </p:sp>
    </p:spTree>
    <p:extLst>
      <p:ext uri="{BB962C8B-B14F-4D97-AF65-F5344CB8AC3E}">
        <p14:creationId xmlns:p14="http://schemas.microsoft.com/office/powerpoint/2010/main" val="2581756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9"/>
          <p:cNvSpPr>
            <a:spLocks noGrp="1" noChangeArrowheads="1"/>
          </p:cNvSpPr>
          <p:nvPr>
            <p:ph type="sldNum" sz="quarter" idx="12"/>
          </p:nvPr>
        </p:nvSpPr>
        <p:spPr>
          <a:ln/>
        </p:spPr>
        <p:txBody>
          <a:bodyPr/>
          <a:lstStyle>
            <a:lvl1pPr>
              <a:defRPr/>
            </a:lvl1pPr>
          </a:lstStyle>
          <a:p>
            <a:fld id="{C52A2698-B989-4051-9962-B250C2FDFE9F}" type="slidenum">
              <a:rPr lang="en-US" altLang="ja-JP"/>
              <a:pPr/>
              <a:t>‹#›</a:t>
            </a:fld>
            <a:endParaRPr lang="en-US" altLang="ja-JP"/>
          </a:p>
        </p:txBody>
      </p:sp>
    </p:spTree>
    <p:extLst>
      <p:ext uri="{BB962C8B-B14F-4D97-AF65-F5344CB8AC3E}">
        <p14:creationId xmlns:p14="http://schemas.microsoft.com/office/powerpoint/2010/main" val="26782637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24650" y="304800"/>
            <a:ext cx="1885950" cy="57912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1066800" y="304800"/>
            <a:ext cx="5505450" cy="57912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9"/>
          <p:cNvSpPr>
            <a:spLocks noGrp="1" noChangeArrowheads="1"/>
          </p:cNvSpPr>
          <p:nvPr>
            <p:ph type="sldNum" sz="quarter" idx="12"/>
          </p:nvPr>
        </p:nvSpPr>
        <p:spPr>
          <a:ln/>
        </p:spPr>
        <p:txBody>
          <a:bodyPr/>
          <a:lstStyle>
            <a:lvl1pPr>
              <a:defRPr/>
            </a:lvl1pPr>
          </a:lstStyle>
          <a:p>
            <a:fld id="{F7B98D12-9C48-42A9-9CE2-EB9AA882B32F}" type="slidenum">
              <a:rPr lang="en-US" altLang="ja-JP"/>
              <a:pPr/>
              <a:t>‹#›</a:t>
            </a:fld>
            <a:endParaRPr lang="en-US" altLang="ja-JP"/>
          </a:p>
        </p:txBody>
      </p:sp>
    </p:spTree>
    <p:extLst>
      <p:ext uri="{BB962C8B-B14F-4D97-AF65-F5344CB8AC3E}">
        <p14:creationId xmlns:p14="http://schemas.microsoft.com/office/powerpoint/2010/main" val="27791781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066800" y="304800"/>
            <a:ext cx="7543800" cy="1431925"/>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1066800" y="1981200"/>
            <a:ext cx="3695700" cy="41148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914900" y="1981200"/>
            <a:ext cx="3695700" cy="19812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914900" y="4114800"/>
            <a:ext cx="3695700" cy="19812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19"/>
          <p:cNvSpPr>
            <a:spLocks noGrp="1" noChangeArrowheads="1"/>
          </p:cNvSpPr>
          <p:nvPr>
            <p:ph type="sldNum" sz="quarter" idx="12"/>
          </p:nvPr>
        </p:nvSpPr>
        <p:spPr>
          <a:ln/>
        </p:spPr>
        <p:txBody>
          <a:bodyPr/>
          <a:lstStyle>
            <a:lvl1pPr>
              <a:defRPr/>
            </a:lvl1pPr>
          </a:lstStyle>
          <a:p>
            <a:fld id="{0373A315-CBC9-4F80-B2AC-9FDAE9D85447}" type="slidenum">
              <a:rPr lang="en-US" altLang="ja-JP"/>
              <a:pPr/>
              <a:t>‹#›</a:t>
            </a:fld>
            <a:endParaRPr lang="en-US" altLang="ja-JP"/>
          </a:p>
        </p:txBody>
      </p:sp>
    </p:spTree>
    <p:extLst>
      <p:ext uri="{BB962C8B-B14F-4D97-AF65-F5344CB8AC3E}">
        <p14:creationId xmlns:p14="http://schemas.microsoft.com/office/powerpoint/2010/main" val="38589183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066800" y="304800"/>
            <a:ext cx="7543800" cy="1431925"/>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1066800" y="1981200"/>
            <a:ext cx="3695700" cy="41148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914900" y="1981200"/>
            <a:ext cx="3695700" cy="41148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9"/>
          <p:cNvSpPr>
            <a:spLocks noGrp="1" noChangeArrowheads="1"/>
          </p:cNvSpPr>
          <p:nvPr>
            <p:ph type="sldNum" sz="quarter" idx="12"/>
          </p:nvPr>
        </p:nvSpPr>
        <p:spPr>
          <a:ln/>
        </p:spPr>
        <p:txBody>
          <a:bodyPr/>
          <a:lstStyle>
            <a:lvl1pPr>
              <a:defRPr/>
            </a:lvl1pPr>
          </a:lstStyle>
          <a:p>
            <a:fld id="{DF23BC5F-7F71-4571-827B-70EDCAB3786E}" type="slidenum">
              <a:rPr lang="en-US" altLang="ja-JP"/>
              <a:pPr/>
              <a:t>‹#›</a:t>
            </a:fld>
            <a:endParaRPr lang="en-US" altLang="ja-JP"/>
          </a:p>
        </p:txBody>
      </p:sp>
    </p:spTree>
    <p:extLst>
      <p:ext uri="{BB962C8B-B14F-4D97-AF65-F5344CB8AC3E}">
        <p14:creationId xmlns:p14="http://schemas.microsoft.com/office/powerpoint/2010/main" val="684952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
          <p:cNvGrpSpPr>
            <a:grpSpLocks/>
          </p:cNvGrpSpPr>
          <p:nvPr/>
        </p:nvGrpSpPr>
        <p:grpSpPr bwMode="auto">
          <a:xfrm>
            <a:off x="0" y="6350"/>
            <a:ext cx="9140825" cy="6851650"/>
            <a:chOff x="0" y="4"/>
            <a:chExt cx="5758" cy="4316"/>
          </a:xfrm>
        </p:grpSpPr>
        <p:grpSp>
          <p:nvGrpSpPr>
            <p:cNvPr id="5" name="Group 3"/>
            <p:cNvGrpSpPr>
              <a:grpSpLocks/>
            </p:cNvGrpSpPr>
            <p:nvPr/>
          </p:nvGrpSpPr>
          <p:grpSpPr bwMode="auto">
            <a:xfrm>
              <a:off x="0" y="1161"/>
              <a:ext cx="5758" cy="3159"/>
              <a:chOff x="0" y="1161"/>
              <a:chExt cx="5758" cy="3159"/>
            </a:xfrm>
          </p:grpSpPr>
          <p:sp>
            <p:nvSpPr>
              <p:cNvPr id="16" name="Freeform 4"/>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17" name="Freeform 5"/>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grpSp>
        <p:sp>
          <p:nvSpPr>
            <p:cNvPr id="6" name="Freeform 6"/>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7" name="Freeform 7"/>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8" name="Freeform 8"/>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grpSp>
          <p:nvGrpSpPr>
            <p:cNvPr id="9" name="Group 9"/>
            <p:cNvGrpSpPr>
              <a:grpSpLocks/>
            </p:cNvGrpSpPr>
            <p:nvPr/>
          </p:nvGrpSpPr>
          <p:grpSpPr bwMode="auto">
            <a:xfrm>
              <a:off x="348" y="4"/>
              <a:ext cx="5410" cy="4316"/>
              <a:chOff x="348" y="4"/>
              <a:chExt cx="5410" cy="4316"/>
            </a:xfrm>
          </p:grpSpPr>
          <p:sp>
            <p:nvSpPr>
              <p:cNvPr id="10" name="Freeform 10"/>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11" name="Freeform 11"/>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12" name="Freeform 12"/>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13" name="Freeform 13"/>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14" name="Freeform 14"/>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15" name="Freeform 15"/>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grpSp>
      </p:grpSp>
      <p:sp>
        <p:nvSpPr>
          <p:cNvPr id="8208" name="Rectangle 16"/>
          <p:cNvSpPr>
            <a:spLocks noGrp="1" noChangeArrowheads="1"/>
          </p:cNvSpPr>
          <p:nvPr>
            <p:ph type="ctrTitle" sz="quarter"/>
          </p:nvPr>
        </p:nvSpPr>
        <p:spPr>
          <a:xfrm>
            <a:off x="1066800" y="1997075"/>
            <a:ext cx="7086600" cy="1431925"/>
          </a:xfrm>
        </p:spPr>
        <p:txBody>
          <a:bodyPr anchor="b"/>
          <a:lstStyle>
            <a:lvl1pPr>
              <a:defRPr/>
            </a:lvl1pPr>
          </a:lstStyle>
          <a:p>
            <a:r>
              <a:rPr lang="ja-JP" altLang="en-US"/>
              <a:t>マスタ タイトルの書式設定</a:t>
            </a:r>
          </a:p>
        </p:txBody>
      </p:sp>
      <p:sp>
        <p:nvSpPr>
          <p:cNvPr id="8209" name="Rectangle 17"/>
          <p:cNvSpPr>
            <a:spLocks noGrp="1" noChangeArrowheads="1"/>
          </p:cNvSpPr>
          <p:nvPr>
            <p:ph type="subTitle" sz="quarter" idx="1"/>
          </p:nvPr>
        </p:nvSpPr>
        <p:spPr>
          <a:xfrm>
            <a:off x="1066800" y="3886200"/>
            <a:ext cx="6400800" cy="1752600"/>
          </a:xfrm>
        </p:spPr>
        <p:txBody>
          <a:bodyPr/>
          <a:lstStyle>
            <a:lvl1pPr marL="0" indent="0">
              <a:buFont typeface="Wingdings" pitchFamily="2" charset="2"/>
              <a:buNone/>
              <a:defRPr/>
            </a:lvl1pPr>
          </a:lstStyle>
          <a:p>
            <a:r>
              <a:rPr lang="ja-JP" altLang="en-US"/>
              <a:t>マスタ サブタイトルの書式設定</a:t>
            </a:r>
          </a:p>
        </p:txBody>
      </p:sp>
      <p:sp>
        <p:nvSpPr>
          <p:cNvPr id="18" name="Rectangle 18"/>
          <p:cNvSpPr>
            <a:spLocks noGrp="1" noChangeArrowheads="1"/>
          </p:cNvSpPr>
          <p:nvPr>
            <p:ph type="dt" sz="quarter" idx="10"/>
          </p:nvPr>
        </p:nvSpPr>
        <p:spPr/>
        <p:txBody>
          <a:bodyPr/>
          <a:lstStyle>
            <a:lvl1pPr>
              <a:defRPr/>
            </a:lvl1pPr>
          </a:lstStyle>
          <a:p>
            <a:pPr>
              <a:defRPr/>
            </a:pPr>
            <a:endParaRPr lang="en-US" altLang="ja-JP"/>
          </a:p>
        </p:txBody>
      </p:sp>
      <p:sp>
        <p:nvSpPr>
          <p:cNvPr id="19" name="Rectangle 19"/>
          <p:cNvSpPr>
            <a:spLocks noGrp="1" noChangeArrowheads="1"/>
          </p:cNvSpPr>
          <p:nvPr>
            <p:ph type="ftr" sz="quarter" idx="11"/>
          </p:nvPr>
        </p:nvSpPr>
        <p:spPr>
          <a:xfrm>
            <a:off x="3352800" y="6248400"/>
            <a:ext cx="2895600" cy="457200"/>
          </a:xfrm>
        </p:spPr>
        <p:txBody>
          <a:bodyPr/>
          <a:lstStyle>
            <a:lvl1pPr>
              <a:defRPr/>
            </a:lvl1pPr>
          </a:lstStyle>
          <a:p>
            <a:pPr>
              <a:defRPr/>
            </a:pPr>
            <a:endParaRPr lang="en-US" altLang="ja-JP"/>
          </a:p>
        </p:txBody>
      </p:sp>
      <p:sp>
        <p:nvSpPr>
          <p:cNvPr id="20" name="Rectangle 20"/>
          <p:cNvSpPr>
            <a:spLocks noGrp="1" noChangeArrowheads="1"/>
          </p:cNvSpPr>
          <p:nvPr>
            <p:ph type="sldNum" sz="quarter" idx="12"/>
          </p:nvPr>
        </p:nvSpPr>
        <p:spPr/>
        <p:txBody>
          <a:bodyPr/>
          <a:lstStyle>
            <a:lvl1pPr>
              <a:defRPr/>
            </a:lvl1pPr>
          </a:lstStyle>
          <a:p>
            <a:fld id="{78EAD849-A4E9-4BCE-94A7-7A1109B9C0AA}" type="slidenum">
              <a:rPr lang="en-US" altLang="ja-JP"/>
              <a:pPr/>
              <a:t>‹#›</a:t>
            </a:fld>
            <a:endParaRPr lang="en-US" altLang="ja-JP"/>
          </a:p>
        </p:txBody>
      </p:sp>
    </p:spTree>
    <p:extLst>
      <p:ext uri="{BB962C8B-B14F-4D97-AF65-F5344CB8AC3E}">
        <p14:creationId xmlns:p14="http://schemas.microsoft.com/office/powerpoint/2010/main" val="314815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9"/>
          <p:cNvSpPr>
            <a:spLocks noGrp="1" noChangeArrowheads="1"/>
          </p:cNvSpPr>
          <p:nvPr>
            <p:ph type="sldNum" sz="quarter" idx="12"/>
          </p:nvPr>
        </p:nvSpPr>
        <p:spPr>
          <a:ln/>
        </p:spPr>
        <p:txBody>
          <a:bodyPr/>
          <a:lstStyle>
            <a:lvl1pPr>
              <a:defRPr/>
            </a:lvl1pPr>
          </a:lstStyle>
          <a:p>
            <a:fld id="{A0570689-A062-4E48-81F4-149E19DAE082}" type="slidenum">
              <a:rPr lang="en-US" altLang="ja-JP"/>
              <a:pPr/>
              <a:t>‹#›</a:t>
            </a:fld>
            <a:endParaRPr lang="en-US" altLang="ja-JP"/>
          </a:p>
        </p:txBody>
      </p:sp>
    </p:spTree>
    <p:extLst>
      <p:ext uri="{BB962C8B-B14F-4D97-AF65-F5344CB8AC3E}">
        <p14:creationId xmlns:p14="http://schemas.microsoft.com/office/powerpoint/2010/main" val="1603952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9"/>
          <p:cNvSpPr>
            <a:spLocks noGrp="1" noChangeArrowheads="1"/>
          </p:cNvSpPr>
          <p:nvPr>
            <p:ph type="sldNum" sz="quarter" idx="12"/>
          </p:nvPr>
        </p:nvSpPr>
        <p:spPr>
          <a:ln/>
        </p:spPr>
        <p:txBody>
          <a:bodyPr/>
          <a:lstStyle>
            <a:lvl1pPr>
              <a:defRPr/>
            </a:lvl1pPr>
          </a:lstStyle>
          <a:p>
            <a:fld id="{64130C0B-A6F4-4D5C-A961-82E4331A6FCF}" type="slidenum">
              <a:rPr lang="en-US" altLang="ja-JP"/>
              <a:pPr/>
              <a:t>‹#›</a:t>
            </a:fld>
            <a:endParaRPr lang="en-US" altLang="ja-JP"/>
          </a:p>
        </p:txBody>
      </p:sp>
    </p:spTree>
    <p:extLst>
      <p:ext uri="{BB962C8B-B14F-4D97-AF65-F5344CB8AC3E}">
        <p14:creationId xmlns:p14="http://schemas.microsoft.com/office/powerpoint/2010/main" val="1876725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10668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9149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9"/>
          <p:cNvSpPr>
            <a:spLocks noGrp="1" noChangeArrowheads="1"/>
          </p:cNvSpPr>
          <p:nvPr>
            <p:ph type="sldNum" sz="quarter" idx="12"/>
          </p:nvPr>
        </p:nvSpPr>
        <p:spPr>
          <a:ln/>
        </p:spPr>
        <p:txBody>
          <a:bodyPr/>
          <a:lstStyle>
            <a:lvl1pPr>
              <a:defRPr/>
            </a:lvl1pPr>
          </a:lstStyle>
          <a:p>
            <a:fld id="{A201B357-F9A7-4B04-A879-B91BD677F54A}" type="slidenum">
              <a:rPr lang="en-US" altLang="ja-JP"/>
              <a:pPr/>
              <a:t>‹#›</a:t>
            </a:fld>
            <a:endParaRPr lang="en-US" altLang="ja-JP"/>
          </a:p>
        </p:txBody>
      </p:sp>
    </p:spTree>
    <p:extLst>
      <p:ext uri="{BB962C8B-B14F-4D97-AF65-F5344CB8AC3E}">
        <p14:creationId xmlns:p14="http://schemas.microsoft.com/office/powerpoint/2010/main" val="2157979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19"/>
          <p:cNvSpPr>
            <a:spLocks noGrp="1" noChangeArrowheads="1"/>
          </p:cNvSpPr>
          <p:nvPr>
            <p:ph type="sldNum" sz="quarter" idx="12"/>
          </p:nvPr>
        </p:nvSpPr>
        <p:spPr>
          <a:ln/>
        </p:spPr>
        <p:txBody>
          <a:bodyPr/>
          <a:lstStyle>
            <a:lvl1pPr>
              <a:defRPr/>
            </a:lvl1pPr>
          </a:lstStyle>
          <a:p>
            <a:fld id="{B522F18F-2401-45E5-A783-830C54E4CFD9}" type="slidenum">
              <a:rPr lang="en-US" altLang="ja-JP"/>
              <a:pPr/>
              <a:t>‹#›</a:t>
            </a:fld>
            <a:endParaRPr lang="en-US" altLang="ja-JP"/>
          </a:p>
        </p:txBody>
      </p:sp>
    </p:spTree>
    <p:extLst>
      <p:ext uri="{BB962C8B-B14F-4D97-AF65-F5344CB8AC3E}">
        <p14:creationId xmlns:p14="http://schemas.microsoft.com/office/powerpoint/2010/main" val="1795893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19"/>
          <p:cNvSpPr>
            <a:spLocks noGrp="1" noChangeArrowheads="1"/>
          </p:cNvSpPr>
          <p:nvPr>
            <p:ph type="sldNum" sz="quarter" idx="12"/>
          </p:nvPr>
        </p:nvSpPr>
        <p:spPr>
          <a:ln/>
        </p:spPr>
        <p:txBody>
          <a:bodyPr/>
          <a:lstStyle>
            <a:lvl1pPr>
              <a:defRPr/>
            </a:lvl1pPr>
          </a:lstStyle>
          <a:p>
            <a:fld id="{F55F01BC-390A-49DA-96F6-16B03E8C6F66}" type="slidenum">
              <a:rPr lang="en-US" altLang="ja-JP"/>
              <a:pPr/>
              <a:t>‹#›</a:t>
            </a:fld>
            <a:endParaRPr lang="en-US" altLang="ja-JP"/>
          </a:p>
        </p:txBody>
      </p:sp>
    </p:spTree>
    <p:extLst>
      <p:ext uri="{BB962C8B-B14F-4D97-AF65-F5344CB8AC3E}">
        <p14:creationId xmlns:p14="http://schemas.microsoft.com/office/powerpoint/2010/main" val="1772276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19"/>
          <p:cNvSpPr>
            <a:spLocks noGrp="1" noChangeArrowheads="1"/>
          </p:cNvSpPr>
          <p:nvPr>
            <p:ph type="sldNum" sz="quarter" idx="12"/>
          </p:nvPr>
        </p:nvSpPr>
        <p:spPr>
          <a:ln/>
        </p:spPr>
        <p:txBody>
          <a:bodyPr/>
          <a:lstStyle>
            <a:lvl1pPr>
              <a:defRPr/>
            </a:lvl1pPr>
          </a:lstStyle>
          <a:p>
            <a:fld id="{BAF95DB2-EDC4-4528-8DCE-54318CADE951}" type="slidenum">
              <a:rPr lang="en-US" altLang="ja-JP"/>
              <a:pPr/>
              <a:t>‹#›</a:t>
            </a:fld>
            <a:endParaRPr lang="en-US" altLang="ja-JP"/>
          </a:p>
        </p:txBody>
      </p:sp>
    </p:spTree>
    <p:extLst>
      <p:ext uri="{BB962C8B-B14F-4D97-AF65-F5344CB8AC3E}">
        <p14:creationId xmlns:p14="http://schemas.microsoft.com/office/powerpoint/2010/main" val="196063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9"/>
          <p:cNvSpPr>
            <a:spLocks noGrp="1" noChangeArrowheads="1"/>
          </p:cNvSpPr>
          <p:nvPr>
            <p:ph type="sldNum" sz="quarter" idx="12"/>
          </p:nvPr>
        </p:nvSpPr>
        <p:spPr>
          <a:ln/>
        </p:spPr>
        <p:txBody>
          <a:bodyPr/>
          <a:lstStyle>
            <a:lvl1pPr>
              <a:defRPr/>
            </a:lvl1pPr>
          </a:lstStyle>
          <a:p>
            <a:fld id="{0DCCC0BE-0B24-4F6B-8167-C3F758BD9EF8}" type="slidenum">
              <a:rPr lang="en-US" altLang="ja-JP"/>
              <a:pPr/>
              <a:t>‹#›</a:t>
            </a:fld>
            <a:endParaRPr lang="en-US" altLang="ja-JP"/>
          </a:p>
        </p:txBody>
      </p:sp>
    </p:spTree>
    <p:extLst>
      <p:ext uri="{BB962C8B-B14F-4D97-AF65-F5344CB8AC3E}">
        <p14:creationId xmlns:p14="http://schemas.microsoft.com/office/powerpoint/2010/main" val="1271623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83" name="Rectangle 15"/>
          <p:cNvSpPr>
            <a:spLocks noGrp="1" noChangeArrowheads="1"/>
          </p:cNvSpPr>
          <p:nvPr>
            <p:ph type="title"/>
          </p:nvPr>
        </p:nvSpPr>
        <p:spPr bwMode="auto">
          <a:xfrm>
            <a:off x="1066800" y="304800"/>
            <a:ext cx="7543800"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7184" name="Rectangle 16"/>
          <p:cNvSpPr>
            <a:spLocks noGrp="1" noChangeArrowheads="1"/>
          </p:cNvSpPr>
          <p:nvPr>
            <p:ph type="body" idx="1"/>
          </p:nvPr>
        </p:nvSpPr>
        <p:spPr bwMode="auto">
          <a:xfrm>
            <a:off x="1066800" y="1981200"/>
            <a:ext cx="75438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1" name="Rectangle 18"/>
          <p:cNvSpPr>
            <a:spLocks noGrp="1" noChangeArrowheads="1"/>
          </p:cNvSpPr>
          <p:nvPr>
            <p:ph type="dt" sz="quarter" idx="2"/>
          </p:nvPr>
        </p:nvSpPr>
        <p:spPr bwMode="auto">
          <a:xfrm>
            <a:off x="1066800"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kumimoji="0" sz="1000">
                <a:effectLst>
                  <a:outerShdw blurRad="38100" dist="38100" dir="2700000" algn="tl">
                    <a:srgbClr val="000000"/>
                  </a:outerShdw>
                </a:effectLst>
                <a:latin typeface="+mn-lt"/>
              </a:defRPr>
            </a:lvl1pPr>
          </a:lstStyle>
          <a:p>
            <a:pPr>
              <a:defRPr/>
            </a:pPr>
            <a:endParaRPr lang="en-US" altLang="ja-JP" dirty="0"/>
          </a:p>
        </p:txBody>
      </p:sp>
      <p:sp>
        <p:nvSpPr>
          <p:cNvPr id="22" name="Rectangle 19"/>
          <p:cNvSpPr>
            <a:spLocks noGrp="1" noChangeArrowheads="1"/>
          </p:cNvSpPr>
          <p:nvPr>
            <p:ph type="ftr" sz="quarter" idx="3"/>
          </p:nvPr>
        </p:nvSpPr>
        <p:spPr bwMode="auto">
          <a:xfrm>
            <a:off x="33528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kumimoji="0" sz="1000">
                <a:effectLst>
                  <a:outerShdw blurRad="38100" dist="38100" dir="2700000" algn="tl">
                    <a:srgbClr val="000000"/>
                  </a:outerShdw>
                </a:effectLst>
                <a:latin typeface="+mn-lt"/>
              </a:defRPr>
            </a:lvl1pPr>
          </a:lstStyle>
          <a:p>
            <a:pPr>
              <a:defRPr/>
            </a:pPr>
            <a:endParaRPr lang="en-US" altLang="ja-JP" dirty="0"/>
          </a:p>
        </p:txBody>
      </p:sp>
      <p:sp>
        <p:nvSpPr>
          <p:cNvPr id="23" name="Rectangle 20"/>
          <p:cNvSpPr>
            <a:spLocks noGrp="1" noChangeArrowheads="1"/>
          </p:cNvSpPr>
          <p:nvPr>
            <p:ph type="sldNum" sz="quarter" idx="4"/>
          </p:nvPr>
        </p:nvSpPr>
        <p:spPr bwMode="auto">
          <a:xfrm>
            <a:off x="6705600"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kumimoji="0" sz="1000">
                <a:effectLst>
                  <a:outerShdw blurRad="38100" dist="38100" dir="2700000" algn="tl">
                    <a:srgbClr val="000000"/>
                  </a:outerShdw>
                </a:effectLst>
              </a:defRPr>
            </a:lvl1pPr>
          </a:lstStyle>
          <a:p>
            <a:fld id="{4C5E32AE-88C3-40ED-B35A-59492748B285}" type="slidenum">
              <a:rPr lang="en-US" altLang="ja-JP"/>
              <a:pPr/>
              <a:t>‹#›</a:t>
            </a:fld>
            <a:endParaRPr lang="en-US" altLang="ja-JP" dirty="0"/>
          </a:p>
        </p:txBody>
      </p:sp>
    </p:spTree>
    <p:extLst>
      <p:ext uri="{BB962C8B-B14F-4D97-AF65-F5344CB8AC3E}">
        <p14:creationId xmlns:p14="http://schemas.microsoft.com/office/powerpoint/2010/main" val="731947933"/>
      </p:ext>
    </p:extLst>
  </p:cSld>
  <p:clrMap bg1="dk2" tx1="lt1" bg2="dk1" tx2="lt2" accent1="accent1" accent2="accent2" accent3="accent3" accent4="accent4" accent5="accent5" accent6="accent6" hlink="hlink" folHlink="folHlink"/>
  <p:sldLayoutIdLst>
    <p:sldLayoutId id="2147483730" r:id="rId1"/>
  </p:sldLayoutIdLst>
  <p:txStyles>
    <p:titleStyle>
      <a:lvl1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Arial" charset="0"/>
          <a:ea typeface="+mj-ea"/>
          <a:cs typeface="+mj-cs"/>
        </a:defRPr>
      </a:lvl1pPr>
      <a:lvl2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Arial" charset="0"/>
          <a:ea typeface="ＭＳ Ｐゴシック" pitchFamily="50" charset="-128"/>
        </a:defRPr>
      </a:lvl2pPr>
      <a:lvl3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Arial" charset="0"/>
          <a:ea typeface="ＭＳ Ｐゴシック" pitchFamily="50" charset="-128"/>
        </a:defRPr>
      </a:lvl3pPr>
      <a:lvl4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Arial" charset="0"/>
          <a:ea typeface="ＭＳ Ｐゴシック" pitchFamily="50" charset="-128"/>
        </a:defRPr>
      </a:lvl4pPr>
      <a:lvl5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Arial" charset="0"/>
          <a:ea typeface="ＭＳ Ｐゴシック" pitchFamily="50" charset="-128"/>
        </a:defRPr>
      </a:lvl5pPr>
      <a:lvl6pPr marL="457200" algn="l" rtl="0" fontAlgn="base">
        <a:spcBef>
          <a:spcPct val="0"/>
        </a:spcBef>
        <a:spcAft>
          <a:spcPct val="0"/>
        </a:spcAft>
        <a:defRPr kumimoji="1" sz="4400" b="1">
          <a:solidFill>
            <a:schemeClr val="tx2"/>
          </a:solidFill>
          <a:effectLst>
            <a:outerShdw blurRad="38100" dist="38100" dir="2700000" algn="tl">
              <a:srgbClr val="000000"/>
            </a:outerShdw>
          </a:effectLst>
          <a:latin typeface="Tahoma" pitchFamily="34" charset="0"/>
          <a:ea typeface="ＭＳ Ｐゴシック" pitchFamily="50" charset="-128"/>
        </a:defRPr>
      </a:lvl6pPr>
      <a:lvl7pPr marL="914400" algn="l" rtl="0" fontAlgn="base">
        <a:spcBef>
          <a:spcPct val="0"/>
        </a:spcBef>
        <a:spcAft>
          <a:spcPct val="0"/>
        </a:spcAft>
        <a:defRPr kumimoji="1" sz="4400" b="1">
          <a:solidFill>
            <a:schemeClr val="tx2"/>
          </a:solidFill>
          <a:effectLst>
            <a:outerShdw blurRad="38100" dist="38100" dir="2700000" algn="tl">
              <a:srgbClr val="000000"/>
            </a:outerShdw>
          </a:effectLst>
          <a:latin typeface="Tahoma" pitchFamily="34" charset="0"/>
          <a:ea typeface="ＭＳ Ｐゴシック" pitchFamily="50" charset="-128"/>
        </a:defRPr>
      </a:lvl7pPr>
      <a:lvl8pPr marL="1371600" algn="l" rtl="0" fontAlgn="base">
        <a:spcBef>
          <a:spcPct val="0"/>
        </a:spcBef>
        <a:spcAft>
          <a:spcPct val="0"/>
        </a:spcAft>
        <a:defRPr kumimoji="1" sz="4400" b="1">
          <a:solidFill>
            <a:schemeClr val="tx2"/>
          </a:solidFill>
          <a:effectLst>
            <a:outerShdw blurRad="38100" dist="38100" dir="2700000" algn="tl">
              <a:srgbClr val="000000"/>
            </a:outerShdw>
          </a:effectLst>
          <a:latin typeface="Tahoma" pitchFamily="34" charset="0"/>
          <a:ea typeface="ＭＳ Ｐゴシック" pitchFamily="50" charset="-128"/>
        </a:defRPr>
      </a:lvl8pPr>
      <a:lvl9pPr marL="1828800" algn="l" rtl="0" fontAlgn="base">
        <a:spcBef>
          <a:spcPct val="0"/>
        </a:spcBef>
        <a:spcAft>
          <a:spcPct val="0"/>
        </a:spcAft>
        <a:defRPr kumimoji="1" sz="4400" b="1">
          <a:solidFill>
            <a:schemeClr val="tx2"/>
          </a:solidFill>
          <a:effectLst>
            <a:outerShdw blurRad="38100" dist="38100" dir="2700000" algn="tl">
              <a:srgbClr val="000000"/>
            </a:outerShdw>
          </a:effectLst>
          <a:latin typeface="Tahoma" pitchFamily="34" charset="0"/>
          <a:ea typeface="ＭＳ Ｐゴシック" pitchFamily="50" charset="-128"/>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kumimoji="1" sz="3200">
          <a:solidFill>
            <a:schemeClr val="tx1"/>
          </a:solidFill>
          <a:effectLst>
            <a:outerShdw blurRad="38100" dist="38100" dir="2700000" algn="tl">
              <a:srgbClr val="000000"/>
            </a:outerShdw>
          </a:effectLst>
          <a:latin typeface="Arial" charset="0"/>
          <a:ea typeface="+mn-ea"/>
          <a:cs typeface="+mn-cs"/>
        </a:defRPr>
      </a:lvl1pPr>
      <a:lvl2pPr marL="742950" indent="-285750" algn="l" rtl="0" eaLnBrk="0" fontAlgn="base" hangingPunct="0">
        <a:spcBef>
          <a:spcPct val="20000"/>
        </a:spcBef>
        <a:spcAft>
          <a:spcPct val="0"/>
        </a:spcAft>
        <a:buClr>
          <a:schemeClr val="tx1"/>
        </a:buClr>
        <a:buChar char="–"/>
        <a:defRPr kumimoji="1" sz="2800">
          <a:solidFill>
            <a:schemeClr val="tx1"/>
          </a:solidFill>
          <a:effectLst>
            <a:outerShdw blurRad="38100" dist="38100" dir="2700000" algn="tl">
              <a:srgbClr val="000000"/>
            </a:outerShdw>
          </a:effectLst>
          <a:latin typeface="Arial" charset="0"/>
          <a:ea typeface="+mn-ea"/>
        </a:defRPr>
      </a:lvl2pPr>
      <a:lvl3pPr marL="1143000" indent="-228600" algn="l" rtl="0" eaLnBrk="0" fontAlgn="base" hangingPunct="0">
        <a:spcBef>
          <a:spcPct val="20000"/>
        </a:spcBef>
        <a:spcAft>
          <a:spcPct val="0"/>
        </a:spcAft>
        <a:buClr>
          <a:schemeClr val="hlink"/>
        </a:buClr>
        <a:buSzPct val="70000"/>
        <a:buFont typeface="Wingdings" panose="05000000000000000000" pitchFamily="2" charset="2"/>
        <a:buChar char="n"/>
        <a:defRPr kumimoji="1" sz="2400">
          <a:solidFill>
            <a:schemeClr val="tx1"/>
          </a:solidFill>
          <a:effectLst>
            <a:outerShdw blurRad="38100" dist="38100" dir="2700000" algn="tl">
              <a:srgbClr val="000000"/>
            </a:outerShdw>
          </a:effectLst>
          <a:latin typeface="Arial" charset="0"/>
          <a:ea typeface="+mn-ea"/>
        </a:defRPr>
      </a:lvl3pPr>
      <a:lvl4pPr marL="1600200" indent="-228600" algn="l" rtl="0" eaLnBrk="0" fontAlgn="base" hangingPunct="0">
        <a:spcBef>
          <a:spcPct val="20000"/>
        </a:spcBef>
        <a:spcAft>
          <a:spcPct val="0"/>
        </a:spcAft>
        <a:buClr>
          <a:schemeClr val="tx1"/>
        </a:buClr>
        <a:buChar char="–"/>
        <a:defRPr kumimoji="1" sz="2000">
          <a:solidFill>
            <a:schemeClr val="tx1"/>
          </a:solidFill>
          <a:effectLst>
            <a:outerShdw blurRad="38100" dist="38100" dir="2700000" algn="tl">
              <a:srgbClr val="000000"/>
            </a:outerShdw>
          </a:effectLst>
          <a:latin typeface="Arial" charset="0"/>
          <a:ea typeface="+mn-ea"/>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effectLst>
            <a:outerShdw blurRad="38100" dist="38100" dir="2700000" algn="tl">
              <a:srgbClr val="000000"/>
            </a:outerShdw>
          </a:effectLst>
          <a:latin typeface="Arial" charset="0"/>
          <a:ea typeface="+mn-ea"/>
        </a:defRPr>
      </a:lvl5pPr>
      <a:lvl6pPr marL="2514600" indent="-228600" algn="l" rtl="0" fontAlgn="base">
        <a:spcBef>
          <a:spcPct val="20000"/>
        </a:spcBef>
        <a:spcAft>
          <a:spcPct val="0"/>
        </a:spcAft>
        <a:buClr>
          <a:schemeClr val="hlink"/>
        </a:buClr>
        <a:buSzPct val="70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6pPr>
      <a:lvl7pPr marL="2971800" indent="-228600" algn="l" rtl="0" fontAlgn="base">
        <a:spcBef>
          <a:spcPct val="20000"/>
        </a:spcBef>
        <a:spcAft>
          <a:spcPct val="0"/>
        </a:spcAft>
        <a:buClr>
          <a:schemeClr val="hlink"/>
        </a:buClr>
        <a:buSzPct val="70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7pPr>
      <a:lvl8pPr marL="3429000" indent="-228600" algn="l" rtl="0" fontAlgn="base">
        <a:spcBef>
          <a:spcPct val="20000"/>
        </a:spcBef>
        <a:spcAft>
          <a:spcPct val="0"/>
        </a:spcAft>
        <a:buClr>
          <a:schemeClr val="hlink"/>
        </a:buClr>
        <a:buSzPct val="70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8pPr>
      <a:lvl9pPr marL="3886200" indent="-228600" algn="l" rtl="0" fontAlgn="base">
        <a:spcBef>
          <a:spcPct val="20000"/>
        </a:spcBef>
        <a:spcAft>
          <a:spcPct val="0"/>
        </a:spcAft>
        <a:buClr>
          <a:schemeClr val="hlink"/>
        </a:buClr>
        <a:buSzPct val="70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074" name="Group 2"/>
          <p:cNvGrpSpPr>
            <a:grpSpLocks/>
          </p:cNvGrpSpPr>
          <p:nvPr/>
        </p:nvGrpSpPr>
        <p:grpSpPr bwMode="auto">
          <a:xfrm>
            <a:off x="0" y="6350"/>
            <a:ext cx="9140825" cy="6851650"/>
            <a:chOff x="0" y="4"/>
            <a:chExt cx="5758" cy="4316"/>
          </a:xfrm>
        </p:grpSpPr>
        <p:sp>
          <p:nvSpPr>
            <p:cNvPr id="7171" name="Freeform 3"/>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7172" name="Freeform 4"/>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grpSp>
          <p:nvGrpSpPr>
            <p:cNvPr id="3082" name="Group 5"/>
            <p:cNvGrpSpPr>
              <a:grpSpLocks/>
            </p:cNvGrpSpPr>
            <p:nvPr userDrawn="1"/>
          </p:nvGrpSpPr>
          <p:grpSpPr bwMode="auto">
            <a:xfrm>
              <a:off x="0" y="4"/>
              <a:ext cx="5758" cy="4316"/>
              <a:chOff x="0" y="4"/>
              <a:chExt cx="5758" cy="4316"/>
            </a:xfrm>
          </p:grpSpPr>
          <p:sp>
            <p:nvSpPr>
              <p:cNvPr id="7174" name="Freeform 6"/>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7175" name="Freeform 7"/>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7176" name="Freeform 8"/>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7177" name="Freeform 9"/>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7178" name="Freeform 10"/>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7179" name="Freeform 11"/>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7180" name="Freeform 12"/>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7181" name="Freeform 13"/>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7182" name="Freeform 14"/>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grpSp>
      </p:grpSp>
      <p:sp>
        <p:nvSpPr>
          <p:cNvPr id="7183" name="Rectangle 15"/>
          <p:cNvSpPr>
            <a:spLocks noGrp="1" noChangeArrowheads="1"/>
          </p:cNvSpPr>
          <p:nvPr>
            <p:ph type="title"/>
          </p:nvPr>
        </p:nvSpPr>
        <p:spPr bwMode="auto">
          <a:xfrm>
            <a:off x="1066800" y="304800"/>
            <a:ext cx="7543800"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7184" name="Rectangle 16"/>
          <p:cNvSpPr>
            <a:spLocks noGrp="1" noChangeArrowheads="1"/>
          </p:cNvSpPr>
          <p:nvPr>
            <p:ph type="body" idx="1"/>
          </p:nvPr>
        </p:nvSpPr>
        <p:spPr bwMode="auto">
          <a:xfrm>
            <a:off x="1066800" y="1981200"/>
            <a:ext cx="75438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185" name="Rectangle 17"/>
          <p:cNvSpPr>
            <a:spLocks noGrp="1" noChangeArrowheads="1"/>
          </p:cNvSpPr>
          <p:nvPr>
            <p:ph type="dt" sz="half" idx="2"/>
          </p:nvPr>
        </p:nvSpPr>
        <p:spPr bwMode="auto">
          <a:xfrm>
            <a:off x="1066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kumimoji="0" sz="1000" i="0">
                <a:effectLst>
                  <a:outerShdw blurRad="38100" dist="38100" dir="2700000" algn="tl">
                    <a:srgbClr val="000000"/>
                  </a:outerShdw>
                </a:effectLst>
                <a:latin typeface="+mn-lt"/>
              </a:defRPr>
            </a:lvl1pPr>
          </a:lstStyle>
          <a:p>
            <a:pPr>
              <a:defRPr/>
            </a:pPr>
            <a:endParaRPr lang="en-US" altLang="ja-JP"/>
          </a:p>
        </p:txBody>
      </p:sp>
      <p:sp>
        <p:nvSpPr>
          <p:cNvPr id="7186" name="Rectangle 18"/>
          <p:cNvSpPr>
            <a:spLocks noGrp="1" noChangeArrowheads="1"/>
          </p:cNvSpPr>
          <p:nvPr>
            <p:ph type="ftr" sz="quarter" idx="3"/>
          </p:nvPr>
        </p:nvSpPr>
        <p:spPr bwMode="auto">
          <a:xfrm>
            <a:off x="34290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000" i="0">
                <a:effectLst>
                  <a:outerShdw blurRad="38100" dist="38100" dir="2700000" algn="tl">
                    <a:srgbClr val="000000"/>
                  </a:outerShdw>
                </a:effectLst>
                <a:latin typeface="+mn-lt"/>
              </a:defRPr>
            </a:lvl1pPr>
          </a:lstStyle>
          <a:p>
            <a:pPr>
              <a:defRPr/>
            </a:pPr>
            <a:endParaRPr lang="en-US" altLang="ja-JP"/>
          </a:p>
        </p:txBody>
      </p:sp>
      <p:sp>
        <p:nvSpPr>
          <p:cNvPr id="7187" name="Rectangle 19"/>
          <p:cNvSpPr>
            <a:spLocks noGrp="1" noChangeArrowheads="1"/>
          </p:cNvSpPr>
          <p:nvPr>
            <p:ph type="sldNum" sz="quarter" idx="4"/>
          </p:nvPr>
        </p:nvSpPr>
        <p:spPr bwMode="auto">
          <a:xfrm>
            <a:off x="6705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000">
                <a:effectLst>
                  <a:outerShdw blurRad="38100" dist="38100" dir="2700000" algn="tl">
                    <a:srgbClr val="000000"/>
                  </a:outerShdw>
                </a:effectLst>
              </a:defRPr>
            </a:lvl1pPr>
          </a:lstStyle>
          <a:p>
            <a:fld id="{D3ADA55A-FB9A-46D6-8A2E-555962B0027C}" type="slidenum">
              <a:rPr lang="en-US" altLang="ja-JP"/>
              <a:pPr/>
              <a:t>‹#›</a:t>
            </a:fld>
            <a:endParaRPr lang="en-US" altLang="ja-JP"/>
          </a:p>
        </p:txBody>
      </p:sp>
    </p:spTree>
    <p:extLst>
      <p:ext uri="{BB962C8B-B14F-4D97-AF65-F5344CB8AC3E}">
        <p14:creationId xmlns:p14="http://schemas.microsoft.com/office/powerpoint/2010/main" val="4162543217"/>
      </p:ext>
    </p:extLst>
  </p:cSld>
  <p:clrMap bg1="dk2" tx1="lt1" bg2="dk1"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Lst>
  <p:txStyles>
    <p:titleStyle>
      <a:lvl1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Times New Roman" pitchFamily="18" charset="0"/>
          <a:ea typeface="ＭＳ Ｐゴシック" pitchFamily="50" charset="-128"/>
        </a:defRPr>
      </a:lvl2pPr>
      <a:lvl3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Times New Roman" pitchFamily="18" charset="0"/>
          <a:ea typeface="ＭＳ Ｐゴシック" pitchFamily="50" charset="-128"/>
        </a:defRPr>
      </a:lvl3pPr>
      <a:lvl4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Times New Roman" pitchFamily="18" charset="0"/>
          <a:ea typeface="ＭＳ Ｐゴシック" pitchFamily="50" charset="-128"/>
        </a:defRPr>
      </a:lvl4pPr>
      <a:lvl5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Times New Roman" pitchFamily="18" charset="0"/>
          <a:ea typeface="ＭＳ Ｐゴシック" pitchFamily="50" charset="-128"/>
        </a:defRPr>
      </a:lvl5pPr>
      <a:lvl6pPr marL="457200" algn="l" rtl="0" fontAlgn="base">
        <a:spcBef>
          <a:spcPct val="0"/>
        </a:spcBef>
        <a:spcAft>
          <a:spcPct val="0"/>
        </a:spcAft>
        <a:defRPr kumimoji="1" sz="4400" b="1">
          <a:solidFill>
            <a:schemeClr val="tx2"/>
          </a:solidFill>
          <a:effectLst>
            <a:outerShdw blurRad="38100" dist="38100" dir="2700000" algn="tl">
              <a:srgbClr val="000000"/>
            </a:outerShdw>
          </a:effectLst>
          <a:latin typeface="Tahoma" pitchFamily="34" charset="0"/>
          <a:ea typeface="ＭＳ Ｐゴシック" pitchFamily="50" charset="-128"/>
        </a:defRPr>
      </a:lvl6pPr>
      <a:lvl7pPr marL="914400" algn="l" rtl="0" fontAlgn="base">
        <a:spcBef>
          <a:spcPct val="0"/>
        </a:spcBef>
        <a:spcAft>
          <a:spcPct val="0"/>
        </a:spcAft>
        <a:defRPr kumimoji="1" sz="4400" b="1">
          <a:solidFill>
            <a:schemeClr val="tx2"/>
          </a:solidFill>
          <a:effectLst>
            <a:outerShdw blurRad="38100" dist="38100" dir="2700000" algn="tl">
              <a:srgbClr val="000000"/>
            </a:outerShdw>
          </a:effectLst>
          <a:latin typeface="Tahoma" pitchFamily="34" charset="0"/>
          <a:ea typeface="ＭＳ Ｐゴシック" pitchFamily="50" charset="-128"/>
        </a:defRPr>
      </a:lvl7pPr>
      <a:lvl8pPr marL="1371600" algn="l" rtl="0" fontAlgn="base">
        <a:spcBef>
          <a:spcPct val="0"/>
        </a:spcBef>
        <a:spcAft>
          <a:spcPct val="0"/>
        </a:spcAft>
        <a:defRPr kumimoji="1" sz="4400" b="1">
          <a:solidFill>
            <a:schemeClr val="tx2"/>
          </a:solidFill>
          <a:effectLst>
            <a:outerShdw blurRad="38100" dist="38100" dir="2700000" algn="tl">
              <a:srgbClr val="000000"/>
            </a:outerShdw>
          </a:effectLst>
          <a:latin typeface="Tahoma" pitchFamily="34" charset="0"/>
          <a:ea typeface="ＭＳ Ｐゴシック" pitchFamily="50" charset="-128"/>
        </a:defRPr>
      </a:lvl8pPr>
      <a:lvl9pPr marL="1828800" algn="l" rtl="0" fontAlgn="base">
        <a:spcBef>
          <a:spcPct val="0"/>
        </a:spcBef>
        <a:spcAft>
          <a:spcPct val="0"/>
        </a:spcAft>
        <a:defRPr kumimoji="1" sz="4400" b="1">
          <a:solidFill>
            <a:schemeClr val="tx2"/>
          </a:solidFill>
          <a:effectLst>
            <a:outerShdw blurRad="38100" dist="38100" dir="2700000" algn="tl">
              <a:srgbClr val="000000"/>
            </a:outerShdw>
          </a:effectLst>
          <a:latin typeface="Tahoma" pitchFamily="34" charset="0"/>
          <a:ea typeface="ＭＳ Ｐゴシック" pitchFamily="50" charset="-128"/>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kumimoji="1"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kumimoji="1" sz="2800">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spcBef>
          <a:spcPct val="20000"/>
        </a:spcBef>
        <a:spcAft>
          <a:spcPct val="0"/>
        </a:spcAft>
        <a:buClr>
          <a:schemeClr val="hlink"/>
        </a:buClr>
        <a:buSzPct val="70000"/>
        <a:buFont typeface="Wingdings" panose="05000000000000000000" pitchFamily="2" charset="2"/>
        <a:buChar char="n"/>
        <a:defRPr kumimoji="1" sz="2400">
          <a:solidFill>
            <a:schemeClr val="tx1"/>
          </a:solidFill>
          <a:effectLst>
            <a:outerShdw blurRad="38100" dist="38100" dir="2700000" algn="tl">
              <a:srgbClr val="000000"/>
            </a:outerShdw>
          </a:effectLst>
          <a:latin typeface="+mn-lt"/>
          <a:ea typeface="+mn-ea"/>
        </a:defRPr>
      </a:lvl3pPr>
      <a:lvl4pPr marL="1600200" indent="-228600" algn="l" rtl="0" eaLnBrk="0" fontAlgn="base" hangingPunct="0">
        <a:spcBef>
          <a:spcPct val="20000"/>
        </a:spcBef>
        <a:spcAft>
          <a:spcPct val="0"/>
        </a:spcAft>
        <a:buClr>
          <a:schemeClr val="tx1"/>
        </a:buClr>
        <a:buChar char="–"/>
        <a:defRPr kumimoji="1" sz="2000">
          <a:solidFill>
            <a:schemeClr val="tx1"/>
          </a:solidFill>
          <a:effectLst>
            <a:outerShdw blurRad="38100" dist="38100" dir="2700000" algn="tl">
              <a:srgbClr val="000000"/>
            </a:outerShdw>
          </a:effectLst>
          <a:latin typeface="+mn-lt"/>
          <a:ea typeface="+mn-ea"/>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effectLst>
            <a:outerShdw blurRad="38100" dist="38100" dir="2700000" algn="tl">
              <a:srgbClr val="000000"/>
            </a:outerShdw>
          </a:effectLst>
          <a:latin typeface="+mn-lt"/>
          <a:ea typeface="+mn-ea"/>
        </a:defRPr>
      </a:lvl5pPr>
      <a:lvl6pPr marL="2514600" indent="-228600" algn="l" rtl="0" fontAlgn="base">
        <a:spcBef>
          <a:spcPct val="20000"/>
        </a:spcBef>
        <a:spcAft>
          <a:spcPct val="0"/>
        </a:spcAft>
        <a:buClr>
          <a:schemeClr val="hlink"/>
        </a:buClr>
        <a:buSzPct val="70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6pPr>
      <a:lvl7pPr marL="2971800" indent="-228600" algn="l" rtl="0" fontAlgn="base">
        <a:spcBef>
          <a:spcPct val="20000"/>
        </a:spcBef>
        <a:spcAft>
          <a:spcPct val="0"/>
        </a:spcAft>
        <a:buClr>
          <a:schemeClr val="hlink"/>
        </a:buClr>
        <a:buSzPct val="70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7pPr>
      <a:lvl8pPr marL="3429000" indent="-228600" algn="l" rtl="0" fontAlgn="base">
        <a:spcBef>
          <a:spcPct val="20000"/>
        </a:spcBef>
        <a:spcAft>
          <a:spcPct val="0"/>
        </a:spcAft>
        <a:buClr>
          <a:schemeClr val="hlink"/>
        </a:buClr>
        <a:buSzPct val="70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8pPr>
      <a:lvl9pPr marL="3886200" indent="-228600" algn="l" rtl="0" fontAlgn="base">
        <a:spcBef>
          <a:spcPct val="20000"/>
        </a:spcBef>
        <a:spcAft>
          <a:spcPct val="0"/>
        </a:spcAft>
        <a:buClr>
          <a:schemeClr val="hlink"/>
        </a:buClr>
        <a:buSzPct val="70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90600" y="1676400"/>
            <a:ext cx="7086600" cy="898525"/>
          </a:xfrm>
        </p:spPr>
        <p:txBody>
          <a:bodyPr/>
          <a:lstStyle/>
          <a:p>
            <a:pPr eaLnBrk="1" hangingPunct="1"/>
            <a:r>
              <a:rPr lang="ja-JP" altLang="en-US" dirty="0">
                <a:effectLst/>
                <a:latin typeface="Times New Roman" panose="02020603050405020304" pitchFamily="18" charset="0"/>
                <a:ea typeface="ＭＳ Ｐゴシック" panose="020B0600070205080204" pitchFamily="50" charset="-128"/>
              </a:rPr>
              <a:t>コンパイラ</a:t>
            </a:r>
          </a:p>
        </p:txBody>
      </p:sp>
      <p:sp>
        <p:nvSpPr>
          <p:cNvPr id="3075" name="Rectangle 3"/>
          <p:cNvSpPr>
            <a:spLocks noGrp="1" noChangeArrowheads="1"/>
          </p:cNvSpPr>
          <p:nvPr>
            <p:ph type="subTitle" idx="1"/>
          </p:nvPr>
        </p:nvSpPr>
        <p:spPr>
          <a:xfrm>
            <a:off x="990600" y="2743200"/>
            <a:ext cx="7162800" cy="3124200"/>
          </a:xfrm>
        </p:spPr>
        <p:txBody>
          <a:bodyPr/>
          <a:lstStyle/>
          <a:p>
            <a:pPr eaLnBrk="1" hangingPunct="1"/>
            <a:r>
              <a:rPr lang="ja-JP" altLang="en-US" dirty="0">
                <a:effectLst/>
                <a:latin typeface="Times New Roman" panose="02020603050405020304" pitchFamily="18" charset="0"/>
                <a:ea typeface="ＭＳ Ｐゴシック" panose="020B0600070205080204" pitchFamily="50" charset="-128"/>
              </a:rPr>
              <a:t>第1</a:t>
            </a:r>
            <a:r>
              <a:rPr lang="en-US" altLang="ja-JP" dirty="0">
                <a:effectLst/>
                <a:latin typeface="Times New Roman" panose="02020603050405020304" pitchFamily="18" charset="0"/>
                <a:ea typeface="ＭＳ Ｐゴシック" panose="020B0600070205080204" pitchFamily="50" charset="-128"/>
              </a:rPr>
              <a:t>3</a:t>
            </a:r>
            <a:r>
              <a:rPr lang="ja-JP" altLang="en-US" dirty="0">
                <a:effectLst/>
                <a:latin typeface="Times New Roman" panose="02020603050405020304" pitchFamily="18" charset="0"/>
                <a:ea typeface="ＭＳ Ｐゴシック" panose="020B0600070205080204" pitchFamily="50" charset="-128"/>
              </a:rPr>
              <a:t>回 実行時環境</a:t>
            </a:r>
            <a:endParaRPr lang="en-US" altLang="ja-JP" dirty="0">
              <a:effectLst/>
              <a:latin typeface="Times New Roman" panose="02020603050405020304" pitchFamily="18" charset="0"/>
              <a:ea typeface="ＭＳ Ｐゴシック" panose="020B0600070205080204" pitchFamily="50" charset="-128"/>
            </a:endParaRPr>
          </a:p>
          <a:p>
            <a:pPr eaLnBrk="1" hangingPunct="1"/>
            <a:r>
              <a:rPr lang="en-US" altLang="ja-JP" dirty="0">
                <a:effectLst/>
                <a:latin typeface="Times New Roman" panose="02020603050405020304" pitchFamily="18" charset="0"/>
                <a:ea typeface="ＭＳ Ｐゴシック" panose="020B0600070205080204" pitchFamily="50" charset="-128"/>
              </a:rPr>
              <a:t>― </a:t>
            </a:r>
            <a:r>
              <a:rPr lang="ja-JP" altLang="en-US" dirty="0">
                <a:effectLst/>
                <a:latin typeface="Times New Roman" panose="02020603050405020304" pitchFamily="18" charset="0"/>
                <a:ea typeface="ＭＳ Ｐゴシック" panose="020B0600070205080204" pitchFamily="50" charset="-128"/>
              </a:rPr>
              <a:t>変数と関数 ―</a:t>
            </a:r>
          </a:p>
          <a:p>
            <a:pPr algn="r" eaLnBrk="1" hangingPunct="1"/>
            <a:r>
              <a:rPr lang="en-US" altLang="ja-JP" dirty="0">
                <a:effectLst/>
                <a:latin typeface="Times New Roman" panose="02020603050405020304" pitchFamily="18" charset="0"/>
                <a:ea typeface="ＭＳ Ｐゴシック" panose="020B0600070205080204" pitchFamily="50" charset="-128"/>
              </a:rPr>
              <a:t>http://www.info.kindai.ac.jp/compiler</a:t>
            </a:r>
          </a:p>
          <a:p>
            <a:pPr algn="r"/>
            <a:r>
              <a:rPr lang="en-US" altLang="ja-JP" dirty="0">
                <a:latin typeface="Times New Roman" panose="02020603050405020304" pitchFamily="18" charset="0"/>
              </a:rPr>
              <a:t>E</a:t>
            </a:r>
            <a:r>
              <a:rPr lang="ja-JP" altLang="en-US" dirty="0">
                <a:latin typeface="Times New Roman" panose="02020603050405020304" pitchFamily="18" charset="0"/>
              </a:rPr>
              <a:t>館</a:t>
            </a:r>
            <a:r>
              <a:rPr lang="en-US" altLang="ja-JP" dirty="0">
                <a:latin typeface="Times New Roman" panose="02020603050405020304" pitchFamily="18" charset="0"/>
              </a:rPr>
              <a:t>3</a:t>
            </a:r>
            <a:r>
              <a:rPr lang="ja-JP" altLang="en-US" dirty="0">
                <a:latin typeface="Times New Roman" panose="02020603050405020304" pitchFamily="18" charset="0"/>
              </a:rPr>
              <a:t>階</a:t>
            </a:r>
            <a:r>
              <a:rPr lang="en-US" altLang="ja-JP" dirty="0">
                <a:latin typeface="Times New Roman" panose="02020603050405020304" pitchFamily="18" charset="0"/>
              </a:rPr>
              <a:t>E-331 </a:t>
            </a:r>
            <a:r>
              <a:rPr lang="ja-JP" altLang="en-US" dirty="0">
                <a:latin typeface="Times New Roman" panose="02020603050405020304" pitchFamily="18" charset="0"/>
              </a:rPr>
              <a:t>内線</a:t>
            </a:r>
            <a:r>
              <a:rPr lang="en-US" altLang="ja-JP" dirty="0">
                <a:latin typeface="Times New Roman" panose="02020603050405020304" pitchFamily="18" charset="0"/>
              </a:rPr>
              <a:t>5459</a:t>
            </a:r>
          </a:p>
          <a:p>
            <a:pPr algn="r" eaLnBrk="1" hangingPunct="1"/>
            <a:r>
              <a:rPr lang="en-US" altLang="ja-JP" dirty="0">
                <a:effectLst/>
                <a:latin typeface="Times New Roman" panose="02020603050405020304" pitchFamily="18" charset="0"/>
                <a:ea typeface="ＭＳ Ｐゴシック" panose="020B0600070205080204" pitchFamily="50" charset="-128"/>
              </a:rPr>
              <a:t>takasi-i@info.kindai.ac.jp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記号表の動的管理</a:t>
            </a:r>
          </a:p>
        </p:txBody>
      </p:sp>
      <p:sp>
        <p:nvSpPr>
          <p:cNvPr id="80899" name="Rectangle 3"/>
          <p:cNvSpPr>
            <a:spLocks noChangeArrowheads="1"/>
          </p:cNvSpPr>
          <p:nvPr/>
        </p:nvSpPr>
        <p:spPr bwMode="auto">
          <a:xfrm>
            <a:off x="1295400" y="1676400"/>
            <a:ext cx="2667000" cy="4724400"/>
          </a:xfrm>
          <a:prstGeom prst="rect">
            <a:avLst/>
          </a:prstGeom>
          <a:solidFill>
            <a:srgbClr val="000000"/>
          </a:solidFill>
          <a:ln w="19050">
            <a:solidFill>
              <a:schemeClr val="tx1"/>
            </a:solidFill>
            <a:miter lim="800000"/>
            <a:headEnd/>
            <a:tailEnd/>
          </a:ln>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800" dirty="0"/>
              <a:t>{</a:t>
            </a:r>
          </a:p>
          <a:p>
            <a:pPr algn="l" eaLnBrk="1" hangingPunct="1"/>
            <a:r>
              <a:rPr lang="ja-JP" altLang="en-US" sz="2800" dirty="0"/>
              <a:t>    </a:t>
            </a:r>
            <a:r>
              <a:rPr lang="en-US" altLang="ja-JP" sz="2800" dirty="0"/>
              <a:t>int i, j</a:t>
            </a:r>
            <a:r>
              <a:rPr lang="ja-JP" altLang="en-US" sz="2800" dirty="0"/>
              <a:t>;</a:t>
            </a:r>
          </a:p>
          <a:p>
            <a:pPr algn="l" eaLnBrk="1" hangingPunct="1"/>
            <a:r>
              <a:rPr lang="ja-JP" altLang="en-US" sz="2800" dirty="0"/>
              <a:t>    {</a:t>
            </a:r>
          </a:p>
          <a:p>
            <a:pPr algn="l" eaLnBrk="1" hangingPunct="1"/>
            <a:r>
              <a:rPr lang="ja-JP" altLang="en-US" sz="2800" dirty="0"/>
              <a:t>        </a:t>
            </a:r>
            <a:r>
              <a:rPr lang="en-US" altLang="ja-JP" sz="2800" dirty="0"/>
              <a:t>int k, l;</a:t>
            </a:r>
          </a:p>
          <a:p>
            <a:pPr algn="l" eaLnBrk="1" hangingPunct="1"/>
            <a:r>
              <a:rPr lang="ja-JP" altLang="en-US" sz="2800" dirty="0"/>
              <a:t>    }</a:t>
            </a:r>
          </a:p>
          <a:p>
            <a:pPr algn="l" eaLnBrk="1" hangingPunct="1"/>
            <a:r>
              <a:rPr lang="ja-JP" altLang="en-US" sz="2800" dirty="0"/>
              <a:t>     :</a:t>
            </a:r>
          </a:p>
          <a:p>
            <a:pPr algn="l" eaLnBrk="1" hangingPunct="1"/>
            <a:r>
              <a:rPr lang="ja-JP" altLang="en-US" sz="2800" dirty="0"/>
              <a:t>    {</a:t>
            </a:r>
          </a:p>
          <a:p>
            <a:pPr algn="l" eaLnBrk="1" hangingPunct="1"/>
            <a:r>
              <a:rPr lang="ja-JP" altLang="en-US" sz="2800" dirty="0"/>
              <a:t>        </a:t>
            </a:r>
            <a:r>
              <a:rPr lang="en-US" altLang="ja-JP" sz="2800" dirty="0"/>
              <a:t>int m, n;</a:t>
            </a:r>
            <a:endParaRPr lang="ja-JP" altLang="en-US" sz="2800" dirty="0"/>
          </a:p>
          <a:p>
            <a:pPr algn="l" eaLnBrk="1" hangingPunct="1"/>
            <a:r>
              <a:rPr lang="ja-JP" altLang="en-US" sz="2800" dirty="0"/>
              <a:t>    }</a:t>
            </a:r>
          </a:p>
          <a:p>
            <a:pPr algn="l" eaLnBrk="1" hangingPunct="1"/>
            <a:r>
              <a:rPr lang="ja-JP" altLang="en-US" sz="2800" dirty="0"/>
              <a:t>     :</a:t>
            </a:r>
          </a:p>
          <a:p>
            <a:pPr algn="l" eaLnBrk="1" hangingPunct="1"/>
            <a:r>
              <a:rPr lang="ja-JP" altLang="en-US" sz="2800" dirty="0"/>
              <a:t>}</a:t>
            </a:r>
          </a:p>
        </p:txBody>
      </p:sp>
      <p:sp>
        <p:nvSpPr>
          <p:cNvPr id="80900" name="Line 4"/>
          <p:cNvSpPr>
            <a:spLocks noChangeShapeType="1"/>
          </p:cNvSpPr>
          <p:nvPr/>
        </p:nvSpPr>
        <p:spPr bwMode="auto">
          <a:xfrm>
            <a:off x="1066800" y="1752600"/>
            <a:ext cx="0" cy="838200"/>
          </a:xfrm>
          <a:prstGeom prst="line">
            <a:avLst/>
          </a:prstGeom>
          <a:noFill/>
          <a:ln w="28575">
            <a:solidFill>
              <a:srgbClr val="66FF66"/>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graphicFrame>
        <p:nvGraphicFramePr>
          <p:cNvPr id="176133" name="Group 5"/>
          <p:cNvGraphicFramePr>
            <a:graphicFrameLocks noGrp="1"/>
          </p:cNvGraphicFramePr>
          <p:nvPr/>
        </p:nvGraphicFramePr>
        <p:xfrm>
          <a:off x="4572000" y="1676400"/>
          <a:ext cx="3429000" cy="914400"/>
        </p:xfrm>
        <a:graphic>
          <a:graphicData uri="http://schemas.openxmlformats.org/drawingml/2006/table">
            <a:tbl>
              <a:tblPr/>
              <a:tblGrid>
                <a:gridCol w="857250">
                  <a:extLst>
                    <a:ext uri="{9D8B030D-6E8A-4147-A177-3AD203B41FA5}">
                      <a16:colId xmlns:a16="http://schemas.microsoft.com/office/drawing/2014/main" val="20000"/>
                    </a:ext>
                  </a:extLst>
                </a:gridCol>
                <a:gridCol w="857250">
                  <a:extLst>
                    <a:ext uri="{9D8B030D-6E8A-4147-A177-3AD203B41FA5}">
                      <a16:colId xmlns:a16="http://schemas.microsoft.com/office/drawing/2014/main" val="20001"/>
                    </a:ext>
                  </a:extLst>
                </a:gridCol>
                <a:gridCol w="857250">
                  <a:extLst>
                    <a:ext uri="{9D8B030D-6E8A-4147-A177-3AD203B41FA5}">
                      <a16:colId xmlns:a16="http://schemas.microsoft.com/office/drawing/2014/main" val="20002"/>
                    </a:ext>
                  </a:extLst>
                </a:gridCol>
                <a:gridCol w="857250">
                  <a:extLst>
                    <a:ext uri="{9D8B030D-6E8A-4147-A177-3AD203B41FA5}">
                      <a16:colId xmlns:a16="http://schemas.microsoft.com/office/drawing/2014/main" val="20003"/>
                    </a:ext>
                  </a:extLst>
                </a:gridCol>
              </a:tblGrid>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j</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76150" name="Line 22"/>
          <p:cNvSpPr>
            <a:spLocks noChangeShapeType="1"/>
          </p:cNvSpPr>
          <p:nvPr/>
        </p:nvSpPr>
        <p:spPr bwMode="auto">
          <a:xfrm>
            <a:off x="1066800" y="2590800"/>
            <a:ext cx="0" cy="1219200"/>
          </a:xfrm>
          <a:prstGeom prst="line">
            <a:avLst/>
          </a:prstGeom>
          <a:noFill/>
          <a:ln w="28575">
            <a:solidFill>
              <a:srgbClr val="66FF66"/>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graphicFrame>
        <p:nvGraphicFramePr>
          <p:cNvPr id="176151" name="Group 23"/>
          <p:cNvGraphicFramePr>
            <a:graphicFrameLocks noGrp="1"/>
          </p:cNvGraphicFramePr>
          <p:nvPr/>
        </p:nvGraphicFramePr>
        <p:xfrm>
          <a:off x="4572000" y="2743200"/>
          <a:ext cx="3429000" cy="914400"/>
        </p:xfrm>
        <a:graphic>
          <a:graphicData uri="http://schemas.openxmlformats.org/drawingml/2006/table">
            <a:tbl>
              <a:tblPr/>
              <a:tblGrid>
                <a:gridCol w="857250">
                  <a:extLst>
                    <a:ext uri="{9D8B030D-6E8A-4147-A177-3AD203B41FA5}">
                      <a16:colId xmlns:a16="http://schemas.microsoft.com/office/drawing/2014/main" val="20000"/>
                    </a:ext>
                  </a:extLst>
                </a:gridCol>
                <a:gridCol w="857250">
                  <a:extLst>
                    <a:ext uri="{9D8B030D-6E8A-4147-A177-3AD203B41FA5}">
                      <a16:colId xmlns:a16="http://schemas.microsoft.com/office/drawing/2014/main" val="20001"/>
                    </a:ext>
                  </a:extLst>
                </a:gridCol>
                <a:gridCol w="857250">
                  <a:extLst>
                    <a:ext uri="{9D8B030D-6E8A-4147-A177-3AD203B41FA5}">
                      <a16:colId xmlns:a16="http://schemas.microsoft.com/office/drawing/2014/main" val="20002"/>
                    </a:ext>
                  </a:extLst>
                </a:gridCol>
                <a:gridCol w="857250">
                  <a:extLst>
                    <a:ext uri="{9D8B030D-6E8A-4147-A177-3AD203B41FA5}">
                      <a16:colId xmlns:a16="http://schemas.microsoft.com/office/drawing/2014/main" val="20003"/>
                    </a:ext>
                  </a:extLst>
                </a:gridCol>
              </a:tblGrid>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k</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76150"/>
                                        </p:tgtEl>
                                        <p:attrNameLst>
                                          <p:attrName>style.visibility</p:attrName>
                                        </p:attrNameLst>
                                      </p:cBhvr>
                                      <p:to>
                                        <p:strVal val="visible"/>
                                      </p:to>
                                    </p:set>
                                    <p:animEffect transition="in" filter="wipe(up)">
                                      <p:cBhvr>
                                        <p:cTn id="7" dur="500"/>
                                        <p:tgtEl>
                                          <p:spTgt spid="1761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176151"/>
                                        </p:tgtEl>
                                        <p:attrNameLst>
                                          <p:attrName>style.visibility</p:attrName>
                                        </p:attrNameLst>
                                      </p:cBhvr>
                                      <p:to>
                                        <p:strVal val="visible"/>
                                      </p:to>
                                    </p:set>
                                    <p:animEffect transition="in" filter="checkerboard(across)">
                                      <p:cBhvr>
                                        <p:cTn id="12" dur="500"/>
                                        <p:tgtEl>
                                          <p:spTgt spid="1761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5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記号表の動的管理</a:t>
            </a:r>
          </a:p>
        </p:txBody>
      </p:sp>
      <p:sp>
        <p:nvSpPr>
          <p:cNvPr id="81923" name="Rectangle 3"/>
          <p:cNvSpPr>
            <a:spLocks noChangeArrowheads="1"/>
          </p:cNvSpPr>
          <p:nvPr/>
        </p:nvSpPr>
        <p:spPr bwMode="auto">
          <a:xfrm>
            <a:off x="1295400" y="1676400"/>
            <a:ext cx="2667000" cy="4724400"/>
          </a:xfrm>
          <a:prstGeom prst="rect">
            <a:avLst/>
          </a:prstGeom>
          <a:solidFill>
            <a:srgbClr val="000000"/>
          </a:solidFill>
          <a:ln w="19050">
            <a:solidFill>
              <a:schemeClr val="tx1"/>
            </a:solidFill>
            <a:miter lim="800000"/>
            <a:headEnd/>
            <a:tailEnd/>
          </a:ln>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800" dirty="0"/>
              <a:t>{</a:t>
            </a:r>
          </a:p>
          <a:p>
            <a:pPr algn="l" eaLnBrk="1" hangingPunct="1"/>
            <a:r>
              <a:rPr lang="ja-JP" altLang="en-US" sz="2800" dirty="0"/>
              <a:t>    </a:t>
            </a:r>
            <a:r>
              <a:rPr lang="en-US" altLang="ja-JP" sz="2800" dirty="0"/>
              <a:t>int i, j</a:t>
            </a:r>
            <a:r>
              <a:rPr lang="ja-JP" altLang="en-US" sz="2800" dirty="0"/>
              <a:t>;</a:t>
            </a:r>
          </a:p>
          <a:p>
            <a:pPr algn="l" eaLnBrk="1" hangingPunct="1"/>
            <a:r>
              <a:rPr lang="ja-JP" altLang="en-US" sz="2800" dirty="0"/>
              <a:t>    {</a:t>
            </a:r>
          </a:p>
          <a:p>
            <a:pPr algn="l" eaLnBrk="1" hangingPunct="1"/>
            <a:r>
              <a:rPr lang="ja-JP" altLang="en-US" sz="2800" dirty="0"/>
              <a:t>        </a:t>
            </a:r>
            <a:r>
              <a:rPr lang="en-US" altLang="ja-JP" sz="2800" dirty="0"/>
              <a:t>int k, l;</a:t>
            </a:r>
          </a:p>
          <a:p>
            <a:pPr algn="l" eaLnBrk="1" hangingPunct="1"/>
            <a:r>
              <a:rPr lang="ja-JP" altLang="en-US" sz="2800" dirty="0"/>
              <a:t>    }</a:t>
            </a:r>
          </a:p>
          <a:p>
            <a:pPr algn="l" eaLnBrk="1" hangingPunct="1"/>
            <a:r>
              <a:rPr lang="ja-JP" altLang="en-US" sz="2800" dirty="0"/>
              <a:t>     :</a:t>
            </a:r>
          </a:p>
          <a:p>
            <a:pPr algn="l" eaLnBrk="1" hangingPunct="1"/>
            <a:r>
              <a:rPr lang="ja-JP" altLang="en-US" sz="2800" dirty="0"/>
              <a:t>    {</a:t>
            </a:r>
          </a:p>
          <a:p>
            <a:pPr algn="l" eaLnBrk="1" hangingPunct="1"/>
            <a:r>
              <a:rPr lang="ja-JP" altLang="en-US" sz="2800" dirty="0"/>
              <a:t>        </a:t>
            </a:r>
            <a:r>
              <a:rPr lang="en-US" altLang="ja-JP" sz="2800" dirty="0"/>
              <a:t>int m, n;</a:t>
            </a:r>
            <a:endParaRPr lang="ja-JP" altLang="en-US" sz="2800" dirty="0"/>
          </a:p>
          <a:p>
            <a:pPr algn="l" eaLnBrk="1" hangingPunct="1"/>
            <a:r>
              <a:rPr lang="ja-JP" altLang="en-US" sz="2800" dirty="0"/>
              <a:t>    }</a:t>
            </a:r>
          </a:p>
          <a:p>
            <a:pPr algn="l" eaLnBrk="1" hangingPunct="1"/>
            <a:r>
              <a:rPr lang="ja-JP" altLang="en-US" sz="2800" dirty="0"/>
              <a:t>     :</a:t>
            </a:r>
          </a:p>
          <a:p>
            <a:pPr algn="l" eaLnBrk="1" hangingPunct="1"/>
            <a:r>
              <a:rPr lang="ja-JP" altLang="en-US" sz="2800" dirty="0"/>
              <a:t>}</a:t>
            </a:r>
          </a:p>
        </p:txBody>
      </p:sp>
      <p:sp>
        <p:nvSpPr>
          <p:cNvPr id="81924" name="Line 4"/>
          <p:cNvSpPr>
            <a:spLocks noChangeShapeType="1"/>
          </p:cNvSpPr>
          <p:nvPr/>
        </p:nvSpPr>
        <p:spPr bwMode="auto">
          <a:xfrm>
            <a:off x="1066800" y="1752600"/>
            <a:ext cx="0" cy="838200"/>
          </a:xfrm>
          <a:prstGeom prst="line">
            <a:avLst/>
          </a:prstGeom>
          <a:noFill/>
          <a:ln w="28575">
            <a:solidFill>
              <a:srgbClr val="66FF66"/>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graphicFrame>
        <p:nvGraphicFramePr>
          <p:cNvPr id="177157" name="Group 5"/>
          <p:cNvGraphicFramePr>
            <a:graphicFrameLocks noGrp="1"/>
          </p:cNvGraphicFramePr>
          <p:nvPr/>
        </p:nvGraphicFramePr>
        <p:xfrm>
          <a:off x="4572000" y="1676400"/>
          <a:ext cx="3429000" cy="914400"/>
        </p:xfrm>
        <a:graphic>
          <a:graphicData uri="http://schemas.openxmlformats.org/drawingml/2006/table">
            <a:tbl>
              <a:tblPr/>
              <a:tblGrid>
                <a:gridCol w="857250">
                  <a:extLst>
                    <a:ext uri="{9D8B030D-6E8A-4147-A177-3AD203B41FA5}">
                      <a16:colId xmlns:a16="http://schemas.microsoft.com/office/drawing/2014/main" val="20000"/>
                    </a:ext>
                  </a:extLst>
                </a:gridCol>
                <a:gridCol w="857250">
                  <a:extLst>
                    <a:ext uri="{9D8B030D-6E8A-4147-A177-3AD203B41FA5}">
                      <a16:colId xmlns:a16="http://schemas.microsoft.com/office/drawing/2014/main" val="20001"/>
                    </a:ext>
                  </a:extLst>
                </a:gridCol>
                <a:gridCol w="857250">
                  <a:extLst>
                    <a:ext uri="{9D8B030D-6E8A-4147-A177-3AD203B41FA5}">
                      <a16:colId xmlns:a16="http://schemas.microsoft.com/office/drawing/2014/main" val="20002"/>
                    </a:ext>
                  </a:extLst>
                </a:gridCol>
                <a:gridCol w="857250">
                  <a:extLst>
                    <a:ext uri="{9D8B030D-6E8A-4147-A177-3AD203B41FA5}">
                      <a16:colId xmlns:a16="http://schemas.microsoft.com/office/drawing/2014/main" val="20003"/>
                    </a:ext>
                  </a:extLst>
                </a:gridCol>
              </a:tblGrid>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j</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81942" name="Line 22"/>
          <p:cNvSpPr>
            <a:spLocks noChangeShapeType="1"/>
          </p:cNvSpPr>
          <p:nvPr/>
        </p:nvSpPr>
        <p:spPr bwMode="auto">
          <a:xfrm>
            <a:off x="1066800" y="2590800"/>
            <a:ext cx="0" cy="1219200"/>
          </a:xfrm>
          <a:prstGeom prst="line">
            <a:avLst/>
          </a:prstGeom>
          <a:noFill/>
          <a:ln w="28575">
            <a:solidFill>
              <a:srgbClr val="66FF66"/>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graphicFrame>
        <p:nvGraphicFramePr>
          <p:cNvPr id="177175" name="Group 23"/>
          <p:cNvGraphicFramePr>
            <a:graphicFrameLocks noGrp="1"/>
          </p:cNvGraphicFramePr>
          <p:nvPr/>
        </p:nvGraphicFramePr>
        <p:xfrm>
          <a:off x="4572000" y="2743200"/>
          <a:ext cx="3429000" cy="914400"/>
        </p:xfrm>
        <a:graphic>
          <a:graphicData uri="http://schemas.openxmlformats.org/drawingml/2006/table">
            <a:tbl>
              <a:tblPr/>
              <a:tblGrid>
                <a:gridCol w="857250">
                  <a:extLst>
                    <a:ext uri="{9D8B030D-6E8A-4147-A177-3AD203B41FA5}">
                      <a16:colId xmlns:a16="http://schemas.microsoft.com/office/drawing/2014/main" val="20000"/>
                    </a:ext>
                  </a:extLst>
                </a:gridCol>
                <a:gridCol w="857250">
                  <a:extLst>
                    <a:ext uri="{9D8B030D-6E8A-4147-A177-3AD203B41FA5}">
                      <a16:colId xmlns:a16="http://schemas.microsoft.com/office/drawing/2014/main" val="20001"/>
                    </a:ext>
                  </a:extLst>
                </a:gridCol>
                <a:gridCol w="857250">
                  <a:extLst>
                    <a:ext uri="{9D8B030D-6E8A-4147-A177-3AD203B41FA5}">
                      <a16:colId xmlns:a16="http://schemas.microsoft.com/office/drawing/2014/main" val="20002"/>
                    </a:ext>
                  </a:extLst>
                </a:gridCol>
                <a:gridCol w="857250">
                  <a:extLst>
                    <a:ext uri="{9D8B030D-6E8A-4147-A177-3AD203B41FA5}">
                      <a16:colId xmlns:a16="http://schemas.microsoft.com/office/drawing/2014/main" val="20003"/>
                    </a:ext>
                  </a:extLst>
                </a:gridCol>
              </a:tblGrid>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k</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77192" name="Line 40"/>
          <p:cNvSpPr>
            <a:spLocks noChangeShapeType="1"/>
          </p:cNvSpPr>
          <p:nvPr/>
        </p:nvSpPr>
        <p:spPr bwMode="auto">
          <a:xfrm>
            <a:off x="1066800" y="3810000"/>
            <a:ext cx="0" cy="533400"/>
          </a:xfrm>
          <a:prstGeom prst="line">
            <a:avLst/>
          </a:prstGeom>
          <a:noFill/>
          <a:ln w="28575">
            <a:solidFill>
              <a:srgbClr val="66FF66"/>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sp>
        <p:nvSpPr>
          <p:cNvPr id="177193" name="Line 41"/>
          <p:cNvSpPr>
            <a:spLocks noChangeShapeType="1"/>
          </p:cNvSpPr>
          <p:nvPr/>
        </p:nvSpPr>
        <p:spPr bwMode="auto">
          <a:xfrm>
            <a:off x="4343400" y="2743200"/>
            <a:ext cx="3886200" cy="990600"/>
          </a:xfrm>
          <a:prstGeom prst="line">
            <a:avLst/>
          </a:prstGeom>
          <a:noFill/>
          <a:ln w="57150" cmpd="thinThick">
            <a:solidFill>
              <a:srgbClr val="FF0000"/>
            </a:solidFill>
            <a:round/>
            <a:headEnd/>
            <a:tailEn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77192"/>
                                        </p:tgtEl>
                                        <p:attrNameLst>
                                          <p:attrName>style.visibility</p:attrName>
                                        </p:attrNameLst>
                                      </p:cBhvr>
                                      <p:to>
                                        <p:strVal val="visible"/>
                                      </p:to>
                                    </p:set>
                                    <p:animEffect transition="in" filter="wipe(up)">
                                      <p:cBhvr>
                                        <p:cTn id="7" dur="500"/>
                                        <p:tgtEl>
                                          <p:spTgt spid="17719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77193"/>
                                        </p:tgtEl>
                                        <p:attrNameLst>
                                          <p:attrName>style.visibility</p:attrName>
                                        </p:attrNameLst>
                                      </p:cBhvr>
                                      <p:to>
                                        <p:strVal val="visible"/>
                                      </p:to>
                                    </p:set>
                                    <p:animEffect transition="in" filter="wipe(left)">
                                      <p:cBhvr>
                                        <p:cTn id="12" dur="500"/>
                                        <p:tgtEl>
                                          <p:spTgt spid="1771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192" grpId="0" animBg="1"/>
      <p:bldP spid="17719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記号表の動的管理</a:t>
            </a:r>
          </a:p>
        </p:txBody>
      </p:sp>
      <p:sp>
        <p:nvSpPr>
          <p:cNvPr id="82947" name="Rectangle 3"/>
          <p:cNvSpPr>
            <a:spLocks noChangeArrowheads="1"/>
          </p:cNvSpPr>
          <p:nvPr/>
        </p:nvSpPr>
        <p:spPr bwMode="auto">
          <a:xfrm>
            <a:off x="1295400" y="1676400"/>
            <a:ext cx="2667000" cy="4724400"/>
          </a:xfrm>
          <a:prstGeom prst="rect">
            <a:avLst/>
          </a:prstGeom>
          <a:solidFill>
            <a:srgbClr val="000000"/>
          </a:solidFill>
          <a:ln w="19050">
            <a:solidFill>
              <a:schemeClr val="tx1"/>
            </a:solidFill>
            <a:miter lim="800000"/>
            <a:headEnd/>
            <a:tailEnd/>
          </a:ln>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800" dirty="0"/>
              <a:t>{</a:t>
            </a:r>
          </a:p>
          <a:p>
            <a:pPr algn="l" eaLnBrk="1" hangingPunct="1"/>
            <a:r>
              <a:rPr lang="ja-JP" altLang="en-US" sz="2800" dirty="0"/>
              <a:t>    </a:t>
            </a:r>
            <a:r>
              <a:rPr lang="en-US" altLang="ja-JP" sz="2800" dirty="0"/>
              <a:t>int i, j</a:t>
            </a:r>
            <a:r>
              <a:rPr lang="ja-JP" altLang="en-US" sz="2800" dirty="0"/>
              <a:t>;</a:t>
            </a:r>
          </a:p>
          <a:p>
            <a:pPr algn="l" eaLnBrk="1" hangingPunct="1"/>
            <a:r>
              <a:rPr lang="ja-JP" altLang="en-US" sz="2800" dirty="0"/>
              <a:t>    {</a:t>
            </a:r>
          </a:p>
          <a:p>
            <a:pPr algn="l" eaLnBrk="1" hangingPunct="1"/>
            <a:r>
              <a:rPr lang="ja-JP" altLang="en-US" sz="2800" dirty="0"/>
              <a:t>        </a:t>
            </a:r>
            <a:r>
              <a:rPr lang="en-US" altLang="ja-JP" sz="2800" dirty="0"/>
              <a:t>int k, l;</a:t>
            </a:r>
          </a:p>
          <a:p>
            <a:pPr algn="l" eaLnBrk="1" hangingPunct="1"/>
            <a:r>
              <a:rPr lang="ja-JP" altLang="en-US" sz="2800" dirty="0"/>
              <a:t>    }</a:t>
            </a:r>
          </a:p>
          <a:p>
            <a:pPr algn="l" eaLnBrk="1" hangingPunct="1"/>
            <a:r>
              <a:rPr lang="ja-JP" altLang="en-US" sz="2800" dirty="0"/>
              <a:t>     :</a:t>
            </a:r>
          </a:p>
          <a:p>
            <a:pPr algn="l" eaLnBrk="1" hangingPunct="1"/>
            <a:r>
              <a:rPr lang="ja-JP" altLang="en-US" sz="2800" dirty="0"/>
              <a:t>    {</a:t>
            </a:r>
          </a:p>
          <a:p>
            <a:pPr algn="l" eaLnBrk="1" hangingPunct="1"/>
            <a:r>
              <a:rPr lang="ja-JP" altLang="en-US" sz="2800" dirty="0"/>
              <a:t>        </a:t>
            </a:r>
            <a:r>
              <a:rPr lang="en-US" altLang="ja-JP" sz="2800" dirty="0"/>
              <a:t>int m, n;</a:t>
            </a:r>
            <a:endParaRPr lang="ja-JP" altLang="en-US" sz="2800" dirty="0"/>
          </a:p>
          <a:p>
            <a:pPr algn="l" eaLnBrk="1" hangingPunct="1"/>
            <a:r>
              <a:rPr lang="ja-JP" altLang="en-US" sz="2800" dirty="0"/>
              <a:t>    }</a:t>
            </a:r>
          </a:p>
          <a:p>
            <a:pPr algn="l" eaLnBrk="1" hangingPunct="1"/>
            <a:r>
              <a:rPr lang="ja-JP" altLang="en-US" sz="2800" dirty="0"/>
              <a:t>     :</a:t>
            </a:r>
          </a:p>
          <a:p>
            <a:pPr algn="l" eaLnBrk="1" hangingPunct="1"/>
            <a:r>
              <a:rPr lang="ja-JP" altLang="en-US" sz="2800" dirty="0"/>
              <a:t>}</a:t>
            </a:r>
          </a:p>
        </p:txBody>
      </p:sp>
      <p:sp>
        <p:nvSpPr>
          <p:cNvPr id="82948" name="Line 4"/>
          <p:cNvSpPr>
            <a:spLocks noChangeShapeType="1"/>
          </p:cNvSpPr>
          <p:nvPr/>
        </p:nvSpPr>
        <p:spPr bwMode="auto">
          <a:xfrm>
            <a:off x="1066800" y="1752600"/>
            <a:ext cx="0" cy="838200"/>
          </a:xfrm>
          <a:prstGeom prst="line">
            <a:avLst/>
          </a:prstGeom>
          <a:noFill/>
          <a:ln w="28575">
            <a:solidFill>
              <a:srgbClr val="66FF66"/>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graphicFrame>
        <p:nvGraphicFramePr>
          <p:cNvPr id="178181" name="Group 5"/>
          <p:cNvGraphicFramePr>
            <a:graphicFrameLocks noGrp="1"/>
          </p:cNvGraphicFramePr>
          <p:nvPr/>
        </p:nvGraphicFramePr>
        <p:xfrm>
          <a:off x="4572000" y="1676400"/>
          <a:ext cx="3429000" cy="914400"/>
        </p:xfrm>
        <a:graphic>
          <a:graphicData uri="http://schemas.openxmlformats.org/drawingml/2006/table">
            <a:tbl>
              <a:tblPr/>
              <a:tblGrid>
                <a:gridCol w="857250">
                  <a:extLst>
                    <a:ext uri="{9D8B030D-6E8A-4147-A177-3AD203B41FA5}">
                      <a16:colId xmlns:a16="http://schemas.microsoft.com/office/drawing/2014/main" val="20000"/>
                    </a:ext>
                  </a:extLst>
                </a:gridCol>
                <a:gridCol w="857250">
                  <a:extLst>
                    <a:ext uri="{9D8B030D-6E8A-4147-A177-3AD203B41FA5}">
                      <a16:colId xmlns:a16="http://schemas.microsoft.com/office/drawing/2014/main" val="20001"/>
                    </a:ext>
                  </a:extLst>
                </a:gridCol>
                <a:gridCol w="857250">
                  <a:extLst>
                    <a:ext uri="{9D8B030D-6E8A-4147-A177-3AD203B41FA5}">
                      <a16:colId xmlns:a16="http://schemas.microsoft.com/office/drawing/2014/main" val="20002"/>
                    </a:ext>
                  </a:extLst>
                </a:gridCol>
                <a:gridCol w="857250">
                  <a:extLst>
                    <a:ext uri="{9D8B030D-6E8A-4147-A177-3AD203B41FA5}">
                      <a16:colId xmlns:a16="http://schemas.microsoft.com/office/drawing/2014/main" val="20003"/>
                    </a:ext>
                  </a:extLst>
                </a:gridCol>
              </a:tblGrid>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j</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82966" name="Line 22"/>
          <p:cNvSpPr>
            <a:spLocks noChangeShapeType="1"/>
          </p:cNvSpPr>
          <p:nvPr/>
        </p:nvSpPr>
        <p:spPr bwMode="auto">
          <a:xfrm>
            <a:off x="1066800" y="2590800"/>
            <a:ext cx="0" cy="1219200"/>
          </a:xfrm>
          <a:prstGeom prst="line">
            <a:avLst/>
          </a:prstGeom>
          <a:noFill/>
          <a:ln w="28575">
            <a:solidFill>
              <a:srgbClr val="66FF66"/>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graphicFrame>
        <p:nvGraphicFramePr>
          <p:cNvPr id="178199" name="Group 23"/>
          <p:cNvGraphicFramePr>
            <a:graphicFrameLocks noGrp="1"/>
          </p:cNvGraphicFramePr>
          <p:nvPr/>
        </p:nvGraphicFramePr>
        <p:xfrm>
          <a:off x="4572000" y="2743200"/>
          <a:ext cx="3429000" cy="914400"/>
        </p:xfrm>
        <a:graphic>
          <a:graphicData uri="http://schemas.openxmlformats.org/drawingml/2006/table">
            <a:tbl>
              <a:tblPr/>
              <a:tblGrid>
                <a:gridCol w="857250">
                  <a:extLst>
                    <a:ext uri="{9D8B030D-6E8A-4147-A177-3AD203B41FA5}">
                      <a16:colId xmlns:a16="http://schemas.microsoft.com/office/drawing/2014/main" val="20000"/>
                    </a:ext>
                  </a:extLst>
                </a:gridCol>
                <a:gridCol w="857250">
                  <a:extLst>
                    <a:ext uri="{9D8B030D-6E8A-4147-A177-3AD203B41FA5}">
                      <a16:colId xmlns:a16="http://schemas.microsoft.com/office/drawing/2014/main" val="20001"/>
                    </a:ext>
                  </a:extLst>
                </a:gridCol>
                <a:gridCol w="857250">
                  <a:extLst>
                    <a:ext uri="{9D8B030D-6E8A-4147-A177-3AD203B41FA5}">
                      <a16:colId xmlns:a16="http://schemas.microsoft.com/office/drawing/2014/main" val="20002"/>
                    </a:ext>
                  </a:extLst>
                </a:gridCol>
                <a:gridCol w="857250">
                  <a:extLst>
                    <a:ext uri="{9D8B030D-6E8A-4147-A177-3AD203B41FA5}">
                      <a16:colId xmlns:a16="http://schemas.microsoft.com/office/drawing/2014/main" val="20003"/>
                    </a:ext>
                  </a:extLst>
                </a:gridCol>
              </a:tblGrid>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k</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82984" name="Line 40"/>
          <p:cNvSpPr>
            <a:spLocks noChangeShapeType="1"/>
          </p:cNvSpPr>
          <p:nvPr/>
        </p:nvSpPr>
        <p:spPr bwMode="auto">
          <a:xfrm>
            <a:off x="1066800" y="3810000"/>
            <a:ext cx="0" cy="533400"/>
          </a:xfrm>
          <a:prstGeom prst="line">
            <a:avLst/>
          </a:prstGeom>
          <a:noFill/>
          <a:ln w="28575">
            <a:solidFill>
              <a:srgbClr val="66FF66"/>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sp>
        <p:nvSpPr>
          <p:cNvPr id="82985" name="Line 41"/>
          <p:cNvSpPr>
            <a:spLocks noChangeShapeType="1"/>
          </p:cNvSpPr>
          <p:nvPr/>
        </p:nvSpPr>
        <p:spPr bwMode="auto">
          <a:xfrm>
            <a:off x="4343400" y="2743200"/>
            <a:ext cx="3886200" cy="990600"/>
          </a:xfrm>
          <a:prstGeom prst="line">
            <a:avLst/>
          </a:prstGeom>
          <a:noFill/>
          <a:ln w="57150" cmpd="thinThick">
            <a:solidFill>
              <a:srgbClr val="FF0000"/>
            </a:solidFill>
            <a:round/>
            <a:headEnd/>
            <a:tailEn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sp>
        <p:nvSpPr>
          <p:cNvPr id="178218" name="Line 42"/>
          <p:cNvSpPr>
            <a:spLocks noChangeShapeType="1"/>
          </p:cNvSpPr>
          <p:nvPr/>
        </p:nvSpPr>
        <p:spPr bwMode="auto">
          <a:xfrm>
            <a:off x="1066800" y="4343400"/>
            <a:ext cx="0" cy="1219200"/>
          </a:xfrm>
          <a:prstGeom prst="line">
            <a:avLst/>
          </a:prstGeom>
          <a:noFill/>
          <a:ln w="28575">
            <a:solidFill>
              <a:srgbClr val="66FF66"/>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graphicFrame>
        <p:nvGraphicFramePr>
          <p:cNvPr id="178219" name="Group 43"/>
          <p:cNvGraphicFramePr>
            <a:graphicFrameLocks noGrp="1"/>
          </p:cNvGraphicFramePr>
          <p:nvPr/>
        </p:nvGraphicFramePr>
        <p:xfrm>
          <a:off x="4572000" y="3810000"/>
          <a:ext cx="3429000" cy="914400"/>
        </p:xfrm>
        <a:graphic>
          <a:graphicData uri="http://schemas.openxmlformats.org/drawingml/2006/table">
            <a:tbl>
              <a:tblPr/>
              <a:tblGrid>
                <a:gridCol w="857250">
                  <a:extLst>
                    <a:ext uri="{9D8B030D-6E8A-4147-A177-3AD203B41FA5}">
                      <a16:colId xmlns:a16="http://schemas.microsoft.com/office/drawing/2014/main" val="20000"/>
                    </a:ext>
                  </a:extLst>
                </a:gridCol>
                <a:gridCol w="857250">
                  <a:extLst>
                    <a:ext uri="{9D8B030D-6E8A-4147-A177-3AD203B41FA5}">
                      <a16:colId xmlns:a16="http://schemas.microsoft.com/office/drawing/2014/main" val="20001"/>
                    </a:ext>
                  </a:extLst>
                </a:gridCol>
                <a:gridCol w="857250">
                  <a:extLst>
                    <a:ext uri="{9D8B030D-6E8A-4147-A177-3AD203B41FA5}">
                      <a16:colId xmlns:a16="http://schemas.microsoft.com/office/drawing/2014/main" val="20002"/>
                    </a:ext>
                  </a:extLst>
                </a:gridCol>
                <a:gridCol w="857250">
                  <a:extLst>
                    <a:ext uri="{9D8B030D-6E8A-4147-A177-3AD203B41FA5}">
                      <a16:colId xmlns:a16="http://schemas.microsoft.com/office/drawing/2014/main" val="20003"/>
                    </a:ext>
                  </a:extLst>
                </a:gridCol>
              </a:tblGrid>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m</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2" name="テキスト ボックス 11"/>
          <p:cNvSpPr txBox="1">
            <a:spLocks noChangeArrowheads="1"/>
          </p:cNvSpPr>
          <p:nvPr/>
        </p:nvSpPr>
        <p:spPr bwMode="auto">
          <a:xfrm>
            <a:off x="4876800" y="5105400"/>
            <a:ext cx="3006725"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t>k</a:t>
            </a:r>
            <a:r>
              <a:rPr lang="ja-JP" altLang="en-US" sz="2800" dirty="0"/>
              <a:t> と </a:t>
            </a:r>
            <a:r>
              <a:rPr lang="en-US" altLang="ja-JP" sz="2800" dirty="0"/>
              <a:t>m, l </a:t>
            </a:r>
            <a:r>
              <a:rPr lang="ja-JP" altLang="en-US" sz="2800" dirty="0"/>
              <a:t>と </a:t>
            </a:r>
            <a:r>
              <a:rPr lang="en-US" altLang="ja-JP" sz="2800" dirty="0"/>
              <a:t>n </a:t>
            </a:r>
            <a:r>
              <a:rPr lang="ja-JP" altLang="en-US" sz="2800" dirty="0"/>
              <a:t>で</a:t>
            </a:r>
            <a:endParaRPr lang="en-US" altLang="ja-JP" sz="2800" dirty="0"/>
          </a:p>
          <a:p>
            <a:pPr eaLnBrk="1" hangingPunct="1"/>
            <a:r>
              <a:rPr lang="ja-JP" altLang="en-US" sz="2800" dirty="0"/>
              <a:t>共通の領域を使用</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78218"/>
                                        </p:tgtEl>
                                        <p:attrNameLst>
                                          <p:attrName>style.visibility</p:attrName>
                                        </p:attrNameLst>
                                      </p:cBhvr>
                                      <p:to>
                                        <p:strVal val="visible"/>
                                      </p:to>
                                    </p:set>
                                    <p:animEffect transition="in" filter="wipe(up)">
                                      <p:cBhvr>
                                        <p:cTn id="7" dur="500"/>
                                        <p:tgtEl>
                                          <p:spTgt spid="1782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178219"/>
                                        </p:tgtEl>
                                        <p:attrNameLst>
                                          <p:attrName>style.visibility</p:attrName>
                                        </p:attrNameLst>
                                      </p:cBhvr>
                                      <p:to>
                                        <p:strVal val="visible"/>
                                      </p:to>
                                    </p:set>
                                    <p:animEffect transition="in" filter="checkerboard(across)">
                                      <p:cBhvr>
                                        <p:cTn id="12" dur="500"/>
                                        <p:tgtEl>
                                          <p:spTgt spid="17821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checkerboard(across)">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218" grpId="0" animBg="1"/>
      <p:bldP spid="12"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記号表の動的管理</a:t>
            </a:r>
          </a:p>
        </p:txBody>
      </p:sp>
      <p:sp>
        <p:nvSpPr>
          <p:cNvPr id="83971" name="Rectangle 3"/>
          <p:cNvSpPr>
            <a:spLocks noChangeArrowheads="1"/>
          </p:cNvSpPr>
          <p:nvPr/>
        </p:nvSpPr>
        <p:spPr bwMode="auto">
          <a:xfrm>
            <a:off x="1295400" y="1676400"/>
            <a:ext cx="2667000" cy="4724400"/>
          </a:xfrm>
          <a:prstGeom prst="rect">
            <a:avLst/>
          </a:prstGeom>
          <a:solidFill>
            <a:srgbClr val="000000"/>
          </a:solidFill>
          <a:ln w="19050">
            <a:solidFill>
              <a:schemeClr val="tx1"/>
            </a:solidFill>
            <a:miter lim="800000"/>
            <a:headEnd/>
            <a:tailEnd/>
          </a:ln>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800" dirty="0"/>
              <a:t>{</a:t>
            </a:r>
          </a:p>
          <a:p>
            <a:pPr algn="l" eaLnBrk="1" hangingPunct="1"/>
            <a:r>
              <a:rPr lang="ja-JP" altLang="en-US" sz="2800" dirty="0"/>
              <a:t>    </a:t>
            </a:r>
            <a:r>
              <a:rPr lang="en-US" altLang="ja-JP" sz="2800" dirty="0"/>
              <a:t>int i, j</a:t>
            </a:r>
            <a:r>
              <a:rPr lang="ja-JP" altLang="en-US" sz="2800" dirty="0"/>
              <a:t>;</a:t>
            </a:r>
          </a:p>
          <a:p>
            <a:pPr algn="l" eaLnBrk="1" hangingPunct="1"/>
            <a:r>
              <a:rPr lang="ja-JP" altLang="en-US" sz="2800" dirty="0"/>
              <a:t>    {</a:t>
            </a:r>
          </a:p>
          <a:p>
            <a:pPr algn="l" eaLnBrk="1" hangingPunct="1"/>
            <a:r>
              <a:rPr lang="ja-JP" altLang="en-US" sz="2800" dirty="0"/>
              <a:t>        </a:t>
            </a:r>
            <a:r>
              <a:rPr lang="en-US" altLang="ja-JP" sz="2800" dirty="0"/>
              <a:t>int k, l;</a:t>
            </a:r>
          </a:p>
          <a:p>
            <a:pPr algn="l" eaLnBrk="1" hangingPunct="1"/>
            <a:r>
              <a:rPr lang="ja-JP" altLang="en-US" sz="2800" dirty="0"/>
              <a:t>    }</a:t>
            </a:r>
          </a:p>
          <a:p>
            <a:pPr algn="l" eaLnBrk="1" hangingPunct="1"/>
            <a:r>
              <a:rPr lang="ja-JP" altLang="en-US" sz="2800" dirty="0"/>
              <a:t>     :</a:t>
            </a:r>
          </a:p>
          <a:p>
            <a:pPr algn="l" eaLnBrk="1" hangingPunct="1"/>
            <a:r>
              <a:rPr lang="ja-JP" altLang="en-US" sz="2800" dirty="0"/>
              <a:t>    {</a:t>
            </a:r>
          </a:p>
          <a:p>
            <a:pPr algn="l" eaLnBrk="1" hangingPunct="1"/>
            <a:r>
              <a:rPr lang="ja-JP" altLang="en-US" sz="2800" dirty="0"/>
              <a:t>        </a:t>
            </a:r>
            <a:r>
              <a:rPr lang="en-US" altLang="ja-JP" sz="2800" dirty="0"/>
              <a:t>int m, n;</a:t>
            </a:r>
            <a:endParaRPr lang="ja-JP" altLang="en-US" sz="2800" dirty="0"/>
          </a:p>
          <a:p>
            <a:pPr algn="l" eaLnBrk="1" hangingPunct="1"/>
            <a:r>
              <a:rPr lang="ja-JP" altLang="en-US" sz="2800" dirty="0"/>
              <a:t>    }</a:t>
            </a:r>
          </a:p>
          <a:p>
            <a:pPr algn="l" eaLnBrk="1" hangingPunct="1"/>
            <a:r>
              <a:rPr lang="ja-JP" altLang="en-US" sz="2800" dirty="0"/>
              <a:t>     :</a:t>
            </a:r>
          </a:p>
          <a:p>
            <a:pPr algn="l" eaLnBrk="1" hangingPunct="1"/>
            <a:r>
              <a:rPr lang="ja-JP" altLang="en-US" sz="2800" dirty="0"/>
              <a:t>}</a:t>
            </a:r>
          </a:p>
        </p:txBody>
      </p:sp>
      <p:sp>
        <p:nvSpPr>
          <p:cNvPr id="83972" name="Line 4"/>
          <p:cNvSpPr>
            <a:spLocks noChangeShapeType="1"/>
          </p:cNvSpPr>
          <p:nvPr/>
        </p:nvSpPr>
        <p:spPr bwMode="auto">
          <a:xfrm>
            <a:off x="1066800" y="1752600"/>
            <a:ext cx="0" cy="838200"/>
          </a:xfrm>
          <a:prstGeom prst="line">
            <a:avLst/>
          </a:prstGeom>
          <a:noFill/>
          <a:ln w="28575">
            <a:solidFill>
              <a:srgbClr val="66FF66"/>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graphicFrame>
        <p:nvGraphicFramePr>
          <p:cNvPr id="179205" name="Group 5"/>
          <p:cNvGraphicFramePr>
            <a:graphicFrameLocks noGrp="1"/>
          </p:cNvGraphicFramePr>
          <p:nvPr/>
        </p:nvGraphicFramePr>
        <p:xfrm>
          <a:off x="4572000" y="1676400"/>
          <a:ext cx="3429000" cy="914400"/>
        </p:xfrm>
        <a:graphic>
          <a:graphicData uri="http://schemas.openxmlformats.org/drawingml/2006/table">
            <a:tbl>
              <a:tblPr/>
              <a:tblGrid>
                <a:gridCol w="857250">
                  <a:extLst>
                    <a:ext uri="{9D8B030D-6E8A-4147-A177-3AD203B41FA5}">
                      <a16:colId xmlns:a16="http://schemas.microsoft.com/office/drawing/2014/main" val="20000"/>
                    </a:ext>
                  </a:extLst>
                </a:gridCol>
                <a:gridCol w="857250">
                  <a:extLst>
                    <a:ext uri="{9D8B030D-6E8A-4147-A177-3AD203B41FA5}">
                      <a16:colId xmlns:a16="http://schemas.microsoft.com/office/drawing/2014/main" val="20001"/>
                    </a:ext>
                  </a:extLst>
                </a:gridCol>
                <a:gridCol w="857250">
                  <a:extLst>
                    <a:ext uri="{9D8B030D-6E8A-4147-A177-3AD203B41FA5}">
                      <a16:colId xmlns:a16="http://schemas.microsoft.com/office/drawing/2014/main" val="20002"/>
                    </a:ext>
                  </a:extLst>
                </a:gridCol>
                <a:gridCol w="857250">
                  <a:extLst>
                    <a:ext uri="{9D8B030D-6E8A-4147-A177-3AD203B41FA5}">
                      <a16:colId xmlns:a16="http://schemas.microsoft.com/office/drawing/2014/main" val="20003"/>
                    </a:ext>
                  </a:extLst>
                </a:gridCol>
              </a:tblGrid>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j</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83990" name="Line 22"/>
          <p:cNvSpPr>
            <a:spLocks noChangeShapeType="1"/>
          </p:cNvSpPr>
          <p:nvPr/>
        </p:nvSpPr>
        <p:spPr bwMode="auto">
          <a:xfrm>
            <a:off x="1066800" y="2590800"/>
            <a:ext cx="0" cy="1219200"/>
          </a:xfrm>
          <a:prstGeom prst="line">
            <a:avLst/>
          </a:prstGeom>
          <a:noFill/>
          <a:ln w="28575">
            <a:solidFill>
              <a:srgbClr val="66FF66"/>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graphicFrame>
        <p:nvGraphicFramePr>
          <p:cNvPr id="179223" name="Group 23"/>
          <p:cNvGraphicFramePr>
            <a:graphicFrameLocks noGrp="1"/>
          </p:cNvGraphicFramePr>
          <p:nvPr/>
        </p:nvGraphicFramePr>
        <p:xfrm>
          <a:off x="4572000" y="2743200"/>
          <a:ext cx="3429000" cy="914400"/>
        </p:xfrm>
        <a:graphic>
          <a:graphicData uri="http://schemas.openxmlformats.org/drawingml/2006/table">
            <a:tbl>
              <a:tblPr/>
              <a:tblGrid>
                <a:gridCol w="857250">
                  <a:extLst>
                    <a:ext uri="{9D8B030D-6E8A-4147-A177-3AD203B41FA5}">
                      <a16:colId xmlns:a16="http://schemas.microsoft.com/office/drawing/2014/main" val="20000"/>
                    </a:ext>
                  </a:extLst>
                </a:gridCol>
                <a:gridCol w="857250">
                  <a:extLst>
                    <a:ext uri="{9D8B030D-6E8A-4147-A177-3AD203B41FA5}">
                      <a16:colId xmlns:a16="http://schemas.microsoft.com/office/drawing/2014/main" val="20001"/>
                    </a:ext>
                  </a:extLst>
                </a:gridCol>
                <a:gridCol w="857250">
                  <a:extLst>
                    <a:ext uri="{9D8B030D-6E8A-4147-A177-3AD203B41FA5}">
                      <a16:colId xmlns:a16="http://schemas.microsoft.com/office/drawing/2014/main" val="20002"/>
                    </a:ext>
                  </a:extLst>
                </a:gridCol>
                <a:gridCol w="857250">
                  <a:extLst>
                    <a:ext uri="{9D8B030D-6E8A-4147-A177-3AD203B41FA5}">
                      <a16:colId xmlns:a16="http://schemas.microsoft.com/office/drawing/2014/main" val="20003"/>
                    </a:ext>
                  </a:extLst>
                </a:gridCol>
              </a:tblGrid>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k</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84008" name="Line 40"/>
          <p:cNvSpPr>
            <a:spLocks noChangeShapeType="1"/>
          </p:cNvSpPr>
          <p:nvPr/>
        </p:nvSpPr>
        <p:spPr bwMode="auto">
          <a:xfrm>
            <a:off x="1066800" y="3810000"/>
            <a:ext cx="0" cy="533400"/>
          </a:xfrm>
          <a:prstGeom prst="line">
            <a:avLst/>
          </a:prstGeom>
          <a:noFill/>
          <a:ln w="28575">
            <a:solidFill>
              <a:srgbClr val="66FF66"/>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sp>
        <p:nvSpPr>
          <p:cNvPr id="84009" name="Line 41"/>
          <p:cNvSpPr>
            <a:spLocks noChangeShapeType="1"/>
          </p:cNvSpPr>
          <p:nvPr/>
        </p:nvSpPr>
        <p:spPr bwMode="auto">
          <a:xfrm>
            <a:off x="4343400" y="2743200"/>
            <a:ext cx="3886200" cy="990600"/>
          </a:xfrm>
          <a:prstGeom prst="line">
            <a:avLst/>
          </a:prstGeom>
          <a:noFill/>
          <a:ln w="57150" cmpd="thinThick">
            <a:solidFill>
              <a:srgbClr val="FF0000"/>
            </a:solidFill>
            <a:round/>
            <a:headEnd/>
            <a:tailEn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sp>
        <p:nvSpPr>
          <p:cNvPr id="84010" name="Line 42"/>
          <p:cNvSpPr>
            <a:spLocks noChangeShapeType="1"/>
          </p:cNvSpPr>
          <p:nvPr/>
        </p:nvSpPr>
        <p:spPr bwMode="auto">
          <a:xfrm>
            <a:off x="1066800" y="4343400"/>
            <a:ext cx="0" cy="1219200"/>
          </a:xfrm>
          <a:prstGeom prst="line">
            <a:avLst/>
          </a:prstGeom>
          <a:noFill/>
          <a:ln w="28575">
            <a:solidFill>
              <a:srgbClr val="66FF66"/>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graphicFrame>
        <p:nvGraphicFramePr>
          <p:cNvPr id="179243" name="Group 43"/>
          <p:cNvGraphicFramePr>
            <a:graphicFrameLocks noGrp="1"/>
          </p:cNvGraphicFramePr>
          <p:nvPr/>
        </p:nvGraphicFramePr>
        <p:xfrm>
          <a:off x="4572000" y="3810000"/>
          <a:ext cx="3429000" cy="914400"/>
        </p:xfrm>
        <a:graphic>
          <a:graphicData uri="http://schemas.openxmlformats.org/drawingml/2006/table">
            <a:tbl>
              <a:tblPr/>
              <a:tblGrid>
                <a:gridCol w="857250">
                  <a:extLst>
                    <a:ext uri="{9D8B030D-6E8A-4147-A177-3AD203B41FA5}">
                      <a16:colId xmlns:a16="http://schemas.microsoft.com/office/drawing/2014/main" val="20000"/>
                    </a:ext>
                  </a:extLst>
                </a:gridCol>
                <a:gridCol w="857250">
                  <a:extLst>
                    <a:ext uri="{9D8B030D-6E8A-4147-A177-3AD203B41FA5}">
                      <a16:colId xmlns:a16="http://schemas.microsoft.com/office/drawing/2014/main" val="20001"/>
                    </a:ext>
                  </a:extLst>
                </a:gridCol>
                <a:gridCol w="857250">
                  <a:extLst>
                    <a:ext uri="{9D8B030D-6E8A-4147-A177-3AD203B41FA5}">
                      <a16:colId xmlns:a16="http://schemas.microsoft.com/office/drawing/2014/main" val="20002"/>
                    </a:ext>
                  </a:extLst>
                </a:gridCol>
                <a:gridCol w="857250">
                  <a:extLst>
                    <a:ext uri="{9D8B030D-6E8A-4147-A177-3AD203B41FA5}">
                      <a16:colId xmlns:a16="http://schemas.microsoft.com/office/drawing/2014/main" val="20003"/>
                    </a:ext>
                  </a:extLst>
                </a:gridCol>
              </a:tblGrid>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m</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79260" name="Line 60"/>
          <p:cNvSpPr>
            <a:spLocks noChangeShapeType="1"/>
          </p:cNvSpPr>
          <p:nvPr/>
        </p:nvSpPr>
        <p:spPr bwMode="auto">
          <a:xfrm>
            <a:off x="1066800" y="5562600"/>
            <a:ext cx="0" cy="838200"/>
          </a:xfrm>
          <a:prstGeom prst="line">
            <a:avLst/>
          </a:prstGeom>
          <a:noFill/>
          <a:ln w="28575">
            <a:solidFill>
              <a:srgbClr val="66FF66"/>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sp>
        <p:nvSpPr>
          <p:cNvPr id="179261" name="Line 61"/>
          <p:cNvSpPr>
            <a:spLocks noChangeShapeType="1"/>
          </p:cNvSpPr>
          <p:nvPr/>
        </p:nvSpPr>
        <p:spPr bwMode="auto">
          <a:xfrm>
            <a:off x="4419600" y="3810000"/>
            <a:ext cx="3886200" cy="990600"/>
          </a:xfrm>
          <a:prstGeom prst="line">
            <a:avLst/>
          </a:prstGeom>
          <a:noFill/>
          <a:ln w="57150" cmpd="thinThick">
            <a:solidFill>
              <a:srgbClr val="FF0000"/>
            </a:solidFill>
            <a:round/>
            <a:headEnd/>
            <a:tailEn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79260"/>
                                        </p:tgtEl>
                                        <p:attrNameLst>
                                          <p:attrName>style.visibility</p:attrName>
                                        </p:attrNameLst>
                                      </p:cBhvr>
                                      <p:to>
                                        <p:strVal val="visible"/>
                                      </p:to>
                                    </p:set>
                                    <p:animEffect transition="in" filter="wipe(up)">
                                      <p:cBhvr>
                                        <p:cTn id="7" dur="500"/>
                                        <p:tgtEl>
                                          <p:spTgt spid="17926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79261"/>
                                        </p:tgtEl>
                                        <p:attrNameLst>
                                          <p:attrName>style.visibility</p:attrName>
                                        </p:attrNameLst>
                                      </p:cBhvr>
                                      <p:to>
                                        <p:strVal val="visible"/>
                                      </p:to>
                                    </p:set>
                                    <p:animEffect transition="in" filter="wipe(left)">
                                      <p:cBhvr>
                                        <p:cTn id="12" dur="500"/>
                                        <p:tgtEl>
                                          <p:spTgt spid="1792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260" grpId="0" animBg="1"/>
      <p:bldP spid="17926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名前の参照</a:t>
            </a:r>
          </a:p>
        </p:txBody>
      </p:sp>
      <p:sp>
        <p:nvSpPr>
          <p:cNvPr id="84995" name="Rectangle 3"/>
          <p:cNvSpPr>
            <a:spLocks noChangeArrowheads="1"/>
          </p:cNvSpPr>
          <p:nvPr/>
        </p:nvSpPr>
        <p:spPr bwMode="auto">
          <a:xfrm>
            <a:off x="1295400" y="1676400"/>
            <a:ext cx="2667000" cy="4724400"/>
          </a:xfrm>
          <a:prstGeom prst="rect">
            <a:avLst/>
          </a:prstGeom>
          <a:solidFill>
            <a:srgbClr val="000000"/>
          </a:solidFill>
          <a:ln w="19050">
            <a:solidFill>
              <a:schemeClr val="tx1"/>
            </a:solidFill>
            <a:miter lim="800000"/>
            <a:headEnd/>
            <a:tailEnd/>
          </a:ln>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800" dirty="0"/>
              <a:t>{</a:t>
            </a:r>
          </a:p>
          <a:p>
            <a:pPr algn="l" eaLnBrk="1" hangingPunct="1"/>
            <a:r>
              <a:rPr lang="ja-JP" altLang="en-US" sz="2800" dirty="0"/>
              <a:t>    </a:t>
            </a:r>
            <a:r>
              <a:rPr lang="en-US" altLang="ja-JP" sz="2800" dirty="0"/>
              <a:t>int i, j, k</a:t>
            </a:r>
            <a:r>
              <a:rPr lang="ja-JP" altLang="en-US" sz="2800" dirty="0"/>
              <a:t>;</a:t>
            </a:r>
          </a:p>
          <a:p>
            <a:pPr algn="l" eaLnBrk="1" hangingPunct="1"/>
            <a:r>
              <a:rPr lang="ja-JP" altLang="en-US" sz="2800" dirty="0"/>
              <a:t>    {</a:t>
            </a:r>
          </a:p>
          <a:p>
            <a:pPr algn="l" eaLnBrk="1" hangingPunct="1"/>
            <a:r>
              <a:rPr lang="ja-JP" altLang="en-US" sz="2800" dirty="0"/>
              <a:t>        </a:t>
            </a:r>
            <a:r>
              <a:rPr lang="en-US" altLang="ja-JP" sz="2800" dirty="0"/>
              <a:t>int i, j;</a:t>
            </a:r>
          </a:p>
          <a:p>
            <a:pPr algn="l" eaLnBrk="1" hangingPunct="1"/>
            <a:r>
              <a:rPr lang="ja-JP" altLang="en-US" sz="2800" dirty="0"/>
              <a:t>        {</a:t>
            </a:r>
          </a:p>
          <a:p>
            <a:pPr algn="l" eaLnBrk="1" hangingPunct="1"/>
            <a:r>
              <a:rPr lang="ja-JP" altLang="en-US" sz="2800" dirty="0"/>
              <a:t>           </a:t>
            </a:r>
            <a:r>
              <a:rPr lang="en-US" altLang="ja-JP" sz="2800" dirty="0"/>
              <a:t>int i</a:t>
            </a:r>
          </a:p>
          <a:p>
            <a:pPr algn="l" eaLnBrk="1" hangingPunct="1"/>
            <a:r>
              <a:rPr lang="ja-JP" altLang="en-US" sz="2800" dirty="0"/>
              <a:t>        }</a:t>
            </a:r>
          </a:p>
          <a:p>
            <a:pPr algn="l" eaLnBrk="1" hangingPunct="1"/>
            <a:r>
              <a:rPr lang="ja-JP" altLang="en-US" sz="2800" dirty="0"/>
              <a:t>        :</a:t>
            </a:r>
          </a:p>
          <a:p>
            <a:pPr algn="l" eaLnBrk="1" hangingPunct="1"/>
            <a:r>
              <a:rPr lang="ja-JP" altLang="en-US" sz="2800" dirty="0"/>
              <a:t>     }</a:t>
            </a:r>
          </a:p>
          <a:p>
            <a:pPr algn="l" eaLnBrk="1" hangingPunct="1"/>
            <a:r>
              <a:rPr lang="ja-JP" altLang="en-US" sz="2800" dirty="0"/>
              <a:t>     :</a:t>
            </a:r>
          </a:p>
          <a:p>
            <a:pPr algn="l" eaLnBrk="1" hangingPunct="1"/>
            <a:r>
              <a:rPr lang="ja-JP" altLang="en-US" sz="2800" dirty="0"/>
              <a:t>}</a:t>
            </a:r>
          </a:p>
        </p:txBody>
      </p:sp>
      <p:sp>
        <p:nvSpPr>
          <p:cNvPr id="180228" name="Line 4"/>
          <p:cNvSpPr>
            <a:spLocks noChangeShapeType="1"/>
          </p:cNvSpPr>
          <p:nvPr/>
        </p:nvSpPr>
        <p:spPr bwMode="auto">
          <a:xfrm>
            <a:off x="1066800" y="1752600"/>
            <a:ext cx="0" cy="838200"/>
          </a:xfrm>
          <a:prstGeom prst="line">
            <a:avLst/>
          </a:prstGeom>
          <a:noFill/>
          <a:ln w="28575">
            <a:solidFill>
              <a:srgbClr val="66FF66"/>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graphicFrame>
        <p:nvGraphicFramePr>
          <p:cNvPr id="180229" name="Group 5"/>
          <p:cNvGraphicFramePr>
            <a:graphicFrameLocks noGrp="1"/>
          </p:cNvGraphicFramePr>
          <p:nvPr/>
        </p:nvGraphicFramePr>
        <p:xfrm>
          <a:off x="4572000" y="1676400"/>
          <a:ext cx="3429000" cy="1371600"/>
        </p:xfrm>
        <a:graphic>
          <a:graphicData uri="http://schemas.openxmlformats.org/drawingml/2006/table">
            <a:tbl>
              <a:tblPr/>
              <a:tblGrid>
                <a:gridCol w="857250">
                  <a:extLst>
                    <a:ext uri="{9D8B030D-6E8A-4147-A177-3AD203B41FA5}">
                      <a16:colId xmlns:a16="http://schemas.microsoft.com/office/drawing/2014/main" val="20000"/>
                    </a:ext>
                  </a:extLst>
                </a:gridCol>
                <a:gridCol w="857250">
                  <a:extLst>
                    <a:ext uri="{9D8B030D-6E8A-4147-A177-3AD203B41FA5}">
                      <a16:colId xmlns:a16="http://schemas.microsoft.com/office/drawing/2014/main" val="20001"/>
                    </a:ext>
                  </a:extLst>
                </a:gridCol>
                <a:gridCol w="857250">
                  <a:extLst>
                    <a:ext uri="{9D8B030D-6E8A-4147-A177-3AD203B41FA5}">
                      <a16:colId xmlns:a16="http://schemas.microsoft.com/office/drawing/2014/main" val="20002"/>
                    </a:ext>
                  </a:extLst>
                </a:gridCol>
                <a:gridCol w="857250">
                  <a:extLst>
                    <a:ext uri="{9D8B030D-6E8A-4147-A177-3AD203B41FA5}">
                      <a16:colId xmlns:a16="http://schemas.microsoft.com/office/drawing/2014/main" val="20003"/>
                    </a:ext>
                  </a:extLst>
                </a:gridCol>
              </a:tblGrid>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j</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k</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180251" name="Line 27"/>
          <p:cNvSpPr>
            <a:spLocks noChangeShapeType="1"/>
          </p:cNvSpPr>
          <p:nvPr/>
        </p:nvSpPr>
        <p:spPr bwMode="auto">
          <a:xfrm>
            <a:off x="1066800" y="2590800"/>
            <a:ext cx="0" cy="838200"/>
          </a:xfrm>
          <a:prstGeom prst="line">
            <a:avLst/>
          </a:prstGeom>
          <a:noFill/>
          <a:ln w="28575">
            <a:solidFill>
              <a:srgbClr val="66FF66"/>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sp>
        <p:nvSpPr>
          <p:cNvPr id="180252" name="Line 28"/>
          <p:cNvSpPr>
            <a:spLocks noChangeShapeType="1"/>
          </p:cNvSpPr>
          <p:nvPr/>
        </p:nvSpPr>
        <p:spPr bwMode="auto">
          <a:xfrm>
            <a:off x="1066800" y="3429000"/>
            <a:ext cx="0" cy="1219200"/>
          </a:xfrm>
          <a:prstGeom prst="line">
            <a:avLst/>
          </a:prstGeom>
          <a:noFill/>
          <a:ln w="28575">
            <a:solidFill>
              <a:srgbClr val="66FF66"/>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graphicFrame>
        <p:nvGraphicFramePr>
          <p:cNvPr id="180253" name="Group 29"/>
          <p:cNvGraphicFramePr>
            <a:graphicFrameLocks noGrp="1"/>
          </p:cNvGraphicFramePr>
          <p:nvPr/>
        </p:nvGraphicFramePr>
        <p:xfrm>
          <a:off x="4572000" y="3200400"/>
          <a:ext cx="3429000" cy="914400"/>
        </p:xfrm>
        <a:graphic>
          <a:graphicData uri="http://schemas.openxmlformats.org/drawingml/2006/table">
            <a:tbl>
              <a:tblPr/>
              <a:tblGrid>
                <a:gridCol w="857250">
                  <a:extLst>
                    <a:ext uri="{9D8B030D-6E8A-4147-A177-3AD203B41FA5}">
                      <a16:colId xmlns:a16="http://schemas.microsoft.com/office/drawing/2014/main" val="20000"/>
                    </a:ext>
                  </a:extLst>
                </a:gridCol>
                <a:gridCol w="857250">
                  <a:extLst>
                    <a:ext uri="{9D8B030D-6E8A-4147-A177-3AD203B41FA5}">
                      <a16:colId xmlns:a16="http://schemas.microsoft.com/office/drawing/2014/main" val="20001"/>
                    </a:ext>
                  </a:extLst>
                </a:gridCol>
                <a:gridCol w="857250">
                  <a:extLst>
                    <a:ext uri="{9D8B030D-6E8A-4147-A177-3AD203B41FA5}">
                      <a16:colId xmlns:a16="http://schemas.microsoft.com/office/drawing/2014/main" val="20002"/>
                    </a:ext>
                  </a:extLst>
                </a:gridCol>
                <a:gridCol w="857250">
                  <a:extLst>
                    <a:ext uri="{9D8B030D-6E8A-4147-A177-3AD203B41FA5}">
                      <a16:colId xmlns:a16="http://schemas.microsoft.com/office/drawing/2014/main" val="20003"/>
                    </a:ext>
                  </a:extLst>
                </a:gridCol>
              </a:tblGrid>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j</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180270" name="Group 46"/>
          <p:cNvGraphicFramePr>
            <a:graphicFrameLocks noGrp="1"/>
          </p:cNvGraphicFramePr>
          <p:nvPr/>
        </p:nvGraphicFramePr>
        <p:xfrm>
          <a:off x="4572000" y="4267200"/>
          <a:ext cx="3429000" cy="457200"/>
        </p:xfrm>
        <a:graphic>
          <a:graphicData uri="http://schemas.openxmlformats.org/drawingml/2006/table">
            <a:tbl>
              <a:tblPr/>
              <a:tblGrid>
                <a:gridCol w="857250">
                  <a:extLst>
                    <a:ext uri="{9D8B030D-6E8A-4147-A177-3AD203B41FA5}">
                      <a16:colId xmlns:a16="http://schemas.microsoft.com/office/drawing/2014/main" val="20000"/>
                    </a:ext>
                  </a:extLst>
                </a:gridCol>
                <a:gridCol w="857250">
                  <a:extLst>
                    <a:ext uri="{9D8B030D-6E8A-4147-A177-3AD203B41FA5}">
                      <a16:colId xmlns:a16="http://schemas.microsoft.com/office/drawing/2014/main" val="20001"/>
                    </a:ext>
                  </a:extLst>
                </a:gridCol>
                <a:gridCol w="857250">
                  <a:extLst>
                    <a:ext uri="{9D8B030D-6E8A-4147-A177-3AD203B41FA5}">
                      <a16:colId xmlns:a16="http://schemas.microsoft.com/office/drawing/2014/main" val="20002"/>
                    </a:ext>
                  </a:extLst>
                </a:gridCol>
                <a:gridCol w="857250">
                  <a:extLst>
                    <a:ext uri="{9D8B030D-6E8A-4147-A177-3AD203B41FA5}">
                      <a16:colId xmlns:a16="http://schemas.microsoft.com/office/drawing/2014/main" val="20003"/>
                    </a:ext>
                  </a:extLst>
                </a:gridCol>
              </a:tblGrid>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180282" name="Text Box 58"/>
          <p:cNvSpPr txBox="1">
            <a:spLocks noChangeArrowheads="1"/>
          </p:cNvSpPr>
          <p:nvPr/>
        </p:nvSpPr>
        <p:spPr bwMode="auto">
          <a:xfrm>
            <a:off x="4267200" y="4953000"/>
            <a:ext cx="2235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800" dirty="0"/>
              <a:t>変数 </a:t>
            </a:r>
            <a:r>
              <a:rPr lang="en-US" altLang="ja-JP" sz="2800" dirty="0"/>
              <a:t>i </a:t>
            </a:r>
            <a:r>
              <a:rPr lang="ja-JP" altLang="en-US" sz="2800" dirty="0"/>
              <a:t>の参照</a:t>
            </a:r>
            <a:endParaRPr lang="en-US" altLang="ja-JP" sz="2800" dirty="0"/>
          </a:p>
        </p:txBody>
      </p:sp>
      <p:sp>
        <p:nvSpPr>
          <p:cNvPr id="180283" name="Oval 59"/>
          <p:cNvSpPr>
            <a:spLocks noChangeArrowheads="1"/>
          </p:cNvSpPr>
          <p:nvPr/>
        </p:nvSpPr>
        <p:spPr bwMode="auto">
          <a:xfrm>
            <a:off x="4724400" y="4267200"/>
            <a:ext cx="457200" cy="457200"/>
          </a:xfrm>
          <a:prstGeom prst="ellipse">
            <a:avLst/>
          </a:prstGeom>
          <a:noFill/>
          <a:ln w="28575">
            <a:solidFill>
              <a:srgbClr val="66FF66"/>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p>
        </p:txBody>
      </p:sp>
      <p:sp>
        <p:nvSpPr>
          <p:cNvPr id="180284" name="Text Box 60"/>
          <p:cNvSpPr txBox="1">
            <a:spLocks noChangeArrowheads="1"/>
          </p:cNvSpPr>
          <p:nvPr/>
        </p:nvSpPr>
        <p:spPr bwMode="auto">
          <a:xfrm>
            <a:off x="4267200" y="5486400"/>
            <a:ext cx="2235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800" dirty="0"/>
              <a:t>変数 </a:t>
            </a:r>
            <a:r>
              <a:rPr lang="en-US" altLang="ja-JP" sz="2800" dirty="0"/>
              <a:t>j </a:t>
            </a:r>
            <a:r>
              <a:rPr lang="ja-JP" altLang="en-US" sz="2800" dirty="0"/>
              <a:t>の参照</a:t>
            </a:r>
            <a:endParaRPr lang="en-US" altLang="ja-JP" sz="2800" dirty="0"/>
          </a:p>
        </p:txBody>
      </p:sp>
      <p:sp>
        <p:nvSpPr>
          <p:cNvPr id="180285" name="Text Box 61"/>
          <p:cNvSpPr txBox="1">
            <a:spLocks noChangeArrowheads="1"/>
          </p:cNvSpPr>
          <p:nvPr/>
        </p:nvSpPr>
        <p:spPr bwMode="auto">
          <a:xfrm>
            <a:off x="4267200" y="6019800"/>
            <a:ext cx="23145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800" dirty="0"/>
              <a:t>変数 </a:t>
            </a:r>
            <a:r>
              <a:rPr lang="en-US" altLang="ja-JP" sz="2800" dirty="0"/>
              <a:t>k </a:t>
            </a:r>
            <a:r>
              <a:rPr lang="ja-JP" altLang="en-US" sz="2800" dirty="0"/>
              <a:t>の参照</a:t>
            </a:r>
            <a:endParaRPr lang="en-US" altLang="ja-JP" sz="2800" dirty="0"/>
          </a:p>
        </p:txBody>
      </p:sp>
      <p:sp>
        <p:nvSpPr>
          <p:cNvPr id="180286" name="Oval 62"/>
          <p:cNvSpPr>
            <a:spLocks noChangeArrowheads="1"/>
          </p:cNvSpPr>
          <p:nvPr/>
        </p:nvSpPr>
        <p:spPr bwMode="auto">
          <a:xfrm>
            <a:off x="4724400" y="3657600"/>
            <a:ext cx="457200" cy="457200"/>
          </a:xfrm>
          <a:prstGeom prst="ellipse">
            <a:avLst/>
          </a:prstGeom>
          <a:noFill/>
          <a:ln w="28575">
            <a:solidFill>
              <a:srgbClr val="66FF66"/>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p>
        </p:txBody>
      </p:sp>
      <p:sp>
        <p:nvSpPr>
          <p:cNvPr id="180287" name="Oval 63"/>
          <p:cNvSpPr>
            <a:spLocks noChangeArrowheads="1"/>
          </p:cNvSpPr>
          <p:nvPr/>
        </p:nvSpPr>
        <p:spPr bwMode="auto">
          <a:xfrm>
            <a:off x="4724400" y="2590800"/>
            <a:ext cx="457200" cy="457200"/>
          </a:xfrm>
          <a:prstGeom prst="ellipse">
            <a:avLst/>
          </a:prstGeom>
          <a:noFill/>
          <a:ln w="28575">
            <a:solidFill>
              <a:srgbClr val="66FF66"/>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p>
        </p:txBody>
      </p:sp>
      <p:sp>
        <p:nvSpPr>
          <p:cNvPr id="180288" name="Text Box 64"/>
          <p:cNvSpPr txBox="1">
            <a:spLocks noChangeArrowheads="1"/>
          </p:cNvSpPr>
          <p:nvPr/>
        </p:nvSpPr>
        <p:spPr bwMode="auto">
          <a:xfrm>
            <a:off x="6629400" y="5257800"/>
            <a:ext cx="224472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800" dirty="0"/>
              <a:t>最新の表から</a:t>
            </a:r>
          </a:p>
          <a:p>
            <a:pPr algn="l" eaLnBrk="1" hangingPunct="1"/>
            <a:r>
              <a:rPr lang="ja-JP" altLang="en-US" sz="2800" dirty="0"/>
              <a:t>順に参照</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80228"/>
                                        </p:tgtEl>
                                        <p:attrNameLst>
                                          <p:attrName>style.visibility</p:attrName>
                                        </p:attrNameLst>
                                      </p:cBhvr>
                                      <p:to>
                                        <p:strVal val="visible"/>
                                      </p:to>
                                    </p:set>
                                    <p:animEffect transition="in" filter="wipe(up)">
                                      <p:cBhvr>
                                        <p:cTn id="7" dur="500"/>
                                        <p:tgtEl>
                                          <p:spTgt spid="18022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180229"/>
                                        </p:tgtEl>
                                        <p:attrNameLst>
                                          <p:attrName>style.visibility</p:attrName>
                                        </p:attrNameLst>
                                      </p:cBhvr>
                                      <p:to>
                                        <p:strVal val="visible"/>
                                      </p:to>
                                    </p:set>
                                    <p:animEffect transition="in" filter="checkerboard(across)">
                                      <p:cBhvr>
                                        <p:cTn id="12" dur="500"/>
                                        <p:tgtEl>
                                          <p:spTgt spid="18022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80251"/>
                                        </p:tgtEl>
                                        <p:attrNameLst>
                                          <p:attrName>style.visibility</p:attrName>
                                        </p:attrNameLst>
                                      </p:cBhvr>
                                      <p:to>
                                        <p:strVal val="visible"/>
                                      </p:to>
                                    </p:set>
                                    <p:animEffect transition="in" filter="wipe(up)">
                                      <p:cBhvr>
                                        <p:cTn id="17" dur="500"/>
                                        <p:tgtEl>
                                          <p:spTgt spid="18025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180253"/>
                                        </p:tgtEl>
                                        <p:attrNameLst>
                                          <p:attrName>style.visibility</p:attrName>
                                        </p:attrNameLst>
                                      </p:cBhvr>
                                      <p:to>
                                        <p:strVal val="visible"/>
                                      </p:to>
                                    </p:set>
                                    <p:animEffect transition="in" filter="checkerboard(across)">
                                      <p:cBhvr>
                                        <p:cTn id="22" dur="500"/>
                                        <p:tgtEl>
                                          <p:spTgt spid="18025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80252"/>
                                        </p:tgtEl>
                                        <p:attrNameLst>
                                          <p:attrName>style.visibility</p:attrName>
                                        </p:attrNameLst>
                                      </p:cBhvr>
                                      <p:to>
                                        <p:strVal val="visible"/>
                                      </p:to>
                                    </p:set>
                                    <p:animEffect transition="in" filter="wipe(up)">
                                      <p:cBhvr>
                                        <p:cTn id="27" dur="500"/>
                                        <p:tgtEl>
                                          <p:spTgt spid="18025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p:cTn id="31" dur="1" fill="hold">
                                          <p:stCondLst>
                                            <p:cond delay="0"/>
                                          </p:stCondLst>
                                        </p:cTn>
                                        <p:tgtEl>
                                          <p:spTgt spid="180270"/>
                                        </p:tgtEl>
                                        <p:attrNameLst>
                                          <p:attrName>style.visibility</p:attrName>
                                        </p:attrNameLst>
                                      </p:cBhvr>
                                      <p:to>
                                        <p:strVal val="visible"/>
                                      </p:to>
                                    </p:set>
                                    <p:animEffect transition="in" filter="checkerboard(across)">
                                      <p:cBhvr>
                                        <p:cTn id="32" dur="500"/>
                                        <p:tgtEl>
                                          <p:spTgt spid="18027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180282"/>
                                        </p:tgtEl>
                                        <p:attrNameLst>
                                          <p:attrName>style.visibility</p:attrName>
                                        </p:attrNameLst>
                                      </p:cBhvr>
                                      <p:to>
                                        <p:strVal val="visible"/>
                                      </p:to>
                                    </p:set>
                                    <p:animEffect transition="in" filter="checkerboard(across)">
                                      <p:cBhvr>
                                        <p:cTn id="37" dur="500"/>
                                        <p:tgtEl>
                                          <p:spTgt spid="18028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180283"/>
                                        </p:tgtEl>
                                        <p:attrNameLst>
                                          <p:attrName>style.visibility</p:attrName>
                                        </p:attrNameLst>
                                      </p:cBhvr>
                                      <p:to>
                                        <p:strVal val="visible"/>
                                      </p:to>
                                    </p:set>
                                    <p:animEffect transition="in" filter="checkerboard(across)">
                                      <p:cBhvr>
                                        <p:cTn id="42" dur="500"/>
                                        <p:tgtEl>
                                          <p:spTgt spid="18028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180284"/>
                                        </p:tgtEl>
                                        <p:attrNameLst>
                                          <p:attrName>style.visibility</p:attrName>
                                        </p:attrNameLst>
                                      </p:cBhvr>
                                      <p:to>
                                        <p:strVal val="visible"/>
                                      </p:to>
                                    </p:set>
                                    <p:animEffect transition="in" filter="checkerboard(across)">
                                      <p:cBhvr>
                                        <p:cTn id="47" dur="500"/>
                                        <p:tgtEl>
                                          <p:spTgt spid="18028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180286"/>
                                        </p:tgtEl>
                                        <p:attrNameLst>
                                          <p:attrName>style.visibility</p:attrName>
                                        </p:attrNameLst>
                                      </p:cBhvr>
                                      <p:to>
                                        <p:strVal val="visible"/>
                                      </p:to>
                                    </p:set>
                                    <p:animEffect transition="in" filter="checkerboard(across)">
                                      <p:cBhvr>
                                        <p:cTn id="52" dur="500"/>
                                        <p:tgtEl>
                                          <p:spTgt spid="180286"/>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5" presetClass="entr" presetSubtype="10" fill="hold" grpId="0" nodeType="clickEffect">
                                  <p:stCondLst>
                                    <p:cond delay="0"/>
                                  </p:stCondLst>
                                  <p:childTnLst>
                                    <p:set>
                                      <p:cBhvr>
                                        <p:cTn id="56" dur="1" fill="hold">
                                          <p:stCondLst>
                                            <p:cond delay="0"/>
                                          </p:stCondLst>
                                        </p:cTn>
                                        <p:tgtEl>
                                          <p:spTgt spid="180285"/>
                                        </p:tgtEl>
                                        <p:attrNameLst>
                                          <p:attrName>style.visibility</p:attrName>
                                        </p:attrNameLst>
                                      </p:cBhvr>
                                      <p:to>
                                        <p:strVal val="visible"/>
                                      </p:to>
                                    </p:set>
                                    <p:animEffect transition="in" filter="checkerboard(across)">
                                      <p:cBhvr>
                                        <p:cTn id="57" dur="500"/>
                                        <p:tgtEl>
                                          <p:spTgt spid="180285"/>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5" presetClass="entr" presetSubtype="10" fill="hold" grpId="0" nodeType="clickEffect">
                                  <p:stCondLst>
                                    <p:cond delay="0"/>
                                  </p:stCondLst>
                                  <p:childTnLst>
                                    <p:set>
                                      <p:cBhvr>
                                        <p:cTn id="61" dur="1" fill="hold">
                                          <p:stCondLst>
                                            <p:cond delay="0"/>
                                          </p:stCondLst>
                                        </p:cTn>
                                        <p:tgtEl>
                                          <p:spTgt spid="180287"/>
                                        </p:tgtEl>
                                        <p:attrNameLst>
                                          <p:attrName>style.visibility</p:attrName>
                                        </p:attrNameLst>
                                      </p:cBhvr>
                                      <p:to>
                                        <p:strVal val="visible"/>
                                      </p:to>
                                    </p:set>
                                    <p:animEffect transition="in" filter="checkerboard(across)">
                                      <p:cBhvr>
                                        <p:cTn id="62" dur="500"/>
                                        <p:tgtEl>
                                          <p:spTgt spid="180287"/>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5" presetClass="entr" presetSubtype="10" fill="hold" grpId="0" nodeType="clickEffect">
                                  <p:stCondLst>
                                    <p:cond delay="0"/>
                                  </p:stCondLst>
                                  <p:childTnLst>
                                    <p:set>
                                      <p:cBhvr>
                                        <p:cTn id="66" dur="1" fill="hold">
                                          <p:stCondLst>
                                            <p:cond delay="0"/>
                                          </p:stCondLst>
                                        </p:cTn>
                                        <p:tgtEl>
                                          <p:spTgt spid="180288"/>
                                        </p:tgtEl>
                                        <p:attrNameLst>
                                          <p:attrName>style.visibility</p:attrName>
                                        </p:attrNameLst>
                                      </p:cBhvr>
                                      <p:to>
                                        <p:strVal val="visible"/>
                                      </p:to>
                                    </p:set>
                                    <p:animEffect transition="in" filter="checkerboard(across)">
                                      <p:cBhvr>
                                        <p:cTn id="67" dur="500"/>
                                        <p:tgtEl>
                                          <p:spTgt spid="1802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228" grpId="0" animBg="1"/>
      <p:bldP spid="180251" grpId="0" animBg="1"/>
      <p:bldP spid="180252" grpId="0" animBg="1"/>
      <p:bldP spid="180282" grpId="0" autoUpdateAnimBg="0"/>
      <p:bldP spid="180283" grpId="0" animBg="1" autoUpdateAnimBg="0"/>
      <p:bldP spid="180284" grpId="0" autoUpdateAnimBg="0"/>
      <p:bldP spid="180285" grpId="0" autoUpdateAnimBg="0"/>
      <p:bldP spid="180286" grpId="0" animBg="1" autoUpdateAnimBg="0"/>
      <p:bldP spid="180287" grpId="0" animBg="1" autoUpdateAnimBg="0"/>
      <p:bldP spid="180288"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名前の参照</a:t>
            </a:r>
          </a:p>
        </p:txBody>
      </p:sp>
      <p:sp>
        <p:nvSpPr>
          <p:cNvPr id="86019" name="Rectangle 3"/>
          <p:cNvSpPr>
            <a:spLocks noChangeArrowheads="1"/>
          </p:cNvSpPr>
          <p:nvPr/>
        </p:nvSpPr>
        <p:spPr bwMode="auto">
          <a:xfrm>
            <a:off x="1295400" y="1676400"/>
            <a:ext cx="2667000" cy="4724400"/>
          </a:xfrm>
          <a:prstGeom prst="rect">
            <a:avLst/>
          </a:prstGeom>
          <a:solidFill>
            <a:srgbClr val="000000"/>
          </a:solidFill>
          <a:ln w="19050">
            <a:solidFill>
              <a:schemeClr val="tx1"/>
            </a:solidFill>
            <a:miter lim="800000"/>
            <a:headEnd/>
            <a:tailEnd/>
          </a:ln>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800" dirty="0"/>
              <a:t>{</a:t>
            </a:r>
          </a:p>
          <a:p>
            <a:pPr algn="l" eaLnBrk="1" hangingPunct="1"/>
            <a:r>
              <a:rPr lang="ja-JP" altLang="en-US" sz="2800" dirty="0"/>
              <a:t>    </a:t>
            </a:r>
            <a:r>
              <a:rPr lang="en-US" altLang="ja-JP" sz="2800" dirty="0"/>
              <a:t>int i, j, k</a:t>
            </a:r>
            <a:r>
              <a:rPr lang="ja-JP" altLang="en-US" sz="2800" dirty="0"/>
              <a:t>;</a:t>
            </a:r>
          </a:p>
          <a:p>
            <a:pPr algn="l" eaLnBrk="1" hangingPunct="1"/>
            <a:r>
              <a:rPr lang="ja-JP" altLang="en-US" sz="2800" dirty="0"/>
              <a:t>    {</a:t>
            </a:r>
          </a:p>
          <a:p>
            <a:pPr algn="l" eaLnBrk="1" hangingPunct="1"/>
            <a:r>
              <a:rPr lang="ja-JP" altLang="en-US" sz="2800" dirty="0"/>
              <a:t>        </a:t>
            </a:r>
            <a:r>
              <a:rPr lang="en-US" altLang="ja-JP" sz="2800" dirty="0"/>
              <a:t>int i, j;</a:t>
            </a:r>
          </a:p>
          <a:p>
            <a:pPr algn="l" eaLnBrk="1" hangingPunct="1"/>
            <a:r>
              <a:rPr lang="ja-JP" altLang="en-US" sz="2800" dirty="0"/>
              <a:t>        {</a:t>
            </a:r>
          </a:p>
          <a:p>
            <a:pPr algn="l" eaLnBrk="1" hangingPunct="1"/>
            <a:r>
              <a:rPr lang="ja-JP" altLang="en-US" sz="2800" dirty="0"/>
              <a:t>           </a:t>
            </a:r>
            <a:r>
              <a:rPr lang="en-US" altLang="ja-JP" sz="2800" dirty="0"/>
              <a:t>int i</a:t>
            </a:r>
          </a:p>
          <a:p>
            <a:pPr algn="l" eaLnBrk="1" hangingPunct="1"/>
            <a:r>
              <a:rPr lang="ja-JP" altLang="en-US" sz="2800" dirty="0"/>
              <a:t>        }</a:t>
            </a:r>
          </a:p>
          <a:p>
            <a:pPr algn="l" eaLnBrk="1" hangingPunct="1"/>
            <a:r>
              <a:rPr lang="ja-JP" altLang="en-US" sz="2800" dirty="0"/>
              <a:t>        :</a:t>
            </a:r>
          </a:p>
          <a:p>
            <a:pPr algn="l" eaLnBrk="1" hangingPunct="1"/>
            <a:r>
              <a:rPr lang="ja-JP" altLang="en-US" sz="2800" dirty="0"/>
              <a:t>     }</a:t>
            </a:r>
          </a:p>
          <a:p>
            <a:pPr algn="l" eaLnBrk="1" hangingPunct="1"/>
            <a:r>
              <a:rPr lang="ja-JP" altLang="en-US" sz="2800" dirty="0"/>
              <a:t>     :</a:t>
            </a:r>
          </a:p>
          <a:p>
            <a:pPr algn="l" eaLnBrk="1" hangingPunct="1"/>
            <a:r>
              <a:rPr lang="ja-JP" altLang="en-US" sz="2800" dirty="0"/>
              <a:t>}</a:t>
            </a:r>
          </a:p>
        </p:txBody>
      </p:sp>
      <p:sp>
        <p:nvSpPr>
          <p:cNvPr id="180228" name="Line 4"/>
          <p:cNvSpPr>
            <a:spLocks noChangeShapeType="1"/>
          </p:cNvSpPr>
          <p:nvPr/>
        </p:nvSpPr>
        <p:spPr bwMode="auto">
          <a:xfrm>
            <a:off x="1066800" y="1752600"/>
            <a:ext cx="0" cy="838200"/>
          </a:xfrm>
          <a:prstGeom prst="line">
            <a:avLst/>
          </a:prstGeom>
          <a:noFill/>
          <a:ln w="28575">
            <a:solidFill>
              <a:srgbClr val="66FF66"/>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sp>
        <p:nvSpPr>
          <p:cNvPr id="180251" name="Line 27"/>
          <p:cNvSpPr>
            <a:spLocks noChangeShapeType="1"/>
          </p:cNvSpPr>
          <p:nvPr/>
        </p:nvSpPr>
        <p:spPr bwMode="auto">
          <a:xfrm>
            <a:off x="1066800" y="2590800"/>
            <a:ext cx="0" cy="838200"/>
          </a:xfrm>
          <a:prstGeom prst="line">
            <a:avLst/>
          </a:prstGeom>
          <a:noFill/>
          <a:ln w="28575">
            <a:solidFill>
              <a:srgbClr val="66FF66"/>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sp>
        <p:nvSpPr>
          <p:cNvPr id="180252" name="Line 28"/>
          <p:cNvSpPr>
            <a:spLocks noChangeShapeType="1"/>
          </p:cNvSpPr>
          <p:nvPr/>
        </p:nvSpPr>
        <p:spPr bwMode="auto">
          <a:xfrm>
            <a:off x="1066800" y="3429000"/>
            <a:ext cx="0" cy="1219200"/>
          </a:xfrm>
          <a:prstGeom prst="line">
            <a:avLst/>
          </a:prstGeom>
          <a:noFill/>
          <a:ln w="28575">
            <a:solidFill>
              <a:srgbClr val="66FF66"/>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graphicFrame>
        <p:nvGraphicFramePr>
          <p:cNvPr id="17" name="表 16"/>
          <p:cNvGraphicFramePr>
            <a:graphicFrameLocks noGrp="1"/>
          </p:cNvGraphicFramePr>
          <p:nvPr>
            <p:extLst>
              <p:ext uri="{D42A27DB-BD31-4B8C-83A1-F6EECF244321}">
                <p14:modId xmlns:p14="http://schemas.microsoft.com/office/powerpoint/2010/main" val="984023398"/>
              </p:ext>
            </p:extLst>
          </p:nvPr>
        </p:nvGraphicFramePr>
        <p:xfrm>
          <a:off x="4572000" y="2971800"/>
          <a:ext cx="4191000" cy="2073276"/>
        </p:xfrm>
        <a:graphic>
          <a:graphicData uri="http://schemas.openxmlformats.org/drawingml/2006/table">
            <a:tbl>
              <a:tblPr firstRow="1" bandRow="1">
                <a:tableStyleId>{5C22544A-7EE6-4342-B048-85BDC9FD1C3A}</a:tableStyleId>
              </a:tblPr>
              <a:tblGrid>
                <a:gridCol w="1333500">
                  <a:extLst>
                    <a:ext uri="{9D8B030D-6E8A-4147-A177-3AD203B41FA5}">
                      <a16:colId xmlns:a16="http://schemas.microsoft.com/office/drawing/2014/main" val="20000"/>
                    </a:ext>
                  </a:extLst>
                </a:gridCol>
                <a:gridCol w="952500">
                  <a:extLst>
                    <a:ext uri="{9D8B030D-6E8A-4147-A177-3AD203B41FA5}">
                      <a16:colId xmlns:a16="http://schemas.microsoft.com/office/drawing/2014/main" val="20001"/>
                    </a:ext>
                  </a:extLst>
                </a:gridCol>
                <a:gridCol w="952500">
                  <a:extLst>
                    <a:ext uri="{9D8B030D-6E8A-4147-A177-3AD203B41FA5}">
                      <a16:colId xmlns:a16="http://schemas.microsoft.com/office/drawing/2014/main" val="20002"/>
                    </a:ext>
                  </a:extLst>
                </a:gridCol>
                <a:gridCol w="952500">
                  <a:extLst>
                    <a:ext uri="{9D8B030D-6E8A-4147-A177-3AD203B41FA5}">
                      <a16:colId xmlns:a16="http://schemas.microsoft.com/office/drawing/2014/main" val="20003"/>
                    </a:ext>
                  </a:extLst>
                </a:gridCol>
              </a:tblGrid>
              <a:tr h="518319">
                <a:tc>
                  <a:txBody>
                    <a:bodyPr/>
                    <a:lstStyle/>
                    <a:p>
                      <a:pPr algn="ctr"/>
                      <a:r>
                        <a:rPr kumimoji="1" lang="ja-JP" altLang="en-US" sz="2800" b="0" i="0" baseline="0" dirty="0">
                          <a:solidFill>
                            <a:schemeClr val="tx1"/>
                          </a:solidFill>
                          <a:latin typeface="Times New Roman" pitchFamily="18" charset="0"/>
                          <a:ea typeface="ＭＳ Ｐゴシック" pitchFamily="50" charset="-128"/>
                        </a:rPr>
                        <a:t>レベル</a:t>
                      </a:r>
                    </a:p>
                  </a:txBody>
                  <a:tcPr marT="45734" marB="45734">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r>
                        <a:rPr kumimoji="1" lang="ja-JP" altLang="en-US" sz="2800" b="0" i="0" baseline="0" dirty="0">
                          <a:solidFill>
                            <a:schemeClr val="tx1"/>
                          </a:solidFill>
                          <a:latin typeface="Times New Roman" pitchFamily="18" charset="0"/>
                          <a:ea typeface="ＭＳ Ｐゴシック" pitchFamily="50" charset="-128"/>
                        </a:rPr>
                        <a:t>変数</a:t>
                      </a:r>
                    </a:p>
                  </a:txBody>
                  <a:tcPr marT="45734" marB="45734">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kumimoji="1" lang="ja-JP" altLang="en-US" sz="2800" b="0" i="0" baseline="0" dirty="0">
                        <a:solidFill>
                          <a:schemeClr val="tx1"/>
                        </a:solidFill>
                        <a:latin typeface="Times New Roman" pitchFamily="18" charset="0"/>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kumimoji="1" lang="ja-JP" altLang="en-US" sz="2800" b="0" i="0" baseline="0" dirty="0">
                        <a:solidFill>
                          <a:schemeClr val="tx1"/>
                        </a:solidFill>
                        <a:latin typeface="Times New Roman" pitchFamily="18" charset="0"/>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518319">
                <a:tc>
                  <a:txBody>
                    <a:bodyPr/>
                    <a:lstStyle/>
                    <a:p>
                      <a:pPr algn="ctr"/>
                      <a:r>
                        <a:rPr kumimoji="1" lang="en-US" altLang="ja-JP" sz="2800" b="0" i="0" baseline="0" dirty="0">
                          <a:solidFill>
                            <a:schemeClr val="tx1"/>
                          </a:solidFill>
                          <a:latin typeface="Times New Roman" pitchFamily="18" charset="0"/>
                          <a:ea typeface="ＭＳ Ｐゴシック" pitchFamily="50" charset="-128"/>
                        </a:rPr>
                        <a:t>2</a:t>
                      </a:r>
                      <a:endParaRPr kumimoji="1" lang="ja-JP" altLang="en-US" sz="2800" b="0" i="0" baseline="0" dirty="0">
                        <a:solidFill>
                          <a:schemeClr val="tx1"/>
                        </a:solidFill>
                        <a:latin typeface="Times New Roman" pitchFamily="18" charset="0"/>
                        <a:ea typeface="ＭＳ Ｐゴシック" pitchFamily="50" charset="-128"/>
                      </a:endParaRPr>
                    </a:p>
                  </a:txBody>
                  <a:tcPr marT="45734" marB="45734">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800" b="0" i="0" baseline="0" dirty="0">
                          <a:solidFill>
                            <a:schemeClr val="tx1"/>
                          </a:solidFill>
                          <a:latin typeface="Times New Roman" pitchFamily="18" charset="0"/>
                          <a:ea typeface="ＭＳ Ｐゴシック" pitchFamily="50" charset="-128"/>
                        </a:rPr>
                        <a:t>i</a:t>
                      </a:r>
                      <a:endParaRPr kumimoji="1" lang="ja-JP" altLang="en-US" sz="2800" b="0" i="0" baseline="0" dirty="0">
                        <a:solidFill>
                          <a:schemeClr val="tx1"/>
                        </a:solidFill>
                        <a:latin typeface="Times New Roman" pitchFamily="18" charset="0"/>
                        <a:ea typeface="ＭＳ Ｐゴシック" pitchFamily="50" charset="-128"/>
                      </a:endParaRPr>
                    </a:p>
                  </a:txBody>
                  <a:tcPr marT="45734" marB="457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800" b="0" i="0" baseline="0" dirty="0">
                          <a:solidFill>
                            <a:schemeClr val="tx1"/>
                          </a:solidFill>
                          <a:latin typeface="Times New Roman" pitchFamily="18" charset="0"/>
                          <a:ea typeface="ＭＳ Ｐゴシック" pitchFamily="50" charset="-128"/>
                        </a:rPr>
                        <a:t>j</a:t>
                      </a:r>
                      <a:endParaRPr kumimoji="1" lang="ja-JP" altLang="en-US" sz="2800" b="0" i="0" baseline="0" dirty="0">
                        <a:solidFill>
                          <a:schemeClr val="tx1"/>
                        </a:solidFill>
                        <a:latin typeface="Times New Roman" pitchFamily="18" charset="0"/>
                        <a:ea typeface="ＭＳ Ｐゴシック" pitchFamily="50" charset="-128"/>
                      </a:endParaRPr>
                    </a:p>
                  </a:txBody>
                  <a:tcPr marT="45734" marB="457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800" b="0" i="0" baseline="0" dirty="0">
                          <a:solidFill>
                            <a:schemeClr val="tx1"/>
                          </a:solidFill>
                          <a:latin typeface="Times New Roman" pitchFamily="18" charset="0"/>
                          <a:ea typeface="ＭＳ Ｐゴシック" pitchFamily="50" charset="-128"/>
                        </a:rPr>
                        <a:t>k</a:t>
                      </a:r>
                      <a:endParaRPr kumimoji="1" lang="ja-JP" altLang="en-US" sz="2800" b="0" i="0" baseline="0" dirty="0">
                        <a:solidFill>
                          <a:schemeClr val="tx1"/>
                        </a:solidFill>
                        <a:latin typeface="Times New Roman" pitchFamily="18" charset="0"/>
                        <a:ea typeface="ＭＳ Ｐゴシック" pitchFamily="50" charset="-128"/>
                      </a:endParaRPr>
                    </a:p>
                  </a:txBody>
                  <a:tcPr marT="45734" marB="45734">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518319">
                <a:tc>
                  <a:txBody>
                    <a:bodyPr/>
                    <a:lstStyle/>
                    <a:p>
                      <a:pPr algn="ctr"/>
                      <a:r>
                        <a:rPr kumimoji="1" lang="en-US" altLang="ja-JP" sz="2800" b="0" i="0" baseline="0" dirty="0">
                          <a:solidFill>
                            <a:schemeClr val="tx1"/>
                          </a:solidFill>
                          <a:latin typeface="Times New Roman" pitchFamily="18" charset="0"/>
                          <a:ea typeface="ＭＳ Ｐゴシック" pitchFamily="50" charset="-128"/>
                        </a:rPr>
                        <a:t>1</a:t>
                      </a:r>
                      <a:endParaRPr kumimoji="1" lang="ja-JP" altLang="en-US" sz="2800" b="0" i="0" baseline="0" dirty="0">
                        <a:solidFill>
                          <a:schemeClr val="tx1"/>
                        </a:solidFill>
                        <a:latin typeface="Times New Roman" pitchFamily="18" charset="0"/>
                        <a:ea typeface="ＭＳ Ｐゴシック" pitchFamily="50" charset="-128"/>
                      </a:endParaRPr>
                    </a:p>
                  </a:txBody>
                  <a:tcPr marT="45734" marB="45734">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800" b="0" i="0" baseline="0" dirty="0">
                          <a:solidFill>
                            <a:schemeClr val="tx1"/>
                          </a:solidFill>
                          <a:latin typeface="Times New Roman" pitchFamily="18" charset="0"/>
                          <a:ea typeface="ＭＳ Ｐゴシック" pitchFamily="50" charset="-128"/>
                        </a:rPr>
                        <a:t>i</a:t>
                      </a:r>
                      <a:endParaRPr kumimoji="1" lang="ja-JP" altLang="en-US" sz="2800" b="0" i="0" baseline="0" dirty="0">
                        <a:solidFill>
                          <a:schemeClr val="tx1"/>
                        </a:solidFill>
                        <a:latin typeface="Times New Roman" pitchFamily="18" charset="0"/>
                        <a:ea typeface="ＭＳ Ｐゴシック" pitchFamily="50" charset="-128"/>
                      </a:endParaRPr>
                    </a:p>
                  </a:txBody>
                  <a:tcPr marT="45734" marB="457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800" b="0" i="0" baseline="0" dirty="0">
                          <a:solidFill>
                            <a:schemeClr val="tx1"/>
                          </a:solidFill>
                          <a:latin typeface="Times New Roman" pitchFamily="18" charset="0"/>
                          <a:ea typeface="ＭＳ Ｐゴシック" pitchFamily="50" charset="-128"/>
                        </a:rPr>
                        <a:t>j</a:t>
                      </a:r>
                      <a:endParaRPr kumimoji="1" lang="ja-JP" altLang="en-US" sz="2800" b="0" i="0" baseline="0" dirty="0">
                        <a:solidFill>
                          <a:schemeClr val="tx1"/>
                        </a:solidFill>
                        <a:latin typeface="Times New Roman" pitchFamily="18" charset="0"/>
                        <a:ea typeface="ＭＳ Ｐゴシック" pitchFamily="50" charset="-128"/>
                      </a:endParaRPr>
                    </a:p>
                  </a:txBody>
                  <a:tcPr marT="45734" marB="457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2800" b="0" i="0" baseline="0" dirty="0">
                        <a:solidFill>
                          <a:schemeClr val="tx1"/>
                        </a:solidFill>
                        <a:latin typeface="Times New Roman" pitchFamily="18" charset="0"/>
                        <a:ea typeface="ＭＳ Ｐゴシック" pitchFamily="50" charset="-128"/>
                      </a:endParaRPr>
                    </a:p>
                  </a:txBody>
                  <a:tcPr marT="45734" marB="45734">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518319">
                <a:tc>
                  <a:txBody>
                    <a:bodyPr/>
                    <a:lstStyle/>
                    <a:p>
                      <a:pPr algn="ctr"/>
                      <a:r>
                        <a:rPr kumimoji="1" lang="en-US" altLang="ja-JP" sz="2800" b="0" i="0" baseline="0" dirty="0">
                          <a:solidFill>
                            <a:schemeClr val="tx1"/>
                          </a:solidFill>
                          <a:latin typeface="Times New Roman" pitchFamily="18" charset="0"/>
                          <a:ea typeface="ＭＳ Ｐゴシック" pitchFamily="50" charset="-128"/>
                        </a:rPr>
                        <a:t>0</a:t>
                      </a:r>
                      <a:endParaRPr kumimoji="1" lang="ja-JP" altLang="en-US" sz="2800" b="0" i="0" baseline="0" dirty="0">
                        <a:solidFill>
                          <a:schemeClr val="tx1"/>
                        </a:solidFill>
                        <a:latin typeface="Times New Roman" pitchFamily="18" charset="0"/>
                        <a:ea typeface="ＭＳ Ｐゴシック" pitchFamily="50" charset="-128"/>
                      </a:endParaRPr>
                    </a:p>
                  </a:txBody>
                  <a:tcPr marT="45734" marB="45734">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kumimoji="1" lang="en-US" altLang="ja-JP" sz="2800" b="0" i="0" baseline="0" dirty="0">
                          <a:solidFill>
                            <a:schemeClr val="tx1"/>
                          </a:solidFill>
                          <a:latin typeface="Times New Roman" pitchFamily="18" charset="0"/>
                          <a:ea typeface="ＭＳ Ｐゴシック" pitchFamily="50" charset="-128"/>
                        </a:rPr>
                        <a:t>i</a:t>
                      </a:r>
                      <a:endParaRPr kumimoji="1" lang="ja-JP" altLang="en-US" sz="2800" b="0" i="0" baseline="0" dirty="0">
                        <a:solidFill>
                          <a:schemeClr val="tx1"/>
                        </a:solidFill>
                        <a:latin typeface="Times New Roman" pitchFamily="18" charset="0"/>
                        <a:ea typeface="ＭＳ Ｐゴシック" pitchFamily="50" charset="-128"/>
                      </a:endParaRPr>
                    </a:p>
                  </a:txBody>
                  <a:tcPr marT="45734" marB="457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endParaRPr kumimoji="1" lang="ja-JP" altLang="en-US" sz="2800" b="0" i="0" baseline="0" dirty="0">
                        <a:solidFill>
                          <a:schemeClr val="tx1"/>
                        </a:solidFill>
                        <a:latin typeface="Times New Roman" pitchFamily="18" charset="0"/>
                        <a:ea typeface="ＭＳ Ｐゴシック" pitchFamily="50" charset="-128"/>
                      </a:endParaRPr>
                    </a:p>
                  </a:txBody>
                  <a:tcPr marT="45734" marB="457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endParaRPr kumimoji="1" lang="ja-JP" altLang="en-US" sz="2800" b="0" i="0" baseline="0" dirty="0">
                        <a:solidFill>
                          <a:schemeClr val="tx1"/>
                        </a:solidFill>
                        <a:latin typeface="Times New Roman" pitchFamily="18" charset="0"/>
                        <a:ea typeface="ＭＳ Ｐゴシック" pitchFamily="50" charset="-128"/>
                      </a:endParaRPr>
                    </a:p>
                  </a:txBody>
                  <a:tcPr marT="45734" marB="45734">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86048" name="テキスト ボックス 17"/>
          <p:cNvSpPr txBox="1">
            <a:spLocks noChangeArrowheads="1"/>
          </p:cNvSpPr>
          <p:nvPr/>
        </p:nvSpPr>
        <p:spPr bwMode="auto">
          <a:xfrm>
            <a:off x="4494881" y="5334000"/>
            <a:ext cx="426110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t>レベルの若いものから参照</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関数呼び出し</a:t>
            </a:r>
          </a:p>
        </p:txBody>
      </p:sp>
      <p:sp>
        <p:nvSpPr>
          <p:cNvPr id="124931" name="Rectangle 3"/>
          <p:cNvSpPr>
            <a:spLocks noChangeArrowheads="1"/>
          </p:cNvSpPr>
          <p:nvPr/>
        </p:nvSpPr>
        <p:spPr bwMode="auto">
          <a:xfrm>
            <a:off x="1143000" y="1447800"/>
            <a:ext cx="3124200" cy="5257800"/>
          </a:xfrm>
          <a:prstGeom prst="rect">
            <a:avLst/>
          </a:prstGeom>
          <a:solidFill>
            <a:srgbClr val="000000"/>
          </a:solidFill>
          <a:ln w="19050">
            <a:solidFill>
              <a:schemeClr val="tx1"/>
            </a:solidFill>
            <a:miter lim="800000"/>
            <a:headEnd/>
            <a:tailEnd/>
          </a:ln>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800" dirty="0"/>
              <a:t>main () {</a:t>
            </a:r>
          </a:p>
          <a:p>
            <a:pPr algn="l" eaLnBrk="1" hangingPunct="1"/>
            <a:r>
              <a:rPr lang="en-US" altLang="ja-JP" sz="2800" dirty="0"/>
              <a:t>   int a, b, c;</a:t>
            </a:r>
          </a:p>
          <a:p>
            <a:pPr algn="l" eaLnBrk="1" hangingPunct="1"/>
            <a:r>
              <a:rPr lang="en-US" altLang="ja-JP" sz="2800" dirty="0"/>
              <a:t>       :</a:t>
            </a:r>
          </a:p>
          <a:p>
            <a:pPr algn="l" eaLnBrk="1" hangingPunct="1"/>
            <a:r>
              <a:rPr lang="en-US" altLang="ja-JP" sz="2800" dirty="0"/>
              <a:t>   c = func (a);</a:t>
            </a:r>
          </a:p>
          <a:p>
            <a:pPr algn="l" eaLnBrk="1" hangingPunct="1"/>
            <a:r>
              <a:rPr lang="en-US" altLang="ja-JP" sz="2800" dirty="0"/>
              <a:t>       :</a:t>
            </a:r>
          </a:p>
          <a:p>
            <a:pPr algn="l" eaLnBrk="1" hangingPunct="1"/>
            <a:r>
              <a:rPr lang="en-US" altLang="ja-JP" sz="2800" dirty="0"/>
              <a:t>}</a:t>
            </a:r>
          </a:p>
          <a:p>
            <a:pPr algn="l" eaLnBrk="1" hangingPunct="1"/>
            <a:endParaRPr lang="en-US" altLang="ja-JP" sz="2800" dirty="0"/>
          </a:p>
          <a:p>
            <a:pPr algn="l" eaLnBrk="1" hangingPunct="1"/>
            <a:r>
              <a:rPr lang="en-US" altLang="ja-JP" sz="2800" dirty="0"/>
              <a:t>func (int x) {</a:t>
            </a:r>
          </a:p>
          <a:p>
            <a:pPr algn="l" eaLnBrk="1" hangingPunct="1"/>
            <a:r>
              <a:rPr lang="en-US" altLang="ja-JP" sz="2800" dirty="0"/>
              <a:t>    int i;</a:t>
            </a:r>
          </a:p>
          <a:p>
            <a:pPr algn="l" eaLnBrk="1" hangingPunct="1"/>
            <a:r>
              <a:rPr lang="en-US" altLang="ja-JP" sz="2800" dirty="0"/>
              <a:t>      :</a:t>
            </a:r>
          </a:p>
          <a:p>
            <a:pPr algn="l" eaLnBrk="1" hangingPunct="1"/>
            <a:r>
              <a:rPr lang="en-US" altLang="ja-JP" sz="2800" dirty="0"/>
              <a:t>    return i;</a:t>
            </a:r>
          </a:p>
          <a:p>
            <a:pPr algn="l" eaLnBrk="1" hangingPunct="1"/>
            <a:r>
              <a:rPr lang="en-US" altLang="ja-JP" sz="2800" dirty="0"/>
              <a:t>}</a:t>
            </a:r>
          </a:p>
        </p:txBody>
      </p:sp>
      <p:sp>
        <p:nvSpPr>
          <p:cNvPr id="187396" name="Line 4"/>
          <p:cNvSpPr>
            <a:spLocks noChangeShapeType="1"/>
          </p:cNvSpPr>
          <p:nvPr/>
        </p:nvSpPr>
        <p:spPr bwMode="auto">
          <a:xfrm>
            <a:off x="990600" y="1905000"/>
            <a:ext cx="0" cy="1295400"/>
          </a:xfrm>
          <a:prstGeom prst="line">
            <a:avLst/>
          </a:prstGeom>
          <a:noFill/>
          <a:ln w="28575">
            <a:solidFill>
              <a:srgbClr val="66FF66"/>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graphicFrame>
        <p:nvGraphicFramePr>
          <p:cNvPr id="125004" name="Group 76"/>
          <p:cNvGraphicFramePr>
            <a:graphicFrameLocks noGrp="1"/>
          </p:cNvGraphicFramePr>
          <p:nvPr/>
        </p:nvGraphicFramePr>
        <p:xfrm>
          <a:off x="5181600" y="1600200"/>
          <a:ext cx="2971800" cy="1371600"/>
        </p:xfrm>
        <a:graphic>
          <a:graphicData uri="http://schemas.openxmlformats.org/drawingml/2006/table">
            <a:tbl>
              <a:tblPr/>
              <a:tblGrid>
                <a:gridCol w="4572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742950">
                  <a:extLst>
                    <a:ext uri="{9D8B030D-6E8A-4147-A177-3AD203B41FA5}">
                      <a16:colId xmlns:a16="http://schemas.microsoft.com/office/drawing/2014/main" val="20002"/>
                    </a:ext>
                  </a:extLst>
                </a:gridCol>
                <a:gridCol w="933450">
                  <a:extLst>
                    <a:ext uri="{9D8B030D-6E8A-4147-A177-3AD203B41FA5}">
                      <a16:colId xmlns:a16="http://schemas.microsoft.com/office/drawing/2014/main" val="20003"/>
                    </a:ext>
                  </a:extLst>
                </a:gridCol>
              </a:tblGrid>
              <a:tr h="4572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b</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72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c</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30" name="Line 4"/>
          <p:cNvSpPr>
            <a:spLocks noChangeShapeType="1"/>
          </p:cNvSpPr>
          <p:nvPr/>
        </p:nvSpPr>
        <p:spPr bwMode="auto">
          <a:xfrm>
            <a:off x="990600" y="4800600"/>
            <a:ext cx="0" cy="1295400"/>
          </a:xfrm>
          <a:prstGeom prst="line">
            <a:avLst/>
          </a:prstGeom>
          <a:noFill/>
          <a:ln w="28575">
            <a:solidFill>
              <a:srgbClr val="66FF66"/>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graphicFrame>
        <p:nvGraphicFramePr>
          <p:cNvPr id="125006" name="Group 78"/>
          <p:cNvGraphicFramePr>
            <a:graphicFrameLocks noGrp="1"/>
          </p:cNvGraphicFramePr>
          <p:nvPr/>
        </p:nvGraphicFramePr>
        <p:xfrm>
          <a:off x="5181600" y="5334000"/>
          <a:ext cx="2971800" cy="914400"/>
        </p:xfrm>
        <a:graphic>
          <a:graphicData uri="http://schemas.openxmlformats.org/drawingml/2006/table">
            <a:tbl>
              <a:tblPr/>
              <a:tblGrid>
                <a:gridCol w="4572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742950">
                  <a:extLst>
                    <a:ext uri="{9D8B030D-6E8A-4147-A177-3AD203B41FA5}">
                      <a16:colId xmlns:a16="http://schemas.microsoft.com/office/drawing/2014/main" val="20002"/>
                    </a:ext>
                  </a:extLst>
                </a:gridCol>
                <a:gridCol w="933450">
                  <a:extLst>
                    <a:ext uri="{9D8B030D-6E8A-4147-A177-3AD203B41FA5}">
                      <a16:colId xmlns:a16="http://schemas.microsoft.com/office/drawing/2014/main" val="20003"/>
                    </a:ext>
                  </a:extLst>
                </a:gridCol>
              </a:tblGrid>
              <a:tr h="4572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引数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6</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125003" name="Group 75"/>
          <p:cNvGraphicFramePr>
            <a:graphicFrameLocks noGrp="1"/>
          </p:cNvGraphicFramePr>
          <p:nvPr/>
        </p:nvGraphicFramePr>
        <p:xfrm>
          <a:off x="5181600" y="3886200"/>
          <a:ext cx="2971800" cy="1371600"/>
        </p:xfrm>
        <a:graphic>
          <a:graphicData uri="http://schemas.openxmlformats.org/drawingml/2006/table">
            <a:tbl>
              <a:tblPr/>
              <a:tblGrid>
                <a:gridCol w="4572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742950">
                  <a:extLst>
                    <a:ext uri="{9D8B030D-6E8A-4147-A177-3AD203B41FA5}">
                      <a16:colId xmlns:a16="http://schemas.microsoft.com/office/drawing/2014/main" val="20002"/>
                    </a:ext>
                  </a:extLst>
                </a:gridCol>
                <a:gridCol w="933450">
                  <a:extLst>
                    <a:ext uri="{9D8B030D-6E8A-4147-A177-3AD203B41FA5}">
                      <a16:colId xmlns:a16="http://schemas.microsoft.com/office/drawing/2014/main" val="20003"/>
                    </a:ext>
                  </a:extLst>
                </a:gridCol>
              </a:tblGrid>
              <a:tr h="4572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b</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72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c</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37" name="Line 4"/>
          <p:cNvSpPr>
            <a:spLocks noChangeShapeType="1"/>
          </p:cNvSpPr>
          <p:nvPr/>
        </p:nvSpPr>
        <p:spPr bwMode="auto">
          <a:xfrm>
            <a:off x="990600" y="3276600"/>
            <a:ext cx="0" cy="762000"/>
          </a:xfrm>
          <a:prstGeom prst="line">
            <a:avLst/>
          </a:prstGeom>
          <a:noFill/>
          <a:ln w="28575">
            <a:solidFill>
              <a:srgbClr val="66FF66"/>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grpSp>
        <p:nvGrpSpPr>
          <p:cNvPr id="124996" name="Group 68"/>
          <p:cNvGrpSpPr>
            <a:grpSpLocks/>
          </p:cNvGrpSpPr>
          <p:nvPr/>
        </p:nvGrpSpPr>
        <p:grpSpPr bwMode="auto">
          <a:xfrm>
            <a:off x="685800" y="3276600"/>
            <a:ext cx="228600" cy="1447800"/>
            <a:chOff x="336" y="2064"/>
            <a:chExt cx="144" cy="864"/>
          </a:xfrm>
        </p:grpSpPr>
        <p:sp>
          <p:nvSpPr>
            <p:cNvPr id="124997" name="Arc 69"/>
            <p:cNvSpPr>
              <a:spLocks/>
            </p:cNvSpPr>
            <p:nvPr/>
          </p:nvSpPr>
          <p:spPr bwMode="auto">
            <a:xfrm flipH="1">
              <a:off x="336" y="2064"/>
              <a:ext cx="144" cy="43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FF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124998" name="Arc 70"/>
            <p:cNvSpPr>
              <a:spLocks/>
            </p:cNvSpPr>
            <p:nvPr/>
          </p:nvSpPr>
          <p:spPr bwMode="auto">
            <a:xfrm flipH="1" flipV="1">
              <a:off x="336" y="2496"/>
              <a:ext cx="144" cy="43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FF99"/>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grpSp>
      <p:grpSp>
        <p:nvGrpSpPr>
          <p:cNvPr id="124999" name="Group 71"/>
          <p:cNvGrpSpPr>
            <a:grpSpLocks/>
          </p:cNvGrpSpPr>
          <p:nvPr/>
        </p:nvGrpSpPr>
        <p:grpSpPr bwMode="auto">
          <a:xfrm flipV="1">
            <a:off x="381000" y="3276600"/>
            <a:ext cx="457200" cy="2743200"/>
            <a:chOff x="336" y="2064"/>
            <a:chExt cx="144" cy="864"/>
          </a:xfrm>
        </p:grpSpPr>
        <p:sp>
          <p:nvSpPr>
            <p:cNvPr id="125000" name="Arc 72"/>
            <p:cNvSpPr>
              <a:spLocks/>
            </p:cNvSpPr>
            <p:nvPr/>
          </p:nvSpPr>
          <p:spPr bwMode="auto">
            <a:xfrm flipH="1">
              <a:off x="336" y="2064"/>
              <a:ext cx="144" cy="43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FF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125001" name="Arc 73"/>
            <p:cNvSpPr>
              <a:spLocks/>
            </p:cNvSpPr>
            <p:nvPr/>
          </p:nvSpPr>
          <p:spPr bwMode="auto">
            <a:xfrm flipH="1" flipV="1">
              <a:off x="336" y="2496"/>
              <a:ext cx="144" cy="43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FF99"/>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25004"/>
                                        </p:tgtEl>
                                        <p:attrNameLst>
                                          <p:attrName>style.visibility</p:attrName>
                                        </p:attrNameLst>
                                      </p:cBhvr>
                                      <p:to>
                                        <p:strVal val="visible"/>
                                      </p:to>
                                    </p:set>
                                    <p:animEffect transition="in" filter="checkerboard(across)">
                                      <p:cBhvr>
                                        <p:cTn id="7" dur="500"/>
                                        <p:tgtEl>
                                          <p:spTgt spid="12500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87396"/>
                                        </p:tgtEl>
                                        <p:attrNameLst>
                                          <p:attrName>style.visibility</p:attrName>
                                        </p:attrNameLst>
                                      </p:cBhvr>
                                      <p:to>
                                        <p:strVal val="visible"/>
                                      </p:to>
                                    </p:set>
                                    <p:animEffect transition="in" filter="wipe(up)">
                                      <p:cBhvr>
                                        <p:cTn id="12" dur="500"/>
                                        <p:tgtEl>
                                          <p:spTgt spid="18739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124996"/>
                                        </p:tgtEl>
                                        <p:attrNameLst>
                                          <p:attrName>style.visibility</p:attrName>
                                        </p:attrNameLst>
                                      </p:cBhvr>
                                      <p:to>
                                        <p:strVal val="visible"/>
                                      </p:to>
                                    </p:set>
                                    <p:animEffect transition="in" filter="wipe(up)">
                                      <p:cBhvr>
                                        <p:cTn id="17" dur="500"/>
                                        <p:tgtEl>
                                          <p:spTgt spid="12499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125003"/>
                                        </p:tgtEl>
                                        <p:attrNameLst>
                                          <p:attrName>style.visibility</p:attrName>
                                        </p:attrNameLst>
                                      </p:cBhvr>
                                      <p:to>
                                        <p:strVal val="visible"/>
                                      </p:to>
                                    </p:set>
                                    <p:animEffect transition="in" filter="checkerboard(across)">
                                      <p:cBhvr>
                                        <p:cTn id="22" dur="500"/>
                                        <p:tgtEl>
                                          <p:spTgt spid="12500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125006"/>
                                        </p:tgtEl>
                                        <p:attrNameLst>
                                          <p:attrName>style.visibility</p:attrName>
                                        </p:attrNameLst>
                                      </p:cBhvr>
                                      <p:to>
                                        <p:strVal val="visible"/>
                                      </p:to>
                                    </p:set>
                                    <p:animEffect transition="in" filter="checkerboard(across)">
                                      <p:cBhvr>
                                        <p:cTn id="27" dur="500"/>
                                        <p:tgtEl>
                                          <p:spTgt spid="12500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wipe(up)">
                                      <p:cBhvr>
                                        <p:cTn id="32" dur="500"/>
                                        <p:tgtEl>
                                          <p:spTgt spid="3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4" fill="hold" nodeType="clickEffect">
                                  <p:stCondLst>
                                    <p:cond delay="0"/>
                                  </p:stCondLst>
                                  <p:childTnLst>
                                    <p:set>
                                      <p:cBhvr>
                                        <p:cTn id="36" dur="1" fill="hold">
                                          <p:stCondLst>
                                            <p:cond delay="0"/>
                                          </p:stCondLst>
                                        </p:cTn>
                                        <p:tgtEl>
                                          <p:spTgt spid="124999"/>
                                        </p:tgtEl>
                                        <p:attrNameLst>
                                          <p:attrName>style.visibility</p:attrName>
                                        </p:attrNameLst>
                                      </p:cBhvr>
                                      <p:to>
                                        <p:strVal val="visible"/>
                                      </p:to>
                                    </p:set>
                                    <p:animEffect transition="in" filter="wipe(down)">
                                      <p:cBhvr>
                                        <p:cTn id="37" dur="500"/>
                                        <p:tgtEl>
                                          <p:spTgt spid="124999"/>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37"/>
                                        </p:tgtEl>
                                        <p:attrNameLst>
                                          <p:attrName>style.visibility</p:attrName>
                                        </p:attrNameLst>
                                      </p:cBhvr>
                                      <p:to>
                                        <p:strVal val="visible"/>
                                      </p:to>
                                    </p:set>
                                    <p:animEffect transition="in" filter="wipe(up)">
                                      <p:cBhvr>
                                        <p:cTn id="42"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6" grpId="0" animBg="1"/>
      <p:bldP spid="30" grpId="0" animBg="1"/>
      <p:bldP spid="3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動的変数の番地の割り当て</a:t>
            </a:r>
          </a:p>
        </p:txBody>
      </p:sp>
      <p:sp>
        <p:nvSpPr>
          <p:cNvPr id="87043" name="Rectangle 3"/>
          <p:cNvSpPr>
            <a:spLocks noGrp="1" noChangeArrowheads="1"/>
          </p:cNvSpPr>
          <p:nvPr>
            <p:ph type="body" idx="4294967295"/>
          </p:nvPr>
        </p:nvSpPr>
        <p:spPr>
          <a:xfrm>
            <a:off x="1066800" y="1524000"/>
            <a:ext cx="7620000" cy="1219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a:effectLst/>
                <a:latin typeface="Times New Roman" panose="02020603050405020304" pitchFamily="18" charset="0"/>
                <a:ea typeface="ＭＳ Ｐゴシック" panose="020B0600070205080204" pitchFamily="50" charset="-128"/>
              </a:rPr>
              <a:t>new (Java</a:t>
            </a:r>
            <a:r>
              <a:rPr lang="ja-JP" altLang="en-US" dirty="0">
                <a:effectLst/>
                <a:latin typeface="Times New Roman" panose="02020603050405020304" pitchFamily="18" charset="0"/>
                <a:ea typeface="ＭＳ Ｐゴシック" panose="020B0600070205080204" pitchFamily="50" charset="-128"/>
              </a:rPr>
              <a:t>)</a:t>
            </a:r>
          </a:p>
          <a:p>
            <a:pPr lvl="1"/>
            <a:r>
              <a:rPr lang="en-US" altLang="ja-JP" dirty="0">
                <a:effectLst/>
                <a:latin typeface="Times New Roman" panose="02020603050405020304" pitchFamily="18" charset="0"/>
                <a:ea typeface="ＭＳ Ｐゴシック" panose="020B0600070205080204" pitchFamily="50" charset="-128"/>
              </a:rPr>
              <a:t>new : </a:t>
            </a:r>
            <a:r>
              <a:rPr lang="ja-JP" altLang="en-US" dirty="0">
                <a:effectLst/>
                <a:latin typeface="Times New Roman" panose="02020603050405020304" pitchFamily="18" charset="0"/>
                <a:ea typeface="ＭＳ Ｐゴシック" panose="020B0600070205080204" pitchFamily="50" charset="-128"/>
              </a:rPr>
              <a:t>番地割り当て命令</a:t>
            </a:r>
          </a:p>
        </p:txBody>
      </p:sp>
      <p:sp>
        <p:nvSpPr>
          <p:cNvPr id="87044" name="Rectangle 4"/>
          <p:cNvSpPr>
            <a:spLocks noChangeArrowheads="1"/>
          </p:cNvSpPr>
          <p:nvPr/>
        </p:nvSpPr>
        <p:spPr bwMode="auto">
          <a:xfrm>
            <a:off x="838200" y="2819400"/>
            <a:ext cx="4267200" cy="2743200"/>
          </a:xfrm>
          <a:prstGeom prst="rect">
            <a:avLst/>
          </a:prstGeom>
          <a:solidFill>
            <a:srgbClr val="000000"/>
          </a:solidFill>
          <a:ln w="19050">
            <a:solidFill>
              <a:schemeClr val="tx1"/>
            </a:solidFill>
            <a:miter lim="800000"/>
            <a:headEnd/>
            <a:tailEnd/>
          </a:ln>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800" dirty="0"/>
              <a:t>{</a:t>
            </a:r>
          </a:p>
          <a:p>
            <a:pPr algn="l" eaLnBrk="1" hangingPunct="1"/>
            <a:r>
              <a:rPr lang="en-US" altLang="ja-JP" sz="2800" dirty="0"/>
              <a:t>    int a[];</a:t>
            </a:r>
          </a:p>
          <a:p>
            <a:pPr algn="l" eaLnBrk="1" hangingPunct="1"/>
            <a:r>
              <a:rPr lang="en-US" altLang="ja-JP" sz="2800" dirty="0"/>
              <a:t>          :</a:t>
            </a:r>
          </a:p>
          <a:p>
            <a:pPr algn="l" eaLnBrk="1" hangingPunct="1"/>
            <a:r>
              <a:rPr lang="en-US" altLang="ja-JP" sz="2800" dirty="0"/>
              <a:t>    a = new int [100];</a:t>
            </a:r>
          </a:p>
          <a:p>
            <a:pPr algn="l" eaLnBrk="1" hangingPunct="1"/>
            <a:r>
              <a:rPr lang="en-US" altLang="ja-JP" sz="2800" dirty="0"/>
              <a:t>          :</a:t>
            </a:r>
          </a:p>
          <a:p>
            <a:pPr algn="l" eaLnBrk="1" hangingPunct="1"/>
            <a:r>
              <a:rPr lang="en-US" altLang="ja-JP" sz="2800" dirty="0"/>
              <a:t>}</a:t>
            </a:r>
          </a:p>
        </p:txBody>
      </p:sp>
      <p:sp>
        <p:nvSpPr>
          <p:cNvPr id="181253" name="AutoShape 5"/>
          <p:cNvSpPr>
            <a:spLocks noChangeArrowheads="1"/>
          </p:cNvSpPr>
          <p:nvPr/>
        </p:nvSpPr>
        <p:spPr bwMode="auto">
          <a:xfrm>
            <a:off x="5334000" y="3886200"/>
            <a:ext cx="1981200" cy="838200"/>
          </a:xfrm>
          <a:prstGeom prst="wedgeRoundRectCallout">
            <a:avLst>
              <a:gd name="adj1" fmla="val -109537"/>
              <a:gd name="adj2" fmla="val 12690"/>
              <a:gd name="adj3" fmla="val 16667"/>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dirty="0"/>
              <a:t>メモリ確保</a:t>
            </a:r>
          </a:p>
          <a:p>
            <a:pPr eaLnBrk="1" hangingPunct="1"/>
            <a:r>
              <a:rPr lang="en-US" altLang="ja-JP" sz="2400" dirty="0"/>
              <a:t>int [100] </a:t>
            </a:r>
            <a:endParaRPr lang="ja-JP" altLang="en-US" sz="2400" dirty="0"/>
          </a:p>
        </p:txBody>
      </p:sp>
      <p:sp>
        <p:nvSpPr>
          <p:cNvPr id="181254" name="AutoShape 6"/>
          <p:cNvSpPr>
            <a:spLocks noChangeArrowheads="1"/>
          </p:cNvSpPr>
          <p:nvPr/>
        </p:nvSpPr>
        <p:spPr bwMode="auto">
          <a:xfrm>
            <a:off x="5334000" y="5105400"/>
            <a:ext cx="1981200" cy="533400"/>
          </a:xfrm>
          <a:prstGeom prst="wedgeRoundRectCallout">
            <a:avLst>
              <a:gd name="adj1" fmla="val -257852"/>
              <a:gd name="adj2" fmla="val -4764"/>
              <a:gd name="adj3" fmla="val 16667"/>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dirty="0"/>
              <a:t>メモリ解放</a:t>
            </a:r>
          </a:p>
        </p:txBody>
      </p:sp>
      <p:sp>
        <p:nvSpPr>
          <p:cNvPr id="181255" name="Text Box 7"/>
          <p:cNvSpPr txBox="1">
            <a:spLocks noChangeArrowheads="1"/>
          </p:cNvSpPr>
          <p:nvPr/>
        </p:nvSpPr>
        <p:spPr bwMode="auto">
          <a:xfrm>
            <a:off x="1447800" y="5715000"/>
            <a:ext cx="537845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800" dirty="0"/>
              <a:t>メモリ確保位置をプログラマが指定</a:t>
            </a:r>
          </a:p>
          <a:p>
            <a:pPr algn="l" eaLnBrk="1" hangingPunct="1"/>
            <a:r>
              <a:rPr lang="ja-JP" altLang="en-US" sz="2800" dirty="0"/>
              <a:t>メモリ解放位置はブロック終了時</a:t>
            </a:r>
          </a:p>
        </p:txBody>
      </p:sp>
      <p:sp>
        <p:nvSpPr>
          <p:cNvPr id="181256" name="AutoShape 8"/>
          <p:cNvSpPr>
            <a:spLocks noChangeArrowheads="1"/>
          </p:cNvSpPr>
          <p:nvPr/>
        </p:nvSpPr>
        <p:spPr bwMode="auto">
          <a:xfrm>
            <a:off x="5105400" y="3048000"/>
            <a:ext cx="3429000" cy="609600"/>
          </a:xfrm>
          <a:prstGeom prst="wedgeRoundRectCallout">
            <a:avLst>
              <a:gd name="adj1" fmla="val -117361"/>
              <a:gd name="adj2" fmla="val 36718"/>
              <a:gd name="adj3" fmla="val 16667"/>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dirty="0"/>
              <a:t>この時点では番地未定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81256"/>
                                        </p:tgtEl>
                                        <p:attrNameLst>
                                          <p:attrName>style.visibility</p:attrName>
                                        </p:attrNameLst>
                                      </p:cBhvr>
                                      <p:to>
                                        <p:strVal val="visible"/>
                                      </p:to>
                                    </p:set>
                                    <p:animEffect transition="in" filter="checkerboard(across)">
                                      <p:cBhvr>
                                        <p:cTn id="7" dur="500"/>
                                        <p:tgtEl>
                                          <p:spTgt spid="18125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81253"/>
                                        </p:tgtEl>
                                        <p:attrNameLst>
                                          <p:attrName>style.visibility</p:attrName>
                                        </p:attrNameLst>
                                      </p:cBhvr>
                                      <p:to>
                                        <p:strVal val="visible"/>
                                      </p:to>
                                    </p:set>
                                    <p:animEffect transition="in" filter="checkerboard(across)">
                                      <p:cBhvr>
                                        <p:cTn id="12" dur="500"/>
                                        <p:tgtEl>
                                          <p:spTgt spid="18125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81254"/>
                                        </p:tgtEl>
                                        <p:attrNameLst>
                                          <p:attrName>style.visibility</p:attrName>
                                        </p:attrNameLst>
                                      </p:cBhvr>
                                      <p:to>
                                        <p:strVal val="visible"/>
                                      </p:to>
                                    </p:set>
                                    <p:animEffect transition="in" filter="checkerboard(across)">
                                      <p:cBhvr>
                                        <p:cTn id="17" dur="500"/>
                                        <p:tgtEl>
                                          <p:spTgt spid="18125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81255"/>
                                        </p:tgtEl>
                                        <p:attrNameLst>
                                          <p:attrName>style.visibility</p:attrName>
                                        </p:attrNameLst>
                                      </p:cBhvr>
                                      <p:to>
                                        <p:strVal val="visible"/>
                                      </p:to>
                                    </p:set>
                                    <p:animEffect transition="in" filter="checkerboard(across)">
                                      <p:cBhvr>
                                        <p:cTn id="22" dur="500"/>
                                        <p:tgtEl>
                                          <p:spTgt spid="1812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253" grpId="0" animBg="1" autoUpdateAnimBg="0"/>
      <p:bldP spid="181254" grpId="0" animBg="1" autoUpdateAnimBg="0"/>
      <p:bldP spid="181255" grpId="0" autoUpdateAnimBg="0"/>
      <p:bldP spid="181256"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記号表の動的管理</a:t>
            </a:r>
          </a:p>
        </p:txBody>
      </p:sp>
      <p:sp>
        <p:nvSpPr>
          <p:cNvPr id="88067" name="Rectangle 3"/>
          <p:cNvSpPr>
            <a:spLocks noChangeArrowheads="1"/>
          </p:cNvSpPr>
          <p:nvPr/>
        </p:nvSpPr>
        <p:spPr bwMode="auto">
          <a:xfrm>
            <a:off x="381000" y="2514600"/>
            <a:ext cx="3581400" cy="3429000"/>
          </a:xfrm>
          <a:prstGeom prst="rect">
            <a:avLst/>
          </a:prstGeom>
          <a:solidFill>
            <a:srgbClr val="000000"/>
          </a:solidFill>
          <a:ln w="19050">
            <a:solidFill>
              <a:schemeClr val="tx1"/>
            </a:solidFill>
            <a:miter lim="800000"/>
            <a:headEnd/>
            <a:tailEnd/>
          </a:ln>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800" dirty="0"/>
              <a:t>{</a:t>
            </a:r>
          </a:p>
          <a:p>
            <a:pPr algn="l" eaLnBrk="1" hangingPunct="1"/>
            <a:r>
              <a:rPr lang="en-US" altLang="ja-JP" sz="2800" dirty="0"/>
              <a:t>   int a[], b[]</a:t>
            </a:r>
            <a:r>
              <a:rPr lang="ja-JP" altLang="en-US" sz="2800" dirty="0"/>
              <a:t>;</a:t>
            </a:r>
          </a:p>
          <a:p>
            <a:pPr algn="l" eaLnBrk="1" hangingPunct="1"/>
            <a:r>
              <a:rPr lang="ja-JP" altLang="en-US" sz="2800" dirty="0"/>
              <a:t>        :</a:t>
            </a:r>
          </a:p>
          <a:p>
            <a:pPr algn="l" eaLnBrk="1" hangingPunct="1"/>
            <a:r>
              <a:rPr lang="en-US" altLang="ja-JP" sz="2800" dirty="0"/>
              <a:t>   b = new int [100];</a:t>
            </a:r>
          </a:p>
          <a:p>
            <a:pPr algn="l" eaLnBrk="1" hangingPunct="1"/>
            <a:r>
              <a:rPr lang="ja-JP" altLang="en-US" sz="2800" dirty="0"/>
              <a:t>        :</a:t>
            </a:r>
          </a:p>
          <a:p>
            <a:pPr algn="l" eaLnBrk="1" hangingPunct="1"/>
            <a:r>
              <a:rPr lang="en-US" altLang="ja-JP" sz="2800" dirty="0"/>
              <a:t>   a = new int [200];</a:t>
            </a:r>
          </a:p>
          <a:p>
            <a:pPr algn="l" eaLnBrk="1" hangingPunct="1"/>
            <a:r>
              <a:rPr lang="ja-JP" altLang="en-US" sz="2800" dirty="0"/>
              <a:t>        :</a:t>
            </a:r>
          </a:p>
          <a:p>
            <a:pPr algn="l" eaLnBrk="1" hangingPunct="1"/>
            <a:r>
              <a:rPr lang="ja-JP" altLang="en-US" sz="2800" dirty="0"/>
              <a:t>}</a:t>
            </a:r>
          </a:p>
        </p:txBody>
      </p:sp>
      <p:grpSp>
        <p:nvGrpSpPr>
          <p:cNvPr id="2" name="Group 4"/>
          <p:cNvGrpSpPr>
            <a:grpSpLocks/>
          </p:cNvGrpSpPr>
          <p:nvPr/>
        </p:nvGrpSpPr>
        <p:grpSpPr bwMode="auto">
          <a:xfrm>
            <a:off x="4038600" y="3810000"/>
            <a:ext cx="561975" cy="2057400"/>
            <a:chOff x="3456" y="1968"/>
            <a:chExt cx="354" cy="1296"/>
          </a:xfrm>
        </p:grpSpPr>
        <p:sp>
          <p:nvSpPr>
            <p:cNvPr id="88069" name="Text Box 5"/>
            <p:cNvSpPr txBox="1">
              <a:spLocks noChangeArrowheads="1"/>
            </p:cNvSpPr>
            <p:nvPr/>
          </p:nvSpPr>
          <p:spPr bwMode="auto">
            <a:xfrm>
              <a:off x="3502" y="2112"/>
              <a:ext cx="308" cy="10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vert="eaVert"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000" dirty="0"/>
                <a:t>ｂ の有効範囲</a:t>
              </a:r>
            </a:p>
          </p:txBody>
        </p:sp>
        <p:sp>
          <p:nvSpPr>
            <p:cNvPr id="88070" name="AutoShape 6"/>
            <p:cNvSpPr>
              <a:spLocks/>
            </p:cNvSpPr>
            <p:nvPr/>
          </p:nvSpPr>
          <p:spPr bwMode="auto">
            <a:xfrm>
              <a:off x="3456" y="1968"/>
              <a:ext cx="96" cy="1296"/>
            </a:xfrm>
            <a:prstGeom prst="rightBrace">
              <a:avLst>
                <a:gd name="adj1" fmla="val 112500"/>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p>
          </p:txBody>
        </p:sp>
      </p:grpSp>
      <p:grpSp>
        <p:nvGrpSpPr>
          <p:cNvPr id="3" name="Group 100"/>
          <p:cNvGrpSpPr>
            <a:grpSpLocks/>
          </p:cNvGrpSpPr>
          <p:nvPr/>
        </p:nvGrpSpPr>
        <p:grpSpPr bwMode="auto">
          <a:xfrm>
            <a:off x="4572000" y="4343400"/>
            <a:ext cx="561975" cy="1563688"/>
            <a:chOff x="2880" y="2688"/>
            <a:chExt cx="354" cy="985"/>
          </a:xfrm>
        </p:grpSpPr>
        <p:sp>
          <p:nvSpPr>
            <p:cNvPr id="88072" name="Text Box 8"/>
            <p:cNvSpPr txBox="1">
              <a:spLocks noChangeArrowheads="1"/>
            </p:cNvSpPr>
            <p:nvPr/>
          </p:nvSpPr>
          <p:spPr bwMode="auto">
            <a:xfrm>
              <a:off x="2926" y="2688"/>
              <a:ext cx="308" cy="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vert="eaVert"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000" dirty="0"/>
                <a:t>ａ の有効範囲</a:t>
              </a:r>
            </a:p>
          </p:txBody>
        </p:sp>
        <p:sp>
          <p:nvSpPr>
            <p:cNvPr id="88073" name="AutoShape 9"/>
            <p:cNvSpPr>
              <a:spLocks/>
            </p:cNvSpPr>
            <p:nvPr/>
          </p:nvSpPr>
          <p:spPr bwMode="auto">
            <a:xfrm>
              <a:off x="2880" y="2832"/>
              <a:ext cx="96" cy="816"/>
            </a:xfrm>
            <a:prstGeom prst="rightBrace">
              <a:avLst>
                <a:gd name="adj1" fmla="val 70833"/>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p>
          </p:txBody>
        </p:sp>
      </p:grpSp>
      <p:sp>
        <p:nvSpPr>
          <p:cNvPr id="185354" name="Line 10"/>
          <p:cNvSpPr>
            <a:spLocks noChangeShapeType="1"/>
          </p:cNvSpPr>
          <p:nvPr/>
        </p:nvSpPr>
        <p:spPr bwMode="auto">
          <a:xfrm>
            <a:off x="304800" y="3886200"/>
            <a:ext cx="0" cy="838200"/>
          </a:xfrm>
          <a:prstGeom prst="line">
            <a:avLst/>
          </a:prstGeom>
          <a:noFill/>
          <a:ln w="28575">
            <a:solidFill>
              <a:srgbClr val="FF99CC"/>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graphicFrame>
        <p:nvGraphicFramePr>
          <p:cNvPr id="88135" name="Group 71"/>
          <p:cNvGraphicFramePr>
            <a:graphicFrameLocks noGrp="1"/>
          </p:cNvGraphicFramePr>
          <p:nvPr/>
        </p:nvGraphicFramePr>
        <p:xfrm>
          <a:off x="5181600" y="2514600"/>
          <a:ext cx="3581400" cy="914400"/>
        </p:xfrm>
        <a:graphic>
          <a:graphicData uri="http://schemas.openxmlformats.org/drawingml/2006/table">
            <a:tbl>
              <a:tblPr/>
              <a:tblGrid>
                <a:gridCol w="4572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742950">
                  <a:extLst>
                    <a:ext uri="{9D8B030D-6E8A-4147-A177-3AD203B41FA5}">
                      <a16:colId xmlns:a16="http://schemas.microsoft.com/office/drawing/2014/main" val="20002"/>
                    </a:ext>
                  </a:extLst>
                </a:gridCol>
                <a:gridCol w="1543050">
                  <a:extLst>
                    <a:ext uri="{9D8B030D-6E8A-4147-A177-3AD203B41FA5}">
                      <a16:colId xmlns:a16="http://schemas.microsoft.com/office/drawing/2014/main" val="20003"/>
                    </a:ext>
                  </a:extLst>
                </a:gridCol>
              </a:tblGrid>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未定</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b</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99</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88137" name="Group 73"/>
          <p:cNvGraphicFramePr>
            <a:graphicFrameLocks noGrp="1"/>
          </p:cNvGraphicFramePr>
          <p:nvPr/>
        </p:nvGraphicFramePr>
        <p:xfrm>
          <a:off x="5181600" y="3581400"/>
          <a:ext cx="3581400" cy="914400"/>
        </p:xfrm>
        <a:graphic>
          <a:graphicData uri="http://schemas.openxmlformats.org/drawingml/2006/table">
            <a:tbl>
              <a:tblPr/>
              <a:tblGrid>
                <a:gridCol w="4572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742950">
                  <a:extLst>
                    <a:ext uri="{9D8B030D-6E8A-4147-A177-3AD203B41FA5}">
                      <a16:colId xmlns:a16="http://schemas.microsoft.com/office/drawing/2014/main" val="20002"/>
                    </a:ext>
                  </a:extLst>
                </a:gridCol>
                <a:gridCol w="1543050">
                  <a:extLst>
                    <a:ext uri="{9D8B030D-6E8A-4147-A177-3AD203B41FA5}">
                      <a16:colId xmlns:a16="http://schemas.microsoft.com/office/drawing/2014/main" val="20003"/>
                    </a:ext>
                  </a:extLst>
                </a:gridCol>
              </a:tblGrid>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a:t>
                      </a: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99</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b</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99</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85389" name="Line 45"/>
          <p:cNvSpPr>
            <a:spLocks noChangeShapeType="1"/>
          </p:cNvSpPr>
          <p:nvPr/>
        </p:nvSpPr>
        <p:spPr bwMode="auto">
          <a:xfrm>
            <a:off x="304800" y="4724400"/>
            <a:ext cx="0" cy="1219200"/>
          </a:xfrm>
          <a:prstGeom prst="line">
            <a:avLst/>
          </a:prstGeom>
          <a:noFill/>
          <a:ln w="28575">
            <a:solidFill>
              <a:srgbClr val="FF99CC"/>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sp>
        <p:nvSpPr>
          <p:cNvPr id="185426" name="Line 82"/>
          <p:cNvSpPr>
            <a:spLocks noChangeShapeType="1"/>
          </p:cNvSpPr>
          <p:nvPr/>
        </p:nvSpPr>
        <p:spPr bwMode="auto">
          <a:xfrm>
            <a:off x="304800" y="2971800"/>
            <a:ext cx="0" cy="914400"/>
          </a:xfrm>
          <a:prstGeom prst="line">
            <a:avLst/>
          </a:prstGeom>
          <a:noFill/>
          <a:ln w="28575">
            <a:solidFill>
              <a:srgbClr val="FF99CC"/>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graphicFrame>
        <p:nvGraphicFramePr>
          <p:cNvPr id="88128" name="Group 64"/>
          <p:cNvGraphicFramePr>
            <a:graphicFrameLocks noGrp="1"/>
          </p:cNvGraphicFramePr>
          <p:nvPr/>
        </p:nvGraphicFramePr>
        <p:xfrm>
          <a:off x="5181600" y="1447800"/>
          <a:ext cx="3581400" cy="914400"/>
        </p:xfrm>
        <a:graphic>
          <a:graphicData uri="http://schemas.openxmlformats.org/drawingml/2006/table">
            <a:tbl>
              <a:tblPr/>
              <a:tblGrid>
                <a:gridCol w="4572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742950">
                  <a:extLst>
                    <a:ext uri="{9D8B030D-6E8A-4147-A177-3AD203B41FA5}">
                      <a16:colId xmlns:a16="http://schemas.microsoft.com/office/drawing/2014/main" val="20002"/>
                    </a:ext>
                  </a:extLst>
                </a:gridCol>
                <a:gridCol w="1543050">
                  <a:extLst>
                    <a:ext uri="{9D8B030D-6E8A-4147-A177-3AD203B41FA5}">
                      <a16:colId xmlns:a16="http://schemas.microsoft.com/office/drawing/2014/main" val="20003"/>
                    </a:ext>
                  </a:extLst>
                </a:gridCol>
              </a:tblGrid>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未定</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825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b</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未定</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85426"/>
                                        </p:tgtEl>
                                        <p:attrNameLst>
                                          <p:attrName>style.visibility</p:attrName>
                                        </p:attrNameLst>
                                      </p:cBhvr>
                                      <p:to>
                                        <p:strVal val="visible"/>
                                      </p:to>
                                    </p:set>
                                    <p:animEffect transition="in" filter="wipe(up)">
                                      <p:cBhvr>
                                        <p:cTn id="7" dur="500"/>
                                        <p:tgtEl>
                                          <p:spTgt spid="1854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88128"/>
                                        </p:tgtEl>
                                        <p:attrNameLst>
                                          <p:attrName>style.visibility</p:attrName>
                                        </p:attrNameLst>
                                      </p:cBhvr>
                                      <p:to>
                                        <p:strVal val="visible"/>
                                      </p:to>
                                    </p:set>
                                    <p:animEffect transition="in" filter="checkerboard(across)">
                                      <p:cBhvr>
                                        <p:cTn id="12" dur="500"/>
                                        <p:tgtEl>
                                          <p:spTgt spid="8812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85354"/>
                                        </p:tgtEl>
                                        <p:attrNameLst>
                                          <p:attrName>style.visibility</p:attrName>
                                        </p:attrNameLst>
                                      </p:cBhvr>
                                      <p:to>
                                        <p:strVal val="visible"/>
                                      </p:to>
                                    </p:set>
                                    <p:animEffect transition="in" filter="wipe(up)">
                                      <p:cBhvr>
                                        <p:cTn id="17" dur="500"/>
                                        <p:tgtEl>
                                          <p:spTgt spid="18535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88135"/>
                                        </p:tgtEl>
                                        <p:attrNameLst>
                                          <p:attrName>style.visibility</p:attrName>
                                        </p:attrNameLst>
                                      </p:cBhvr>
                                      <p:to>
                                        <p:strVal val="visible"/>
                                      </p:to>
                                    </p:set>
                                    <p:animEffect transition="in" filter="checkerboard(across)">
                                      <p:cBhvr>
                                        <p:cTn id="22" dur="500"/>
                                        <p:tgtEl>
                                          <p:spTgt spid="8813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85389"/>
                                        </p:tgtEl>
                                        <p:attrNameLst>
                                          <p:attrName>style.visibility</p:attrName>
                                        </p:attrNameLst>
                                      </p:cBhvr>
                                      <p:to>
                                        <p:strVal val="visible"/>
                                      </p:to>
                                    </p:set>
                                    <p:animEffect transition="in" filter="wipe(up)">
                                      <p:cBhvr>
                                        <p:cTn id="27" dur="500"/>
                                        <p:tgtEl>
                                          <p:spTgt spid="18538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p:cTn id="31" dur="1" fill="hold">
                                          <p:stCondLst>
                                            <p:cond delay="0"/>
                                          </p:stCondLst>
                                        </p:cTn>
                                        <p:tgtEl>
                                          <p:spTgt spid="88137"/>
                                        </p:tgtEl>
                                        <p:attrNameLst>
                                          <p:attrName>style.visibility</p:attrName>
                                        </p:attrNameLst>
                                      </p:cBhvr>
                                      <p:to>
                                        <p:strVal val="visible"/>
                                      </p:to>
                                    </p:set>
                                    <p:animEffect transition="in" filter="checkerboard(across)">
                                      <p:cBhvr>
                                        <p:cTn id="32" dur="500"/>
                                        <p:tgtEl>
                                          <p:spTgt spid="88137"/>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checkerboard(across)">
                                      <p:cBhvr>
                                        <p:cTn id="37" dur="500"/>
                                        <p:tgtEl>
                                          <p:spTgt spid="2"/>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3"/>
                                        </p:tgtEl>
                                        <p:attrNameLst>
                                          <p:attrName>style.visibility</p:attrName>
                                        </p:attrNameLst>
                                      </p:cBhvr>
                                      <p:to>
                                        <p:strVal val="visible"/>
                                      </p:to>
                                    </p:set>
                                    <p:animEffect transition="in" filter="checkerboard(across)">
                                      <p:cBhvr>
                                        <p:cTn id="4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54" grpId="0" animBg="1"/>
      <p:bldP spid="185389" grpId="0" animBg="1"/>
      <p:bldP spid="18542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動的変数の番地の割り当て</a:t>
            </a:r>
          </a:p>
        </p:txBody>
      </p:sp>
      <p:sp>
        <p:nvSpPr>
          <p:cNvPr id="89091" name="Rectangle 3"/>
          <p:cNvSpPr>
            <a:spLocks noGrp="1" noChangeArrowheads="1"/>
          </p:cNvSpPr>
          <p:nvPr>
            <p:ph type="body" idx="4294967295"/>
          </p:nvPr>
        </p:nvSpPr>
        <p:spPr>
          <a:xfrm>
            <a:off x="1066800" y="1524000"/>
            <a:ext cx="7620000" cy="1828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a:effectLst/>
                <a:latin typeface="Times New Roman" panose="02020603050405020304" pitchFamily="18" charset="0"/>
                <a:ea typeface="ＭＳ Ｐゴシック" panose="020B0600070205080204" pitchFamily="50" charset="-128"/>
              </a:rPr>
              <a:t>malloc </a:t>
            </a:r>
            <a:r>
              <a:rPr lang="ja-JP" altLang="en-US" dirty="0">
                <a:effectLst/>
                <a:latin typeface="Times New Roman" panose="02020603050405020304" pitchFamily="18" charset="0"/>
                <a:ea typeface="ＭＳ Ｐゴシック" panose="020B0600070205080204" pitchFamily="50" charset="-128"/>
              </a:rPr>
              <a:t>と </a:t>
            </a:r>
            <a:r>
              <a:rPr lang="en-US" altLang="ja-JP" dirty="0">
                <a:effectLst/>
                <a:latin typeface="Times New Roman" panose="02020603050405020304" pitchFamily="18" charset="0"/>
                <a:ea typeface="ＭＳ Ｐゴシック" panose="020B0600070205080204" pitchFamily="50" charset="-128"/>
              </a:rPr>
              <a:t>free (C</a:t>
            </a:r>
            <a:r>
              <a:rPr lang="ja-JP" altLang="en-US" dirty="0">
                <a:effectLst/>
                <a:latin typeface="Times New Roman" panose="02020603050405020304" pitchFamily="18" charset="0"/>
                <a:ea typeface="ＭＳ Ｐゴシック" panose="020B0600070205080204" pitchFamily="50" charset="-128"/>
              </a:rPr>
              <a:t>言語)</a:t>
            </a:r>
          </a:p>
          <a:p>
            <a:pPr lvl="1"/>
            <a:r>
              <a:rPr lang="en-US" altLang="ja-JP" dirty="0">
                <a:effectLst/>
                <a:latin typeface="Times New Roman" panose="02020603050405020304" pitchFamily="18" charset="0"/>
                <a:ea typeface="ＭＳ Ｐゴシック" panose="020B0600070205080204" pitchFamily="50" charset="-128"/>
              </a:rPr>
              <a:t>malloc : </a:t>
            </a:r>
            <a:r>
              <a:rPr lang="ja-JP" altLang="en-US" dirty="0">
                <a:effectLst/>
                <a:latin typeface="Times New Roman" panose="02020603050405020304" pitchFamily="18" charset="0"/>
                <a:ea typeface="ＭＳ Ｐゴシック" panose="020B0600070205080204" pitchFamily="50" charset="-128"/>
              </a:rPr>
              <a:t>番地割り当て命令</a:t>
            </a:r>
          </a:p>
          <a:p>
            <a:pPr lvl="1"/>
            <a:r>
              <a:rPr lang="en-US" altLang="ja-JP" dirty="0">
                <a:effectLst/>
                <a:latin typeface="Times New Roman" panose="02020603050405020304" pitchFamily="18" charset="0"/>
                <a:ea typeface="ＭＳ Ｐゴシック" panose="020B0600070205080204" pitchFamily="50" charset="-128"/>
              </a:rPr>
              <a:t>free : </a:t>
            </a:r>
            <a:r>
              <a:rPr lang="ja-JP" altLang="en-US" dirty="0">
                <a:effectLst/>
                <a:latin typeface="Times New Roman" panose="02020603050405020304" pitchFamily="18" charset="0"/>
                <a:ea typeface="ＭＳ Ｐゴシック" panose="020B0600070205080204" pitchFamily="50" charset="-128"/>
              </a:rPr>
              <a:t>番地解放命令</a:t>
            </a:r>
          </a:p>
        </p:txBody>
      </p:sp>
      <p:sp>
        <p:nvSpPr>
          <p:cNvPr id="89092" name="Rectangle 4"/>
          <p:cNvSpPr>
            <a:spLocks noChangeArrowheads="1"/>
          </p:cNvSpPr>
          <p:nvPr/>
        </p:nvSpPr>
        <p:spPr bwMode="auto">
          <a:xfrm>
            <a:off x="838200" y="3276600"/>
            <a:ext cx="4267200" cy="2743200"/>
          </a:xfrm>
          <a:prstGeom prst="rect">
            <a:avLst/>
          </a:prstGeom>
          <a:solidFill>
            <a:srgbClr val="000000"/>
          </a:solidFill>
          <a:ln w="19050">
            <a:solidFill>
              <a:schemeClr val="tx1"/>
            </a:solidFill>
            <a:miter lim="800000"/>
            <a:headEnd/>
            <a:tailEnd/>
          </a:ln>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800" dirty="0"/>
              <a:t>int *a;</a:t>
            </a:r>
          </a:p>
          <a:p>
            <a:pPr algn="l" eaLnBrk="1" hangingPunct="1"/>
            <a:r>
              <a:rPr lang="en-US" altLang="ja-JP" sz="2800" dirty="0"/>
              <a:t>          :</a:t>
            </a:r>
          </a:p>
          <a:p>
            <a:pPr algn="l" eaLnBrk="1" hangingPunct="1"/>
            <a:r>
              <a:rPr lang="en-US" altLang="ja-JP" sz="2800" dirty="0"/>
              <a:t>a = (int *) malloc (100);</a:t>
            </a:r>
          </a:p>
          <a:p>
            <a:pPr algn="l" eaLnBrk="1" hangingPunct="1"/>
            <a:r>
              <a:rPr lang="en-US" altLang="ja-JP" sz="2800" dirty="0"/>
              <a:t>          :</a:t>
            </a:r>
          </a:p>
          <a:p>
            <a:pPr algn="l" eaLnBrk="1" hangingPunct="1"/>
            <a:r>
              <a:rPr lang="en-US" altLang="ja-JP" sz="2800" dirty="0"/>
              <a:t>free (a);</a:t>
            </a:r>
          </a:p>
          <a:p>
            <a:pPr algn="l" eaLnBrk="1" hangingPunct="1"/>
            <a:r>
              <a:rPr lang="en-US" altLang="ja-JP" sz="2800" dirty="0"/>
              <a:t>          :</a:t>
            </a:r>
          </a:p>
        </p:txBody>
      </p:sp>
      <p:sp>
        <p:nvSpPr>
          <p:cNvPr id="184325" name="AutoShape 5"/>
          <p:cNvSpPr>
            <a:spLocks noChangeArrowheads="1"/>
          </p:cNvSpPr>
          <p:nvPr/>
        </p:nvSpPr>
        <p:spPr bwMode="auto">
          <a:xfrm>
            <a:off x="5334000" y="3886200"/>
            <a:ext cx="1981200" cy="838200"/>
          </a:xfrm>
          <a:prstGeom prst="wedgeRoundRectCallout">
            <a:avLst>
              <a:gd name="adj1" fmla="val -74361"/>
              <a:gd name="adj2" fmla="val 19509"/>
              <a:gd name="adj3" fmla="val 16667"/>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dirty="0"/>
              <a:t>メモリ確保</a:t>
            </a:r>
          </a:p>
          <a:p>
            <a:pPr eaLnBrk="1" hangingPunct="1"/>
            <a:r>
              <a:rPr lang="en-US" altLang="ja-JP" sz="2400" dirty="0"/>
              <a:t>int [100] </a:t>
            </a:r>
            <a:endParaRPr lang="ja-JP" altLang="en-US" sz="2400" dirty="0"/>
          </a:p>
        </p:txBody>
      </p:sp>
      <p:sp>
        <p:nvSpPr>
          <p:cNvPr id="184326" name="AutoShape 6"/>
          <p:cNvSpPr>
            <a:spLocks noChangeArrowheads="1"/>
          </p:cNvSpPr>
          <p:nvPr/>
        </p:nvSpPr>
        <p:spPr bwMode="auto">
          <a:xfrm>
            <a:off x="5334000" y="5105400"/>
            <a:ext cx="1981200" cy="533400"/>
          </a:xfrm>
          <a:prstGeom prst="wedgeRoundRectCallout">
            <a:avLst>
              <a:gd name="adj1" fmla="val -202162"/>
              <a:gd name="adj2" fmla="val -4764"/>
              <a:gd name="adj3" fmla="val 16667"/>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dirty="0"/>
              <a:t>メモリ解放</a:t>
            </a:r>
          </a:p>
        </p:txBody>
      </p:sp>
      <p:sp>
        <p:nvSpPr>
          <p:cNvPr id="184327" name="Text Box 7"/>
          <p:cNvSpPr txBox="1">
            <a:spLocks noChangeArrowheads="1"/>
          </p:cNvSpPr>
          <p:nvPr/>
        </p:nvSpPr>
        <p:spPr bwMode="auto">
          <a:xfrm>
            <a:off x="1433513" y="6140450"/>
            <a:ext cx="70373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800" dirty="0"/>
              <a:t>メモリ確保位置、解放位置をプログラマが指定</a:t>
            </a:r>
          </a:p>
        </p:txBody>
      </p:sp>
      <p:sp>
        <p:nvSpPr>
          <p:cNvPr id="184328" name="AutoShape 8"/>
          <p:cNvSpPr>
            <a:spLocks noChangeArrowheads="1"/>
          </p:cNvSpPr>
          <p:nvPr/>
        </p:nvSpPr>
        <p:spPr bwMode="auto">
          <a:xfrm>
            <a:off x="5105400" y="3048000"/>
            <a:ext cx="3429000" cy="609600"/>
          </a:xfrm>
          <a:prstGeom prst="wedgeRoundRectCallout">
            <a:avLst>
              <a:gd name="adj1" fmla="val -122454"/>
              <a:gd name="adj2" fmla="val 36718"/>
              <a:gd name="adj3" fmla="val 16667"/>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dirty="0"/>
              <a:t>この時点では番地未定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84328"/>
                                        </p:tgtEl>
                                        <p:attrNameLst>
                                          <p:attrName>style.visibility</p:attrName>
                                        </p:attrNameLst>
                                      </p:cBhvr>
                                      <p:to>
                                        <p:strVal val="visible"/>
                                      </p:to>
                                    </p:set>
                                    <p:animEffect transition="in" filter="checkerboard(across)">
                                      <p:cBhvr>
                                        <p:cTn id="7" dur="500"/>
                                        <p:tgtEl>
                                          <p:spTgt spid="18432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84325"/>
                                        </p:tgtEl>
                                        <p:attrNameLst>
                                          <p:attrName>style.visibility</p:attrName>
                                        </p:attrNameLst>
                                      </p:cBhvr>
                                      <p:to>
                                        <p:strVal val="visible"/>
                                      </p:to>
                                    </p:set>
                                    <p:animEffect transition="in" filter="checkerboard(across)">
                                      <p:cBhvr>
                                        <p:cTn id="12" dur="500"/>
                                        <p:tgtEl>
                                          <p:spTgt spid="18432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84326"/>
                                        </p:tgtEl>
                                        <p:attrNameLst>
                                          <p:attrName>style.visibility</p:attrName>
                                        </p:attrNameLst>
                                      </p:cBhvr>
                                      <p:to>
                                        <p:strVal val="visible"/>
                                      </p:to>
                                    </p:set>
                                    <p:animEffect transition="in" filter="checkerboard(across)">
                                      <p:cBhvr>
                                        <p:cTn id="17" dur="500"/>
                                        <p:tgtEl>
                                          <p:spTgt spid="18432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84327"/>
                                        </p:tgtEl>
                                        <p:attrNameLst>
                                          <p:attrName>style.visibility</p:attrName>
                                        </p:attrNameLst>
                                      </p:cBhvr>
                                      <p:to>
                                        <p:strVal val="visible"/>
                                      </p:to>
                                    </p:set>
                                    <p:animEffect transition="in" filter="checkerboard(across)">
                                      <p:cBhvr>
                                        <p:cTn id="22" dur="500"/>
                                        <p:tgtEl>
                                          <p:spTgt spid="1843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25" grpId="0" animBg="1" autoUpdateAnimBg="0"/>
      <p:bldP spid="184326" grpId="0" animBg="1" autoUpdateAnimBg="0"/>
      <p:bldP spid="184327" grpId="0" autoUpdateAnimBg="0"/>
      <p:bldP spid="184328"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コンパイラの構造</a:t>
            </a:r>
          </a:p>
        </p:txBody>
      </p:sp>
      <p:sp>
        <p:nvSpPr>
          <p:cNvPr id="4099" name="Rectangle 1027"/>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字句解析系</a:t>
            </a:r>
          </a:p>
          <a:p>
            <a:r>
              <a:rPr lang="ja-JP" altLang="en-US" dirty="0">
                <a:effectLst/>
                <a:latin typeface="Times New Roman" panose="02020603050405020304" pitchFamily="18" charset="0"/>
                <a:ea typeface="ＭＳ Ｐゴシック" panose="020B0600070205080204" pitchFamily="50" charset="-128"/>
              </a:rPr>
              <a:t>構文解析系</a:t>
            </a:r>
          </a:p>
          <a:p>
            <a:r>
              <a:rPr lang="ja-JP" altLang="en-US" dirty="0">
                <a:effectLst/>
                <a:latin typeface="Times New Roman" panose="02020603050405020304" pitchFamily="18" charset="0"/>
                <a:ea typeface="ＭＳ Ｐゴシック" panose="020B0600070205080204" pitchFamily="50" charset="-128"/>
              </a:rPr>
              <a:t>制約検査系</a:t>
            </a:r>
          </a:p>
          <a:p>
            <a:r>
              <a:rPr lang="ja-JP" altLang="en-US" dirty="0">
                <a:effectLst/>
                <a:latin typeface="Times New Roman" panose="02020603050405020304" pitchFamily="18" charset="0"/>
                <a:ea typeface="ＭＳ Ｐゴシック" panose="020B0600070205080204" pitchFamily="50" charset="-128"/>
              </a:rPr>
              <a:t>中間コード生成系</a:t>
            </a:r>
          </a:p>
          <a:p>
            <a:r>
              <a:rPr lang="ja-JP" altLang="en-US" dirty="0">
                <a:effectLst/>
                <a:latin typeface="Times New Roman" panose="02020603050405020304" pitchFamily="18" charset="0"/>
                <a:ea typeface="ＭＳ Ｐゴシック" panose="020B0600070205080204" pitchFamily="50" charset="-128"/>
              </a:rPr>
              <a:t>最適化系</a:t>
            </a:r>
          </a:p>
          <a:p>
            <a:r>
              <a:rPr lang="ja-JP" altLang="en-US" dirty="0">
                <a:effectLst/>
                <a:latin typeface="Times New Roman" panose="02020603050405020304" pitchFamily="18" charset="0"/>
                <a:ea typeface="ＭＳ Ｐゴシック" panose="020B0600070205080204" pitchFamily="50" charset="-128"/>
              </a:rPr>
              <a:t>目的コード生成系</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記号表の動的管理</a:t>
            </a:r>
          </a:p>
        </p:txBody>
      </p:sp>
      <p:sp>
        <p:nvSpPr>
          <p:cNvPr id="90115" name="Rectangle 3"/>
          <p:cNvSpPr>
            <a:spLocks noChangeArrowheads="1"/>
          </p:cNvSpPr>
          <p:nvPr/>
        </p:nvSpPr>
        <p:spPr bwMode="auto">
          <a:xfrm>
            <a:off x="381000" y="1447800"/>
            <a:ext cx="3581400" cy="4495800"/>
          </a:xfrm>
          <a:prstGeom prst="rect">
            <a:avLst/>
          </a:prstGeom>
          <a:solidFill>
            <a:srgbClr val="000000"/>
          </a:solidFill>
          <a:ln w="19050">
            <a:solidFill>
              <a:schemeClr val="tx1"/>
            </a:solidFill>
            <a:miter lim="800000"/>
            <a:headEnd/>
            <a:tailEnd/>
          </a:ln>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800" dirty="0"/>
              <a:t>int *a, *b</a:t>
            </a:r>
            <a:r>
              <a:rPr lang="ja-JP" altLang="en-US" sz="2800" dirty="0"/>
              <a:t>;</a:t>
            </a:r>
          </a:p>
          <a:p>
            <a:pPr algn="l" eaLnBrk="1" hangingPunct="1"/>
            <a:r>
              <a:rPr lang="ja-JP" altLang="en-US" sz="2800" dirty="0"/>
              <a:t>     :</a:t>
            </a:r>
          </a:p>
          <a:p>
            <a:pPr algn="l" eaLnBrk="1" hangingPunct="1"/>
            <a:r>
              <a:rPr lang="en-US" altLang="ja-JP" sz="2800" dirty="0"/>
              <a:t>b = (int *) malloc (100);</a:t>
            </a:r>
          </a:p>
          <a:p>
            <a:pPr algn="l" eaLnBrk="1" hangingPunct="1"/>
            <a:r>
              <a:rPr lang="ja-JP" altLang="en-US" sz="2800" dirty="0"/>
              <a:t>     :</a:t>
            </a:r>
          </a:p>
          <a:p>
            <a:pPr algn="l" eaLnBrk="1" hangingPunct="1"/>
            <a:r>
              <a:rPr lang="en-US" altLang="ja-JP" sz="2800" dirty="0"/>
              <a:t>a = (int *) malloc (200);</a:t>
            </a:r>
          </a:p>
          <a:p>
            <a:pPr algn="l" eaLnBrk="1" hangingPunct="1"/>
            <a:r>
              <a:rPr lang="ja-JP" altLang="en-US" sz="2800" dirty="0"/>
              <a:t>     :</a:t>
            </a:r>
          </a:p>
          <a:p>
            <a:pPr algn="l" eaLnBrk="1" hangingPunct="1"/>
            <a:r>
              <a:rPr lang="en-US" altLang="ja-JP" sz="2800" dirty="0"/>
              <a:t>free (b);</a:t>
            </a:r>
          </a:p>
          <a:p>
            <a:pPr algn="l" eaLnBrk="1" hangingPunct="1"/>
            <a:r>
              <a:rPr lang="en-US" altLang="ja-JP" sz="2800" dirty="0"/>
              <a:t>     :</a:t>
            </a:r>
          </a:p>
          <a:p>
            <a:pPr algn="l" eaLnBrk="1" hangingPunct="1"/>
            <a:r>
              <a:rPr lang="en-US" altLang="ja-JP" sz="2800" dirty="0"/>
              <a:t>free (a</a:t>
            </a:r>
            <a:r>
              <a:rPr lang="ja-JP" altLang="en-US" sz="2800" dirty="0"/>
              <a:t>);</a:t>
            </a:r>
          </a:p>
          <a:p>
            <a:pPr algn="l" eaLnBrk="1" hangingPunct="1"/>
            <a:r>
              <a:rPr lang="ja-JP" altLang="en-US" sz="2800" dirty="0"/>
              <a:t>     :</a:t>
            </a:r>
          </a:p>
        </p:txBody>
      </p:sp>
      <p:grpSp>
        <p:nvGrpSpPr>
          <p:cNvPr id="2" name="Group 15"/>
          <p:cNvGrpSpPr>
            <a:grpSpLocks/>
          </p:cNvGrpSpPr>
          <p:nvPr/>
        </p:nvGrpSpPr>
        <p:grpSpPr bwMode="auto">
          <a:xfrm>
            <a:off x="4038600" y="2514600"/>
            <a:ext cx="561975" cy="2057400"/>
            <a:chOff x="3456" y="1968"/>
            <a:chExt cx="354" cy="1296"/>
          </a:xfrm>
        </p:grpSpPr>
        <p:sp>
          <p:nvSpPr>
            <p:cNvPr id="90117" name="Text Box 7"/>
            <p:cNvSpPr txBox="1">
              <a:spLocks noChangeArrowheads="1"/>
            </p:cNvSpPr>
            <p:nvPr/>
          </p:nvSpPr>
          <p:spPr bwMode="auto">
            <a:xfrm>
              <a:off x="3502" y="2112"/>
              <a:ext cx="308" cy="10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vert="eaVert"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000" dirty="0"/>
                <a:t>ｂ の有効範囲</a:t>
              </a:r>
            </a:p>
          </p:txBody>
        </p:sp>
        <p:sp>
          <p:nvSpPr>
            <p:cNvPr id="90118" name="AutoShape 12"/>
            <p:cNvSpPr>
              <a:spLocks/>
            </p:cNvSpPr>
            <p:nvPr/>
          </p:nvSpPr>
          <p:spPr bwMode="auto">
            <a:xfrm>
              <a:off x="3456" y="1968"/>
              <a:ext cx="96" cy="1296"/>
            </a:xfrm>
            <a:prstGeom prst="rightBrace">
              <a:avLst>
                <a:gd name="adj1" fmla="val 112500"/>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p>
          </p:txBody>
        </p:sp>
      </p:grpSp>
      <p:grpSp>
        <p:nvGrpSpPr>
          <p:cNvPr id="3" name="Group 14"/>
          <p:cNvGrpSpPr>
            <a:grpSpLocks/>
          </p:cNvGrpSpPr>
          <p:nvPr/>
        </p:nvGrpSpPr>
        <p:grpSpPr bwMode="auto">
          <a:xfrm>
            <a:off x="4572000" y="3352800"/>
            <a:ext cx="561975" cy="2057400"/>
            <a:chOff x="3840" y="2496"/>
            <a:chExt cx="354" cy="1296"/>
          </a:xfrm>
        </p:grpSpPr>
        <p:sp>
          <p:nvSpPr>
            <p:cNvPr id="90120" name="Text Box 9"/>
            <p:cNvSpPr txBox="1">
              <a:spLocks noChangeArrowheads="1"/>
            </p:cNvSpPr>
            <p:nvPr/>
          </p:nvSpPr>
          <p:spPr bwMode="auto">
            <a:xfrm>
              <a:off x="3886" y="2640"/>
              <a:ext cx="308" cy="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vert="eaVert"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000" dirty="0"/>
                <a:t>ａ の有効範囲</a:t>
              </a:r>
            </a:p>
          </p:txBody>
        </p:sp>
        <p:sp>
          <p:nvSpPr>
            <p:cNvPr id="90121" name="AutoShape 13"/>
            <p:cNvSpPr>
              <a:spLocks/>
            </p:cNvSpPr>
            <p:nvPr/>
          </p:nvSpPr>
          <p:spPr bwMode="auto">
            <a:xfrm>
              <a:off x="3840" y="2496"/>
              <a:ext cx="96" cy="1296"/>
            </a:xfrm>
            <a:prstGeom prst="rightBrace">
              <a:avLst>
                <a:gd name="adj1" fmla="val 112500"/>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p>
          </p:txBody>
        </p:sp>
      </p:grpSp>
      <p:sp>
        <p:nvSpPr>
          <p:cNvPr id="183312" name="Line 16"/>
          <p:cNvSpPr>
            <a:spLocks noChangeShapeType="1"/>
          </p:cNvSpPr>
          <p:nvPr/>
        </p:nvSpPr>
        <p:spPr bwMode="auto">
          <a:xfrm>
            <a:off x="304800" y="2438400"/>
            <a:ext cx="0" cy="838200"/>
          </a:xfrm>
          <a:prstGeom prst="line">
            <a:avLst/>
          </a:prstGeom>
          <a:noFill/>
          <a:ln w="28575">
            <a:solidFill>
              <a:srgbClr val="66FF66"/>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graphicFrame>
        <p:nvGraphicFramePr>
          <p:cNvPr id="183357" name="Group 61"/>
          <p:cNvGraphicFramePr>
            <a:graphicFrameLocks noGrp="1"/>
          </p:cNvGraphicFramePr>
          <p:nvPr/>
        </p:nvGraphicFramePr>
        <p:xfrm>
          <a:off x="5181600" y="2514600"/>
          <a:ext cx="3581400" cy="914400"/>
        </p:xfrm>
        <a:graphic>
          <a:graphicData uri="http://schemas.openxmlformats.org/drawingml/2006/table">
            <a:tbl>
              <a:tblPr/>
              <a:tblGrid>
                <a:gridCol w="4572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742950">
                  <a:extLst>
                    <a:ext uri="{9D8B030D-6E8A-4147-A177-3AD203B41FA5}">
                      <a16:colId xmlns:a16="http://schemas.microsoft.com/office/drawing/2014/main" val="20002"/>
                    </a:ext>
                  </a:extLst>
                </a:gridCol>
                <a:gridCol w="1543050">
                  <a:extLst>
                    <a:ext uri="{9D8B030D-6E8A-4147-A177-3AD203B41FA5}">
                      <a16:colId xmlns:a16="http://schemas.microsoft.com/office/drawing/2014/main" val="20003"/>
                    </a:ext>
                  </a:extLst>
                </a:gridCol>
              </a:tblGrid>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未定</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b</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99</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183358" name="Group 62"/>
          <p:cNvGraphicFramePr>
            <a:graphicFrameLocks noGrp="1"/>
          </p:cNvGraphicFramePr>
          <p:nvPr/>
        </p:nvGraphicFramePr>
        <p:xfrm>
          <a:off x="5181600" y="3581400"/>
          <a:ext cx="3581400" cy="914400"/>
        </p:xfrm>
        <a:graphic>
          <a:graphicData uri="http://schemas.openxmlformats.org/drawingml/2006/table">
            <a:tbl>
              <a:tblPr/>
              <a:tblGrid>
                <a:gridCol w="4572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742950">
                  <a:extLst>
                    <a:ext uri="{9D8B030D-6E8A-4147-A177-3AD203B41FA5}">
                      <a16:colId xmlns:a16="http://schemas.microsoft.com/office/drawing/2014/main" val="20002"/>
                    </a:ext>
                  </a:extLst>
                </a:gridCol>
                <a:gridCol w="1543050">
                  <a:extLst>
                    <a:ext uri="{9D8B030D-6E8A-4147-A177-3AD203B41FA5}">
                      <a16:colId xmlns:a16="http://schemas.microsoft.com/office/drawing/2014/main" val="20003"/>
                    </a:ext>
                  </a:extLst>
                </a:gridCol>
              </a:tblGrid>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a:t>
                      </a: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99</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b</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99</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83375" name="Line 79"/>
          <p:cNvSpPr>
            <a:spLocks noChangeShapeType="1"/>
          </p:cNvSpPr>
          <p:nvPr/>
        </p:nvSpPr>
        <p:spPr bwMode="auto">
          <a:xfrm>
            <a:off x="304800" y="3276600"/>
            <a:ext cx="0" cy="914400"/>
          </a:xfrm>
          <a:prstGeom prst="line">
            <a:avLst/>
          </a:prstGeom>
          <a:noFill/>
          <a:ln w="28575">
            <a:solidFill>
              <a:srgbClr val="66FF66"/>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sp>
        <p:nvSpPr>
          <p:cNvPr id="183376" name="Line 80"/>
          <p:cNvSpPr>
            <a:spLocks noChangeShapeType="1"/>
          </p:cNvSpPr>
          <p:nvPr/>
        </p:nvSpPr>
        <p:spPr bwMode="auto">
          <a:xfrm>
            <a:off x="304800" y="4191000"/>
            <a:ext cx="0" cy="838200"/>
          </a:xfrm>
          <a:prstGeom prst="line">
            <a:avLst/>
          </a:prstGeom>
          <a:noFill/>
          <a:ln w="28575">
            <a:solidFill>
              <a:srgbClr val="66FF66"/>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sp>
        <p:nvSpPr>
          <p:cNvPr id="183377" name="Line 81"/>
          <p:cNvSpPr>
            <a:spLocks noChangeShapeType="1"/>
          </p:cNvSpPr>
          <p:nvPr/>
        </p:nvSpPr>
        <p:spPr bwMode="auto">
          <a:xfrm>
            <a:off x="304800" y="5029200"/>
            <a:ext cx="0" cy="914400"/>
          </a:xfrm>
          <a:prstGeom prst="line">
            <a:avLst/>
          </a:prstGeom>
          <a:noFill/>
          <a:ln w="28575">
            <a:solidFill>
              <a:srgbClr val="66FF66"/>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graphicFrame>
        <p:nvGraphicFramePr>
          <p:cNvPr id="183378" name="Group 82"/>
          <p:cNvGraphicFramePr>
            <a:graphicFrameLocks noGrp="1"/>
          </p:cNvGraphicFramePr>
          <p:nvPr/>
        </p:nvGraphicFramePr>
        <p:xfrm>
          <a:off x="5181600" y="4648200"/>
          <a:ext cx="3581400" cy="914400"/>
        </p:xfrm>
        <a:graphic>
          <a:graphicData uri="http://schemas.openxmlformats.org/drawingml/2006/table">
            <a:tbl>
              <a:tblPr/>
              <a:tblGrid>
                <a:gridCol w="4572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742950">
                  <a:extLst>
                    <a:ext uri="{9D8B030D-6E8A-4147-A177-3AD203B41FA5}">
                      <a16:colId xmlns:a16="http://schemas.microsoft.com/office/drawing/2014/main" val="20002"/>
                    </a:ext>
                  </a:extLst>
                </a:gridCol>
                <a:gridCol w="1543050">
                  <a:extLst>
                    <a:ext uri="{9D8B030D-6E8A-4147-A177-3AD203B41FA5}">
                      <a16:colId xmlns:a16="http://schemas.microsoft.com/office/drawing/2014/main" val="20003"/>
                    </a:ext>
                  </a:extLst>
                </a:gridCol>
              </a:tblGrid>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100</a:t>
                      </a: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299</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b</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未定</a:t>
                      </a: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183395" name="Group 99"/>
          <p:cNvGraphicFramePr>
            <a:graphicFrameLocks noGrp="1"/>
          </p:cNvGraphicFramePr>
          <p:nvPr/>
        </p:nvGraphicFramePr>
        <p:xfrm>
          <a:off x="5181600" y="5715000"/>
          <a:ext cx="3581400" cy="914400"/>
        </p:xfrm>
        <a:graphic>
          <a:graphicData uri="http://schemas.openxmlformats.org/drawingml/2006/table">
            <a:tbl>
              <a:tblPr/>
              <a:tblGrid>
                <a:gridCol w="4572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742950">
                  <a:extLst>
                    <a:ext uri="{9D8B030D-6E8A-4147-A177-3AD203B41FA5}">
                      <a16:colId xmlns:a16="http://schemas.microsoft.com/office/drawing/2014/main" val="20002"/>
                    </a:ext>
                  </a:extLst>
                </a:gridCol>
                <a:gridCol w="1543050">
                  <a:extLst>
                    <a:ext uri="{9D8B030D-6E8A-4147-A177-3AD203B41FA5}">
                      <a16:colId xmlns:a16="http://schemas.microsoft.com/office/drawing/2014/main" val="20003"/>
                    </a:ext>
                  </a:extLst>
                </a:gridCol>
              </a:tblGrid>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未定</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b</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未定</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83414" name="Line 118"/>
          <p:cNvSpPr>
            <a:spLocks noChangeShapeType="1"/>
          </p:cNvSpPr>
          <p:nvPr/>
        </p:nvSpPr>
        <p:spPr bwMode="auto">
          <a:xfrm>
            <a:off x="304800" y="1600200"/>
            <a:ext cx="0" cy="838200"/>
          </a:xfrm>
          <a:prstGeom prst="line">
            <a:avLst/>
          </a:prstGeom>
          <a:noFill/>
          <a:ln w="28575">
            <a:solidFill>
              <a:srgbClr val="66FF66"/>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graphicFrame>
        <p:nvGraphicFramePr>
          <p:cNvPr id="183432" name="Group 136"/>
          <p:cNvGraphicFramePr>
            <a:graphicFrameLocks noGrp="1"/>
          </p:cNvGraphicFramePr>
          <p:nvPr/>
        </p:nvGraphicFramePr>
        <p:xfrm>
          <a:off x="5181600" y="1447800"/>
          <a:ext cx="3581400" cy="914400"/>
        </p:xfrm>
        <a:graphic>
          <a:graphicData uri="http://schemas.openxmlformats.org/drawingml/2006/table">
            <a:tbl>
              <a:tblPr/>
              <a:tblGrid>
                <a:gridCol w="4572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742950">
                  <a:extLst>
                    <a:ext uri="{9D8B030D-6E8A-4147-A177-3AD203B41FA5}">
                      <a16:colId xmlns:a16="http://schemas.microsoft.com/office/drawing/2014/main" val="20002"/>
                    </a:ext>
                  </a:extLst>
                </a:gridCol>
                <a:gridCol w="1543050">
                  <a:extLst>
                    <a:ext uri="{9D8B030D-6E8A-4147-A177-3AD203B41FA5}">
                      <a16:colId xmlns:a16="http://schemas.microsoft.com/office/drawing/2014/main" val="20003"/>
                    </a:ext>
                  </a:extLst>
                </a:gridCol>
              </a:tblGrid>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未定</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825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b</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未定</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83414"/>
                                        </p:tgtEl>
                                        <p:attrNameLst>
                                          <p:attrName>style.visibility</p:attrName>
                                        </p:attrNameLst>
                                      </p:cBhvr>
                                      <p:to>
                                        <p:strVal val="visible"/>
                                      </p:to>
                                    </p:set>
                                    <p:animEffect transition="in" filter="wipe(up)">
                                      <p:cBhvr>
                                        <p:cTn id="7" dur="500"/>
                                        <p:tgtEl>
                                          <p:spTgt spid="1834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183432"/>
                                        </p:tgtEl>
                                        <p:attrNameLst>
                                          <p:attrName>style.visibility</p:attrName>
                                        </p:attrNameLst>
                                      </p:cBhvr>
                                      <p:to>
                                        <p:strVal val="visible"/>
                                      </p:to>
                                    </p:set>
                                    <p:animEffect transition="in" filter="checkerboard(across)">
                                      <p:cBhvr>
                                        <p:cTn id="12" dur="500"/>
                                        <p:tgtEl>
                                          <p:spTgt spid="18343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83312"/>
                                        </p:tgtEl>
                                        <p:attrNameLst>
                                          <p:attrName>style.visibility</p:attrName>
                                        </p:attrNameLst>
                                      </p:cBhvr>
                                      <p:to>
                                        <p:strVal val="visible"/>
                                      </p:to>
                                    </p:set>
                                    <p:animEffect transition="in" filter="wipe(up)">
                                      <p:cBhvr>
                                        <p:cTn id="17" dur="500"/>
                                        <p:tgtEl>
                                          <p:spTgt spid="18331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183357"/>
                                        </p:tgtEl>
                                        <p:attrNameLst>
                                          <p:attrName>style.visibility</p:attrName>
                                        </p:attrNameLst>
                                      </p:cBhvr>
                                      <p:to>
                                        <p:strVal val="visible"/>
                                      </p:to>
                                    </p:set>
                                    <p:animEffect transition="in" filter="checkerboard(across)">
                                      <p:cBhvr>
                                        <p:cTn id="22" dur="500"/>
                                        <p:tgtEl>
                                          <p:spTgt spid="18335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83375"/>
                                        </p:tgtEl>
                                        <p:attrNameLst>
                                          <p:attrName>style.visibility</p:attrName>
                                        </p:attrNameLst>
                                      </p:cBhvr>
                                      <p:to>
                                        <p:strVal val="visible"/>
                                      </p:to>
                                    </p:set>
                                    <p:animEffect transition="in" filter="wipe(up)">
                                      <p:cBhvr>
                                        <p:cTn id="27" dur="500"/>
                                        <p:tgtEl>
                                          <p:spTgt spid="18337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p:cTn id="31" dur="1" fill="hold">
                                          <p:stCondLst>
                                            <p:cond delay="0"/>
                                          </p:stCondLst>
                                        </p:cTn>
                                        <p:tgtEl>
                                          <p:spTgt spid="183358"/>
                                        </p:tgtEl>
                                        <p:attrNameLst>
                                          <p:attrName>style.visibility</p:attrName>
                                        </p:attrNameLst>
                                      </p:cBhvr>
                                      <p:to>
                                        <p:strVal val="visible"/>
                                      </p:to>
                                    </p:set>
                                    <p:animEffect transition="in" filter="checkerboard(across)">
                                      <p:cBhvr>
                                        <p:cTn id="32" dur="500"/>
                                        <p:tgtEl>
                                          <p:spTgt spid="183358"/>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183376"/>
                                        </p:tgtEl>
                                        <p:attrNameLst>
                                          <p:attrName>style.visibility</p:attrName>
                                        </p:attrNameLst>
                                      </p:cBhvr>
                                      <p:to>
                                        <p:strVal val="visible"/>
                                      </p:to>
                                    </p:set>
                                    <p:animEffect transition="in" filter="wipe(up)">
                                      <p:cBhvr>
                                        <p:cTn id="37" dur="500"/>
                                        <p:tgtEl>
                                          <p:spTgt spid="183376"/>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nodeType="clickEffect">
                                  <p:stCondLst>
                                    <p:cond delay="0"/>
                                  </p:stCondLst>
                                  <p:childTnLst>
                                    <p:set>
                                      <p:cBhvr>
                                        <p:cTn id="41" dur="1" fill="hold">
                                          <p:stCondLst>
                                            <p:cond delay="0"/>
                                          </p:stCondLst>
                                        </p:cTn>
                                        <p:tgtEl>
                                          <p:spTgt spid="183378"/>
                                        </p:tgtEl>
                                        <p:attrNameLst>
                                          <p:attrName>style.visibility</p:attrName>
                                        </p:attrNameLst>
                                      </p:cBhvr>
                                      <p:to>
                                        <p:strVal val="visible"/>
                                      </p:to>
                                    </p:set>
                                    <p:animEffect transition="in" filter="checkerboard(across)">
                                      <p:cBhvr>
                                        <p:cTn id="42" dur="500"/>
                                        <p:tgtEl>
                                          <p:spTgt spid="183378"/>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183377"/>
                                        </p:tgtEl>
                                        <p:attrNameLst>
                                          <p:attrName>style.visibility</p:attrName>
                                        </p:attrNameLst>
                                      </p:cBhvr>
                                      <p:to>
                                        <p:strVal val="visible"/>
                                      </p:to>
                                    </p:set>
                                    <p:animEffect transition="in" filter="wipe(up)">
                                      <p:cBhvr>
                                        <p:cTn id="47" dur="500"/>
                                        <p:tgtEl>
                                          <p:spTgt spid="183377"/>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5" presetClass="entr" presetSubtype="10" fill="hold" nodeType="clickEffect">
                                  <p:stCondLst>
                                    <p:cond delay="0"/>
                                  </p:stCondLst>
                                  <p:childTnLst>
                                    <p:set>
                                      <p:cBhvr>
                                        <p:cTn id="51" dur="1" fill="hold">
                                          <p:stCondLst>
                                            <p:cond delay="0"/>
                                          </p:stCondLst>
                                        </p:cTn>
                                        <p:tgtEl>
                                          <p:spTgt spid="183395"/>
                                        </p:tgtEl>
                                        <p:attrNameLst>
                                          <p:attrName>style.visibility</p:attrName>
                                        </p:attrNameLst>
                                      </p:cBhvr>
                                      <p:to>
                                        <p:strVal val="visible"/>
                                      </p:to>
                                    </p:set>
                                    <p:animEffect transition="in" filter="checkerboard(across)">
                                      <p:cBhvr>
                                        <p:cTn id="52" dur="500"/>
                                        <p:tgtEl>
                                          <p:spTgt spid="183395"/>
                                        </p:tgtEl>
                                      </p:cBhvr>
                                    </p:animEffect>
                                  </p:childTnLst>
                                </p:cTn>
                              </p:par>
                            </p:childTnLst>
                          </p:cTn>
                        </p:par>
                      </p:childTnLst>
                    </p:cTn>
                  </p:par>
                  <p:par>
                    <p:cTn id="53" fill="hold">
                      <p:stCondLst>
                        <p:cond delay="indefinite"/>
                      </p:stCondLst>
                      <p:childTnLst>
                        <p:par>
                          <p:cTn id="54" fill="hold">
                            <p:stCondLst>
                              <p:cond delay="0"/>
                            </p:stCondLst>
                            <p:childTnLst>
                              <p:par>
                                <p:cTn id="55" presetID="5" presetClass="entr" presetSubtype="10" fill="hold" nodeType="clickEffect">
                                  <p:stCondLst>
                                    <p:cond delay="0"/>
                                  </p:stCondLst>
                                  <p:childTnLst>
                                    <p:set>
                                      <p:cBhvr>
                                        <p:cTn id="56" dur="1" fill="hold">
                                          <p:stCondLst>
                                            <p:cond delay="0"/>
                                          </p:stCondLst>
                                        </p:cTn>
                                        <p:tgtEl>
                                          <p:spTgt spid="2"/>
                                        </p:tgtEl>
                                        <p:attrNameLst>
                                          <p:attrName>style.visibility</p:attrName>
                                        </p:attrNameLst>
                                      </p:cBhvr>
                                      <p:to>
                                        <p:strVal val="visible"/>
                                      </p:to>
                                    </p:set>
                                    <p:animEffect transition="in" filter="checkerboard(across)">
                                      <p:cBhvr>
                                        <p:cTn id="57" dur="500"/>
                                        <p:tgtEl>
                                          <p:spTgt spid="2"/>
                                        </p:tgtEl>
                                      </p:cBhvr>
                                    </p:animEffect>
                                  </p:childTnLst>
                                </p:cTn>
                              </p:par>
                            </p:childTnLst>
                          </p:cTn>
                        </p:par>
                      </p:childTnLst>
                    </p:cTn>
                  </p:par>
                  <p:par>
                    <p:cTn id="58" fill="hold">
                      <p:stCondLst>
                        <p:cond delay="indefinite"/>
                      </p:stCondLst>
                      <p:childTnLst>
                        <p:par>
                          <p:cTn id="59" fill="hold">
                            <p:stCondLst>
                              <p:cond delay="0"/>
                            </p:stCondLst>
                            <p:childTnLst>
                              <p:par>
                                <p:cTn id="60" presetID="5" presetClass="entr" presetSubtype="10" fill="hold" nodeType="clickEffect">
                                  <p:stCondLst>
                                    <p:cond delay="0"/>
                                  </p:stCondLst>
                                  <p:childTnLst>
                                    <p:set>
                                      <p:cBhvr>
                                        <p:cTn id="61" dur="1" fill="hold">
                                          <p:stCondLst>
                                            <p:cond delay="0"/>
                                          </p:stCondLst>
                                        </p:cTn>
                                        <p:tgtEl>
                                          <p:spTgt spid="3"/>
                                        </p:tgtEl>
                                        <p:attrNameLst>
                                          <p:attrName>style.visibility</p:attrName>
                                        </p:attrNameLst>
                                      </p:cBhvr>
                                      <p:to>
                                        <p:strVal val="visible"/>
                                      </p:to>
                                    </p:set>
                                    <p:animEffect transition="in" filter="checkerboard(across)">
                                      <p:cBhvr>
                                        <p:cTn id="6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312" grpId="0" animBg="1"/>
      <p:bldP spid="183375" grpId="0" animBg="1"/>
      <p:bldP spid="183376" grpId="0" animBg="1"/>
      <p:bldP spid="183377" grpId="0" animBg="1"/>
      <p:bldP spid="18341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動的変数の管理</a:t>
            </a:r>
          </a:p>
        </p:txBody>
      </p:sp>
      <p:sp>
        <p:nvSpPr>
          <p:cNvPr id="91139" name="Rectangle 3"/>
          <p:cNvSpPr>
            <a:spLocks noGrp="1" noChangeArrowheads="1"/>
          </p:cNvSpPr>
          <p:nvPr>
            <p:ph type="body" idx="4294967295"/>
          </p:nvPr>
        </p:nvSpPr>
        <p:spPr>
          <a:xfrm>
            <a:off x="1066800" y="1600200"/>
            <a:ext cx="75438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ブロック終了時にメモリ解放される場合</a:t>
            </a:r>
          </a:p>
        </p:txBody>
      </p:sp>
      <p:sp>
        <p:nvSpPr>
          <p:cNvPr id="91140" name="Rectangle 4"/>
          <p:cNvSpPr>
            <a:spLocks noChangeArrowheads="1"/>
          </p:cNvSpPr>
          <p:nvPr/>
        </p:nvSpPr>
        <p:spPr bwMode="auto">
          <a:xfrm>
            <a:off x="609600" y="2667000"/>
            <a:ext cx="1347788" cy="3505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91141" name="Text Box 5"/>
          <p:cNvSpPr txBox="1">
            <a:spLocks noChangeArrowheads="1"/>
          </p:cNvSpPr>
          <p:nvPr/>
        </p:nvSpPr>
        <p:spPr bwMode="auto">
          <a:xfrm>
            <a:off x="533400" y="2209800"/>
            <a:ext cx="9112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2800" dirty="0"/>
              <a:t>Dseg</a:t>
            </a:r>
          </a:p>
        </p:txBody>
      </p:sp>
      <p:sp>
        <p:nvSpPr>
          <p:cNvPr id="91142" name="Rectangle 6"/>
          <p:cNvSpPr>
            <a:spLocks noChangeArrowheads="1"/>
          </p:cNvSpPr>
          <p:nvPr/>
        </p:nvSpPr>
        <p:spPr bwMode="auto">
          <a:xfrm>
            <a:off x="609600" y="2667000"/>
            <a:ext cx="1347788" cy="914400"/>
          </a:xfrm>
          <a:prstGeom prst="rect">
            <a:avLst/>
          </a:prstGeom>
          <a:solidFill>
            <a:schemeClr val="bg2"/>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400" dirty="0"/>
              <a:t>大域変数</a:t>
            </a:r>
          </a:p>
        </p:txBody>
      </p:sp>
      <p:grpSp>
        <p:nvGrpSpPr>
          <p:cNvPr id="91143" name="Group 7"/>
          <p:cNvGrpSpPr>
            <a:grpSpLocks/>
          </p:cNvGrpSpPr>
          <p:nvPr/>
        </p:nvGrpSpPr>
        <p:grpSpPr bwMode="auto">
          <a:xfrm>
            <a:off x="2057400" y="2667000"/>
            <a:ext cx="1957388" cy="3505200"/>
            <a:chOff x="1281" y="1950"/>
            <a:chExt cx="1233" cy="2208"/>
          </a:xfrm>
        </p:grpSpPr>
        <p:sp>
          <p:nvSpPr>
            <p:cNvPr id="91144" name="Rectangle 8"/>
            <p:cNvSpPr>
              <a:spLocks noChangeArrowheads="1"/>
            </p:cNvSpPr>
            <p:nvPr/>
          </p:nvSpPr>
          <p:spPr bwMode="auto">
            <a:xfrm>
              <a:off x="1665" y="1950"/>
              <a:ext cx="849" cy="220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91145" name="Rectangle 9"/>
            <p:cNvSpPr>
              <a:spLocks noChangeArrowheads="1"/>
            </p:cNvSpPr>
            <p:nvPr/>
          </p:nvSpPr>
          <p:spPr bwMode="auto">
            <a:xfrm>
              <a:off x="1665" y="1950"/>
              <a:ext cx="849" cy="576"/>
            </a:xfrm>
            <a:prstGeom prst="rect">
              <a:avLst/>
            </a:prstGeom>
            <a:solidFill>
              <a:schemeClr val="bg2"/>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400" dirty="0"/>
                <a:t>大域変数</a:t>
              </a:r>
            </a:p>
          </p:txBody>
        </p:sp>
        <p:sp>
          <p:nvSpPr>
            <p:cNvPr id="91146" name="Rectangle 10"/>
            <p:cNvSpPr>
              <a:spLocks noChangeArrowheads="1"/>
            </p:cNvSpPr>
            <p:nvPr/>
          </p:nvSpPr>
          <p:spPr bwMode="auto">
            <a:xfrm>
              <a:off x="1665" y="2526"/>
              <a:ext cx="849" cy="384"/>
            </a:xfrm>
            <a:prstGeom prst="rect">
              <a:avLst/>
            </a:prstGeom>
            <a:solidFill>
              <a:srgbClr val="008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400" dirty="0"/>
                <a:t>局所変数</a:t>
              </a:r>
            </a:p>
          </p:txBody>
        </p:sp>
        <p:sp>
          <p:nvSpPr>
            <p:cNvPr id="91147" name="AutoShape 11"/>
            <p:cNvSpPr>
              <a:spLocks noChangeArrowheads="1"/>
            </p:cNvSpPr>
            <p:nvPr/>
          </p:nvSpPr>
          <p:spPr bwMode="auto">
            <a:xfrm>
              <a:off x="1281" y="2862"/>
              <a:ext cx="384" cy="336"/>
            </a:xfrm>
            <a:prstGeom prst="rightArrow">
              <a:avLst>
                <a:gd name="adj1" fmla="val 50000"/>
                <a:gd name="adj2" fmla="val 28571"/>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000" dirty="0"/>
                <a:t>生成</a:t>
              </a:r>
            </a:p>
          </p:txBody>
        </p:sp>
      </p:grpSp>
      <p:grpSp>
        <p:nvGrpSpPr>
          <p:cNvPr id="91148" name="Group 12"/>
          <p:cNvGrpSpPr>
            <a:grpSpLocks/>
          </p:cNvGrpSpPr>
          <p:nvPr/>
        </p:nvGrpSpPr>
        <p:grpSpPr bwMode="auto">
          <a:xfrm>
            <a:off x="4114800" y="2667000"/>
            <a:ext cx="1957388" cy="3505200"/>
            <a:chOff x="2415" y="1986"/>
            <a:chExt cx="1233" cy="2208"/>
          </a:xfrm>
        </p:grpSpPr>
        <p:sp>
          <p:nvSpPr>
            <p:cNvPr id="91149" name="Rectangle 13"/>
            <p:cNvSpPr>
              <a:spLocks noChangeArrowheads="1"/>
            </p:cNvSpPr>
            <p:nvPr/>
          </p:nvSpPr>
          <p:spPr bwMode="auto">
            <a:xfrm>
              <a:off x="2799" y="1986"/>
              <a:ext cx="849" cy="220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91150" name="Rectangle 14"/>
            <p:cNvSpPr>
              <a:spLocks noChangeArrowheads="1"/>
            </p:cNvSpPr>
            <p:nvPr/>
          </p:nvSpPr>
          <p:spPr bwMode="auto">
            <a:xfrm>
              <a:off x="2799" y="1986"/>
              <a:ext cx="849" cy="576"/>
            </a:xfrm>
            <a:prstGeom prst="rect">
              <a:avLst/>
            </a:prstGeom>
            <a:solidFill>
              <a:schemeClr val="bg2"/>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400" dirty="0"/>
                <a:t>大域変数</a:t>
              </a:r>
            </a:p>
          </p:txBody>
        </p:sp>
        <p:sp>
          <p:nvSpPr>
            <p:cNvPr id="91151" name="Rectangle 15"/>
            <p:cNvSpPr>
              <a:spLocks noChangeArrowheads="1"/>
            </p:cNvSpPr>
            <p:nvPr/>
          </p:nvSpPr>
          <p:spPr bwMode="auto">
            <a:xfrm>
              <a:off x="2799" y="2562"/>
              <a:ext cx="849" cy="384"/>
            </a:xfrm>
            <a:prstGeom prst="rect">
              <a:avLst/>
            </a:prstGeom>
            <a:solidFill>
              <a:srgbClr val="008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400" dirty="0"/>
                <a:t>局所変数</a:t>
              </a:r>
            </a:p>
          </p:txBody>
        </p:sp>
        <p:sp>
          <p:nvSpPr>
            <p:cNvPr id="91152" name="AutoShape 16"/>
            <p:cNvSpPr>
              <a:spLocks noChangeArrowheads="1"/>
            </p:cNvSpPr>
            <p:nvPr/>
          </p:nvSpPr>
          <p:spPr bwMode="auto">
            <a:xfrm>
              <a:off x="2415" y="2898"/>
              <a:ext cx="384" cy="336"/>
            </a:xfrm>
            <a:prstGeom prst="rightArrow">
              <a:avLst>
                <a:gd name="adj1" fmla="val 50000"/>
                <a:gd name="adj2" fmla="val 28571"/>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000" dirty="0"/>
                <a:t>生成</a:t>
              </a:r>
            </a:p>
          </p:txBody>
        </p:sp>
        <p:sp>
          <p:nvSpPr>
            <p:cNvPr id="91153" name="Rectangle 17"/>
            <p:cNvSpPr>
              <a:spLocks noChangeArrowheads="1"/>
            </p:cNvSpPr>
            <p:nvPr/>
          </p:nvSpPr>
          <p:spPr bwMode="auto">
            <a:xfrm>
              <a:off x="2799" y="2946"/>
              <a:ext cx="849" cy="480"/>
            </a:xfrm>
            <a:prstGeom prst="rect">
              <a:avLst/>
            </a:prstGeom>
            <a:solidFill>
              <a:srgbClr val="FF00FF"/>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400" dirty="0"/>
                <a:t>局所変数</a:t>
              </a:r>
            </a:p>
          </p:txBody>
        </p:sp>
      </p:grpSp>
      <p:grpSp>
        <p:nvGrpSpPr>
          <p:cNvPr id="91154" name="Group 18"/>
          <p:cNvGrpSpPr>
            <a:grpSpLocks/>
          </p:cNvGrpSpPr>
          <p:nvPr/>
        </p:nvGrpSpPr>
        <p:grpSpPr bwMode="auto">
          <a:xfrm>
            <a:off x="6172200" y="2667000"/>
            <a:ext cx="1981200" cy="3505200"/>
            <a:chOff x="3663" y="1986"/>
            <a:chExt cx="1248" cy="2208"/>
          </a:xfrm>
        </p:grpSpPr>
        <p:sp>
          <p:nvSpPr>
            <p:cNvPr id="91155" name="Rectangle 19"/>
            <p:cNvSpPr>
              <a:spLocks noChangeArrowheads="1"/>
            </p:cNvSpPr>
            <p:nvPr/>
          </p:nvSpPr>
          <p:spPr bwMode="auto">
            <a:xfrm>
              <a:off x="4047" y="1986"/>
              <a:ext cx="864" cy="220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91156" name="Rectangle 20"/>
            <p:cNvSpPr>
              <a:spLocks noChangeArrowheads="1"/>
            </p:cNvSpPr>
            <p:nvPr/>
          </p:nvSpPr>
          <p:spPr bwMode="auto">
            <a:xfrm>
              <a:off x="4047" y="1986"/>
              <a:ext cx="864" cy="576"/>
            </a:xfrm>
            <a:prstGeom prst="rect">
              <a:avLst/>
            </a:prstGeom>
            <a:solidFill>
              <a:schemeClr val="bg2"/>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400" dirty="0"/>
                <a:t>大域変数</a:t>
              </a:r>
            </a:p>
          </p:txBody>
        </p:sp>
        <p:sp>
          <p:nvSpPr>
            <p:cNvPr id="91157" name="Rectangle 21"/>
            <p:cNvSpPr>
              <a:spLocks noChangeArrowheads="1"/>
            </p:cNvSpPr>
            <p:nvPr/>
          </p:nvSpPr>
          <p:spPr bwMode="auto">
            <a:xfrm>
              <a:off x="4047" y="2562"/>
              <a:ext cx="864" cy="384"/>
            </a:xfrm>
            <a:prstGeom prst="rect">
              <a:avLst/>
            </a:prstGeom>
            <a:solidFill>
              <a:srgbClr val="008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400" dirty="0"/>
                <a:t>局所変数</a:t>
              </a:r>
            </a:p>
          </p:txBody>
        </p:sp>
        <p:sp>
          <p:nvSpPr>
            <p:cNvPr id="91158" name="AutoShape 22"/>
            <p:cNvSpPr>
              <a:spLocks noChangeArrowheads="1"/>
            </p:cNvSpPr>
            <p:nvPr/>
          </p:nvSpPr>
          <p:spPr bwMode="auto">
            <a:xfrm>
              <a:off x="3663" y="2898"/>
              <a:ext cx="384" cy="336"/>
            </a:xfrm>
            <a:prstGeom prst="rightArrow">
              <a:avLst>
                <a:gd name="adj1" fmla="val 50000"/>
                <a:gd name="adj2" fmla="val 28571"/>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000" dirty="0"/>
                <a:t>解放</a:t>
              </a:r>
            </a:p>
          </p:txBody>
        </p:sp>
      </p:grpSp>
      <p:sp>
        <p:nvSpPr>
          <p:cNvPr id="91160" name="Text Box 24"/>
          <p:cNvSpPr txBox="1">
            <a:spLocks noChangeArrowheads="1"/>
          </p:cNvSpPr>
          <p:nvPr/>
        </p:nvSpPr>
        <p:spPr bwMode="auto">
          <a:xfrm>
            <a:off x="2895600" y="6172200"/>
            <a:ext cx="56562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2800" dirty="0"/>
              <a:t>使用する領域をスタックで管理できる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91143"/>
                                        </p:tgtEl>
                                        <p:attrNameLst>
                                          <p:attrName>style.visibility</p:attrName>
                                        </p:attrNameLst>
                                      </p:cBhvr>
                                      <p:to>
                                        <p:strVal val="visible"/>
                                      </p:to>
                                    </p:set>
                                    <p:animEffect transition="in" filter="wipe(left)">
                                      <p:cBhvr>
                                        <p:cTn id="7" dur="500"/>
                                        <p:tgtEl>
                                          <p:spTgt spid="9114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91148"/>
                                        </p:tgtEl>
                                        <p:attrNameLst>
                                          <p:attrName>style.visibility</p:attrName>
                                        </p:attrNameLst>
                                      </p:cBhvr>
                                      <p:to>
                                        <p:strVal val="visible"/>
                                      </p:to>
                                    </p:set>
                                    <p:animEffect transition="in" filter="wipe(left)">
                                      <p:cBhvr>
                                        <p:cTn id="12" dur="500"/>
                                        <p:tgtEl>
                                          <p:spTgt spid="9114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91154"/>
                                        </p:tgtEl>
                                        <p:attrNameLst>
                                          <p:attrName>style.visibility</p:attrName>
                                        </p:attrNameLst>
                                      </p:cBhvr>
                                      <p:to>
                                        <p:strVal val="visible"/>
                                      </p:to>
                                    </p:set>
                                    <p:animEffect transition="in" filter="wipe(left)">
                                      <p:cBhvr>
                                        <p:cTn id="17" dur="500"/>
                                        <p:tgtEl>
                                          <p:spTgt spid="9115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91160"/>
                                        </p:tgtEl>
                                        <p:attrNameLst>
                                          <p:attrName>style.visibility</p:attrName>
                                        </p:attrNameLst>
                                      </p:cBhvr>
                                      <p:to>
                                        <p:strVal val="visible"/>
                                      </p:to>
                                    </p:set>
                                    <p:animEffect transition="in" filter="checkerboard(across)">
                                      <p:cBhvr>
                                        <p:cTn id="22" dur="500"/>
                                        <p:tgtEl>
                                          <p:spTgt spid="911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60"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動的変数の管理</a:t>
            </a:r>
          </a:p>
        </p:txBody>
      </p:sp>
      <p:sp>
        <p:nvSpPr>
          <p:cNvPr id="92163" name="Rectangle 3"/>
          <p:cNvSpPr>
            <a:spLocks noGrp="1" noChangeArrowheads="1"/>
          </p:cNvSpPr>
          <p:nvPr>
            <p:ph type="body" idx="4294967295"/>
          </p:nvPr>
        </p:nvSpPr>
        <p:spPr>
          <a:xfrm>
            <a:off x="1066800" y="1600200"/>
            <a:ext cx="76962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2800" dirty="0">
                <a:effectLst/>
                <a:latin typeface="Times New Roman" panose="02020603050405020304" pitchFamily="18" charset="0"/>
                <a:ea typeface="ＭＳ Ｐゴシック" panose="020B0600070205080204" pitchFamily="50" charset="-128"/>
              </a:rPr>
              <a:t>プログラム中で任意にメモリ解放される場合</a:t>
            </a:r>
          </a:p>
        </p:txBody>
      </p:sp>
      <p:sp>
        <p:nvSpPr>
          <p:cNvPr id="92164" name="Rectangle 4"/>
          <p:cNvSpPr>
            <a:spLocks noChangeArrowheads="1"/>
          </p:cNvSpPr>
          <p:nvPr/>
        </p:nvSpPr>
        <p:spPr bwMode="auto">
          <a:xfrm>
            <a:off x="609600" y="2667000"/>
            <a:ext cx="1347788" cy="3505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92165" name="Text Box 5"/>
          <p:cNvSpPr txBox="1">
            <a:spLocks noChangeArrowheads="1"/>
          </p:cNvSpPr>
          <p:nvPr/>
        </p:nvSpPr>
        <p:spPr bwMode="auto">
          <a:xfrm>
            <a:off x="533400" y="2209800"/>
            <a:ext cx="9112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2800" dirty="0"/>
              <a:t>Dseg</a:t>
            </a:r>
          </a:p>
        </p:txBody>
      </p:sp>
      <p:sp>
        <p:nvSpPr>
          <p:cNvPr id="92166" name="Rectangle 6"/>
          <p:cNvSpPr>
            <a:spLocks noChangeArrowheads="1"/>
          </p:cNvSpPr>
          <p:nvPr/>
        </p:nvSpPr>
        <p:spPr bwMode="auto">
          <a:xfrm>
            <a:off x="609600" y="2667000"/>
            <a:ext cx="1347788" cy="914400"/>
          </a:xfrm>
          <a:prstGeom prst="rect">
            <a:avLst/>
          </a:prstGeom>
          <a:solidFill>
            <a:schemeClr val="bg2"/>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400" dirty="0"/>
              <a:t>大域変数</a:t>
            </a:r>
          </a:p>
        </p:txBody>
      </p:sp>
      <p:grpSp>
        <p:nvGrpSpPr>
          <p:cNvPr id="92167" name="Group 7"/>
          <p:cNvGrpSpPr>
            <a:grpSpLocks/>
          </p:cNvGrpSpPr>
          <p:nvPr/>
        </p:nvGrpSpPr>
        <p:grpSpPr bwMode="auto">
          <a:xfrm>
            <a:off x="2057400" y="2667000"/>
            <a:ext cx="1957388" cy="3505200"/>
            <a:chOff x="1281" y="1950"/>
            <a:chExt cx="1233" cy="2208"/>
          </a:xfrm>
        </p:grpSpPr>
        <p:sp>
          <p:nvSpPr>
            <p:cNvPr id="92168" name="Rectangle 8"/>
            <p:cNvSpPr>
              <a:spLocks noChangeArrowheads="1"/>
            </p:cNvSpPr>
            <p:nvPr/>
          </p:nvSpPr>
          <p:spPr bwMode="auto">
            <a:xfrm>
              <a:off x="1665" y="1950"/>
              <a:ext cx="849" cy="220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92169" name="Rectangle 9"/>
            <p:cNvSpPr>
              <a:spLocks noChangeArrowheads="1"/>
            </p:cNvSpPr>
            <p:nvPr/>
          </p:nvSpPr>
          <p:spPr bwMode="auto">
            <a:xfrm>
              <a:off x="1665" y="1950"/>
              <a:ext cx="849" cy="576"/>
            </a:xfrm>
            <a:prstGeom prst="rect">
              <a:avLst/>
            </a:prstGeom>
            <a:solidFill>
              <a:schemeClr val="bg2"/>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400" dirty="0"/>
                <a:t>大域変数</a:t>
              </a:r>
            </a:p>
          </p:txBody>
        </p:sp>
        <p:sp>
          <p:nvSpPr>
            <p:cNvPr id="92170" name="Rectangle 10"/>
            <p:cNvSpPr>
              <a:spLocks noChangeArrowheads="1"/>
            </p:cNvSpPr>
            <p:nvPr/>
          </p:nvSpPr>
          <p:spPr bwMode="auto">
            <a:xfrm>
              <a:off x="1665" y="2526"/>
              <a:ext cx="849" cy="384"/>
            </a:xfrm>
            <a:prstGeom prst="rect">
              <a:avLst/>
            </a:prstGeom>
            <a:solidFill>
              <a:srgbClr val="008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400" dirty="0"/>
                <a:t>局所変数</a:t>
              </a:r>
            </a:p>
          </p:txBody>
        </p:sp>
        <p:sp>
          <p:nvSpPr>
            <p:cNvPr id="92171" name="AutoShape 11"/>
            <p:cNvSpPr>
              <a:spLocks noChangeArrowheads="1"/>
            </p:cNvSpPr>
            <p:nvPr/>
          </p:nvSpPr>
          <p:spPr bwMode="auto">
            <a:xfrm>
              <a:off x="1281" y="2862"/>
              <a:ext cx="384" cy="336"/>
            </a:xfrm>
            <a:prstGeom prst="rightArrow">
              <a:avLst>
                <a:gd name="adj1" fmla="val 50000"/>
                <a:gd name="adj2" fmla="val 28571"/>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000" dirty="0"/>
                <a:t>生成</a:t>
              </a:r>
            </a:p>
          </p:txBody>
        </p:sp>
      </p:grpSp>
      <p:grpSp>
        <p:nvGrpSpPr>
          <p:cNvPr id="92172" name="Group 12"/>
          <p:cNvGrpSpPr>
            <a:grpSpLocks/>
          </p:cNvGrpSpPr>
          <p:nvPr/>
        </p:nvGrpSpPr>
        <p:grpSpPr bwMode="auto">
          <a:xfrm>
            <a:off x="4114800" y="2667000"/>
            <a:ext cx="1957388" cy="3505200"/>
            <a:chOff x="2415" y="1986"/>
            <a:chExt cx="1233" cy="2208"/>
          </a:xfrm>
        </p:grpSpPr>
        <p:sp>
          <p:nvSpPr>
            <p:cNvPr id="92173" name="Rectangle 13"/>
            <p:cNvSpPr>
              <a:spLocks noChangeArrowheads="1"/>
            </p:cNvSpPr>
            <p:nvPr/>
          </p:nvSpPr>
          <p:spPr bwMode="auto">
            <a:xfrm>
              <a:off x="2799" y="1986"/>
              <a:ext cx="849" cy="220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92174" name="Rectangle 14"/>
            <p:cNvSpPr>
              <a:spLocks noChangeArrowheads="1"/>
            </p:cNvSpPr>
            <p:nvPr/>
          </p:nvSpPr>
          <p:spPr bwMode="auto">
            <a:xfrm>
              <a:off x="2799" y="1986"/>
              <a:ext cx="849" cy="576"/>
            </a:xfrm>
            <a:prstGeom prst="rect">
              <a:avLst/>
            </a:prstGeom>
            <a:solidFill>
              <a:schemeClr val="bg2"/>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400" dirty="0"/>
                <a:t>大域変数</a:t>
              </a:r>
            </a:p>
          </p:txBody>
        </p:sp>
        <p:sp>
          <p:nvSpPr>
            <p:cNvPr id="92175" name="Rectangle 15"/>
            <p:cNvSpPr>
              <a:spLocks noChangeArrowheads="1"/>
            </p:cNvSpPr>
            <p:nvPr/>
          </p:nvSpPr>
          <p:spPr bwMode="auto">
            <a:xfrm>
              <a:off x="2799" y="2562"/>
              <a:ext cx="849" cy="384"/>
            </a:xfrm>
            <a:prstGeom prst="rect">
              <a:avLst/>
            </a:prstGeom>
            <a:solidFill>
              <a:srgbClr val="008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400" dirty="0"/>
                <a:t>局所変数</a:t>
              </a:r>
            </a:p>
          </p:txBody>
        </p:sp>
        <p:sp>
          <p:nvSpPr>
            <p:cNvPr id="92176" name="AutoShape 16"/>
            <p:cNvSpPr>
              <a:spLocks noChangeArrowheads="1"/>
            </p:cNvSpPr>
            <p:nvPr/>
          </p:nvSpPr>
          <p:spPr bwMode="auto">
            <a:xfrm>
              <a:off x="2415" y="2898"/>
              <a:ext cx="384" cy="336"/>
            </a:xfrm>
            <a:prstGeom prst="rightArrow">
              <a:avLst>
                <a:gd name="adj1" fmla="val 50000"/>
                <a:gd name="adj2" fmla="val 28571"/>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000" dirty="0"/>
                <a:t>生成</a:t>
              </a:r>
            </a:p>
          </p:txBody>
        </p:sp>
        <p:sp>
          <p:nvSpPr>
            <p:cNvPr id="92177" name="Rectangle 17"/>
            <p:cNvSpPr>
              <a:spLocks noChangeArrowheads="1"/>
            </p:cNvSpPr>
            <p:nvPr/>
          </p:nvSpPr>
          <p:spPr bwMode="auto">
            <a:xfrm>
              <a:off x="2799" y="2946"/>
              <a:ext cx="849" cy="480"/>
            </a:xfrm>
            <a:prstGeom prst="rect">
              <a:avLst/>
            </a:prstGeom>
            <a:solidFill>
              <a:srgbClr val="FF00FF"/>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400" dirty="0"/>
                <a:t>局所変数</a:t>
              </a:r>
            </a:p>
          </p:txBody>
        </p:sp>
      </p:grpSp>
      <p:grpSp>
        <p:nvGrpSpPr>
          <p:cNvPr id="92178" name="Group 18"/>
          <p:cNvGrpSpPr>
            <a:grpSpLocks/>
          </p:cNvGrpSpPr>
          <p:nvPr/>
        </p:nvGrpSpPr>
        <p:grpSpPr bwMode="auto">
          <a:xfrm>
            <a:off x="6172200" y="2667000"/>
            <a:ext cx="1981200" cy="3505200"/>
            <a:chOff x="3888" y="1680"/>
            <a:chExt cx="1248" cy="2208"/>
          </a:xfrm>
        </p:grpSpPr>
        <p:sp>
          <p:nvSpPr>
            <p:cNvPr id="92179" name="Rectangle 19"/>
            <p:cNvSpPr>
              <a:spLocks noChangeArrowheads="1"/>
            </p:cNvSpPr>
            <p:nvPr/>
          </p:nvSpPr>
          <p:spPr bwMode="auto">
            <a:xfrm>
              <a:off x="4272" y="1680"/>
              <a:ext cx="864" cy="220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92180" name="Rectangle 20"/>
            <p:cNvSpPr>
              <a:spLocks noChangeArrowheads="1"/>
            </p:cNvSpPr>
            <p:nvPr/>
          </p:nvSpPr>
          <p:spPr bwMode="auto">
            <a:xfrm>
              <a:off x="4272" y="1680"/>
              <a:ext cx="864" cy="576"/>
            </a:xfrm>
            <a:prstGeom prst="rect">
              <a:avLst/>
            </a:prstGeom>
            <a:solidFill>
              <a:schemeClr val="bg2"/>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400" dirty="0"/>
                <a:t>大域変数</a:t>
              </a:r>
            </a:p>
          </p:txBody>
        </p:sp>
        <p:sp>
          <p:nvSpPr>
            <p:cNvPr id="92181" name="Rectangle 21"/>
            <p:cNvSpPr>
              <a:spLocks noChangeArrowheads="1"/>
            </p:cNvSpPr>
            <p:nvPr/>
          </p:nvSpPr>
          <p:spPr bwMode="auto">
            <a:xfrm>
              <a:off x="4272" y="2640"/>
              <a:ext cx="864" cy="480"/>
            </a:xfrm>
            <a:prstGeom prst="rect">
              <a:avLst/>
            </a:prstGeom>
            <a:solidFill>
              <a:srgbClr val="FF00FF"/>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400" dirty="0"/>
                <a:t>局所変数</a:t>
              </a:r>
            </a:p>
          </p:txBody>
        </p:sp>
        <p:sp>
          <p:nvSpPr>
            <p:cNvPr id="92182" name="AutoShape 22"/>
            <p:cNvSpPr>
              <a:spLocks noChangeArrowheads="1"/>
            </p:cNvSpPr>
            <p:nvPr/>
          </p:nvSpPr>
          <p:spPr bwMode="auto">
            <a:xfrm>
              <a:off x="3888" y="2592"/>
              <a:ext cx="384" cy="336"/>
            </a:xfrm>
            <a:prstGeom prst="rightArrow">
              <a:avLst>
                <a:gd name="adj1" fmla="val 50000"/>
                <a:gd name="adj2" fmla="val 28571"/>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000" dirty="0"/>
                <a:t>解放</a:t>
              </a:r>
            </a:p>
          </p:txBody>
        </p:sp>
      </p:grpSp>
      <p:sp>
        <p:nvSpPr>
          <p:cNvPr id="92184" name="Text Box 24"/>
          <p:cNvSpPr txBox="1">
            <a:spLocks noChangeArrowheads="1"/>
          </p:cNvSpPr>
          <p:nvPr/>
        </p:nvSpPr>
        <p:spPr bwMode="auto">
          <a:xfrm>
            <a:off x="228600" y="6172200"/>
            <a:ext cx="84089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2800" dirty="0"/>
              <a:t>使用する領域が飛び飛びに ⇒ スタックで管理は不向き</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92167"/>
                                        </p:tgtEl>
                                        <p:attrNameLst>
                                          <p:attrName>style.visibility</p:attrName>
                                        </p:attrNameLst>
                                      </p:cBhvr>
                                      <p:to>
                                        <p:strVal val="visible"/>
                                      </p:to>
                                    </p:set>
                                    <p:animEffect transition="in" filter="wipe(left)">
                                      <p:cBhvr>
                                        <p:cTn id="7" dur="500"/>
                                        <p:tgtEl>
                                          <p:spTgt spid="9216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92172"/>
                                        </p:tgtEl>
                                        <p:attrNameLst>
                                          <p:attrName>style.visibility</p:attrName>
                                        </p:attrNameLst>
                                      </p:cBhvr>
                                      <p:to>
                                        <p:strVal val="visible"/>
                                      </p:to>
                                    </p:set>
                                    <p:animEffect transition="in" filter="wipe(left)">
                                      <p:cBhvr>
                                        <p:cTn id="12" dur="500"/>
                                        <p:tgtEl>
                                          <p:spTgt spid="9217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92178"/>
                                        </p:tgtEl>
                                        <p:attrNameLst>
                                          <p:attrName>style.visibility</p:attrName>
                                        </p:attrNameLst>
                                      </p:cBhvr>
                                      <p:to>
                                        <p:strVal val="visible"/>
                                      </p:to>
                                    </p:set>
                                    <p:animEffect transition="in" filter="wipe(left)">
                                      <p:cBhvr>
                                        <p:cTn id="17" dur="500"/>
                                        <p:tgtEl>
                                          <p:spTgt spid="9217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92184"/>
                                        </p:tgtEl>
                                        <p:attrNameLst>
                                          <p:attrName>style.visibility</p:attrName>
                                        </p:attrNameLst>
                                      </p:cBhvr>
                                      <p:to>
                                        <p:strVal val="visible"/>
                                      </p:to>
                                    </p:set>
                                    <p:animEffect transition="in" filter="checkerboard(across)">
                                      <p:cBhvr>
                                        <p:cTn id="22" dur="500"/>
                                        <p:tgtEl>
                                          <p:spTgt spid="921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4"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19"/>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プログラム</a:t>
            </a:r>
            <a:r>
              <a:rPr lang="ja-JP" altLang="en-US" sz="4000" dirty="0">
                <a:effectLst/>
                <a:latin typeface="Times New Roman" panose="02020603050405020304" pitchFamily="18" charset="0"/>
                <a:ea typeface="ＭＳ Ｐゴシック" panose="020B0600070205080204" pitchFamily="50" charset="-128"/>
              </a:rPr>
              <a:t>(プロセス)</a:t>
            </a:r>
            <a:r>
              <a:rPr lang="ja-JP" altLang="en-US" dirty="0">
                <a:effectLst/>
                <a:latin typeface="Times New Roman" panose="02020603050405020304" pitchFamily="18" charset="0"/>
                <a:ea typeface="ＭＳ Ｐゴシック" panose="020B0600070205080204" pitchFamily="50" charset="-128"/>
              </a:rPr>
              <a:t>の</a:t>
            </a:r>
            <a:br>
              <a:rPr lang="ja-JP" altLang="en-US" dirty="0">
                <a:effectLst/>
                <a:latin typeface="Times New Roman" panose="02020603050405020304" pitchFamily="18" charset="0"/>
                <a:ea typeface="ＭＳ Ｐゴシック" panose="020B0600070205080204" pitchFamily="50" charset="-128"/>
              </a:rPr>
            </a:br>
            <a:r>
              <a:rPr lang="ja-JP" altLang="en-US" sz="4000" dirty="0">
                <a:effectLst/>
                <a:latin typeface="Times New Roman" panose="02020603050405020304" pitchFamily="18" charset="0"/>
                <a:ea typeface="ＭＳ Ｐゴシック" panose="020B0600070205080204" pitchFamily="50" charset="-128"/>
              </a:rPr>
              <a:t>(仮想)</a:t>
            </a:r>
            <a:r>
              <a:rPr lang="ja-JP" altLang="en-US" dirty="0">
                <a:effectLst/>
                <a:latin typeface="Times New Roman" panose="02020603050405020304" pitchFamily="18" charset="0"/>
                <a:ea typeface="ＭＳ Ｐゴシック" panose="020B0600070205080204" pitchFamily="50" charset="-128"/>
              </a:rPr>
              <a:t>メモリ上の配置</a:t>
            </a:r>
          </a:p>
        </p:txBody>
      </p:sp>
      <p:sp>
        <p:nvSpPr>
          <p:cNvPr id="93187" name="Rectangle 3"/>
          <p:cNvSpPr>
            <a:spLocks noChangeArrowheads="1"/>
          </p:cNvSpPr>
          <p:nvPr/>
        </p:nvSpPr>
        <p:spPr bwMode="auto">
          <a:xfrm>
            <a:off x="3581400" y="1676400"/>
            <a:ext cx="2819400" cy="48006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p>
        </p:txBody>
      </p:sp>
      <p:sp>
        <p:nvSpPr>
          <p:cNvPr id="162820" name="Rectangle 4"/>
          <p:cNvSpPr>
            <a:spLocks noChangeArrowheads="1"/>
          </p:cNvSpPr>
          <p:nvPr/>
        </p:nvSpPr>
        <p:spPr bwMode="auto">
          <a:xfrm>
            <a:off x="3581400" y="1676400"/>
            <a:ext cx="2819400" cy="1066800"/>
          </a:xfrm>
          <a:prstGeom prst="rect">
            <a:avLst/>
          </a:prstGeom>
          <a:solidFill>
            <a:srgbClr val="FF99CC"/>
          </a:solidFill>
          <a:ln w="19050">
            <a:solidFill>
              <a:schemeClr val="tx1"/>
            </a:solidFill>
            <a:miter lim="800000"/>
            <a:headEnd/>
            <a:tailEnd/>
          </a:ln>
        </p:spPr>
        <p:txBody>
          <a:bodyPr wrap="none"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dirty="0">
                <a:solidFill>
                  <a:srgbClr val="000000"/>
                </a:solidFill>
              </a:rPr>
              <a:t>コード領域</a:t>
            </a:r>
          </a:p>
          <a:p>
            <a:pPr eaLnBrk="1" hangingPunct="1"/>
            <a:r>
              <a:rPr lang="ja-JP" altLang="en-US" sz="2400" dirty="0">
                <a:solidFill>
                  <a:srgbClr val="000000"/>
                </a:solidFill>
              </a:rPr>
              <a:t>(テキスト領域)</a:t>
            </a:r>
          </a:p>
        </p:txBody>
      </p:sp>
      <p:sp>
        <p:nvSpPr>
          <p:cNvPr id="162821" name="Rectangle 5"/>
          <p:cNvSpPr>
            <a:spLocks noChangeArrowheads="1"/>
          </p:cNvSpPr>
          <p:nvPr/>
        </p:nvSpPr>
        <p:spPr bwMode="auto">
          <a:xfrm>
            <a:off x="3581400" y="2667000"/>
            <a:ext cx="2819400" cy="838200"/>
          </a:xfrm>
          <a:prstGeom prst="rect">
            <a:avLst/>
          </a:prstGeom>
          <a:solidFill>
            <a:srgbClr val="FFCC99"/>
          </a:solidFill>
          <a:ln w="19050">
            <a:solidFill>
              <a:schemeClr val="tx1"/>
            </a:solidFill>
            <a:miter lim="800000"/>
            <a:headEnd/>
            <a:tailEnd/>
          </a:ln>
        </p:spPr>
        <p:txBody>
          <a:bodyPr wrap="none"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dirty="0">
                <a:solidFill>
                  <a:srgbClr val="000000"/>
                </a:solidFill>
              </a:rPr>
              <a:t>データ領域</a:t>
            </a:r>
          </a:p>
        </p:txBody>
      </p:sp>
      <p:sp>
        <p:nvSpPr>
          <p:cNvPr id="162822" name="Rectangle 6"/>
          <p:cNvSpPr>
            <a:spLocks noChangeArrowheads="1"/>
          </p:cNvSpPr>
          <p:nvPr/>
        </p:nvSpPr>
        <p:spPr bwMode="auto">
          <a:xfrm>
            <a:off x="3581400" y="5715000"/>
            <a:ext cx="2819400" cy="762000"/>
          </a:xfrm>
          <a:prstGeom prst="rect">
            <a:avLst/>
          </a:prstGeom>
          <a:solidFill>
            <a:srgbClr val="CCFFFF"/>
          </a:solidFill>
          <a:ln w="19050">
            <a:solidFill>
              <a:schemeClr val="tx1"/>
            </a:solidFill>
            <a:miter lim="800000"/>
            <a:headEnd/>
            <a:tailEnd/>
          </a:ln>
        </p:spPr>
        <p:txBody>
          <a:bodyPr wrap="none"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dirty="0">
                <a:solidFill>
                  <a:srgbClr val="000000"/>
                </a:solidFill>
              </a:rPr>
              <a:t>共有ライブラリ</a:t>
            </a:r>
          </a:p>
        </p:txBody>
      </p:sp>
      <p:grpSp>
        <p:nvGrpSpPr>
          <p:cNvPr id="2" name="Group 7"/>
          <p:cNvGrpSpPr>
            <a:grpSpLocks/>
          </p:cNvGrpSpPr>
          <p:nvPr/>
        </p:nvGrpSpPr>
        <p:grpSpPr bwMode="auto">
          <a:xfrm>
            <a:off x="3581400" y="3505200"/>
            <a:ext cx="2819400" cy="914400"/>
            <a:chOff x="1728" y="2208"/>
            <a:chExt cx="1776" cy="576"/>
          </a:xfrm>
        </p:grpSpPr>
        <p:sp>
          <p:nvSpPr>
            <p:cNvPr id="93192" name="Rectangle 8"/>
            <p:cNvSpPr>
              <a:spLocks noChangeArrowheads="1"/>
            </p:cNvSpPr>
            <p:nvPr/>
          </p:nvSpPr>
          <p:spPr bwMode="auto">
            <a:xfrm>
              <a:off x="1728" y="2208"/>
              <a:ext cx="1776" cy="384"/>
            </a:xfrm>
            <a:prstGeom prst="rect">
              <a:avLst/>
            </a:prstGeom>
            <a:solidFill>
              <a:srgbClr val="FFFF99"/>
            </a:solidFill>
            <a:ln w="19050">
              <a:solidFill>
                <a:schemeClr val="tx1"/>
              </a:solidFill>
              <a:miter lim="800000"/>
              <a:headEnd/>
              <a:tailEnd/>
            </a:ln>
          </p:spPr>
          <p:txBody>
            <a:bodyPr wrap="none"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dirty="0">
                  <a:solidFill>
                    <a:srgbClr val="000000"/>
                  </a:solidFill>
                </a:rPr>
                <a:t>ヒープ</a:t>
              </a:r>
            </a:p>
          </p:txBody>
        </p:sp>
        <p:sp>
          <p:nvSpPr>
            <p:cNvPr id="93193" name="AutoShape 9"/>
            <p:cNvSpPr>
              <a:spLocks noChangeArrowheads="1"/>
            </p:cNvSpPr>
            <p:nvPr/>
          </p:nvSpPr>
          <p:spPr bwMode="auto">
            <a:xfrm>
              <a:off x="2496" y="2640"/>
              <a:ext cx="288" cy="144"/>
            </a:xfrm>
            <a:prstGeom prst="downArrow">
              <a:avLst>
                <a:gd name="adj1" fmla="val 50000"/>
                <a:gd name="adj2" fmla="val 25000"/>
              </a:avLst>
            </a:prstGeom>
            <a:solidFill>
              <a:srgbClr val="FFFF99"/>
            </a:solidFill>
            <a:ln w="19050">
              <a:solidFill>
                <a:schemeClr val="tx1"/>
              </a:solidFill>
              <a:miter lim="800000"/>
              <a:headEnd/>
              <a:tailEnd/>
            </a:ln>
          </p:spPr>
          <p:txBody>
            <a:bodyPr vert="eaVert" wrap="none"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p>
          </p:txBody>
        </p:sp>
      </p:grpSp>
      <p:grpSp>
        <p:nvGrpSpPr>
          <p:cNvPr id="3" name="Group 10"/>
          <p:cNvGrpSpPr>
            <a:grpSpLocks/>
          </p:cNvGrpSpPr>
          <p:nvPr/>
        </p:nvGrpSpPr>
        <p:grpSpPr bwMode="auto">
          <a:xfrm>
            <a:off x="3581400" y="4648200"/>
            <a:ext cx="2819400" cy="1066800"/>
            <a:chOff x="1728" y="2928"/>
            <a:chExt cx="1776" cy="672"/>
          </a:xfrm>
        </p:grpSpPr>
        <p:sp>
          <p:nvSpPr>
            <p:cNvPr id="93195" name="Rectangle 11"/>
            <p:cNvSpPr>
              <a:spLocks noChangeArrowheads="1"/>
            </p:cNvSpPr>
            <p:nvPr/>
          </p:nvSpPr>
          <p:spPr bwMode="auto">
            <a:xfrm>
              <a:off x="1728" y="3120"/>
              <a:ext cx="1776" cy="480"/>
            </a:xfrm>
            <a:prstGeom prst="rect">
              <a:avLst/>
            </a:prstGeom>
            <a:solidFill>
              <a:srgbClr val="CCFFCC"/>
            </a:solidFill>
            <a:ln w="19050">
              <a:solidFill>
                <a:schemeClr val="tx1"/>
              </a:solidFill>
              <a:miter lim="800000"/>
              <a:headEnd/>
              <a:tailEnd/>
            </a:ln>
          </p:spPr>
          <p:txBody>
            <a:bodyPr wrap="none"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dirty="0">
                  <a:solidFill>
                    <a:srgbClr val="000000"/>
                  </a:solidFill>
                </a:rPr>
                <a:t>スタック</a:t>
              </a:r>
            </a:p>
            <a:p>
              <a:pPr eaLnBrk="1" hangingPunct="1"/>
              <a:r>
                <a:rPr lang="ja-JP" altLang="en-US" sz="2400" dirty="0">
                  <a:solidFill>
                    <a:srgbClr val="000000"/>
                  </a:solidFill>
                </a:rPr>
                <a:t>(駆動レコード)</a:t>
              </a:r>
            </a:p>
          </p:txBody>
        </p:sp>
        <p:sp>
          <p:nvSpPr>
            <p:cNvPr id="93196" name="AutoShape 12"/>
            <p:cNvSpPr>
              <a:spLocks noChangeArrowheads="1"/>
            </p:cNvSpPr>
            <p:nvPr/>
          </p:nvSpPr>
          <p:spPr bwMode="auto">
            <a:xfrm>
              <a:off x="2496" y="2928"/>
              <a:ext cx="288" cy="144"/>
            </a:xfrm>
            <a:prstGeom prst="upArrow">
              <a:avLst>
                <a:gd name="adj1" fmla="val 50000"/>
                <a:gd name="adj2" fmla="val 25000"/>
              </a:avLst>
            </a:prstGeom>
            <a:solidFill>
              <a:srgbClr val="CCFFCC"/>
            </a:solidFill>
            <a:ln w="19050">
              <a:solidFill>
                <a:schemeClr val="tx1"/>
              </a:solidFill>
              <a:miter lim="800000"/>
              <a:headEnd/>
              <a:tailEnd/>
            </a:ln>
          </p:spPr>
          <p:txBody>
            <a:bodyPr vert="eaVert" wrap="none"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p>
          </p:txBody>
        </p:sp>
      </p:grpSp>
      <p:sp>
        <p:nvSpPr>
          <p:cNvPr id="93197" name="Rectangle 13"/>
          <p:cNvSpPr>
            <a:spLocks noChangeArrowheads="1"/>
          </p:cNvSpPr>
          <p:nvPr/>
        </p:nvSpPr>
        <p:spPr bwMode="auto">
          <a:xfrm>
            <a:off x="762000" y="2438400"/>
            <a:ext cx="1905000" cy="3352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p>
        </p:txBody>
      </p:sp>
      <p:sp>
        <p:nvSpPr>
          <p:cNvPr id="93198" name="Text Box 14"/>
          <p:cNvSpPr txBox="1">
            <a:spLocks noChangeArrowheads="1"/>
          </p:cNvSpPr>
          <p:nvPr/>
        </p:nvSpPr>
        <p:spPr bwMode="auto">
          <a:xfrm>
            <a:off x="1295400" y="1981200"/>
            <a:ext cx="904875" cy="457200"/>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400" dirty="0"/>
              <a:t>メモリ</a:t>
            </a:r>
          </a:p>
        </p:txBody>
      </p:sp>
      <p:sp>
        <p:nvSpPr>
          <p:cNvPr id="93199" name="Rectangle 15"/>
          <p:cNvSpPr>
            <a:spLocks noChangeArrowheads="1"/>
          </p:cNvSpPr>
          <p:nvPr/>
        </p:nvSpPr>
        <p:spPr bwMode="auto">
          <a:xfrm>
            <a:off x="762000" y="3429000"/>
            <a:ext cx="1905000" cy="762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dirty="0"/>
              <a:t>プログラム1</a:t>
            </a:r>
          </a:p>
          <a:p>
            <a:pPr eaLnBrk="1" hangingPunct="1"/>
            <a:r>
              <a:rPr lang="ja-JP" altLang="en-US" sz="2000" dirty="0"/>
              <a:t>(プロセス1)</a:t>
            </a:r>
          </a:p>
        </p:txBody>
      </p:sp>
      <p:sp>
        <p:nvSpPr>
          <p:cNvPr id="93200" name="Rectangle 16"/>
          <p:cNvSpPr>
            <a:spLocks noChangeArrowheads="1"/>
          </p:cNvSpPr>
          <p:nvPr/>
        </p:nvSpPr>
        <p:spPr bwMode="auto">
          <a:xfrm>
            <a:off x="762000" y="4572000"/>
            <a:ext cx="19050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dirty="0"/>
              <a:t>プログラム2</a:t>
            </a:r>
          </a:p>
          <a:p>
            <a:pPr eaLnBrk="1" hangingPunct="1"/>
            <a:r>
              <a:rPr lang="ja-JP" altLang="en-US" sz="2000" dirty="0"/>
              <a:t>(プロセス2)</a:t>
            </a:r>
          </a:p>
        </p:txBody>
      </p:sp>
      <p:sp>
        <p:nvSpPr>
          <p:cNvPr id="93201" name="Line 17"/>
          <p:cNvSpPr>
            <a:spLocks noChangeShapeType="1"/>
          </p:cNvSpPr>
          <p:nvPr/>
        </p:nvSpPr>
        <p:spPr bwMode="auto">
          <a:xfrm flipH="1">
            <a:off x="2667000" y="1676400"/>
            <a:ext cx="914400" cy="17526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dirty="0"/>
          </a:p>
        </p:txBody>
      </p:sp>
      <p:sp>
        <p:nvSpPr>
          <p:cNvPr id="93202" name="Line 18"/>
          <p:cNvSpPr>
            <a:spLocks noChangeShapeType="1"/>
          </p:cNvSpPr>
          <p:nvPr/>
        </p:nvSpPr>
        <p:spPr bwMode="auto">
          <a:xfrm>
            <a:off x="2667000" y="4191000"/>
            <a:ext cx="914400" cy="22860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62820"/>
                                        </p:tgtEl>
                                        <p:attrNameLst>
                                          <p:attrName>style.visibility</p:attrName>
                                        </p:attrNameLst>
                                      </p:cBhvr>
                                      <p:to>
                                        <p:strVal val="visible"/>
                                      </p:to>
                                    </p:set>
                                    <p:animEffect transition="in" filter="checkerboard(across)">
                                      <p:cBhvr>
                                        <p:cTn id="7" dur="500"/>
                                        <p:tgtEl>
                                          <p:spTgt spid="16282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62821"/>
                                        </p:tgtEl>
                                        <p:attrNameLst>
                                          <p:attrName>style.visibility</p:attrName>
                                        </p:attrNameLst>
                                      </p:cBhvr>
                                      <p:to>
                                        <p:strVal val="visible"/>
                                      </p:to>
                                    </p:set>
                                    <p:animEffect transition="in" filter="checkerboard(across)">
                                      <p:cBhvr>
                                        <p:cTn id="12" dur="500"/>
                                        <p:tgtEl>
                                          <p:spTgt spid="16282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checkerboard(across)">
                                      <p:cBhvr>
                                        <p:cTn id="17" dur="500"/>
                                        <p:tgtEl>
                                          <p:spTgt spid="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checkerboard(across)">
                                      <p:cBhvr>
                                        <p:cTn id="22" dur="500"/>
                                        <p:tgtEl>
                                          <p:spTgt spid="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62822"/>
                                        </p:tgtEl>
                                        <p:attrNameLst>
                                          <p:attrName>style.visibility</p:attrName>
                                        </p:attrNameLst>
                                      </p:cBhvr>
                                      <p:to>
                                        <p:strVal val="visible"/>
                                      </p:to>
                                    </p:set>
                                    <p:animEffect transition="in" filter="checkerboard(across)">
                                      <p:cBhvr>
                                        <p:cTn id="27" dur="500"/>
                                        <p:tgtEl>
                                          <p:spTgt spid="1628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20" grpId="0" animBg="1" autoUpdateAnimBg="0"/>
      <p:bldP spid="162821" grpId="0" animBg="1" autoUpdateAnimBg="0"/>
      <p:bldP spid="162822" grpId="0" animBg="1"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idx="4294967295"/>
          </p:nvPr>
        </p:nvSpPr>
        <p:spPr>
          <a:xfrm>
            <a:off x="1066800" y="639763"/>
            <a:ext cx="75438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プログラム</a:t>
            </a:r>
            <a:r>
              <a:rPr lang="ja-JP" altLang="en-US" sz="4000" dirty="0">
                <a:effectLst/>
                <a:latin typeface="Times New Roman" panose="02020603050405020304" pitchFamily="18" charset="0"/>
                <a:ea typeface="ＭＳ Ｐゴシック" panose="020B0600070205080204" pitchFamily="50" charset="-128"/>
              </a:rPr>
              <a:t>(プロセス)</a:t>
            </a:r>
            <a:r>
              <a:rPr lang="ja-JP" altLang="en-US" dirty="0">
                <a:effectLst/>
                <a:latin typeface="Times New Roman" panose="02020603050405020304" pitchFamily="18" charset="0"/>
                <a:ea typeface="ＭＳ Ｐゴシック" panose="020B0600070205080204" pitchFamily="50" charset="-128"/>
              </a:rPr>
              <a:t>の構造</a:t>
            </a:r>
          </a:p>
        </p:txBody>
      </p:sp>
      <p:sp>
        <p:nvSpPr>
          <p:cNvPr id="94211"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コード領域</a:t>
            </a:r>
            <a:r>
              <a:rPr lang="ja-JP" altLang="en-US" sz="2800" dirty="0">
                <a:effectLst/>
                <a:latin typeface="Times New Roman" panose="02020603050405020304" pitchFamily="18" charset="0"/>
                <a:ea typeface="ＭＳ Ｐゴシック" panose="020B0600070205080204" pitchFamily="50" charset="-128"/>
              </a:rPr>
              <a:t>(</a:t>
            </a:r>
            <a:r>
              <a:rPr lang="en-US" altLang="ja-JP" sz="2800" dirty="0">
                <a:effectLst/>
                <a:latin typeface="Times New Roman" panose="02020603050405020304" pitchFamily="18" charset="0"/>
                <a:ea typeface="ＭＳ Ｐゴシック" panose="020B0600070205080204" pitchFamily="50" charset="-128"/>
              </a:rPr>
              <a:t>code segment)</a:t>
            </a:r>
            <a:r>
              <a:rPr lang="en-US" altLang="ja-JP" dirty="0">
                <a:effectLst/>
                <a:latin typeface="Times New Roman" panose="02020603050405020304" pitchFamily="18" charset="0"/>
                <a:ea typeface="ＭＳ Ｐゴシック" panose="020B0600070205080204" pitchFamily="50" charset="-128"/>
              </a:rPr>
              <a:t>, </a:t>
            </a:r>
          </a:p>
          <a:p>
            <a:pPr>
              <a:buFont typeface="Wingdings" panose="05000000000000000000" pitchFamily="2" charset="2"/>
              <a:buNone/>
            </a:pPr>
            <a:r>
              <a:rPr lang="ja-JP" altLang="en-US" dirty="0">
                <a:effectLst/>
                <a:latin typeface="Times New Roman" panose="02020603050405020304" pitchFamily="18" charset="0"/>
                <a:ea typeface="ＭＳ Ｐゴシック" panose="020B0600070205080204" pitchFamily="50" charset="-128"/>
              </a:rPr>
              <a:t>   テキスト領域</a:t>
            </a:r>
            <a:r>
              <a:rPr lang="ja-JP" altLang="en-US" sz="2800" dirty="0">
                <a:effectLst/>
                <a:latin typeface="Times New Roman" panose="02020603050405020304" pitchFamily="18" charset="0"/>
                <a:ea typeface="ＭＳ Ｐゴシック" panose="020B0600070205080204" pitchFamily="50" charset="-128"/>
              </a:rPr>
              <a:t>(</a:t>
            </a:r>
            <a:r>
              <a:rPr lang="en-US" altLang="ja-JP" sz="2800" dirty="0">
                <a:effectLst/>
                <a:latin typeface="Times New Roman" panose="02020603050405020304" pitchFamily="18" charset="0"/>
                <a:ea typeface="ＭＳ Ｐゴシック" panose="020B0600070205080204" pitchFamily="50" charset="-128"/>
              </a:rPr>
              <a:t>text segment)</a:t>
            </a:r>
            <a:endParaRPr lang="ja-JP" altLang="en-US" sz="2800" dirty="0">
              <a:effectLst/>
              <a:latin typeface="Times New Roman" panose="02020603050405020304" pitchFamily="18" charset="0"/>
              <a:ea typeface="ＭＳ Ｐゴシック" panose="020B0600070205080204" pitchFamily="50" charset="-128"/>
            </a:endParaRPr>
          </a:p>
          <a:p>
            <a:pPr lvl="1"/>
            <a:r>
              <a:rPr lang="ja-JP" altLang="en-US" dirty="0">
                <a:effectLst/>
                <a:latin typeface="Times New Roman" panose="02020603050405020304" pitchFamily="18" charset="0"/>
                <a:ea typeface="ＭＳ Ｐゴシック" panose="020B0600070205080204" pitchFamily="50" charset="-128"/>
              </a:rPr>
              <a:t>プログラム命令のコード</a:t>
            </a:r>
          </a:p>
          <a:p>
            <a:pPr lvl="2">
              <a:buFont typeface="Wingdings" panose="05000000000000000000" pitchFamily="2" charset="2"/>
              <a:buNone/>
            </a:pPr>
            <a:r>
              <a:rPr lang="ja-JP" altLang="en-US" dirty="0">
                <a:effectLst/>
                <a:latin typeface="Times New Roman" panose="02020603050405020304" pitchFamily="18" charset="0"/>
                <a:ea typeface="ＭＳ Ｐゴシック" panose="020B0600070205080204" pitchFamily="50" charset="-128"/>
              </a:rPr>
              <a:t>(歴史的な理由からテキストと呼ばれている)</a:t>
            </a:r>
          </a:p>
          <a:p>
            <a:r>
              <a:rPr lang="ja-JP" altLang="en-US" dirty="0">
                <a:effectLst/>
                <a:latin typeface="Times New Roman" panose="02020603050405020304" pitchFamily="18" charset="0"/>
                <a:ea typeface="ＭＳ Ｐゴシック" panose="020B0600070205080204" pitchFamily="50" charset="-128"/>
              </a:rPr>
              <a:t>データ領域</a:t>
            </a:r>
            <a:r>
              <a:rPr lang="ja-JP" altLang="en-US" sz="2800" dirty="0">
                <a:effectLst/>
                <a:latin typeface="Times New Roman" panose="02020603050405020304" pitchFamily="18" charset="0"/>
                <a:ea typeface="ＭＳ Ｐゴシック" panose="020B0600070205080204" pitchFamily="50" charset="-128"/>
              </a:rPr>
              <a:t>(</a:t>
            </a:r>
            <a:r>
              <a:rPr lang="en-US" altLang="ja-JP" sz="2800" dirty="0">
                <a:effectLst/>
                <a:latin typeface="Times New Roman" panose="02020603050405020304" pitchFamily="18" charset="0"/>
                <a:ea typeface="ＭＳ Ｐゴシック" panose="020B0600070205080204" pitchFamily="50" charset="-128"/>
              </a:rPr>
              <a:t>data segment)</a:t>
            </a:r>
          </a:p>
          <a:p>
            <a:pPr lvl="1"/>
            <a:r>
              <a:rPr lang="ja-JP" altLang="en-US" dirty="0">
                <a:effectLst/>
                <a:latin typeface="Times New Roman" panose="02020603050405020304" pitchFamily="18" charset="0"/>
                <a:ea typeface="ＭＳ Ｐゴシック" panose="020B0600070205080204" pitchFamily="50" charset="-128"/>
              </a:rPr>
              <a:t>静的なデータ</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idx="4294967295"/>
          </p:nvPr>
        </p:nvSpPr>
        <p:spPr>
          <a:xfrm>
            <a:off x="1066800" y="639763"/>
            <a:ext cx="75438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プログラム</a:t>
            </a:r>
            <a:r>
              <a:rPr lang="ja-JP" altLang="en-US" sz="4000" dirty="0">
                <a:effectLst/>
                <a:latin typeface="Times New Roman" panose="02020603050405020304" pitchFamily="18" charset="0"/>
                <a:ea typeface="ＭＳ Ｐゴシック" panose="020B0600070205080204" pitchFamily="50" charset="-128"/>
              </a:rPr>
              <a:t>(プロセス)</a:t>
            </a:r>
            <a:r>
              <a:rPr lang="ja-JP" altLang="en-US" dirty="0">
                <a:effectLst/>
                <a:latin typeface="Times New Roman" panose="02020603050405020304" pitchFamily="18" charset="0"/>
                <a:ea typeface="ＭＳ Ｐゴシック" panose="020B0600070205080204" pitchFamily="50" charset="-128"/>
              </a:rPr>
              <a:t>の構造</a:t>
            </a:r>
          </a:p>
        </p:txBody>
      </p:sp>
      <p:sp>
        <p:nvSpPr>
          <p:cNvPr id="95235"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ヒープ</a:t>
            </a:r>
            <a:r>
              <a:rPr lang="ja-JP" altLang="en-US" sz="2800" dirty="0">
                <a:effectLst/>
                <a:latin typeface="Times New Roman" panose="02020603050405020304" pitchFamily="18" charset="0"/>
                <a:ea typeface="ＭＳ Ｐゴシック" panose="020B0600070205080204" pitchFamily="50" charset="-128"/>
              </a:rPr>
              <a:t>(</a:t>
            </a:r>
            <a:r>
              <a:rPr lang="en-US" altLang="ja-JP" sz="2800" dirty="0">
                <a:effectLst/>
                <a:latin typeface="Times New Roman" panose="02020603050405020304" pitchFamily="18" charset="0"/>
                <a:ea typeface="ＭＳ Ｐゴシック" panose="020B0600070205080204" pitchFamily="50" charset="-128"/>
              </a:rPr>
              <a:t>heap)</a:t>
            </a:r>
          </a:p>
          <a:p>
            <a:pPr lvl="1"/>
            <a:r>
              <a:rPr lang="ja-JP" altLang="en-US" dirty="0">
                <a:effectLst/>
                <a:latin typeface="Times New Roman" panose="02020603050405020304" pitchFamily="18" charset="0"/>
                <a:ea typeface="ＭＳ Ｐゴシック" panose="020B0600070205080204" pitchFamily="50" charset="-128"/>
              </a:rPr>
              <a:t>プログラム実行時に確保されるメモリ領域</a:t>
            </a:r>
          </a:p>
          <a:p>
            <a:r>
              <a:rPr lang="ja-JP" altLang="en-US" dirty="0">
                <a:effectLst/>
                <a:latin typeface="Times New Roman" panose="02020603050405020304" pitchFamily="18" charset="0"/>
                <a:ea typeface="ＭＳ Ｐゴシック" panose="020B0600070205080204" pitchFamily="50" charset="-128"/>
              </a:rPr>
              <a:t>スタック</a:t>
            </a:r>
            <a:r>
              <a:rPr lang="ja-JP" altLang="en-US" sz="2800" dirty="0">
                <a:effectLst/>
                <a:latin typeface="Times New Roman" panose="02020603050405020304" pitchFamily="18" charset="0"/>
                <a:ea typeface="ＭＳ Ｐゴシック" panose="020B0600070205080204" pitchFamily="50" charset="-128"/>
              </a:rPr>
              <a:t>(</a:t>
            </a:r>
            <a:r>
              <a:rPr lang="en-US" altLang="ja-JP" sz="2800" dirty="0">
                <a:effectLst/>
                <a:latin typeface="Times New Roman" panose="02020603050405020304" pitchFamily="18" charset="0"/>
                <a:ea typeface="ＭＳ Ｐゴシック" panose="020B0600070205080204" pitchFamily="50" charset="-128"/>
              </a:rPr>
              <a:t>stack)</a:t>
            </a:r>
          </a:p>
          <a:p>
            <a:pPr>
              <a:buNone/>
            </a:pPr>
            <a:r>
              <a:rPr lang="en-US" altLang="ja-JP" sz="2800" dirty="0">
                <a:effectLst/>
                <a:latin typeface="Times New Roman" panose="02020603050405020304" pitchFamily="18" charset="0"/>
                <a:ea typeface="ＭＳ Ｐゴシック" panose="020B0600070205080204" pitchFamily="50" charset="-128"/>
              </a:rPr>
              <a:t>	</a:t>
            </a:r>
            <a:r>
              <a:rPr lang="ja-JP" altLang="en-US" sz="2800" dirty="0">
                <a:effectLst/>
                <a:latin typeface="Times New Roman" panose="02020603050405020304" pitchFamily="18" charset="0"/>
                <a:ea typeface="ＭＳ Ｐゴシック" panose="020B0600070205080204" pitchFamily="50" charset="-128"/>
              </a:rPr>
              <a:t>駆動レコード(</a:t>
            </a:r>
            <a:r>
              <a:rPr lang="en-US" altLang="ja-JP" sz="2800" dirty="0">
                <a:effectLst/>
                <a:latin typeface="Times New Roman" panose="02020603050405020304" pitchFamily="18" charset="0"/>
                <a:ea typeface="ＭＳ Ｐゴシック" panose="020B0600070205080204" pitchFamily="50" charset="-128"/>
              </a:rPr>
              <a:t>activation record)</a:t>
            </a:r>
          </a:p>
          <a:p>
            <a:pPr>
              <a:buNone/>
            </a:pPr>
            <a:r>
              <a:rPr lang="en-US" altLang="ja-JP" sz="2800" dirty="0">
                <a:effectLst/>
                <a:latin typeface="Times New Roman" panose="02020603050405020304" pitchFamily="18" charset="0"/>
                <a:ea typeface="ＭＳ Ｐゴシック" panose="020B0600070205080204" pitchFamily="50" charset="-128"/>
              </a:rPr>
              <a:t>	</a:t>
            </a:r>
            <a:r>
              <a:rPr lang="ja-JP" altLang="en-US" sz="2800" dirty="0">
                <a:effectLst/>
                <a:latin typeface="Times New Roman" panose="02020603050405020304" pitchFamily="18" charset="0"/>
                <a:ea typeface="ＭＳ Ｐゴシック" panose="020B0600070205080204" pitchFamily="50" charset="-128"/>
              </a:rPr>
              <a:t>スタックフレーム(</a:t>
            </a:r>
            <a:r>
              <a:rPr lang="en-US" altLang="ja-JP" sz="2800" dirty="0">
                <a:effectLst/>
                <a:latin typeface="Times New Roman" panose="02020603050405020304" pitchFamily="18" charset="0"/>
                <a:ea typeface="ＭＳ Ｐゴシック" panose="020B0600070205080204" pitchFamily="50" charset="-128"/>
              </a:rPr>
              <a:t>stack frame)</a:t>
            </a:r>
          </a:p>
          <a:p>
            <a:pPr lvl="1"/>
            <a:r>
              <a:rPr lang="ja-JP" altLang="en-US" dirty="0">
                <a:effectLst/>
                <a:latin typeface="Times New Roman" panose="02020603050405020304" pitchFamily="18" charset="0"/>
                <a:ea typeface="ＭＳ Ｐゴシック" panose="020B0600070205080204" pitchFamily="50" charset="-128"/>
              </a:rPr>
              <a:t>関数の引数, 関数の局所変数, 前フレームへのポインタ, 関数呼び出しの戻り番地</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変数の記憶領域</a:t>
            </a:r>
          </a:p>
        </p:txBody>
      </p:sp>
      <p:sp>
        <p:nvSpPr>
          <p:cNvPr id="96259" name="Rectangle 3"/>
          <p:cNvSpPr>
            <a:spLocks noChangeArrowheads="1"/>
          </p:cNvSpPr>
          <p:nvPr/>
        </p:nvSpPr>
        <p:spPr bwMode="auto">
          <a:xfrm>
            <a:off x="5943600" y="1676400"/>
            <a:ext cx="2819400" cy="48006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p>
        </p:txBody>
      </p:sp>
      <p:sp>
        <p:nvSpPr>
          <p:cNvPr id="162820" name="Rectangle 4"/>
          <p:cNvSpPr>
            <a:spLocks noChangeArrowheads="1"/>
          </p:cNvSpPr>
          <p:nvPr/>
        </p:nvSpPr>
        <p:spPr bwMode="auto">
          <a:xfrm>
            <a:off x="5943600" y="1676400"/>
            <a:ext cx="2819400" cy="1066800"/>
          </a:xfrm>
          <a:prstGeom prst="rect">
            <a:avLst/>
          </a:prstGeom>
          <a:solidFill>
            <a:srgbClr val="FF99CC"/>
          </a:solidFill>
          <a:ln w="19050">
            <a:solidFill>
              <a:schemeClr val="tx1"/>
            </a:solidFill>
            <a:miter lim="800000"/>
            <a:headEnd/>
            <a:tailEnd/>
          </a:ln>
        </p:spPr>
        <p:txBody>
          <a:bodyPr wrap="none"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dirty="0">
                <a:solidFill>
                  <a:srgbClr val="000000"/>
                </a:solidFill>
              </a:rPr>
              <a:t>コード領域</a:t>
            </a:r>
          </a:p>
          <a:p>
            <a:pPr eaLnBrk="1" hangingPunct="1"/>
            <a:r>
              <a:rPr lang="ja-JP" altLang="en-US" sz="2400" dirty="0">
                <a:solidFill>
                  <a:srgbClr val="000000"/>
                </a:solidFill>
              </a:rPr>
              <a:t>(テキスト領域)</a:t>
            </a:r>
          </a:p>
        </p:txBody>
      </p:sp>
      <p:sp>
        <p:nvSpPr>
          <p:cNvPr id="162821" name="Rectangle 5"/>
          <p:cNvSpPr>
            <a:spLocks noChangeArrowheads="1"/>
          </p:cNvSpPr>
          <p:nvPr/>
        </p:nvSpPr>
        <p:spPr bwMode="auto">
          <a:xfrm>
            <a:off x="5943600" y="2667000"/>
            <a:ext cx="2819400" cy="838200"/>
          </a:xfrm>
          <a:prstGeom prst="rect">
            <a:avLst/>
          </a:prstGeom>
          <a:solidFill>
            <a:srgbClr val="FFCC99"/>
          </a:solidFill>
          <a:ln w="19050">
            <a:solidFill>
              <a:schemeClr val="tx1"/>
            </a:solidFill>
            <a:miter lim="800000"/>
            <a:headEnd/>
            <a:tailEnd/>
          </a:ln>
        </p:spPr>
        <p:txBody>
          <a:bodyPr wrap="none"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dirty="0">
                <a:solidFill>
                  <a:srgbClr val="000000"/>
                </a:solidFill>
              </a:rPr>
              <a:t>データ領域</a:t>
            </a:r>
          </a:p>
        </p:txBody>
      </p:sp>
      <p:sp>
        <p:nvSpPr>
          <p:cNvPr id="162822" name="Rectangle 6"/>
          <p:cNvSpPr>
            <a:spLocks noChangeArrowheads="1"/>
          </p:cNvSpPr>
          <p:nvPr/>
        </p:nvSpPr>
        <p:spPr bwMode="auto">
          <a:xfrm>
            <a:off x="5943600" y="5715000"/>
            <a:ext cx="2819400" cy="762000"/>
          </a:xfrm>
          <a:prstGeom prst="rect">
            <a:avLst/>
          </a:prstGeom>
          <a:solidFill>
            <a:srgbClr val="CCFFFF"/>
          </a:solidFill>
          <a:ln w="19050">
            <a:solidFill>
              <a:schemeClr val="tx1"/>
            </a:solidFill>
            <a:miter lim="800000"/>
            <a:headEnd/>
            <a:tailEnd/>
          </a:ln>
        </p:spPr>
        <p:txBody>
          <a:bodyPr wrap="none"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dirty="0">
                <a:solidFill>
                  <a:srgbClr val="000000"/>
                </a:solidFill>
              </a:rPr>
              <a:t>共有ライブラリ</a:t>
            </a:r>
          </a:p>
        </p:txBody>
      </p:sp>
      <p:grpSp>
        <p:nvGrpSpPr>
          <p:cNvPr id="2" name="Group 7"/>
          <p:cNvGrpSpPr>
            <a:grpSpLocks/>
          </p:cNvGrpSpPr>
          <p:nvPr/>
        </p:nvGrpSpPr>
        <p:grpSpPr bwMode="auto">
          <a:xfrm>
            <a:off x="5943600" y="3505200"/>
            <a:ext cx="2819400" cy="914400"/>
            <a:chOff x="1728" y="2208"/>
            <a:chExt cx="1776" cy="576"/>
          </a:xfrm>
        </p:grpSpPr>
        <p:sp>
          <p:nvSpPr>
            <p:cNvPr id="96264" name="Rectangle 8"/>
            <p:cNvSpPr>
              <a:spLocks noChangeArrowheads="1"/>
            </p:cNvSpPr>
            <p:nvPr/>
          </p:nvSpPr>
          <p:spPr bwMode="auto">
            <a:xfrm>
              <a:off x="1728" y="2208"/>
              <a:ext cx="1776" cy="384"/>
            </a:xfrm>
            <a:prstGeom prst="rect">
              <a:avLst/>
            </a:prstGeom>
            <a:solidFill>
              <a:srgbClr val="FFFF99"/>
            </a:solidFill>
            <a:ln w="19050">
              <a:solidFill>
                <a:schemeClr val="tx1"/>
              </a:solidFill>
              <a:miter lim="800000"/>
              <a:headEnd/>
              <a:tailEnd/>
            </a:ln>
          </p:spPr>
          <p:txBody>
            <a:bodyPr wrap="none"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dirty="0">
                  <a:solidFill>
                    <a:srgbClr val="000000"/>
                  </a:solidFill>
                </a:rPr>
                <a:t>ヒープ</a:t>
              </a:r>
            </a:p>
          </p:txBody>
        </p:sp>
        <p:sp>
          <p:nvSpPr>
            <p:cNvPr id="96265" name="AutoShape 9"/>
            <p:cNvSpPr>
              <a:spLocks noChangeArrowheads="1"/>
            </p:cNvSpPr>
            <p:nvPr/>
          </p:nvSpPr>
          <p:spPr bwMode="auto">
            <a:xfrm>
              <a:off x="2496" y="2640"/>
              <a:ext cx="288" cy="144"/>
            </a:xfrm>
            <a:prstGeom prst="downArrow">
              <a:avLst>
                <a:gd name="adj1" fmla="val 50000"/>
                <a:gd name="adj2" fmla="val 25000"/>
              </a:avLst>
            </a:prstGeom>
            <a:solidFill>
              <a:srgbClr val="FFFF99"/>
            </a:solidFill>
            <a:ln w="19050">
              <a:solidFill>
                <a:schemeClr val="tx1"/>
              </a:solidFill>
              <a:miter lim="800000"/>
              <a:headEnd/>
              <a:tailEnd/>
            </a:ln>
          </p:spPr>
          <p:txBody>
            <a:bodyPr vert="eaVert" wrap="none"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p>
          </p:txBody>
        </p:sp>
      </p:grpSp>
      <p:grpSp>
        <p:nvGrpSpPr>
          <p:cNvPr id="3" name="Group 10"/>
          <p:cNvGrpSpPr>
            <a:grpSpLocks/>
          </p:cNvGrpSpPr>
          <p:nvPr/>
        </p:nvGrpSpPr>
        <p:grpSpPr bwMode="auto">
          <a:xfrm>
            <a:off x="5943600" y="4648200"/>
            <a:ext cx="2819400" cy="1066800"/>
            <a:chOff x="1728" y="2928"/>
            <a:chExt cx="1776" cy="672"/>
          </a:xfrm>
        </p:grpSpPr>
        <p:sp>
          <p:nvSpPr>
            <p:cNvPr id="96267" name="Rectangle 11"/>
            <p:cNvSpPr>
              <a:spLocks noChangeArrowheads="1"/>
            </p:cNvSpPr>
            <p:nvPr/>
          </p:nvSpPr>
          <p:spPr bwMode="auto">
            <a:xfrm>
              <a:off x="1728" y="3120"/>
              <a:ext cx="1776" cy="480"/>
            </a:xfrm>
            <a:prstGeom prst="rect">
              <a:avLst/>
            </a:prstGeom>
            <a:solidFill>
              <a:srgbClr val="CCFFCC"/>
            </a:solidFill>
            <a:ln w="19050">
              <a:solidFill>
                <a:schemeClr val="tx1"/>
              </a:solidFill>
              <a:miter lim="800000"/>
              <a:headEnd/>
              <a:tailEnd/>
            </a:ln>
          </p:spPr>
          <p:txBody>
            <a:bodyPr wrap="none"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dirty="0">
                  <a:solidFill>
                    <a:srgbClr val="000000"/>
                  </a:solidFill>
                </a:rPr>
                <a:t>スタック</a:t>
              </a:r>
            </a:p>
            <a:p>
              <a:pPr eaLnBrk="1" hangingPunct="1"/>
              <a:r>
                <a:rPr lang="ja-JP" altLang="en-US" sz="2400" dirty="0">
                  <a:solidFill>
                    <a:srgbClr val="000000"/>
                  </a:solidFill>
                </a:rPr>
                <a:t>(駆動レコード)</a:t>
              </a:r>
            </a:p>
          </p:txBody>
        </p:sp>
        <p:sp>
          <p:nvSpPr>
            <p:cNvPr id="96268" name="AutoShape 12"/>
            <p:cNvSpPr>
              <a:spLocks noChangeArrowheads="1"/>
            </p:cNvSpPr>
            <p:nvPr/>
          </p:nvSpPr>
          <p:spPr bwMode="auto">
            <a:xfrm>
              <a:off x="2496" y="2928"/>
              <a:ext cx="288" cy="144"/>
            </a:xfrm>
            <a:prstGeom prst="upArrow">
              <a:avLst>
                <a:gd name="adj1" fmla="val 50000"/>
                <a:gd name="adj2" fmla="val 25000"/>
              </a:avLst>
            </a:prstGeom>
            <a:solidFill>
              <a:srgbClr val="CCFFCC"/>
            </a:solidFill>
            <a:ln w="19050">
              <a:solidFill>
                <a:schemeClr val="tx1"/>
              </a:solidFill>
              <a:miter lim="800000"/>
              <a:headEnd/>
              <a:tailEnd/>
            </a:ln>
          </p:spPr>
          <p:txBody>
            <a:bodyPr vert="eaVert" wrap="none"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p>
          </p:txBody>
        </p:sp>
      </p:grpSp>
      <p:graphicFrame>
        <p:nvGraphicFramePr>
          <p:cNvPr id="96269" name="Group 13"/>
          <p:cNvGraphicFramePr>
            <a:graphicFrameLocks noGrp="1"/>
          </p:cNvGraphicFramePr>
          <p:nvPr/>
        </p:nvGraphicFramePr>
        <p:xfrm>
          <a:off x="381000" y="2667000"/>
          <a:ext cx="5257800" cy="3323212"/>
        </p:xfrm>
        <a:graphic>
          <a:graphicData uri="http://schemas.openxmlformats.org/drawingml/2006/table">
            <a:tbl>
              <a:tblPr/>
              <a:tblGrid>
                <a:gridCol w="2819400">
                  <a:extLst>
                    <a:ext uri="{9D8B030D-6E8A-4147-A177-3AD203B41FA5}">
                      <a16:colId xmlns:a16="http://schemas.microsoft.com/office/drawing/2014/main" val="20000"/>
                    </a:ext>
                  </a:extLst>
                </a:gridCol>
                <a:gridCol w="2438400">
                  <a:extLst>
                    <a:ext uri="{9D8B030D-6E8A-4147-A177-3AD203B41FA5}">
                      <a16:colId xmlns:a16="http://schemas.microsoft.com/office/drawing/2014/main" val="20001"/>
                    </a:ext>
                  </a:extLst>
                </a:gridCol>
              </a:tblGrid>
              <a:tr h="7747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記憶領域</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747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大域変数</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データ領域 </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or</a:t>
                      </a:r>
                    </a:p>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スタックの底部</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747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局所変数</a:t>
                      </a:r>
                    </a:p>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(ブロック終了時に解放)</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スタック</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747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局所変数</a:t>
                      </a:r>
                    </a:p>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(任意に解放)</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ヒープ</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駆動レコード</a:t>
            </a:r>
            <a:r>
              <a:rPr lang="ja-JP" altLang="en-US" sz="4000" dirty="0">
                <a:effectLst/>
                <a:latin typeface="Times New Roman" panose="02020603050405020304" pitchFamily="18" charset="0"/>
                <a:ea typeface="ＭＳ Ｐゴシック" panose="020B0600070205080204" pitchFamily="50" charset="-128"/>
              </a:rPr>
              <a:t>(</a:t>
            </a:r>
            <a:r>
              <a:rPr lang="en-US" altLang="ja-JP" sz="4000" dirty="0">
                <a:effectLst/>
                <a:latin typeface="Times New Roman" panose="02020603050405020304" pitchFamily="18" charset="0"/>
                <a:ea typeface="ＭＳ Ｐゴシック" panose="020B0600070205080204" pitchFamily="50" charset="-128"/>
              </a:rPr>
              <a:t>activation record)</a:t>
            </a:r>
            <a:br>
              <a:rPr lang="en-US" altLang="ja-JP" sz="4000" dirty="0">
                <a:effectLst/>
                <a:latin typeface="Times New Roman" panose="02020603050405020304" pitchFamily="18" charset="0"/>
                <a:ea typeface="ＭＳ Ｐゴシック" panose="020B0600070205080204" pitchFamily="50" charset="-128"/>
              </a:rPr>
            </a:br>
            <a:r>
              <a:rPr lang="ja-JP" altLang="en-US" sz="4000" dirty="0">
                <a:effectLst/>
                <a:latin typeface="Times New Roman" panose="02020603050405020304" pitchFamily="18" charset="0"/>
                <a:ea typeface="ＭＳ Ｐゴシック" panose="020B0600070205080204" pitchFamily="50" charset="-128"/>
              </a:rPr>
              <a:t>スタックフレーム(</a:t>
            </a:r>
            <a:r>
              <a:rPr lang="en-US" altLang="ja-JP" sz="4000" dirty="0">
                <a:effectLst/>
                <a:latin typeface="Times New Roman" panose="02020603050405020304" pitchFamily="18" charset="0"/>
                <a:ea typeface="ＭＳ Ｐゴシック" panose="020B0600070205080204" pitchFamily="50" charset="-128"/>
              </a:rPr>
              <a:t>stack frame)</a:t>
            </a:r>
          </a:p>
        </p:txBody>
      </p:sp>
      <p:sp>
        <p:nvSpPr>
          <p:cNvPr id="51203"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2800" dirty="0">
                <a:effectLst/>
                <a:latin typeface="Times New Roman" panose="02020603050405020304" pitchFamily="18" charset="0"/>
                <a:ea typeface="ＭＳ Ｐゴシック" panose="020B0600070205080204" pitchFamily="50" charset="-128"/>
              </a:rPr>
              <a:t>駆動レコード, スタックフレーム</a:t>
            </a:r>
          </a:p>
          <a:p>
            <a:pPr lvl="1"/>
            <a:r>
              <a:rPr lang="ja-JP" altLang="en-US" sz="2400" dirty="0">
                <a:effectLst/>
                <a:latin typeface="Times New Roman" panose="02020603050405020304" pitchFamily="18" charset="0"/>
                <a:ea typeface="ＭＳ Ｐゴシック" panose="020B0600070205080204" pitchFamily="50" charset="-128"/>
              </a:rPr>
              <a:t>関数・手続きの実行に必要な情報を格納</a:t>
            </a:r>
            <a:endParaRPr lang="en-US" altLang="ja-JP" sz="2400" dirty="0">
              <a:effectLst/>
              <a:latin typeface="Times New Roman" panose="02020603050405020304" pitchFamily="18" charset="0"/>
              <a:ea typeface="ＭＳ Ｐゴシック" panose="020B0600070205080204" pitchFamily="50" charset="-128"/>
            </a:endParaRPr>
          </a:p>
          <a:p>
            <a:pPr lvl="2"/>
            <a:r>
              <a:rPr lang="ja-JP" altLang="en-US" sz="2000" dirty="0">
                <a:effectLst/>
                <a:latin typeface="Times New Roman" panose="02020603050405020304" pitchFamily="18" charset="0"/>
                <a:ea typeface="ＭＳ Ｐゴシック" panose="020B0600070205080204" pitchFamily="50" charset="-128"/>
              </a:rPr>
              <a:t>関数・手続きの引数，戻り番地，局所変数へのポインタ等</a:t>
            </a:r>
          </a:p>
          <a:p>
            <a:pPr lvl="1"/>
            <a:r>
              <a:rPr lang="ja-JP" altLang="en-US" dirty="0">
                <a:effectLst/>
                <a:latin typeface="Times New Roman" panose="02020603050405020304" pitchFamily="18" charset="0"/>
                <a:ea typeface="ＭＳ Ｐゴシック" panose="020B0600070205080204" pitchFamily="50" charset="-128"/>
              </a:rPr>
              <a:t>関数・手続き呼び出し時</a:t>
            </a:r>
          </a:p>
          <a:p>
            <a:pPr lvl="2"/>
            <a:r>
              <a:rPr lang="ja-JP" altLang="en-US" sz="2800" dirty="0">
                <a:effectLst/>
                <a:latin typeface="Times New Roman" panose="02020603050405020304" pitchFamily="18" charset="0"/>
                <a:ea typeface="ＭＳ Ｐゴシック" panose="020B0600070205080204" pitchFamily="50" charset="-128"/>
              </a:rPr>
              <a:t>新たな駆動レコード作成、スタックに積む</a:t>
            </a:r>
          </a:p>
          <a:p>
            <a:pPr lvl="1"/>
            <a:r>
              <a:rPr lang="ja-JP" altLang="en-US" dirty="0">
                <a:effectLst/>
                <a:latin typeface="Times New Roman" panose="02020603050405020304" pitchFamily="18" charset="0"/>
                <a:ea typeface="ＭＳ Ｐゴシック" panose="020B0600070205080204" pitchFamily="50" charset="-128"/>
              </a:rPr>
              <a:t>関数・手続き完了時</a:t>
            </a:r>
          </a:p>
          <a:p>
            <a:pPr lvl="2"/>
            <a:r>
              <a:rPr lang="ja-JP" altLang="en-US" sz="2800" dirty="0">
                <a:effectLst/>
                <a:latin typeface="Times New Roman" panose="02020603050405020304" pitchFamily="18" charset="0"/>
                <a:ea typeface="ＭＳ Ｐゴシック" panose="020B0600070205080204" pitchFamily="50" charset="-128"/>
              </a:rPr>
              <a:t>駆動レコードをスタックから取り去る</a:t>
            </a:r>
          </a:p>
          <a:p>
            <a:r>
              <a:rPr lang="ja-JP" altLang="en-US" sz="2800" dirty="0">
                <a:effectLst/>
                <a:latin typeface="Times New Roman" panose="02020603050405020304" pitchFamily="18" charset="0"/>
                <a:ea typeface="ＭＳ Ｐゴシック" panose="020B0600070205080204" pitchFamily="50" charset="-128"/>
              </a:rPr>
              <a:t>フレームポインタ (</a:t>
            </a:r>
            <a:r>
              <a:rPr lang="en-US" altLang="ja-JP" sz="2800" dirty="0">
                <a:effectLst/>
                <a:latin typeface="Times New Roman" panose="02020603050405020304" pitchFamily="18" charset="0"/>
                <a:ea typeface="ＭＳ Ｐゴシック" panose="020B0600070205080204" pitchFamily="50" charset="-128"/>
              </a:rPr>
              <a:t>frame pointer)</a:t>
            </a:r>
          </a:p>
          <a:p>
            <a:pPr lvl="1"/>
            <a:r>
              <a:rPr lang="ja-JP" altLang="en-US" sz="2400" dirty="0">
                <a:effectLst/>
                <a:latin typeface="Times New Roman" panose="02020603050405020304" pitchFamily="18" charset="0"/>
                <a:ea typeface="ＭＳ Ｐゴシック" panose="020B0600070205080204" pitchFamily="50" charset="-128"/>
              </a:rPr>
              <a:t>現在実行中の駆動レコードへのポインタ</a:t>
            </a:r>
          </a:p>
          <a:p>
            <a:pPr lvl="1"/>
            <a:r>
              <a:rPr lang="ja-JP" altLang="en-US" sz="2400" dirty="0">
                <a:effectLst/>
                <a:latin typeface="Times New Roman" panose="02020603050405020304" pitchFamily="18" charset="0"/>
                <a:ea typeface="ＭＳ Ｐゴシック" panose="020B0600070205080204" pitchFamily="50" charset="-128"/>
              </a:rPr>
              <a:t>レジスタに格納されることが多い</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駆動レコードとフレームポインタ</a:t>
            </a:r>
            <a:endParaRPr lang="en-US" altLang="ja-JP" dirty="0">
              <a:effectLst/>
              <a:latin typeface="Times New Roman" panose="02020603050405020304" pitchFamily="18" charset="0"/>
              <a:ea typeface="ＭＳ Ｐゴシック" panose="020B0600070205080204" pitchFamily="50" charset="-128"/>
            </a:endParaRPr>
          </a:p>
        </p:txBody>
      </p:sp>
      <p:graphicFrame>
        <p:nvGraphicFramePr>
          <p:cNvPr id="52269" name="Group 45"/>
          <p:cNvGraphicFramePr>
            <a:graphicFrameLocks noGrp="1"/>
          </p:cNvGraphicFramePr>
          <p:nvPr/>
        </p:nvGraphicFramePr>
        <p:xfrm>
          <a:off x="1524000" y="1905000"/>
          <a:ext cx="2743200" cy="4826000"/>
        </p:xfrm>
        <a:graphic>
          <a:graphicData uri="http://schemas.openxmlformats.org/drawingml/2006/table">
            <a:tbl>
              <a:tblPr/>
              <a:tblGrid>
                <a:gridCol w="2743200">
                  <a:extLst>
                    <a:ext uri="{9D8B030D-6E8A-4147-A177-3AD203B41FA5}">
                      <a16:colId xmlns:a16="http://schemas.microsoft.com/office/drawing/2014/main" val="20000"/>
                    </a:ext>
                  </a:extLst>
                </a:gridCol>
              </a:tblGrid>
              <a:tr h="533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一時変数領域</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382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局所データ領域</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8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静的リンク</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8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動的リンク</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8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戻り番地</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588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実引数領域</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33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戻り値</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8382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退避情報領域</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52256" name="Text Box 32"/>
          <p:cNvSpPr txBox="1">
            <a:spLocks noChangeArrowheads="1"/>
          </p:cNvSpPr>
          <p:nvPr/>
        </p:nvSpPr>
        <p:spPr bwMode="auto">
          <a:xfrm>
            <a:off x="2057400" y="1371600"/>
            <a:ext cx="180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2400" dirty="0"/>
              <a:t>駆動レコード</a:t>
            </a:r>
          </a:p>
        </p:txBody>
      </p:sp>
      <p:sp>
        <p:nvSpPr>
          <p:cNvPr id="52257" name="Rectangle 33"/>
          <p:cNvSpPr>
            <a:spLocks noChangeArrowheads="1"/>
          </p:cNvSpPr>
          <p:nvPr/>
        </p:nvSpPr>
        <p:spPr bwMode="auto">
          <a:xfrm>
            <a:off x="5486400" y="3810000"/>
            <a:ext cx="2362200" cy="53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400" dirty="0"/>
              <a:t>フレームポインタ</a:t>
            </a:r>
          </a:p>
        </p:txBody>
      </p:sp>
      <p:sp>
        <p:nvSpPr>
          <p:cNvPr id="52258" name="Text Box 34"/>
          <p:cNvSpPr txBox="1">
            <a:spLocks noChangeArrowheads="1"/>
          </p:cNvSpPr>
          <p:nvPr/>
        </p:nvSpPr>
        <p:spPr bwMode="auto">
          <a:xfrm>
            <a:off x="6096000" y="3352800"/>
            <a:ext cx="12239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2400" dirty="0"/>
              <a:t>レジスタ</a:t>
            </a:r>
          </a:p>
        </p:txBody>
      </p:sp>
      <p:sp>
        <p:nvSpPr>
          <p:cNvPr id="52260" name="Line 36"/>
          <p:cNvSpPr>
            <a:spLocks noChangeShapeType="1"/>
          </p:cNvSpPr>
          <p:nvPr/>
        </p:nvSpPr>
        <p:spPr bwMode="auto">
          <a:xfrm flipH="1">
            <a:off x="4267200" y="4038600"/>
            <a:ext cx="1219200"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52261" name="Text Box 37"/>
          <p:cNvSpPr txBox="1">
            <a:spLocks noChangeArrowheads="1"/>
          </p:cNvSpPr>
          <p:nvPr/>
        </p:nvSpPr>
        <p:spPr bwMode="auto">
          <a:xfrm>
            <a:off x="4495800" y="4419600"/>
            <a:ext cx="21367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dirty="0"/>
              <a:t>駆動レコードの</a:t>
            </a:r>
          </a:p>
          <a:p>
            <a:r>
              <a:rPr lang="ja-JP" altLang="en-US" sz="2400" dirty="0"/>
              <a:t>動的リンク欄へ</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駆動レコード</a:t>
            </a:r>
          </a:p>
        </p:txBody>
      </p:sp>
      <p:sp>
        <p:nvSpPr>
          <p:cNvPr id="53251"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一時変数領域 </a:t>
            </a:r>
            <a:r>
              <a:rPr lang="en-US" altLang="ja-JP" dirty="0">
                <a:effectLst/>
                <a:latin typeface="Times New Roman" panose="02020603050405020304" pitchFamily="18" charset="0"/>
                <a:ea typeface="ＭＳ Ｐゴシック" panose="020B0600070205080204" pitchFamily="50" charset="-128"/>
              </a:rPr>
              <a:t>(temporal variable area)</a:t>
            </a:r>
          </a:p>
          <a:p>
            <a:pPr lvl="1"/>
            <a:r>
              <a:rPr lang="ja-JP" altLang="en-US" dirty="0">
                <a:effectLst/>
                <a:latin typeface="Times New Roman" panose="02020603050405020304" pitchFamily="18" charset="0"/>
                <a:ea typeface="ＭＳ Ｐゴシック" panose="020B0600070205080204" pitchFamily="50" charset="-128"/>
              </a:rPr>
              <a:t>作業用領域</a:t>
            </a:r>
          </a:p>
          <a:p>
            <a:r>
              <a:rPr lang="ja-JP" altLang="en-US" dirty="0">
                <a:effectLst/>
                <a:latin typeface="Times New Roman" panose="02020603050405020304" pitchFamily="18" charset="0"/>
                <a:ea typeface="ＭＳ Ｐゴシック" panose="020B0600070205080204" pitchFamily="50" charset="-128"/>
              </a:rPr>
              <a:t>局所データ領域 (</a:t>
            </a:r>
            <a:r>
              <a:rPr lang="en-US" altLang="ja-JP" dirty="0">
                <a:effectLst/>
                <a:latin typeface="Times New Roman" panose="02020603050405020304" pitchFamily="18" charset="0"/>
                <a:ea typeface="ＭＳ Ｐゴシック" panose="020B0600070205080204" pitchFamily="50" charset="-128"/>
              </a:rPr>
              <a:t>local data area)</a:t>
            </a:r>
          </a:p>
          <a:p>
            <a:pPr lvl="1"/>
            <a:r>
              <a:rPr lang="ja-JP" altLang="en-US" dirty="0">
                <a:effectLst/>
                <a:latin typeface="Times New Roman" panose="02020603050405020304" pitchFamily="18" charset="0"/>
                <a:ea typeface="ＭＳ Ｐゴシック" panose="020B0600070205080204" pitchFamily="50" charset="-128"/>
              </a:rPr>
              <a:t>局所変数等</a:t>
            </a:r>
            <a:endParaRPr lang="en-US" altLang="ja-JP" dirty="0">
              <a:effectLst/>
              <a:latin typeface="Times New Roman" panose="02020603050405020304" pitchFamily="18" charset="0"/>
              <a:ea typeface="ＭＳ Ｐゴシック" panose="020B0600070205080204" pitchFamily="50"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変数の番地</a:t>
            </a:r>
          </a:p>
        </p:txBody>
      </p:sp>
      <p:sp>
        <p:nvSpPr>
          <p:cNvPr id="5123" name="Rectangle 3"/>
          <p:cNvSpPr>
            <a:spLocks noChangeArrowheads="1"/>
          </p:cNvSpPr>
          <p:nvPr/>
        </p:nvSpPr>
        <p:spPr bwMode="auto">
          <a:xfrm>
            <a:off x="1295400" y="1752600"/>
            <a:ext cx="2057400" cy="1066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dirty="0"/>
              <a:t>原始プログラム</a:t>
            </a:r>
          </a:p>
          <a:p>
            <a:pPr eaLnBrk="1" hangingPunct="1"/>
            <a:r>
              <a:rPr lang="ja-JP" altLang="en-US" sz="2400" dirty="0"/>
              <a:t>変数名</a:t>
            </a:r>
          </a:p>
        </p:txBody>
      </p:sp>
      <p:grpSp>
        <p:nvGrpSpPr>
          <p:cNvPr id="2" name="Group 8"/>
          <p:cNvGrpSpPr>
            <a:grpSpLocks/>
          </p:cNvGrpSpPr>
          <p:nvPr/>
        </p:nvGrpSpPr>
        <p:grpSpPr bwMode="auto">
          <a:xfrm>
            <a:off x="3505200" y="1752600"/>
            <a:ext cx="3810000" cy="1066800"/>
            <a:chOff x="2208" y="1104"/>
            <a:chExt cx="2400" cy="672"/>
          </a:xfrm>
        </p:grpSpPr>
        <p:sp>
          <p:nvSpPr>
            <p:cNvPr id="5151" name="AutoShape 4"/>
            <p:cNvSpPr>
              <a:spLocks noChangeArrowheads="1"/>
            </p:cNvSpPr>
            <p:nvPr/>
          </p:nvSpPr>
          <p:spPr bwMode="auto">
            <a:xfrm>
              <a:off x="2208" y="1152"/>
              <a:ext cx="1056" cy="528"/>
            </a:xfrm>
            <a:prstGeom prst="rightArrow">
              <a:avLst>
                <a:gd name="adj1" fmla="val 50000"/>
                <a:gd name="adj2" fmla="val 50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000" dirty="0"/>
                <a:t>コンパイル</a:t>
              </a:r>
            </a:p>
          </p:txBody>
        </p:sp>
        <p:sp>
          <p:nvSpPr>
            <p:cNvPr id="5152" name="Rectangle 5"/>
            <p:cNvSpPr>
              <a:spLocks noChangeArrowheads="1"/>
            </p:cNvSpPr>
            <p:nvPr/>
          </p:nvSpPr>
          <p:spPr bwMode="auto">
            <a:xfrm>
              <a:off x="3312" y="1104"/>
              <a:ext cx="1296" cy="67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dirty="0"/>
                <a:t>目的プログラム</a:t>
              </a:r>
            </a:p>
            <a:p>
              <a:pPr eaLnBrk="1" hangingPunct="1"/>
              <a:r>
                <a:rPr lang="ja-JP" altLang="en-US" sz="2400" dirty="0"/>
                <a:t>番地</a:t>
              </a:r>
            </a:p>
          </p:txBody>
        </p:sp>
      </p:grpSp>
      <p:sp>
        <p:nvSpPr>
          <p:cNvPr id="165894" name="Rectangle 6"/>
          <p:cNvSpPr>
            <a:spLocks noChangeArrowheads="1"/>
          </p:cNvSpPr>
          <p:nvPr/>
        </p:nvSpPr>
        <p:spPr bwMode="auto">
          <a:xfrm>
            <a:off x="1295400" y="3124200"/>
            <a:ext cx="2514600" cy="533400"/>
          </a:xfrm>
          <a:prstGeom prst="rect">
            <a:avLst/>
          </a:prstGeom>
          <a:solidFill>
            <a:srgbClr val="000000"/>
          </a:solidFill>
          <a:ln w="19050">
            <a:solidFill>
              <a:schemeClr val="tx1"/>
            </a:solidFill>
            <a:miter lim="800000"/>
            <a:headEnd/>
            <a:tailEnd/>
          </a:ln>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800" dirty="0"/>
              <a:t>int i = 6, j = 10;</a:t>
            </a:r>
          </a:p>
        </p:txBody>
      </p:sp>
      <p:sp>
        <p:nvSpPr>
          <p:cNvPr id="165895" name="Rectangle 7"/>
          <p:cNvSpPr>
            <a:spLocks noChangeArrowheads="1"/>
          </p:cNvSpPr>
          <p:nvPr/>
        </p:nvSpPr>
        <p:spPr bwMode="auto">
          <a:xfrm>
            <a:off x="5715000" y="3124200"/>
            <a:ext cx="1676400" cy="1828800"/>
          </a:xfrm>
          <a:prstGeom prst="rect">
            <a:avLst/>
          </a:prstGeom>
          <a:solidFill>
            <a:srgbClr val="000000"/>
          </a:solidFill>
          <a:ln w="19050">
            <a:solidFill>
              <a:schemeClr val="tx1"/>
            </a:solidFill>
            <a:miter lim="800000"/>
            <a:headEnd/>
            <a:tailEnd/>
          </a:ln>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800" dirty="0"/>
              <a:t>PUSHI 6</a:t>
            </a:r>
          </a:p>
          <a:p>
            <a:pPr algn="l" eaLnBrk="1" hangingPunct="1"/>
            <a:r>
              <a:rPr lang="en-US" altLang="ja-JP" sz="2800" dirty="0"/>
              <a:t>POP 0</a:t>
            </a:r>
          </a:p>
          <a:p>
            <a:pPr algn="l" eaLnBrk="1" hangingPunct="1"/>
            <a:r>
              <a:rPr lang="en-US" altLang="ja-JP" sz="2800" dirty="0"/>
              <a:t>PUSHI 10</a:t>
            </a:r>
          </a:p>
          <a:p>
            <a:pPr algn="l" eaLnBrk="1" hangingPunct="1"/>
            <a:r>
              <a:rPr lang="en-US" altLang="ja-JP" sz="2800" dirty="0"/>
              <a:t>POP 1</a:t>
            </a:r>
          </a:p>
        </p:txBody>
      </p:sp>
      <p:sp>
        <p:nvSpPr>
          <p:cNvPr id="165897" name="Text Box 9"/>
          <p:cNvSpPr txBox="1">
            <a:spLocks noChangeArrowheads="1"/>
          </p:cNvSpPr>
          <p:nvPr/>
        </p:nvSpPr>
        <p:spPr bwMode="auto">
          <a:xfrm>
            <a:off x="1600200" y="5959475"/>
            <a:ext cx="65659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800" dirty="0"/>
              <a:t>変数には</a:t>
            </a:r>
            <a:r>
              <a:rPr lang="ja-JP" altLang="en-US" sz="2400" dirty="0"/>
              <a:t>(仮想)</a:t>
            </a:r>
            <a:r>
              <a:rPr lang="ja-JP" altLang="en-US" sz="2800" dirty="0"/>
              <a:t>メモリ上の番地を割り当てる</a:t>
            </a:r>
          </a:p>
        </p:txBody>
      </p:sp>
      <p:graphicFrame>
        <p:nvGraphicFramePr>
          <p:cNvPr id="165924" name="Group 36"/>
          <p:cNvGraphicFramePr>
            <a:graphicFrameLocks noGrp="1"/>
          </p:cNvGraphicFramePr>
          <p:nvPr/>
        </p:nvGraphicFramePr>
        <p:xfrm>
          <a:off x="1828800" y="3962400"/>
          <a:ext cx="3505200" cy="1493520"/>
        </p:xfrm>
        <a:graphic>
          <a:graphicData uri="http://schemas.openxmlformats.org/drawingml/2006/table">
            <a:tbl>
              <a:tblPr/>
              <a:tblGrid>
                <a:gridCol w="8382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838200">
                  <a:extLst>
                    <a:ext uri="{9D8B030D-6E8A-4147-A177-3AD203B41FA5}">
                      <a16:colId xmlns:a16="http://schemas.microsoft.com/office/drawing/2014/main" val="20003"/>
                    </a:ext>
                  </a:extLst>
                </a:gridCol>
              </a:tblGrid>
              <a:tr h="3905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名前</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型</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サイズ</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番地</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211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05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j</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165925" name="AutoShape 37"/>
          <p:cNvSpPr>
            <a:spLocks noChangeArrowheads="1"/>
          </p:cNvSpPr>
          <p:nvPr/>
        </p:nvSpPr>
        <p:spPr bwMode="auto">
          <a:xfrm>
            <a:off x="4038600" y="2514600"/>
            <a:ext cx="381000" cy="1371600"/>
          </a:xfrm>
          <a:prstGeom prst="upDownArrow">
            <a:avLst>
              <a:gd name="adj1" fmla="val 50000"/>
              <a:gd name="adj2" fmla="val 72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65894"/>
                                        </p:tgtEl>
                                        <p:attrNameLst>
                                          <p:attrName>style.visibility</p:attrName>
                                        </p:attrNameLst>
                                      </p:cBhvr>
                                      <p:to>
                                        <p:strVal val="visible"/>
                                      </p:to>
                                    </p:set>
                                    <p:animEffect transition="in" filter="checkerboard(across)">
                                      <p:cBhvr>
                                        <p:cTn id="12" dur="500"/>
                                        <p:tgtEl>
                                          <p:spTgt spid="16589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42" fill="hold" grpId="0" nodeType="clickEffect">
                                  <p:stCondLst>
                                    <p:cond delay="0"/>
                                  </p:stCondLst>
                                  <p:childTnLst>
                                    <p:set>
                                      <p:cBhvr>
                                        <p:cTn id="16" dur="1" fill="hold">
                                          <p:stCondLst>
                                            <p:cond delay="0"/>
                                          </p:stCondLst>
                                        </p:cTn>
                                        <p:tgtEl>
                                          <p:spTgt spid="165925"/>
                                        </p:tgtEl>
                                        <p:attrNameLst>
                                          <p:attrName>style.visibility</p:attrName>
                                        </p:attrNameLst>
                                      </p:cBhvr>
                                      <p:to>
                                        <p:strVal val="visible"/>
                                      </p:to>
                                    </p:set>
                                    <p:animEffect transition="in" filter="barn(outHorizontal)">
                                      <p:cBhvr>
                                        <p:cTn id="17" dur="500"/>
                                        <p:tgtEl>
                                          <p:spTgt spid="16592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165924"/>
                                        </p:tgtEl>
                                        <p:attrNameLst>
                                          <p:attrName>style.visibility</p:attrName>
                                        </p:attrNameLst>
                                      </p:cBhvr>
                                      <p:to>
                                        <p:strVal val="visible"/>
                                      </p:to>
                                    </p:set>
                                    <p:animEffect transition="in" filter="checkerboard(across)">
                                      <p:cBhvr>
                                        <p:cTn id="22" dur="500"/>
                                        <p:tgtEl>
                                          <p:spTgt spid="16592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65895"/>
                                        </p:tgtEl>
                                        <p:attrNameLst>
                                          <p:attrName>style.visibility</p:attrName>
                                        </p:attrNameLst>
                                      </p:cBhvr>
                                      <p:to>
                                        <p:strVal val="visible"/>
                                      </p:to>
                                    </p:set>
                                    <p:animEffect transition="in" filter="checkerboard(across)">
                                      <p:cBhvr>
                                        <p:cTn id="27" dur="500"/>
                                        <p:tgtEl>
                                          <p:spTgt spid="16589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65897"/>
                                        </p:tgtEl>
                                        <p:attrNameLst>
                                          <p:attrName>style.visibility</p:attrName>
                                        </p:attrNameLst>
                                      </p:cBhvr>
                                      <p:to>
                                        <p:strVal val="visible"/>
                                      </p:to>
                                    </p:set>
                                    <p:animEffect transition="in" filter="checkerboard(across)">
                                      <p:cBhvr>
                                        <p:cTn id="32" dur="500"/>
                                        <p:tgtEl>
                                          <p:spTgt spid="1658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894" grpId="0" animBg="1" autoUpdateAnimBg="0"/>
      <p:bldP spid="165895" grpId="0" animBg="1" autoUpdateAnimBg="0"/>
      <p:bldP spid="165897" grpId="0" autoUpdateAnimBg="0"/>
      <p:bldP spid="16592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駆動レコード</a:t>
            </a:r>
          </a:p>
        </p:txBody>
      </p:sp>
      <p:sp>
        <p:nvSpPr>
          <p:cNvPr id="53251"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ja-JP" altLang="en-US" dirty="0">
                <a:effectLst/>
                <a:latin typeface="Times New Roman" panose="02020603050405020304" pitchFamily="18" charset="0"/>
                <a:ea typeface="ＭＳ Ｐゴシック" panose="020B0600070205080204" pitchFamily="50" charset="-128"/>
              </a:rPr>
              <a:t>静的リンク(</a:t>
            </a:r>
            <a:r>
              <a:rPr lang="en-US" altLang="ja-JP" dirty="0">
                <a:effectLst/>
                <a:latin typeface="Times New Roman" panose="02020603050405020304" pitchFamily="18" charset="0"/>
                <a:ea typeface="ＭＳ Ｐゴシック" panose="020B0600070205080204" pitchFamily="50" charset="-128"/>
              </a:rPr>
              <a:t>static link)</a:t>
            </a:r>
          </a:p>
          <a:p>
            <a:pPr marL="0" indent="0">
              <a:lnSpc>
                <a:spcPct val="90000"/>
              </a:lnSpc>
              <a:buNone/>
            </a:pPr>
            <a:r>
              <a:rPr lang="ja-JP" altLang="en-US" dirty="0">
                <a:effectLst/>
                <a:latin typeface="Times New Roman" panose="02020603050405020304" pitchFamily="18" charset="0"/>
                <a:ea typeface="ＭＳ Ｐゴシック" panose="020B0600070205080204" pitchFamily="50" charset="-128"/>
              </a:rPr>
              <a:t>   アクセスリンク(</a:t>
            </a:r>
            <a:r>
              <a:rPr lang="en-US" altLang="ja-JP" dirty="0">
                <a:effectLst/>
                <a:latin typeface="Times New Roman" panose="02020603050405020304" pitchFamily="18" charset="0"/>
                <a:ea typeface="ＭＳ Ｐゴシック" panose="020B0600070205080204" pitchFamily="50" charset="-128"/>
              </a:rPr>
              <a:t>access link)</a:t>
            </a:r>
          </a:p>
          <a:p>
            <a:pPr lvl="1">
              <a:lnSpc>
                <a:spcPct val="90000"/>
              </a:lnSpc>
            </a:pPr>
            <a:r>
              <a:rPr lang="ja-JP" altLang="en-US" dirty="0">
                <a:effectLst/>
                <a:latin typeface="Times New Roman" panose="02020603050405020304" pitchFamily="18" charset="0"/>
                <a:ea typeface="ＭＳ Ｐゴシック" panose="020B0600070205080204" pitchFamily="50" charset="-128"/>
              </a:rPr>
              <a:t>親ブロックを指すポインタ</a:t>
            </a:r>
            <a:endParaRPr lang="en-US" altLang="ja-JP" dirty="0">
              <a:effectLst/>
              <a:latin typeface="Times New Roman" panose="02020603050405020304" pitchFamily="18" charset="0"/>
              <a:ea typeface="ＭＳ Ｐゴシック" panose="020B0600070205080204" pitchFamily="50" charset="-128"/>
            </a:endParaRPr>
          </a:p>
          <a:p>
            <a:pPr>
              <a:lnSpc>
                <a:spcPct val="90000"/>
              </a:lnSpc>
            </a:pPr>
            <a:r>
              <a:rPr lang="ja-JP" altLang="en-US" dirty="0">
                <a:effectLst/>
                <a:latin typeface="Times New Roman" panose="02020603050405020304" pitchFamily="18" charset="0"/>
                <a:ea typeface="ＭＳ Ｐゴシック" panose="020B0600070205080204" pitchFamily="50" charset="-128"/>
              </a:rPr>
              <a:t>動的リンク(</a:t>
            </a:r>
            <a:r>
              <a:rPr lang="en-US" altLang="ja-JP" dirty="0">
                <a:effectLst/>
                <a:latin typeface="Times New Roman" panose="02020603050405020304" pitchFamily="18" charset="0"/>
                <a:ea typeface="ＭＳ Ｐゴシック" panose="020B0600070205080204" pitchFamily="50" charset="-128"/>
              </a:rPr>
              <a:t>dynamic link)</a:t>
            </a:r>
          </a:p>
          <a:p>
            <a:pPr marL="0" indent="0">
              <a:lnSpc>
                <a:spcPct val="90000"/>
              </a:lnSpc>
              <a:buNone/>
            </a:pPr>
            <a:r>
              <a:rPr lang="ja-JP" altLang="en-US" dirty="0">
                <a:effectLst/>
                <a:latin typeface="Times New Roman" panose="02020603050405020304" pitchFamily="18" charset="0"/>
                <a:ea typeface="ＭＳ Ｐゴシック" panose="020B0600070205080204" pitchFamily="50" charset="-128"/>
              </a:rPr>
              <a:t>   制御リンク(</a:t>
            </a:r>
            <a:r>
              <a:rPr lang="en-US" altLang="ja-JP" dirty="0">
                <a:effectLst/>
                <a:latin typeface="Times New Roman" panose="02020603050405020304" pitchFamily="18" charset="0"/>
                <a:ea typeface="ＭＳ Ｐゴシック" panose="020B0600070205080204" pitchFamily="50" charset="-128"/>
              </a:rPr>
              <a:t>control link)</a:t>
            </a:r>
          </a:p>
          <a:p>
            <a:pPr lvl="1">
              <a:lnSpc>
                <a:spcPct val="90000"/>
              </a:lnSpc>
            </a:pPr>
            <a:r>
              <a:rPr lang="ja-JP" altLang="en-US" dirty="0">
                <a:effectLst/>
                <a:latin typeface="Times New Roman" panose="02020603050405020304" pitchFamily="18" charset="0"/>
                <a:ea typeface="ＭＳ Ｐゴシック" panose="020B0600070205080204" pitchFamily="50" charset="-128"/>
              </a:rPr>
              <a:t>手続きの呼び出し元を指すポインタ</a:t>
            </a:r>
          </a:p>
          <a:p>
            <a:pPr>
              <a:lnSpc>
                <a:spcPct val="90000"/>
              </a:lnSpc>
            </a:pPr>
            <a:endParaRPr lang="en-US" altLang="ja-JP" dirty="0">
              <a:effectLst/>
              <a:latin typeface="Times New Roman" panose="02020603050405020304" pitchFamily="18" charset="0"/>
              <a:ea typeface="ＭＳ Ｐゴシック" panose="020B0600070205080204" pitchFamily="50" charset="-128"/>
            </a:endParaRPr>
          </a:p>
          <a:p>
            <a:pPr>
              <a:lnSpc>
                <a:spcPct val="90000"/>
              </a:lnSpc>
            </a:pPr>
            <a:endParaRPr lang="ja-JP" altLang="en-US" dirty="0">
              <a:effectLst/>
              <a:latin typeface="Times New Roman" panose="02020603050405020304" pitchFamily="18" charset="0"/>
              <a:ea typeface="ＭＳ Ｐゴシック" panose="020B0600070205080204" pitchFamily="50" charset="-128"/>
            </a:endParaRPr>
          </a:p>
        </p:txBody>
      </p:sp>
    </p:spTree>
    <p:extLst>
      <p:ext uri="{BB962C8B-B14F-4D97-AF65-F5344CB8AC3E}">
        <p14:creationId xmlns:p14="http://schemas.microsoft.com/office/powerpoint/2010/main" val="38338446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a:xfrm>
            <a:off x="1066800" y="304800"/>
            <a:ext cx="7543800" cy="91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駆動レコード</a:t>
            </a:r>
          </a:p>
        </p:txBody>
      </p:sp>
      <p:sp>
        <p:nvSpPr>
          <p:cNvPr id="55299" name="Rectangle 3"/>
          <p:cNvSpPr>
            <a:spLocks noGrp="1" noChangeArrowheads="1"/>
          </p:cNvSpPr>
          <p:nvPr>
            <p:ph type="body" idx="4294967295"/>
          </p:nvPr>
        </p:nvSpPr>
        <p:spPr>
          <a:xfrm>
            <a:off x="1066800" y="1219200"/>
            <a:ext cx="7543800" cy="1600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ja-JP" altLang="en-US" dirty="0">
                <a:effectLst/>
                <a:latin typeface="Times New Roman" panose="02020603050405020304" pitchFamily="18" charset="0"/>
                <a:ea typeface="ＭＳ Ｐゴシック" panose="020B0600070205080204" pitchFamily="50" charset="-128"/>
              </a:rPr>
              <a:t>静的リンク(</a:t>
            </a:r>
            <a:r>
              <a:rPr lang="en-US" altLang="ja-JP" dirty="0">
                <a:effectLst/>
                <a:latin typeface="Times New Roman" panose="02020603050405020304" pitchFamily="18" charset="0"/>
                <a:ea typeface="ＭＳ Ｐゴシック" panose="020B0600070205080204" pitchFamily="50" charset="-128"/>
              </a:rPr>
              <a:t>static link)</a:t>
            </a:r>
          </a:p>
          <a:p>
            <a:pPr marL="0" indent="0">
              <a:lnSpc>
                <a:spcPct val="90000"/>
              </a:lnSpc>
              <a:buNone/>
            </a:pPr>
            <a:r>
              <a:rPr lang="ja-JP" altLang="en-US" dirty="0">
                <a:effectLst/>
                <a:latin typeface="Times New Roman" panose="02020603050405020304" pitchFamily="18" charset="0"/>
                <a:ea typeface="ＭＳ Ｐゴシック" panose="020B0600070205080204" pitchFamily="50" charset="-128"/>
              </a:rPr>
              <a:t>    アクセスリンク(</a:t>
            </a:r>
            <a:r>
              <a:rPr lang="en-US" altLang="ja-JP" dirty="0">
                <a:effectLst/>
                <a:latin typeface="Times New Roman" panose="02020603050405020304" pitchFamily="18" charset="0"/>
                <a:ea typeface="ＭＳ Ｐゴシック" panose="020B0600070205080204" pitchFamily="50" charset="-128"/>
              </a:rPr>
              <a:t>access link)</a:t>
            </a:r>
          </a:p>
          <a:p>
            <a:pPr lvl="1">
              <a:lnSpc>
                <a:spcPct val="90000"/>
              </a:lnSpc>
            </a:pPr>
            <a:r>
              <a:rPr lang="ja-JP" altLang="en-US" dirty="0">
                <a:effectLst/>
                <a:latin typeface="Times New Roman" panose="02020603050405020304" pitchFamily="18" charset="0"/>
                <a:ea typeface="ＭＳ Ｐゴシック" panose="020B0600070205080204" pitchFamily="50" charset="-128"/>
              </a:rPr>
              <a:t>親ブロックを指すポインタ</a:t>
            </a:r>
          </a:p>
        </p:txBody>
      </p:sp>
      <p:grpSp>
        <p:nvGrpSpPr>
          <p:cNvPr id="55331" name="Group 35"/>
          <p:cNvGrpSpPr>
            <a:grpSpLocks/>
          </p:cNvGrpSpPr>
          <p:nvPr/>
        </p:nvGrpSpPr>
        <p:grpSpPr bwMode="auto">
          <a:xfrm>
            <a:off x="6477000" y="3581400"/>
            <a:ext cx="152400" cy="609600"/>
            <a:chOff x="4080" y="2592"/>
            <a:chExt cx="96" cy="384"/>
          </a:xfrm>
        </p:grpSpPr>
        <p:sp>
          <p:nvSpPr>
            <p:cNvPr id="55332" name="Arc 36"/>
            <p:cNvSpPr>
              <a:spLocks/>
            </p:cNvSpPr>
            <p:nvPr/>
          </p:nvSpPr>
          <p:spPr bwMode="auto">
            <a:xfrm>
              <a:off x="4080" y="2592"/>
              <a:ext cx="96"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55333" name="Arc 37"/>
            <p:cNvSpPr>
              <a:spLocks/>
            </p:cNvSpPr>
            <p:nvPr/>
          </p:nvSpPr>
          <p:spPr bwMode="auto">
            <a:xfrm flipV="1">
              <a:off x="4080" y="2784"/>
              <a:ext cx="96"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grpSp>
      <p:grpSp>
        <p:nvGrpSpPr>
          <p:cNvPr id="55334" name="Group 38"/>
          <p:cNvGrpSpPr>
            <a:grpSpLocks/>
          </p:cNvGrpSpPr>
          <p:nvPr/>
        </p:nvGrpSpPr>
        <p:grpSpPr bwMode="auto">
          <a:xfrm>
            <a:off x="6477000" y="4191000"/>
            <a:ext cx="152400" cy="609600"/>
            <a:chOff x="4080" y="2592"/>
            <a:chExt cx="96" cy="384"/>
          </a:xfrm>
        </p:grpSpPr>
        <p:sp>
          <p:nvSpPr>
            <p:cNvPr id="55335" name="Arc 39"/>
            <p:cNvSpPr>
              <a:spLocks/>
            </p:cNvSpPr>
            <p:nvPr/>
          </p:nvSpPr>
          <p:spPr bwMode="auto">
            <a:xfrm>
              <a:off x="4080" y="2592"/>
              <a:ext cx="96"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55336" name="Arc 40"/>
            <p:cNvSpPr>
              <a:spLocks/>
            </p:cNvSpPr>
            <p:nvPr/>
          </p:nvSpPr>
          <p:spPr bwMode="auto">
            <a:xfrm flipV="1">
              <a:off x="4080" y="2784"/>
              <a:ext cx="96"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grpSp>
      <p:grpSp>
        <p:nvGrpSpPr>
          <p:cNvPr id="55337" name="Group 41"/>
          <p:cNvGrpSpPr>
            <a:grpSpLocks/>
          </p:cNvGrpSpPr>
          <p:nvPr/>
        </p:nvGrpSpPr>
        <p:grpSpPr bwMode="auto">
          <a:xfrm>
            <a:off x="6477000" y="4800600"/>
            <a:ext cx="152400" cy="609600"/>
            <a:chOff x="4080" y="2592"/>
            <a:chExt cx="96" cy="384"/>
          </a:xfrm>
        </p:grpSpPr>
        <p:sp>
          <p:nvSpPr>
            <p:cNvPr id="55338" name="Arc 42"/>
            <p:cNvSpPr>
              <a:spLocks/>
            </p:cNvSpPr>
            <p:nvPr/>
          </p:nvSpPr>
          <p:spPr bwMode="auto">
            <a:xfrm>
              <a:off x="4080" y="2592"/>
              <a:ext cx="96"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55339" name="Arc 43"/>
            <p:cNvSpPr>
              <a:spLocks/>
            </p:cNvSpPr>
            <p:nvPr/>
          </p:nvSpPr>
          <p:spPr bwMode="auto">
            <a:xfrm flipV="1">
              <a:off x="4080" y="2784"/>
              <a:ext cx="96"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grpSp>
      <p:grpSp>
        <p:nvGrpSpPr>
          <p:cNvPr id="55365" name="Group 69"/>
          <p:cNvGrpSpPr>
            <a:grpSpLocks/>
          </p:cNvGrpSpPr>
          <p:nvPr/>
        </p:nvGrpSpPr>
        <p:grpSpPr bwMode="auto">
          <a:xfrm>
            <a:off x="1676400" y="2895600"/>
            <a:ext cx="1600200" cy="990600"/>
            <a:chOff x="1056" y="2256"/>
            <a:chExt cx="1008" cy="624"/>
          </a:xfrm>
        </p:grpSpPr>
        <p:sp>
          <p:nvSpPr>
            <p:cNvPr id="55340" name="Rectangle 44"/>
            <p:cNvSpPr>
              <a:spLocks noChangeArrowheads="1"/>
            </p:cNvSpPr>
            <p:nvPr/>
          </p:nvSpPr>
          <p:spPr bwMode="auto">
            <a:xfrm>
              <a:off x="1104" y="2544"/>
              <a:ext cx="960"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55341" name="Text Box 45"/>
            <p:cNvSpPr txBox="1">
              <a:spLocks noChangeArrowheads="1"/>
            </p:cNvSpPr>
            <p:nvPr/>
          </p:nvSpPr>
          <p:spPr bwMode="auto">
            <a:xfrm>
              <a:off x="1056" y="2256"/>
              <a:ext cx="76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dirty="0"/>
                <a:t>手続き</a:t>
              </a:r>
              <a:r>
                <a:rPr lang="en-US" altLang="ja-JP" sz="2400" dirty="0"/>
                <a:t>P</a:t>
              </a:r>
              <a:endParaRPr lang="en-US" altLang="ja-JP" sz="2400" baseline="-25000" dirty="0"/>
            </a:p>
          </p:txBody>
        </p:sp>
      </p:grpSp>
      <p:grpSp>
        <p:nvGrpSpPr>
          <p:cNvPr id="55362" name="Group 66"/>
          <p:cNvGrpSpPr>
            <a:grpSpLocks/>
          </p:cNvGrpSpPr>
          <p:nvPr/>
        </p:nvGrpSpPr>
        <p:grpSpPr bwMode="auto">
          <a:xfrm>
            <a:off x="1752600" y="4343400"/>
            <a:ext cx="1447800" cy="1447800"/>
            <a:chOff x="4416" y="1200"/>
            <a:chExt cx="912" cy="912"/>
          </a:xfrm>
        </p:grpSpPr>
        <p:sp>
          <p:nvSpPr>
            <p:cNvPr id="55350" name="Rectangle 54"/>
            <p:cNvSpPr>
              <a:spLocks noChangeArrowheads="1"/>
            </p:cNvSpPr>
            <p:nvPr/>
          </p:nvSpPr>
          <p:spPr bwMode="auto">
            <a:xfrm>
              <a:off x="4464" y="1488"/>
              <a:ext cx="864" cy="62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55351" name="Text Box 55"/>
            <p:cNvSpPr txBox="1">
              <a:spLocks noChangeArrowheads="1"/>
            </p:cNvSpPr>
            <p:nvPr/>
          </p:nvSpPr>
          <p:spPr bwMode="auto">
            <a:xfrm>
              <a:off x="4416" y="1200"/>
              <a:ext cx="87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dirty="0"/>
                <a:t>ブロック</a:t>
              </a:r>
              <a:r>
                <a:rPr lang="en-US" altLang="ja-JP" sz="2400" dirty="0"/>
                <a:t>B</a:t>
              </a:r>
              <a:endParaRPr lang="en-US" altLang="ja-JP" sz="2400" baseline="-25000" dirty="0"/>
            </a:p>
          </p:txBody>
        </p:sp>
      </p:grpSp>
      <p:grpSp>
        <p:nvGrpSpPr>
          <p:cNvPr id="55360" name="Group 64"/>
          <p:cNvGrpSpPr>
            <a:grpSpLocks/>
          </p:cNvGrpSpPr>
          <p:nvPr/>
        </p:nvGrpSpPr>
        <p:grpSpPr bwMode="auto">
          <a:xfrm>
            <a:off x="1752600" y="4800600"/>
            <a:ext cx="1387475" cy="914400"/>
            <a:chOff x="4416" y="2448"/>
            <a:chExt cx="874" cy="576"/>
          </a:xfrm>
        </p:grpSpPr>
        <p:sp>
          <p:nvSpPr>
            <p:cNvPr id="55352" name="Rectangle 56"/>
            <p:cNvSpPr>
              <a:spLocks noChangeArrowheads="1"/>
            </p:cNvSpPr>
            <p:nvPr/>
          </p:nvSpPr>
          <p:spPr bwMode="auto">
            <a:xfrm>
              <a:off x="4512" y="2736"/>
              <a:ext cx="768" cy="2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55354" name="Text Box 58"/>
            <p:cNvSpPr txBox="1">
              <a:spLocks noChangeArrowheads="1"/>
            </p:cNvSpPr>
            <p:nvPr/>
          </p:nvSpPr>
          <p:spPr bwMode="auto">
            <a:xfrm>
              <a:off x="4416" y="2448"/>
              <a:ext cx="87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dirty="0"/>
                <a:t>ブロック</a:t>
              </a:r>
              <a:r>
                <a:rPr lang="en-US" altLang="ja-JP" sz="2400" dirty="0"/>
                <a:t>C</a:t>
              </a:r>
              <a:endParaRPr lang="en-US" altLang="ja-JP" sz="2400" baseline="-25000" dirty="0"/>
            </a:p>
          </p:txBody>
        </p:sp>
      </p:grpSp>
      <p:grpSp>
        <p:nvGrpSpPr>
          <p:cNvPr id="55374" name="Group 78"/>
          <p:cNvGrpSpPr>
            <a:grpSpLocks/>
          </p:cNvGrpSpPr>
          <p:nvPr/>
        </p:nvGrpSpPr>
        <p:grpSpPr bwMode="auto">
          <a:xfrm>
            <a:off x="1295400" y="5486400"/>
            <a:ext cx="1981200" cy="1219200"/>
            <a:chOff x="816" y="3456"/>
            <a:chExt cx="1248" cy="768"/>
          </a:xfrm>
        </p:grpSpPr>
        <p:sp>
          <p:nvSpPr>
            <p:cNvPr id="55367" name="Rectangle 71"/>
            <p:cNvSpPr>
              <a:spLocks noChangeArrowheads="1"/>
            </p:cNvSpPr>
            <p:nvPr/>
          </p:nvSpPr>
          <p:spPr bwMode="auto">
            <a:xfrm>
              <a:off x="1104" y="3984"/>
              <a:ext cx="960" cy="24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55368" name="Text Box 72"/>
            <p:cNvSpPr txBox="1">
              <a:spLocks noChangeArrowheads="1"/>
            </p:cNvSpPr>
            <p:nvPr/>
          </p:nvSpPr>
          <p:spPr bwMode="auto">
            <a:xfrm>
              <a:off x="1056" y="3696"/>
              <a:ext cx="78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dirty="0"/>
                <a:t>手続き</a:t>
              </a:r>
              <a:r>
                <a:rPr lang="en-US" altLang="ja-JP" sz="2400" dirty="0"/>
                <a:t>R</a:t>
              </a:r>
              <a:endParaRPr lang="en-US" altLang="ja-JP" sz="2400" baseline="-25000" dirty="0"/>
            </a:p>
          </p:txBody>
        </p:sp>
        <p:grpSp>
          <p:nvGrpSpPr>
            <p:cNvPr id="55369" name="Group 73"/>
            <p:cNvGrpSpPr>
              <a:grpSpLocks/>
            </p:cNvGrpSpPr>
            <p:nvPr/>
          </p:nvGrpSpPr>
          <p:grpSpPr bwMode="auto">
            <a:xfrm flipH="1">
              <a:off x="816" y="3456"/>
              <a:ext cx="288" cy="672"/>
              <a:chOff x="720" y="2496"/>
              <a:chExt cx="288" cy="960"/>
            </a:xfrm>
          </p:grpSpPr>
          <p:sp>
            <p:nvSpPr>
              <p:cNvPr id="55370" name="Arc 74"/>
              <p:cNvSpPr>
                <a:spLocks/>
              </p:cNvSpPr>
              <p:nvPr/>
            </p:nvSpPr>
            <p:spPr bwMode="auto">
              <a:xfrm>
                <a:off x="720" y="2496"/>
                <a:ext cx="288" cy="48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55371" name="Arc 75"/>
              <p:cNvSpPr>
                <a:spLocks/>
              </p:cNvSpPr>
              <p:nvPr/>
            </p:nvSpPr>
            <p:spPr bwMode="auto">
              <a:xfrm flipV="1">
                <a:off x="720" y="2976"/>
                <a:ext cx="288" cy="48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grpSp>
        <p:sp>
          <p:nvSpPr>
            <p:cNvPr id="55373" name="Line 77"/>
            <p:cNvSpPr>
              <a:spLocks noChangeShapeType="1"/>
            </p:cNvSpPr>
            <p:nvPr/>
          </p:nvSpPr>
          <p:spPr bwMode="auto">
            <a:xfrm flipH="1">
              <a:off x="1104" y="3456"/>
              <a:ext cx="96" cy="0"/>
            </a:xfrm>
            <a:prstGeom prst="line">
              <a:avLst/>
            </a:prstGeom>
            <a:noFill/>
            <a:ln w="28575">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grpSp>
      <p:grpSp>
        <p:nvGrpSpPr>
          <p:cNvPr id="55379" name="Group 83"/>
          <p:cNvGrpSpPr>
            <a:grpSpLocks/>
          </p:cNvGrpSpPr>
          <p:nvPr/>
        </p:nvGrpSpPr>
        <p:grpSpPr bwMode="auto">
          <a:xfrm>
            <a:off x="4114800" y="3276600"/>
            <a:ext cx="2362200" cy="3048000"/>
            <a:chOff x="2592" y="2064"/>
            <a:chExt cx="1488" cy="1920"/>
          </a:xfrm>
        </p:grpSpPr>
        <p:sp>
          <p:nvSpPr>
            <p:cNvPr id="55312" name="Rectangle 16"/>
            <p:cNvSpPr>
              <a:spLocks noChangeArrowheads="1"/>
            </p:cNvSpPr>
            <p:nvPr/>
          </p:nvSpPr>
          <p:spPr bwMode="auto">
            <a:xfrm>
              <a:off x="2592" y="2064"/>
              <a:ext cx="1488" cy="38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400" dirty="0"/>
                <a:t>P </a:t>
              </a:r>
              <a:r>
                <a:rPr lang="ja-JP" altLang="en-US" sz="2400" dirty="0"/>
                <a:t>の駆動レコード</a:t>
              </a:r>
            </a:p>
          </p:txBody>
        </p:sp>
        <p:sp>
          <p:nvSpPr>
            <p:cNvPr id="55313" name="Rectangle 17"/>
            <p:cNvSpPr>
              <a:spLocks noChangeArrowheads="1"/>
            </p:cNvSpPr>
            <p:nvPr/>
          </p:nvSpPr>
          <p:spPr bwMode="auto">
            <a:xfrm>
              <a:off x="2592" y="2448"/>
              <a:ext cx="1488" cy="38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400" dirty="0"/>
                <a:t>Q </a:t>
              </a:r>
              <a:r>
                <a:rPr lang="ja-JP" altLang="en-US" sz="2400" dirty="0"/>
                <a:t>の駆動レコード</a:t>
              </a:r>
            </a:p>
          </p:txBody>
        </p:sp>
        <p:sp>
          <p:nvSpPr>
            <p:cNvPr id="55314" name="Rectangle 18"/>
            <p:cNvSpPr>
              <a:spLocks noChangeArrowheads="1"/>
            </p:cNvSpPr>
            <p:nvPr/>
          </p:nvSpPr>
          <p:spPr bwMode="auto">
            <a:xfrm>
              <a:off x="2592" y="2832"/>
              <a:ext cx="1488" cy="38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400" dirty="0"/>
                <a:t>B </a:t>
              </a:r>
              <a:r>
                <a:rPr lang="ja-JP" altLang="en-US" sz="2400" dirty="0"/>
                <a:t>の駆動レコード</a:t>
              </a:r>
            </a:p>
          </p:txBody>
        </p:sp>
        <p:sp>
          <p:nvSpPr>
            <p:cNvPr id="55315" name="Rectangle 19"/>
            <p:cNvSpPr>
              <a:spLocks noChangeArrowheads="1"/>
            </p:cNvSpPr>
            <p:nvPr/>
          </p:nvSpPr>
          <p:spPr bwMode="auto">
            <a:xfrm>
              <a:off x="2592" y="3216"/>
              <a:ext cx="1488" cy="38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400" dirty="0"/>
                <a:t>C </a:t>
              </a:r>
              <a:r>
                <a:rPr lang="ja-JP" altLang="en-US" sz="2400" dirty="0"/>
                <a:t>の駆動レコード</a:t>
              </a:r>
            </a:p>
          </p:txBody>
        </p:sp>
        <p:sp>
          <p:nvSpPr>
            <p:cNvPr id="55375" name="Rectangle 79"/>
            <p:cNvSpPr>
              <a:spLocks noChangeArrowheads="1"/>
            </p:cNvSpPr>
            <p:nvPr/>
          </p:nvSpPr>
          <p:spPr bwMode="auto">
            <a:xfrm>
              <a:off x="2592" y="3600"/>
              <a:ext cx="1488" cy="38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400" dirty="0"/>
                <a:t>R </a:t>
              </a:r>
              <a:r>
                <a:rPr lang="ja-JP" altLang="en-US" sz="2400" dirty="0"/>
                <a:t>の駆動レコード</a:t>
              </a:r>
            </a:p>
          </p:txBody>
        </p:sp>
      </p:grpSp>
      <p:grpSp>
        <p:nvGrpSpPr>
          <p:cNvPr id="55376" name="Group 80"/>
          <p:cNvGrpSpPr>
            <a:grpSpLocks/>
          </p:cNvGrpSpPr>
          <p:nvPr/>
        </p:nvGrpSpPr>
        <p:grpSpPr bwMode="auto">
          <a:xfrm>
            <a:off x="6477000" y="5410200"/>
            <a:ext cx="152400" cy="609600"/>
            <a:chOff x="4080" y="2592"/>
            <a:chExt cx="96" cy="384"/>
          </a:xfrm>
        </p:grpSpPr>
        <p:sp>
          <p:nvSpPr>
            <p:cNvPr id="55377" name="Arc 81"/>
            <p:cNvSpPr>
              <a:spLocks/>
            </p:cNvSpPr>
            <p:nvPr/>
          </p:nvSpPr>
          <p:spPr bwMode="auto">
            <a:xfrm>
              <a:off x="4080" y="2592"/>
              <a:ext cx="96"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55378" name="Arc 82"/>
            <p:cNvSpPr>
              <a:spLocks/>
            </p:cNvSpPr>
            <p:nvPr/>
          </p:nvSpPr>
          <p:spPr bwMode="auto">
            <a:xfrm flipV="1">
              <a:off x="4080" y="2784"/>
              <a:ext cx="96"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grpSp>
      <p:grpSp>
        <p:nvGrpSpPr>
          <p:cNvPr id="55381" name="Group 85"/>
          <p:cNvGrpSpPr>
            <a:grpSpLocks/>
          </p:cNvGrpSpPr>
          <p:nvPr/>
        </p:nvGrpSpPr>
        <p:grpSpPr bwMode="auto">
          <a:xfrm>
            <a:off x="762000" y="3581400"/>
            <a:ext cx="2514600" cy="2286000"/>
            <a:chOff x="3840" y="624"/>
            <a:chExt cx="1584" cy="1440"/>
          </a:xfrm>
        </p:grpSpPr>
        <p:sp>
          <p:nvSpPr>
            <p:cNvPr id="55347" name="Rectangle 51"/>
            <p:cNvSpPr>
              <a:spLocks noChangeArrowheads="1"/>
            </p:cNvSpPr>
            <p:nvPr/>
          </p:nvSpPr>
          <p:spPr bwMode="auto">
            <a:xfrm>
              <a:off x="4464" y="1104"/>
              <a:ext cx="960" cy="96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55348" name="Text Box 52"/>
            <p:cNvSpPr txBox="1">
              <a:spLocks noChangeArrowheads="1"/>
            </p:cNvSpPr>
            <p:nvPr/>
          </p:nvSpPr>
          <p:spPr bwMode="auto">
            <a:xfrm>
              <a:off x="4416" y="816"/>
              <a:ext cx="79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dirty="0"/>
                <a:t>手続き</a:t>
              </a:r>
              <a:r>
                <a:rPr lang="en-US" altLang="ja-JP" sz="2400" dirty="0"/>
                <a:t>Q</a:t>
              </a:r>
              <a:endParaRPr lang="en-US" altLang="ja-JP" sz="2400" baseline="-25000" dirty="0"/>
            </a:p>
          </p:txBody>
        </p:sp>
        <p:grpSp>
          <p:nvGrpSpPr>
            <p:cNvPr id="55358" name="Group 62"/>
            <p:cNvGrpSpPr>
              <a:grpSpLocks/>
            </p:cNvGrpSpPr>
            <p:nvPr/>
          </p:nvGrpSpPr>
          <p:grpSpPr bwMode="auto">
            <a:xfrm flipH="1">
              <a:off x="4176" y="624"/>
              <a:ext cx="288" cy="960"/>
              <a:chOff x="720" y="2496"/>
              <a:chExt cx="288" cy="960"/>
            </a:xfrm>
          </p:grpSpPr>
          <p:sp>
            <p:nvSpPr>
              <p:cNvPr id="55356" name="Arc 60"/>
              <p:cNvSpPr>
                <a:spLocks/>
              </p:cNvSpPr>
              <p:nvPr/>
            </p:nvSpPr>
            <p:spPr bwMode="auto">
              <a:xfrm>
                <a:off x="720" y="2496"/>
                <a:ext cx="288" cy="48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55357" name="Arc 61"/>
              <p:cNvSpPr>
                <a:spLocks/>
              </p:cNvSpPr>
              <p:nvPr/>
            </p:nvSpPr>
            <p:spPr bwMode="auto">
              <a:xfrm flipV="1">
                <a:off x="720" y="2976"/>
                <a:ext cx="288" cy="48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grpSp>
        <p:sp>
          <p:nvSpPr>
            <p:cNvPr id="55380" name="Text Box 84"/>
            <p:cNvSpPr txBox="1">
              <a:spLocks noChangeArrowheads="1"/>
            </p:cNvSpPr>
            <p:nvPr/>
          </p:nvSpPr>
          <p:spPr bwMode="auto">
            <a:xfrm>
              <a:off x="3840" y="960"/>
              <a:ext cx="711"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000" dirty="0"/>
                <a:t>呼び出し</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55365"/>
                                        </p:tgtEl>
                                        <p:attrNameLst>
                                          <p:attrName>style.visibility</p:attrName>
                                        </p:attrNameLst>
                                      </p:cBhvr>
                                      <p:to>
                                        <p:strVal val="visible"/>
                                      </p:to>
                                    </p:set>
                                    <p:animEffect transition="in" filter="checkerboard(across)">
                                      <p:cBhvr>
                                        <p:cTn id="7" dur="500"/>
                                        <p:tgtEl>
                                          <p:spTgt spid="5536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55381"/>
                                        </p:tgtEl>
                                        <p:attrNameLst>
                                          <p:attrName>style.visibility</p:attrName>
                                        </p:attrNameLst>
                                      </p:cBhvr>
                                      <p:to>
                                        <p:strVal val="visible"/>
                                      </p:to>
                                    </p:set>
                                    <p:animEffect transition="in" filter="wipe(up)">
                                      <p:cBhvr>
                                        <p:cTn id="12" dur="500"/>
                                        <p:tgtEl>
                                          <p:spTgt spid="5538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55362"/>
                                        </p:tgtEl>
                                        <p:attrNameLst>
                                          <p:attrName>style.visibility</p:attrName>
                                        </p:attrNameLst>
                                      </p:cBhvr>
                                      <p:to>
                                        <p:strVal val="visible"/>
                                      </p:to>
                                    </p:set>
                                    <p:animEffect transition="in" filter="checkerboard(across)">
                                      <p:cBhvr>
                                        <p:cTn id="17" dur="500"/>
                                        <p:tgtEl>
                                          <p:spTgt spid="5536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55360"/>
                                        </p:tgtEl>
                                        <p:attrNameLst>
                                          <p:attrName>style.visibility</p:attrName>
                                        </p:attrNameLst>
                                      </p:cBhvr>
                                      <p:to>
                                        <p:strVal val="visible"/>
                                      </p:to>
                                    </p:set>
                                    <p:animEffect transition="in" filter="checkerboard(across)">
                                      <p:cBhvr>
                                        <p:cTn id="22" dur="500"/>
                                        <p:tgtEl>
                                          <p:spTgt spid="5536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55374"/>
                                        </p:tgtEl>
                                        <p:attrNameLst>
                                          <p:attrName>style.visibility</p:attrName>
                                        </p:attrNameLst>
                                      </p:cBhvr>
                                      <p:to>
                                        <p:strVal val="visible"/>
                                      </p:to>
                                    </p:set>
                                    <p:animEffect transition="in" filter="wipe(up)">
                                      <p:cBhvr>
                                        <p:cTn id="27" dur="500"/>
                                        <p:tgtEl>
                                          <p:spTgt spid="5537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p:cTn id="31" dur="1" fill="hold">
                                          <p:stCondLst>
                                            <p:cond delay="0"/>
                                          </p:stCondLst>
                                        </p:cTn>
                                        <p:tgtEl>
                                          <p:spTgt spid="55379"/>
                                        </p:tgtEl>
                                        <p:attrNameLst>
                                          <p:attrName>style.visibility</p:attrName>
                                        </p:attrNameLst>
                                      </p:cBhvr>
                                      <p:to>
                                        <p:strVal val="visible"/>
                                      </p:to>
                                    </p:set>
                                    <p:animEffect transition="in" filter="checkerboard(across)">
                                      <p:cBhvr>
                                        <p:cTn id="32" dur="500"/>
                                        <p:tgtEl>
                                          <p:spTgt spid="5537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4" fill="hold" nodeType="clickEffect">
                                  <p:stCondLst>
                                    <p:cond delay="0"/>
                                  </p:stCondLst>
                                  <p:childTnLst>
                                    <p:set>
                                      <p:cBhvr>
                                        <p:cTn id="36" dur="1" fill="hold">
                                          <p:stCondLst>
                                            <p:cond delay="0"/>
                                          </p:stCondLst>
                                        </p:cTn>
                                        <p:tgtEl>
                                          <p:spTgt spid="55331"/>
                                        </p:tgtEl>
                                        <p:attrNameLst>
                                          <p:attrName>style.visibility</p:attrName>
                                        </p:attrNameLst>
                                      </p:cBhvr>
                                      <p:to>
                                        <p:strVal val="visible"/>
                                      </p:to>
                                    </p:set>
                                    <p:animEffect transition="in" filter="wipe(down)">
                                      <p:cBhvr>
                                        <p:cTn id="37" dur="500"/>
                                        <p:tgtEl>
                                          <p:spTgt spid="55331"/>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4" fill="hold" nodeType="clickEffect">
                                  <p:stCondLst>
                                    <p:cond delay="0"/>
                                  </p:stCondLst>
                                  <p:childTnLst>
                                    <p:set>
                                      <p:cBhvr>
                                        <p:cTn id="41" dur="1" fill="hold">
                                          <p:stCondLst>
                                            <p:cond delay="0"/>
                                          </p:stCondLst>
                                        </p:cTn>
                                        <p:tgtEl>
                                          <p:spTgt spid="55334"/>
                                        </p:tgtEl>
                                        <p:attrNameLst>
                                          <p:attrName>style.visibility</p:attrName>
                                        </p:attrNameLst>
                                      </p:cBhvr>
                                      <p:to>
                                        <p:strVal val="visible"/>
                                      </p:to>
                                    </p:set>
                                    <p:animEffect transition="in" filter="wipe(down)">
                                      <p:cBhvr>
                                        <p:cTn id="42" dur="500"/>
                                        <p:tgtEl>
                                          <p:spTgt spid="55334"/>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4" fill="hold" nodeType="clickEffect">
                                  <p:stCondLst>
                                    <p:cond delay="0"/>
                                  </p:stCondLst>
                                  <p:childTnLst>
                                    <p:set>
                                      <p:cBhvr>
                                        <p:cTn id="46" dur="1" fill="hold">
                                          <p:stCondLst>
                                            <p:cond delay="0"/>
                                          </p:stCondLst>
                                        </p:cTn>
                                        <p:tgtEl>
                                          <p:spTgt spid="55337"/>
                                        </p:tgtEl>
                                        <p:attrNameLst>
                                          <p:attrName>style.visibility</p:attrName>
                                        </p:attrNameLst>
                                      </p:cBhvr>
                                      <p:to>
                                        <p:strVal val="visible"/>
                                      </p:to>
                                    </p:set>
                                    <p:animEffect transition="in" filter="wipe(down)">
                                      <p:cBhvr>
                                        <p:cTn id="47" dur="500"/>
                                        <p:tgtEl>
                                          <p:spTgt spid="55337"/>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4" fill="hold" nodeType="clickEffect">
                                  <p:stCondLst>
                                    <p:cond delay="0"/>
                                  </p:stCondLst>
                                  <p:childTnLst>
                                    <p:set>
                                      <p:cBhvr>
                                        <p:cTn id="51" dur="1" fill="hold">
                                          <p:stCondLst>
                                            <p:cond delay="0"/>
                                          </p:stCondLst>
                                        </p:cTn>
                                        <p:tgtEl>
                                          <p:spTgt spid="55376"/>
                                        </p:tgtEl>
                                        <p:attrNameLst>
                                          <p:attrName>style.visibility</p:attrName>
                                        </p:attrNameLst>
                                      </p:cBhvr>
                                      <p:to>
                                        <p:strVal val="visible"/>
                                      </p:to>
                                    </p:set>
                                    <p:animEffect transition="in" filter="wipe(down)">
                                      <p:cBhvr>
                                        <p:cTn id="52" dur="500"/>
                                        <p:tgtEl>
                                          <p:spTgt spid="553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idx="4294967295"/>
          </p:nvPr>
        </p:nvSpPr>
        <p:spPr>
          <a:xfrm>
            <a:off x="1066800" y="304800"/>
            <a:ext cx="7543800" cy="91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駆動レコード</a:t>
            </a:r>
          </a:p>
        </p:txBody>
      </p:sp>
      <p:sp>
        <p:nvSpPr>
          <p:cNvPr id="60419" name="Rectangle 3"/>
          <p:cNvSpPr>
            <a:spLocks noGrp="1" noChangeArrowheads="1"/>
          </p:cNvSpPr>
          <p:nvPr>
            <p:ph type="body" idx="4294967295"/>
          </p:nvPr>
        </p:nvSpPr>
        <p:spPr>
          <a:xfrm>
            <a:off x="1066800" y="1219200"/>
            <a:ext cx="7543800" cy="1600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ja-JP" altLang="en-US" dirty="0">
                <a:effectLst/>
                <a:latin typeface="Times New Roman" panose="02020603050405020304" pitchFamily="18" charset="0"/>
                <a:ea typeface="ＭＳ Ｐゴシック" panose="020B0600070205080204" pitchFamily="50" charset="-128"/>
              </a:rPr>
              <a:t>動的リンク(</a:t>
            </a:r>
            <a:r>
              <a:rPr lang="en-US" altLang="ja-JP" dirty="0">
                <a:effectLst/>
                <a:latin typeface="Times New Roman" panose="02020603050405020304" pitchFamily="18" charset="0"/>
                <a:ea typeface="ＭＳ Ｐゴシック" panose="020B0600070205080204" pitchFamily="50" charset="-128"/>
              </a:rPr>
              <a:t>dynamic link)</a:t>
            </a:r>
          </a:p>
          <a:p>
            <a:pPr marL="0" indent="0">
              <a:lnSpc>
                <a:spcPct val="90000"/>
              </a:lnSpc>
              <a:buNone/>
            </a:pPr>
            <a:r>
              <a:rPr lang="ja-JP" altLang="en-US" dirty="0">
                <a:effectLst/>
                <a:latin typeface="Times New Roman" panose="02020603050405020304" pitchFamily="18" charset="0"/>
                <a:ea typeface="ＭＳ Ｐゴシック" panose="020B0600070205080204" pitchFamily="50" charset="-128"/>
              </a:rPr>
              <a:t>    制御リンク(</a:t>
            </a:r>
            <a:r>
              <a:rPr lang="en-US" altLang="ja-JP" dirty="0">
                <a:effectLst/>
                <a:latin typeface="Times New Roman" panose="02020603050405020304" pitchFamily="18" charset="0"/>
                <a:ea typeface="ＭＳ Ｐゴシック" panose="020B0600070205080204" pitchFamily="50" charset="-128"/>
              </a:rPr>
              <a:t>control link)</a:t>
            </a:r>
          </a:p>
          <a:p>
            <a:pPr lvl="1">
              <a:lnSpc>
                <a:spcPct val="90000"/>
              </a:lnSpc>
            </a:pPr>
            <a:r>
              <a:rPr lang="ja-JP" altLang="en-US" dirty="0">
                <a:effectLst/>
                <a:latin typeface="Times New Roman" panose="02020603050405020304" pitchFamily="18" charset="0"/>
                <a:ea typeface="ＭＳ Ｐゴシック" panose="020B0600070205080204" pitchFamily="50" charset="-128"/>
              </a:rPr>
              <a:t>手続きの呼び出し元を指すポインタ</a:t>
            </a:r>
          </a:p>
        </p:txBody>
      </p:sp>
      <p:grpSp>
        <p:nvGrpSpPr>
          <p:cNvPr id="60472" name="Group 56"/>
          <p:cNvGrpSpPr>
            <a:grpSpLocks/>
          </p:cNvGrpSpPr>
          <p:nvPr/>
        </p:nvGrpSpPr>
        <p:grpSpPr bwMode="auto">
          <a:xfrm>
            <a:off x="6477000" y="3581400"/>
            <a:ext cx="152400" cy="609600"/>
            <a:chOff x="4080" y="2592"/>
            <a:chExt cx="96" cy="384"/>
          </a:xfrm>
        </p:grpSpPr>
        <p:sp>
          <p:nvSpPr>
            <p:cNvPr id="60473" name="Arc 57"/>
            <p:cNvSpPr>
              <a:spLocks/>
            </p:cNvSpPr>
            <p:nvPr/>
          </p:nvSpPr>
          <p:spPr bwMode="auto">
            <a:xfrm>
              <a:off x="4080" y="2592"/>
              <a:ext cx="96"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60474" name="Arc 58"/>
            <p:cNvSpPr>
              <a:spLocks/>
            </p:cNvSpPr>
            <p:nvPr/>
          </p:nvSpPr>
          <p:spPr bwMode="auto">
            <a:xfrm flipV="1">
              <a:off x="4080" y="2784"/>
              <a:ext cx="96"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grpSp>
      <p:grpSp>
        <p:nvGrpSpPr>
          <p:cNvPr id="60478" name="Group 62"/>
          <p:cNvGrpSpPr>
            <a:grpSpLocks/>
          </p:cNvGrpSpPr>
          <p:nvPr/>
        </p:nvGrpSpPr>
        <p:grpSpPr bwMode="auto">
          <a:xfrm>
            <a:off x="6477000" y="4191000"/>
            <a:ext cx="304800" cy="1676400"/>
            <a:chOff x="4080" y="2592"/>
            <a:chExt cx="96" cy="384"/>
          </a:xfrm>
        </p:grpSpPr>
        <p:sp>
          <p:nvSpPr>
            <p:cNvPr id="60479" name="Arc 63"/>
            <p:cNvSpPr>
              <a:spLocks/>
            </p:cNvSpPr>
            <p:nvPr/>
          </p:nvSpPr>
          <p:spPr bwMode="auto">
            <a:xfrm>
              <a:off x="4080" y="2592"/>
              <a:ext cx="96"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60480" name="Arc 64"/>
            <p:cNvSpPr>
              <a:spLocks/>
            </p:cNvSpPr>
            <p:nvPr/>
          </p:nvSpPr>
          <p:spPr bwMode="auto">
            <a:xfrm flipV="1">
              <a:off x="4080" y="2784"/>
              <a:ext cx="96"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grpSp>
      <p:grpSp>
        <p:nvGrpSpPr>
          <p:cNvPr id="60481" name="Group 65"/>
          <p:cNvGrpSpPr>
            <a:grpSpLocks/>
          </p:cNvGrpSpPr>
          <p:nvPr/>
        </p:nvGrpSpPr>
        <p:grpSpPr bwMode="auto">
          <a:xfrm>
            <a:off x="1676400" y="2895600"/>
            <a:ext cx="1600200" cy="990600"/>
            <a:chOff x="1056" y="2256"/>
            <a:chExt cx="1008" cy="624"/>
          </a:xfrm>
        </p:grpSpPr>
        <p:sp>
          <p:nvSpPr>
            <p:cNvPr id="60482" name="Rectangle 66"/>
            <p:cNvSpPr>
              <a:spLocks noChangeArrowheads="1"/>
            </p:cNvSpPr>
            <p:nvPr/>
          </p:nvSpPr>
          <p:spPr bwMode="auto">
            <a:xfrm>
              <a:off x="1104" y="2544"/>
              <a:ext cx="960"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60483" name="Text Box 67"/>
            <p:cNvSpPr txBox="1">
              <a:spLocks noChangeArrowheads="1"/>
            </p:cNvSpPr>
            <p:nvPr/>
          </p:nvSpPr>
          <p:spPr bwMode="auto">
            <a:xfrm>
              <a:off x="1056" y="2256"/>
              <a:ext cx="76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dirty="0"/>
                <a:t>手続き</a:t>
              </a:r>
              <a:r>
                <a:rPr lang="en-US" altLang="ja-JP" sz="2400" dirty="0"/>
                <a:t>P</a:t>
              </a:r>
              <a:endParaRPr lang="en-US" altLang="ja-JP" sz="2400" baseline="-25000" dirty="0"/>
            </a:p>
          </p:txBody>
        </p:sp>
      </p:grpSp>
      <p:grpSp>
        <p:nvGrpSpPr>
          <p:cNvPr id="60484" name="Group 68"/>
          <p:cNvGrpSpPr>
            <a:grpSpLocks/>
          </p:cNvGrpSpPr>
          <p:nvPr/>
        </p:nvGrpSpPr>
        <p:grpSpPr bwMode="auto">
          <a:xfrm>
            <a:off x="1752600" y="4343400"/>
            <a:ext cx="1447800" cy="1447800"/>
            <a:chOff x="4416" y="1200"/>
            <a:chExt cx="912" cy="912"/>
          </a:xfrm>
        </p:grpSpPr>
        <p:sp>
          <p:nvSpPr>
            <p:cNvPr id="60485" name="Rectangle 69"/>
            <p:cNvSpPr>
              <a:spLocks noChangeArrowheads="1"/>
            </p:cNvSpPr>
            <p:nvPr/>
          </p:nvSpPr>
          <p:spPr bwMode="auto">
            <a:xfrm>
              <a:off x="4464" y="1488"/>
              <a:ext cx="864" cy="62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60486" name="Text Box 70"/>
            <p:cNvSpPr txBox="1">
              <a:spLocks noChangeArrowheads="1"/>
            </p:cNvSpPr>
            <p:nvPr/>
          </p:nvSpPr>
          <p:spPr bwMode="auto">
            <a:xfrm>
              <a:off x="4416" y="1200"/>
              <a:ext cx="87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dirty="0"/>
                <a:t>ブロック</a:t>
              </a:r>
              <a:r>
                <a:rPr lang="en-US" altLang="ja-JP" sz="2400" dirty="0"/>
                <a:t>B</a:t>
              </a:r>
              <a:endParaRPr lang="en-US" altLang="ja-JP" sz="2400" baseline="-25000" dirty="0"/>
            </a:p>
          </p:txBody>
        </p:sp>
      </p:grpSp>
      <p:grpSp>
        <p:nvGrpSpPr>
          <p:cNvPr id="60487" name="Group 71"/>
          <p:cNvGrpSpPr>
            <a:grpSpLocks/>
          </p:cNvGrpSpPr>
          <p:nvPr/>
        </p:nvGrpSpPr>
        <p:grpSpPr bwMode="auto">
          <a:xfrm>
            <a:off x="1752600" y="4800600"/>
            <a:ext cx="1387475" cy="914400"/>
            <a:chOff x="4416" y="2448"/>
            <a:chExt cx="874" cy="576"/>
          </a:xfrm>
        </p:grpSpPr>
        <p:sp>
          <p:nvSpPr>
            <p:cNvPr id="60488" name="Rectangle 72"/>
            <p:cNvSpPr>
              <a:spLocks noChangeArrowheads="1"/>
            </p:cNvSpPr>
            <p:nvPr/>
          </p:nvSpPr>
          <p:spPr bwMode="auto">
            <a:xfrm>
              <a:off x="4512" y="2736"/>
              <a:ext cx="768" cy="2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60489" name="Text Box 73"/>
            <p:cNvSpPr txBox="1">
              <a:spLocks noChangeArrowheads="1"/>
            </p:cNvSpPr>
            <p:nvPr/>
          </p:nvSpPr>
          <p:spPr bwMode="auto">
            <a:xfrm>
              <a:off x="4416" y="2448"/>
              <a:ext cx="87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dirty="0"/>
                <a:t>ブロック</a:t>
              </a:r>
              <a:r>
                <a:rPr lang="en-US" altLang="ja-JP" sz="2400" dirty="0"/>
                <a:t>C</a:t>
              </a:r>
              <a:endParaRPr lang="en-US" altLang="ja-JP" sz="2400" baseline="-25000" dirty="0"/>
            </a:p>
          </p:txBody>
        </p:sp>
      </p:grpSp>
      <p:grpSp>
        <p:nvGrpSpPr>
          <p:cNvPr id="60490" name="Group 74"/>
          <p:cNvGrpSpPr>
            <a:grpSpLocks/>
          </p:cNvGrpSpPr>
          <p:nvPr/>
        </p:nvGrpSpPr>
        <p:grpSpPr bwMode="auto">
          <a:xfrm>
            <a:off x="1295400" y="5486400"/>
            <a:ext cx="1981200" cy="1219200"/>
            <a:chOff x="816" y="3456"/>
            <a:chExt cx="1248" cy="768"/>
          </a:xfrm>
        </p:grpSpPr>
        <p:sp>
          <p:nvSpPr>
            <p:cNvPr id="60491" name="Rectangle 75"/>
            <p:cNvSpPr>
              <a:spLocks noChangeArrowheads="1"/>
            </p:cNvSpPr>
            <p:nvPr/>
          </p:nvSpPr>
          <p:spPr bwMode="auto">
            <a:xfrm>
              <a:off x="1104" y="3984"/>
              <a:ext cx="960" cy="24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60492" name="Text Box 76"/>
            <p:cNvSpPr txBox="1">
              <a:spLocks noChangeArrowheads="1"/>
            </p:cNvSpPr>
            <p:nvPr/>
          </p:nvSpPr>
          <p:spPr bwMode="auto">
            <a:xfrm>
              <a:off x="1056" y="3696"/>
              <a:ext cx="78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dirty="0"/>
                <a:t>手続き</a:t>
              </a:r>
              <a:r>
                <a:rPr lang="en-US" altLang="ja-JP" sz="2400" dirty="0"/>
                <a:t>R</a:t>
              </a:r>
              <a:endParaRPr lang="en-US" altLang="ja-JP" sz="2400" baseline="-25000" dirty="0"/>
            </a:p>
          </p:txBody>
        </p:sp>
        <p:grpSp>
          <p:nvGrpSpPr>
            <p:cNvPr id="60493" name="Group 77"/>
            <p:cNvGrpSpPr>
              <a:grpSpLocks/>
            </p:cNvGrpSpPr>
            <p:nvPr/>
          </p:nvGrpSpPr>
          <p:grpSpPr bwMode="auto">
            <a:xfrm flipH="1">
              <a:off x="816" y="3456"/>
              <a:ext cx="288" cy="672"/>
              <a:chOff x="720" y="2496"/>
              <a:chExt cx="288" cy="960"/>
            </a:xfrm>
          </p:grpSpPr>
          <p:sp>
            <p:nvSpPr>
              <p:cNvPr id="60494" name="Arc 78"/>
              <p:cNvSpPr>
                <a:spLocks/>
              </p:cNvSpPr>
              <p:nvPr/>
            </p:nvSpPr>
            <p:spPr bwMode="auto">
              <a:xfrm>
                <a:off x="720" y="2496"/>
                <a:ext cx="288" cy="48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60495" name="Arc 79"/>
              <p:cNvSpPr>
                <a:spLocks/>
              </p:cNvSpPr>
              <p:nvPr/>
            </p:nvSpPr>
            <p:spPr bwMode="auto">
              <a:xfrm flipV="1">
                <a:off x="720" y="2976"/>
                <a:ext cx="288" cy="48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grpSp>
        <p:sp>
          <p:nvSpPr>
            <p:cNvPr id="60496" name="Line 80"/>
            <p:cNvSpPr>
              <a:spLocks noChangeShapeType="1"/>
            </p:cNvSpPr>
            <p:nvPr/>
          </p:nvSpPr>
          <p:spPr bwMode="auto">
            <a:xfrm flipH="1">
              <a:off x="1104" y="3456"/>
              <a:ext cx="96" cy="0"/>
            </a:xfrm>
            <a:prstGeom prst="line">
              <a:avLst/>
            </a:prstGeom>
            <a:noFill/>
            <a:ln w="28575">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grpSp>
      <p:grpSp>
        <p:nvGrpSpPr>
          <p:cNvPr id="60497" name="Group 81"/>
          <p:cNvGrpSpPr>
            <a:grpSpLocks/>
          </p:cNvGrpSpPr>
          <p:nvPr/>
        </p:nvGrpSpPr>
        <p:grpSpPr bwMode="auto">
          <a:xfrm>
            <a:off x="762000" y="3581400"/>
            <a:ext cx="2514600" cy="2286000"/>
            <a:chOff x="3840" y="624"/>
            <a:chExt cx="1584" cy="1440"/>
          </a:xfrm>
        </p:grpSpPr>
        <p:sp>
          <p:nvSpPr>
            <p:cNvPr id="60498" name="Rectangle 82"/>
            <p:cNvSpPr>
              <a:spLocks noChangeArrowheads="1"/>
            </p:cNvSpPr>
            <p:nvPr/>
          </p:nvSpPr>
          <p:spPr bwMode="auto">
            <a:xfrm>
              <a:off x="4464" y="1104"/>
              <a:ext cx="960" cy="96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60499" name="Text Box 83"/>
            <p:cNvSpPr txBox="1">
              <a:spLocks noChangeArrowheads="1"/>
            </p:cNvSpPr>
            <p:nvPr/>
          </p:nvSpPr>
          <p:spPr bwMode="auto">
            <a:xfrm>
              <a:off x="4416" y="816"/>
              <a:ext cx="79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dirty="0"/>
                <a:t>手続き</a:t>
              </a:r>
              <a:r>
                <a:rPr lang="en-US" altLang="ja-JP" sz="2400" dirty="0"/>
                <a:t>Q</a:t>
              </a:r>
              <a:endParaRPr lang="en-US" altLang="ja-JP" sz="2400" baseline="-25000" dirty="0"/>
            </a:p>
          </p:txBody>
        </p:sp>
        <p:grpSp>
          <p:nvGrpSpPr>
            <p:cNvPr id="60500" name="Group 84"/>
            <p:cNvGrpSpPr>
              <a:grpSpLocks/>
            </p:cNvGrpSpPr>
            <p:nvPr/>
          </p:nvGrpSpPr>
          <p:grpSpPr bwMode="auto">
            <a:xfrm flipH="1">
              <a:off x="4176" y="624"/>
              <a:ext cx="288" cy="960"/>
              <a:chOff x="720" y="2496"/>
              <a:chExt cx="288" cy="960"/>
            </a:xfrm>
          </p:grpSpPr>
          <p:sp>
            <p:nvSpPr>
              <p:cNvPr id="60501" name="Arc 85"/>
              <p:cNvSpPr>
                <a:spLocks/>
              </p:cNvSpPr>
              <p:nvPr/>
            </p:nvSpPr>
            <p:spPr bwMode="auto">
              <a:xfrm>
                <a:off x="720" y="2496"/>
                <a:ext cx="288" cy="48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60502" name="Arc 86"/>
              <p:cNvSpPr>
                <a:spLocks/>
              </p:cNvSpPr>
              <p:nvPr/>
            </p:nvSpPr>
            <p:spPr bwMode="auto">
              <a:xfrm flipV="1">
                <a:off x="720" y="2976"/>
                <a:ext cx="288" cy="48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grpSp>
        <p:sp>
          <p:nvSpPr>
            <p:cNvPr id="60503" name="Text Box 87"/>
            <p:cNvSpPr txBox="1">
              <a:spLocks noChangeArrowheads="1"/>
            </p:cNvSpPr>
            <p:nvPr/>
          </p:nvSpPr>
          <p:spPr bwMode="auto">
            <a:xfrm>
              <a:off x="3840" y="960"/>
              <a:ext cx="711"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000" dirty="0"/>
                <a:t>呼び出し</a:t>
              </a:r>
            </a:p>
          </p:txBody>
        </p:sp>
      </p:grpSp>
      <p:grpSp>
        <p:nvGrpSpPr>
          <p:cNvPr id="60504" name="Group 88"/>
          <p:cNvGrpSpPr>
            <a:grpSpLocks/>
          </p:cNvGrpSpPr>
          <p:nvPr/>
        </p:nvGrpSpPr>
        <p:grpSpPr bwMode="auto">
          <a:xfrm>
            <a:off x="4114800" y="3276600"/>
            <a:ext cx="2362200" cy="3048000"/>
            <a:chOff x="2592" y="2064"/>
            <a:chExt cx="1488" cy="1920"/>
          </a:xfrm>
        </p:grpSpPr>
        <p:sp>
          <p:nvSpPr>
            <p:cNvPr id="60505" name="Rectangle 89"/>
            <p:cNvSpPr>
              <a:spLocks noChangeArrowheads="1"/>
            </p:cNvSpPr>
            <p:nvPr/>
          </p:nvSpPr>
          <p:spPr bwMode="auto">
            <a:xfrm>
              <a:off x="2592" y="2064"/>
              <a:ext cx="1488" cy="38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400" dirty="0"/>
                <a:t>P </a:t>
              </a:r>
              <a:r>
                <a:rPr lang="ja-JP" altLang="en-US" sz="2400" dirty="0"/>
                <a:t>の駆動レコード</a:t>
              </a:r>
            </a:p>
          </p:txBody>
        </p:sp>
        <p:sp>
          <p:nvSpPr>
            <p:cNvPr id="60506" name="Rectangle 90"/>
            <p:cNvSpPr>
              <a:spLocks noChangeArrowheads="1"/>
            </p:cNvSpPr>
            <p:nvPr/>
          </p:nvSpPr>
          <p:spPr bwMode="auto">
            <a:xfrm>
              <a:off x="2592" y="2448"/>
              <a:ext cx="1488" cy="38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400" dirty="0"/>
                <a:t>Q </a:t>
              </a:r>
              <a:r>
                <a:rPr lang="ja-JP" altLang="en-US" sz="2400" dirty="0"/>
                <a:t>の駆動レコード</a:t>
              </a:r>
            </a:p>
          </p:txBody>
        </p:sp>
        <p:sp>
          <p:nvSpPr>
            <p:cNvPr id="60507" name="Rectangle 91"/>
            <p:cNvSpPr>
              <a:spLocks noChangeArrowheads="1"/>
            </p:cNvSpPr>
            <p:nvPr/>
          </p:nvSpPr>
          <p:spPr bwMode="auto">
            <a:xfrm>
              <a:off x="2592" y="2832"/>
              <a:ext cx="1488" cy="38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400" dirty="0"/>
                <a:t>B </a:t>
              </a:r>
              <a:r>
                <a:rPr lang="ja-JP" altLang="en-US" sz="2400" dirty="0"/>
                <a:t>の駆動レコード</a:t>
              </a:r>
            </a:p>
          </p:txBody>
        </p:sp>
        <p:sp>
          <p:nvSpPr>
            <p:cNvPr id="60508" name="Rectangle 92"/>
            <p:cNvSpPr>
              <a:spLocks noChangeArrowheads="1"/>
            </p:cNvSpPr>
            <p:nvPr/>
          </p:nvSpPr>
          <p:spPr bwMode="auto">
            <a:xfrm>
              <a:off x="2592" y="3216"/>
              <a:ext cx="1488" cy="38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400" dirty="0"/>
                <a:t>C </a:t>
              </a:r>
              <a:r>
                <a:rPr lang="ja-JP" altLang="en-US" sz="2400" dirty="0"/>
                <a:t>の駆動レコード</a:t>
              </a:r>
            </a:p>
          </p:txBody>
        </p:sp>
        <p:sp>
          <p:nvSpPr>
            <p:cNvPr id="60509" name="Rectangle 93"/>
            <p:cNvSpPr>
              <a:spLocks noChangeArrowheads="1"/>
            </p:cNvSpPr>
            <p:nvPr/>
          </p:nvSpPr>
          <p:spPr bwMode="auto">
            <a:xfrm>
              <a:off x="2592" y="3600"/>
              <a:ext cx="1488" cy="38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400" dirty="0"/>
                <a:t>R </a:t>
              </a:r>
              <a:r>
                <a:rPr lang="ja-JP" altLang="en-US" sz="2400" dirty="0"/>
                <a:t>の駆動レコード</a:t>
              </a:r>
            </a:p>
          </p:txBody>
        </p:sp>
      </p:grpSp>
      <p:sp>
        <p:nvSpPr>
          <p:cNvPr id="60516" name="Text Box 100"/>
          <p:cNvSpPr txBox="1">
            <a:spLocks noChangeArrowheads="1"/>
          </p:cNvSpPr>
          <p:nvPr/>
        </p:nvSpPr>
        <p:spPr bwMode="auto">
          <a:xfrm>
            <a:off x="6553200" y="5791200"/>
            <a:ext cx="24257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dirty="0"/>
              <a:t>ブロックに</a:t>
            </a:r>
          </a:p>
          <a:p>
            <a:r>
              <a:rPr lang="ja-JP" altLang="en-US" sz="2400" dirty="0"/>
              <a:t>動的リンクは無い</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60472"/>
                                        </p:tgtEl>
                                        <p:attrNameLst>
                                          <p:attrName>style.visibility</p:attrName>
                                        </p:attrNameLst>
                                      </p:cBhvr>
                                      <p:to>
                                        <p:strVal val="visible"/>
                                      </p:to>
                                    </p:set>
                                    <p:animEffect transition="in" filter="wipe(down)">
                                      <p:cBhvr>
                                        <p:cTn id="7" dur="500"/>
                                        <p:tgtEl>
                                          <p:spTgt spid="604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60478"/>
                                        </p:tgtEl>
                                        <p:attrNameLst>
                                          <p:attrName>style.visibility</p:attrName>
                                        </p:attrNameLst>
                                      </p:cBhvr>
                                      <p:to>
                                        <p:strVal val="visible"/>
                                      </p:to>
                                    </p:set>
                                    <p:animEffect transition="in" filter="wipe(down)">
                                      <p:cBhvr>
                                        <p:cTn id="12" dur="500"/>
                                        <p:tgtEl>
                                          <p:spTgt spid="6047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0516"/>
                                        </p:tgtEl>
                                        <p:attrNameLst>
                                          <p:attrName>style.visibility</p:attrName>
                                        </p:attrNameLst>
                                      </p:cBhvr>
                                      <p:to>
                                        <p:strVal val="visible"/>
                                      </p:to>
                                    </p:set>
                                    <p:animEffect transition="in" filter="checkerboard(across)">
                                      <p:cBhvr>
                                        <p:cTn id="17" dur="500"/>
                                        <p:tgtEl>
                                          <p:spTgt spid="605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516"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1026"/>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駆動レコード</a:t>
            </a:r>
          </a:p>
        </p:txBody>
      </p:sp>
      <p:sp>
        <p:nvSpPr>
          <p:cNvPr id="54275" name="Rectangle 1027"/>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戻り番地(</a:t>
            </a:r>
            <a:r>
              <a:rPr lang="en-US" altLang="ja-JP" dirty="0">
                <a:effectLst/>
                <a:latin typeface="Times New Roman" panose="02020603050405020304" pitchFamily="18" charset="0"/>
                <a:ea typeface="ＭＳ Ｐゴシック" panose="020B0600070205080204" pitchFamily="50" charset="-128"/>
              </a:rPr>
              <a:t>return address)</a:t>
            </a:r>
          </a:p>
          <a:p>
            <a:pPr lvl="1"/>
            <a:r>
              <a:rPr lang="ja-JP" altLang="en-US" dirty="0">
                <a:effectLst/>
                <a:latin typeface="Times New Roman" panose="02020603050405020304" pitchFamily="18" charset="0"/>
                <a:ea typeface="ＭＳ Ｐゴシック" panose="020B0600070205080204" pitchFamily="50" charset="-128"/>
              </a:rPr>
              <a:t>呼び出しから戻るときの番地</a:t>
            </a:r>
          </a:p>
        </p:txBody>
      </p:sp>
      <p:sp>
        <p:nvSpPr>
          <p:cNvPr id="54276" name="Rectangle 1028"/>
          <p:cNvSpPr>
            <a:spLocks noChangeArrowheads="1"/>
          </p:cNvSpPr>
          <p:nvPr/>
        </p:nvSpPr>
        <p:spPr bwMode="auto">
          <a:xfrm>
            <a:off x="1447800" y="3200400"/>
            <a:ext cx="2514600" cy="3505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ja-JP" altLang="en-US" sz="2800" dirty="0"/>
              <a:t>     :</a:t>
            </a:r>
          </a:p>
          <a:p>
            <a:r>
              <a:rPr lang="ja-JP" altLang="en-US" sz="2800" dirty="0"/>
              <a:t>100 </a:t>
            </a:r>
            <a:r>
              <a:rPr lang="en-US" altLang="ja-JP" sz="2800" dirty="0"/>
              <a:t>CALL 200</a:t>
            </a:r>
          </a:p>
          <a:p>
            <a:r>
              <a:rPr lang="en-US" altLang="ja-JP" sz="2800" dirty="0"/>
              <a:t>101</a:t>
            </a:r>
          </a:p>
          <a:p>
            <a:r>
              <a:rPr lang="en-US" altLang="ja-JP" sz="2800" dirty="0"/>
              <a:t>     :</a:t>
            </a:r>
          </a:p>
          <a:p>
            <a:r>
              <a:rPr lang="en-US" altLang="ja-JP" sz="2800" dirty="0"/>
              <a:t>200 </a:t>
            </a:r>
          </a:p>
          <a:p>
            <a:r>
              <a:rPr lang="en-US" altLang="ja-JP" sz="2800" dirty="0"/>
              <a:t>     :</a:t>
            </a:r>
          </a:p>
          <a:p>
            <a:r>
              <a:rPr lang="en-US" altLang="ja-JP" sz="2800" dirty="0"/>
              <a:t>250 RET</a:t>
            </a:r>
          </a:p>
          <a:p>
            <a:r>
              <a:rPr lang="en-US" altLang="ja-JP" sz="2800" dirty="0"/>
              <a:t>     :</a:t>
            </a:r>
          </a:p>
        </p:txBody>
      </p:sp>
      <p:grpSp>
        <p:nvGrpSpPr>
          <p:cNvPr id="54279" name="Group 1031"/>
          <p:cNvGrpSpPr>
            <a:grpSpLocks/>
          </p:cNvGrpSpPr>
          <p:nvPr/>
        </p:nvGrpSpPr>
        <p:grpSpPr bwMode="auto">
          <a:xfrm>
            <a:off x="1143000" y="3886200"/>
            <a:ext cx="228600" cy="1219200"/>
            <a:chOff x="720" y="2640"/>
            <a:chExt cx="144" cy="576"/>
          </a:xfrm>
        </p:grpSpPr>
        <p:sp>
          <p:nvSpPr>
            <p:cNvPr id="54277" name="Arc 1029"/>
            <p:cNvSpPr>
              <a:spLocks/>
            </p:cNvSpPr>
            <p:nvPr/>
          </p:nvSpPr>
          <p:spPr bwMode="auto">
            <a:xfrm flipH="1">
              <a:off x="720" y="2640"/>
              <a:ext cx="144" cy="28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54278" name="Arc 1030"/>
            <p:cNvSpPr>
              <a:spLocks/>
            </p:cNvSpPr>
            <p:nvPr/>
          </p:nvSpPr>
          <p:spPr bwMode="auto">
            <a:xfrm flipH="1" flipV="1">
              <a:off x="720" y="2928"/>
              <a:ext cx="144" cy="28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grpSp>
      <p:grpSp>
        <p:nvGrpSpPr>
          <p:cNvPr id="54280" name="Group 1032"/>
          <p:cNvGrpSpPr>
            <a:grpSpLocks/>
          </p:cNvGrpSpPr>
          <p:nvPr/>
        </p:nvGrpSpPr>
        <p:grpSpPr bwMode="auto">
          <a:xfrm rot="-10800000">
            <a:off x="3962400" y="4267200"/>
            <a:ext cx="304800" cy="1752600"/>
            <a:chOff x="720" y="2640"/>
            <a:chExt cx="144" cy="576"/>
          </a:xfrm>
        </p:grpSpPr>
        <p:sp>
          <p:nvSpPr>
            <p:cNvPr id="54281" name="Arc 1033"/>
            <p:cNvSpPr>
              <a:spLocks/>
            </p:cNvSpPr>
            <p:nvPr/>
          </p:nvSpPr>
          <p:spPr bwMode="auto">
            <a:xfrm flipH="1">
              <a:off x="720" y="2640"/>
              <a:ext cx="144" cy="28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54282" name="Arc 1034"/>
            <p:cNvSpPr>
              <a:spLocks/>
            </p:cNvSpPr>
            <p:nvPr/>
          </p:nvSpPr>
          <p:spPr bwMode="auto">
            <a:xfrm flipH="1" flipV="1">
              <a:off x="720" y="2928"/>
              <a:ext cx="144" cy="28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grpSp>
      <p:grpSp>
        <p:nvGrpSpPr>
          <p:cNvPr id="54285" name="Group 1037"/>
          <p:cNvGrpSpPr>
            <a:grpSpLocks/>
          </p:cNvGrpSpPr>
          <p:nvPr/>
        </p:nvGrpSpPr>
        <p:grpSpPr bwMode="auto">
          <a:xfrm>
            <a:off x="4876800" y="3886200"/>
            <a:ext cx="1981200" cy="1143000"/>
            <a:chOff x="3072" y="2448"/>
            <a:chExt cx="1248" cy="720"/>
          </a:xfrm>
        </p:grpSpPr>
        <p:sp>
          <p:nvSpPr>
            <p:cNvPr id="54283" name="Text Box 1035"/>
            <p:cNvSpPr txBox="1">
              <a:spLocks noChangeArrowheads="1"/>
            </p:cNvSpPr>
            <p:nvPr/>
          </p:nvSpPr>
          <p:spPr bwMode="auto">
            <a:xfrm>
              <a:off x="3072" y="2448"/>
              <a:ext cx="83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2400" dirty="0"/>
                <a:t>戻り番地</a:t>
              </a:r>
            </a:p>
          </p:txBody>
        </p:sp>
        <p:sp>
          <p:nvSpPr>
            <p:cNvPr id="54284" name="Rectangle 1036"/>
            <p:cNvSpPr>
              <a:spLocks noChangeArrowheads="1"/>
            </p:cNvSpPr>
            <p:nvPr/>
          </p:nvSpPr>
          <p:spPr bwMode="auto">
            <a:xfrm>
              <a:off x="3264" y="2784"/>
              <a:ext cx="1056" cy="38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dirty="0"/>
                <a:t>101</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4276"/>
                                        </p:tgtEl>
                                        <p:attrNameLst>
                                          <p:attrName>style.visibility</p:attrName>
                                        </p:attrNameLst>
                                      </p:cBhvr>
                                      <p:to>
                                        <p:strVal val="visible"/>
                                      </p:to>
                                    </p:set>
                                    <p:animEffect transition="in" filter="checkerboard(across)">
                                      <p:cBhvr>
                                        <p:cTn id="7" dur="500"/>
                                        <p:tgtEl>
                                          <p:spTgt spid="5427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54279"/>
                                        </p:tgtEl>
                                        <p:attrNameLst>
                                          <p:attrName>style.visibility</p:attrName>
                                        </p:attrNameLst>
                                      </p:cBhvr>
                                      <p:to>
                                        <p:strVal val="visible"/>
                                      </p:to>
                                    </p:set>
                                    <p:animEffect transition="in" filter="wipe(up)">
                                      <p:cBhvr>
                                        <p:cTn id="12" dur="500"/>
                                        <p:tgtEl>
                                          <p:spTgt spid="5427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54280"/>
                                        </p:tgtEl>
                                        <p:attrNameLst>
                                          <p:attrName>style.visibility</p:attrName>
                                        </p:attrNameLst>
                                      </p:cBhvr>
                                      <p:to>
                                        <p:strVal val="visible"/>
                                      </p:to>
                                    </p:set>
                                    <p:animEffect transition="in" filter="wipe(down)">
                                      <p:cBhvr>
                                        <p:cTn id="17" dur="500"/>
                                        <p:tgtEl>
                                          <p:spTgt spid="5428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54285"/>
                                        </p:tgtEl>
                                        <p:attrNameLst>
                                          <p:attrName>style.visibility</p:attrName>
                                        </p:attrNameLst>
                                      </p:cBhvr>
                                      <p:to>
                                        <p:strVal val="visible"/>
                                      </p:to>
                                    </p:set>
                                    <p:animEffect transition="in" filter="checkerboard(across)">
                                      <p:cBhvr>
                                        <p:cTn id="22" dur="500"/>
                                        <p:tgtEl>
                                          <p:spTgt spid="542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6" grpId="0" animBg="1"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駆動レコード</a:t>
            </a:r>
          </a:p>
        </p:txBody>
      </p:sp>
      <p:sp>
        <p:nvSpPr>
          <p:cNvPr id="61443"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実引数(</a:t>
            </a:r>
            <a:r>
              <a:rPr lang="en-US" altLang="ja-JP" dirty="0">
                <a:effectLst/>
                <a:latin typeface="Times New Roman" panose="02020603050405020304" pitchFamily="18" charset="0"/>
                <a:ea typeface="ＭＳ Ｐゴシック" panose="020B0600070205080204" pitchFamily="50" charset="-128"/>
              </a:rPr>
              <a:t>actual parameters)</a:t>
            </a:r>
          </a:p>
          <a:p>
            <a:pPr lvl="1"/>
            <a:r>
              <a:rPr lang="ja-JP" altLang="en-US" dirty="0">
                <a:effectLst/>
                <a:latin typeface="Times New Roman" panose="02020603050405020304" pitchFamily="18" charset="0"/>
                <a:ea typeface="ＭＳ Ｐゴシック" panose="020B0600070205080204" pitchFamily="50" charset="-128"/>
              </a:rPr>
              <a:t>呼び出し元の引数の値を格納</a:t>
            </a:r>
          </a:p>
          <a:p>
            <a:r>
              <a:rPr lang="ja-JP" altLang="en-US" dirty="0">
                <a:effectLst/>
                <a:latin typeface="Times New Roman" panose="02020603050405020304" pitchFamily="18" charset="0"/>
                <a:ea typeface="ＭＳ Ｐゴシック" panose="020B0600070205080204" pitchFamily="50" charset="-128"/>
              </a:rPr>
              <a:t>戻り値(</a:t>
            </a:r>
            <a:r>
              <a:rPr lang="en-US" altLang="ja-JP" dirty="0">
                <a:effectLst/>
                <a:latin typeface="Times New Roman" panose="02020603050405020304" pitchFamily="18" charset="0"/>
                <a:ea typeface="ＭＳ Ｐゴシック" panose="020B0600070205080204" pitchFamily="50" charset="-128"/>
              </a:rPr>
              <a:t>return value)</a:t>
            </a:r>
          </a:p>
          <a:p>
            <a:pPr lvl="1"/>
            <a:r>
              <a:rPr lang="ja-JP" altLang="en-US" dirty="0">
                <a:effectLst/>
                <a:latin typeface="Times New Roman" panose="02020603050405020304" pitchFamily="18" charset="0"/>
                <a:ea typeface="ＭＳ Ｐゴシック" panose="020B0600070205080204" pitchFamily="50" charset="-128"/>
              </a:rPr>
              <a:t>呼び出し元へ返す値を格納</a:t>
            </a:r>
          </a:p>
          <a:p>
            <a:r>
              <a:rPr lang="ja-JP" altLang="en-US" dirty="0">
                <a:effectLst/>
                <a:latin typeface="Times New Roman" panose="02020603050405020304" pitchFamily="18" charset="0"/>
                <a:ea typeface="ＭＳ Ｐゴシック" panose="020B0600070205080204" pitchFamily="50" charset="-128"/>
              </a:rPr>
              <a:t>退避情報領域</a:t>
            </a:r>
          </a:p>
          <a:p>
            <a:pPr lvl="1"/>
            <a:r>
              <a:rPr lang="ja-JP" altLang="en-US" dirty="0">
                <a:effectLst/>
                <a:latin typeface="Times New Roman" panose="02020603050405020304" pitchFamily="18" charset="0"/>
                <a:ea typeface="ＭＳ Ｐゴシック" panose="020B0600070205080204" pitchFamily="50" charset="-128"/>
              </a:rPr>
              <a:t>呼び出し元のレジスタの値等</a:t>
            </a:r>
          </a:p>
        </p:txBody>
      </p:sp>
      <p:sp>
        <p:nvSpPr>
          <p:cNvPr id="61444" name="Rectangle 4"/>
          <p:cNvSpPr>
            <a:spLocks noChangeArrowheads="1"/>
          </p:cNvSpPr>
          <p:nvPr/>
        </p:nvSpPr>
        <p:spPr bwMode="auto">
          <a:xfrm>
            <a:off x="6553200" y="1981200"/>
            <a:ext cx="2438400" cy="4114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400" dirty="0"/>
              <a:t>main () {</a:t>
            </a:r>
          </a:p>
          <a:p>
            <a:r>
              <a:rPr lang="en-US" altLang="ja-JP" sz="2400" dirty="0"/>
              <a:t>    :</a:t>
            </a:r>
          </a:p>
          <a:p>
            <a:r>
              <a:rPr lang="en-US" altLang="ja-JP" sz="2400" dirty="0"/>
              <a:t>    x = func (1, 2);</a:t>
            </a:r>
          </a:p>
          <a:p>
            <a:r>
              <a:rPr lang="en-US" altLang="ja-JP" sz="2400" dirty="0"/>
              <a:t>    :</a:t>
            </a:r>
          </a:p>
          <a:p>
            <a:r>
              <a:rPr lang="en-US" altLang="ja-JP" sz="2400" dirty="0"/>
              <a:t>}</a:t>
            </a:r>
          </a:p>
          <a:p>
            <a:endParaRPr lang="en-US" altLang="ja-JP" sz="2400" dirty="0"/>
          </a:p>
          <a:p>
            <a:r>
              <a:rPr lang="en-US" altLang="ja-JP" sz="2400" dirty="0"/>
              <a:t>func (int i, j) {</a:t>
            </a:r>
          </a:p>
          <a:p>
            <a:r>
              <a:rPr lang="en-US" altLang="ja-JP" sz="2400" dirty="0"/>
              <a:t>    :</a:t>
            </a:r>
          </a:p>
          <a:p>
            <a:r>
              <a:rPr lang="en-US" altLang="ja-JP" sz="2400" dirty="0"/>
              <a:t>    return a;</a:t>
            </a:r>
          </a:p>
          <a:p>
            <a:r>
              <a:rPr lang="en-US" altLang="ja-JP" sz="2400" dirty="0"/>
              <a:t>}</a:t>
            </a:r>
          </a:p>
        </p:txBody>
      </p:sp>
      <p:sp useBgFill="1">
        <p:nvSpPr>
          <p:cNvPr id="61445" name="AutoShape 5"/>
          <p:cNvSpPr>
            <a:spLocks noChangeArrowheads="1"/>
          </p:cNvSpPr>
          <p:nvPr/>
        </p:nvSpPr>
        <p:spPr bwMode="auto">
          <a:xfrm>
            <a:off x="7772400" y="2286000"/>
            <a:ext cx="1219200" cy="457200"/>
          </a:xfrm>
          <a:prstGeom prst="wedgeRoundRectCallout">
            <a:avLst>
              <a:gd name="adj1" fmla="val -8986"/>
              <a:gd name="adj2" fmla="val 99306"/>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400" dirty="0"/>
              <a:t>実引数</a:t>
            </a:r>
          </a:p>
        </p:txBody>
      </p:sp>
      <p:sp useBgFill="1">
        <p:nvSpPr>
          <p:cNvPr id="61446" name="AutoShape 6"/>
          <p:cNvSpPr>
            <a:spLocks noChangeArrowheads="1"/>
          </p:cNvSpPr>
          <p:nvPr/>
        </p:nvSpPr>
        <p:spPr bwMode="auto">
          <a:xfrm>
            <a:off x="7467600" y="3810000"/>
            <a:ext cx="1219200" cy="457200"/>
          </a:xfrm>
          <a:prstGeom prst="wedgeRoundRectCallout">
            <a:avLst>
              <a:gd name="adj1" fmla="val -17579"/>
              <a:gd name="adj2" fmla="val 84375"/>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400" dirty="0"/>
              <a:t>仮引数</a:t>
            </a:r>
          </a:p>
        </p:txBody>
      </p:sp>
      <p:sp useBgFill="1">
        <p:nvSpPr>
          <p:cNvPr id="61447" name="AutoShape 7"/>
          <p:cNvSpPr>
            <a:spLocks noChangeArrowheads="1"/>
          </p:cNvSpPr>
          <p:nvPr/>
        </p:nvSpPr>
        <p:spPr bwMode="auto">
          <a:xfrm>
            <a:off x="7315200" y="5562600"/>
            <a:ext cx="1295400" cy="457200"/>
          </a:xfrm>
          <a:prstGeom prst="wedgeRoundRectCallout">
            <a:avLst>
              <a:gd name="adj1" fmla="val -12500"/>
              <a:gd name="adj2" fmla="val -76736"/>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400" dirty="0"/>
              <a:t>戻り値</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1445"/>
                                        </p:tgtEl>
                                        <p:attrNameLst>
                                          <p:attrName>style.visibility</p:attrName>
                                        </p:attrNameLst>
                                      </p:cBhvr>
                                      <p:to>
                                        <p:strVal val="visible"/>
                                      </p:to>
                                    </p:set>
                                    <p:animEffect transition="in" filter="checkerboard(across)">
                                      <p:cBhvr>
                                        <p:cTn id="7" dur="500"/>
                                        <p:tgtEl>
                                          <p:spTgt spid="6144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1446"/>
                                        </p:tgtEl>
                                        <p:attrNameLst>
                                          <p:attrName>style.visibility</p:attrName>
                                        </p:attrNameLst>
                                      </p:cBhvr>
                                      <p:to>
                                        <p:strVal val="visible"/>
                                      </p:to>
                                    </p:set>
                                    <p:animEffect transition="in" filter="checkerboard(across)">
                                      <p:cBhvr>
                                        <p:cTn id="12" dur="500"/>
                                        <p:tgtEl>
                                          <p:spTgt spid="6144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1447"/>
                                        </p:tgtEl>
                                        <p:attrNameLst>
                                          <p:attrName>style.visibility</p:attrName>
                                        </p:attrNameLst>
                                      </p:cBhvr>
                                      <p:to>
                                        <p:strVal val="visible"/>
                                      </p:to>
                                    </p:set>
                                    <p:animEffect transition="in" filter="checkerboard(across)">
                                      <p:cBhvr>
                                        <p:cTn id="17" dur="500"/>
                                        <p:tgtEl>
                                          <p:spTgt spid="614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5" grpId="0" animBg="1" autoUpdateAnimBg="0"/>
      <p:bldP spid="61446" grpId="0" animBg="1" autoUpdateAnimBg="0"/>
      <p:bldP spid="61447" grpId="0" animBg="1"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駆動レコードの記憶</a:t>
            </a:r>
          </a:p>
        </p:txBody>
      </p:sp>
      <p:sp>
        <p:nvSpPr>
          <p:cNvPr id="62467" name="Rectangle 3"/>
          <p:cNvSpPr>
            <a:spLocks noGrp="1" noChangeArrowheads="1"/>
          </p:cNvSpPr>
          <p:nvPr>
            <p:ph type="body" idx="4294967295"/>
          </p:nvPr>
        </p:nvSpPr>
        <p:spPr>
          <a:xfrm>
            <a:off x="1066800" y="1981200"/>
            <a:ext cx="75438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駆動レコードは </a:t>
            </a:r>
            <a:r>
              <a:rPr lang="en-US" altLang="ja-JP" dirty="0">
                <a:effectLst/>
                <a:latin typeface="Times New Roman" panose="02020603050405020304" pitchFamily="18" charset="0"/>
                <a:ea typeface="ＭＳ Ｐゴシック" panose="020B0600070205080204" pitchFamily="50" charset="-128"/>
              </a:rPr>
              <a:t>Dseg </a:t>
            </a:r>
            <a:r>
              <a:rPr lang="ja-JP" altLang="en-US" dirty="0">
                <a:effectLst/>
                <a:latin typeface="Times New Roman" panose="02020603050405020304" pitchFamily="18" charset="0"/>
                <a:ea typeface="ＭＳ Ｐゴシック" panose="020B0600070205080204" pitchFamily="50" charset="-128"/>
              </a:rPr>
              <a:t>に記憶</a:t>
            </a:r>
          </a:p>
        </p:txBody>
      </p:sp>
      <p:grpSp>
        <p:nvGrpSpPr>
          <p:cNvPr id="62479" name="Group 15"/>
          <p:cNvGrpSpPr>
            <a:grpSpLocks/>
          </p:cNvGrpSpPr>
          <p:nvPr/>
        </p:nvGrpSpPr>
        <p:grpSpPr bwMode="auto">
          <a:xfrm>
            <a:off x="1752600" y="2743200"/>
            <a:ext cx="2209800" cy="3886200"/>
            <a:chOff x="1104" y="1728"/>
            <a:chExt cx="1392" cy="2448"/>
          </a:xfrm>
        </p:grpSpPr>
        <p:sp>
          <p:nvSpPr>
            <p:cNvPr id="62468" name="Rectangle 4"/>
            <p:cNvSpPr>
              <a:spLocks noChangeArrowheads="1"/>
            </p:cNvSpPr>
            <p:nvPr/>
          </p:nvSpPr>
          <p:spPr bwMode="auto">
            <a:xfrm>
              <a:off x="1104" y="2016"/>
              <a:ext cx="1392" cy="216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62469" name="Text Box 5"/>
            <p:cNvSpPr txBox="1">
              <a:spLocks noChangeArrowheads="1"/>
            </p:cNvSpPr>
            <p:nvPr/>
          </p:nvSpPr>
          <p:spPr bwMode="auto">
            <a:xfrm>
              <a:off x="1152" y="1728"/>
              <a:ext cx="50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2400" dirty="0"/>
                <a:t>Dseg</a:t>
              </a:r>
            </a:p>
          </p:txBody>
        </p:sp>
        <p:sp>
          <p:nvSpPr>
            <p:cNvPr id="62470" name="Rectangle 6"/>
            <p:cNvSpPr>
              <a:spLocks noChangeArrowheads="1"/>
            </p:cNvSpPr>
            <p:nvPr/>
          </p:nvSpPr>
          <p:spPr bwMode="auto">
            <a:xfrm>
              <a:off x="1104" y="2016"/>
              <a:ext cx="1392" cy="76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400" dirty="0"/>
                <a:t>大域変数</a:t>
              </a:r>
            </a:p>
          </p:txBody>
        </p:sp>
      </p:grpSp>
      <p:grpSp>
        <p:nvGrpSpPr>
          <p:cNvPr id="62478" name="Group 14"/>
          <p:cNvGrpSpPr>
            <a:grpSpLocks/>
          </p:cNvGrpSpPr>
          <p:nvPr/>
        </p:nvGrpSpPr>
        <p:grpSpPr bwMode="auto">
          <a:xfrm>
            <a:off x="4038600" y="2743200"/>
            <a:ext cx="3733800" cy="3886200"/>
            <a:chOff x="2544" y="1728"/>
            <a:chExt cx="2352" cy="2448"/>
          </a:xfrm>
        </p:grpSpPr>
        <p:sp>
          <p:nvSpPr>
            <p:cNvPr id="62471" name="AutoShape 7"/>
            <p:cNvSpPr>
              <a:spLocks noChangeArrowheads="1"/>
            </p:cNvSpPr>
            <p:nvPr/>
          </p:nvSpPr>
          <p:spPr bwMode="auto">
            <a:xfrm>
              <a:off x="2592" y="2688"/>
              <a:ext cx="768" cy="576"/>
            </a:xfrm>
            <a:prstGeom prst="rightArrow">
              <a:avLst>
                <a:gd name="adj1" fmla="val 50000"/>
                <a:gd name="adj2" fmla="val 33333"/>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62472" name="Text Box 8"/>
            <p:cNvSpPr txBox="1">
              <a:spLocks noChangeArrowheads="1"/>
            </p:cNvSpPr>
            <p:nvPr/>
          </p:nvSpPr>
          <p:spPr bwMode="auto">
            <a:xfrm>
              <a:off x="2544" y="2160"/>
              <a:ext cx="853"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2400" dirty="0"/>
                <a:t>ブロック</a:t>
              </a:r>
              <a:r>
                <a:rPr lang="en-US" altLang="ja-JP" sz="2400" dirty="0"/>
                <a:t>P</a:t>
              </a:r>
            </a:p>
            <a:p>
              <a:pPr algn="ctr"/>
              <a:r>
                <a:rPr lang="ja-JP" altLang="en-US" sz="2400" dirty="0"/>
                <a:t>呼び出し</a:t>
              </a:r>
            </a:p>
          </p:txBody>
        </p:sp>
        <p:sp>
          <p:nvSpPr>
            <p:cNvPr id="62473" name="Rectangle 9"/>
            <p:cNvSpPr>
              <a:spLocks noChangeArrowheads="1"/>
            </p:cNvSpPr>
            <p:nvPr/>
          </p:nvSpPr>
          <p:spPr bwMode="auto">
            <a:xfrm>
              <a:off x="3504" y="2016"/>
              <a:ext cx="1392" cy="216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62474" name="Text Box 10"/>
            <p:cNvSpPr txBox="1">
              <a:spLocks noChangeArrowheads="1"/>
            </p:cNvSpPr>
            <p:nvPr/>
          </p:nvSpPr>
          <p:spPr bwMode="auto">
            <a:xfrm>
              <a:off x="3552" y="1728"/>
              <a:ext cx="50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2400" dirty="0"/>
                <a:t>Dseg</a:t>
              </a:r>
            </a:p>
          </p:txBody>
        </p:sp>
        <p:sp>
          <p:nvSpPr>
            <p:cNvPr id="62475" name="Rectangle 11"/>
            <p:cNvSpPr>
              <a:spLocks noChangeArrowheads="1"/>
            </p:cNvSpPr>
            <p:nvPr/>
          </p:nvSpPr>
          <p:spPr bwMode="auto">
            <a:xfrm>
              <a:off x="3504" y="2016"/>
              <a:ext cx="1392" cy="76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400" dirty="0"/>
                <a:t>大域変数</a:t>
              </a:r>
            </a:p>
          </p:txBody>
        </p:sp>
        <p:sp>
          <p:nvSpPr>
            <p:cNvPr id="62476" name="Rectangle 12"/>
            <p:cNvSpPr>
              <a:spLocks noChangeArrowheads="1"/>
            </p:cNvSpPr>
            <p:nvPr/>
          </p:nvSpPr>
          <p:spPr bwMode="auto">
            <a:xfrm>
              <a:off x="3504" y="2784"/>
              <a:ext cx="1392" cy="43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400" dirty="0"/>
                <a:t>P </a:t>
              </a:r>
              <a:r>
                <a:rPr lang="ja-JP" altLang="en-US" sz="2400" dirty="0"/>
                <a:t>の駆動レコード</a:t>
              </a:r>
            </a:p>
          </p:txBody>
        </p:sp>
        <p:sp>
          <p:nvSpPr>
            <p:cNvPr id="62477" name="Rectangle 13"/>
            <p:cNvSpPr>
              <a:spLocks noChangeArrowheads="1"/>
            </p:cNvSpPr>
            <p:nvPr/>
          </p:nvSpPr>
          <p:spPr bwMode="auto">
            <a:xfrm>
              <a:off x="3504" y="3216"/>
              <a:ext cx="1392" cy="43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400" dirty="0"/>
                <a:t>P </a:t>
              </a:r>
              <a:r>
                <a:rPr lang="ja-JP" altLang="en-US" sz="2400" dirty="0"/>
                <a:t>の局所変数</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62479"/>
                                        </p:tgtEl>
                                        <p:attrNameLst>
                                          <p:attrName>style.visibility</p:attrName>
                                        </p:attrNameLst>
                                      </p:cBhvr>
                                      <p:to>
                                        <p:strVal val="visible"/>
                                      </p:to>
                                    </p:set>
                                    <p:animEffect transition="in" filter="wipe(left)">
                                      <p:cBhvr>
                                        <p:cTn id="7" dur="500"/>
                                        <p:tgtEl>
                                          <p:spTgt spid="6247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62478"/>
                                        </p:tgtEl>
                                        <p:attrNameLst>
                                          <p:attrName>style.visibility</p:attrName>
                                        </p:attrNameLst>
                                      </p:cBhvr>
                                      <p:to>
                                        <p:strVal val="visible"/>
                                      </p:to>
                                    </p:set>
                                    <p:animEffect transition="in" filter="wipe(left)">
                                      <p:cBhvr>
                                        <p:cTn id="12" dur="500"/>
                                        <p:tgtEl>
                                          <p:spTgt spid="624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フレームポインタ</a:t>
            </a:r>
            <a:br>
              <a:rPr lang="ja-JP" altLang="en-US" dirty="0">
                <a:effectLst/>
                <a:latin typeface="Times New Roman" panose="02020603050405020304" pitchFamily="18" charset="0"/>
                <a:ea typeface="ＭＳ Ｐゴシック" panose="020B0600070205080204" pitchFamily="50" charset="-128"/>
              </a:rPr>
            </a:br>
            <a:r>
              <a:rPr lang="ja-JP" altLang="en-US" dirty="0">
                <a:effectLst/>
                <a:latin typeface="Times New Roman" panose="02020603050405020304" pitchFamily="18" charset="0"/>
                <a:ea typeface="ＭＳ Ｐゴシック" panose="020B0600070205080204" pitchFamily="50" charset="-128"/>
              </a:rPr>
              <a:t>(</a:t>
            </a:r>
            <a:r>
              <a:rPr lang="en-US" altLang="ja-JP" dirty="0">
                <a:effectLst/>
                <a:latin typeface="Times New Roman" panose="02020603050405020304" pitchFamily="18" charset="0"/>
                <a:ea typeface="ＭＳ Ｐゴシック" panose="020B0600070205080204" pitchFamily="50" charset="-128"/>
              </a:rPr>
              <a:t>frame pointer)</a:t>
            </a:r>
          </a:p>
        </p:txBody>
      </p:sp>
      <p:sp>
        <p:nvSpPr>
          <p:cNvPr id="66563" name="Rectangle 3"/>
          <p:cNvSpPr>
            <a:spLocks noChangeArrowheads="1"/>
          </p:cNvSpPr>
          <p:nvPr/>
        </p:nvSpPr>
        <p:spPr bwMode="auto">
          <a:xfrm>
            <a:off x="1981200" y="2133600"/>
            <a:ext cx="1828800" cy="434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grpSp>
        <p:nvGrpSpPr>
          <p:cNvPr id="66565" name="Group 5"/>
          <p:cNvGrpSpPr>
            <a:grpSpLocks/>
          </p:cNvGrpSpPr>
          <p:nvPr/>
        </p:nvGrpSpPr>
        <p:grpSpPr bwMode="auto">
          <a:xfrm>
            <a:off x="5053013" y="3024188"/>
            <a:ext cx="2317750" cy="1014412"/>
            <a:chOff x="3183" y="1905"/>
            <a:chExt cx="1460" cy="639"/>
          </a:xfrm>
        </p:grpSpPr>
        <p:sp>
          <p:nvSpPr>
            <p:cNvPr id="66566" name="Rectangle 6"/>
            <p:cNvSpPr>
              <a:spLocks noChangeArrowheads="1"/>
            </p:cNvSpPr>
            <p:nvPr/>
          </p:nvSpPr>
          <p:spPr bwMode="auto">
            <a:xfrm>
              <a:off x="3264" y="2256"/>
              <a:ext cx="1104" cy="2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66567" name="Text Box 7"/>
            <p:cNvSpPr txBox="1">
              <a:spLocks noChangeArrowheads="1"/>
            </p:cNvSpPr>
            <p:nvPr/>
          </p:nvSpPr>
          <p:spPr bwMode="auto">
            <a:xfrm>
              <a:off x="3183" y="1905"/>
              <a:ext cx="146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2400" dirty="0"/>
                <a:t>フレームポインタ</a:t>
              </a:r>
            </a:p>
          </p:txBody>
        </p:sp>
      </p:grpSp>
      <p:sp>
        <p:nvSpPr>
          <p:cNvPr id="66568" name="Line 8"/>
          <p:cNvSpPr>
            <a:spLocks noChangeShapeType="1"/>
          </p:cNvSpPr>
          <p:nvPr/>
        </p:nvSpPr>
        <p:spPr bwMode="auto">
          <a:xfrm flipH="1">
            <a:off x="3810000" y="3810000"/>
            <a:ext cx="1752600" cy="1524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66569" name="Text Box 9"/>
          <p:cNvSpPr txBox="1">
            <a:spLocks noChangeArrowheads="1"/>
          </p:cNvSpPr>
          <p:nvPr/>
        </p:nvSpPr>
        <p:spPr bwMode="auto">
          <a:xfrm>
            <a:off x="1905000" y="1676400"/>
            <a:ext cx="8080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2400" dirty="0"/>
              <a:t>Dseg</a:t>
            </a:r>
          </a:p>
        </p:txBody>
      </p:sp>
      <p:sp>
        <p:nvSpPr>
          <p:cNvPr id="66571" name="Rectangle 11"/>
          <p:cNvSpPr>
            <a:spLocks noChangeArrowheads="1"/>
          </p:cNvSpPr>
          <p:nvPr/>
        </p:nvSpPr>
        <p:spPr bwMode="auto">
          <a:xfrm>
            <a:off x="1981200" y="3276600"/>
            <a:ext cx="1828800" cy="1143000"/>
          </a:xfrm>
          <a:prstGeom prst="rect">
            <a:avLst/>
          </a:prstGeom>
          <a:solidFill>
            <a:schemeClr val="bg2"/>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66572" name="Text Box 12"/>
          <p:cNvSpPr txBox="1">
            <a:spLocks noChangeArrowheads="1"/>
          </p:cNvSpPr>
          <p:nvPr/>
        </p:nvSpPr>
        <p:spPr bwMode="auto">
          <a:xfrm>
            <a:off x="2133600" y="3276600"/>
            <a:ext cx="15319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2000" dirty="0"/>
              <a:t>駆動レコード</a:t>
            </a:r>
          </a:p>
        </p:txBody>
      </p:sp>
      <p:sp>
        <p:nvSpPr>
          <p:cNvPr id="66573" name="AutoShape 13"/>
          <p:cNvSpPr>
            <a:spLocks/>
          </p:cNvSpPr>
          <p:nvPr/>
        </p:nvSpPr>
        <p:spPr bwMode="auto">
          <a:xfrm>
            <a:off x="1828800" y="3276600"/>
            <a:ext cx="152400" cy="1143000"/>
          </a:xfrm>
          <a:prstGeom prst="leftBrace">
            <a:avLst>
              <a:gd name="adj1" fmla="val 62500"/>
              <a:gd name="adj2" fmla="val 50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66574" name="Text Box 14"/>
          <p:cNvSpPr txBox="1">
            <a:spLocks noChangeArrowheads="1"/>
          </p:cNvSpPr>
          <p:nvPr/>
        </p:nvSpPr>
        <p:spPr bwMode="auto">
          <a:xfrm>
            <a:off x="914400" y="3657600"/>
            <a:ext cx="9429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2000" dirty="0"/>
              <a:t>実行中</a:t>
            </a:r>
          </a:p>
        </p:txBody>
      </p:sp>
      <p:sp>
        <p:nvSpPr>
          <p:cNvPr id="66575" name="Text Box 15"/>
          <p:cNvSpPr txBox="1">
            <a:spLocks noChangeArrowheads="1"/>
          </p:cNvSpPr>
          <p:nvPr/>
        </p:nvSpPr>
        <p:spPr bwMode="auto">
          <a:xfrm>
            <a:off x="4800600" y="4419600"/>
            <a:ext cx="2751138"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現在実行中の</a:t>
            </a:r>
          </a:p>
          <a:p>
            <a:r>
              <a:rPr lang="ja-JP" altLang="en-US" sz="2800" dirty="0"/>
              <a:t>駆動レコードの</a:t>
            </a:r>
          </a:p>
          <a:p>
            <a:r>
              <a:rPr lang="ja-JP" altLang="en-US" sz="2800" dirty="0"/>
              <a:t>動的リンクを指す</a:t>
            </a:r>
          </a:p>
        </p:txBody>
      </p:sp>
      <p:sp>
        <p:nvSpPr>
          <p:cNvPr id="66564" name="Rectangle 4"/>
          <p:cNvSpPr>
            <a:spLocks noChangeArrowheads="1"/>
          </p:cNvSpPr>
          <p:nvPr/>
        </p:nvSpPr>
        <p:spPr bwMode="auto">
          <a:xfrm>
            <a:off x="1981200" y="3810000"/>
            <a:ext cx="1828800" cy="3048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000" dirty="0"/>
              <a:t>動的リンク</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66568"/>
                                        </p:tgtEl>
                                        <p:attrNameLst>
                                          <p:attrName>style.visibility</p:attrName>
                                        </p:attrNameLst>
                                      </p:cBhvr>
                                      <p:to>
                                        <p:strVal val="visible"/>
                                      </p:to>
                                    </p:set>
                                    <p:animEffect transition="in" filter="wipe(right)">
                                      <p:cBhvr>
                                        <p:cTn id="7" dur="500"/>
                                        <p:tgtEl>
                                          <p:spTgt spid="6656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6564"/>
                                        </p:tgtEl>
                                        <p:attrNameLst>
                                          <p:attrName>style.visibility</p:attrName>
                                        </p:attrNameLst>
                                      </p:cBhvr>
                                      <p:to>
                                        <p:strVal val="visible"/>
                                      </p:to>
                                    </p:set>
                                    <p:animEffect transition="in" filter="checkerboard(across)">
                                      <p:cBhvr>
                                        <p:cTn id="12" dur="500"/>
                                        <p:tgtEl>
                                          <p:spTgt spid="6656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6575"/>
                                        </p:tgtEl>
                                        <p:attrNameLst>
                                          <p:attrName>style.visibility</p:attrName>
                                        </p:attrNameLst>
                                      </p:cBhvr>
                                      <p:to>
                                        <p:strVal val="visible"/>
                                      </p:to>
                                    </p:set>
                                    <p:animEffect transition="in" filter="checkerboard(across)">
                                      <p:cBhvr>
                                        <p:cTn id="17" dur="500"/>
                                        <p:tgtEl>
                                          <p:spTgt spid="665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8" grpId="0" animBg="1"/>
      <p:bldP spid="66575" grpId="0" autoUpdateAnimBg="0"/>
      <p:bldP spid="66564" grpId="0" animBg="1"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フレームポインタ</a:t>
            </a:r>
            <a:br>
              <a:rPr lang="ja-JP" altLang="en-US" dirty="0">
                <a:effectLst/>
                <a:latin typeface="Times New Roman" panose="02020603050405020304" pitchFamily="18" charset="0"/>
                <a:ea typeface="ＭＳ Ｐゴシック" panose="020B0600070205080204" pitchFamily="50" charset="-128"/>
              </a:rPr>
            </a:br>
            <a:r>
              <a:rPr lang="ja-JP" altLang="en-US" dirty="0">
                <a:effectLst/>
                <a:latin typeface="Times New Roman" panose="02020603050405020304" pitchFamily="18" charset="0"/>
                <a:ea typeface="ＭＳ Ｐゴシック" panose="020B0600070205080204" pitchFamily="50" charset="-128"/>
              </a:rPr>
              <a:t>(</a:t>
            </a:r>
            <a:r>
              <a:rPr lang="en-US" altLang="ja-JP" dirty="0">
                <a:effectLst/>
                <a:latin typeface="Times New Roman" panose="02020603050405020304" pitchFamily="18" charset="0"/>
                <a:ea typeface="ＭＳ Ｐゴシック" panose="020B0600070205080204" pitchFamily="50" charset="-128"/>
              </a:rPr>
              <a:t>frame pointer)</a:t>
            </a:r>
          </a:p>
        </p:txBody>
      </p:sp>
      <p:sp>
        <p:nvSpPr>
          <p:cNvPr id="1028" name="Rectangle 4"/>
          <p:cNvSpPr>
            <a:spLocks noChangeArrowheads="1"/>
          </p:cNvSpPr>
          <p:nvPr/>
        </p:nvSpPr>
        <p:spPr bwMode="auto">
          <a:xfrm>
            <a:off x="1981200" y="2133600"/>
            <a:ext cx="1828800" cy="434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grpSp>
        <p:nvGrpSpPr>
          <p:cNvPr id="1039" name="Group 15"/>
          <p:cNvGrpSpPr>
            <a:grpSpLocks/>
          </p:cNvGrpSpPr>
          <p:nvPr/>
        </p:nvGrpSpPr>
        <p:grpSpPr bwMode="auto">
          <a:xfrm>
            <a:off x="5181600" y="3810000"/>
            <a:ext cx="2317750" cy="1014413"/>
            <a:chOff x="3183" y="1905"/>
            <a:chExt cx="1460" cy="639"/>
          </a:xfrm>
        </p:grpSpPr>
        <p:sp>
          <p:nvSpPr>
            <p:cNvPr id="1032" name="Rectangle 8"/>
            <p:cNvSpPr>
              <a:spLocks noChangeArrowheads="1"/>
            </p:cNvSpPr>
            <p:nvPr/>
          </p:nvSpPr>
          <p:spPr bwMode="auto">
            <a:xfrm>
              <a:off x="3264" y="2256"/>
              <a:ext cx="1104" cy="2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1033" name="Text Box 9"/>
            <p:cNvSpPr txBox="1">
              <a:spLocks noChangeArrowheads="1"/>
            </p:cNvSpPr>
            <p:nvPr/>
          </p:nvSpPr>
          <p:spPr bwMode="auto">
            <a:xfrm>
              <a:off x="3183" y="1905"/>
              <a:ext cx="146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2400" dirty="0"/>
                <a:t>フレームポインタ</a:t>
              </a:r>
            </a:p>
          </p:txBody>
        </p:sp>
      </p:grpSp>
      <p:sp>
        <p:nvSpPr>
          <p:cNvPr id="1034" name="Line 10"/>
          <p:cNvSpPr>
            <a:spLocks noChangeShapeType="1"/>
          </p:cNvSpPr>
          <p:nvPr/>
        </p:nvSpPr>
        <p:spPr bwMode="auto">
          <a:xfrm flipH="1">
            <a:off x="3886200" y="4648200"/>
            <a:ext cx="1676400" cy="4572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1035" name="Text Box 11"/>
          <p:cNvSpPr txBox="1">
            <a:spLocks noChangeArrowheads="1"/>
          </p:cNvSpPr>
          <p:nvPr/>
        </p:nvSpPr>
        <p:spPr bwMode="auto">
          <a:xfrm>
            <a:off x="1905000" y="1676400"/>
            <a:ext cx="8080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2400" dirty="0"/>
              <a:t>Dseg</a:t>
            </a:r>
          </a:p>
        </p:txBody>
      </p:sp>
      <p:grpSp>
        <p:nvGrpSpPr>
          <p:cNvPr id="1045" name="Group 21"/>
          <p:cNvGrpSpPr>
            <a:grpSpLocks/>
          </p:cNvGrpSpPr>
          <p:nvPr/>
        </p:nvGrpSpPr>
        <p:grpSpPr bwMode="auto">
          <a:xfrm>
            <a:off x="609600" y="3581400"/>
            <a:ext cx="1295400" cy="1219200"/>
            <a:chOff x="384" y="2256"/>
            <a:chExt cx="816" cy="768"/>
          </a:xfrm>
        </p:grpSpPr>
        <p:grpSp>
          <p:nvGrpSpPr>
            <p:cNvPr id="1041" name="Group 17"/>
            <p:cNvGrpSpPr>
              <a:grpSpLocks/>
            </p:cNvGrpSpPr>
            <p:nvPr/>
          </p:nvGrpSpPr>
          <p:grpSpPr bwMode="auto">
            <a:xfrm>
              <a:off x="1056" y="2256"/>
              <a:ext cx="144" cy="768"/>
              <a:chOff x="720" y="2640"/>
              <a:chExt cx="144" cy="576"/>
            </a:xfrm>
          </p:grpSpPr>
          <p:sp>
            <p:nvSpPr>
              <p:cNvPr id="1042" name="Arc 18"/>
              <p:cNvSpPr>
                <a:spLocks/>
              </p:cNvSpPr>
              <p:nvPr/>
            </p:nvSpPr>
            <p:spPr bwMode="auto">
              <a:xfrm flipH="1">
                <a:off x="720" y="2640"/>
                <a:ext cx="144" cy="28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1043" name="Arc 19"/>
              <p:cNvSpPr>
                <a:spLocks/>
              </p:cNvSpPr>
              <p:nvPr/>
            </p:nvSpPr>
            <p:spPr bwMode="auto">
              <a:xfrm flipH="1" flipV="1">
                <a:off x="720" y="2928"/>
                <a:ext cx="144" cy="28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grpSp>
        <p:sp>
          <p:nvSpPr>
            <p:cNvPr id="1044" name="Text Box 20"/>
            <p:cNvSpPr txBox="1">
              <a:spLocks noChangeArrowheads="1"/>
            </p:cNvSpPr>
            <p:nvPr/>
          </p:nvSpPr>
          <p:spPr bwMode="auto">
            <a:xfrm>
              <a:off x="384" y="2496"/>
              <a:ext cx="711"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2000" dirty="0"/>
                <a:t>呼び出し</a:t>
              </a:r>
            </a:p>
          </p:txBody>
        </p:sp>
      </p:grpSp>
      <p:grpSp>
        <p:nvGrpSpPr>
          <p:cNvPr id="1052" name="Group 28"/>
          <p:cNvGrpSpPr>
            <a:grpSpLocks/>
          </p:cNvGrpSpPr>
          <p:nvPr/>
        </p:nvGrpSpPr>
        <p:grpSpPr bwMode="auto">
          <a:xfrm>
            <a:off x="1981200" y="4419600"/>
            <a:ext cx="1828800" cy="1143000"/>
            <a:chOff x="1248" y="2784"/>
            <a:chExt cx="1152" cy="720"/>
          </a:xfrm>
        </p:grpSpPr>
        <p:sp>
          <p:nvSpPr>
            <p:cNvPr id="1047" name="Rectangle 23"/>
            <p:cNvSpPr>
              <a:spLocks noChangeArrowheads="1"/>
            </p:cNvSpPr>
            <p:nvPr/>
          </p:nvSpPr>
          <p:spPr bwMode="auto">
            <a:xfrm>
              <a:off x="1248" y="2784"/>
              <a:ext cx="1152" cy="720"/>
            </a:xfrm>
            <a:prstGeom prst="rect">
              <a:avLst/>
            </a:prstGeom>
            <a:solidFill>
              <a:srgbClr val="0033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1048" name="Text Box 24"/>
            <p:cNvSpPr txBox="1">
              <a:spLocks noChangeArrowheads="1"/>
            </p:cNvSpPr>
            <p:nvPr/>
          </p:nvSpPr>
          <p:spPr bwMode="auto">
            <a:xfrm>
              <a:off x="1344" y="2784"/>
              <a:ext cx="96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2000" dirty="0"/>
                <a:t>駆動レコード</a:t>
              </a:r>
            </a:p>
          </p:txBody>
        </p:sp>
        <p:sp>
          <p:nvSpPr>
            <p:cNvPr id="1046" name="Rectangle 22"/>
            <p:cNvSpPr>
              <a:spLocks noChangeArrowheads="1"/>
            </p:cNvSpPr>
            <p:nvPr/>
          </p:nvSpPr>
          <p:spPr bwMode="auto">
            <a:xfrm>
              <a:off x="1248" y="3120"/>
              <a:ext cx="1152" cy="19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000" dirty="0"/>
                <a:t>動的リンク</a:t>
              </a:r>
            </a:p>
          </p:txBody>
        </p:sp>
      </p:grpSp>
      <p:grpSp>
        <p:nvGrpSpPr>
          <p:cNvPr id="1054" name="Group 30"/>
          <p:cNvGrpSpPr>
            <a:grpSpLocks/>
          </p:cNvGrpSpPr>
          <p:nvPr/>
        </p:nvGrpSpPr>
        <p:grpSpPr bwMode="auto">
          <a:xfrm>
            <a:off x="1981200" y="3276600"/>
            <a:ext cx="1828800" cy="1143000"/>
            <a:chOff x="1248" y="2064"/>
            <a:chExt cx="1152" cy="720"/>
          </a:xfrm>
        </p:grpSpPr>
        <p:sp>
          <p:nvSpPr>
            <p:cNvPr id="1029" name="Rectangle 5"/>
            <p:cNvSpPr>
              <a:spLocks noChangeArrowheads="1"/>
            </p:cNvSpPr>
            <p:nvPr/>
          </p:nvSpPr>
          <p:spPr bwMode="auto">
            <a:xfrm>
              <a:off x="1248" y="2064"/>
              <a:ext cx="1152" cy="720"/>
            </a:xfrm>
            <a:prstGeom prst="rect">
              <a:avLst/>
            </a:prstGeom>
            <a:solidFill>
              <a:schemeClr val="bg2"/>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1030" name="Text Box 6"/>
            <p:cNvSpPr txBox="1">
              <a:spLocks noChangeArrowheads="1"/>
            </p:cNvSpPr>
            <p:nvPr/>
          </p:nvSpPr>
          <p:spPr bwMode="auto">
            <a:xfrm>
              <a:off x="1344" y="2064"/>
              <a:ext cx="965" cy="250"/>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2000" dirty="0"/>
                <a:t>駆動レコード</a:t>
              </a:r>
            </a:p>
          </p:txBody>
        </p:sp>
        <p:sp>
          <p:nvSpPr>
            <p:cNvPr id="1031" name="Rectangle 7"/>
            <p:cNvSpPr>
              <a:spLocks noChangeArrowheads="1"/>
            </p:cNvSpPr>
            <p:nvPr/>
          </p:nvSpPr>
          <p:spPr bwMode="auto">
            <a:xfrm>
              <a:off x="1248" y="2400"/>
              <a:ext cx="1152" cy="19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000" dirty="0"/>
                <a:t>動的リンク</a:t>
              </a:r>
            </a:p>
          </p:txBody>
        </p:sp>
      </p:grpSp>
      <p:sp>
        <p:nvSpPr>
          <p:cNvPr id="1050" name="Line 26"/>
          <p:cNvSpPr>
            <a:spLocks noChangeShapeType="1"/>
          </p:cNvSpPr>
          <p:nvPr/>
        </p:nvSpPr>
        <p:spPr bwMode="auto">
          <a:xfrm flipV="1">
            <a:off x="3505200" y="3962400"/>
            <a:ext cx="0" cy="11430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1051" name="AutoShape 27"/>
          <p:cNvSpPr>
            <a:spLocks noChangeArrowheads="1"/>
          </p:cNvSpPr>
          <p:nvPr/>
        </p:nvSpPr>
        <p:spPr bwMode="auto">
          <a:xfrm>
            <a:off x="4114800" y="2590800"/>
            <a:ext cx="3733800" cy="990600"/>
          </a:xfrm>
          <a:prstGeom prst="wedgeRoundRectCallout">
            <a:avLst>
              <a:gd name="adj1" fmla="val -65222"/>
              <a:gd name="adj2" fmla="val 130130"/>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400" dirty="0"/>
              <a:t>1つ前の駆動レコードの</a:t>
            </a:r>
          </a:p>
          <a:p>
            <a:pPr algn="ctr"/>
            <a:r>
              <a:rPr lang="ja-JP" altLang="en-US" sz="2400" dirty="0"/>
              <a:t>動的リンクを指す</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1045"/>
                                        </p:tgtEl>
                                        <p:attrNameLst>
                                          <p:attrName>style.visibility</p:attrName>
                                        </p:attrNameLst>
                                      </p:cBhvr>
                                      <p:to>
                                        <p:strVal val="visible"/>
                                      </p:to>
                                    </p:set>
                                    <p:animEffect transition="in" filter="wipe(up)">
                                      <p:cBhvr>
                                        <p:cTn id="7" dur="500"/>
                                        <p:tgtEl>
                                          <p:spTgt spid="104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1052"/>
                                        </p:tgtEl>
                                        <p:attrNameLst>
                                          <p:attrName>style.visibility</p:attrName>
                                        </p:attrNameLst>
                                      </p:cBhvr>
                                      <p:to>
                                        <p:strVal val="visible"/>
                                      </p:to>
                                    </p:set>
                                    <p:animEffect transition="in" filter="checkerboard(across)">
                                      <p:cBhvr>
                                        <p:cTn id="12" dur="500"/>
                                        <p:tgtEl>
                                          <p:spTgt spid="105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1034"/>
                                        </p:tgtEl>
                                        <p:attrNameLst>
                                          <p:attrName>style.visibility</p:attrName>
                                        </p:attrNameLst>
                                      </p:cBhvr>
                                      <p:to>
                                        <p:strVal val="visible"/>
                                      </p:to>
                                    </p:set>
                                    <p:animEffect transition="in" filter="wipe(right)">
                                      <p:cBhvr>
                                        <p:cTn id="17" dur="500"/>
                                        <p:tgtEl>
                                          <p:spTgt spid="103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050"/>
                                        </p:tgtEl>
                                        <p:attrNameLst>
                                          <p:attrName>style.visibility</p:attrName>
                                        </p:attrNameLst>
                                      </p:cBhvr>
                                      <p:to>
                                        <p:strVal val="visible"/>
                                      </p:to>
                                    </p:set>
                                    <p:animEffect transition="in" filter="wipe(down)">
                                      <p:cBhvr>
                                        <p:cTn id="22" dur="500"/>
                                        <p:tgtEl>
                                          <p:spTgt spid="105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051"/>
                                        </p:tgtEl>
                                        <p:attrNameLst>
                                          <p:attrName>style.visibility</p:attrName>
                                        </p:attrNameLst>
                                      </p:cBhvr>
                                      <p:to>
                                        <p:strVal val="visible"/>
                                      </p:to>
                                    </p:set>
                                    <p:animEffect transition="in" filter="checkerboard(across)">
                                      <p:cBhvr>
                                        <p:cTn id="27" dur="500"/>
                                        <p:tgtEl>
                                          <p:spTgt spid="1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 grpId="0" animBg="1"/>
      <p:bldP spid="1050" grpId="0" animBg="1"/>
      <p:bldP spid="1051" grpId="0" animBg="1"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1026"/>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ブロックポインタ</a:t>
            </a:r>
            <a:br>
              <a:rPr lang="ja-JP" altLang="en-US" dirty="0">
                <a:effectLst/>
                <a:latin typeface="Times New Roman" panose="02020603050405020304" pitchFamily="18" charset="0"/>
                <a:ea typeface="ＭＳ Ｐゴシック" panose="020B0600070205080204" pitchFamily="50" charset="-128"/>
              </a:rPr>
            </a:br>
            <a:r>
              <a:rPr lang="ja-JP" altLang="en-US" dirty="0">
                <a:effectLst/>
                <a:latin typeface="Times New Roman" panose="02020603050405020304" pitchFamily="18" charset="0"/>
                <a:ea typeface="ＭＳ Ｐゴシック" panose="020B0600070205080204" pitchFamily="50" charset="-128"/>
              </a:rPr>
              <a:t>(</a:t>
            </a:r>
            <a:r>
              <a:rPr lang="en-US" altLang="ja-JP" dirty="0">
                <a:effectLst/>
                <a:latin typeface="Times New Roman" panose="02020603050405020304" pitchFamily="18" charset="0"/>
                <a:ea typeface="ＭＳ Ｐゴシック" panose="020B0600070205080204" pitchFamily="50" charset="-128"/>
              </a:rPr>
              <a:t>block pointer)</a:t>
            </a:r>
          </a:p>
        </p:txBody>
      </p:sp>
      <p:sp>
        <p:nvSpPr>
          <p:cNvPr id="158723" name="Rectangle 1027"/>
          <p:cNvSpPr>
            <a:spLocks noChangeArrowheads="1"/>
          </p:cNvSpPr>
          <p:nvPr/>
        </p:nvSpPr>
        <p:spPr bwMode="auto">
          <a:xfrm>
            <a:off x="1981200" y="2133600"/>
            <a:ext cx="1828800" cy="434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grpSp>
        <p:nvGrpSpPr>
          <p:cNvPr id="158724" name="Group 1028"/>
          <p:cNvGrpSpPr>
            <a:grpSpLocks/>
          </p:cNvGrpSpPr>
          <p:nvPr/>
        </p:nvGrpSpPr>
        <p:grpSpPr bwMode="auto">
          <a:xfrm>
            <a:off x="5100638" y="3024188"/>
            <a:ext cx="2222500" cy="1014412"/>
            <a:chOff x="3213" y="1905"/>
            <a:chExt cx="1400" cy="639"/>
          </a:xfrm>
        </p:grpSpPr>
        <p:sp>
          <p:nvSpPr>
            <p:cNvPr id="158725" name="Rectangle 1029"/>
            <p:cNvSpPr>
              <a:spLocks noChangeArrowheads="1"/>
            </p:cNvSpPr>
            <p:nvPr/>
          </p:nvSpPr>
          <p:spPr bwMode="auto">
            <a:xfrm>
              <a:off x="3264" y="2256"/>
              <a:ext cx="1104" cy="2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158726" name="Text Box 1030"/>
            <p:cNvSpPr txBox="1">
              <a:spLocks noChangeArrowheads="1"/>
            </p:cNvSpPr>
            <p:nvPr/>
          </p:nvSpPr>
          <p:spPr bwMode="auto">
            <a:xfrm>
              <a:off x="3213" y="1905"/>
              <a:ext cx="140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2400" dirty="0"/>
                <a:t>ブロックポインタ</a:t>
              </a:r>
            </a:p>
          </p:txBody>
        </p:sp>
      </p:grpSp>
      <p:sp>
        <p:nvSpPr>
          <p:cNvPr id="158727" name="Line 1031"/>
          <p:cNvSpPr>
            <a:spLocks noChangeShapeType="1"/>
          </p:cNvSpPr>
          <p:nvPr/>
        </p:nvSpPr>
        <p:spPr bwMode="auto">
          <a:xfrm flipH="1">
            <a:off x="3810000" y="3810000"/>
            <a:ext cx="1752600" cy="1524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158728" name="Text Box 1032"/>
          <p:cNvSpPr txBox="1">
            <a:spLocks noChangeArrowheads="1"/>
          </p:cNvSpPr>
          <p:nvPr/>
        </p:nvSpPr>
        <p:spPr bwMode="auto">
          <a:xfrm>
            <a:off x="1905000" y="1676400"/>
            <a:ext cx="8080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2400" dirty="0"/>
              <a:t>Dseg</a:t>
            </a:r>
          </a:p>
        </p:txBody>
      </p:sp>
      <p:sp>
        <p:nvSpPr>
          <p:cNvPr id="158729" name="Rectangle 1033"/>
          <p:cNvSpPr>
            <a:spLocks noChangeArrowheads="1"/>
          </p:cNvSpPr>
          <p:nvPr/>
        </p:nvSpPr>
        <p:spPr bwMode="auto">
          <a:xfrm>
            <a:off x="1981200" y="3276600"/>
            <a:ext cx="1828800" cy="1143000"/>
          </a:xfrm>
          <a:prstGeom prst="rect">
            <a:avLst/>
          </a:prstGeom>
          <a:solidFill>
            <a:schemeClr val="bg2"/>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158730" name="Text Box 1034"/>
          <p:cNvSpPr txBox="1">
            <a:spLocks noChangeArrowheads="1"/>
          </p:cNvSpPr>
          <p:nvPr/>
        </p:nvSpPr>
        <p:spPr bwMode="auto">
          <a:xfrm>
            <a:off x="2133600" y="3276600"/>
            <a:ext cx="15319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2000" dirty="0"/>
              <a:t>駆動レコード</a:t>
            </a:r>
          </a:p>
        </p:txBody>
      </p:sp>
      <p:sp>
        <p:nvSpPr>
          <p:cNvPr id="158731" name="AutoShape 1035"/>
          <p:cNvSpPr>
            <a:spLocks/>
          </p:cNvSpPr>
          <p:nvPr/>
        </p:nvSpPr>
        <p:spPr bwMode="auto">
          <a:xfrm>
            <a:off x="1828800" y="3276600"/>
            <a:ext cx="152400" cy="1143000"/>
          </a:xfrm>
          <a:prstGeom prst="leftBrace">
            <a:avLst>
              <a:gd name="adj1" fmla="val 62500"/>
              <a:gd name="adj2" fmla="val 50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158732" name="Text Box 1036"/>
          <p:cNvSpPr txBox="1">
            <a:spLocks noChangeArrowheads="1"/>
          </p:cNvSpPr>
          <p:nvPr/>
        </p:nvSpPr>
        <p:spPr bwMode="auto">
          <a:xfrm>
            <a:off x="914400" y="3657600"/>
            <a:ext cx="9429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2000" dirty="0"/>
              <a:t>実行中</a:t>
            </a:r>
          </a:p>
        </p:txBody>
      </p:sp>
      <p:sp>
        <p:nvSpPr>
          <p:cNvPr id="158733" name="Text Box 1037"/>
          <p:cNvSpPr txBox="1">
            <a:spLocks noChangeArrowheads="1"/>
          </p:cNvSpPr>
          <p:nvPr/>
        </p:nvSpPr>
        <p:spPr bwMode="auto">
          <a:xfrm>
            <a:off x="4800600" y="4419600"/>
            <a:ext cx="2751138"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現在実行中の</a:t>
            </a:r>
          </a:p>
          <a:p>
            <a:r>
              <a:rPr lang="ja-JP" altLang="en-US" sz="2800" dirty="0"/>
              <a:t>駆動レコードの</a:t>
            </a:r>
          </a:p>
          <a:p>
            <a:r>
              <a:rPr lang="ja-JP" altLang="en-US" sz="2800" dirty="0"/>
              <a:t>静的リンクを指す</a:t>
            </a:r>
          </a:p>
        </p:txBody>
      </p:sp>
      <p:sp>
        <p:nvSpPr>
          <p:cNvPr id="158734" name="Rectangle 1038"/>
          <p:cNvSpPr>
            <a:spLocks noChangeArrowheads="1"/>
          </p:cNvSpPr>
          <p:nvPr/>
        </p:nvSpPr>
        <p:spPr bwMode="auto">
          <a:xfrm>
            <a:off x="1981200" y="3810000"/>
            <a:ext cx="1828800" cy="3048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000" dirty="0"/>
              <a:t>静的リンク</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58727"/>
                                        </p:tgtEl>
                                        <p:attrNameLst>
                                          <p:attrName>style.visibility</p:attrName>
                                        </p:attrNameLst>
                                      </p:cBhvr>
                                      <p:to>
                                        <p:strVal val="visible"/>
                                      </p:to>
                                    </p:set>
                                    <p:animEffect transition="in" filter="wipe(right)">
                                      <p:cBhvr>
                                        <p:cTn id="7" dur="500"/>
                                        <p:tgtEl>
                                          <p:spTgt spid="15872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58734"/>
                                        </p:tgtEl>
                                        <p:attrNameLst>
                                          <p:attrName>style.visibility</p:attrName>
                                        </p:attrNameLst>
                                      </p:cBhvr>
                                      <p:to>
                                        <p:strVal val="visible"/>
                                      </p:to>
                                    </p:set>
                                    <p:animEffect transition="in" filter="checkerboard(across)">
                                      <p:cBhvr>
                                        <p:cTn id="12" dur="500"/>
                                        <p:tgtEl>
                                          <p:spTgt spid="15873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58733"/>
                                        </p:tgtEl>
                                        <p:attrNameLst>
                                          <p:attrName>style.visibility</p:attrName>
                                        </p:attrNameLst>
                                      </p:cBhvr>
                                      <p:to>
                                        <p:strVal val="visible"/>
                                      </p:to>
                                    </p:set>
                                    <p:animEffect transition="in" filter="checkerboard(across)">
                                      <p:cBhvr>
                                        <p:cTn id="17" dur="500"/>
                                        <p:tgtEl>
                                          <p:spTgt spid="1587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7" grpId="0" animBg="1"/>
      <p:bldP spid="158733" grpId="0" autoUpdateAnimBg="0"/>
      <p:bldP spid="158734" grpId="0" animBg="1"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ブロックポインタ</a:t>
            </a:r>
            <a:br>
              <a:rPr lang="ja-JP" altLang="en-US" dirty="0">
                <a:effectLst/>
                <a:latin typeface="Times New Roman" panose="02020603050405020304" pitchFamily="18" charset="0"/>
                <a:ea typeface="ＭＳ Ｐゴシック" panose="020B0600070205080204" pitchFamily="50" charset="-128"/>
              </a:rPr>
            </a:br>
            <a:r>
              <a:rPr lang="ja-JP" altLang="en-US" dirty="0">
                <a:effectLst/>
                <a:latin typeface="Times New Roman" panose="02020603050405020304" pitchFamily="18" charset="0"/>
                <a:ea typeface="ＭＳ Ｐゴシック" panose="020B0600070205080204" pitchFamily="50" charset="-128"/>
              </a:rPr>
              <a:t>(</a:t>
            </a:r>
            <a:r>
              <a:rPr lang="en-US" altLang="ja-JP" dirty="0">
                <a:effectLst/>
                <a:latin typeface="Times New Roman" panose="02020603050405020304" pitchFamily="18" charset="0"/>
                <a:ea typeface="ＭＳ Ｐゴシック" panose="020B0600070205080204" pitchFamily="50" charset="-128"/>
              </a:rPr>
              <a:t>block pointer)</a:t>
            </a:r>
          </a:p>
        </p:txBody>
      </p:sp>
      <p:sp>
        <p:nvSpPr>
          <p:cNvPr id="159747" name="Rectangle 1027"/>
          <p:cNvSpPr>
            <a:spLocks noChangeArrowheads="1"/>
          </p:cNvSpPr>
          <p:nvPr/>
        </p:nvSpPr>
        <p:spPr bwMode="auto">
          <a:xfrm>
            <a:off x="1981200" y="2133600"/>
            <a:ext cx="1828800" cy="434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grpSp>
        <p:nvGrpSpPr>
          <p:cNvPr id="159748" name="Group 1028"/>
          <p:cNvGrpSpPr>
            <a:grpSpLocks/>
          </p:cNvGrpSpPr>
          <p:nvPr/>
        </p:nvGrpSpPr>
        <p:grpSpPr bwMode="auto">
          <a:xfrm>
            <a:off x="5230813" y="3810000"/>
            <a:ext cx="2222500" cy="1014413"/>
            <a:chOff x="3214" y="1905"/>
            <a:chExt cx="1400" cy="639"/>
          </a:xfrm>
        </p:grpSpPr>
        <p:sp>
          <p:nvSpPr>
            <p:cNvPr id="159749" name="Rectangle 1029"/>
            <p:cNvSpPr>
              <a:spLocks noChangeArrowheads="1"/>
            </p:cNvSpPr>
            <p:nvPr/>
          </p:nvSpPr>
          <p:spPr bwMode="auto">
            <a:xfrm>
              <a:off x="3264" y="2256"/>
              <a:ext cx="1104" cy="2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159750" name="Text Box 1030"/>
            <p:cNvSpPr txBox="1">
              <a:spLocks noChangeArrowheads="1"/>
            </p:cNvSpPr>
            <p:nvPr/>
          </p:nvSpPr>
          <p:spPr bwMode="auto">
            <a:xfrm>
              <a:off x="3214" y="1905"/>
              <a:ext cx="140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2400" dirty="0"/>
                <a:t>ブロックポインタ</a:t>
              </a:r>
            </a:p>
          </p:txBody>
        </p:sp>
      </p:grpSp>
      <p:sp>
        <p:nvSpPr>
          <p:cNvPr id="159751" name="Line 1031"/>
          <p:cNvSpPr>
            <a:spLocks noChangeShapeType="1"/>
          </p:cNvSpPr>
          <p:nvPr/>
        </p:nvSpPr>
        <p:spPr bwMode="auto">
          <a:xfrm flipH="1">
            <a:off x="3886200" y="4648200"/>
            <a:ext cx="1676400" cy="4572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159752" name="Text Box 1032"/>
          <p:cNvSpPr txBox="1">
            <a:spLocks noChangeArrowheads="1"/>
          </p:cNvSpPr>
          <p:nvPr/>
        </p:nvSpPr>
        <p:spPr bwMode="auto">
          <a:xfrm>
            <a:off x="1905000" y="1676400"/>
            <a:ext cx="8080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2400" dirty="0"/>
              <a:t>Dseg</a:t>
            </a:r>
          </a:p>
        </p:txBody>
      </p:sp>
      <p:grpSp>
        <p:nvGrpSpPr>
          <p:cNvPr id="159753" name="Group 1033"/>
          <p:cNvGrpSpPr>
            <a:grpSpLocks/>
          </p:cNvGrpSpPr>
          <p:nvPr/>
        </p:nvGrpSpPr>
        <p:grpSpPr bwMode="auto">
          <a:xfrm>
            <a:off x="417513" y="3581400"/>
            <a:ext cx="1524000" cy="1219200"/>
            <a:chOff x="263" y="2256"/>
            <a:chExt cx="960" cy="768"/>
          </a:xfrm>
        </p:grpSpPr>
        <p:grpSp>
          <p:nvGrpSpPr>
            <p:cNvPr id="159754" name="Group 1034"/>
            <p:cNvGrpSpPr>
              <a:grpSpLocks/>
            </p:cNvGrpSpPr>
            <p:nvPr/>
          </p:nvGrpSpPr>
          <p:grpSpPr bwMode="auto">
            <a:xfrm>
              <a:off x="1056" y="2256"/>
              <a:ext cx="144" cy="768"/>
              <a:chOff x="720" y="2640"/>
              <a:chExt cx="144" cy="576"/>
            </a:xfrm>
          </p:grpSpPr>
          <p:sp>
            <p:nvSpPr>
              <p:cNvPr id="159755" name="Arc 1035"/>
              <p:cNvSpPr>
                <a:spLocks/>
              </p:cNvSpPr>
              <p:nvPr/>
            </p:nvSpPr>
            <p:spPr bwMode="auto">
              <a:xfrm flipH="1">
                <a:off x="720" y="2640"/>
                <a:ext cx="144" cy="28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159756" name="Arc 1036"/>
              <p:cNvSpPr>
                <a:spLocks/>
              </p:cNvSpPr>
              <p:nvPr/>
            </p:nvSpPr>
            <p:spPr bwMode="auto">
              <a:xfrm flipH="1" flipV="1">
                <a:off x="720" y="2928"/>
                <a:ext cx="144" cy="28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grpSp>
        <p:sp>
          <p:nvSpPr>
            <p:cNvPr id="159757" name="Text Box 1037"/>
            <p:cNvSpPr txBox="1">
              <a:spLocks noChangeArrowheads="1"/>
            </p:cNvSpPr>
            <p:nvPr/>
          </p:nvSpPr>
          <p:spPr bwMode="auto">
            <a:xfrm>
              <a:off x="263" y="2496"/>
              <a:ext cx="96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2000" dirty="0"/>
                <a:t>ブロック開始</a:t>
              </a:r>
            </a:p>
          </p:txBody>
        </p:sp>
      </p:grpSp>
      <p:grpSp>
        <p:nvGrpSpPr>
          <p:cNvPr id="159758" name="Group 1038"/>
          <p:cNvGrpSpPr>
            <a:grpSpLocks/>
          </p:cNvGrpSpPr>
          <p:nvPr/>
        </p:nvGrpSpPr>
        <p:grpSpPr bwMode="auto">
          <a:xfrm>
            <a:off x="1981200" y="4419600"/>
            <a:ext cx="1828800" cy="1143000"/>
            <a:chOff x="1248" y="2784"/>
            <a:chExt cx="1152" cy="720"/>
          </a:xfrm>
        </p:grpSpPr>
        <p:sp>
          <p:nvSpPr>
            <p:cNvPr id="159759" name="Rectangle 1039"/>
            <p:cNvSpPr>
              <a:spLocks noChangeArrowheads="1"/>
            </p:cNvSpPr>
            <p:nvPr/>
          </p:nvSpPr>
          <p:spPr bwMode="auto">
            <a:xfrm>
              <a:off x="1248" y="2784"/>
              <a:ext cx="1152" cy="720"/>
            </a:xfrm>
            <a:prstGeom prst="rect">
              <a:avLst/>
            </a:prstGeom>
            <a:solidFill>
              <a:srgbClr val="0033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159760" name="Text Box 1040"/>
            <p:cNvSpPr txBox="1">
              <a:spLocks noChangeArrowheads="1"/>
            </p:cNvSpPr>
            <p:nvPr/>
          </p:nvSpPr>
          <p:spPr bwMode="auto">
            <a:xfrm>
              <a:off x="1344" y="2784"/>
              <a:ext cx="96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2000" dirty="0"/>
                <a:t>駆動レコード</a:t>
              </a:r>
            </a:p>
          </p:txBody>
        </p:sp>
        <p:sp>
          <p:nvSpPr>
            <p:cNvPr id="159761" name="Rectangle 1041"/>
            <p:cNvSpPr>
              <a:spLocks noChangeArrowheads="1"/>
            </p:cNvSpPr>
            <p:nvPr/>
          </p:nvSpPr>
          <p:spPr bwMode="auto">
            <a:xfrm>
              <a:off x="1248" y="3120"/>
              <a:ext cx="1152" cy="19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000" dirty="0"/>
                <a:t>静的リンク</a:t>
              </a:r>
            </a:p>
          </p:txBody>
        </p:sp>
      </p:grpSp>
      <p:grpSp>
        <p:nvGrpSpPr>
          <p:cNvPr id="159762" name="Group 1042"/>
          <p:cNvGrpSpPr>
            <a:grpSpLocks/>
          </p:cNvGrpSpPr>
          <p:nvPr/>
        </p:nvGrpSpPr>
        <p:grpSpPr bwMode="auto">
          <a:xfrm>
            <a:off x="1981200" y="3276600"/>
            <a:ext cx="1828800" cy="1143000"/>
            <a:chOff x="1248" y="2064"/>
            <a:chExt cx="1152" cy="720"/>
          </a:xfrm>
        </p:grpSpPr>
        <p:sp>
          <p:nvSpPr>
            <p:cNvPr id="159763" name="Rectangle 1043"/>
            <p:cNvSpPr>
              <a:spLocks noChangeArrowheads="1"/>
            </p:cNvSpPr>
            <p:nvPr/>
          </p:nvSpPr>
          <p:spPr bwMode="auto">
            <a:xfrm>
              <a:off x="1248" y="2064"/>
              <a:ext cx="1152" cy="720"/>
            </a:xfrm>
            <a:prstGeom prst="rect">
              <a:avLst/>
            </a:prstGeom>
            <a:solidFill>
              <a:schemeClr val="bg2"/>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159764" name="Text Box 1044"/>
            <p:cNvSpPr txBox="1">
              <a:spLocks noChangeArrowheads="1"/>
            </p:cNvSpPr>
            <p:nvPr/>
          </p:nvSpPr>
          <p:spPr bwMode="auto">
            <a:xfrm>
              <a:off x="1344" y="2064"/>
              <a:ext cx="965" cy="250"/>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2000" dirty="0"/>
                <a:t>駆動レコード</a:t>
              </a:r>
            </a:p>
          </p:txBody>
        </p:sp>
        <p:sp>
          <p:nvSpPr>
            <p:cNvPr id="159765" name="Rectangle 1045"/>
            <p:cNvSpPr>
              <a:spLocks noChangeArrowheads="1"/>
            </p:cNvSpPr>
            <p:nvPr/>
          </p:nvSpPr>
          <p:spPr bwMode="auto">
            <a:xfrm>
              <a:off x="1248" y="2400"/>
              <a:ext cx="1152" cy="19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000" dirty="0"/>
                <a:t>静的リンク</a:t>
              </a:r>
            </a:p>
          </p:txBody>
        </p:sp>
      </p:grpSp>
      <p:sp>
        <p:nvSpPr>
          <p:cNvPr id="159766" name="Line 1046"/>
          <p:cNvSpPr>
            <a:spLocks noChangeShapeType="1"/>
          </p:cNvSpPr>
          <p:nvPr/>
        </p:nvSpPr>
        <p:spPr bwMode="auto">
          <a:xfrm flipV="1">
            <a:off x="3505200" y="3962400"/>
            <a:ext cx="0" cy="11430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159767" name="AutoShape 1047"/>
          <p:cNvSpPr>
            <a:spLocks noChangeArrowheads="1"/>
          </p:cNvSpPr>
          <p:nvPr/>
        </p:nvSpPr>
        <p:spPr bwMode="auto">
          <a:xfrm>
            <a:off x="4114800" y="2590800"/>
            <a:ext cx="3733800" cy="990600"/>
          </a:xfrm>
          <a:prstGeom prst="wedgeRoundRectCallout">
            <a:avLst>
              <a:gd name="adj1" fmla="val -65222"/>
              <a:gd name="adj2" fmla="val 130130"/>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400" dirty="0"/>
              <a:t>1つ前の駆動レコードの</a:t>
            </a:r>
          </a:p>
          <a:p>
            <a:pPr algn="ctr"/>
            <a:r>
              <a:rPr lang="ja-JP" altLang="en-US" sz="2400" dirty="0"/>
              <a:t>静的リンクを指す</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159753"/>
                                        </p:tgtEl>
                                        <p:attrNameLst>
                                          <p:attrName>style.visibility</p:attrName>
                                        </p:attrNameLst>
                                      </p:cBhvr>
                                      <p:to>
                                        <p:strVal val="visible"/>
                                      </p:to>
                                    </p:set>
                                    <p:animEffect transition="in" filter="wipe(up)">
                                      <p:cBhvr>
                                        <p:cTn id="7" dur="500"/>
                                        <p:tgtEl>
                                          <p:spTgt spid="15975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159758"/>
                                        </p:tgtEl>
                                        <p:attrNameLst>
                                          <p:attrName>style.visibility</p:attrName>
                                        </p:attrNameLst>
                                      </p:cBhvr>
                                      <p:to>
                                        <p:strVal val="visible"/>
                                      </p:to>
                                    </p:set>
                                    <p:animEffect transition="in" filter="checkerboard(across)">
                                      <p:cBhvr>
                                        <p:cTn id="12" dur="500"/>
                                        <p:tgtEl>
                                          <p:spTgt spid="15975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159751"/>
                                        </p:tgtEl>
                                        <p:attrNameLst>
                                          <p:attrName>style.visibility</p:attrName>
                                        </p:attrNameLst>
                                      </p:cBhvr>
                                      <p:to>
                                        <p:strVal val="visible"/>
                                      </p:to>
                                    </p:set>
                                    <p:animEffect transition="in" filter="wipe(right)">
                                      <p:cBhvr>
                                        <p:cTn id="17" dur="500"/>
                                        <p:tgtEl>
                                          <p:spTgt spid="15975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59766"/>
                                        </p:tgtEl>
                                        <p:attrNameLst>
                                          <p:attrName>style.visibility</p:attrName>
                                        </p:attrNameLst>
                                      </p:cBhvr>
                                      <p:to>
                                        <p:strVal val="visible"/>
                                      </p:to>
                                    </p:set>
                                    <p:animEffect transition="in" filter="wipe(down)">
                                      <p:cBhvr>
                                        <p:cTn id="22" dur="500"/>
                                        <p:tgtEl>
                                          <p:spTgt spid="15976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59767"/>
                                        </p:tgtEl>
                                        <p:attrNameLst>
                                          <p:attrName>style.visibility</p:attrName>
                                        </p:attrNameLst>
                                      </p:cBhvr>
                                      <p:to>
                                        <p:strVal val="visible"/>
                                      </p:to>
                                    </p:set>
                                    <p:animEffect transition="in" filter="checkerboard(across)">
                                      <p:cBhvr>
                                        <p:cTn id="27" dur="500"/>
                                        <p:tgtEl>
                                          <p:spTgt spid="1597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51" grpId="0" animBg="1"/>
      <p:bldP spid="159766" grpId="0" animBg="1"/>
      <p:bldP spid="159767"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番地の割り当て</a:t>
            </a:r>
          </a:p>
        </p:txBody>
      </p:sp>
      <p:sp>
        <p:nvSpPr>
          <p:cNvPr id="6147" name="Text Box 56"/>
          <p:cNvSpPr txBox="1">
            <a:spLocks noChangeArrowheads="1"/>
          </p:cNvSpPr>
          <p:nvPr/>
        </p:nvSpPr>
        <p:spPr bwMode="auto">
          <a:xfrm>
            <a:off x="1219200" y="1447800"/>
            <a:ext cx="3446463" cy="1936750"/>
          </a:xfrm>
          <a:prstGeom prst="rect">
            <a:avLst/>
          </a:prstGeom>
          <a:solidFill>
            <a:srgbClr val="000000"/>
          </a:solidFill>
          <a:ln w="19050">
            <a:solidFill>
              <a:schemeClr val="tx1"/>
            </a:solidFill>
            <a:miter lim="800000"/>
            <a:headEnd/>
            <a:tailEnd/>
          </a:ln>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400" dirty="0"/>
              <a:t>int func (int i) {</a:t>
            </a:r>
          </a:p>
          <a:p>
            <a:pPr algn="l" eaLnBrk="1" hangingPunct="1"/>
            <a:r>
              <a:rPr lang="en-US" altLang="ja-JP" sz="2400" dirty="0"/>
              <a:t>    int r = 1;</a:t>
            </a:r>
          </a:p>
          <a:p>
            <a:pPr algn="l" eaLnBrk="1" hangingPunct="1"/>
            <a:r>
              <a:rPr lang="en-US" altLang="ja-JP" sz="2400" dirty="0"/>
              <a:t>    if (i &gt; 1) r += func (i-1);</a:t>
            </a:r>
          </a:p>
          <a:p>
            <a:pPr algn="l" eaLnBrk="1" hangingPunct="1"/>
            <a:r>
              <a:rPr lang="en-US" altLang="ja-JP" sz="2400" dirty="0"/>
              <a:t>    return r;</a:t>
            </a:r>
          </a:p>
          <a:p>
            <a:pPr algn="l" eaLnBrk="1" hangingPunct="1"/>
            <a:r>
              <a:rPr lang="en-US" altLang="ja-JP" sz="2400" dirty="0"/>
              <a:t>}</a:t>
            </a:r>
          </a:p>
        </p:txBody>
      </p:sp>
      <p:sp>
        <p:nvSpPr>
          <p:cNvPr id="171066" name="AutoShape 58"/>
          <p:cNvSpPr>
            <a:spLocks noChangeArrowheads="1"/>
          </p:cNvSpPr>
          <p:nvPr/>
        </p:nvSpPr>
        <p:spPr bwMode="auto">
          <a:xfrm>
            <a:off x="4953000" y="1524000"/>
            <a:ext cx="990600" cy="533400"/>
          </a:xfrm>
          <a:prstGeom prst="wedgeRoundRectCallout">
            <a:avLst>
              <a:gd name="adj1" fmla="val -86861"/>
              <a:gd name="adj2" fmla="val 127083"/>
              <a:gd name="adj3" fmla="val 16667"/>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dirty="0"/>
              <a:t>再帰</a:t>
            </a:r>
          </a:p>
        </p:txBody>
      </p:sp>
      <p:sp>
        <p:nvSpPr>
          <p:cNvPr id="171067" name="Text Box 59"/>
          <p:cNvSpPr txBox="1">
            <a:spLocks noChangeArrowheads="1"/>
          </p:cNvSpPr>
          <p:nvPr/>
        </p:nvSpPr>
        <p:spPr bwMode="auto">
          <a:xfrm>
            <a:off x="5181600" y="2362200"/>
            <a:ext cx="29670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800" dirty="0"/>
              <a:t>変数 </a:t>
            </a:r>
            <a:r>
              <a:rPr lang="en-US" altLang="ja-JP" sz="2800" dirty="0"/>
              <a:t>r </a:t>
            </a:r>
            <a:r>
              <a:rPr lang="ja-JP" altLang="en-US" sz="2800" dirty="0"/>
              <a:t>の番地は？</a:t>
            </a:r>
          </a:p>
        </p:txBody>
      </p:sp>
      <p:sp>
        <p:nvSpPr>
          <p:cNvPr id="171068" name="Text Box 60"/>
          <p:cNvSpPr txBox="1">
            <a:spLocks noChangeArrowheads="1"/>
          </p:cNvSpPr>
          <p:nvPr/>
        </p:nvSpPr>
        <p:spPr bwMode="auto">
          <a:xfrm>
            <a:off x="304800" y="3657600"/>
            <a:ext cx="1325563" cy="4762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400" dirty="0"/>
              <a:t>func (10)</a:t>
            </a:r>
          </a:p>
        </p:txBody>
      </p:sp>
      <p:grpSp>
        <p:nvGrpSpPr>
          <p:cNvPr id="2" name="Group 71"/>
          <p:cNvGrpSpPr>
            <a:grpSpLocks/>
          </p:cNvGrpSpPr>
          <p:nvPr/>
        </p:nvGrpSpPr>
        <p:grpSpPr bwMode="auto">
          <a:xfrm>
            <a:off x="1676400" y="3581400"/>
            <a:ext cx="1858963" cy="609600"/>
            <a:chOff x="1056" y="2928"/>
            <a:chExt cx="1171" cy="384"/>
          </a:xfrm>
        </p:grpSpPr>
        <p:sp>
          <p:nvSpPr>
            <p:cNvPr id="6169" name="AutoShape 62"/>
            <p:cNvSpPr>
              <a:spLocks noChangeArrowheads="1"/>
            </p:cNvSpPr>
            <p:nvPr/>
          </p:nvSpPr>
          <p:spPr bwMode="auto">
            <a:xfrm>
              <a:off x="1056" y="2928"/>
              <a:ext cx="384" cy="384"/>
            </a:xfrm>
            <a:prstGeom prst="rightArrow">
              <a:avLst>
                <a:gd name="adj1" fmla="val 50000"/>
                <a:gd name="adj2" fmla="val 25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000" dirty="0"/>
                <a:t>再帰</a:t>
              </a:r>
            </a:p>
          </p:txBody>
        </p:sp>
        <p:sp>
          <p:nvSpPr>
            <p:cNvPr id="6170" name="Text Box 63"/>
            <p:cNvSpPr txBox="1">
              <a:spLocks noChangeArrowheads="1"/>
            </p:cNvSpPr>
            <p:nvPr/>
          </p:nvSpPr>
          <p:spPr bwMode="auto">
            <a:xfrm>
              <a:off x="1488" y="2976"/>
              <a:ext cx="739" cy="3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400" dirty="0"/>
                <a:t>func (9)</a:t>
              </a:r>
            </a:p>
          </p:txBody>
        </p:sp>
      </p:grpSp>
      <p:grpSp>
        <p:nvGrpSpPr>
          <p:cNvPr id="3" name="Group 72"/>
          <p:cNvGrpSpPr>
            <a:grpSpLocks/>
          </p:cNvGrpSpPr>
          <p:nvPr/>
        </p:nvGrpSpPr>
        <p:grpSpPr bwMode="auto">
          <a:xfrm>
            <a:off x="3581400" y="3581400"/>
            <a:ext cx="1858963" cy="609600"/>
            <a:chOff x="2256" y="2928"/>
            <a:chExt cx="1171" cy="384"/>
          </a:xfrm>
        </p:grpSpPr>
        <p:sp>
          <p:nvSpPr>
            <p:cNvPr id="6167" name="AutoShape 64"/>
            <p:cNvSpPr>
              <a:spLocks noChangeArrowheads="1"/>
            </p:cNvSpPr>
            <p:nvPr/>
          </p:nvSpPr>
          <p:spPr bwMode="auto">
            <a:xfrm>
              <a:off x="2256" y="2928"/>
              <a:ext cx="384" cy="384"/>
            </a:xfrm>
            <a:prstGeom prst="rightArrow">
              <a:avLst>
                <a:gd name="adj1" fmla="val 50000"/>
                <a:gd name="adj2" fmla="val 25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000" dirty="0"/>
                <a:t>再帰</a:t>
              </a:r>
            </a:p>
          </p:txBody>
        </p:sp>
        <p:sp>
          <p:nvSpPr>
            <p:cNvPr id="6168" name="Text Box 65"/>
            <p:cNvSpPr txBox="1">
              <a:spLocks noChangeArrowheads="1"/>
            </p:cNvSpPr>
            <p:nvPr/>
          </p:nvSpPr>
          <p:spPr bwMode="auto">
            <a:xfrm>
              <a:off x="2688" y="2976"/>
              <a:ext cx="739" cy="3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400" dirty="0"/>
                <a:t>func (8)</a:t>
              </a:r>
            </a:p>
          </p:txBody>
        </p:sp>
      </p:grpSp>
      <p:grpSp>
        <p:nvGrpSpPr>
          <p:cNvPr id="4" name="Group 73"/>
          <p:cNvGrpSpPr>
            <a:grpSpLocks/>
          </p:cNvGrpSpPr>
          <p:nvPr/>
        </p:nvGrpSpPr>
        <p:grpSpPr bwMode="auto">
          <a:xfrm>
            <a:off x="5486400" y="3581400"/>
            <a:ext cx="3230563" cy="609600"/>
            <a:chOff x="3456" y="2928"/>
            <a:chExt cx="2035" cy="384"/>
          </a:xfrm>
        </p:grpSpPr>
        <p:sp>
          <p:nvSpPr>
            <p:cNvPr id="6163" name="AutoShape 66"/>
            <p:cNvSpPr>
              <a:spLocks noChangeArrowheads="1"/>
            </p:cNvSpPr>
            <p:nvPr/>
          </p:nvSpPr>
          <p:spPr bwMode="auto">
            <a:xfrm>
              <a:off x="3456" y="2928"/>
              <a:ext cx="384" cy="384"/>
            </a:xfrm>
            <a:prstGeom prst="rightArrow">
              <a:avLst>
                <a:gd name="adj1" fmla="val 50000"/>
                <a:gd name="adj2" fmla="val 25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000" dirty="0"/>
                <a:t>再帰</a:t>
              </a:r>
            </a:p>
          </p:txBody>
        </p:sp>
        <p:sp>
          <p:nvSpPr>
            <p:cNvPr id="6164" name="AutoShape 68"/>
            <p:cNvSpPr>
              <a:spLocks noChangeArrowheads="1"/>
            </p:cNvSpPr>
            <p:nvPr/>
          </p:nvSpPr>
          <p:spPr bwMode="auto">
            <a:xfrm>
              <a:off x="4320" y="2928"/>
              <a:ext cx="384" cy="384"/>
            </a:xfrm>
            <a:prstGeom prst="rightArrow">
              <a:avLst>
                <a:gd name="adj1" fmla="val 50000"/>
                <a:gd name="adj2" fmla="val 25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000" dirty="0"/>
                <a:t>再帰</a:t>
              </a:r>
            </a:p>
          </p:txBody>
        </p:sp>
        <p:sp>
          <p:nvSpPr>
            <p:cNvPr id="6165" name="Text Box 69"/>
            <p:cNvSpPr txBox="1">
              <a:spLocks noChangeArrowheads="1"/>
            </p:cNvSpPr>
            <p:nvPr/>
          </p:nvSpPr>
          <p:spPr bwMode="auto">
            <a:xfrm>
              <a:off x="4752" y="2976"/>
              <a:ext cx="739" cy="3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400" dirty="0"/>
                <a:t>func (1)</a:t>
              </a:r>
            </a:p>
          </p:txBody>
        </p:sp>
        <p:sp>
          <p:nvSpPr>
            <p:cNvPr id="6166" name="Line 70"/>
            <p:cNvSpPr>
              <a:spLocks noChangeShapeType="1"/>
            </p:cNvSpPr>
            <p:nvPr/>
          </p:nvSpPr>
          <p:spPr bwMode="auto">
            <a:xfrm>
              <a:off x="3840" y="3120"/>
              <a:ext cx="480" cy="0"/>
            </a:xfrm>
            <a:prstGeom prst="line">
              <a:avLst/>
            </a:prstGeom>
            <a:noFill/>
            <a:ln w="76200">
              <a:solidFill>
                <a:schemeClr val="tx1"/>
              </a:solidFill>
              <a:prstDash val="sysDot"/>
              <a:round/>
              <a:headEnd/>
              <a:tailEn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grpSp>
      <p:grpSp>
        <p:nvGrpSpPr>
          <p:cNvPr id="5" name="Group 78"/>
          <p:cNvGrpSpPr>
            <a:grpSpLocks/>
          </p:cNvGrpSpPr>
          <p:nvPr/>
        </p:nvGrpSpPr>
        <p:grpSpPr bwMode="auto">
          <a:xfrm>
            <a:off x="457200" y="4267200"/>
            <a:ext cx="8131175" cy="457200"/>
            <a:chOff x="288" y="3360"/>
            <a:chExt cx="5122" cy="288"/>
          </a:xfrm>
        </p:grpSpPr>
        <p:sp>
          <p:nvSpPr>
            <p:cNvPr id="6159" name="Text Box 74"/>
            <p:cNvSpPr txBox="1">
              <a:spLocks noChangeArrowheads="1"/>
            </p:cNvSpPr>
            <p:nvPr/>
          </p:nvSpPr>
          <p:spPr bwMode="auto">
            <a:xfrm>
              <a:off x="288" y="3360"/>
              <a:ext cx="61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400" dirty="0"/>
                <a:t>変数 </a:t>
              </a:r>
              <a:r>
                <a:rPr lang="en-US" altLang="ja-JP" sz="2400" dirty="0"/>
                <a:t>r</a:t>
              </a:r>
            </a:p>
          </p:txBody>
        </p:sp>
        <p:sp>
          <p:nvSpPr>
            <p:cNvPr id="6160" name="Text Box 75"/>
            <p:cNvSpPr txBox="1">
              <a:spLocks noChangeArrowheads="1"/>
            </p:cNvSpPr>
            <p:nvPr/>
          </p:nvSpPr>
          <p:spPr bwMode="auto">
            <a:xfrm>
              <a:off x="1536" y="3360"/>
              <a:ext cx="61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400" dirty="0"/>
                <a:t>変数 </a:t>
              </a:r>
              <a:r>
                <a:rPr lang="en-US" altLang="ja-JP" sz="2400" dirty="0"/>
                <a:t>r</a:t>
              </a:r>
            </a:p>
          </p:txBody>
        </p:sp>
        <p:sp>
          <p:nvSpPr>
            <p:cNvPr id="6161" name="Text Box 76"/>
            <p:cNvSpPr txBox="1">
              <a:spLocks noChangeArrowheads="1"/>
            </p:cNvSpPr>
            <p:nvPr/>
          </p:nvSpPr>
          <p:spPr bwMode="auto">
            <a:xfrm>
              <a:off x="2784" y="3360"/>
              <a:ext cx="61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400" dirty="0"/>
                <a:t>変数 </a:t>
              </a:r>
              <a:r>
                <a:rPr lang="en-US" altLang="ja-JP" sz="2400" dirty="0"/>
                <a:t>r</a:t>
              </a:r>
            </a:p>
          </p:txBody>
        </p:sp>
        <p:sp>
          <p:nvSpPr>
            <p:cNvPr id="6162" name="Text Box 77"/>
            <p:cNvSpPr txBox="1">
              <a:spLocks noChangeArrowheads="1"/>
            </p:cNvSpPr>
            <p:nvPr/>
          </p:nvSpPr>
          <p:spPr bwMode="auto">
            <a:xfrm>
              <a:off x="4800" y="3360"/>
              <a:ext cx="61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400" dirty="0"/>
                <a:t>変数 </a:t>
              </a:r>
              <a:r>
                <a:rPr lang="en-US" altLang="ja-JP" sz="2400" dirty="0"/>
                <a:t>r</a:t>
              </a:r>
            </a:p>
          </p:txBody>
        </p:sp>
      </p:grpSp>
      <p:sp>
        <p:nvSpPr>
          <p:cNvPr id="171087" name="Text Box 79"/>
          <p:cNvSpPr txBox="1">
            <a:spLocks noChangeArrowheads="1"/>
          </p:cNvSpPr>
          <p:nvPr/>
        </p:nvSpPr>
        <p:spPr bwMode="auto">
          <a:xfrm>
            <a:off x="1030288" y="4800600"/>
            <a:ext cx="7177087"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000" tIns="46800" rIns="90000" bIns="46800">
            <a:spAutoFit/>
          </a:bodyPr>
          <a:lstStyle>
            <a:lvl1pPr indent="288925"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buSzPct val="70000"/>
              <a:buFont typeface="Wingdings" panose="05000000000000000000" pitchFamily="2" charset="2"/>
              <a:buChar char="n"/>
            </a:pPr>
            <a:r>
              <a:rPr lang="ja-JP" altLang="en-US" sz="2800" dirty="0"/>
              <a:t>変数 </a:t>
            </a:r>
            <a:r>
              <a:rPr lang="en-US" altLang="ja-JP" sz="2800" dirty="0"/>
              <a:t>r </a:t>
            </a:r>
            <a:r>
              <a:rPr lang="ja-JP" altLang="en-US" sz="2800" dirty="0"/>
              <a:t>には複数の番地が必要</a:t>
            </a:r>
          </a:p>
          <a:p>
            <a:pPr algn="l" eaLnBrk="1" hangingPunct="1">
              <a:buSzPct val="70000"/>
              <a:buFont typeface="Wingdings" panose="05000000000000000000" pitchFamily="2" charset="2"/>
              <a:buChar char="n"/>
            </a:pPr>
            <a:r>
              <a:rPr lang="ja-JP" altLang="en-US" sz="2800" dirty="0"/>
              <a:t>コンパイル時には必要な番地の個数は不明</a:t>
            </a:r>
          </a:p>
        </p:txBody>
      </p:sp>
      <p:grpSp>
        <p:nvGrpSpPr>
          <p:cNvPr id="6" name="Group 82"/>
          <p:cNvGrpSpPr>
            <a:grpSpLocks/>
          </p:cNvGrpSpPr>
          <p:nvPr/>
        </p:nvGrpSpPr>
        <p:grpSpPr bwMode="auto">
          <a:xfrm>
            <a:off x="1676400" y="5791200"/>
            <a:ext cx="4999038" cy="900113"/>
            <a:chOff x="1056" y="3648"/>
            <a:chExt cx="3149" cy="567"/>
          </a:xfrm>
        </p:grpSpPr>
        <p:sp>
          <p:nvSpPr>
            <p:cNvPr id="6157" name="AutoShape 80"/>
            <p:cNvSpPr>
              <a:spLocks noChangeArrowheads="1"/>
            </p:cNvSpPr>
            <p:nvPr/>
          </p:nvSpPr>
          <p:spPr bwMode="auto">
            <a:xfrm>
              <a:off x="2400" y="3648"/>
              <a:ext cx="432" cy="240"/>
            </a:xfrm>
            <a:prstGeom prst="downArrow">
              <a:avLst>
                <a:gd name="adj1" fmla="val 50000"/>
                <a:gd name="adj2" fmla="val 25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p>
          </p:txBody>
        </p:sp>
        <p:sp>
          <p:nvSpPr>
            <p:cNvPr id="6158" name="Text Box 81"/>
            <p:cNvSpPr txBox="1">
              <a:spLocks noChangeArrowheads="1"/>
            </p:cNvSpPr>
            <p:nvPr/>
          </p:nvSpPr>
          <p:spPr bwMode="auto">
            <a:xfrm>
              <a:off x="1056" y="3888"/>
              <a:ext cx="3149"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800" dirty="0"/>
                <a:t>番地の静的な割り当ては不可能</a:t>
              </a:r>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71066"/>
                                        </p:tgtEl>
                                        <p:attrNameLst>
                                          <p:attrName>style.visibility</p:attrName>
                                        </p:attrNameLst>
                                      </p:cBhvr>
                                      <p:to>
                                        <p:strVal val="visible"/>
                                      </p:to>
                                    </p:set>
                                    <p:animEffect transition="in" filter="checkerboard(across)">
                                      <p:cBhvr>
                                        <p:cTn id="7" dur="500"/>
                                        <p:tgtEl>
                                          <p:spTgt spid="1710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71067"/>
                                        </p:tgtEl>
                                        <p:attrNameLst>
                                          <p:attrName>style.visibility</p:attrName>
                                        </p:attrNameLst>
                                      </p:cBhvr>
                                      <p:to>
                                        <p:strVal val="visible"/>
                                      </p:to>
                                    </p:set>
                                    <p:animEffect transition="in" filter="checkerboard(across)">
                                      <p:cBhvr>
                                        <p:cTn id="12" dur="500"/>
                                        <p:tgtEl>
                                          <p:spTgt spid="17106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71068"/>
                                        </p:tgtEl>
                                        <p:attrNameLst>
                                          <p:attrName>style.visibility</p:attrName>
                                        </p:attrNameLst>
                                      </p:cBhvr>
                                      <p:to>
                                        <p:strVal val="visible"/>
                                      </p:to>
                                    </p:set>
                                    <p:animEffect transition="in" filter="wipe(left)">
                                      <p:cBhvr>
                                        <p:cTn id="17" dur="500"/>
                                        <p:tgtEl>
                                          <p:spTgt spid="17106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wipe(left)">
                                      <p:cBhvr>
                                        <p:cTn id="22" dur="500"/>
                                        <p:tgtEl>
                                          <p:spTgt spid="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wipe(left)">
                                      <p:cBhvr>
                                        <p:cTn id="27" dur="500"/>
                                        <p:tgtEl>
                                          <p:spTgt spid="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wipe(left)">
                                      <p:cBhvr>
                                        <p:cTn id="32" dur="500"/>
                                        <p:tgtEl>
                                          <p:spTgt spid="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checkerboard(across)">
                                      <p:cBhvr>
                                        <p:cTn id="37" dur="500"/>
                                        <p:tgtEl>
                                          <p:spTgt spid="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171087"/>
                                        </p:tgtEl>
                                        <p:attrNameLst>
                                          <p:attrName>style.visibility</p:attrName>
                                        </p:attrNameLst>
                                      </p:cBhvr>
                                      <p:to>
                                        <p:strVal val="visible"/>
                                      </p:to>
                                    </p:set>
                                    <p:animEffect transition="in" filter="checkerboard(across)">
                                      <p:cBhvr>
                                        <p:cTn id="42" dur="500"/>
                                        <p:tgtEl>
                                          <p:spTgt spid="171087"/>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1" fill="hold" nodeType="click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wipe(up)">
                                      <p:cBhvr>
                                        <p:cTn id="4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66" grpId="0" animBg="1" autoUpdateAnimBg="0"/>
      <p:bldP spid="171067" grpId="0" autoUpdateAnimBg="0"/>
      <p:bldP spid="171068" grpId="0" animBg="1" autoUpdateAnimBg="0"/>
      <p:bldP spid="171087" grpId="0"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関数呼び出し</a:t>
            </a:r>
          </a:p>
        </p:txBody>
      </p:sp>
      <p:sp>
        <p:nvSpPr>
          <p:cNvPr id="98307" name="Rectangle 3"/>
          <p:cNvSpPr>
            <a:spLocks noGrp="1" noChangeArrowheads="1"/>
          </p:cNvSpPr>
          <p:nvPr>
            <p:ph type="body" idx="4294967295"/>
          </p:nvPr>
        </p:nvSpPr>
        <p:spPr>
          <a:xfrm>
            <a:off x="762000" y="1676400"/>
            <a:ext cx="7467600" cy="2133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2800" dirty="0">
                <a:effectLst/>
                <a:latin typeface="Times New Roman" panose="02020603050405020304" pitchFamily="18" charset="0"/>
                <a:ea typeface="ＭＳ Ｐゴシック" panose="020B0600070205080204" pitchFamily="50" charset="-128"/>
              </a:rPr>
              <a:t>関数呼び出し </a:t>
            </a:r>
            <a:r>
              <a:rPr lang="en-US" altLang="ja-JP" sz="2800" dirty="0">
                <a:effectLst/>
                <a:latin typeface="Times New Roman" panose="02020603050405020304" pitchFamily="18" charset="0"/>
                <a:ea typeface="ＭＳ Ｐゴシック" panose="020B0600070205080204" pitchFamily="50" charset="-128"/>
              </a:rPr>
              <a:t>(call)</a:t>
            </a:r>
            <a:endParaRPr lang="ja-JP" altLang="en-US" sz="2800" dirty="0">
              <a:effectLst/>
              <a:latin typeface="Times New Roman" panose="02020603050405020304" pitchFamily="18" charset="0"/>
              <a:ea typeface="ＭＳ Ｐゴシック" panose="020B0600070205080204" pitchFamily="50" charset="-128"/>
            </a:endParaRPr>
          </a:p>
          <a:p>
            <a:r>
              <a:rPr lang="ja-JP" altLang="en-US" sz="2800" dirty="0">
                <a:effectLst/>
                <a:latin typeface="Times New Roman" panose="02020603050405020304" pitchFamily="18" charset="0"/>
                <a:ea typeface="ＭＳ Ｐゴシック" panose="020B0600070205080204" pitchFamily="50" charset="-128"/>
              </a:rPr>
              <a:t>呼び出し元に戻る </a:t>
            </a:r>
            <a:r>
              <a:rPr lang="en-US" altLang="ja-JP" sz="2800" dirty="0">
                <a:effectLst/>
                <a:latin typeface="Times New Roman" panose="02020603050405020304" pitchFamily="18" charset="0"/>
                <a:ea typeface="ＭＳ Ｐゴシック" panose="020B0600070205080204" pitchFamily="50" charset="-128"/>
              </a:rPr>
              <a:t>(return)</a:t>
            </a:r>
            <a:endParaRPr lang="ja-JP" altLang="en-US" sz="2800" dirty="0">
              <a:effectLst/>
              <a:latin typeface="Times New Roman" panose="02020603050405020304" pitchFamily="18" charset="0"/>
              <a:ea typeface="ＭＳ Ｐゴシック" panose="020B0600070205080204" pitchFamily="50" charset="-128"/>
            </a:endParaRPr>
          </a:p>
          <a:p>
            <a:r>
              <a:rPr lang="ja-JP" altLang="en-US" sz="2800" dirty="0">
                <a:effectLst/>
                <a:latin typeface="Times New Roman" panose="02020603050405020304" pitchFamily="18" charset="0"/>
                <a:ea typeface="ＭＳ Ｐゴシック" panose="020B0600070205080204" pitchFamily="50" charset="-128"/>
              </a:rPr>
              <a:t>仮引数 </a:t>
            </a:r>
            <a:r>
              <a:rPr lang="en-US" altLang="ja-JP" sz="2800" dirty="0">
                <a:effectLst/>
                <a:latin typeface="Times New Roman" panose="02020603050405020304" pitchFamily="18" charset="0"/>
                <a:ea typeface="ＭＳ Ｐゴシック" panose="020B0600070205080204" pitchFamily="50" charset="-128"/>
              </a:rPr>
              <a:t>: </a:t>
            </a:r>
            <a:r>
              <a:rPr lang="ja-JP" altLang="en-US" sz="2800" dirty="0">
                <a:effectLst/>
                <a:latin typeface="Times New Roman" panose="02020603050405020304" pitchFamily="18" charset="0"/>
                <a:ea typeface="ＭＳ Ｐゴシック" panose="020B0600070205080204" pitchFamily="50" charset="-128"/>
              </a:rPr>
              <a:t>関数定義時の引数</a:t>
            </a:r>
            <a:endParaRPr lang="en-US" altLang="ja-JP" sz="2800" dirty="0">
              <a:effectLst/>
              <a:latin typeface="Times New Roman" panose="02020603050405020304" pitchFamily="18" charset="0"/>
              <a:ea typeface="ＭＳ Ｐゴシック" panose="020B0600070205080204" pitchFamily="50" charset="-128"/>
            </a:endParaRPr>
          </a:p>
          <a:p>
            <a:r>
              <a:rPr lang="ja-JP" altLang="en-US" sz="2800" dirty="0">
                <a:effectLst/>
                <a:latin typeface="Times New Roman" panose="02020603050405020304" pitchFamily="18" charset="0"/>
                <a:ea typeface="ＭＳ Ｐゴシック" panose="020B0600070205080204" pitchFamily="50" charset="-128"/>
              </a:rPr>
              <a:t>実引数 </a:t>
            </a:r>
            <a:r>
              <a:rPr lang="en-US" altLang="ja-JP" sz="2800" dirty="0">
                <a:effectLst/>
                <a:latin typeface="Times New Roman" panose="02020603050405020304" pitchFamily="18" charset="0"/>
                <a:ea typeface="ＭＳ Ｐゴシック" panose="020B0600070205080204" pitchFamily="50" charset="-128"/>
              </a:rPr>
              <a:t>: </a:t>
            </a:r>
            <a:r>
              <a:rPr lang="ja-JP" altLang="en-US" sz="2800" dirty="0">
                <a:effectLst/>
                <a:latin typeface="Times New Roman" panose="02020603050405020304" pitchFamily="18" charset="0"/>
                <a:ea typeface="ＭＳ Ｐゴシック" panose="020B0600070205080204" pitchFamily="50" charset="-128"/>
              </a:rPr>
              <a:t>関数呼び出し時の引数</a:t>
            </a:r>
          </a:p>
        </p:txBody>
      </p:sp>
      <p:sp>
        <p:nvSpPr>
          <p:cNvPr id="98308" name="Rectangle 4"/>
          <p:cNvSpPr>
            <a:spLocks noChangeArrowheads="1"/>
          </p:cNvSpPr>
          <p:nvPr/>
        </p:nvSpPr>
        <p:spPr bwMode="auto">
          <a:xfrm>
            <a:off x="6248400" y="2133600"/>
            <a:ext cx="2438400" cy="4114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400" dirty="0"/>
              <a:t>main () {</a:t>
            </a:r>
          </a:p>
          <a:p>
            <a:r>
              <a:rPr lang="en-US" altLang="ja-JP" sz="2400" dirty="0"/>
              <a:t>    :</a:t>
            </a:r>
          </a:p>
          <a:p>
            <a:r>
              <a:rPr lang="en-US" altLang="ja-JP" sz="2400" dirty="0"/>
              <a:t>    x = func (1, 2);</a:t>
            </a:r>
          </a:p>
          <a:p>
            <a:r>
              <a:rPr lang="en-US" altLang="ja-JP" sz="2400" dirty="0"/>
              <a:t>    :</a:t>
            </a:r>
          </a:p>
          <a:p>
            <a:r>
              <a:rPr lang="en-US" altLang="ja-JP" sz="2400" dirty="0"/>
              <a:t>}</a:t>
            </a:r>
          </a:p>
          <a:p>
            <a:endParaRPr lang="en-US" altLang="ja-JP" sz="2400" dirty="0"/>
          </a:p>
          <a:p>
            <a:r>
              <a:rPr lang="en-US" altLang="ja-JP" sz="2400" dirty="0"/>
              <a:t>func (int i, j) {</a:t>
            </a:r>
          </a:p>
          <a:p>
            <a:r>
              <a:rPr lang="en-US" altLang="ja-JP" sz="2400" dirty="0"/>
              <a:t>    :</a:t>
            </a:r>
          </a:p>
          <a:p>
            <a:r>
              <a:rPr lang="en-US" altLang="ja-JP" sz="2400" dirty="0"/>
              <a:t>    return a;</a:t>
            </a:r>
          </a:p>
          <a:p>
            <a:r>
              <a:rPr lang="en-US" altLang="ja-JP" sz="2400" dirty="0"/>
              <a:t>}</a:t>
            </a:r>
          </a:p>
        </p:txBody>
      </p:sp>
      <p:sp useBgFill="1">
        <p:nvSpPr>
          <p:cNvPr id="98309" name="AutoShape 5"/>
          <p:cNvSpPr>
            <a:spLocks noChangeArrowheads="1"/>
          </p:cNvSpPr>
          <p:nvPr/>
        </p:nvSpPr>
        <p:spPr bwMode="auto">
          <a:xfrm>
            <a:off x="7467600" y="2438400"/>
            <a:ext cx="1219200" cy="457200"/>
          </a:xfrm>
          <a:prstGeom prst="wedgeRoundRectCallout">
            <a:avLst>
              <a:gd name="adj1" fmla="val -14972"/>
              <a:gd name="adj2" fmla="val 94444"/>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400" dirty="0"/>
              <a:t>実引数</a:t>
            </a:r>
          </a:p>
        </p:txBody>
      </p:sp>
      <p:sp useBgFill="1">
        <p:nvSpPr>
          <p:cNvPr id="98310" name="AutoShape 6"/>
          <p:cNvSpPr>
            <a:spLocks noChangeArrowheads="1"/>
          </p:cNvSpPr>
          <p:nvPr/>
        </p:nvSpPr>
        <p:spPr bwMode="auto">
          <a:xfrm>
            <a:off x="7162800" y="3962400"/>
            <a:ext cx="1219200" cy="457200"/>
          </a:xfrm>
          <a:prstGeom prst="wedgeRoundRectCallout">
            <a:avLst>
              <a:gd name="adj1" fmla="val -18227"/>
              <a:gd name="adj2" fmla="val 71875"/>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400" dirty="0"/>
              <a:t>仮引数</a:t>
            </a:r>
          </a:p>
        </p:txBody>
      </p:sp>
      <p:sp useBgFill="1">
        <p:nvSpPr>
          <p:cNvPr id="98311" name="AutoShape 7"/>
          <p:cNvSpPr>
            <a:spLocks noChangeArrowheads="1"/>
          </p:cNvSpPr>
          <p:nvPr/>
        </p:nvSpPr>
        <p:spPr bwMode="auto">
          <a:xfrm>
            <a:off x="7010400" y="5715000"/>
            <a:ext cx="1295400" cy="457200"/>
          </a:xfrm>
          <a:prstGeom prst="wedgeRoundRectCallout">
            <a:avLst>
              <a:gd name="adj1" fmla="val -12620"/>
              <a:gd name="adj2" fmla="val -75347"/>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400" dirty="0"/>
              <a:t>戻り値</a:t>
            </a:r>
          </a:p>
        </p:txBody>
      </p:sp>
      <p:grpSp>
        <p:nvGrpSpPr>
          <p:cNvPr id="98312" name="Group 8"/>
          <p:cNvGrpSpPr>
            <a:grpSpLocks/>
          </p:cNvGrpSpPr>
          <p:nvPr/>
        </p:nvGrpSpPr>
        <p:grpSpPr bwMode="auto">
          <a:xfrm>
            <a:off x="5105400" y="3352800"/>
            <a:ext cx="1066800" cy="1371600"/>
            <a:chOff x="3216" y="2112"/>
            <a:chExt cx="672" cy="864"/>
          </a:xfrm>
        </p:grpSpPr>
        <p:sp>
          <p:nvSpPr>
            <p:cNvPr id="98313" name="テキスト ボックス 12"/>
            <p:cNvSpPr txBox="1">
              <a:spLocks noChangeArrowheads="1"/>
            </p:cNvSpPr>
            <p:nvPr/>
          </p:nvSpPr>
          <p:spPr bwMode="auto">
            <a:xfrm>
              <a:off x="3216" y="2400"/>
              <a:ext cx="57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dirty="0"/>
                <a:t>call</a:t>
              </a:r>
              <a:endParaRPr lang="ja-JP" altLang="en-US" sz="2400" dirty="0"/>
            </a:p>
          </p:txBody>
        </p:sp>
        <p:grpSp>
          <p:nvGrpSpPr>
            <p:cNvPr id="98314" name="Group 10"/>
            <p:cNvGrpSpPr>
              <a:grpSpLocks/>
            </p:cNvGrpSpPr>
            <p:nvPr/>
          </p:nvGrpSpPr>
          <p:grpSpPr bwMode="auto">
            <a:xfrm flipH="1">
              <a:off x="3696" y="2112"/>
              <a:ext cx="192" cy="864"/>
              <a:chOff x="2640" y="2688"/>
              <a:chExt cx="192" cy="864"/>
            </a:xfrm>
          </p:grpSpPr>
          <p:sp>
            <p:nvSpPr>
              <p:cNvPr id="98315" name="Arc 11"/>
              <p:cNvSpPr>
                <a:spLocks/>
              </p:cNvSpPr>
              <p:nvPr/>
            </p:nvSpPr>
            <p:spPr bwMode="auto">
              <a:xfrm>
                <a:off x="2640" y="2688"/>
                <a:ext cx="192" cy="43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98316" name="Arc 12"/>
              <p:cNvSpPr>
                <a:spLocks/>
              </p:cNvSpPr>
              <p:nvPr/>
            </p:nvSpPr>
            <p:spPr bwMode="auto">
              <a:xfrm flipV="1">
                <a:off x="2640" y="3120"/>
                <a:ext cx="192" cy="43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grpSp>
      </p:grpSp>
      <p:grpSp>
        <p:nvGrpSpPr>
          <p:cNvPr id="98317" name="Group 13"/>
          <p:cNvGrpSpPr>
            <a:grpSpLocks/>
          </p:cNvGrpSpPr>
          <p:nvPr/>
        </p:nvGrpSpPr>
        <p:grpSpPr bwMode="auto">
          <a:xfrm>
            <a:off x="8224838" y="3505200"/>
            <a:ext cx="919162" cy="2057400"/>
            <a:chOff x="5085" y="2208"/>
            <a:chExt cx="579" cy="1296"/>
          </a:xfrm>
        </p:grpSpPr>
        <p:grpSp>
          <p:nvGrpSpPr>
            <p:cNvPr id="98318" name="Group 14"/>
            <p:cNvGrpSpPr>
              <a:grpSpLocks/>
            </p:cNvGrpSpPr>
            <p:nvPr/>
          </p:nvGrpSpPr>
          <p:grpSpPr bwMode="auto">
            <a:xfrm rot="10800000" flipH="1">
              <a:off x="5184" y="2208"/>
              <a:ext cx="192" cy="1296"/>
              <a:chOff x="2640" y="2688"/>
              <a:chExt cx="192" cy="864"/>
            </a:xfrm>
          </p:grpSpPr>
          <p:sp>
            <p:nvSpPr>
              <p:cNvPr id="98319" name="Arc 15"/>
              <p:cNvSpPr>
                <a:spLocks/>
              </p:cNvSpPr>
              <p:nvPr/>
            </p:nvSpPr>
            <p:spPr bwMode="auto">
              <a:xfrm>
                <a:off x="2640" y="2688"/>
                <a:ext cx="192" cy="43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98320" name="Arc 16"/>
              <p:cNvSpPr>
                <a:spLocks/>
              </p:cNvSpPr>
              <p:nvPr/>
            </p:nvSpPr>
            <p:spPr bwMode="auto">
              <a:xfrm flipV="1">
                <a:off x="2640" y="3120"/>
                <a:ext cx="192" cy="43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grpSp>
        <p:sp>
          <p:nvSpPr>
            <p:cNvPr id="98321" name="テキスト ボックス 12"/>
            <p:cNvSpPr txBox="1">
              <a:spLocks noChangeArrowheads="1"/>
            </p:cNvSpPr>
            <p:nvPr/>
          </p:nvSpPr>
          <p:spPr bwMode="auto">
            <a:xfrm>
              <a:off x="5085" y="2784"/>
              <a:ext cx="57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dirty="0"/>
                <a:t>return</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98312"/>
                                        </p:tgtEl>
                                        <p:attrNameLst>
                                          <p:attrName>style.visibility</p:attrName>
                                        </p:attrNameLst>
                                      </p:cBhvr>
                                      <p:to>
                                        <p:strVal val="visible"/>
                                      </p:to>
                                    </p:set>
                                    <p:animEffect transition="in" filter="wipe(up)">
                                      <p:cBhvr>
                                        <p:cTn id="7" dur="500"/>
                                        <p:tgtEl>
                                          <p:spTgt spid="983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98317"/>
                                        </p:tgtEl>
                                        <p:attrNameLst>
                                          <p:attrName>style.visibility</p:attrName>
                                        </p:attrNameLst>
                                      </p:cBhvr>
                                      <p:to>
                                        <p:strVal val="visible"/>
                                      </p:to>
                                    </p:set>
                                    <p:animEffect transition="in" filter="wipe(down)">
                                      <p:cBhvr>
                                        <p:cTn id="12" dur="500"/>
                                        <p:tgtEl>
                                          <p:spTgt spid="9831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98309"/>
                                        </p:tgtEl>
                                        <p:attrNameLst>
                                          <p:attrName>style.visibility</p:attrName>
                                        </p:attrNameLst>
                                      </p:cBhvr>
                                      <p:to>
                                        <p:strVal val="visible"/>
                                      </p:to>
                                    </p:set>
                                    <p:animEffect transition="in" filter="checkerboard(across)">
                                      <p:cBhvr>
                                        <p:cTn id="17" dur="500"/>
                                        <p:tgtEl>
                                          <p:spTgt spid="9830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98310"/>
                                        </p:tgtEl>
                                        <p:attrNameLst>
                                          <p:attrName>style.visibility</p:attrName>
                                        </p:attrNameLst>
                                      </p:cBhvr>
                                      <p:to>
                                        <p:strVal val="visible"/>
                                      </p:to>
                                    </p:set>
                                    <p:animEffect transition="in" filter="checkerboard(across)">
                                      <p:cBhvr>
                                        <p:cTn id="22" dur="500"/>
                                        <p:tgtEl>
                                          <p:spTgt spid="9831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98311"/>
                                        </p:tgtEl>
                                        <p:attrNameLst>
                                          <p:attrName>style.visibility</p:attrName>
                                        </p:attrNameLst>
                                      </p:cBhvr>
                                      <p:to>
                                        <p:strVal val="visible"/>
                                      </p:to>
                                    </p:set>
                                    <p:animEffect transition="in" filter="checkerboard(across)">
                                      <p:cBhvr>
                                        <p:cTn id="27" dur="500"/>
                                        <p:tgtEl>
                                          <p:spTgt spid="983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9" grpId="0" animBg="1" autoUpdateAnimBg="0"/>
      <p:bldP spid="98310" grpId="0" animBg="1" autoUpdateAnimBg="0"/>
      <p:bldP spid="98311" grpId="0" animBg="1"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関数呼び出し</a:t>
            </a:r>
            <a:endParaRPr lang="ja-JP" altLang="en-US" sz="4000" dirty="0">
              <a:effectLst/>
              <a:latin typeface="Times New Roman" panose="02020603050405020304" pitchFamily="18" charset="0"/>
              <a:ea typeface="ＭＳ Ｐゴシック" panose="020B0600070205080204" pitchFamily="50" charset="-128"/>
            </a:endParaRPr>
          </a:p>
        </p:txBody>
      </p:sp>
      <p:sp>
        <p:nvSpPr>
          <p:cNvPr id="29699" name="Rectangle 3"/>
          <p:cNvSpPr>
            <a:spLocks noGrp="1" noChangeArrowheads="1"/>
          </p:cNvSpPr>
          <p:nvPr>
            <p:ph type="body" idx="4294967295"/>
          </p:nvPr>
        </p:nvSpPr>
        <p:spPr>
          <a:xfrm>
            <a:off x="1066800" y="1981200"/>
            <a:ext cx="75438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駆動レコードを生成, </a:t>
            </a:r>
            <a:r>
              <a:rPr lang="en-US" altLang="ja-JP" dirty="0">
                <a:effectLst/>
                <a:latin typeface="Times New Roman" panose="02020603050405020304" pitchFamily="18" charset="0"/>
                <a:ea typeface="ＭＳ Ｐゴシック" panose="020B0600070205080204" pitchFamily="50" charset="-128"/>
              </a:rPr>
              <a:t>Dseg </a:t>
            </a:r>
            <a:r>
              <a:rPr lang="ja-JP" altLang="en-US" dirty="0">
                <a:effectLst/>
                <a:latin typeface="Times New Roman" panose="02020603050405020304" pitchFamily="18" charset="0"/>
                <a:ea typeface="ＭＳ Ｐゴシック" panose="020B0600070205080204" pitchFamily="50" charset="-128"/>
              </a:rPr>
              <a:t>に加える</a:t>
            </a:r>
            <a:endParaRPr lang="en-US" altLang="ja-JP" dirty="0">
              <a:effectLst/>
              <a:latin typeface="Times New Roman" panose="02020603050405020304" pitchFamily="18" charset="0"/>
              <a:ea typeface="ＭＳ Ｐゴシック" panose="020B0600070205080204" pitchFamily="50" charset="-128"/>
            </a:endParaRPr>
          </a:p>
        </p:txBody>
      </p:sp>
      <p:sp>
        <p:nvSpPr>
          <p:cNvPr id="29700" name="Rectangle 4"/>
          <p:cNvSpPr>
            <a:spLocks noChangeArrowheads="1"/>
          </p:cNvSpPr>
          <p:nvPr/>
        </p:nvSpPr>
        <p:spPr bwMode="auto">
          <a:xfrm>
            <a:off x="914400" y="3352800"/>
            <a:ext cx="1981200" cy="1295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400" dirty="0"/>
              <a:t>:</a:t>
            </a:r>
          </a:p>
          <a:p>
            <a:pPr algn="ctr"/>
            <a:r>
              <a:rPr lang="en-US" altLang="ja-JP" sz="2400" dirty="0"/>
              <a:t>z = func (x, y);</a:t>
            </a:r>
          </a:p>
          <a:p>
            <a:pPr algn="ctr"/>
            <a:r>
              <a:rPr lang="en-US" altLang="ja-JP" sz="2400" dirty="0"/>
              <a:t>;</a:t>
            </a:r>
          </a:p>
        </p:txBody>
      </p:sp>
      <p:sp>
        <p:nvSpPr>
          <p:cNvPr id="29701" name="Rectangle 5"/>
          <p:cNvSpPr>
            <a:spLocks noChangeArrowheads="1"/>
          </p:cNvSpPr>
          <p:nvPr/>
        </p:nvSpPr>
        <p:spPr bwMode="auto">
          <a:xfrm>
            <a:off x="3505200" y="3048000"/>
            <a:ext cx="1676400" cy="34290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29702" name="Text Box 6"/>
          <p:cNvSpPr txBox="1">
            <a:spLocks noChangeArrowheads="1"/>
          </p:cNvSpPr>
          <p:nvPr/>
        </p:nvSpPr>
        <p:spPr bwMode="auto">
          <a:xfrm>
            <a:off x="3559175" y="2486025"/>
            <a:ext cx="9112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2800" dirty="0"/>
              <a:t>Dseg</a:t>
            </a:r>
          </a:p>
        </p:txBody>
      </p:sp>
      <p:sp>
        <p:nvSpPr>
          <p:cNvPr id="29703" name="Rectangle 7"/>
          <p:cNvSpPr>
            <a:spLocks noChangeArrowheads="1"/>
          </p:cNvSpPr>
          <p:nvPr/>
        </p:nvSpPr>
        <p:spPr bwMode="auto">
          <a:xfrm>
            <a:off x="3505200" y="3048000"/>
            <a:ext cx="1676400" cy="13716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400" dirty="0"/>
              <a:t>使用中</a:t>
            </a:r>
          </a:p>
        </p:txBody>
      </p:sp>
      <p:grpSp>
        <p:nvGrpSpPr>
          <p:cNvPr id="29709" name="Group 13"/>
          <p:cNvGrpSpPr>
            <a:grpSpLocks/>
          </p:cNvGrpSpPr>
          <p:nvPr/>
        </p:nvGrpSpPr>
        <p:grpSpPr bwMode="auto">
          <a:xfrm>
            <a:off x="5257800" y="3048000"/>
            <a:ext cx="2667000" cy="3429000"/>
            <a:chOff x="3312" y="1920"/>
            <a:chExt cx="1680" cy="2160"/>
          </a:xfrm>
        </p:grpSpPr>
        <p:sp>
          <p:nvSpPr>
            <p:cNvPr id="29704" name="AutoShape 8"/>
            <p:cNvSpPr>
              <a:spLocks noChangeArrowheads="1"/>
            </p:cNvSpPr>
            <p:nvPr/>
          </p:nvSpPr>
          <p:spPr bwMode="auto">
            <a:xfrm>
              <a:off x="3312" y="2688"/>
              <a:ext cx="528" cy="528"/>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000" dirty="0"/>
                <a:t>func</a:t>
              </a:r>
              <a:endParaRPr lang="ja-JP" altLang="en-US" sz="2000" dirty="0"/>
            </a:p>
          </p:txBody>
        </p:sp>
        <p:sp>
          <p:nvSpPr>
            <p:cNvPr id="29705" name="Rectangle 9"/>
            <p:cNvSpPr>
              <a:spLocks noChangeArrowheads="1"/>
            </p:cNvSpPr>
            <p:nvPr/>
          </p:nvSpPr>
          <p:spPr bwMode="auto">
            <a:xfrm>
              <a:off x="3936" y="1920"/>
              <a:ext cx="1056" cy="216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29707" name="Rectangle 11"/>
            <p:cNvSpPr>
              <a:spLocks noChangeArrowheads="1"/>
            </p:cNvSpPr>
            <p:nvPr/>
          </p:nvSpPr>
          <p:spPr bwMode="auto">
            <a:xfrm>
              <a:off x="3936" y="1920"/>
              <a:ext cx="1056" cy="86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400" dirty="0"/>
                <a:t>使用中</a:t>
              </a:r>
            </a:p>
          </p:txBody>
        </p:sp>
        <p:sp>
          <p:nvSpPr>
            <p:cNvPr id="29708" name="Rectangle 12"/>
            <p:cNvSpPr>
              <a:spLocks noChangeArrowheads="1"/>
            </p:cNvSpPr>
            <p:nvPr/>
          </p:nvSpPr>
          <p:spPr bwMode="auto">
            <a:xfrm>
              <a:off x="3936" y="2784"/>
              <a:ext cx="1056" cy="528"/>
            </a:xfrm>
            <a:prstGeom prst="rect">
              <a:avLst/>
            </a:prstGeom>
            <a:solidFill>
              <a:srgbClr val="0033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400" dirty="0"/>
                <a:t>func </a:t>
              </a:r>
              <a:r>
                <a:rPr lang="ja-JP" altLang="en-US" sz="2400" dirty="0"/>
                <a:t>の</a:t>
              </a:r>
            </a:p>
            <a:p>
              <a:pPr algn="ctr"/>
              <a:r>
                <a:rPr lang="ja-JP" altLang="en-US" sz="2400" dirty="0"/>
                <a:t>駆動レコード</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9709"/>
                                        </p:tgtEl>
                                        <p:attrNameLst>
                                          <p:attrName>style.visibility</p:attrName>
                                        </p:attrNameLst>
                                      </p:cBhvr>
                                      <p:to>
                                        <p:strVal val="visible"/>
                                      </p:to>
                                    </p:set>
                                    <p:animEffect transition="in" filter="wipe(left)">
                                      <p:cBhvr>
                                        <p:cTn id="7" dur="500"/>
                                        <p:tgtEl>
                                          <p:spTgt spid="297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関数呼び出し</a:t>
            </a:r>
          </a:p>
        </p:txBody>
      </p:sp>
      <p:graphicFrame>
        <p:nvGraphicFramePr>
          <p:cNvPr id="30814" name="Group 94"/>
          <p:cNvGraphicFramePr>
            <a:graphicFrameLocks noGrp="1"/>
          </p:cNvGraphicFramePr>
          <p:nvPr/>
        </p:nvGraphicFramePr>
        <p:xfrm>
          <a:off x="2819400" y="2286000"/>
          <a:ext cx="1371600" cy="4137309"/>
        </p:xfrm>
        <a:graphic>
          <a:graphicData uri="http://schemas.openxmlformats.org/drawingml/2006/table">
            <a:tbl>
              <a:tblPr/>
              <a:tblGrid>
                <a:gridCol w="7620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6037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101</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102</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6037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103</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104</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105</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6037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106</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107</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108</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30752" name="Text Box 32"/>
          <p:cNvSpPr txBox="1">
            <a:spLocks noChangeArrowheads="1"/>
          </p:cNvSpPr>
          <p:nvPr/>
        </p:nvSpPr>
        <p:spPr bwMode="auto">
          <a:xfrm>
            <a:off x="3048000" y="1828800"/>
            <a:ext cx="9112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t>Dseg</a:t>
            </a:r>
          </a:p>
        </p:txBody>
      </p:sp>
      <p:graphicFrame>
        <p:nvGraphicFramePr>
          <p:cNvPr id="30817" name="Group 97"/>
          <p:cNvGraphicFramePr>
            <a:graphicFrameLocks noGrp="1"/>
          </p:cNvGraphicFramePr>
          <p:nvPr/>
        </p:nvGraphicFramePr>
        <p:xfrm>
          <a:off x="4648200" y="2286000"/>
          <a:ext cx="685800" cy="4134276"/>
        </p:xfrm>
        <a:graphic>
          <a:graphicData uri="http://schemas.openxmlformats.org/drawingml/2006/table">
            <a:tbl>
              <a:tblPr/>
              <a:tblGrid>
                <a:gridCol w="685800">
                  <a:extLst>
                    <a:ext uri="{9D8B030D-6E8A-4147-A177-3AD203B41FA5}">
                      <a16:colId xmlns:a16="http://schemas.microsoft.com/office/drawing/2014/main" val="20000"/>
                    </a:ext>
                  </a:extLst>
                </a:gridCol>
              </a:tblGrid>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2" marB="4680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50</a:t>
                      </a:r>
                    </a:p>
                  </a:txBody>
                  <a:tcPr marL="90000" marR="90000" marT="46802" marB="4680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00"/>
                    </a:solidFill>
                  </a:tcPr>
                </a:tc>
                <a:extLst>
                  <a:ext uri="{0D108BD9-81ED-4DB2-BD59-A6C34878D82A}">
                    <a16:rowId xmlns:a16="http://schemas.microsoft.com/office/drawing/2014/main" val="10003"/>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201</a:t>
                      </a:r>
                    </a:p>
                  </a:txBody>
                  <a:tcPr marL="90000" marR="90000" marT="46802" marB="4680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00"/>
                    </a:solidFill>
                  </a:tcPr>
                </a:tc>
                <a:extLst>
                  <a:ext uri="{0D108BD9-81ED-4DB2-BD59-A6C34878D82A}">
                    <a16:rowId xmlns:a16="http://schemas.microsoft.com/office/drawing/2014/main" val="10004"/>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52</a:t>
                      </a:r>
                    </a:p>
                  </a:txBody>
                  <a:tcPr marL="90000" marR="90000" marT="46802" marB="4680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00"/>
                    </a:solidFill>
                  </a:tcPr>
                </a:tc>
                <a:extLst>
                  <a:ext uri="{0D108BD9-81ED-4DB2-BD59-A6C34878D82A}">
                    <a16:rowId xmlns:a16="http://schemas.microsoft.com/office/drawing/2014/main" val="10005"/>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graphicFrame>
        <p:nvGraphicFramePr>
          <p:cNvPr id="15" name="Group 1084"/>
          <p:cNvGraphicFramePr>
            <a:graphicFrameLocks noGrp="1"/>
          </p:cNvGraphicFramePr>
          <p:nvPr>
            <p:extLst>
              <p:ext uri="{D42A27DB-BD31-4B8C-83A1-F6EECF244321}">
                <p14:modId xmlns:p14="http://schemas.microsoft.com/office/powerpoint/2010/main" val="3628688370"/>
              </p:ext>
            </p:extLst>
          </p:nvPr>
        </p:nvGraphicFramePr>
        <p:xfrm>
          <a:off x="304800" y="2438400"/>
          <a:ext cx="2209800" cy="3674880"/>
        </p:xfrm>
        <a:graphic>
          <a:graphicData uri="http://schemas.openxmlformats.org/drawingml/2006/table">
            <a:tbl>
              <a:tblPr/>
              <a:tblGrid>
                <a:gridCol w="6858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tblGrid>
              <a:tr h="35401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5401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200</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CALL 500</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5401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5401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5401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500</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5401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5401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550</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RET</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5401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30802" name="Text Box 1085"/>
          <p:cNvSpPr txBox="1">
            <a:spLocks noChangeArrowheads="1"/>
          </p:cNvSpPr>
          <p:nvPr/>
        </p:nvSpPr>
        <p:spPr bwMode="auto">
          <a:xfrm>
            <a:off x="1371600" y="1828800"/>
            <a:ext cx="7731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t>Iseg</a:t>
            </a:r>
          </a:p>
        </p:txBody>
      </p:sp>
      <p:sp>
        <p:nvSpPr>
          <p:cNvPr id="30806" name="AutoShape 86"/>
          <p:cNvSpPr>
            <a:spLocks noChangeArrowheads="1"/>
          </p:cNvSpPr>
          <p:nvPr/>
        </p:nvSpPr>
        <p:spPr bwMode="auto">
          <a:xfrm>
            <a:off x="5638800" y="3124200"/>
            <a:ext cx="2057400" cy="533400"/>
          </a:xfrm>
          <a:prstGeom prst="wedgeRoundRectCallout">
            <a:avLst>
              <a:gd name="adj1" fmla="val -62037"/>
              <a:gd name="adj2" fmla="val 88690"/>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800" dirty="0"/>
              <a:t>動的リンク</a:t>
            </a:r>
          </a:p>
        </p:txBody>
      </p:sp>
      <p:sp>
        <p:nvSpPr>
          <p:cNvPr id="30807" name="AutoShape 87"/>
          <p:cNvSpPr>
            <a:spLocks noChangeArrowheads="1"/>
          </p:cNvSpPr>
          <p:nvPr/>
        </p:nvSpPr>
        <p:spPr bwMode="auto">
          <a:xfrm>
            <a:off x="5715000" y="3810000"/>
            <a:ext cx="2057400" cy="533400"/>
          </a:xfrm>
          <a:prstGeom prst="wedgeRoundRectCallout">
            <a:avLst>
              <a:gd name="adj1" fmla="val -66125"/>
              <a:gd name="adj2" fmla="val 46727"/>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800" dirty="0"/>
              <a:t>戻り番地</a:t>
            </a:r>
          </a:p>
        </p:txBody>
      </p:sp>
      <p:grpSp>
        <p:nvGrpSpPr>
          <p:cNvPr id="30819" name="Group 99"/>
          <p:cNvGrpSpPr>
            <a:grpSpLocks/>
          </p:cNvGrpSpPr>
          <p:nvPr/>
        </p:nvGrpSpPr>
        <p:grpSpPr bwMode="auto">
          <a:xfrm>
            <a:off x="5410200" y="5029200"/>
            <a:ext cx="1831975" cy="838200"/>
            <a:chOff x="3360" y="3168"/>
            <a:chExt cx="1154" cy="528"/>
          </a:xfrm>
        </p:grpSpPr>
        <p:sp>
          <p:nvSpPr>
            <p:cNvPr id="30808" name="Line 88"/>
            <p:cNvSpPr>
              <a:spLocks noChangeShapeType="1"/>
            </p:cNvSpPr>
            <p:nvPr/>
          </p:nvSpPr>
          <p:spPr bwMode="auto">
            <a:xfrm>
              <a:off x="3360" y="3168"/>
              <a:ext cx="19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30809" name="Line 89"/>
            <p:cNvSpPr>
              <a:spLocks noChangeShapeType="1"/>
            </p:cNvSpPr>
            <p:nvPr/>
          </p:nvSpPr>
          <p:spPr bwMode="auto">
            <a:xfrm>
              <a:off x="3456" y="3168"/>
              <a:ext cx="0" cy="52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30818" name="Text Box 98"/>
            <p:cNvSpPr txBox="1">
              <a:spLocks noChangeArrowheads="1"/>
            </p:cNvSpPr>
            <p:nvPr/>
          </p:nvSpPr>
          <p:spPr bwMode="auto">
            <a:xfrm>
              <a:off x="3504" y="3264"/>
              <a:ext cx="101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2800" dirty="0"/>
                <a:t>局所変数</a:t>
              </a:r>
            </a:p>
          </p:txBody>
        </p:sp>
      </p:grpSp>
      <p:sp>
        <p:nvSpPr>
          <p:cNvPr id="30820" name="Rectangle 100"/>
          <p:cNvSpPr>
            <a:spLocks noChangeArrowheads="1"/>
          </p:cNvSpPr>
          <p:nvPr/>
        </p:nvSpPr>
        <p:spPr bwMode="auto">
          <a:xfrm>
            <a:off x="5943600" y="1295400"/>
            <a:ext cx="990600" cy="53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dirty="0"/>
              <a:t>50</a:t>
            </a:r>
          </a:p>
        </p:txBody>
      </p:sp>
      <p:sp>
        <p:nvSpPr>
          <p:cNvPr id="30821" name="Text Box 101"/>
          <p:cNvSpPr txBox="1">
            <a:spLocks noChangeArrowheads="1"/>
          </p:cNvSpPr>
          <p:nvPr/>
        </p:nvSpPr>
        <p:spPr bwMode="auto">
          <a:xfrm>
            <a:off x="5638800" y="762000"/>
            <a:ext cx="2317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2400" dirty="0"/>
              <a:t>フレームポインタ</a:t>
            </a:r>
          </a:p>
        </p:txBody>
      </p:sp>
      <p:grpSp>
        <p:nvGrpSpPr>
          <p:cNvPr id="30824" name="Group 104"/>
          <p:cNvGrpSpPr>
            <a:grpSpLocks/>
          </p:cNvGrpSpPr>
          <p:nvPr/>
        </p:nvGrpSpPr>
        <p:grpSpPr bwMode="auto">
          <a:xfrm>
            <a:off x="7010400" y="1295400"/>
            <a:ext cx="1371600" cy="533400"/>
            <a:chOff x="4416" y="1200"/>
            <a:chExt cx="864" cy="336"/>
          </a:xfrm>
        </p:grpSpPr>
        <p:sp>
          <p:nvSpPr>
            <p:cNvPr id="30822" name="Rectangle 102"/>
            <p:cNvSpPr>
              <a:spLocks noChangeArrowheads="1"/>
            </p:cNvSpPr>
            <p:nvPr/>
          </p:nvSpPr>
          <p:spPr bwMode="auto">
            <a:xfrm>
              <a:off x="4656" y="1200"/>
              <a:ext cx="624"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dirty="0"/>
                <a:t>103</a:t>
              </a:r>
            </a:p>
          </p:txBody>
        </p:sp>
        <p:sp>
          <p:nvSpPr>
            <p:cNvPr id="30823" name="Line 103"/>
            <p:cNvSpPr>
              <a:spLocks noChangeShapeType="1"/>
            </p:cNvSpPr>
            <p:nvPr/>
          </p:nvSpPr>
          <p:spPr bwMode="auto">
            <a:xfrm>
              <a:off x="4416" y="1344"/>
              <a:ext cx="192" cy="0"/>
            </a:xfrm>
            <a:prstGeom prst="line">
              <a:avLst/>
            </a:prstGeom>
            <a:noFill/>
            <a:ln w="1905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grpSp>
      <p:sp>
        <p:nvSpPr>
          <p:cNvPr id="30825" name="Line 105"/>
          <p:cNvSpPr>
            <a:spLocks noChangeShapeType="1"/>
          </p:cNvSpPr>
          <p:nvPr/>
        </p:nvSpPr>
        <p:spPr bwMode="auto">
          <a:xfrm>
            <a:off x="4267200" y="4343400"/>
            <a:ext cx="304800"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30826" name="AutoShape 106"/>
          <p:cNvSpPr>
            <a:spLocks noChangeArrowheads="1"/>
          </p:cNvSpPr>
          <p:nvPr/>
        </p:nvSpPr>
        <p:spPr bwMode="auto">
          <a:xfrm>
            <a:off x="5791200" y="4495800"/>
            <a:ext cx="2057400" cy="533400"/>
          </a:xfrm>
          <a:prstGeom prst="wedgeRoundRectCallout">
            <a:avLst>
              <a:gd name="adj1" fmla="val -67361"/>
              <a:gd name="adj2" fmla="val 14880"/>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800" dirty="0"/>
              <a:t>静的リンク</a:t>
            </a:r>
          </a:p>
        </p:txBody>
      </p:sp>
      <p:sp>
        <p:nvSpPr>
          <p:cNvPr id="30827" name="Rectangle 107"/>
          <p:cNvSpPr>
            <a:spLocks noChangeArrowheads="1"/>
          </p:cNvSpPr>
          <p:nvPr/>
        </p:nvSpPr>
        <p:spPr bwMode="auto">
          <a:xfrm>
            <a:off x="5943600" y="2362200"/>
            <a:ext cx="990600" cy="53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dirty="0"/>
              <a:t>52</a:t>
            </a:r>
          </a:p>
        </p:txBody>
      </p:sp>
      <p:sp>
        <p:nvSpPr>
          <p:cNvPr id="30828" name="Text Box 108"/>
          <p:cNvSpPr txBox="1">
            <a:spLocks noChangeArrowheads="1"/>
          </p:cNvSpPr>
          <p:nvPr/>
        </p:nvSpPr>
        <p:spPr bwMode="auto">
          <a:xfrm>
            <a:off x="5686425" y="1828800"/>
            <a:ext cx="22225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2400" dirty="0"/>
              <a:t>ブロックポインタ</a:t>
            </a:r>
          </a:p>
        </p:txBody>
      </p:sp>
      <p:grpSp>
        <p:nvGrpSpPr>
          <p:cNvPr id="30829" name="Group 109"/>
          <p:cNvGrpSpPr>
            <a:grpSpLocks/>
          </p:cNvGrpSpPr>
          <p:nvPr/>
        </p:nvGrpSpPr>
        <p:grpSpPr bwMode="auto">
          <a:xfrm>
            <a:off x="7010400" y="2362200"/>
            <a:ext cx="1371600" cy="533400"/>
            <a:chOff x="4416" y="1200"/>
            <a:chExt cx="864" cy="336"/>
          </a:xfrm>
        </p:grpSpPr>
        <p:sp>
          <p:nvSpPr>
            <p:cNvPr id="30830" name="Rectangle 110"/>
            <p:cNvSpPr>
              <a:spLocks noChangeArrowheads="1"/>
            </p:cNvSpPr>
            <p:nvPr/>
          </p:nvSpPr>
          <p:spPr bwMode="auto">
            <a:xfrm>
              <a:off x="4656" y="1200"/>
              <a:ext cx="624"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dirty="0"/>
                <a:t>105</a:t>
              </a:r>
            </a:p>
          </p:txBody>
        </p:sp>
        <p:sp>
          <p:nvSpPr>
            <p:cNvPr id="30831" name="Line 111"/>
            <p:cNvSpPr>
              <a:spLocks noChangeShapeType="1"/>
            </p:cNvSpPr>
            <p:nvPr/>
          </p:nvSpPr>
          <p:spPr bwMode="auto">
            <a:xfrm>
              <a:off x="4416" y="1344"/>
              <a:ext cx="192" cy="0"/>
            </a:xfrm>
            <a:prstGeom prst="line">
              <a:avLst/>
            </a:prstGeom>
            <a:noFill/>
            <a:ln w="1905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825"/>
                                        </p:tgtEl>
                                        <p:attrNameLst>
                                          <p:attrName>style.visibility</p:attrName>
                                        </p:attrNameLst>
                                      </p:cBhvr>
                                      <p:to>
                                        <p:strVal val="visible"/>
                                      </p:to>
                                    </p:set>
                                    <p:animEffect transition="in" filter="wipe(left)">
                                      <p:cBhvr>
                                        <p:cTn id="7" dur="500"/>
                                        <p:tgtEl>
                                          <p:spTgt spid="30825"/>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30817"/>
                                        </p:tgtEl>
                                        <p:attrNameLst>
                                          <p:attrName>style.visibility</p:attrName>
                                        </p:attrNameLst>
                                      </p:cBhvr>
                                      <p:to>
                                        <p:strVal val="visible"/>
                                      </p:to>
                                    </p:set>
                                    <p:animEffect transition="in" filter="wipe(left)">
                                      <p:cBhvr>
                                        <p:cTn id="11" dur="500"/>
                                        <p:tgtEl>
                                          <p:spTgt spid="30817"/>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30806"/>
                                        </p:tgtEl>
                                        <p:attrNameLst>
                                          <p:attrName>style.visibility</p:attrName>
                                        </p:attrNameLst>
                                      </p:cBhvr>
                                      <p:to>
                                        <p:strVal val="visible"/>
                                      </p:to>
                                    </p:set>
                                    <p:animEffect transition="in" filter="checkerboard(across)">
                                      <p:cBhvr>
                                        <p:cTn id="16" dur="500"/>
                                        <p:tgtEl>
                                          <p:spTgt spid="30806"/>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30824"/>
                                        </p:tgtEl>
                                        <p:attrNameLst>
                                          <p:attrName>style.visibility</p:attrName>
                                        </p:attrNameLst>
                                      </p:cBhvr>
                                      <p:to>
                                        <p:strVal val="visible"/>
                                      </p:to>
                                    </p:set>
                                    <p:animEffect transition="in" filter="wipe(left)">
                                      <p:cBhvr>
                                        <p:cTn id="21" dur="500"/>
                                        <p:tgtEl>
                                          <p:spTgt spid="30824"/>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30807"/>
                                        </p:tgtEl>
                                        <p:attrNameLst>
                                          <p:attrName>style.visibility</p:attrName>
                                        </p:attrNameLst>
                                      </p:cBhvr>
                                      <p:to>
                                        <p:strVal val="visible"/>
                                      </p:to>
                                    </p:set>
                                    <p:animEffect transition="in" filter="checkerboard(across)">
                                      <p:cBhvr>
                                        <p:cTn id="26" dur="500"/>
                                        <p:tgtEl>
                                          <p:spTgt spid="30807"/>
                                        </p:tgtEl>
                                      </p:cBhvr>
                                    </p:animEffect>
                                  </p:childTnLst>
                                </p:cTn>
                              </p:par>
                            </p:childTnLst>
                          </p:cTn>
                        </p:par>
                      </p:childTnLst>
                    </p:cTn>
                  </p:par>
                  <p:par>
                    <p:cTn id="27" fill="hold">
                      <p:stCondLst>
                        <p:cond delay="indefinite"/>
                      </p:stCondLst>
                      <p:childTnLst>
                        <p:par>
                          <p:cTn id="28" fill="hold">
                            <p:stCondLst>
                              <p:cond delay="0"/>
                            </p:stCondLst>
                            <p:childTnLst>
                              <p:par>
                                <p:cTn id="29" presetID="5" presetClass="entr" presetSubtype="10" fill="hold" grpId="0" nodeType="clickEffect">
                                  <p:stCondLst>
                                    <p:cond delay="0"/>
                                  </p:stCondLst>
                                  <p:childTnLst>
                                    <p:set>
                                      <p:cBhvr>
                                        <p:cTn id="30" dur="1" fill="hold">
                                          <p:stCondLst>
                                            <p:cond delay="0"/>
                                          </p:stCondLst>
                                        </p:cTn>
                                        <p:tgtEl>
                                          <p:spTgt spid="30826"/>
                                        </p:tgtEl>
                                        <p:attrNameLst>
                                          <p:attrName>style.visibility</p:attrName>
                                        </p:attrNameLst>
                                      </p:cBhvr>
                                      <p:to>
                                        <p:strVal val="visible"/>
                                      </p:to>
                                    </p:set>
                                    <p:animEffect transition="in" filter="checkerboard(across)">
                                      <p:cBhvr>
                                        <p:cTn id="31" dur="500"/>
                                        <p:tgtEl>
                                          <p:spTgt spid="30826"/>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1" fill="hold" nodeType="clickEffect">
                                  <p:stCondLst>
                                    <p:cond delay="0"/>
                                  </p:stCondLst>
                                  <p:childTnLst>
                                    <p:set>
                                      <p:cBhvr>
                                        <p:cTn id="35" dur="1" fill="hold">
                                          <p:stCondLst>
                                            <p:cond delay="0"/>
                                          </p:stCondLst>
                                        </p:cTn>
                                        <p:tgtEl>
                                          <p:spTgt spid="30819"/>
                                        </p:tgtEl>
                                        <p:attrNameLst>
                                          <p:attrName>style.visibility</p:attrName>
                                        </p:attrNameLst>
                                      </p:cBhvr>
                                      <p:to>
                                        <p:strVal val="visible"/>
                                      </p:to>
                                    </p:set>
                                    <p:animEffect transition="in" filter="wipe(up)">
                                      <p:cBhvr>
                                        <p:cTn id="36" dur="500"/>
                                        <p:tgtEl>
                                          <p:spTgt spid="30819"/>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nodeType="clickEffect">
                                  <p:stCondLst>
                                    <p:cond delay="0"/>
                                  </p:stCondLst>
                                  <p:childTnLst>
                                    <p:set>
                                      <p:cBhvr>
                                        <p:cTn id="40" dur="1" fill="hold">
                                          <p:stCondLst>
                                            <p:cond delay="0"/>
                                          </p:stCondLst>
                                        </p:cTn>
                                        <p:tgtEl>
                                          <p:spTgt spid="30829"/>
                                        </p:tgtEl>
                                        <p:attrNameLst>
                                          <p:attrName>style.visibility</p:attrName>
                                        </p:attrNameLst>
                                      </p:cBhvr>
                                      <p:to>
                                        <p:strVal val="visible"/>
                                      </p:to>
                                    </p:set>
                                    <p:animEffect transition="in" filter="wipe(left)">
                                      <p:cBhvr>
                                        <p:cTn id="41" dur="500"/>
                                        <p:tgtEl>
                                          <p:spTgt spid="308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06" grpId="0" animBg="1" autoUpdateAnimBg="0"/>
      <p:bldP spid="30807" grpId="0" animBg="1" autoUpdateAnimBg="0"/>
      <p:bldP spid="30825" grpId="0" animBg="1"/>
      <p:bldP spid="30826" grpId="0" animBg="1"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オペランド無しの</a:t>
            </a:r>
            <a:r>
              <a:rPr lang="en-US" altLang="ja-JP" dirty="0">
                <a:effectLst/>
                <a:latin typeface="Times New Roman" panose="02020603050405020304" pitchFamily="18" charset="0"/>
                <a:ea typeface="ＭＳ Ｐゴシック" panose="020B0600070205080204" pitchFamily="50" charset="-128"/>
              </a:rPr>
              <a:t>POP</a:t>
            </a:r>
            <a:r>
              <a:rPr lang="ja-JP" altLang="en-US" dirty="0">
                <a:effectLst/>
                <a:latin typeface="Times New Roman" panose="02020603050405020304" pitchFamily="18" charset="0"/>
                <a:ea typeface="ＭＳ Ｐゴシック" panose="020B0600070205080204" pitchFamily="50" charset="-128"/>
              </a:rPr>
              <a:t>命令</a:t>
            </a:r>
            <a:endParaRPr lang="ja-JP" altLang="en-US" sz="4000" dirty="0">
              <a:effectLst/>
              <a:latin typeface="Times New Roman" panose="02020603050405020304" pitchFamily="18" charset="0"/>
              <a:ea typeface="ＭＳ Ｐゴシック" panose="020B0600070205080204" pitchFamily="50" charset="-128"/>
            </a:endParaRPr>
          </a:p>
        </p:txBody>
      </p:sp>
      <p:sp>
        <p:nvSpPr>
          <p:cNvPr id="99331"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a:effectLst/>
                <a:latin typeface="Times New Roman" panose="02020603050405020304" pitchFamily="18" charset="0"/>
                <a:ea typeface="ＭＳ Ｐゴシック" panose="020B0600070205080204" pitchFamily="50" charset="-128"/>
              </a:rPr>
              <a:t>POP </a:t>
            </a:r>
            <a:r>
              <a:rPr lang="en-US" altLang="ja-JP" i="1" dirty="0">
                <a:effectLst/>
                <a:latin typeface="Times New Roman" panose="02020603050405020304" pitchFamily="18" charset="0"/>
                <a:ea typeface="ＭＳ Ｐゴシック" panose="020B0600070205080204" pitchFamily="50" charset="-128"/>
              </a:rPr>
              <a:t>d</a:t>
            </a:r>
            <a:endParaRPr lang="ja-JP" altLang="en-US" i="1" dirty="0">
              <a:effectLst/>
              <a:latin typeface="Times New Roman" panose="02020603050405020304" pitchFamily="18" charset="0"/>
              <a:ea typeface="ＭＳ Ｐゴシック" panose="020B0600070205080204" pitchFamily="50" charset="-128"/>
            </a:endParaRPr>
          </a:p>
          <a:p>
            <a:pPr lvl="1"/>
            <a:r>
              <a:rPr lang="ja-JP" altLang="en-US" dirty="0">
                <a:effectLst/>
                <a:latin typeface="Times New Roman" panose="02020603050405020304" pitchFamily="18" charset="0"/>
                <a:ea typeface="ＭＳ Ｐゴシック" panose="020B0600070205080204" pitchFamily="50" charset="-128"/>
              </a:rPr>
              <a:t>スタックの値を </a:t>
            </a:r>
            <a:r>
              <a:rPr lang="en-US" altLang="ja-JP" dirty="0">
                <a:effectLst/>
                <a:latin typeface="Times New Roman" panose="02020603050405020304" pitchFamily="18" charset="0"/>
                <a:ea typeface="ＭＳ Ｐゴシック" panose="020B0600070205080204" pitchFamily="50" charset="-128"/>
              </a:rPr>
              <a:t>Dseg </a:t>
            </a:r>
            <a:r>
              <a:rPr lang="ja-JP" altLang="en-US" dirty="0">
                <a:effectLst/>
                <a:latin typeface="Times New Roman" panose="02020603050405020304" pitchFamily="18" charset="0"/>
                <a:ea typeface="ＭＳ Ｐゴシック" panose="020B0600070205080204" pitchFamily="50" charset="-128"/>
              </a:rPr>
              <a:t>の </a:t>
            </a:r>
            <a:r>
              <a:rPr lang="en-US" altLang="ja-JP" i="1" dirty="0">
                <a:effectLst/>
                <a:latin typeface="Times New Roman" panose="02020603050405020304" pitchFamily="18" charset="0"/>
                <a:ea typeface="ＭＳ Ｐゴシック" panose="020B0600070205080204" pitchFamily="50" charset="-128"/>
              </a:rPr>
              <a:t>d</a:t>
            </a:r>
            <a:r>
              <a:rPr lang="en-US" altLang="ja-JP" dirty="0">
                <a:effectLst/>
                <a:latin typeface="Times New Roman" panose="02020603050405020304" pitchFamily="18" charset="0"/>
                <a:ea typeface="ＭＳ Ｐゴシック" panose="020B0600070205080204" pitchFamily="50" charset="-128"/>
              </a:rPr>
              <a:t> </a:t>
            </a:r>
            <a:r>
              <a:rPr lang="ja-JP" altLang="en-US" dirty="0">
                <a:effectLst/>
                <a:latin typeface="Times New Roman" panose="02020603050405020304" pitchFamily="18" charset="0"/>
                <a:ea typeface="ＭＳ Ｐゴシック" panose="020B0600070205080204" pitchFamily="50" charset="-128"/>
              </a:rPr>
              <a:t>番地に格納</a:t>
            </a:r>
          </a:p>
          <a:p>
            <a:r>
              <a:rPr lang="en-US" altLang="ja-JP" dirty="0">
                <a:effectLst/>
                <a:latin typeface="Times New Roman" panose="02020603050405020304" pitchFamily="18" charset="0"/>
                <a:ea typeface="ＭＳ Ｐゴシック" panose="020B0600070205080204" pitchFamily="50" charset="-128"/>
              </a:rPr>
              <a:t>POP</a:t>
            </a:r>
          </a:p>
          <a:p>
            <a:pPr lvl="1"/>
            <a:r>
              <a:rPr lang="ja-JP" altLang="en-US" dirty="0">
                <a:effectLst/>
                <a:latin typeface="Times New Roman" panose="02020603050405020304" pitchFamily="18" charset="0"/>
                <a:ea typeface="ＭＳ Ｐゴシック" panose="020B0600070205080204" pitchFamily="50" charset="-128"/>
              </a:rPr>
              <a:t>スタックの値を </a:t>
            </a:r>
            <a:r>
              <a:rPr lang="en-US" altLang="ja-JP" dirty="0">
                <a:effectLst/>
                <a:latin typeface="Times New Roman" panose="02020603050405020304" pitchFamily="18" charset="0"/>
                <a:ea typeface="ＭＳ Ｐゴシック" panose="020B0600070205080204" pitchFamily="50" charset="-128"/>
              </a:rPr>
              <a:t>Dseg </a:t>
            </a:r>
            <a:r>
              <a:rPr lang="ja-JP" altLang="en-US" dirty="0">
                <a:effectLst/>
                <a:latin typeface="Times New Roman" panose="02020603050405020304" pitchFamily="18" charset="0"/>
                <a:ea typeface="ＭＳ Ｐゴシック" panose="020B0600070205080204" pitchFamily="50" charset="-128"/>
              </a:rPr>
              <a:t>の最後の番地に格納</a:t>
            </a:r>
            <a:endParaRPr lang="en-US" altLang="ja-JP" dirty="0">
              <a:effectLst/>
              <a:latin typeface="Times New Roman" panose="02020603050405020304" pitchFamily="18" charset="0"/>
              <a:ea typeface="ＭＳ Ｐゴシック" panose="020B0600070205080204" pitchFamily="50" charset="-128"/>
            </a:endParaRPr>
          </a:p>
          <a:p>
            <a:pPr marL="457200" lvl="1" indent="0">
              <a:buNone/>
            </a:pPr>
            <a:endParaRPr lang="en-US" altLang="ja-JP" dirty="0">
              <a:effectLst/>
              <a:latin typeface="Times New Roman" panose="02020603050405020304" pitchFamily="18" charset="0"/>
              <a:ea typeface="ＭＳ Ｐゴシック" panose="020B0600070205080204" pitchFamily="50" charset="-128"/>
            </a:endParaRPr>
          </a:p>
          <a:p>
            <a:pPr marL="457200" lvl="1" indent="0">
              <a:buNone/>
            </a:pPr>
            <a:r>
              <a:rPr lang="ja-JP" altLang="en-US" dirty="0">
                <a:effectLst/>
                <a:latin typeface="Times New Roman" panose="02020603050405020304" pitchFamily="18" charset="0"/>
                <a:ea typeface="ＭＳ Ｐゴシック" panose="020B0600070205080204" pitchFamily="50" charset="-128"/>
              </a:rPr>
              <a:t>データポインタ </a:t>
            </a:r>
            <a:endParaRPr lang="en-US" altLang="ja-JP" dirty="0">
              <a:effectLst/>
              <a:latin typeface="Times New Roman" panose="02020603050405020304" pitchFamily="18" charset="0"/>
              <a:ea typeface="ＭＳ Ｐゴシック" panose="020B0600070205080204" pitchFamily="50" charset="-128"/>
            </a:endParaRPr>
          </a:p>
          <a:p>
            <a:pPr marL="457200" lvl="1" indent="0">
              <a:buNone/>
            </a:pPr>
            <a:r>
              <a:rPr lang="en-US" altLang="ja-JP" dirty="0">
                <a:effectLst/>
                <a:latin typeface="Times New Roman" panose="02020603050405020304" pitchFamily="18" charset="0"/>
                <a:ea typeface="ＭＳ Ｐゴシック" panose="020B0600070205080204" pitchFamily="50" charset="-128"/>
              </a:rPr>
              <a:t>	</a:t>
            </a:r>
            <a:r>
              <a:rPr lang="en-US" altLang="ja-JP" dirty="0" err="1">
                <a:effectLst/>
                <a:latin typeface="Times New Roman" panose="02020603050405020304" pitchFamily="18" charset="0"/>
                <a:ea typeface="ＭＳ Ｐゴシック" panose="020B0600070205080204" pitchFamily="50" charset="-128"/>
              </a:rPr>
              <a:t>Dseg</a:t>
            </a:r>
            <a:r>
              <a:rPr lang="en-US" altLang="ja-JP" dirty="0">
                <a:effectLst/>
                <a:latin typeface="Times New Roman" panose="02020603050405020304" pitchFamily="18" charset="0"/>
                <a:ea typeface="ＭＳ Ｐゴシック" panose="020B0600070205080204" pitchFamily="50" charset="-128"/>
              </a:rPr>
              <a:t> </a:t>
            </a:r>
            <a:r>
              <a:rPr lang="ja-JP" altLang="en-US" dirty="0">
                <a:effectLst/>
                <a:latin typeface="Times New Roman" panose="02020603050405020304" pitchFamily="18" charset="0"/>
                <a:ea typeface="ＭＳ Ｐゴシック" panose="020B0600070205080204" pitchFamily="50" charset="-128"/>
              </a:rPr>
              <a:t>の最後の番地を指すポインタ</a:t>
            </a:r>
            <a:endParaRPr lang="en-US" altLang="ja-JP" dirty="0">
              <a:effectLst/>
              <a:latin typeface="Times New Roman" panose="02020603050405020304" pitchFamily="18" charset="0"/>
              <a:ea typeface="ＭＳ Ｐゴシック" panose="020B0600070205080204" pitchFamily="50" charset="-128"/>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a:effectLst/>
                <a:latin typeface="Times New Roman" panose="02020603050405020304" pitchFamily="18" charset="0"/>
                <a:ea typeface="ＭＳ Ｐゴシック" panose="020B0600070205080204" pitchFamily="50" charset="-128"/>
              </a:rPr>
              <a:t>Stack </a:t>
            </a:r>
            <a:r>
              <a:rPr lang="ja-JP" altLang="en-US" dirty="0">
                <a:effectLst/>
                <a:latin typeface="Times New Roman" panose="02020603050405020304" pitchFamily="18" charset="0"/>
                <a:ea typeface="ＭＳ Ｐゴシック" panose="020B0600070205080204" pitchFamily="50" charset="-128"/>
              </a:rPr>
              <a:t>→ </a:t>
            </a:r>
            <a:r>
              <a:rPr lang="en-US" altLang="ja-JP" dirty="0">
                <a:effectLst/>
                <a:latin typeface="Times New Roman" panose="02020603050405020304" pitchFamily="18" charset="0"/>
                <a:ea typeface="ＭＳ Ｐゴシック" panose="020B0600070205080204" pitchFamily="50" charset="-128"/>
              </a:rPr>
              <a:t>Dseg</a:t>
            </a:r>
            <a:br>
              <a:rPr lang="en-US" altLang="ja-JP" dirty="0">
                <a:effectLst/>
                <a:latin typeface="Times New Roman" panose="02020603050405020304" pitchFamily="18" charset="0"/>
                <a:ea typeface="ＭＳ Ｐゴシック" panose="020B0600070205080204" pitchFamily="50" charset="-128"/>
              </a:rPr>
            </a:br>
            <a:r>
              <a:rPr lang="en-US" altLang="ja-JP" dirty="0">
                <a:effectLst/>
                <a:latin typeface="Times New Roman" panose="02020603050405020304" pitchFamily="18" charset="0"/>
                <a:ea typeface="ＭＳ Ｐゴシック" panose="020B0600070205080204" pitchFamily="50" charset="-128"/>
              </a:rPr>
              <a:t>POP </a:t>
            </a:r>
            <a:r>
              <a:rPr lang="ja-JP" altLang="en-US" dirty="0">
                <a:effectLst/>
                <a:latin typeface="Times New Roman" panose="02020603050405020304" pitchFamily="18" charset="0"/>
                <a:ea typeface="ＭＳ Ｐゴシック" panose="020B0600070205080204" pitchFamily="50" charset="-128"/>
              </a:rPr>
              <a:t>命令</a:t>
            </a:r>
          </a:p>
        </p:txBody>
      </p:sp>
      <p:sp>
        <p:nvSpPr>
          <p:cNvPr id="100355" name="Text Box 39"/>
          <p:cNvSpPr txBox="1">
            <a:spLocks noChangeArrowheads="1"/>
          </p:cNvSpPr>
          <p:nvPr/>
        </p:nvSpPr>
        <p:spPr bwMode="auto">
          <a:xfrm>
            <a:off x="687388" y="1817688"/>
            <a:ext cx="2827337"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t>Dseg</a:t>
            </a:r>
            <a:r>
              <a:rPr lang="ja-JP" altLang="en-US" sz="2800" dirty="0"/>
              <a:t>の </a:t>
            </a:r>
            <a:r>
              <a:rPr lang="en-US" altLang="ja-JP" sz="2800" i="1" dirty="0"/>
              <a:t>d</a:t>
            </a:r>
            <a:r>
              <a:rPr lang="en-US" altLang="ja-JP" sz="2800" dirty="0"/>
              <a:t> </a:t>
            </a:r>
            <a:r>
              <a:rPr lang="ja-JP" altLang="en-US" sz="2800" dirty="0"/>
              <a:t>番地に</a:t>
            </a:r>
            <a:endParaRPr lang="en-US" altLang="ja-JP" sz="2800" dirty="0"/>
          </a:p>
          <a:p>
            <a:pPr eaLnBrk="1" hangingPunct="1"/>
            <a:r>
              <a:rPr lang="ja-JP" altLang="en-US" sz="2800" dirty="0"/>
              <a:t>データを書き込む</a:t>
            </a:r>
          </a:p>
        </p:txBody>
      </p:sp>
      <p:sp>
        <p:nvSpPr>
          <p:cNvPr id="100356" name="Rectangle 40"/>
          <p:cNvSpPr>
            <a:spLocks noChangeArrowheads="1"/>
          </p:cNvSpPr>
          <p:nvPr/>
        </p:nvSpPr>
        <p:spPr bwMode="auto">
          <a:xfrm>
            <a:off x="695325" y="2771775"/>
            <a:ext cx="3124200" cy="533400"/>
          </a:xfrm>
          <a:prstGeom prst="rect">
            <a:avLst/>
          </a:prstGeom>
          <a:solidFill>
            <a:srgbClr val="000000"/>
          </a:solidFill>
          <a:ln w="19050">
            <a:solidFill>
              <a:schemeClr val="tx1"/>
            </a:solidFill>
            <a:miter lim="800000"/>
            <a:headEnd/>
            <a:tailEnd/>
          </a:ln>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t>POP </a:t>
            </a:r>
            <a:r>
              <a:rPr lang="en-US" altLang="ja-JP" sz="2800" i="1" dirty="0"/>
              <a:t>d</a:t>
            </a:r>
          </a:p>
        </p:txBody>
      </p:sp>
      <p:sp>
        <p:nvSpPr>
          <p:cNvPr id="507972" name="Rectangle 38"/>
          <p:cNvSpPr>
            <a:spLocks noChangeArrowheads="1"/>
          </p:cNvSpPr>
          <p:nvPr/>
        </p:nvSpPr>
        <p:spPr bwMode="auto">
          <a:xfrm>
            <a:off x="693738" y="4229100"/>
            <a:ext cx="3124200" cy="533400"/>
          </a:xfrm>
          <a:prstGeom prst="rect">
            <a:avLst/>
          </a:prstGeom>
          <a:solidFill>
            <a:srgbClr val="000000"/>
          </a:solidFill>
          <a:ln w="19050">
            <a:solidFill>
              <a:schemeClr val="tx1"/>
            </a:solidFill>
            <a:miter lim="800000"/>
            <a:headEnd/>
            <a:tailEnd/>
          </a:ln>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t>POP</a:t>
            </a:r>
            <a:r>
              <a:rPr lang="ja-JP" altLang="en-US" sz="2800" dirty="0"/>
              <a:t> </a:t>
            </a:r>
            <a:r>
              <a:rPr lang="en-US" altLang="ja-JP" sz="2800" dirty="0"/>
              <a:t>4</a:t>
            </a:r>
            <a:endParaRPr lang="en-US" altLang="ja-JP" sz="2800" i="1" dirty="0"/>
          </a:p>
        </p:txBody>
      </p:sp>
      <p:sp>
        <p:nvSpPr>
          <p:cNvPr id="507973" name="テキスト ボックス 19"/>
          <p:cNvSpPr txBox="1">
            <a:spLocks noChangeArrowheads="1"/>
          </p:cNvSpPr>
          <p:nvPr/>
        </p:nvSpPr>
        <p:spPr bwMode="auto">
          <a:xfrm>
            <a:off x="555625" y="3759200"/>
            <a:ext cx="352583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dirty="0"/>
              <a:t>例 </a:t>
            </a:r>
            <a:r>
              <a:rPr lang="en-US" altLang="ja-JP" sz="2400" dirty="0"/>
              <a:t>: </a:t>
            </a:r>
            <a:r>
              <a:rPr lang="ja-JP" altLang="en-US" sz="2400" dirty="0"/>
              <a:t> </a:t>
            </a:r>
            <a:r>
              <a:rPr lang="en-US" altLang="ja-JP" sz="2400" dirty="0"/>
              <a:t>4 </a:t>
            </a:r>
            <a:r>
              <a:rPr lang="ja-JP" altLang="en-US" sz="2400" dirty="0"/>
              <a:t>番地にデータを書く</a:t>
            </a:r>
          </a:p>
        </p:txBody>
      </p:sp>
      <p:sp>
        <p:nvSpPr>
          <p:cNvPr id="508005" name="AutoShape 101"/>
          <p:cNvSpPr>
            <a:spLocks noChangeArrowheads="1"/>
          </p:cNvSpPr>
          <p:nvPr/>
        </p:nvSpPr>
        <p:spPr bwMode="auto">
          <a:xfrm>
            <a:off x="4114800" y="4038600"/>
            <a:ext cx="1295400" cy="685800"/>
          </a:xfrm>
          <a:prstGeom prst="roundRect">
            <a:avLst>
              <a:gd name="adj" fmla="val 16667"/>
            </a:avLst>
          </a:prstGeom>
          <a:noFill/>
          <a:ln w="28575">
            <a:solidFill>
              <a:srgbClr val="66FF66"/>
            </a:solidFill>
            <a:prstDash val="solid"/>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p>
        </p:txBody>
      </p:sp>
      <p:graphicFrame>
        <p:nvGraphicFramePr>
          <p:cNvPr id="499715" name="Group 3"/>
          <p:cNvGraphicFramePr>
            <a:graphicFrameLocks noGrp="1"/>
          </p:cNvGraphicFramePr>
          <p:nvPr/>
        </p:nvGraphicFramePr>
        <p:xfrm>
          <a:off x="4267200" y="2286000"/>
          <a:ext cx="1066800" cy="3677945"/>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6037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6037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6037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00389" name="Text Box 32"/>
          <p:cNvSpPr txBox="1">
            <a:spLocks noChangeArrowheads="1"/>
          </p:cNvSpPr>
          <p:nvPr/>
        </p:nvSpPr>
        <p:spPr bwMode="auto">
          <a:xfrm>
            <a:off x="4267200" y="1752600"/>
            <a:ext cx="9112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t>Dseg</a:t>
            </a:r>
          </a:p>
        </p:txBody>
      </p:sp>
      <p:graphicFrame>
        <p:nvGraphicFramePr>
          <p:cNvPr id="508036" name="Group 132"/>
          <p:cNvGraphicFramePr>
            <a:graphicFrameLocks noGrp="1"/>
          </p:cNvGraphicFramePr>
          <p:nvPr/>
        </p:nvGraphicFramePr>
        <p:xfrm>
          <a:off x="6553200" y="2286000"/>
          <a:ext cx="1066800" cy="3674912"/>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00419" name="Text Box 62"/>
          <p:cNvSpPr txBox="1">
            <a:spLocks noChangeArrowheads="1"/>
          </p:cNvSpPr>
          <p:nvPr/>
        </p:nvSpPr>
        <p:spPr bwMode="auto">
          <a:xfrm>
            <a:off x="6553200" y="1752600"/>
            <a:ext cx="9699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t>Stack</a:t>
            </a:r>
          </a:p>
        </p:txBody>
      </p:sp>
      <p:sp>
        <p:nvSpPr>
          <p:cNvPr id="508066" name="Line 162"/>
          <p:cNvSpPr>
            <a:spLocks noChangeShapeType="1"/>
          </p:cNvSpPr>
          <p:nvPr/>
        </p:nvSpPr>
        <p:spPr bwMode="auto">
          <a:xfrm>
            <a:off x="7620000" y="3886200"/>
            <a:ext cx="381000" cy="0"/>
          </a:xfrm>
          <a:prstGeom prst="line">
            <a:avLst/>
          </a:prstGeom>
          <a:noFill/>
          <a:ln w="28575">
            <a:solidFill>
              <a:srgbClr val="66FF66"/>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graphicFrame>
        <p:nvGraphicFramePr>
          <p:cNvPr id="508088" name="Group 184"/>
          <p:cNvGraphicFramePr>
            <a:graphicFrameLocks noGrp="1"/>
          </p:cNvGraphicFramePr>
          <p:nvPr/>
        </p:nvGraphicFramePr>
        <p:xfrm>
          <a:off x="8001000" y="2286000"/>
          <a:ext cx="609600" cy="3674912"/>
        </p:xfrm>
        <a:graphic>
          <a:graphicData uri="http://schemas.openxmlformats.org/drawingml/2006/table">
            <a:tbl>
              <a:tblPr/>
              <a:tblGrid>
                <a:gridCol w="609600">
                  <a:extLst>
                    <a:ext uri="{9D8B030D-6E8A-4147-A177-3AD203B41FA5}">
                      <a16:colId xmlns:a16="http://schemas.microsoft.com/office/drawing/2014/main" val="20000"/>
                    </a:ext>
                  </a:extLst>
                </a:gridCol>
              </a:tblGrid>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2" marB="4680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2" marB="4680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2" marB="4680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extLst>
                  <a:ext uri="{0D108BD9-81ED-4DB2-BD59-A6C34878D82A}">
                    <a16:rowId xmlns:a16="http://schemas.microsoft.com/office/drawing/2014/main" val="10003"/>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508089" name="Line 185"/>
          <p:cNvSpPr>
            <a:spLocks noChangeShapeType="1"/>
          </p:cNvSpPr>
          <p:nvPr/>
        </p:nvSpPr>
        <p:spPr bwMode="auto">
          <a:xfrm>
            <a:off x="5334000" y="4343400"/>
            <a:ext cx="381000" cy="0"/>
          </a:xfrm>
          <a:prstGeom prst="line">
            <a:avLst/>
          </a:prstGeom>
          <a:noFill/>
          <a:ln w="28575">
            <a:solidFill>
              <a:srgbClr val="66FF66"/>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graphicFrame>
        <p:nvGraphicFramePr>
          <p:cNvPr id="508114" name="Group 210"/>
          <p:cNvGraphicFramePr>
            <a:graphicFrameLocks noGrp="1"/>
          </p:cNvGraphicFramePr>
          <p:nvPr/>
        </p:nvGraphicFramePr>
        <p:xfrm>
          <a:off x="5715000" y="2286000"/>
          <a:ext cx="609600" cy="3674912"/>
        </p:xfrm>
        <a:graphic>
          <a:graphicData uri="http://schemas.openxmlformats.org/drawingml/2006/table">
            <a:tbl>
              <a:tblPr/>
              <a:tblGrid>
                <a:gridCol w="609600">
                  <a:extLst>
                    <a:ext uri="{9D8B030D-6E8A-4147-A177-3AD203B41FA5}">
                      <a16:colId xmlns:a16="http://schemas.microsoft.com/office/drawing/2014/main" val="20000"/>
                    </a:ext>
                  </a:extLst>
                </a:gridCol>
              </a:tblGrid>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2" marB="4680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2" marB="4680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2" marB="4680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2" marB="4680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2" marB="4680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extLst>
                  <a:ext uri="{0D108BD9-81ED-4DB2-BD59-A6C34878D82A}">
                    <a16:rowId xmlns:a16="http://schemas.microsoft.com/office/drawing/2014/main" val="10004"/>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a:t>
                      </a:r>
                    </a:p>
                  </a:txBody>
                  <a:tcPr marL="90000" marR="90000" marT="46802" marB="4680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508113" name="AutoShape 209"/>
          <p:cNvSpPr>
            <a:spLocks noChangeArrowheads="1"/>
          </p:cNvSpPr>
          <p:nvPr/>
        </p:nvSpPr>
        <p:spPr bwMode="auto">
          <a:xfrm>
            <a:off x="6400800" y="3581400"/>
            <a:ext cx="1295400" cy="685800"/>
          </a:xfrm>
          <a:prstGeom prst="roundRect">
            <a:avLst>
              <a:gd name="adj" fmla="val 16667"/>
            </a:avLst>
          </a:prstGeom>
          <a:noFill/>
          <a:ln w="28575">
            <a:solidFill>
              <a:srgbClr val="66FF66"/>
            </a:solidFill>
            <a:prstDash val="solid"/>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07973"/>
                                        </p:tgtEl>
                                        <p:attrNameLst>
                                          <p:attrName>style.visibility</p:attrName>
                                        </p:attrNameLst>
                                      </p:cBhvr>
                                      <p:to>
                                        <p:strVal val="visible"/>
                                      </p:to>
                                    </p:set>
                                    <p:animEffect transition="in" filter="checkerboard(across)">
                                      <p:cBhvr>
                                        <p:cTn id="7" dur="500"/>
                                        <p:tgtEl>
                                          <p:spTgt spid="50797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07972"/>
                                        </p:tgtEl>
                                        <p:attrNameLst>
                                          <p:attrName>style.visibility</p:attrName>
                                        </p:attrNameLst>
                                      </p:cBhvr>
                                      <p:to>
                                        <p:strVal val="visible"/>
                                      </p:to>
                                    </p:set>
                                    <p:animEffect transition="in" filter="checkerboard(across)">
                                      <p:cBhvr>
                                        <p:cTn id="12" dur="500"/>
                                        <p:tgtEl>
                                          <p:spTgt spid="50797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08005"/>
                                        </p:tgtEl>
                                        <p:attrNameLst>
                                          <p:attrName>style.visibility</p:attrName>
                                        </p:attrNameLst>
                                      </p:cBhvr>
                                      <p:to>
                                        <p:strVal val="visible"/>
                                      </p:to>
                                    </p:set>
                                    <p:animEffect transition="in" filter="checkerboard(across)">
                                      <p:cBhvr>
                                        <p:cTn id="17" dur="500"/>
                                        <p:tgtEl>
                                          <p:spTgt spid="50800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508113"/>
                                        </p:tgtEl>
                                        <p:attrNameLst>
                                          <p:attrName>style.visibility</p:attrName>
                                        </p:attrNameLst>
                                      </p:cBhvr>
                                      <p:to>
                                        <p:strVal val="visible"/>
                                      </p:to>
                                    </p:set>
                                    <p:animEffect transition="in" filter="checkerboard(across)">
                                      <p:cBhvr>
                                        <p:cTn id="22" dur="500"/>
                                        <p:tgtEl>
                                          <p:spTgt spid="50811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08089"/>
                                        </p:tgtEl>
                                        <p:attrNameLst>
                                          <p:attrName>style.visibility</p:attrName>
                                        </p:attrNameLst>
                                      </p:cBhvr>
                                      <p:to>
                                        <p:strVal val="visible"/>
                                      </p:to>
                                    </p:set>
                                    <p:animEffect transition="in" filter="wipe(left)">
                                      <p:cBhvr>
                                        <p:cTn id="27" dur="500"/>
                                        <p:tgtEl>
                                          <p:spTgt spid="508089"/>
                                        </p:tgtEl>
                                      </p:cBhvr>
                                    </p:animEffect>
                                  </p:childTnLst>
                                </p:cTn>
                              </p:par>
                            </p:childTnLst>
                          </p:cTn>
                        </p:par>
                        <p:par>
                          <p:cTn id="28" fill="hold" nodeType="afterGroup">
                            <p:stCondLst>
                              <p:cond delay="500"/>
                            </p:stCondLst>
                            <p:childTnLst>
                              <p:par>
                                <p:cTn id="29" presetID="22" presetClass="entr" presetSubtype="8" fill="hold" nodeType="afterEffect">
                                  <p:stCondLst>
                                    <p:cond delay="0"/>
                                  </p:stCondLst>
                                  <p:childTnLst>
                                    <p:set>
                                      <p:cBhvr>
                                        <p:cTn id="30" dur="1" fill="hold">
                                          <p:stCondLst>
                                            <p:cond delay="0"/>
                                          </p:stCondLst>
                                        </p:cTn>
                                        <p:tgtEl>
                                          <p:spTgt spid="508114"/>
                                        </p:tgtEl>
                                        <p:attrNameLst>
                                          <p:attrName>style.visibility</p:attrName>
                                        </p:attrNameLst>
                                      </p:cBhvr>
                                      <p:to>
                                        <p:strVal val="visible"/>
                                      </p:to>
                                    </p:set>
                                    <p:animEffect transition="in" filter="wipe(left)">
                                      <p:cBhvr>
                                        <p:cTn id="31" dur="500"/>
                                        <p:tgtEl>
                                          <p:spTgt spid="508114"/>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508066"/>
                                        </p:tgtEl>
                                        <p:attrNameLst>
                                          <p:attrName>style.visibility</p:attrName>
                                        </p:attrNameLst>
                                      </p:cBhvr>
                                      <p:to>
                                        <p:strVal val="visible"/>
                                      </p:to>
                                    </p:set>
                                    <p:animEffect transition="in" filter="wipe(left)">
                                      <p:cBhvr>
                                        <p:cTn id="36" dur="500"/>
                                        <p:tgtEl>
                                          <p:spTgt spid="508066"/>
                                        </p:tgtEl>
                                      </p:cBhvr>
                                    </p:animEffect>
                                  </p:childTnLst>
                                </p:cTn>
                              </p:par>
                            </p:childTnLst>
                          </p:cTn>
                        </p:par>
                        <p:par>
                          <p:cTn id="37" fill="hold" nodeType="afterGroup">
                            <p:stCondLst>
                              <p:cond delay="500"/>
                            </p:stCondLst>
                            <p:childTnLst>
                              <p:par>
                                <p:cTn id="38" presetID="22" presetClass="entr" presetSubtype="8" fill="hold" nodeType="afterEffect">
                                  <p:stCondLst>
                                    <p:cond delay="0"/>
                                  </p:stCondLst>
                                  <p:childTnLst>
                                    <p:set>
                                      <p:cBhvr>
                                        <p:cTn id="39" dur="1" fill="hold">
                                          <p:stCondLst>
                                            <p:cond delay="0"/>
                                          </p:stCondLst>
                                        </p:cTn>
                                        <p:tgtEl>
                                          <p:spTgt spid="508088"/>
                                        </p:tgtEl>
                                        <p:attrNameLst>
                                          <p:attrName>style.visibility</p:attrName>
                                        </p:attrNameLst>
                                      </p:cBhvr>
                                      <p:to>
                                        <p:strVal val="visible"/>
                                      </p:to>
                                    </p:set>
                                    <p:animEffect transition="in" filter="wipe(left)">
                                      <p:cBhvr>
                                        <p:cTn id="40" dur="500"/>
                                        <p:tgtEl>
                                          <p:spTgt spid="5080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7972" grpId="0" animBg="1" autoUpdateAnimBg="0"/>
      <p:bldP spid="507973" grpId="0" autoUpdateAnimBg="0"/>
      <p:bldP spid="508005" grpId="0" animBg="1" autoUpdateAnimBg="0"/>
      <p:bldP spid="508066" grpId="0" animBg="1"/>
      <p:bldP spid="508089" grpId="0" animBg="1"/>
      <p:bldP spid="508113" grpId="0" animBg="1"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a:effectLst/>
                <a:latin typeface="Times New Roman" panose="02020603050405020304" pitchFamily="18" charset="0"/>
                <a:ea typeface="ＭＳ Ｐゴシック" panose="020B0600070205080204" pitchFamily="50" charset="-128"/>
              </a:rPr>
              <a:t>Stack </a:t>
            </a:r>
            <a:r>
              <a:rPr lang="ja-JP" altLang="en-US" dirty="0">
                <a:effectLst/>
                <a:latin typeface="Times New Roman" panose="02020603050405020304" pitchFamily="18" charset="0"/>
                <a:ea typeface="ＭＳ Ｐゴシック" panose="020B0600070205080204" pitchFamily="50" charset="-128"/>
              </a:rPr>
              <a:t>→ </a:t>
            </a:r>
            <a:r>
              <a:rPr lang="en-US" altLang="ja-JP" dirty="0">
                <a:effectLst/>
                <a:latin typeface="Times New Roman" panose="02020603050405020304" pitchFamily="18" charset="0"/>
                <a:ea typeface="ＭＳ Ｐゴシック" panose="020B0600070205080204" pitchFamily="50" charset="-128"/>
              </a:rPr>
              <a:t>Dseg</a:t>
            </a:r>
            <a:br>
              <a:rPr lang="en-US" altLang="ja-JP" dirty="0">
                <a:effectLst/>
                <a:latin typeface="Times New Roman" panose="02020603050405020304" pitchFamily="18" charset="0"/>
                <a:ea typeface="ＭＳ Ｐゴシック" panose="020B0600070205080204" pitchFamily="50" charset="-128"/>
              </a:rPr>
            </a:br>
            <a:r>
              <a:rPr lang="en-US" altLang="ja-JP" dirty="0">
                <a:effectLst/>
                <a:latin typeface="Times New Roman" panose="02020603050405020304" pitchFamily="18" charset="0"/>
                <a:ea typeface="ＭＳ Ｐゴシック" panose="020B0600070205080204" pitchFamily="50" charset="-128"/>
              </a:rPr>
              <a:t>POP </a:t>
            </a:r>
            <a:r>
              <a:rPr lang="ja-JP" altLang="en-US" dirty="0">
                <a:effectLst/>
                <a:latin typeface="Times New Roman" panose="02020603050405020304" pitchFamily="18" charset="0"/>
                <a:ea typeface="ＭＳ Ｐゴシック" panose="020B0600070205080204" pitchFamily="50" charset="-128"/>
              </a:rPr>
              <a:t>命令</a:t>
            </a:r>
            <a:endParaRPr lang="en-US" altLang="ja-JP" dirty="0">
              <a:effectLst/>
              <a:latin typeface="Times New Roman" panose="02020603050405020304" pitchFamily="18" charset="0"/>
              <a:ea typeface="ＭＳ Ｐゴシック" panose="020B0600070205080204" pitchFamily="50" charset="-128"/>
            </a:endParaRPr>
          </a:p>
        </p:txBody>
      </p:sp>
      <p:sp>
        <p:nvSpPr>
          <p:cNvPr id="101379" name="Text Box 39"/>
          <p:cNvSpPr txBox="1">
            <a:spLocks noChangeArrowheads="1"/>
          </p:cNvSpPr>
          <p:nvPr/>
        </p:nvSpPr>
        <p:spPr bwMode="auto">
          <a:xfrm>
            <a:off x="395288" y="1817688"/>
            <a:ext cx="3411537"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t>Dseg</a:t>
            </a:r>
            <a:r>
              <a:rPr lang="ja-JP" altLang="en-US" sz="2800" dirty="0"/>
              <a:t>の最後の番地に</a:t>
            </a:r>
            <a:endParaRPr lang="en-US" altLang="ja-JP" sz="2800" dirty="0"/>
          </a:p>
          <a:p>
            <a:pPr eaLnBrk="1" hangingPunct="1"/>
            <a:r>
              <a:rPr lang="ja-JP" altLang="en-US" sz="2800" dirty="0"/>
              <a:t>データを書き込む</a:t>
            </a:r>
          </a:p>
        </p:txBody>
      </p:sp>
      <p:sp>
        <p:nvSpPr>
          <p:cNvPr id="101380" name="Rectangle 40"/>
          <p:cNvSpPr>
            <a:spLocks noChangeArrowheads="1"/>
          </p:cNvSpPr>
          <p:nvPr/>
        </p:nvSpPr>
        <p:spPr bwMode="auto">
          <a:xfrm>
            <a:off x="695325" y="2771775"/>
            <a:ext cx="3124200" cy="533400"/>
          </a:xfrm>
          <a:prstGeom prst="rect">
            <a:avLst/>
          </a:prstGeom>
          <a:solidFill>
            <a:srgbClr val="000000"/>
          </a:solidFill>
          <a:ln w="19050">
            <a:solidFill>
              <a:schemeClr val="tx1"/>
            </a:solidFill>
            <a:miter lim="800000"/>
            <a:headEnd/>
            <a:tailEnd/>
          </a:ln>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t>POP</a:t>
            </a:r>
            <a:endParaRPr lang="en-US" altLang="ja-JP" sz="2800" i="1" dirty="0"/>
          </a:p>
        </p:txBody>
      </p:sp>
      <p:sp>
        <p:nvSpPr>
          <p:cNvPr id="508005" name="AutoShape 101"/>
          <p:cNvSpPr>
            <a:spLocks noChangeArrowheads="1"/>
          </p:cNvSpPr>
          <p:nvPr/>
        </p:nvSpPr>
        <p:spPr bwMode="auto">
          <a:xfrm>
            <a:off x="4114800" y="4953000"/>
            <a:ext cx="1295400" cy="685800"/>
          </a:xfrm>
          <a:prstGeom prst="roundRect">
            <a:avLst>
              <a:gd name="adj" fmla="val 16667"/>
            </a:avLst>
          </a:prstGeom>
          <a:noFill/>
          <a:ln w="28575">
            <a:solidFill>
              <a:srgbClr val="66FF66"/>
            </a:solidFill>
            <a:prstDash val="solid"/>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p>
        </p:txBody>
      </p:sp>
      <p:graphicFrame>
        <p:nvGraphicFramePr>
          <p:cNvPr id="499715" name="Group 3"/>
          <p:cNvGraphicFramePr>
            <a:graphicFrameLocks noGrp="1"/>
          </p:cNvGraphicFramePr>
          <p:nvPr/>
        </p:nvGraphicFramePr>
        <p:xfrm>
          <a:off x="4267200" y="2286000"/>
          <a:ext cx="1066800" cy="3677945"/>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6037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6037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6037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01411" name="Text Box 32"/>
          <p:cNvSpPr txBox="1">
            <a:spLocks noChangeArrowheads="1"/>
          </p:cNvSpPr>
          <p:nvPr/>
        </p:nvSpPr>
        <p:spPr bwMode="auto">
          <a:xfrm>
            <a:off x="4267200" y="1752600"/>
            <a:ext cx="9112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t>Dseg</a:t>
            </a:r>
          </a:p>
        </p:txBody>
      </p:sp>
      <p:graphicFrame>
        <p:nvGraphicFramePr>
          <p:cNvPr id="508036" name="Group 132"/>
          <p:cNvGraphicFramePr>
            <a:graphicFrameLocks noGrp="1"/>
          </p:cNvGraphicFramePr>
          <p:nvPr/>
        </p:nvGraphicFramePr>
        <p:xfrm>
          <a:off x="6553200" y="2286000"/>
          <a:ext cx="1066800" cy="3674912"/>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01441" name="Text Box 62"/>
          <p:cNvSpPr txBox="1">
            <a:spLocks noChangeArrowheads="1"/>
          </p:cNvSpPr>
          <p:nvPr/>
        </p:nvSpPr>
        <p:spPr bwMode="auto">
          <a:xfrm>
            <a:off x="6553200" y="1752600"/>
            <a:ext cx="9699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t>Stack</a:t>
            </a:r>
          </a:p>
        </p:txBody>
      </p:sp>
      <p:sp>
        <p:nvSpPr>
          <p:cNvPr id="508066" name="Line 162"/>
          <p:cNvSpPr>
            <a:spLocks noChangeShapeType="1"/>
          </p:cNvSpPr>
          <p:nvPr/>
        </p:nvSpPr>
        <p:spPr bwMode="auto">
          <a:xfrm>
            <a:off x="7620000" y="3429000"/>
            <a:ext cx="381000" cy="0"/>
          </a:xfrm>
          <a:prstGeom prst="line">
            <a:avLst/>
          </a:prstGeom>
          <a:noFill/>
          <a:ln w="28575">
            <a:solidFill>
              <a:srgbClr val="66FF66"/>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graphicFrame>
        <p:nvGraphicFramePr>
          <p:cNvPr id="508088" name="Group 184"/>
          <p:cNvGraphicFramePr>
            <a:graphicFrameLocks noGrp="1"/>
          </p:cNvGraphicFramePr>
          <p:nvPr/>
        </p:nvGraphicFramePr>
        <p:xfrm>
          <a:off x="8001000" y="2286000"/>
          <a:ext cx="609600" cy="3674912"/>
        </p:xfrm>
        <a:graphic>
          <a:graphicData uri="http://schemas.openxmlformats.org/drawingml/2006/table">
            <a:tbl>
              <a:tblPr/>
              <a:tblGrid>
                <a:gridCol w="609600">
                  <a:extLst>
                    <a:ext uri="{9D8B030D-6E8A-4147-A177-3AD203B41FA5}">
                      <a16:colId xmlns:a16="http://schemas.microsoft.com/office/drawing/2014/main" val="20000"/>
                    </a:ext>
                  </a:extLst>
                </a:gridCol>
              </a:tblGrid>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2" marB="4680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2" marB="4680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00"/>
                    </a:solidFill>
                  </a:tcPr>
                </a:tc>
                <a:extLst>
                  <a:ext uri="{0D108BD9-81ED-4DB2-BD59-A6C34878D82A}">
                    <a16:rowId xmlns:a16="http://schemas.microsoft.com/office/drawing/2014/main" val="10002"/>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508089" name="Line 185"/>
          <p:cNvSpPr>
            <a:spLocks noChangeShapeType="1"/>
          </p:cNvSpPr>
          <p:nvPr/>
        </p:nvSpPr>
        <p:spPr bwMode="auto">
          <a:xfrm>
            <a:off x="5334000" y="5257800"/>
            <a:ext cx="381000" cy="0"/>
          </a:xfrm>
          <a:prstGeom prst="line">
            <a:avLst/>
          </a:prstGeom>
          <a:noFill/>
          <a:ln w="28575">
            <a:solidFill>
              <a:srgbClr val="66FF66"/>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graphicFrame>
        <p:nvGraphicFramePr>
          <p:cNvPr id="508114" name="Group 210"/>
          <p:cNvGraphicFramePr>
            <a:graphicFrameLocks noGrp="1"/>
          </p:cNvGraphicFramePr>
          <p:nvPr/>
        </p:nvGraphicFramePr>
        <p:xfrm>
          <a:off x="5715000" y="2286000"/>
          <a:ext cx="609600" cy="3674912"/>
        </p:xfrm>
        <a:graphic>
          <a:graphicData uri="http://schemas.openxmlformats.org/drawingml/2006/table">
            <a:tbl>
              <a:tblPr/>
              <a:tblGrid>
                <a:gridCol w="609600">
                  <a:extLst>
                    <a:ext uri="{9D8B030D-6E8A-4147-A177-3AD203B41FA5}">
                      <a16:colId xmlns:a16="http://schemas.microsoft.com/office/drawing/2014/main" val="20000"/>
                    </a:ext>
                  </a:extLst>
                </a:gridCol>
              </a:tblGrid>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2" marB="4680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2" marB="4680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2" marB="4680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2" marB="4680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2" marB="4680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a:t>
                      </a:r>
                    </a:p>
                  </a:txBody>
                  <a:tcPr marL="90000" marR="90000" marT="46802" marB="4680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2" marB="4680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00"/>
                    </a:solidFill>
                  </a:tcPr>
                </a:tc>
                <a:extLst>
                  <a:ext uri="{0D108BD9-81ED-4DB2-BD59-A6C34878D82A}">
                    <a16:rowId xmlns:a16="http://schemas.microsoft.com/office/drawing/2014/main" val="10006"/>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508113" name="AutoShape 209"/>
          <p:cNvSpPr>
            <a:spLocks noChangeArrowheads="1"/>
          </p:cNvSpPr>
          <p:nvPr/>
        </p:nvSpPr>
        <p:spPr bwMode="auto">
          <a:xfrm>
            <a:off x="6400800" y="3124200"/>
            <a:ext cx="1295400" cy="685800"/>
          </a:xfrm>
          <a:prstGeom prst="roundRect">
            <a:avLst>
              <a:gd name="adj" fmla="val 16667"/>
            </a:avLst>
          </a:prstGeom>
          <a:noFill/>
          <a:ln w="28575">
            <a:solidFill>
              <a:srgbClr val="66FF66"/>
            </a:solidFill>
            <a:prstDash val="solid"/>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p>
        </p:txBody>
      </p:sp>
      <p:sp>
        <p:nvSpPr>
          <p:cNvPr id="15" name="Text Box 167">
            <a:extLst>
              <a:ext uri="{FF2B5EF4-FFF2-40B4-BE49-F238E27FC236}">
                <a16:creationId xmlns:a16="http://schemas.microsoft.com/office/drawing/2014/main" id="{EEBA2F30-ECF7-46BA-9FDA-53B0C21FB4C8}"/>
              </a:ext>
            </a:extLst>
          </p:cNvPr>
          <p:cNvSpPr txBox="1">
            <a:spLocks noChangeArrowheads="1"/>
          </p:cNvSpPr>
          <p:nvPr/>
        </p:nvSpPr>
        <p:spPr bwMode="auto">
          <a:xfrm>
            <a:off x="556335" y="4793954"/>
            <a:ext cx="2087729" cy="463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2400" dirty="0"/>
              <a:t>データポインタ</a:t>
            </a:r>
          </a:p>
        </p:txBody>
      </p:sp>
      <p:sp>
        <p:nvSpPr>
          <p:cNvPr id="16" name="Rectangle 168">
            <a:extLst>
              <a:ext uri="{FF2B5EF4-FFF2-40B4-BE49-F238E27FC236}">
                <a16:creationId xmlns:a16="http://schemas.microsoft.com/office/drawing/2014/main" id="{E3BD93B6-F4DC-492B-8A00-694BBE850AA9}"/>
              </a:ext>
            </a:extLst>
          </p:cNvPr>
          <p:cNvSpPr>
            <a:spLocks noChangeArrowheads="1"/>
          </p:cNvSpPr>
          <p:nvPr/>
        </p:nvSpPr>
        <p:spPr bwMode="auto">
          <a:xfrm>
            <a:off x="989163" y="5444747"/>
            <a:ext cx="838200" cy="53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dirty="0"/>
              <a:t>5</a:t>
            </a:r>
            <a:endParaRPr lang="ja-JP" altLang="en-US" dirty="0"/>
          </a:p>
        </p:txBody>
      </p:sp>
      <p:grpSp>
        <p:nvGrpSpPr>
          <p:cNvPr id="17" name="Group 196">
            <a:extLst>
              <a:ext uri="{FF2B5EF4-FFF2-40B4-BE49-F238E27FC236}">
                <a16:creationId xmlns:a16="http://schemas.microsoft.com/office/drawing/2014/main" id="{D26C0031-643F-49C6-B5DA-51D06F5CA287}"/>
              </a:ext>
            </a:extLst>
          </p:cNvPr>
          <p:cNvGrpSpPr>
            <a:grpSpLocks/>
          </p:cNvGrpSpPr>
          <p:nvPr/>
        </p:nvGrpSpPr>
        <p:grpSpPr bwMode="auto">
          <a:xfrm>
            <a:off x="1903563" y="5444747"/>
            <a:ext cx="1295400" cy="533400"/>
            <a:chOff x="2304" y="2976"/>
            <a:chExt cx="816" cy="336"/>
          </a:xfrm>
        </p:grpSpPr>
        <p:sp>
          <p:nvSpPr>
            <p:cNvPr id="18" name="Line 194">
              <a:extLst>
                <a:ext uri="{FF2B5EF4-FFF2-40B4-BE49-F238E27FC236}">
                  <a16:creationId xmlns:a16="http://schemas.microsoft.com/office/drawing/2014/main" id="{16F1F0F1-5D96-44FF-AB28-3A28C6C3C57F}"/>
                </a:ext>
              </a:extLst>
            </p:cNvPr>
            <p:cNvSpPr>
              <a:spLocks noChangeShapeType="1"/>
            </p:cNvSpPr>
            <p:nvPr/>
          </p:nvSpPr>
          <p:spPr bwMode="auto">
            <a:xfrm>
              <a:off x="2304" y="3168"/>
              <a:ext cx="240"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19" name="Rectangle 195">
              <a:extLst>
                <a:ext uri="{FF2B5EF4-FFF2-40B4-BE49-F238E27FC236}">
                  <a16:creationId xmlns:a16="http://schemas.microsoft.com/office/drawing/2014/main" id="{436137DD-C58F-4E45-A690-8CB1D560A185}"/>
                </a:ext>
              </a:extLst>
            </p:cNvPr>
            <p:cNvSpPr>
              <a:spLocks noChangeArrowheads="1"/>
            </p:cNvSpPr>
            <p:nvPr/>
          </p:nvSpPr>
          <p:spPr bwMode="auto">
            <a:xfrm>
              <a:off x="2592" y="2976"/>
              <a:ext cx="52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dirty="0"/>
                <a:t>6</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08005"/>
                                        </p:tgtEl>
                                        <p:attrNameLst>
                                          <p:attrName>style.visibility</p:attrName>
                                        </p:attrNameLst>
                                      </p:cBhvr>
                                      <p:to>
                                        <p:strVal val="visible"/>
                                      </p:to>
                                    </p:set>
                                    <p:animEffect transition="in" filter="checkerboard(across)">
                                      <p:cBhvr>
                                        <p:cTn id="7" dur="500"/>
                                        <p:tgtEl>
                                          <p:spTgt spid="50800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08113"/>
                                        </p:tgtEl>
                                        <p:attrNameLst>
                                          <p:attrName>style.visibility</p:attrName>
                                        </p:attrNameLst>
                                      </p:cBhvr>
                                      <p:to>
                                        <p:strVal val="visible"/>
                                      </p:to>
                                    </p:set>
                                    <p:animEffect transition="in" filter="checkerboard(across)">
                                      <p:cBhvr>
                                        <p:cTn id="12" dur="500"/>
                                        <p:tgtEl>
                                          <p:spTgt spid="50811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08089"/>
                                        </p:tgtEl>
                                        <p:attrNameLst>
                                          <p:attrName>style.visibility</p:attrName>
                                        </p:attrNameLst>
                                      </p:cBhvr>
                                      <p:to>
                                        <p:strVal val="visible"/>
                                      </p:to>
                                    </p:set>
                                    <p:animEffect transition="in" filter="wipe(left)">
                                      <p:cBhvr>
                                        <p:cTn id="17" dur="500"/>
                                        <p:tgtEl>
                                          <p:spTgt spid="508089"/>
                                        </p:tgtEl>
                                      </p:cBhvr>
                                    </p:animEffect>
                                  </p:childTnLst>
                                </p:cTn>
                              </p:par>
                            </p:childTnLst>
                          </p:cTn>
                        </p:par>
                        <p:par>
                          <p:cTn id="18" fill="hold" nodeType="afterGroup">
                            <p:stCondLst>
                              <p:cond delay="500"/>
                            </p:stCondLst>
                            <p:childTnLst>
                              <p:par>
                                <p:cTn id="19" presetID="22" presetClass="entr" presetSubtype="8" fill="hold" nodeType="afterEffect">
                                  <p:stCondLst>
                                    <p:cond delay="0"/>
                                  </p:stCondLst>
                                  <p:childTnLst>
                                    <p:set>
                                      <p:cBhvr>
                                        <p:cTn id="20" dur="1" fill="hold">
                                          <p:stCondLst>
                                            <p:cond delay="0"/>
                                          </p:stCondLst>
                                        </p:cTn>
                                        <p:tgtEl>
                                          <p:spTgt spid="508114"/>
                                        </p:tgtEl>
                                        <p:attrNameLst>
                                          <p:attrName>style.visibility</p:attrName>
                                        </p:attrNameLst>
                                      </p:cBhvr>
                                      <p:to>
                                        <p:strVal val="visible"/>
                                      </p:to>
                                    </p:set>
                                    <p:animEffect transition="in" filter="wipe(left)">
                                      <p:cBhvr>
                                        <p:cTn id="21" dur="500"/>
                                        <p:tgtEl>
                                          <p:spTgt spid="508114"/>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508066"/>
                                        </p:tgtEl>
                                        <p:attrNameLst>
                                          <p:attrName>style.visibility</p:attrName>
                                        </p:attrNameLst>
                                      </p:cBhvr>
                                      <p:to>
                                        <p:strVal val="visible"/>
                                      </p:to>
                                    </p:set>
                                    <p:animEffect transition="in" filter="wipe(left)">
                                      <p:cBhvr>
                                        <p:cTn id="26" dur="500"/>
                                        <p:tgtEl>
                                          <p:spTgt spid="508066"/>
                                        </p:tgtEl>
                                      </p:cBhvr>
                                    </p:animEffect>
                                  </p:childTnLst>
                                </p:cTn>
                              </p:par>
                            </p:childTnLst>
                          </p:cTn>
                        </p:par>
                        <p:par>
                          <p:cTn id="27" fill="hold" nodeType="afterGroup">
                            <p:stCondLst>
                              <p:cond delay="500"/>
                            </p:stCondLst>
                            <p:childTnLst>
                              <p:par>
                                <p:cTn id="28" presetID="22" presetClass="entr" presetSubtype="8" fill="hold" nodeType="afterEffect">
                                  <p:stCondLst>
                                    <p:cond delay="0"/>
                                  </p:stCondLst>
                                  <p:childTnLst>
                                    <p:set>
                                      <p:cBhvr>
                                        <p:cTn id="29" dur="1" fill="hold">
                                          <p:stCondLst>
                                            <p:cond delay="0"/>
                                          </p:stCondLst>
                                        </p:cTn>
                                        <p:tgtEl>
                                          <p:spTgt spid="508088"/>
                                        </p:tgtEl>
                                        <p:attrNameLst>
                                          <p:attrName>style.visibility</p:attrName>
                                        </p:attrNameLst>
                                      </p:cBhvr>
                                      <p:to>
                                        <p:strVal val="visible"/>
                                      </p:to>
                                    </p:set>
                                    <p:animEffect transition="in" filter="wipe(left)">
                                      <p:cBhvr>
                                        <p:cTn id="30" dur="500"/>
                                        <p:tgtEl>
                                          <p:spTgt spid="508088"/>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wipe(left)">
                                      <p:cBhvr>
                                        <p:cTn id="35"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8005" grpId="0" animBg="1" autoUpdateAnimBg="0"/>
      <p:bldP spid="508066" grpId="0" animBg="1"/>
      <p:bldP spid="508089" grpId="0" animBg="1"/>
      <p:bldP spid="508113" grpId="0" animBg="1"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a:xfrm>
            <a:off x="1066800" y="304800"/>
            <a:ext cx="75438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a:effectLst/>
                <a:latin typeface="Times New Roman" panose="02020603050405020304" pitchFamily="18" charset="0"/>
                <a:ea typeface="ＭＳ Ｐゴシック" panose="020B0600070205080204" pitchFamily="50" charset="-128"/>
              </a:rPr>
              <a:t>CALL, RET</a:t>
            </a:r>
            <a:endParaRPr lang="ja-JP" altLang="en-US" sz="4000" dirty="0">
              <a:effectLst/>
              <a:latin typeface="Times New Roman" panose="02020603050405020304" pitchFamily="18" charset="0"/>
              <a:ea typeface="ＭＳ Ｐゴシック" panose="020B0600070205080204" pitchFamily="50" charset="-128"/>
            </a:endParaRPr>
          </a:p>
        </p:txBody>
      </p:sp>
      <p:sp>
        <p:nvSpPr>
          <p:cNvPr id="31747" name="Rectangle 3"/>
          <p:cNvSpPr>
            <a:spLocks noGrp="1" noChangeArrowheads="1"/>
          </p:cNvSpPr>
          <p:nvPr>
            <p:ph type="body" idx="4294967295"/>
          </p:nvPr>
        </p:nvSpPr>
        <p:spPr>
          <a:xfrm>
            <a:off x="1066800" y="1295400"/>
            <a:ext cx="7467600" cy="2438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a:effectLst/>
                <a:latin typeface="Times New Roman" panose="02020603050405020304" pitchFamily="18" charset="0"/>
                <a:ea typeface="ＭＳ Ｐゴシック" panose="020B0600070205080204" pitchFamily="50" charset="-128"/>
              </a:rPr>
              <a:t>CALL </a:t>
            </a:r>
            <a:r>
              <a:rPr lang="ja-JP" altLang="en-US" dirty="0">
                <a:effectLst/>
                <a:latin typeface="Times New Roman" panose="02020603050405020304" pitchFamily="18" charset="0"/>
                <a:ea typeface="ＭＳ Ｐゴシック" panose="020B0600070205080204" pitchFamily="50" charset="-128"/>
              </a:rPr>
              <a:t>命令</a:t>
            </a:r>
            <a:endParaRPr lang="en-US" altLang="ja-JP" dirty="0">
              <a:effectLst/>
              <a:latin typeface="Times New Roman" panose="02020603050405020304" pitchFamily="18" charset="0"/>
              <a:ea typeface="ＭＳ Ｐゴシック" panose="020B0600070205080204" pitchFamily="50" charset="-128"/>
            </a:endParaRPr>
          </a:p>
          <a:p>
            <a:pPr lvl="1"/>
            <a:r>
              <a:rPr lang="en-US" altLang="ja-JP" dirty="0">
                <a:effectLst/>
                <a:latin typeface="Times New Roman" panose="02020603050405020304" pitchFamily="18" charset="0"/>
                <a:ea typeface="ＭＳ Ｐゴシック" panose="020B0600070205080204" pitchFamily="50" charset="-128"/>
              </a:rPr>
              <a:t>CALL </a:t>
            </a:r>
            <a:r>
              <a:rPr lang="en-US" altLang="ja-JP" i="1" dirty="0">
                <a:effectLst/>
                <a:latin typeface="Times New Roman" panose="02020603050405020304" pitchFamily="18" charset="0"/>
                <a:ea typeface="ＭＳ Ｐゴシック" panose="020B0600070205080204" pitchFamily="50" charset="-128"/>
              </a:rPr>
              <a:t>addr</a:t>
            </a:r>
            <a:r>
              <a:rPr lang="ja-JP" altLang="en-US" i="1" dirty="0">
                <a:effectLst/>
                <a:latin typeface="Times New Roman" panose="02020603050405020304" pitchFamily="18" charset="0"/>
                <a:ea typeface="ＭＳ Ｐゴシック" panose="020B0600070205080204" pitchFamily="50" charset="-128"/>
              </a:rPr>
              <a:t> </a:t>
            </a:r>
            <a:r>
              <a:rPr lang="en-US" altLang="ja-JP" dirty="0">
                <a:effectLst/>
                <a:latin typeface="Times New Roman" panose="02020603050405020304" pitchFamily="18" charset="0"/>
                <a:ea typeface="ＭＳ Ｐゴシック" panose="020B0600070205080204" pitchFamily="50" charset="-128"/>
              </a:rPr>
              <a:t>(</a:t>
            </a:r>
            <a:r>
              <a:rPr lang="ja-JP" altLang="en-US" dirty="0">
                <a:effectLst/>
                <a:latin typeface="Times New Roman" panose="02020603050405020304" pitchFamily="18" charset="0"/>
                <a:ea typeface="ＭＳ Ｐゴシック" panose="020B0600070205080204" pitchFamily="50" charset="-128"/>
              </a:rPr>
              <a:t>飛び先番地</a:t>
            </a:r>
            <a:r>
              <a:rPr lang="en-US" altLang="ja-JP" dirty="0">
                <a:effectLst/>
                <a:latin typeface="Times New Roman" panose="02020603050405020304" pitchFamily="18" charset="0"/>
                <a:ea typeface="ＭＳ Ｐゴシック" panose="020B0600070205080204" pitchFamily="50" charset="-128"/>
              </a:rPr>
              <a:t>)</a:t>
            </a:r>
            <a:endParaRPr lang="ja-JP" altLang="en-US" dirty="0">
              <a:effectLst/>
              <a:latin typeface="Times New Roman" panose="02020603050405020304" pitchFamily="18" charset="0"/>
              <a:ea typeface="ＭＳ Ｐゴシック" panose="020B0600070205080204" pitchFamily="50" charset="-128"/>
            </a:endParaRPr>
          </a:p>
          <a:p>
            <a:r>
              <a:rPr lang="en-US" altLang="ja-JP" dirty="0">
                <a:effectLst/>
                <a:latin typeface="Times New Roman" panose="02020603050405020304" pitchFamily="18" charset="0"/>
                <a:ea typeface="ＭＳ Ｐゴシック" panose="020B0600070205080204" pitchFamily="50" charset="-128"/>
              </a:rPr>
              <a:t>RET </a:t>
            </a:r>
            <a:r>
              <a:rPr lang="ja-JP" altLang="en-US" dirty="0">
                <a:effectLst/>
                <a:latin typeface="Times New Roman" panose="02020603050405020304" pitchFamily="18" charset="0"/>
                <a:ea typeface="ＭＳ Ｐゴシック" panose="020B0600070205080204" pitchFamily="50" charset="-128"/>
              </a:rPr>
              <a:t>命令</a:t>
            </a:r>
            <a:endParaRPr lang="en-US" altLang="ja-JP" dirty="0">
              <a:effectLst/>
              <a:latin typeface="Times New Roman" panose="02020603050405020304" pitchFamily="18" charset="0"/>
              <a:ea typeface="ＭＳ Ｐゴシック" panose="020B0600070205080204" pitchFamily="50" charset="-128"/>
            </a:endParaRPr>
          </a:p>
          <a:p>
            <a:pPr lvl="1"/>
            <a:r>
              <a:rPr lang="en-US" altLang="ja-JP" dirty="0">
                <a:effectLst/>
                <a:latin typeface="Times New Roman" panose="02020603050405020304" pitchFamily="18" charset="0"/>
                <a:ea typeface="ＭＳ Ｐゴシック" panose="020B0600070205080204" pitchFamily="50" charset="-128"/>
              </a:rPr>
              <a:t>RET </a:t>
            </a:r>
            <a:r>
              <a:rPr lang="en-US" altLang="ja-JP" i="1" dirty="0">
                <a:effectLst/>
                <a:latin typeface="Times New Roman" panose="02020603050405020304" pitchFamily="18" charset="0"/>
                <a:ea typeface="ＭＳ Ｐゴシック" panose="020B0600070205080204" pitchFamily="50" charset="-128"/>
              </a:rPr>
              <a:t>num</a:t>
            </a:r>
            <a:r>
              <a:rPr lang="en-US" altLang="ja-JP" dirty="0">
                <a:effectLst/>
                <a:latin typeface="Times New Roman" panose="02020603050405020304" pitchFamily="18" charset="0"/>
                <a:ea typeface="ＭＳ Ｐゴシック" panose="020B0600070205080204" pitchFamily="50" charset="-128"/>
              </a:rPr>
              <a:t> (</a:t>
            </a:r>
            <a:r>
              <a:rPr lang="ja-JP" altLang="en-US" dirty="0">
                <a:effectLst/>
                <a:latin typeface="Times New Roman" panose="02020603050405020304" pitchFamily="18" charset="0"/>
                <a:ea typeface="ＭＳ Ｐゴシック" panose="020B0600070205080204" pitchFamily="50" charset="-128"/>
              </a:rPr>
              <a:t>引数の個数</a:t>
            </a:r>
            <a:r>
              <a:rPr lang="en-US" altLang="ja-JP" dirty="0">
                <a:effectLst/>
                <a:latin typeface="Times New Roman" panose="02020603050405020304" pitchFamily="18" charset="0"/>
                <a:ea typeface="ＭＳ Ｐゴシック" panose="020B0600070205080204" pitchFamily="50" charset="-128"/>
              </a:rPr>
              <a:t>)</a:t>
            </a:r>
          </a:p>
        </p:txBody>
      </p:sp>
      <p:sp>
        <p:nvSpPr>
          <p:cNvPr id="31748" name="テキスト ボックス 3"/>
          <p:cNvSpPr txBox="1">
            <a:spLocks noChangeArrowheads="1"/>
          </p:cNvSpPr>
          <p:nvPr/>
        </p:nvSpPr>
        <p:spPr bwMode="auto">
          <a:xfrm>
            <a:off x="1066800" y="3962400"/>
            <a:ext cx="3671888" cy="2663825"/>
          </a:xfrm>
          <a:prstGeom prst="rect">
            <a:avLst/>
          </a:prstGeom>
          <a:solidFill>
            <a:srgbClr val="000000"/>
          </a:solidFill>
          <a:ln w="9525">
            <a:solidFill>
              <a:schemeClr val="tx1"/>
            </a:solidFill>
            <a:miter lim="800000"/>
            <a:headEnd/>
            <a:tailEnd/>
          </a:ln>
        </p:spPr>
        <p:txBody>
          <a:bodyPr wrap="none">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800" dirty="0"/>
              <a:t>Dseg</a:t>
            </a:r>
            <a:r>
              <a:rPr lang="ja-JP" altLang="en-US" sz="2800" dirty="0"/>
              <a:t> </a:t>
            </a:r>
            <a:r>
              <a:rPr lang="en-US" altLang="ja-JP" sz="2800" dirty="0"/>
              <a:t>[++DP] := FP;</a:t>
            </a:r>
          </a:p>
          <a:p>
            <a:pPr algn="l" eaLnBrk="1" hangingPunct="1"/>
            <a:r>
              <a:rPr lang="en-US" altLang="ja-JP" sz="2800" dirty="0"/>
              <a:t>FP := DP;</a:t>
            </a:r>
          </a:p>
          <a:p>
            <a:pPr algn="l" eaLnBrk="1" hangingPunct="1"/>
            <a:r>
              <a:rPr lang="en-US" altLang="ja-JP" sz="2800" dirty="0"/>
              <a:t>Dseg [++DP] := PC + 1;</a:t>
            </a:r>
          </a:p>
          <a:p>
            <a:pPr algn="l" eaLnBrk="1" hangingPunct="1"/>
            <a:r>
              <a:rPr lang="en-US" altLang="ja-JP" sz="2800" dirty="0"/>
              <a:t>Dseg [++DP] := BP;</a:t>
            </a:r>
          </a:p>
          <a:p>
            <a:pPr algn="l" eaLnBrk="1" hangingPunct="1"/>
            <a:r>
              <a:rPr lang="en-US" altLang="ja-JP" sz="2800" dirty="0"/>
              <a:t>BP := DP;</a:t>
            </a:r>
          </a:p>
          <a:p>
            <a:pPr algn="l" eaLnBrk="1" hangingPunct="1"/>
            <a:r>
              <a:rPr lang="en-US" altLang="ja-JP" sz="2800" dirty="0"/>
              <a:t>PC := </a:t>
            </a:r>
            <a:r>
              <a:rPr lang="en-US" altLang="ja-JP" sz="2800" i="1" dirty="0"/>
              <a:t>addr</a:t>
            </a:r>
            <a:r>
              <a:rPr lang="en-US" altLang="ja-JP" sz="2800" dirty="0"/>
              <a:t>;</a:t>
            </a:r>
            <a:endParaRPr lang="ja-JP" altLang="en-US" sz="2800" dirty="0"/>
          </a:p>
        </p:txBody>
      </p:sp>
      <p:sp>
        <p:nvSpPr>
          <p:cNvPr id="31749" name="テキスト ボックス 4"/>
          <p:cNvSpPr txBox="1">
            <a:spLocks noChangeArrowheads="1"/>
          </p:cNvSpPr>
          <p:nvPr/>
        </p:nvSpPr>
        <p:spPr bwMode="auto">
          <a:xfrm>
            <a:off x="5029200" y="3962400"/>
            <a:ext cx="3657600" cy="1809750"/>
          </a:xfrm>
          <a:prstGeom prst="rect">
            <a:avLst/>
          </a:prstGeom>
          <a:solidFill>
            <a:srgbClr val="000000"/>
          </a:solidFill>
          <a:ln w="9525">
            <a:solidFill>
              <a:schemeClr val="tx1"/>
            </a:solidFill>
            <a:miter lim="800000"/>
            <a:headEnd/>
            <a:tailEnd/>
          </a:ln>
        </p:spPr>
        <p:txBody>
          <a:bodyPr>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800" dirty="0"/>
              <a:t>BP := Dseg [FP+2];</a:t>
            </a:r>
          </a:p>
          <a:p>
            <a:pPr algn="l" eaLnBrk="1" hangingPunct="1"/>
            <a:r>
              <a:rPr lang="en-US" altLang="ja-JP" sz="2800" dirty="0"/>
              <a:t>PC := Dseg [FP+1];</a:t>
            </a:r>
          </a:p>
          <a:p>
            <a:pPr algn="l" eaLnBrk="1" hangingPunct="1"/>
            <a:r>
              <a:rPr lang="en-US" altLang="ja-JP" sz="2800" dirty="0"/>
              <a:t>DP := FP - </a:t>
            </a:r>
            <a:r>
              <a:rPr lang="en-US" altLang="ja-JP" sz="2800" i="1" dirty="0"/>
              <a:t>num</a:t>
            </a:r>
            <a:r>
              <a:rPr lang="en-US" altLang="ja-JP" sz="2800" dirty="0"/>
              <a:t> - 1;</a:t>
            </a:r>
          </a:p>
          <a:p>
            <a:pPr algn="l" eaLnBrk="1" hangingPunct="1"/>
            <a:r>
              <a:rPr lang="en-US" altLang="ja-JP" sz="2800" dirty="0"/>
              <a:t>FP := Dseg [FP];</a:t>
            </a:r>
          </a:p>
        </p:txBody>
      </p:sp>
      <p:sp>
        <p:nvSpPr>
          <p:cNvPr id="31750" name="Text Box 6"/>
          <p:cNvSpPr txBox="1">
            <a:spLocks noChangeArrowheads="1"/>
          </p:cNvSpPr>
          <p:nvPr/>
        </p:nvSpPr>
        <p:spPr bwMode="auto">
          <a:xfrm>
            <a:off x="2438400" y="3429000"/>
            <a:ext cx="12414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dirty="0"/>
              <a:t>CALL</a:t>
            </a:r>
          </a:p>
        </p:txBody>
      </p:sp>
      <p:sp>
        <p:nvSpPr>
          <p:cNvPr id="31751" name="Text Box 7"/>
          <p:cNvSpPr txBox="1">
            <a:spLocks noChangeArrowheads="1"/>
          </p:cNvSpPr>
          <p:nvPr/>
        </p:nvSpPr>
        <p:spPr bwMode="auto">
          <a:xfrm>
            <a:off x="6392695" y="3429000"/>
            <a:ext cx="956009"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dirty="0"/>
              <a:t>RET</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idx="4294967295"/>
          </p:nvPr>
        </p:nvSpPr>
        <p:spPr>
          <a:xfrm>
            <a:off x="1066800" y="304800"/>
            <a:ext cx="75438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a:effectLst/>
                <a:latin typeface="Times New Roman" panose="02020603050405020304" pitchFamily="18" charset="0"/>
                <a:ea typeface="ＭＳ Ｐゴシック" panose="020B0600070205080204" pitchFamily="50" charset="-128"/>
              </a:rPr>
              <a:t>CALL</a:t>
            </a:r>
            <a:r>
              <a:rPr lang="ja-JP" altLang="en-US" dirty="0">
                <a:effectLst/>
                <a:latin typeface="Times New Roman" panose="02020603050405020304" pitchFamily="18" charset="0"/>
                <a:ea typeface="ＭＳ Ｐゴシック" panose="020B0600070205080204" pitchFamily="50" charset="-128"/>
              </a:rPr>
              <a:t>命令</a:t>
            </a:r>
          </a:p>
        </p:txBody>
      </p:sp>
      <p:sp>
        <p:nvSpPr>
          <p:cNvPr id="103427" name="テキスト ボックス 3"/>
          <p:cNvSpPr txBox="1">
            <a:spLocks noChangeArrowheads="1"/>
          </p:cNvSpPr>
          <p:nvPr/>
        </p:nvSpPr>
        <p:spPr bwMode="auto">
          <a:xfrm>
            <a:off x="762000" y="1828800"/>
            <a:ext cx="3671888" cy="2663825"/>
          </a:xfrm>
          <a:prstGeom prst="rect">
            <a:avLst/>
          </a:prstGeom>
          <a:solidFill>
            <a:srgbClr val="000000"/>
          </a:solidFill>
          <a:ln w="9525">
            <a:solidFill>
              <a:schemeClr val="tx1"/>
            </a:solidFill>
            <a:miter lim="800000"/>
            <a:headEnd/>
            <a:tailEnd/>
          </a:ln>
        </p:spPr>
        <p:txBody>
          <a:bodyPr wrap="none">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800" dirty="0"/>
              <a:t>Dseg</a:t>
            </a:r>
            <a:r>
              <a:rPr lang="ja-JP" altLang="en-US" sz="2800" dirty="0"/>
              <a:t> </a:t>
            </a:r>
            <a:r>
              <a:rPr lang="en-US" altLang="ja-JP" sz="2800" dirty="0"/>
              <a:t>[++DP] := FP;</a:t>
            </a:r>
          </a:p>
          <a:p>
            <a:pPr algn="l" eaLnBrk="1" hangingPunct="1"/>
            <a:r>
              <a:rPr lang="en-US" altLang="ja-JP" sz="2800" dirty="0"/>
              <a:t>FP := DP;</a:t>
            </a:r>
          </a:p>
          <a:p>
            <a:pPr algn="l" eaLnBrk="1" hangingPunct="1"/>
            <a:r>
              <a:rPr lang="en-US" altLang="ja-JP" sz="2800" dirty="0"/>
              <a:t>Dseg [++DP] := PC + 1;</a:t>
            </a:r>
          </a:p>
          <a:p>
            <a:pPr algn="l" eaLnBrk="1" hangingPunct="1"/>
            <a:r>
              <a:rPr lang="en-US" altLang="ja-JP" sz="2800" dirty="0"/>
              <a:t>Dseg [++DP] := BP;</a:t>
            </a:r>
          </a:p>
          <a:p>
            <a:pPr algn="l" eaLnBrk="1" hangingPunct="1"/>
            <a:r>
              <a:rPr lang="en-US" altLang="ja-JP" sz="2800" dirty="0"/>
              <a:t>BP := DP;</a:t>
            </a:r>
          </a:p>
          <a:p>
            <a:pPr algn="l" eaLnBrk="1" hangingPunct="1"/>
            <a:r>
              <a:rPr lang="en-US" altLang="ja-JP" sz="2800" dirty="0"/>
              <a:t>PC := </a:t>
            </a:r>
            <a:r>
              <a:rPr lang="en-US" altLang="ja-JP" sz="2800" i="1" dirty="0"/>
              <a:t>addr</a:t>
            </a:r>
            <a:r>
              <a:rPr lang="en-US" altLang="ja-JP" sz="2800" dirty="0"/>
              <a:t>;</a:t>
            </a:r>
            <a:endParaRPr lang="ja-JP" altLang="en-US" sz="2800" dirty="0"/>
          </a:p>
        </p:txBody>
      </p:sp>
      <p:graphicFrame>
        <p:nvGraphicFramePr>
          <p:cNvPr id="103630" name="Group 206"/>
          <p:cNvGraphicFramePr>
            <a:graphicFrameLocks noGrp="1"/>
          </p:cNvGraphicFramePr>
          <p:nvPr/>
        </p:nvGraphicFramePr>
        <p:xfrm>
          <a:off x="5181600" y="2209800"/>
          <a:ext cx="1447800" cy="4133853"/>
        </p:xfrm>
        <a:graphic>
          <a:graphicData uri="http://schemas.openxmlformats.org/drawingml/2006/table">
            <a:tbl>
              <a:tblPr/>
              <a:tblGrid>
                <a:gridCol w="762000">
                  <a:extLst>
                    <a:ext uri="{9D8B030D-6E8A-4147-A177-3AD203B41FA5}">
                      <a16:colId xmlns:a16="http://schemas.microsoft.com/office/drawing/2014/main" val="20000"/>
                    </a:ext>
                  </a:extLst>
                </a:gridCol>
                <a:gridCol w="685800">
                  <a:extLst>
                    <a:ext uri="{9D8B030D-6E8A-4147-A177-3AD203B41FA5}">
                      <a16:colId xmlns:a16="http://schemas.microsoft.com/office/drawing/2014/main" val="20001"/>
                    </a:ext>
                  </a:extLst>
                </a:gridCol>
              </a:tblGrid>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6037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101</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102</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7</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6037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103</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104</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105</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6037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106</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107</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108</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103512" name="Text Box 32"/>
          <p:cNvSpPr txBox="1">
            <a:spLocks noChangeArrowheads="1"/>
          </p:cNvSpPr>
          <p:nvPr/>
        </p:nvSpPr>
        <p:spPr bwMode="auto">
          <a:xfrm>
            <a:off x="5410200" y="1752600"/>
            <a:ext cx="9112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t>Dseg</a:t>
            </a:r>
          </a:p>
        </p:txBody>
      </p:sp>
      <p:graphicFrame>
        <p:nvGraphicFramePr>
          <p:cNvPr id="103596" name="Group 172"/>
          <p:cNvGraphicFramePr>
            <a:graphicFrameLocks noGrp="1"/>
          </p:cNvGraphicFramePr>
          <p:nvPr/>
        </p:nvGraphicFramePr>
        <p:xfrm>
          <a:off x="7010400" y="2209800"/>
          <a:ext cx="685800" cy="4129092"/>
        </p:xfrm>
        <a:graphic>
          <a:graphicData uri="http://schemas.openxmlformats.org/drawingml/2006/table">
            <a:tbl>
              <a:tblPr/>
              <a:tblGrid>
                <a:gridCol w="685800">
                  <a:extLst>
                    <a:ext uri="{9D8B030D-6E8A-4147-A177-3AD203B41FA5}">
                      <a16:colId xmlns:a16="http://schemas.microsoft.com/office/drawing/2014/main" val="20000"/>
                    </a:ext>
                  </a:extLst>
                </a:gridCol>
              </a:tblGrid>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7</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50</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00"/>
                    </a:solidFill>
                  </a:tcPr>
                </a:tc>
                <a:extLst>
                  <a:ext uri="{0D108BD9-81ED-4DB2-BD59-A6C34878D82A}">
                    <a16:rowId xmlns:a16="http://schemas.microsoft.com/office/drawing/2014/main" val="10003"/>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103535" name="Line 111"/>
          <p:cNvSpPr>
            <a:spLocks noChangeShapeType="1"/>
          </p:cNvSpPr>
          <p:nvPr/>
        </p:nvSpPr>
        <p:spPr bwMode="auto">
          <a:xfrm>
            <a:off x="6629400" y="4267200"/>
            <a:ext cx="304800"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103536" name="Text Box 112"/>
          <p:cNvSpPr txBox="1">
            <a:spLocks noChangeArrowheads="1"/>
          </p:cNvSpPr>
          <p:nvPr/>
        </p:nvSpPr>
        <p:spPr bwMode="auto">
          <a:xfrm>
            <a:off x="471488" y="4724400"/>
            <a:ext cx="2317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2400" dirty="0"/>
              <a:t>フレームポインタ</a:t>
            </a:r>
          </a:p>
        </p:txBody>
      </p:sp>
      <p:sp>
        <p:nvSpPr>
          <p:cNvPr id="103537" name="Rectangle 113"/>
          <p:cNvSpPr>
            <a:spLocks noChangeArrowheads="1"/>
          </p:cNvSpPr>
          <p:nvPr/>
        </p:nvSpPr>
        <p:spPr bwMode="auto">
          <a:xfrm>
            <a:off x="2743200" y="4724400"/>
            <a:ext cx="838200" cy="53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dirty="0"/>
              <a:t>50</a:t>
            </a:r>
          </a:p>
        </p:txBody>
      </p:sp>
      <p:sp>
        <p:nvSpPr>
          <p:cNvPr id="103589" name="Text Box 165"/>
          <p:cNvSpPr txBox="1">
            <a:spLocks noChangeArrowheads="1"/>
          </p:cNvSpPr>
          <p:nvPr/>
        </p:nvSpPr>
        <p:spPr bwMode="auto">
          <a:xfrm>
            <a:off x="517525" y="5334000"/>
            <a:ext cx="22225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2400" dirty="0"/>
              <a:t>ブロックポインタ</a:t>
            </a:r>
          </a:p>
        </p:txBody>
      </p:sp>
      <p:sp>
        <p:nvSpPr>
          <p:cNvPr id="103590" name="Rectangle 166"/>
          <p:cNvSpPr>
            <a:spLocks noChangeArrowheads="1"/>
          </p:cNvSpPr>
          <p:nvPr/>
        </p:nvSpPr>
        <p:spPr bwMode="auto">
          <a:xfrm>
            <a:off x="2743200" y="5334000"/>
            <a:ext cx="838200" cy="53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dirty="0"/>
              <a:t>52</a:t>
            </a:r>
          </a:p>
        </p:txBody>
      </p:sp>
      <p:sp>
        <p:nvSpPr>
          <p:cNvPr id="103591" name="Text Box 167"/>
          <p:cNvSpPr txBox="1">
            <a:spLocks noChangeArrowheads="1"/>
          </p:cNvSpPr>
          <p:nvPr/>
        </p:nvSpPr>
        <p:spPr bwMode="auto">
          <a:xfrm>
            <a:off x="609600" y="5943600"/>
            <a:ext cx="20399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2400" dirty="0"/>
              <a:t>データポインタ</a:t>
            </a:r>
          </a:p>
        </p:txBody>
      </p:sp>
      <p:sp>
        <p:nvSpPr>
          <p:cNvPr id="103592" name="Rectangle 168"/>
          <p:cNvSpPr>
            <a:spLocks noChangeArrowheads="1"/>
          </p:cNvSpPr>
          <p:nvPr/>
        </p:nvSpPr>
        <p:spPr bwMode="auto">
          <a:xfrm>
            <a:off x="2743200" y="5943600"/>
            <a:ext cx="838200" cy="53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dirty="0"/>
              <a:t>102</a:t>
            </a:r>
          </a:p>
        </p:txBody>
      </p:sp>
      <p:sp>
        <p:nvSpPr>
          <p:cNvPr id="103593" name="Rectangle 169"/>
          <p:cNvSpPr>
            <a:spLocks noChangeArrowheads="1"/>
          </p:cNvSpPr>
          <p:nvPr/>
        </p:nvSpPr>
        <p:spPr bwMode="auto">
          <a:xfrm>
            <a:off x="762000" y="1066800"/>
            <a:ext cx="28956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ja-JP" altLang="en-US" dirty="0"/>
              <a:t>200 </a:t>
            </a:r>
            <a:r>
              <a:rPr lang="en-US" altLang="ja-JP" dirty="0"/>
              <a:t>CALL 500</a:t>
            </a:r>
          </a:p>
        </p:txBody>
      </p:sp>
      <p:sp>
        <p:nvSpPr>
          <p:cNvPr id="103594" name="Text Box 170"/>
          <p:cNvSpPr txBox="1">
            <a:spLocks noChangeArrowheads="1"/>
          </p:cNvSpPr>
          <p:nvPr/>
        </p:nvSpPr>
        <p:spPr bwMode="auto">
          <a:xfrm>
            <a:off x="3846513" y="1143000"/>
            <a:ext cx="25812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2400" dirty="0"/>
              <a:t>プログラムカウンタ</a:t>
            </a:r>
          </a:p>
        </p:txBody>
      </p:sp>
      <p:sp>
        <p:nvSpPr>
          <p:cNvPr id="103595" name="Rectangle 171"/>
          <p:cNvSpPr>
            <a:spLocks noChangeArrowheads="1"/>
          </p:cNvSpPr>
          <p:nvPr/>
        </p:nvSpPr>
        <p:spPr bwMode="auto">
          <a:xfrm>
            <a:off x="6400800" y="1143000"/>
            <a:ext cx="838200" cy="53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dirty="0"/>
              <a:t>200</a:t>
            </a:r>
          </a:p>
        </p:txBody>
      </p:sp>
      <p:grpSp>
        <p:nvGrpSpPr>
          <p:cNvPr id="103606" name="Group 182"/>
          <p:cNvGrpSpPr>
            <a:grpSpLocks/>
          </p:cNvGrpSpPr>
          <p:nvPr/>
        </p:nvGrpSpPr>
        <p:grpSpPr bwMode="auto">
          <a:xfrm>
            <a:off x="7010400" y="4044950"/>
            <a:ext cx="685800" cy="458788"/>
            <a:chOff x="4416" y="2548"/>
            <a:chExt cx="432" cy="289"/>
          </a:xfrm>
        </p:grpSpPr>
        <p:sp>
          <p:nvSpPr>
            <p:cNvPr id="2" name="Rectangle 183"/>
            <p:cNvSpPr>
              <a:spLocks noChangeArrowheads="1"/>
            </p:cNvSpPr>
            <p:nvPr/>
          </p:nvSpPr>
          <p:spPr bwMode="auto">
            <a:xfrm>
              <a:off x="4416" y="2548"/>
              <a:ext cx="432" cy="289"/>
            </a:xfrm>
            <a:prstGeom prst="rect">
              <a:avLst/>
            </a:prstGeom>
            <a:solidFill>
              <a:srgbClr val="00990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Arial" panose="020B0604020202020204" pitchFamily="34" charset="0"/>
                </a:defRPr>
              </a:lvl1pPr>
              <a:lvl2pPr marL="742950" indent="-285750" eaLnBrk="0" hangingPunct="0">
                <a:spcBef>
                  <a:spcPct val="20000"/>
                </a:spcBef>
                <a:buClr>
                  <a:schemeClr val="tx1"/>
                </a:buClr>
                <a:buChar cha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3pPr>
              <a:lvl4pPr marL="1600200" indent="-228600" eaLnBrk="0" hangingPunct="0">
                <a:spcBef>
                  <a:spcPct val="20000"/>
                </a:spcBef>
                <a:buClr>
                  <a:schemeClr val="tx1"/>
                </a:buClr>
                <a:buChar cha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buChar char="n"/>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Arial" panose="020B0604020202020204" pitchFamily="34" charset="0"/>
                </a:defRPr>
              </a:lvl9pPr>
            </a:lstStyle>
            <a:p>
              <a:pPr algn="ctr">
                <a:buFont typeface="Wingdings" panose="05000000000000000000" pitchFamily="2" charset="2"/>
                <a:buNone/>
              </a:pPr>
              <a:r>
                <a:rPr lang="en-US" altLang="ja-JP" sz="2400" dirty="0">
                  <a:latin typeface="Times New Roman" panose="02020603050405020304" pitchFamily="18" charset="0"/>
                </a:rPr>
                <a:t>201</a:t>
              </a:r>
            </a:p>
          </p:txBody>
        </p:sp>
        <p:sp>
          <p:nvSpPr>
            <p:cNvPr id="3" name="Line 184"/>
            <p:cNvSpPr>
              <a:spLocks noChangeShapeType="1"/>
            </p:cNvSpPr>
            <p:nvPr/>
          </p:nvSpPr>
          <p:spPr bwMode="auto">
            <a:xfrm>
              <a:off x="4416" y="2548"/>
              <a:ext cx="432" cy="0"/>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endParaRPr lang="ja-JP" altLang="en-US" dirty="0"/>
            </a:p>
          </p:txBody>
        </p:sp>
        <p:sp>
          <p:nvSpPr>
            <p:cNvPr id="4" name="Line 185"/>
            <p:cNvSpPr>
              <a:spLocks noChangeShapeType="1"/>
            </p:cNvSpPr>
            <p:nvPr/>
          </p:nvSpPr>
          <p:spPr bwMode="auto">
            <a:xfrm>
              <a:off x="4416" y="2837"/>
              <a:ext cx="432" cy="0"/>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endParaRPr lang="ja-JP" altLang="en-US" dirty="0"/>
            </a:p>
          </p:txBody>
        </p:sp>
        <p:sp>
          <p:nvSpPr>
            <p:cNvPr id="5" name="Line 186"/>
            <p:cNvSpPr>
              <a:spLocks noChangeShapeType="1"/>
            </p:cNvSpPr>
            <p:nvPr/>
          </p:nvSpPr>
          <p:spPr bwMode="auto">
            <a:xfrm>
              <a:off x="4416" y="2548"/>
              <a:ext cx="0" cy="289"/>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ja-JP" altLang="en-US" dirty="0"/>
            </a:p>
          </p:txBody>
        </p:sp>
        <p:sp>
          <p:nvSpPr>
            <p:cNvPr id="6" name="Line 187"/>
            <p:cNvSpPr>
              <a:spLocks noChangeShapeType="1"/>
            </p:cNvSpPr>
            <p:nvPr/>
          </p:nvSpPr>
          <p:spPr bwMode="auto">
            <a:xfrm>
              <a:off x="4848" y="2548"/>
              <a:ext cx="0" cy="289"/>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ja-JP" altLang="en-US" dirty="0"/>
            </a:p>
          </p:txBody>
        </p:sp>
      </p:grpSp>
      <p:grpSp>
        <p:nvGrpSpPr>
          <p:cNvPr id="103612" name="Group 188"/>
          <p:cNvGrpSpPr>
            <a:grpSpLocks/>
          </p:cNvGrpSpPr>
          <p:nvPr/>
        </p:nvGrpSpPr>
        <p:grpSpPr bwMode="auto">
          <a:xfrm>
            <a:off x="7010400" y="4503738"/>
            <a:ext cx="685800" cy="458787"/>
            <a:chOff x="4416" y="2837"/>
            <a:chExt cx="432" cy="289"/>
          </a:xfrm>
        </p:grpSpPr>
        <p:sp>
          <p:nvSpPr>
            <p:cNvPr id="7" name="Rectangle 189"/>
            <p:cNvSpPr>
              <a:spLocks noChangeArrowheads="1"/>
            </p:cNvSpPr>
            <p:nvPr/>
          </p:nvSpPr>
          <p:spPr bwMode="auto">
            <a:xfrm>
              <a:off x="4416" y="2837"/>
              <a:ext cx="432" cy="289"/>
            </a:xfrm>
            <a:prstGeom prst="rect">
              <a:avLst/>
            </a:prstGeom>
            <a:solidFill>
              <a:srgbClr val="00990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Arial" panose="020B0604020202020204" pitchFamily="34" charset="0"/>
                </a:defRPr>
              </a:lvl1pPr>
              <a:lvl2pPr marL="742950" indent="-285750" eaLnBrk="0" hangingPunct="0">
                <a:spcBef>
                  <a:spcPct val="20000"/>
                </a:spcBef>
                <a:buClr>
                  <a:schemeClr val="tx1"/>
                </a:buClr>
                <a:buChar cha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3pPr>
              <a:lvl4pPr marL="1600200" indent="-228600" eaLnBrk="0" hangingPunct="0">
                <a:spcBef>
                  <a:spcPct val="20000"/>
                </a:spcBef>
                <a:buClr>
                  <a:schemeClr val="tx1"/>
                </a:buClr>
                <a:buChar cha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buChar char="n"/>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Arial" panose="020B0604020202020204" pitchFamily="34" charset="0"/>
                </a:defRPr>
              </a:lvl9pPr>
            </a:lstStyle>
            <a:p>
              <a:pPr algn="ctr">
                <a:buFont typeface="Wingdings" panose="05000000000000000000" pitchFamily="2" charset="2"/>
                <a:buNone/>
              </a:pPr>
              <a:r>
                <a:rPr lang="en-US" altLang="ja-JP" sz="2400" dirty="0">
                  <a:latin typeface="Times New Roman" panose="02020603050405020304" pitchFamily="18" charset="0"/>
                </a:rPr>
                <a:t>52</a:t>
              </a:r>
            </a:p>
          </p:txBody>
        </p:sp>
        <p:sp>
          <p:nvSpPr>
            <p:cNvPr id="8" name="Line 190"/>
            <p:cNvSpPr>
              <a:spLocks noChangeShapeType="1"/>
            </p:cNvSpPr>
            <p:nvPr/>
          </p:nvSpPr>
          <p:spPr bwMode="auto">
            <a:xfrm>
              <a:off x="4416" y="2837"/>
              <a:ext cx="432" cy="0"/>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endParaRPr lang="ja-JP" altLang="en-US" dirty="0"/>
            </a:p>
          </p:txBody>
        </p:sp>
        <p:sp>
          <p:nvSpPr>
            <p:cNvPr id="9" name="Line 191"/>
            <p:cNvSpPr>
              <a:spLocks noChangeShapeType="1"/>
            </p:cNvSpPr>
            <p:nvPr/>
          </p:nvSpPr>
          <p:spPr bwMode="auto">
            <a:xfrm>
              <a:off x="4416" y="3126"/>
              <a:ext cx="432" cy="0"/>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endParaRPr lang="ja-JP" altLang="en-US" dirty="0"/>
            </a:p>
          </p:txBody>
        </p:sp>
        <p:sp>
          <p:nvSpPr>
            <p:cNvPr id="10" name="Line 192"/>
            <p:cNvSpPr>
              <a:spLocks noChangeShapeType="1"/>
            </p:cNvSpPr>
            <p:nvPr/>
          </p:nvSpPr>
          <p:spPr bwMode="auto">
            <a:xfrm>
              <a:off x="4416" y="2837"/>
              <a:ext cx="0" cy="289"/>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ja-JP" altLang="en-US" dirty="0"/>
            </a:p>
          </p:txBody>
        </p:sp>
        <p:sp>
          <p:nvSpPr>
            <p:cNvPr id="11" name="Line 193"/>
            <p:cNvSpPr>
              <a:spLocks noChangeShapeType="1"/>
            </p:cNvSpPr>
            <p:nvPr/>
          </p:nvSpPr>
          <p:spPr bwMode="auto">
            <a:xfrm>
              <a:off x="4848" y="2837"/>
              <a:ext cx="0" cy="289"/>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ja-JP" altLang="en-US" dirty="0"/>
            </a:p>
          </p:txBody>
        </p:sp>
      </p:grpSp>
      <p:grpSp>
        <p:nvGrpSpPr>
          <p:cNvPr id="103620" name="Group 196"/>
          <p:cNvGrpSpPr>
            <a:grpSpLocks/>
          </p:cNvGrpSpPr>
          <p:nvPr/>
        </p:nvGrpSpPr>
        <p:grpSpPr bwMode="auto">
          <a:xfrm>
            <a:off x="3657600" y="5943600"/>
            <a:ext cx="1295400" cy="533400"/>
            <a:chOff x="2304" y="2976"/>
            <a:chExt cx="816" cy="336"/>
          </a:xfrm>
        </p:grpSpPr>
        <p:sp>
          <p:nvSpPr>
            <p:cNvPr id="103618" name="Line 194"/>
            <p:cNvSpPr>
              <a:spLocks noChangeShapeType="1"/>
            </p:cNvSpPr>
            <p:nvPr/>
          </p:nvSpPr>
          <p:spPr bwMode="auto">
            <a:xfrm>
              <a:off x="2304" y="3168"/>
              <a:ext cx="240"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103619" name="Rectangle 195"/>
            <p:cNvSpPr>
              <a:spLocks noChangeArrowheads="1"/>
            </p:cNvSpPr>
            <p:nvPr/>
          </p:nvSpPr>
          <p:spPr bwMode="auto">
            <a:xfrm>
              <a:off x="2592" y="2976"/>
              <a:ext cx="52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dirty="0"/>
                <a:t>105</a:t>
              </a:r>
            </a:p>
          </p:txBody>
        </p:sp>
      </p:grpSp>
      <p:grpSp>
        <p:nvGrpSpPr>
          <p:cNvPr id="103621" name="Group 197"/>
          <p:cNvGrpSpPr>
            <a:grpSpLocks/>
          </p:cNvGrpSpPr>
          <p:nvPr/>
        </p:nvGrpSpPr>
        <p:grpSpPr bwMode="auto">
          <a:xfrm>
            <a:off x="3657600" y="5334000"/>
            <a:ext cx="1295400" cy="533400"/>
            <a:chOff x="2304" y="2976"/>
            <a:chExt cx="816" cy="336"/>
          </a:xfrm>
        </p:grpSpPr>
        <p:sp>
          <p:nvSpPr>
            <p:cNvPr id="103622" name="Line 198"/>
            <p:cNvSpPr>
              <a:spLocks noChangeShapeType="1"/>
            </p:cNvSpPr>
            <p:nvPr/>
          </p:nvSpPr>
          <p:spPr bwMode="auto">
            <a:xfrm>
              <a:off x="2304" y="3168"/>
              <a:ext cx="240"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103623" name="Rectangle 199"/>
            <p:cNvSpPr>
              <a:spLocks noChangeArrowheads="1"/>
            </p:cNvSpPr>
            <p:nvPr/>
          </p:nvSpPr>
          <p:spPr bwMode="auto">
            <a:xfrm>
              <a:off x="2592" y="2976"/>
              <a:ext cx="52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dirty="0"/>
                <a:t>105</a:t>
              </a:r>
            </a:p>
          </p:txBody>
        </p:sp>
      </p:grpSp>
      <p:grpSp>
        <p:nvGrpSpPr>
          <p:cNvPr id="103624" name="Group 200"/>
          <p:cNvGrpSpPr>
            <a:grpSpLocks/>
          </p:cNvGrpSpPr>
          <p:nvPr/>
        </p:nvGrpSpPr>
        <p:grpSpPr bwMode="auto">
          <a:xfrm>
            <a:off x="3657600" y="4724400"/>
            <a:ext cx="1295400" cy="533400"/>
            <a:chOff x="2304" y="2976"/>
            <a:chExt cx="816" cy="336"/>
          </a:xfrm>
        </p:grpSpPr>
        <p:sp>
          <p:nvSpPr>
            <p:cNvPr id="103625" name="Line 201"/>
            <p:cNvSpPr>
              <a:spLocks noChangeShapeType="1"/>
            </p:cNvSpPr>
            <p:nvPr/>
          </p:nvSpPr>
          <p:spPr bwMode="auto">
            <a:xfrm>
              <a:off x="2304" y="3168"/>
              <a:ext cx="240"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103626" name="Rectangle 202"/>
            <p:cNvSpPr>
              <a:spLocks noChangeArrowheads="1"/>
            </p:cNvSpPr>
            <p:nvPr/>
          </p:nvSpPr>
          <p:spPr bwMode="auto">
            <a:xfrm>
              <a:off x="2592" y="2976"/>
              <a:ext cx="52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dirty="0"/>
                <a:t>103</a:t>
              </a:r>
            </a:p>
          </p:txBody>
        </p:sp>
      </p:grpSp>
      <p:grpSp>
        <p:nvGrpSpPr>
          <p:cNvPr id="103627" name="Group 203"/>
          <p:cNvGrpSpPr>
            <a:grpSpLocks/>
          </p:cNvGrpSpPr>
          <p:nvPr/>
        </p:nvGrpSpPr>
        <p:grpSpPr bwMode="auto">
          <a:xfrm>
            <a:off x="7315200" y="1143000"/>
            <a:ext cx="1295400" cy="533400"/>
            <a:chOff x="2304" y="2976"/>
            <a:chExt cx="816" cy="336"/>
          </a:xfrm>
        </p:grpSpPr>
        <p:sp>
          <p:nvSpPr>
            <p:cNvPr id="103628" name="Line 204"/>
            <p:cNvSpPr>
              <a:spLocks noChangeShapeType="1"/>
            </p:cNvSpPr>
            <p:nvPr/>
          </p:nvSpPr>
          <p:spPr bwMode="auto">
            <a:xfrm>
              <a:off x="2304" y="3168"/>
              <a:ext cx="240"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103629" name="Rectangle 205"/>
            <p:cNvSpPr>
              <a:spLocks noChangeArrowheads="1"/>
            </p:cNvSpPr>
            <p:nvPr/>
          </p:nvSpPr>
          <p:spPr bwMode="auto">
            <a:xfrm>
              <a:off x="2592" y="2976"/>
              <a:ext cx="52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dirty="0"/>
                <a:t>500</a:t>
              </a:r>
            </a:p>
          </p:txBody>
        </p:sp>
      </p:grpSp>
      <p:sp>
        <p:nvSpPr>
          <p:cNvPr id="103631" name="Text Box 207"/>
          <p:cNvSpPr txBox="1">
            <a:spLocks noChangeArrowheads="1"/>
          </p:cNvSpPr>
          <p:nvPr/>
        </p:nvSpPr>
        <p:spPr bwMode="auto">
          <a:xfrm>
            <a:off x="7840663" y="3657600"/>
            <a:ext cx="1301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000" dirty="0"/>
              <a:t>動的リンク</a:t>
            </a:r>
          </a:p>
        </p:txBody>
      </p:sp>
      <p:sp>
        <p:nvSpPr>
          <p:cNvPr id="103632" name="Text Box 208"/>
          <p:cNvSpPr txBox="1">
            <a:spLocks noChangeArrowheads="1"/>
          </p:cNvSpPr>
          <p:nvPr/>
        </p:nvSpPr>
        <p:spPr bwMode="auto">
          <a:xfrm>
            <a:off x="7848600" y="4114800"/>
            <a:ext cx="11318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000" dirty="0"/>
              <a:t>戻り番地</a:t>
            </a:r>
          </a:p>
        </p:txBody>
      </p:sp>
      <p:sp>
        <p:nvSpPr>
          <p:cNvPr id="103633" name="Text Box 209"/>
          <p:cNvSpPr txBox="1">
            <a:spLocks noChangeArrowheads="1"/>
          </p:cNvSpPr>
          <p:nvPr/>
        </p:nvSpPr>
        <p:spPr bwMode="auto">
          <a:xfrm>
            <a:off x="7840663" y="4572000"/>
            <a:ext cx="1301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000" dirty="0"/>
              <a:t>静的リンク</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3535"/>
                                        </p:tgtEl>
                                        <p:attrNameLst>
                                          <p:attrName>style.visibility</p:attrName>
                                        </p:attrNameLst>
                                      </p:cBhvr>
                                      <p:to>
                                        <p:strVal val="visible"/>
                                      </p:to>
                                    </p:set>
                                    <p:animEffect transition="in" filter="wipe(left)">
                                      <p:cBhvr>
                                        <p:cTn id="7" dur="500"/>
                                        <p:tgtEl>
                                          <p:spTgt spid="103535"/>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103596"/>
                                        </p:tgtEl>
                                        <p:attrNameLst>
                                          <p:attrName>style.visibility</p:attrName>
                                        </p:attrNameLst>
                                      </p:cBhvr>
                                      <p:to>
                                        <p:strVal val="visible"/>
                                      </p:to>
                                    </p:set>
                                    <p:animEffect transition="in" filter="wipe(left)">
                                      <p:cBhvr>
                                        <p:cTn id="11" dur="500"/>
                                        <p:tgtEl>
                                          <p:spTgt spid="103596"/>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103631"/>
                                        </p:tgtEl>
                                        <p:attrNameLst>
                                          <p:attrName>style.visibility</p:attrName>
                                        </p:attrNameLst>
                                      </p:cBhvr>
                                      <p:to>
                                        <p:strVal val="visible"/>
                                      </p:to>
                                    </p:set>
                                    <p:animEffect transition="in" filter="checkerboard(across)">
                                      <p:cBhvr>
                                        <p:cTn id="16" dur="500"/>
                                        <p:tgtEl>
                                          <p:spTgt spid="103631"/>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nodeType="clickEffect">
                                  <p:stCondLst>
                                    <p:cond delay="0"/>
                                  </p:stCondLst>
                                  <p:childTnLst>
                                    <p:set>
                                      <p:cBhvr>
                                        <p:cTn id="20" dur="1" fill="hold">
                                          <p:stCondLst>
                                            <p:cond delay="0"/>
                                          </p:stCondLst>
                                        </p:cTn>
                                        <p:tgtEl>
                                          <p:spTgt spid="103624"/>
                                        </p:tgtEl>
                                        <p:attrNameLst>
                                          <p:attrName>style.visibility</p:attrName>
                                        </p:attrNameLst>
                                      </p:cBhvr>
                                      <p:to>
                                        <p:strVal val="visible"/>
                                      </p:to>
                                    </p:set>
                                    <p:animEffect transition="in" filter="wipe(left)">
                                      <p:cBhvr>
                                        <p:cTn id="21" dur="500"/>
                                        <p:tgtEl>
                                          <p:spTgt spid="103624"/>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 presetClass="entr" presetSubtype="10" fill="hold" nodeType="clickEffect">
                                  <p:stCondLst>
                                    <p:cond delay="0"/>
                                  </p:stCondLst>
                                  <p:childTnLst>
                                    <p:set>
                                      <p:cBhvr>
                                        <p:cTn id="25" dur="1" fill="hold">
                                          <p:stCondLst>
                                            <p:cond delay="0"/>
                                          </p:stCondLst>
                                        </p:cTn>
                                        <p:tgtEl>
                                          <p:spTgt spid="103606"/>
                                        </p:tgtEl>
                                        <p:attrNameLst>
                                          <p:attrName>style.visibility</p:attrName>
                                        </p:attrNameLst>
                                      </p:cBhvr>
                                      <p:to>
                                        <p:strVal val="visible"/>
                                      </p:to>
                                    </p:set>
                                    <p:animEffect transition="in" filter="checkerboard(across)">
                                      <p:cBhvr>
                                        <p:cTn id="26" dur="500"/>
                                        <p:tgtEl>
                                          <p:spTgt spid="103606"/>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ntr" presetSubtype="10" fill="hold" grpId="0" nodeType="clickEffect">
                                  <p:stCondLst>
                                    <p:cond delay="0"/>
                                  </p:stCondLst>
                                  <p:childTnLst>
                                    <p:set>
                                      <p:cBhvr>
                                        <p:cTn id="30" dur="1" fill="hold">
                                          <p:stCondLst>
                                            <p:cond delay="0"/>
                                          </p:stCondLst>
                                        </p:cTn>
                                        <p:tgtEl>
                                          <p:spTgt spid="103632"/>
                                        </p:tgtEl>
                                        <p:attrNameLst>
                                          <p:attrName>style.visibility</p:attrName>
                                        </p:attrNameLst>
                                      </p:cBhvr>
                                      <p:to>
                                        <p:strVal val="visible"/>
                                      </p:to>
                                    </p:set>
                                    <p:animEffect transition="in" filter="checkerboard(across)">
                                      <p:cBhvr>
                                        <p:cTn id="31" dur="500"/>
                                        <p:tgtEl>
                                          <p:spTgt spid="103632"/>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5" presetClass="entr" presetSubtype="10" fill="hold" nodeType="clickEffect">
                                  <p:stCondLst>
                                    <p:cond delay="0"/>
                                  </p:stCondLst>
                                  <p:childTnLst>
                                    <p:set>
                                      <p:cBhvr>
                                        <p:cTn id="35" dur="1" fill="hold">
                                          <p:stCondLst>
                                            <p:cond delay="0"/>
                                          </p:stCondLst>
                                        </p:cTn>
                                        <p:tgtEl>
                                          <p:spTgt spid="103612"/>
                                        </p:tgtEl>
                                        <p:attrNameLst>
                                          <p:attrName>style.visibility</p:attrName>
                                        </p:attrNameLst>
                                      </p:cBhvr>
                                      <p:to>
                                        <p:strVal val="visible"/>
                                      </p:to>
                                    </p:set>
                                    <p:animEffect transition="in" filter="checkerboard(across)">
                                      <p:cBhvr>
                                        <p:cTn id="36" dur="500"/>
                                        <p:tgtEl>
                                          <p:spTgt spid="103612"/>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5" presetClass="entr" presetSubtype="10" fill="hold" grpId="0" nodeType="clickEffect">
                                  <p:stCondLst>
                                    <p:cond delay="0"/>
                                  </p:stCondLst>
                                  <p:childTnLst>
                                    <p:set>
                                      <p:cBhvr>
                                        <p:cTn id="40" dur="1" fill="hold">
                                          <p:stCondLst>
                                            <p:cond delay="0"/>
                                          </p:stCondLst>
                                        </p:cTn>
                                        <p:tgtEl>
                                          <p:spTgt spid="103633"/>
                                        </p:tgtEl>
                                        <p:attrNameLst>
                                          <p:attrName>style.visibility</p:attrName>
                                        </p:attrNameLst>
                                      </p:cBhvr>
                                      <p:to>
                                        <p:strVal val="visible"/>
                                      </p:to>
                                    </p:set>
                                    <p:animEffect transition="in" filter="checkerboard(across)">
                                      <p:cBhvr>
                                        <p:cTn id="41" dur="500"/>
                                        <p:tgtEl>
                                          <p:spTgt spid="103633"/>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8" fill="hold" nodeType="clickEffect">
                                  <p:stCondLst>
                                    <p:cond delay="0"/>
                                  </p:stCondLst>
                                  <p:childTnLst>
                                    <p:set>
                                      <p:cBhvr>
                                        <p:cTn id="45" dur="1" fill="hold">
                                          <p:stCondLst>
                                            <p:cond delay="0"/>
                                          </p:stCondLst>
                                        </p:cTn>
                                        <p:tgtEl>
                                          <p:spTgt spid="103621"/>
                                        </p:tgtEl>
                                        <p:attrNameLst>
                                          <p:attrName>style.visibility</p:attrName>
                                        </p:attrNameLst>
                                      </p:cBhvr>
                                      <p:to>
                                        <p:strVal val="visible"/>
                                      </p:to>
                                    </p:set>
                                    <p:animEffect transition="in" filter="wipe(left)">
                                      <p:cBhvr>
                                        <p:cTn id="46" dur="500"/>
                                        <p:tgtEl>
                                          <p:spTgt spid="103621"/>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8" fill="hold" nodeType="clickEffect">
                                  <p:stCondLst>
                                    <p:cond delay="0"/>
                                  </p:stCondLst>
                                  <p:childTnLst>
                                    <p:set>
                                      <p:cBhvr>
                                        <p:cTn id="50" dur="1" fill="hold">
                                          <p:stCondLst>
                                            <p:cond delay="0"/>
                                          </p:stCondLst>
                                        </p:cTn>
                                        <p:tgtEl>
                                          <p:spTgt spid="103620"/>
                                        </p:tgtEl>
                                        <p:attrNameLst>
                                          <p:attrName>style.visibility</p:attrName>
                                        </p:attrNameLst>
                                      </p:cBhvr>
                                      <p:to>
                                        <p:strVal val="visible"/>
                                      </p:to>
                                    </p:set>
                                    <p:animEffect transition="in" filter="wipe(left)">
                                      <p:cBhvr>
                                        <p:cTn id="51" dur="500"/>
                                        <p:tgtEl>
                                          <p:spTgt spid="103620"/>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8" fill="hold" nodeType="clickEffect">
                                  <p:stCondLst>
                                    <p:cond delay="0"/>
                                  </p:stCondLst>
                                  <p:childTnLst>
                                    <p:set>
                                      <p:cBhvr>
                                        <p:cTn id="55" dur="1" fill="hold">
                                          <p:stCondLst>
                                            <p:cond delay="0"/>
                                          </p:stCondLst>
                                        </p:cTn>
                                        <p:tgtEl>
                                          <p:spTgt spid="103627"/>
                                        </p:tgtEl>
                                        <p:attrNameLst>
                                          <p:attrName>style.visibility</p:attrName>
                                        </p:attrNameLst>
                                      </p:cBhvr>
                                      <p:to>
                                        <p:strVal val="visible"/>
                                      </p:to>
                                    </p:set>
                                    <p:animEffect transition="in" filter="wipe(left)">
                                      <p:cBhvr>
                                        <p:cTn id="56" dur="500"/>
                                        <p:tgtEl>
                                          <p:spTgt spid="1036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535" grpId="0" animBg="1"/>
      <p:bldP spid="103631" grpId="0" autoUpdateAnimBg="0"/>
      <p:bldP spid="103632" grpId="0" autoUpdateAnimBg="0"/>
      <p:bldP spid="103633" grpId="0"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idx="4294967295"/>
          </p:nvPr>
        </p:nvSpPr>
        <p:spPr>
          <a:xfrm>
            <a:off x="1066800" y="304800"/>
            <a:ext cx="75438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a:effectLst/>
                <a:latin typeface="Times New Roman" panose="02020603050405020304" pitchFamily="18" charset="0"/>
                <a:ea typeface="ＭＳ Ｐゴシック" panose="020B0600070205080204" pitchFamily="50" charset="-128"/>
              </a:rPr>
              <a:t>RET</a:t>
            </a:r>
            <a:r>
              <a:rPr lang="ja-JP" altLang="en-US" dirty="0">
                <a:effectLst/>
                <a:latin typeface="Times New Roman" panose="02020603050405020304" pitchFamily="18" charset="0"/>
                <a:ea typeface="ＭＳ Ｐゴシック" panose="020B0600070205080204" pitchFamily="50" charset="-128"/>
              </a:rPr>
              <a:t>命令</a:t>
            </a:r>
          </a:p>
        </p:txBody>
      </p:sp>
      <p:sp>
        <p:nvSpPr>
          <p:cNvPr id="109571" name="テキスト ボックス 3"/>
          <p:cNvSpPr txBox="1">
            <a:spLocks noChangeArrowheads="1"/>
          </p:cNvSpPr>
          <p:nvPr/>
        </p:nvSpPr>
        <p:spPr bwMode="auto">
          <a:xfrm>
            <a:off x="762000" y="1828800"/>
            <a:ext cx="3657600" cy="1809750"/>
          </a:xfrm>
          <a:prstGeom prst="rect">
            <a:avLst/>
          </a:prstGeom>
          <a:solidFill>
            <a:srgbClr val="000000"/>
          </a:solidFill>
          <a:ln w="9525">
            <a:solidFill>
              <a:schemeClr val="tx1"/>
            </a:solidFill>
            <a:miter lim="800000"/>
            <a:headEnd/>
            <a:tailEnd/>
          </a:ln>
        </p:spPr>
        <p:txBody>
          <a:bodyPr>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800" dirty="0"/>
              <a:t>BP := Dseg [FP+2];</a:t>
            </a:r>
          </a:p>
          <a:p>
            <a:pPr algn="l" eaLnBrk="1" hangingPunct="1"/>
            <a:r>
              <a:rPr lang="en-US" altLang="ja-JP" sz="2800" dirty="0"/>
              <a:t>PC := Dseg [FP+1];</a:t>
            </a:r>
          </a:p>
          <a:p>
            <a:pPr algn="l" eaLnBrk="1" hangingPunct="1"/>
            <a:r>
              <a:rPr lang="en-US" altLang="ja-JP" sz="2800" dirty="0"/>
              <a:t>DP := FP - </a:t>
            </a:r>
            <a:r>
              <a:rPr lang="en-US" altLang="ja-JP" sz="2800" i="1" dirty="0"/>
              <a:t>num</a:t>
            </a:r>
            <a:r>
              <a:rPr lang="en-US" altLang="ja-JP" sz="2800" dirty="0"/>
              <a:t> - 1;</a:t>
            </a:r>
          </a:p>
          <a:p>
            <a:pPr algn="l" eaLnBrk="1" hangingPunct="1"/>
            <a:r>
              <a:rPr lang="en-US" altLang="ja-JP" sz="2800" dirty="0"/>
              <a:t>FP := Dseg [FP];</a:t>
            </a:r>
            <a:endParaRPr lang="ja-JP" altLang="en-US" sz="2800" dirty="0"/>
          </a:p>
        </p:txBody>
      </p:sp>
      <p:graphicFrame>
        <p:nvGraphicFramePr>
          <p:cNvPr id="109662" name="Group 94"/>
          <p:cNvGraphicFramePr>
            <a:graphicFrameLocks noGrp="1"/>
          </p:cNvGraphicFramePr>
          <p:nvPr/>
        </p:nvGraphicFramePr>
        <p:xfrm>
          <a:off x="5181600" y="2209800"/>
          <a:ext cx="1447800" cy="4133853"/>
        </p:xfrm>
        <a:graphic>
          <a:graphicData uri="http://schemas.openxmlformats.org/drawingml/2006/table">
            <a:tbl>
              <a:tblPr/>
              <a:tblGrid>
                <a:gridCol w="762000">
                  <a:extLst>
                    <a:ext uri="{9D8B030D-6E8A-4147-A177-3AD203B41FA5}">
                      <a16:colId xmlns:a16="http://schemas.microsoft.com/office/drawing/2014/main" val="20000"/>
                    </a:ext>
                  </a:extLst>
                </a:gridCol>
                <a:gridCol w="685800">
                  <a:extLst>
                    <a:ext uri="{9D8B030D-6E8A-4147-A177-3AD203B41FA5}">
                      <a16:colId xmlns:a16="http://schemas.microsoft.com/office/drawing/2014/main" val="20001"/>
                    </a:ext>
                  </a:extLst>
                </a:gridCol>
              </a:tblGrid>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6037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101</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102</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7</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6037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103</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104</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201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105</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6037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106</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107</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108</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109604" name="Text Box 32"/>
          <p:cNvSpPr txBox="1">
            <a:spLocks noChangeArrowheads="1"/>
          </p:cNvSpPr>
          <p:nvPr/>
        </p:nvSpPr>
        <p:spPr bwMode="auto">
          <a:xfrm>
            <a:off x="5410200" y="1752600"/>
            <a:ext cx="9112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t>Dseg</a:t>
            </a:r>
          </a:p>
        </p:txBody>
      </p:sp>
      <p:graphicFrame>
        <p:nvGraphicFramePr>
          <p:cNvPr id="109667" name="Group 99"/>
          <p:cNvGraphicFramePr>
            <a:graphicFrameLocks noGrp="1"/>
          </p:cNvGraphicFramePr>
          <p:nvPr/>
        </p:nvGraphicFramePr>
        <p:xfrm>
          <a:off x="7010400" y="2209800"/>
          <a:ext cx="685800" cy="4129092"/>
        </p:xfrm>
        <a:graphic>
          <a:graphicData uri="http://schemas.openxmlformats.org/drawingml/2006/table">
            <a:tbl>
              <a:tblPr/>
              <a:tblGrid>
                <a:gridCol w="685800">
                  <a:extLst>
                    <a:ext uri="{9D8B030D-6E8A-4147-A177-3AD203B41FA5}">
                      <a16:colId xmlns:a16="http://schemas.microsoft.com/office/drawing/2014/main" val="20000"/>
                    </a:ext>
                  </a:extLst>
                </a:gridCol>
              </a:tblGrid>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00"/>
                    </a:solidFill>
                  </a:tcPr>
                </a:tc>
                <a:extLst>
                  <a:ext uri="{0D108BD9-81ED-4DB2-BD59-A6C34878D82A}">
                    <a16:rowId xmlns:a16="http://schemas.microsoft.com/office/drawing/2014/main" val="10002"/>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00"/>
                    </a:solidFill>
                  </a:tcPr>
                </a:tc>
                <a:extLst>
                  <a:ext uri="{0D108BD9-81ED-4DB2-BD59-A6C34878D82A}">
                    <a16:rowId xmlns:a16="http://schemas.microsoft.com/office/drawing/2014/main" val="10003"/>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00"/>
                    </a:solidFill>
                  </a:tcPr>
                </a:tc>
                <a:extLst>
                  <a:ext uri="{0D108BD9-81ED-4DB2-BD59-A6C34878D82A}">
                    <a16:rowId xmlns:a16="http://schemas.microsoft.com/office/drawing/2014/main" val="10004"/>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00"/>
                    </a:solidFill>
                  </a:tcPr>
                </a:tc>
                <a:extLst>
                  <a:ext uri="{0D108BD9-81ED-4DB2-BD59-A6C34878D82A}">
                    <a16:rowId xmlns:a16="http://schemas.microsoft.com/office/drawing/2014/main" val="10005"/>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00"/>
                    </a:solidFill>
                  </a:tcPr>
                </a:tc>
                <a:extLst>
                  <a:ext uri="{0D108BD9-81ED-4DB2-BD59-A6C34878D82A}">
                    <a16:rowId xmlns:a16="http://schemas.microsoft.com/office/drawing/2014/main" val="10006"/>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00"/>
                    </a:solidFill>
                  </a:tcPr>
                </a:tc>
                <a:extLst>
                  <a:ext uri="{0D108BD9-81ED-4DB2-BD59-A6C34878D82A}">
                    <a16:rowId xmlns:a16="http://schemas.microsoft.com/office/drawing/2014/main" val="10007"/>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9900"/>
                    </a:solidFill>
                  </a:tcPr>
                </a:tc>
                <a:extLst>
                  <a:ext uri="{0D108BD9-81ED-4DB2-BD59-A6C34878D82A}">
                    <a16:rowId xmlns:a16="http://schemas.microsoft.com/office/drawing/2014/main" val="10008"/>
                  </a:ext>
                </a:extLst>
              </a:tr>
            </a:tbl>
          </a:graphicData>
        </a:graphic>
      </p:graphicFrame>
      <p:sp>
        <p:nvSpPr>
          <p:cNvPr id="109627" name="Line 59"/>
          <p:cNvSpPr>
            <a:spLocks noChangeShapeType="1"/>
          </p:cNvSpPr>
          <p:nvPr/>
        </p:nvSpPr>
        <p:spPr bwMode="auto">
          <a:xfrm>
            <a:off x="6629400" y="4267200"/>
            <a:ext cx="304800"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109628" name="Text Box 60"/>
          <p:cNvSpPr txBox="1">
            <a:spLocks noChangeArrowheads="1"/>
          </p:cNvSpPr>
          <p:nvPr/>
        </p:nvSpPr>
        <p:spPr bwMode="auto">
          <a:xfrm>
            <a:off x="471488" y="4724400"/>
            <a:ext cx="2317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2400" dirty="0"/>
              <a:t>フレームポインタ</a:t>
            </a:r>
          </a:p>
        </p:txBody>
      </p:sp>
      <p:sp>
        <p:nvSpPr>
          <p:cNvPr id="109629" name="Rectangle 61"/>
          <p:cNvSpPr>
            <a:spLocks noChangeArrowheads="1"/>
          </p:cNvSpPr>
          <p:nvPr/>
        </p:nvSpPr>
        <p:spPr bwMode="auto">
          <a:xfrm>
            <a:off x="2743200" y="4724400"/>
            <a:ext cx="838200" cy="53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dirty="0"/>
              <a:t>103</a:t>
            </a:r>
          </a:p>
        </p:txBody>
      </p:sp>
      <p:sp>
        <p:nvSpPr>
          <p:cNvPr id="109630" name="Text Box 62"/>
          <p:cNvSpPr txBox="1">
            <a:spLocks noChangeArrowheads="1"/>
          </p:cNvSpPr>
          <p:nvPr/>
        </p:nvSpPr>
        <p:spPr bwMode="auto">
          <a:xfrm>
            <a:off x="517525" y="5334000"/>
            <a:ext cx="22225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2400" dirty="0"/>
              <a:t>ブロックポインタ</a:t>
            </a:r>
          </a:p>
        </p:txBody>
      </p:sp>
      <p:sp>
        <p:nvSpPr>
          <p:cNvPr id="109631" name="Rectangle 63"/>
          <p:cNvSpPr>
            <a:spLocks noChangeArrowheads="1"/>
          </p:cNvSpPr>
          <p:nvPr/>
        </p:nvSpPr>
        <p:spPr bwMode="auto">
          <a:xfrm>
            <a:off x="2743200" y="5334000"/>
            <a:ext cx="838200" cy="53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dirty="0"/>
              <a:t>105</a:t>
            </a:r>
          </a:p>
        </p:txBody>
      </p:sp>
      <p:sp>
        <p:nvSpPr>
          <p:cNvPr id="109632" name="Text Box 64"/>
          <p:cNvSpPr txBox="1">
            <a:spLocks noChangeArrowheads="1"/>
          </p:cNvSpPr>
          <p:nvPr/>
        </p:nvSpPr>
        <p:spPr bwMode="auto">
          <a:xfrm>
            <a:off x="609600" y="5943600"/>
            <a:ext cx="20399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2400" dirty="0"/>
              <a:t>データポインタ</a:t>
            </a:r>
          </a:p>
        </p:txBody>
      </p:sp>
      <p:sp>
        <p:nvSpPr>
          <p:cNvPr id="109633" name="Rectangle 65"/>
          <p:cNvSpPr>
            <a:spLocks noChangeArrowheads="1"/>
          </p:cNvSpPr>
          <p:nvPr/>
        </p:nvSpPr>
        <p:spPr bwMode="auto">
          <a:xfrm>
            <a:off x="2743200" y="5943600"/>
            <a:ext cx="838200" cy="53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dirty="0"/>
              <a:t>107</a:t>
            </a:r>
          </a:p>
        </p:txBody>
      </p:sp>
      <p:sp>
        <p:nvSpPr>
          <p:cNvPr id="109634" name="Rectangle 66"/>
          <p:cNvSpPr>
            <a:spLocks noChangeArrowheads="1"/>
          </p:cNvSpPr>
          <p:nvPr/>
        </p:nvSpPr>
        <p:spPr bwMode="auto">
          <a:xfrm>
            <a:off x="762000" y="1066800"/>
            <a:ext cx="28956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ja-JP" altLang="en-US" dirty="0"/>
              <a:t>550 </a:t>
            </a:r>
            <a:r>
              <a:rPr lang="en-US" altLang="ja-JP" dirty="0"/>
              <a:t>RET 1</a:t>
            </a:r>
          </a:p>
        </p:txBody>
      </p:sp>
      <p:sp>
        <p:nvSpPr>
          <p:cNvPr id="109635" name="Text Box 67"/>
          <p:cNvSpPr txBox="1">
            <a:spLocks noChangeArrowheads="1"/>
          </p:cNvSpPr>
          <p:nvPr/>
        </p:nvSpPr>
        <p:spPr bwMode="auto">
          <a:xfrm>
            <a:off x="3846513" y="1143000"/>
            <a:ext cx="25812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2400" dirty="0"/>
              <a:t>プログラムカウンタ</a:t>
            </a:r>
          </a:p>
        </p:txBody>
      </p:sp>
      <p:sp>
        <p:nvSpPr>
          <p:cNvPr id="109636" name="Rectangle 68"/>
          <p:cNvSpPr>
            <a:spLocks noChangeArrowheads="1"/>
          </p:cNvSpPr>
          <p:nvPr/>
        </p:nvSpPr>
        <p:spPr bwMode="auto">
          <a:xfrm>
            <a:off x="6400800" y="1143000"/>
            <a:ext cx="838200" cy="53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dirty="0"/>
              <a:t>550</a:t>
            </a:r>
          </a:p>
        </p:txBody>
      </p:sp>
      <p:grpSp>
        <p:nvGrpSpPr>
          <p:cNvPr id="109649" name="Group 81"/>
          <p:cNvGrpSpPr>
            <a:grpSpLocks/>
          </p:cNvGrpSpPr>
          <p:nvPr/>
        </p:nvGrpSpPr>
        <p:grpSpPr bwMode="auto">
          <a:xfrm>
            <a:off x="3657600" y="5943600"/>
            <a:ext cx="1295400" cy="533400"/>
            <a:chOff x="2304" y="2976"/>
            <a:chExt cx="816" cy="336"/>
          </a:xfrm>
        </p:grpSpPr>
        <p:sp>
          <p:nvSpPr>
            <p:cNvPr id="109650" name="Line 82"/>
            <p:cNvSpPr>
              <a:spLocks noChangeShapeType="1"/>
            </p:cNvSpPr>
            <p:nvPr/>
          </p:nvSpPr>
          <p:spPr bwMode="auto">
            <a:xfrm>
              <a:off x="2304" y="3168"/>
              <a:ext cx="240"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109651" name="Rectangle 83"/>
            <p:cNvSpPr>
              <a:spLocks noChangeArrowheads="1"/>
            </p:cNvSpPr>
            <p:nvPr/>
          </p:nvSpPr>
          <p:spPr bwMode="auto">
            <a:xfrm>
              <a:off x="2592" y="2976"/>
              <a:ext cx="52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dirty="0"/>
                <a:t>101</a:t>
              </a:r>
            </a:p>
          </p:txBody>
        </p:sp>
      </p:grpSp>
      <p:grpSp>
        <p:nvGrpSpPr>
          <p:cNvPr id="109652" name="Group 84"/>
          <p:cNvGrpSpPr>
            <a:grpSpLocks/>
          </p:cNvGrpSpPr>
          <p:nvPr/>
        </p:nvGrpSpPr>
        <p:grpSpPr bwMode="auto">
          <a:xfrm>
            <a:off x="3657600" y="5334000"/>
            <a:ext cx="1295400" cy="533400"/>
            <a:chOff x="2304" y="2976"/>
            <a:chExt cx="816" cy="336"/>
          </a:xfrm>
        </p:grpSpPr>
        <p:sp>
          <p:nvSpPr>
            <p:cNvPr id="109653" name="Line 85"/>
            <p:cNvSpPr>
              <a:spLocks noChangeShapeType="1"/>
            </p:cNvSpPr>
            <p:nvPr/>
          </p:nvSpPr>
          <p:spPr bwMode="auto">
            <a:xfrm>
              <a:off x="2304" y="3168"/>
              <a:ext cx="240"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109654" name="Rectangle 86"/>
            <p:cNvSpPr>
              <a:spLocks noChangeArrowheads="1"/>
            </p:cNvSpPr>
            <p:nvPr/>
          </p:nvSpPr>
          <p:spPr bwMode="auto">
            <a:xfrm>
              <a:off x="2592" y="2976"/>
              <a:ext cx="52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dirty="0"/>
                <a:t>52</a:t>
              </a:r>
            </a:p>
          </p:txBody>
        </p:sp>
      </p:grpSp>
      <p:grpSp>
        <p:nvGrpSpPr>
          <p:cNvPr id="109655" name="Group 87"/>
          <p:cNvGrpSpPr>
            <a:grpSpLocks/>
          </p:cNvGrpSpPr>
          <p:nvPr/>
        </p:nvGrpSpPr>
        <p:grpSpPr bwMode="auto">
          <a:xfrm>
            <a:off x="3657600" y="4724400"/>
            <a:ext cx="1295400" cy="533400"/>
            <a:chOff x="2304" y="2976"/>
            <a:chExt cx="816" cy="336"/>
          </a:xfrm>
        </p:grpSpPr>
        <p:sp>
          <p:nvSpPr>
            <p:cNvPr id="109656" name="Line 88"/>
            <p:cNvSpPr>
              <a:spLocks noChangeShapeType="1"/>
            </p:cNvSpPr>
            <p:nvPr/>
          </p:nvSpPr>
          <p:spPr bwMode="auto">
            <a:xfrm>
              <a:off x="2304" y="3168"/>
              <a:ext cx="240"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109657" name="Rectangle 89"/>
            <p:cNvSpPr>
              <a:spLocks noChangeArrowheads="1"/>
            </p:cNvSpPr>
            <p:nvPr/>
          </p:nvSpPr>
          <p:spPr bwMode="auto">
            <a:xfrm>
              <a:off x="2592" y="2976"/>
              <a:ext cx="52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dirty="0"/>
                <a:t>50</a:t>
              </a:r>
            </a:p>
          </p:txBody>
        </p:sp>
      </p:grpSp>
      <p:grpSp>
        <p:nvGrpSpPr>
          <p:cNvPr id="109658" name="Group 90"/>
          <p:cNvGrpSpPr>
            <a:grpSpLocks/>
          </p:cNvGrpSpPr>
          <p:nvPr/>
        </p:nvGrpSpPr>
        <p:grpSpPr bwMode="auto">
          <a:xfrm>
            <a:off x="7315200" y="1143000"/>
            <a:ext cx="1295400" cy="533400"/>
            <a:chOff x="2304" y="2976"/>
            <a:chExt cx="816" cy="336"/>
          </a:xfrm>
        </p:grpSpPr>
        <p:sp>
          <p:nvSpPr>
            <p:cNvPr id="109659" name="Line 91"/>
            <p:cNvSpPr>
              <a:spLocks noChangeShapeType="1"/>
            </p:cNvSpPr>
            <p:nvPr/>
          </p:nvSpPr>
          <p:spPr bwMode="auto">
            <a:xfrm>
              <a:off x="2304" y="3168"/>
              <a:ext cx="240"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109660" name="Rectangle 92"/>
            <p:cNvSpPr>
              <a:spLocks noChangeArrowheads="1"/>
            </p:cNvSpPr>
            <p:nvPr/>
          </p:nvSpPr>
          <p:spPr bwMode="auto">
            <a:xfrm>
              <a:off x="2592" y="2976"/>
              <a:ext cx="52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dirty="0"/>
                <a:t>201</a:t>
              </a:r>
            </a:p>
          </p:txBody>
        </p:sp>
      </p:grpSp>
      <p:sp>
        <p:nvSpPr>
          <p:cNvPr id="109668" name="Text Box 100"/>
          <p:cNvSpPr txBox="1">
            <a:spLocks noChangeArrowheads="1"/>
          </p:cNvSpPr>
          <p:nvPr/>
        </p:nvSpPr>
        <p:spPr bwMode="auto">
          <a:xfrm>
            <a:off x="7840663" y="3657600"/>
            <a:ext cx="1301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000" dirty="0"/>
              <a:t>動的リンク</a:t>
            </a:r>
          </a:p>
        </p:txBody>
      </p:sp>
      <p:sp>
        <p:nvSpPr>
          <p:cNvPr id="109669" name="Text Box 101"/>
          <p:cNvSpPr txBox="1">
            <a:spLocks noChangeArrowheads="1"/>
          </p:cNvSpPr>
          <p:nvPr/>
        </p:nvSpPr>
        <p:spPr bwMode="auto">
          <a:xfrm>
            <a:off x="7848600" y="4114800"/>
            <a:ext cx="11318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000" dirty="0"/>
              <a:t>戻り番地</a:t>
            </a:r>
          </a:p>
        </p:txBody>
      </p:sp>
      <p:sp>
        <p:nvSpPr>
          <p:cNvPr id="109670" name="Text Box 102"/>
          <p:cNvSpPr txBox="1">
            <a:spLocks noChangeArrowheads="1"/>
          </p:cNvSpPr>
          <p:nvPr/>
        </p:nvSpPr>
        <p:spPr bwMode="auto">
          <a:xfrm>
            <a:off x="7840663" y="4572000"/>
            <a:ext cx="1301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000" dirty="0"/>
              <a:t>静的リンク</a:t>
            </a:r>
          </a:p>
        </p:txBody>
      </p:sp>
      <p:sp>
        <p:nvSpPr>
          <p:cNvPr id="109671" name="Text Box 103"/>
          <p:cNvSpPr txBox="1">
            <a:spLocks noChangeArrowheads="1"/>
          </p:cNvSpPr>
          <p:nvPr/>
        </p:nvSpPr>
        <p:spPr bwMode="auto">
          <a:xfrm>
            <a:off x="7848600" y="3124200"/>
            <a:ext cx="6889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000" dirty="0"/>
              <a:t>引数</a:t>
            </a:r>
          </a:p>
        </p:txBody>
      </p:sp>
      <p:sp>
        <p:nvSpPr>
          <p:cNvPr id="109672" name="Text Box 104"/>
          <p:cNvSpPr txBox="1">
            <a:spLocks noChangeArrowheads="1"/>
          </p:cNvSpPr>
          <p:nvPr/>
        </p:nvSpPr>
        <p:spPr bwMode="auto">
          <a:xfrm>
            <a:off x="7837488" y="5486400"/>
            <a:ext cx="11969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000" dirty="0"/>
              <a:t>局所変数</a:t>
            </a:r>
          </a:p>
        </p:txBody>
      </p:sp>
      <p:sp>
        <p:nvSpPr>
          <p:cNvPr id="109673" name="Text Box 105"/>
          <p:cNvSpPr txBox="1">
            <a:spLocks noChangeArrowheads="1"/>
          </p:cNvSpPr>
          <p:nvPr/>
        </p:nvSpPr>
        <p:spPr bwMode="auto">
          <a:xfrm>
            <a:off x="7837488" y="5029200"/>
            <a:ext cx="11969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000" dirty="0"/>
              <a:t>局所変数</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09652"/>
                                        </p:tgtEl>
                                        <p:attrNameLst>
                                          <p:attrName>style.visibility</p:attrName>
                                        </p:attrNameLst>
                                      </p:cBhvr>
                                      <p:to>
                                        <p:strVal val="visible"/>
                                      </p:to>
                                    </p:set>
                                    <p:animEffect transition="in" filter="wipe(left)">
                                      <p:cBhvr>
                                        <p:cTn id="7" dur="500"/>
                                        <p:tgtEl>
                                          <p:spTgt spid="1096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09658"/>
                                        </p:tgtEl>
                                        <p:attrNameLst>
                                          <p:attrName>style.visibility</p:attrName>
                                        </p:attrNameLst>
                                      </p:cBhvr>
                                      <p:to>
                                        <p:strVal val="visible"/>
                                      </p:to>
                                    </p:set>
                                    <p:animEffect transition="in" filter="wipe(left)">
                                      <p:cBhvr>
                                        <p:cTn id="12" dur="500"/>
                                        <p:tgtEl>
                                          <p:spTgt spid="10965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09649"/>
                                        </p:tgtEl>
                                        <p:attrNameLst>
                                          <p:attrName>style.visibility</p:attrName>
                                        </p:attrNameLst>
                                      </p:cBhvr>
                                      <p:to>
                                        <p:strVal val="visible"/>
                                      </p:to>
                                    </p:set>
                                    <p:animEffect transition="in" filter="wipe(left)">
                                      <p:cBhvr>
                                        <p:cTn id="17" dur="500"/>
                                        <p:tgtEl>
                                          <p:spTgt spid="10964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9627"/>
                                        </p:tgtEl>
                                        <p:attrNameLst>
                                          <p:attrName>style.visibility</p:attrName>
                                        </p:attrNameLst>
                                      </p:cBhvr>
                                      <p:to>
                                        <p:strVal val="visible"/>
                                      </p:to>
                                    </p:set>
                                    <p:animEffect transition="in" filter="wipe(left)">
                                      <p:cBhvr>
                                        <p:cTn id="22" dur="500"/>
                                        <p:tgtEl>
                                          <p:spTgt spid="109627"/>
                                        </p:tgtEl>
                                      </p:cBhvr>
                                    </p:animEffect>
                                  </p:childTnLst>
                                </p:cTn>
                              </p:par>
                            </p:childTnLst>
                          </p:cTn>
                        </p:par>
                        <p:par>
                          <p:cTn id="23" fill="hold" nodeType="afterGroup">
                            <p:stCondLst>
                              <p:cond delay="500"/>
                            </p:stCondLst>
                            <p:childTnLst>
                              <p:par>
                                <p:cTn id="24" presetID="22" presetClass="entr" presetSubtype="8" fill="hold" nodeType="afterEffect">
                                  <p:stCondLst>
                                    <p:cond delay="0"/>
                                  </p:stCondLst>
                                  <p:childTnLst>
                                    <p:set>
                                      <p:cBhvr>
                                        <p:cTn id="25" dur="1" fill="hold">
                                          <p:stCondLst>
                                            <p:cond delay="0"/>
                                          </p:stCondLst>
                                        </p:cTn>
                                        <p:tgtEl>
                                          <p:spTgt spid="109667"/>
                                        </p:tgtEl>
                                        <p:attrNameLst>
                                          <p:attrName>style.visibility</p:attrName>
                                        </p:attrNameLst>
                                      </p:cBhvr>
                                      <p:to>
                                        <p:strVal val="visible"/>
                                      </p:to>
                                    </p:set>
                                    <p:animEffect transition="in" filter="wipe(left)">
                                      <p:cBhvr>
                                        <p:cTn id="26" dur="500"/>
                                        <p:tgtEl>
                                          <p:spTgt spid="109667"/>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nodeType="clickEffect">
                                  <p:stCondLst>
                                    <p:cond delay="0"/>
                                  </p:stCondLst>
                                  <p:childTnLst>
                                    <p:set>
                                      <p:cBhvr>
                                        <p:cTn id="30" dur="1" fill="hold">
                                          <p:stCondLst>
                                            <p:cond delay="0"/>
                                          </p:stCondLst>
                                        </p:cTn>
                                        <p:tgtEl>
                                          <p:spTgt spid="109655"/>
                                        </p:tgtEl>
                                        <p:attrNameLst>
                                          <p:attrName>style.visibility</p:attrName>
                                        </p:attrNameLst>
                                      </p:cBhvr>
                                      <p:to>
                                        <p:strVal val="visible"/>
                                      </p:to>
                                    </p:set>
                                    <p:animEffect transition="in" filter="wipe(left)">
                                      <p:cBhvr>
                                        <p:cTn id="31" dur="500"/>
                                        <p:tgtEl>
                                          <p:spTgt spid="1096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627"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関数呼び出し</a:t>
            </a:r>
          </a:p>
        </p:txBody>
      </p:sp>
      <p:sp>
        <p:nvSpPr>
          <p:cNvPr id="121859" name="Text Box 3"/>
          <p:cNvSpPr txBox="1">
            <a:spLocks noChangeArrowheads="1"/>
          </p:cNvSpPr>
          <p:nvPr/>
        </p:nvSpPr>
        <p:spPr bwMode="auto">
          <a:xfrm>
            <a:off x="685800" y="1752600"/>
            <a:ext cx="33797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dirty="0"/>
              <a:t>引数無しの関数呼び出し</a:t>
            </a:r>
          </a:p>
        </p:txBody>
      </p:sp>
      <p:sp>
        <p:nvSpPr>
          <p:cNvPr id="121860" name="Rectangle 4"/>
          <p:cNvSpPr>
            <a:spLocks noChangeArrowheads="1"/>
          </p:cNvSpPr>
          <p:nvPr/>
        </p:nvSpPr>
        <p:spPr bwMode="auto">
          <a:xfrm>
            <a:off x="914400" y="2514600"/>
            <a:ext cx="19050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dirty="0"/>
              <a:t>func ();</a:t>
            </a:r>
          </a:p>
        </p:txBody>
      </p:sp>
      <p:sp>
        <p:nvSpPr>
          <p:cNvPr id="121861" name="Rectangle 5"/>
          <p:cNvSpPr>
            <a:spLocks noChangeArrowheads="1"/>
          </p:cNvSpPr>
          <p:nvPr/>
        </p:nvSpPr>
        <p:spPr bwMode="auto">
          <a:xfrm>
            <a:off x="914400" y="3352800"/>
            <a:ext cx="2362200" cy="1524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800" dirty="0"/>
              <a:t>CALL 200</a:t>
            </a:r>
          </a:p>
          <a:p>
            <a:r>
              <a:rPr lang="en-US" altLang="ja-JP" sz="2800" dirty="0"/>
              <a:t>      :</a:t>
            </a:r>
          </a:p>
          <a:p>
            <a:r>
              <a:rPr lang="en-US" altLang="ja-JP" sz="2800" dirty="0"/>
              <a:t>RET 0;</a:t>
            </a:r>
          </a:p>
        </p:txBody>
      </p:sp>
      <p:sp>
        <p:nvSpPr>
          <p:cNvPr id="121862" name="Text Box 6"/>
          <p:cNvSpPr txBox="1">
            <a:spLocks noChangeArrowheads="1"/>
          </p:cNvSpPr>
          <p:nvPr/>
        </p:nvSpPr>
        <p:spPr bwMode="auto">
          <a:xfrm>
            <a:off x="4267200" y="1752600"/>
            <a:ext cx="3355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dirty="0"/>
              <a:t>引数ありの関数呼び出し</a:t>
            </a:r>
          </a:p>
        </p:txBody>
      </p:sp>
      <p:sp>
        <p:nvSpPr>
          <p:cNvPr id="121863" name="Rectangle 7"/>
          <p:cNvSpPr>
            <a:spLocks noChangeArrowheads="1"/>
          </p:cNvSpPr>
          <p:nvPr/>
        </p:nvSpPr>
        <p:spPr bwMode="auto">
          <a:xfrm>
            <a:off x="4495800" y="2514600"/>
            <a:ext cx="22098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dirty="0"/>
              <a:t>func (5, 10);</a:t>
            </a:r>
          </a:p>
        </p:txBody>
      </p:sp>
      <p:sp>
        <p:nvSpPr>
          <p:cNvPr id="121864" name="Rectangle 8"/>
          <p:cNvSpPr>
            <a:spLocks noChangeArrowheads="1"/>
          </p:cNvSpPr>
          <p:nvPr/>
        </p:nvSpPr>
        <p:spPr bwMode="auto">
          <a:xfrm>
            <a:off x="4495800" y="3352800"/>
            <a:ext cx="2438400" cy="3124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800" dirty="0"/>
              <a:t>PUSHI 5</a:t>
            </a:r>
          </a:p>
          <a:p>
            <a:r>
              <a:rPr lang="en-US" altLang="ja-JP" sz="2800" dirty="0"/>
              <a:t>POP</a:t>
            </a:r>
          </a:p>
          <a:p>
            <a:r>
              <a:rPr lang="en-US" altLang="ja-JP" sz="2800" dirty="0"/>
              <a:t>PUSHI 10</a:t>
            </a:r>
          </a:p>
          <a:p>
            <a:r>
              <a:rPr lang="en-US" altLang="ja-JP" sz="2800" dirty="0"/>
              <a:t>POP</a:t>
            </a:r>
          </a:p>
          <a:p>
            <a:r>
              <a:rPr lang="en-US" altLang="ja-JP" sz="2800" dirty="0"/>
              <a:t>CALL 300</a:t>
            </a:r>
          </a:p>
          <a:p>
            <a:r>
              <a:rPr lang="en-US" altLang="ja-JP" sz="2800" dirty="0"/>
              <a:t>      :</a:t>
            </a:r>
          </a:p>
          <a:p>
            <a:r>
              <a:rPr lang="en-US" altLang="ja-JP" sz="2800" dirty="0"/>
              <a:t>RET 2;</a:t>
            </a:r>
          </a:p>
        </p:txBody>
      </p:sp>
      <p:sp useBgFill="1">
        <p:nvSpPr>
          <p:cNvPr id="121865" name="AutoShape 9"/>
          <p:cNvSpPr>
            <a:spLocks noChangeArrowheads="1"/>
          </p:cNvSpPr>
          <p:nvPr/>
        </p:nvSpPr>
        <p:spPr bwMode="auto">
          <a:xfrm>
            <a:off x="6781800" y="5715000"/>
            <a:ext cx="2133600" cy="533400"/>
          </a:xfrm>
          <a:prstGeom prst="wedgeRoundRectCallout">
            <a:avLst>
              <a:gd name="adj1" fmla="val -64361"/>
              <a:gd name="adj2" fmla="val 46431"/>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400" dirty="0"/>
              <a:t>引数の個数</a:t>
            </a:r>
          </a:p>
        </p:txBody>
      </p:sp>
      <p:sp useBgFill="1">
        <p:nvSpPr>
          <p:cNvPr id="121866" name="AutoShape 10"/>
          <p:cNvSpPr>
            <a:spLocks noChangeArrowheads="1"/>
          </p:cNvSpPr>
          <p:nvPr/>
        </p:nvSpPr>
        <p:spPr bwMode="auto">
          <a:xfrm>
            <a:off x="6248400" y="3733800"/>
            <a:ext cx="2514600" cy="838200"/>
          </a:xfrm>
          <a:prstGeom prst="wedgeRoundRectCallout">
            <a:avLst>
              <a:gd name="adj1" fmla="val -65213"/>
              <a:gd name="adj2" fmla="val -19884"/>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400" dirty="0"/>
              <a:t>オペランド無しの </a:t>
            </a:r>
          </a:p>
          <a:p>
            <a:pPr algn="ctr"/>
            <a:r>
              <a:rPr lang="en-US" altLang="ja-JP" sz="2400" dirty="0"/>
              <a:t>POP</a:t>
            </a:r>
          </a:p>
        </p:txBody>
      </p:sp>
      <p:sp>
        <p:nvSpPr>
          <p:cNvPr id="121867" name="Text Box 11"/>
          <p:cNvSpPr txBox="1">
            <a:spLocks noChangeArrowheads="1"/>
          </p:cNvSpPr>
          <p:nvPr/>
        </p:nvSpPr>
        <p:spPr bwMode="auto">
          <a:xfrm>
            <a:off x="304800" y="5486400"/>
            <a:ext cx="3856038"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dirty="0"/>
              <a:t>CALL </a:t>
            </a:r>
            <a:r>
              <a:rPr lang="ja-JP" altLang="en-US" sz="2800" dirty="0"/>
              <a:t>直前に</a:t>
            </a:r>
          </a:p>
          <a:p>
            <a:r>
              <a:rPr lang="ja-JP" altLang="en-US" sz="2800" dirty="0"/>
              <a:t>引数の値を </a:t>
            </a:r>
            <a:r>
              <a:rPr lang="en-US" altLang="ja-JP" sz="2800" dirty="0"/>
              <a:t>Dseg </a:t>
            </a:r>
            <a:r>
              <a:rPr lang="ja-JP" altLang="en-US" sz="2800" dirty="0"/>
              <a:t>に積む</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21866"/>
                                        </p:tgtEl>
                                        <p:attrNameLst>
                                          <p:attrName>style.visibility</p:attrName>
                                        </p:attrNameLst>
                                      </p:cBhvr>
                                      <p:to>
                                        <p:strVal val="visible"/>
                                      </p:to>
                                    </p:set>
                                    <p:animEffect transition="in" filter="checkerboard(across)">
                                      <p:cBhvr>
                                        <p:cTn id="7" dur="500"/>
                                        <p:tgtEl>
                                          <p:spTgt spid="1218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21865"/>
                                        </p:tgtEl>
                                        <p:attrNameLst>
                                          <p:attrName>style.visibility</p:attrName>
                                        </p:attrNameLst>
                                      </p:cBhvr>
                                      <p:to>
                                        <p:strVal val="visible"/>
                                      </p:to>
                                    </p:set>
                                    <p:animEffect transition="in" filter="checkerboard(across)">
                                      <p:cBhvr>
                                        <p:cTn id="12" dur="500"/>
                                        <p:tgtEl>
                                          <p:spTgt spid="12186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21867"/>
                                        </p:tgtEl>
                                        <p:attrNameLst>
                                          <p:attrName>style.visibility</p:attrName>
                                        </p:attrNameLst>
                                      </p:cBhvr>
                                      <p:to>
                                        <p:strVal val="visible"/>
                                      </p:to>
                                    </p:set>
                                    <p:animEffect transition="in" filter="checkerboard(across)">
                                      <p:cBhvr>
                                        <p:cTn id="17" dur="500"/>
                                        <p:tgtEl>
                                          <p:spTgt spid="1218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65" grpId="0" animBg="1" autoUpdateAnimBg="0"/>
      <p:bldP spid="121866" grpId="0" animBg="1" autoUpdateAnimBg="0"/>
      <p:bldP spid="121867"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変数の番地</a:t>
            </a:r>
          </a:p>
        </p:txBody>
      </p:sp>
      <p:sp>
        <p:nvSpPr>
          <p:cNvPr id="67587" name="Rectangle 3"/>
          <p:cNvSpPr>
            <a:spLocks noGrp="1" noChangeArrowheads="1"/>
          </p:cNvSpPr>
          <p:nvPr>
            <p:ph type="body" idx="4294967295"/>
          </p:nvPr>
        </p:nvSpPr>
        <p:spPr>
          <a:xfrm>
            <a:off x="1066800" y="1600200"/>
            <a:ext cx="7924800" cy="472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静的番地 </a:t>
            </a:r>
            <a:r>
              <a:rPr lang="en-US" altLang="ja-JP" dirty="0">
                <a:effectLst/>
                <a:latin typeface="Times New Roman" panose="02020603050405020304" pitchFamily="18" charset="0"/>
                <a:ea typeface="ＭＳ Ｐゴシック" panose="020B0600070205080204" pitchFamily="50" charset="-128"/>
              </a:rPr>
              <a:t>(static address)</a:t>
            </a:r>
            <a:endParaRPr lang="ja-JP" altLang="en-US" dirty="0">
              <a:effectLst/>
              <a:latin typeface="Times New Roman" panose="02020603050405020304" pitchFamily="18" charset="0"/>
              <a:ea typeface="ＭＳ Ｐゴシック" panose="020B0600070205080204" pitchFamily="50" charset="-128"/>
            </a:endParaRPr>
          </a:p>
          <a:p>
            <a:pPr lvl="1"/>
            <a:r>
              <a:rPr lang="ja-JP" altLang="en-US" dirty="0">
                <a:effectLst/>
                <a:latin typeface="Times New Roman" panose="02020603050405020304" pitchFamily="18" charset="0"/>
                <a:ea typeface="ＭＳ Ｐゴシック" panose="020B0600070205080204" pitchFamily="50" charset="-128"/>
              </a:rPr>
              <a:t>コンパイル時に番地を決定可能</a:t>
            </a:r>
          </a:p>
          <a:p>
            <a:pPr lvl="2"/>
            <a:r>
              <a:rPr lang="ja-JP" altLang="en-US" dirty="0">
                <a:effectLst/>
                <a:latin typeface="Times New Roman" panose="02020603050405020304" pitchFamily="18" charset="0"/>
                <a:ea typeface="ＭＳ Ｐゴシック" panose="020B0600070205080204" pitchFamily="50" charset="-128"/>
              </a:rPr>
              <a:t>大域変数, 静的局所変数等</a:t>
            </a:r>
          </a:p>
          <a:p>
            <a:r>
              <a:rPr lang="ja-JP" altLang="en-US" dirty="0">
                <a:effectLst/>
                <a:latin typeface="Times New Roman" panose="02020603050405020304" pitchFamily="18" charset="0"/>
                <a:ea typeface="ＭＳ Ｐゴシック" panose="020B0600070205080204" pitchFamily="50" charset="-128"/>
              </a:rPr>
              <a:t>動的番地</a:t>
            </a:r>
            <a:r>
              <a:rPr lang="en-US" altLang="ja-JP" dirty="0">
                <a:effectLst/>
                <a:latin typeface="Times New Roman" panose="02020603050405020304" pitchFamily="18" charset="0"/>
                <a:ea typeface="ＭＳ Ｐゴシック" panose="020B0600070205080204" pitchFamily="50" charset="-128"/>
              </a:rPr>
              <a:t>(dynamic address)</a:t>
            </a:r>
            <a:endParaRPr lang="ja-JP" altLang="en-US" dirty="0">
              <a:effectLst/>
              <a:latin typeface="Times New Roman" panose="02020603050405020304" pitchFamily="18" charset="0"/>
              <a:ea typeface="ＭＳ Ｐゴシック" panose="020B0600070205080204" pitchFamily="50" charset="-128"/>
            </a:endParaRPr>
          </a:p>
          <a:p>
            <a:pPr lvl="1"/>
            <a:r>
              <a:rPr lang="ja-JP" altLang="en-US" dirty="0">
                <a:effectLst/>
                <a:latin typeface="Times New Roman" panose="02020603050405020304" pitchFamily="18" charset="0"/>
                <a:ea typeface="ＭＳ Ｐゴシック" panose="020B0600070205080204" pitchFamily="50" charset="-128"/>
              </a:rPr>
              <a:t>実行時に呼び出すまで分からない</a:t>
            </a:r>
            <a:endParaRPr lang="en-US" altLang="ja-JP" dirty="0">
              <a:effectLst/>
              <a:latin typeface="Times New Roman" panose="02020603050405020304" pitchFamily="18" charset="0"/>
              <a:ea typeface="ＭＳ Ｐゴシック" panose="020B0600070205080204" pitchFamily="50" charset="-128"/>
            </a:endParaRPr>
          </a:p>
          <a:p>
            <a:pPr lvl="1"/>
            <a:r>
              <a:rPr lang="ja-JP" altLang="en-US" dirty="0">
                <a:effectLst/>
                <a:latin typeface="Times New Roman" panose="02020603050405020304" pitchFamily="18" charset="0"/>
                <a:ea typeface="ＭＳ Ｐゴシック" panose="020B0600070205080204" pitchFamily="50" charset="-128"/>
              </a:rPr>
              <a:t>呼び出されたときに番地を決定</a:t>
            </a:r>
            <a:endParaRPr lang="en-US" altLang="ja-JP" dirty="0">
              <a:effectLst/>
              <a:latin typeface="Times New Roman" panose="02020603050405020304" pitchFamily="18" charset="0"/>
              <a:ea typeface="ＭＳ Ｐゴシック" panose="020B0600070205080204" pitchFamily="50" charset="-128"/>
            </a:endParaRPr>
          </a:p>
          <a:p>
            <a:pPr lvl="1"/>
            <a:r>
              <a:rPr lang="ja-JP" altLang="en-US" dirty="0">
                <a:effectLst/>
                <a:latin typeface="Times New Roman" panose="02020603050405020304" pitchFamily="18" charset="0"/>
                <a:ea typeface="ＭＳ Ｐゴシック" panose="020B0600070205080204" pitchFamily="50" charset="-128"/>
              </a:rPr>
              <a:t>静的リンク</a:t>
            </a:r>
            <a:r>
              <a:rPr lang="en-US" altLang="ja-JP" dirty="0">
                <a:effectLst/>
                <a:latin typeface="Times New Roman" panose="02020603050405020304" pitchFamily="18" charset="0"/>
                <a:ea typeface="ＭＳ Ｐゴシック" panose="020B0600070205080204" pitchFamily="50" charset="-128"/>
              </a:rPr>
              <a:t>(static link)</a:t>
            </a:r>
            <a:r>
              <a:rPr lang="ja-JP" altLang="en-US" dirty="0">
                <a:effectLst/>
                <a:latin typeface="Times New Roman" panose="02020603050405020304" pitchFamily="18" charset="0"/>
                <a:ea typeface="ＭＳ Ｐゴシック" panose="020B0600070205080204" pitchFamily="50" charset="-128"/>
              </a:rPr>
              <a:t>と相対番地を用いて管理</a:t>
            </a:r>
          </a:p>
          <a:p>
            <a:pPr lvl="3">
              <a:buFontTx/>
              <a:buNone/>
            </a:pPr>
            <a:r>
              <a:rPr lang="ja-JP" altLang="en-US" dirty="0">
                <a:effectLst/>
                <a:latin typeface="Times New Roman" panose="02020603050405020304" pitchFamily="18" charset="0"/>
                <a:ea typeface="ＭＳ Ｐゴシック" panose="020B0600070205080204" pitchFamily="50" charset="-128"/>
              </a:rPr>
              <a:t>(※) 変数の番地は動的だがスコープは静的</a:t>
            </a:r>
          </a:p>
          <a:p>
            <a:pPr lvl="2"/>
            <a:r>
              <a:rPr lang="ja-JP" altLang="en-US" dirty="0">
                <a:effectLst/>
                <a:latin typeface="Times New Roman" panose="02020603050405020304" pitchFamily="18" charset="0"/>
                <a:ea typeface="ＭＳ Ｐゴシック" panose="020B0600070205080204" pitchFamily="50" charset="-128"/>
              </a:rPr>
              <a:t>局所変数</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戻り値</a:t>
            </a:r>
          </a:p>
        </p:txBody>
      </p:sp>
      <p:sp>
        <p:nvSpPr>
          <p:cNvPr id="130051" name="Text Box 3"/>
          <p:cNvSpPr txBox="1">
            <a:spLocks noChangeArrowheads="1"/>
          </p:cNvSpPr>
          <p:nvPr/>
        </p:nvSpPr>
        <p:spPr bwMode="auto">
          <a:xfrm>
            <a:off x="685800" y="1752600"/>
            <a:ext cx="1555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dirty="0"/>
              <a:t>戻り値無し</a:t>
            </a:r>
          </a:p>
        </p:txBody>
      </p:sp>
      <p:sp>
        <p:nvSpPr>
          <p:cNvPr id="130052" name="Rectangle 4"/>
          <p:cNvSpPr>
            <a:spLocks noChangeArrowheads="1"/>
          </p:cNvSpPr>
          <p:nvPr/>
        </p:nvSpPr>
        <p:spPr bwMode="auto">
          <a:xfrm>
            <a:off x="914400" y="2514600"/>
            <a:ext cx="19050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dirty="0"/>
              <a:t>return;</a:t>
            </a:r>
          </a:p>
        </p:txBody>
      </p:sp>
      <p:sp>
        <p:nvSpPr>
          <p:cNvPr id="130053" name="Rectangle 5"/>
          <p:cNvSpPr>
            <a:spLocks noChangeArrowheads="1"/>
          </p:cNvSpPr>
          <p:nvPr/>
        </p:nvSpPr>
        <p:spPr bwMode="auto">
          <a:xfrm>
            <a:off x="914400" y="3352800"/>
            <a:ext cx="2362200" cy="1524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800" dirty="0"/>
              <a:t>CALL 200</a:t>
            </a:r>
          </a:p>
          <a:p>
            <a:r>
              <a:rPr lang="en-US" altLang="ja-JP" sz="2800" dirty="0"/>
              <a:t>      :</a:t>
            </a:r>
          </a:p>
          <a:p>
            <a:r>
              <a:rPr lang="en-US" altLang="ja-JP" sz="2800" dirty="0"/>
              <a:t>RET 1;</a:t>
            </a:r>
          </a:p>
        </p:txBody>
      </p:sp>
      <p:sp>
        <p:nvSpPr>
          <p:cNvPr id="130054" name="Text Box 6"/>
          <p:cNvSpPr txBox="1">
            <a:spLocks noChangeArrowheads="1"/>
          </p:cNvSpPr>
          <p:nvPr/>
        </p:nvSpPr>
        <p:spPr bwMode="auto">
          <a:xfrm>
            <a:off x="4267200" y="1752600"/>
            <a:ext cx="15319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dirty="0"/>
              <a:t>戻り値あり</a:t>
            </a:r>
          </a:p>
        </p:txBody>
      </p:sp>
      <p:sp>
        <p:nvSpPr>
          <p:cNvPr id="130055" name="Rectangle 7"/>
          <p:cNvSpPr>
            <a:spLocks noChangeArrowheads="1"/>
          </p:cNvSpPr>
          <p:nvPr/>
        </p:nvSpPr>
        <p:spPr bwMode="auto">
          <a:xfrm>
            <a:off x="4495800" y="2514600"/>
            <a:ext cx="22098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dirty="0"/>
              <a:t>return 1;</a:t>
            </a:r>
          </a:p>
        </p:txBody>
      </p:sp>
      <p:sp>
        <p:nvSpPr>
          <p:cNvPr id="130056" name="Rectangle 8"/>
          <p:cNvSpPr>
            <a:spLocks noChangeArrowheads="1"/>
          </p:cNvSpPr>
          <p:nvPr/>
        </p:nvSpPr>
        <p:spPr bwMode="auto">
          <a:xfrm>
            <a:off x="4495800" y="3352800"/>
            <a:ext cx="2438400" cy="1905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800" dirty="0"/>
              <a:t>CALL 200</a:t>
            </a:r>
          </a:p>
          <a:p>
            <a:r>
              <a:rPr lang="en-US" altLang="ja-JP" sz="2800" dirty="0"/>
              <a:t>      :</a:t>
            </a:r>
          </a:p>
          <a:p>
            <a:r>
              <a:rPr lang="en-US" altLang="ja-JP" sz="2800" dirty="0"/>
              <a:t>PUSHI 1</a:t>
            </a:r>
          </a:p>
          <a:p>
            <a:r>
              <a:rPr lang="en-US" altLang="ja-JP" sz="2800" dirty="0"/>
              <a:t>RET 1;</a:t>
            </a:r>
          </a:p>
        </p:txBody>
      </p:sp>
      <p:sp useBgFill="1">
        <p:nvSpPr>
          <p:cNvPr id="130057" name="AutoShape 9"/>
          <p:cNvSpPr>
            <a:spLocks noChangeArrowheads="1"/>
          </p:cNvSpPr>
          <p:nvPr/>
        </p:nvSpPr>
        <p:spPr bwMode="auto">
          <a:xfrm>
            <a:off x="6705600" y="4953000"/>
            <a:ext cx="2133600" cy="533400"/>
          </a:xfrm>
          <a:prstGeom prst="wedgeRoundRectCallout">
            <a:avLst>
              <a:gd name="adj1" fmla="val -64361"/>
              <a:gd name="adj2" fmla="val -35417"/>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400" dirty="0"/>
              <a:t>引数の個数</a:t>
            </a:r>
          </a:p>
        </p:txBody>
      </p:sp>
      <p:sp useBgFill="1">
        <p:nvSpPr>
          <p:cNvPr id="130058" name="AutoShape 10"/>
          <p:cNvSpPr>
            <a:spLocks noChangeArrowheads="1"/>
          </p:cNvSpPr>
          <p:nvPr/>
        </p:nvSpPr>
        <p:spPr bwMode="auto">
          <a:xfrm>
            <a:off x="6553200" y="3902075"/>
            <a:ext cx="1828800" cy="533400"/>
          </a:xfrm>
          <a:prstGeom prst="wedgeRoundRectCallout">
            <a:avLst>
              <a:gd name="adj1" fmla="val -75861"/>
              <a:gd name="adj2" fmla="val 67179"/>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400" dirty="0"/>
              <a:t>戻り値</a:t>
            </a:r>
          </a:p>
        </p:txBody>
      </p:sp>
      <p:sp>
        <p:nvSpPr>
          <p:cNvPr id="130059" name="Text Box 11"/>
          <p:cNvSpPr txBox="1">
            <a:spLocks noChangeArrowheads="1"/>
          </p:cNvSpPr>
          <p:nvPr/>
        </p:nvSpPr>
        <p:spPr bwMode="auto">
          <a:xfrm>
            <a:off x="304800" y="5486400"/>
            <a:ext cx="3677908" cy="95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dirty="0"/>
              <a:t>RET </a:t>
            </a:r>
            <a:r>
              <a:rPr lang="ja-JP" altLang="en-US" sz="2800" dirty="0"/>
              <a:t>直前に</a:t>
            </a:r>
          </a:p>
          <a:p>
            <a:r>
              <a:rPr lang="ja-JP" altLang="en-US" sz="2800" dirty="0"/>
              <a:t>戻り値をスタックに積む</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0058"/>
                                        </p:tgtEl>
                                        <p:attrNameLst>
                                          <p:attrName>style.visibility</p:attrName>
                                        </p:attrNameLst>
                                      </p:cBhvr>
                                      <p:to>
                                        <p:strVal val="visible"/>
                                      </p:to>
                                    </p:set>
                                    <p:animEffect transition="in" filter="checkerboard(across)">
                                      <p:cBhvr>
                                        <p:cTn id="7" dur="500"/>
                                        <p:tgtEl>
                                          <p:spTgt spid="1300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30057"/>
                                        </p:tgtEl>
                                        <p:attrNameLst>
                                          <p:attrName>style.visibility</p:attrName>
                                        </p:attrNameLst>
                                      </p:cBhvr>
                                      <p:to>
                                        <p:strVal val="visible"/>
                                      </p:to>
                                    </p:set>
                                    <p:animEffect transition="in" filter="checkerboard(across)">
                                      <p:cBhvr>
                                        <p:cTn id="12" dur="500"/>
                                        <p:tgtEl>
                                          <p:spTgt spid="13005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30059"/>
                                        </p:tgtEl>
                                        <p:attrNameLst>
                                          <p:attrName>style.visibility</p:attrName>
                                        </p:attrNameLst>
                                      </p:cBhvr>
                                      <p:to>
                                        <p:strVal val="visible"/>
                                      </p:to>
                                    </p:set>
                                    <p:animEffect transition="in" filter="checkerboard(across)">
                                      <p:cBhvr>
                                        <p:cTn id="17" dur="500"/>
                                        <p:tgtEl>
                                          <p:spTgt spid="1300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7" grpId="0" animBg="1" autoUpdateAnimBg="0"/>
      <p:bldP spid="130058" grpId="0" animBg="1" autoUpdateAnimBg="0"/>
      <p:bldP spid="130059" grpId="0"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idx="4294967295"/>
          </p:nvPr>
        </p:nvSpPr>
        <p:spPr>
          <a:xfrm>
            <a:off x="1066800" y="304800"/>
            <a:ext cx="75438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a:effectLst/>
                <a:latin typeface="Times New Roman" panose="02020603050405020304" pitchFamily="18" charset="0"/>
                <a:ea typeface="ＭＳ Ｐゴシック" panose="020B0600070205080204" pitchFamily="50" charset="-128"/>
              </a:rPr>
              <a:t>START, HALT</a:t>
            </a:r>
            <a:endParaRPr lang="ja-JP" altLang="en-US" sz="4000" dirty="0">
              <a:effectLst/>
              <a:latin typeface="Times New Roman" panose="02020603050405020304" pitchFamily="18" charset="0"/>
              <a:ea typeface="ＭＳ Ｐゴシック" panose="020B0600070205080204" pitchFamily="50" charset="-128"/>
            </a:endParaRPr>
          </a:p>
        </p:txBody>
      </p:sp>
      <p:sp>
        <p:nvSpPr>
          <p:cNvPr id="110595" name="Rectangle 3"/>
          <p:cNvSpPr>
            <a:spLocks noGrp="1" noChangeArrowheads="1"/>
          </p:cNvSpPr>
          <p:nvPr>
            <p:ph type="body" idx="4294967295"/>
          </p:nvPr>
        </p:nvSpPr>
        <p:spPr>
          <a:xfrm>
            <a:off x="1066800" y="1295400"/>
            <a:ext cx="7467600" cy="2438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a:effectLst/>
                <a:latin typeface="Times New Roman" panose="02020603050405020304" pitchFamily="18" charset="0"/>
                <a:ea typeface="ＭＳ Ｐゴシック" panose="020B0600070205080204" pitchFamily="50" charset="-128"/>
              </a:rPr>
              <a:t>START </a:t>
            </a:r>
            <a:r>
              <a:rPr lang="ja-JP" altLang="en-US" dirty="0">
                <a:effectLst/>
                <a:latin typeface="Times New Roman" panose="02020603050405020304" pitchFamily="18" charset="0"/>
                <a:ea typeface="ＭＳ Ｐゴシック" panose="020B0600070205080204" pitchFamily="50" charset="-128"/>
              </a:rPr>
              <a:t>命令</a:t>
            </a:r>
            <a:endParaRPr lang="en-US" altLang="ja-JP" dirty="0">
              <a:effectLst/>
              <a:latin typeface="Times New Roman" panose="02020603050405020304" pitchFamily="18" charset="0"/>
              <a:ea typeface="ＭＳ Ｐゴシック" panose="020B0600070205080204" pitchFamily="50" charset="-128"/>
            </a:endParaRPr>
          </a:p>
          <a:p>
            <a:pPr lvl="1"/>
            <a:r>
              <a:rPr lang="en-US" altLang="ja-JP" dirty="0">
                <a:effectLst/>
                <a:latin typeface="Times New Roman" panose="02020603050405020304" pitchFamily="18" charset="0"/>
                <a:ea typeface="ＭＳ Ｐゴシック" panose="020B0600070205080204" pitchFamily="50" charset="-128"/>
              </a:rPr>
              <a:t>START</a:t>
            </a:r>
          </a:p>
          <a:p>
            <a:r>
              <a:rPr lang="en-US" altLang="ja-JP" dirty="0">
                <a:effectLst/>
                <a:latin typeface="Times New Roman" panose="02020603050405020304" pitchFamily="18" charset="0"/>
                <a:ea typeface="ＭＳ Ｐゴシック" panose="020B0600070205080204" pitchFamily="50" charset="-128"/>
              </a:rPr>
              <a:t>HALT </a:t>
            </a:r>
            <a:r>
              <a:rPr lang="ja-JP" altLang="en-US" dirty="0">
                <a:effectLst/>
                <a:latin typeface="Times New Roman" panose="02020603050405020304" pitchFamily="18" charset="0"/>
                <a:ea typeface="ＭＳ Ｐゴシック" panose="020B0600070205080204" pitchFamily="50" charset="-128"/>
              </a:rPr>
              <a:t>命令</a:t>
            </a:r>
            <a:endParaRPr lang="en-US" altLang="ja-JP" dirty="0">
              <a:effectLst/>
              <a:latin typeface="Times New Roman" panose="02020603050405020304" pitchFamily="18" charset="0"/>
              <a:ea typeface="ＭＳ Ｐゴシック" panose="020B0600070205080204" pitchFamily="50" charset="-128"/>
            </a:endParaRPr>
          </a:p>
          <a:p>
            <a:pPr lvl="1"/>
            <a:r>
              <a:rPr lang="en-US" altLang="ja-JP" dirty="0">
                <a:effectLst/>
                <a:latin typeface="Times New Roman" panose="02020603050405020304" pitchFamily="18" charset="0"/>
                <a:ea typeface="ＭＳ Ｐゴシック" panose="020B0600070205080204" pitchFamily="50" charset="-128"/>
              </a:rPr>
              <a:t>HALT</a:t>
            </a:r>
          </a:p>
        </p:txBody>
      </p:sp>
      <p:sp>
        <p:nvSpPr>
          <p:cNvPr id="110596" name="テキスト ボックス 3"/>
          <p:cNvSpPr txBox="1">
            <a:spLocks noChangeArrowheads="1"/>
          </p:cNvSpPr>
          <p:nvPr/>
        </p:nvSpPr>
        <p:spPr bwMode="auto">
          <a:xfrm>
            <a:off x="1066800" y="3962400"/>
            <a:ext cx="3581400" cy="2236788"/>
          </a:xfrm>
          <a:prstGeom prst="rect">
            <a:avLst/>
          </a:prstGeom>
          <a:solidFill>
            <a:srgbClr val="000000"/>
          </a:solidFill>
          <a:ln w="9525">
            <a:solidFill>
              <a:schemeClr val="tx1"/>
            </a:solidFill>
            <a:miter lim="800000"/>
            <a:headEnd/>
            <a:tailEnd/>
          </a:ln>
        </p:spPr>
        <p:txBody>
          <a:bodyPr>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800" dirty="0"/>
              <a:t>Dseg</a:t>
            </a:r>
            <a:r>
              <a:rPr lang="ja-JP" altLang="en-US" sz="2800" dirty="0"/>
              <a:t> </a:t>
            </a:r>
            <a:r>
              <a:rPr lang="en-US" altLang="ja-JP" sz="2800" dirty="0"/>
              <a:t>[++DP] := -1;</a:t>
            </a:r>
          </a:p>
          <a:p>
            <a:pPr algn="l" eaLnBrk="1" hangingPunct="1"/>
            <a:r>
              <a:rPr lang="en-US" altLang="ja-JP" sz="2800" dirty="0"/>
              <a:t>FP := DP;</a:t>
            </a:r>
          </a:p>
          <a:p>
            <a:pPr algn="l" eaLnBrk="1" hangingPunct="1"/>
            <a:r>
              <a:rPr lang="en-US" altLang="ja-JP" sz="2800" dirty="0"/>
              <a:t>Dseg [++DP] := -1;</a:t>
            </a:r>
          </a:p>
          <a:p>
            <a:pPr algn="l" eaLnBrk="1" hangingPunct="1"/>
            <a:r>
              <a:rPr lang="en-US" altLang="ja-JP" sz="2800" dirty="0"/>
              <a:t>Dseg [++DP] := -1;</a:t>
            </a:r>
          </a:p>
          <a:p>
            <a:pPr algn="l" eaLnBrk="1" hangingPunct="1"/>
            <a:r>
              <a:rPr lang="en-US" altLang="ja-JP" sz="2800" dirty="0"/>
              <a:t>BP := DP;</a:t>
            </a:r>
          </a:p>
        </p:txBody>
      </p:sp>
      <p:sp>
        <p:nvSpPr>
          <p:cNvPr id="110598" name="Text Box 6"/>
          <p:cNvSpPr txBox="1">
            <a:spLocks noChangeArrowheads="1"/>
          </p:cNvSpPr>
          <p:nvPr/>
        </p:nvSpPr>
        <p:spPr bwMode="auto">
          <a:xfrm>
            <a:off x="2325688" y="3429000"/>
            <a:ext cx="14668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dirty="0"/>
              <a:t>START</a:t>
            </a:r>
          </a:p>
        </p:txBody>
      </p:sp>
      <p:sp>
        <p:nvSpPr>
          <p:cNvPr id="110599" name="Text Box 7"/>
          <p:cNvSpPr txBox="1">
            <a:spLocks noChangeArrowheads="1"/>
          </p:cNvSpPr>
          <p:nvPr/>
        </p:nvSpPr>
        <p:spPr bwMode="auto">
          <a:xfrm>
            <a:off x="6237288" y="3429000"/>
            <a:ext cx="12636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dirty="0"/>
              <a:t>HALT</a:t>
            </a:r>
          </a:p>
        </p:txBody>
      </p:sp>
      <p:sp>
        <p:nvSpPr>
          <p:cNvPr id="110600" name="テキスト ボックス 4"/>
          <p:cNvSpPr txBox="1">
            <a:spLocks noChangeArrowheads="1"/>
          </p:cNvSpPr>
          <p:nvPr/>
        </p:nvSpPr>
        <p:spPr bwMode="auto">
          <a:xfrm>
            <a:off x="5105400" y="4038600"/>
            <a:ext cx="35353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800" dirty="0"/>
              <a:t>システムに制御を返す</a:t>
            </a:r>
            <a:endParaRPr lang="en-US" altLang="ja-JP" sz="2800" dirty="0"/>
          </a:p>
        </p:txBody>
      </p:sp>
      <p:sp>
        <p:nvSpPr>
          <p:cNvPr id="110601" name="AutoShape 9"/>
          <p:cNvSpPr>
            <a:spLocks noChangeArrowheads="1"/>
          </p:cNvSpPr>
          <p:nvPr/>
        </p:nvSpPr>
        <p:spPr bwMode="auto">
          <a:xfrm>
            <a:off x="5181600" y="4876800"/>
            <a:ext cx="3048000" cy="1066800"/>
          </a:xfrm>
          <a:prstGeom prst="wedgeRoundRectCallout">
            <a:avLst>
              <a:gd name="adj1" fmla="val -88491"/>
              <a:gd name="adj2" fmla="val -11755"/>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en-US" altLang="ja-JP" sz="2800" dirty="0"/>
              <a:t>main </a:t>
            </a:r>
            <a:r>
              <a:rPr lang="ja-JP" altLang="en-US" sz="2800" dirty="0"/>
              <a:t>関数なので</a:t>
            </a:r>
          </a:p>
          <a:p>
            <a:pPr algn="ctr"/>
            <a:r>
              <a:rPr lang="ja-JP" altLang="en-US" sz="2800" dirty="0"/>
              <a:t>呼び出し元無し</a:t>
            </a:r>
          </a:p>
        </p:txBody>
      </p:sp>
      <p:sp>
        <p:nvSpPr>
          <p:cNvPr id="110602" name="Rectangle 10"/>
          <p:cNvSpPr>
            <a:spLocks noChangeArrowheads="1"/>
          </p:cNvSpPr>
          <p:nvPr/>
        </p:nvSpPr>
        <p:spPr bwMode="auto">
          <a:xfrm>
            <a:off x="4724400" y="1524000"/>
            <a:ext cx="2743200" cy="1524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800" dirty="0"/>
              <a:t>main () {</a:t>
            </a:r>
          </a:p>
          <a:p>
            <a:r>
              <a:rPr lang="en-US" altLang="ja-JP" sz="2800" dirty="0"/>
              <a:t>      :</a:t>
            </a:r>
          </a:p>
          <a:p>
            <a:r>
              <a:rPr lang="en-US" altLang="ja-JP" sz="2800" dirty="0"/>
              <a:t>}</a:t>
            </a:r>
          </a:p>
        </p:txBody>
      </p:sp>
      <p:sp useBgFill="1">
        <p:nvSpPr>
          <p:cNvPr id="110603" name="AutoShape 11"/>
          <p:cNvSpPr>
            <a:spLocks noChangeArrowheads="1"/>
          </p:cNvSpPr>
          <p:nvPr/>
        </p:nvSpPr>
        <p:spPr bwMode="auto">
          <a:xfrm>
            <a:off x="5486400" y="762000"/>
            <a:ext cx="2057400" cy="533400"/>
          </a:xfrm>
          <a:prstGeom prst="wedgeRoundRectCallout">
            <a:avLst>
              <a:gd name="adj1" fmla="val -28241"/>
              <a:gd name="adj2" fmla="val 148810"/>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en-US" altLang="ja-JP" sz="2800" dirty="0"/>
              <a:t>START</a:t>
            </a:r>
          </a:p>
        </p:txBody>
      </p:sp>
      <p:sp useBgFill="1">
        <p:nvSpPr>
          <p:cNvPr id="110604" name="AutoShape 12"/>
          <p:cNvSpPr>
            <a:spLocks noChangeArrowheads="1"/>
          </p:cNvSpPr>
          <p:nvPr/>
        </p:nvSpPr>
        <p:spPr bwMode="auto">
          <a:xfrm>
            <a:off x="5334000" y="2514600"/>
            <a:ext cx="2057400" cy="533400"/>
          </a:xfrm>
          <a:prstGeom prst="wedgeRoundRectCallout">
            <a:avLst>
              <a:gd name="adj1" fmla="val -63505"/>
              <a:gd name="adj2" fmla="val -1486"/>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en-US" altLang="ja-JP" sz="2800" dirty="0"/>
              <a:t>HALT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10603"/>
                                        </p:tgtEl>
                                        <p:attrNameLst>
                                          <p:attrName>style.visibility</p:attrName>
                                        </p:attrNameLst>
                                      </p:cBhvr>
                                      <p:to>
                                        <p:strVal val="visible"/>
                                      </p:to>
                                    </p:set>
                                    <p:animEffect transition="in" filter="checkerboard(across)">
                                      <p:cBhvr>
                                        <p:cTn id="7" dur="500"/>
                                        <p:tgtEl>
                                          <p:spTgt spid="11060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10601"/>
                                        </p:tgtEl>
                                        <p:attrNameLst>
                                          <p:attrName>style.visibility</p:attrName>
                                        </p:attrNameLst>
                                      </p:cBhvr>
                                      <p:to>
                                        <p:strVal val="visible"/>
                                      </p:to>
                                    </p:set>
                                    <p:animEffect transition="in" filter="checkerboard(across)">
                                      <p:cBhvr>
                                        <p:cTn id="12" dur="500"/>
                                        <p:tgtEl>
                                          <p:spTgt spid="110601"/>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10604"/>
                                        </p:tgtEl>
                                        <p:attrNameLst>
                                          <p:attrName>style.visibility</p:attrName>
                                        </p:attrNameLst>
                                      </p:cBhvr>
                                      <p:to>
                                        <p:strVal val="visible"/>
                                      </p:to>
                                    </p:set>
                                    <p:animEffect transition="in" filter="checkerboard(across)">
                                      <p:cBhvr>
                                        <p:cTn id="17" dur="500"/>
                                        <p:tgtEl>
                                          <p:spTgt spid="1106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601" grpId="0" animBg="1" autoUpdateAnimBg="0"/>
      <p:bldP spid="110603" grpId="0" animBg="1" autoUpdateAnimBg="0"/>
      <p:bldP spid="110604" grpId="0" animBg="1"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idx="4294967295"/>
          </p:nvPr>
        </p:nvSpPr>
        <p:spPr>
          <a:xfrm>
            <a:off x="1066800" y="304800"/>
            <a:ext cx="75438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a:effectLst/>
                <a:latin typeface="Times New Roman" panose="02020603050405020304" pitchFamily="18" charset="0"/>
                <a:ea typeface="ＭＳ Ｐゴシック" panose="020B0600070205080204" pitchFamily="50" charset="-128"/>
              </a:rPr>
              <a:t>START</a:t>
            </a:r>
            <a:r>
              <a:rPr lang="ja-JP" altLang="en-US" dirty="0">
                <a:effectLst/>
                <a:latin typeface="Times New Roman" panose="02020603050405020304" pitchFamily="18" charset="0"/>
                <a:ea typeface="ＭＳ Ｐゴシック" panose="020B0600070205080204" pitchFamily="50" charset="-128"/>
              </a:rPr>
              <a:t>命令</a:t>
            </a:r>
          </a:p>
        </p:txBody>
      </p:sp>
      <p:sp>
        <p:nvSpPr>
          <p:cNvPr id="111619" name="テキスト ボックス 3"/>
          <p:cNvSpPr txBox="1">
            <a:spLocks noChangeArrowheads="1"/>
          </p:cNvSpPr>
          <p:nvPr/>
        </p:nvSpPr>
        <p:spPr bwMode="auto">
          <a:xfrm>
            <a:off x="762000" y="1828800"/>
            <a:ext cx="3581400" cy="2236788"/>
          </a:xfrm>
          <a:prstGeom prst="rect">
            <a:avLst/>
          </a:prstGeom>
          <a:solidFill>
            <a:srgbClr val="000000"/>
          </a:solidFill>
          <a:ln w="9525">
            <a:solidFill>
              <a:schemeClr val="tx1"/>
            </a:solidFill>
            <a:miter lim="800000"/>
            <a:headEnd/>
            <a:tailEnd/>
          </a:ln>
        </p:spPr>
        <p:txBody>
          <a:bodyPr>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800" dirty="0"/>
              <a:t>Dseg</a:t>
            </a:r>
            <a:r>
              <a:rPr lang="ja-JP" altLang="en-US" sz="2800" dirty="0"/>
              <a:t> </a:t>
            </a:r>
            <a:r>
              <a:rPr lang="en-US" altLang="ja-JP" sz="2800" dirty="0"/>
              <a:t>[++DP] := -1;</a:t>
            </a:r>
          </a:p>
          <a:p>
            <a:pPr algn="l" eaLnBrk="1" hangingPunct="1"/>
            <a:r>
              <a:rPr lang="en-US" altLang="ja-JP" sz="2800" dirty="0"/>
              <a:t>FP := DP;</a:t>
            </a:r>
          </a:p>
          <a:p>
            <a:pPr algn="l" eaLnBrk="1" hangingPunct="1"/>
            <a:r>
              <a:rPr lang="en-US" altLang="ja-JP" sz="2800" dirty="0"/>
              <a:t>Dseg [++DP] := -1;</a:t>
            </a:r>
          </a:p>
          <a:p>
            <a:pPr algn="l" eaLnBrk="1" hangingPunct="1"/>
            <a:r>
              <a:rPr lang="en-US" altLang="ja-JP" sz="2800" dirty="0"/>
              <a:t>Dseg [++DP] := -1;</a:t>
            </a:r>
          </a:p>
          <a:p>
            <a:pPr algn="l" eaLnBrk="1" hangingPunct="1"/>
            <a:r>
              <a:rPr lang="en-US" altLang="ja-JP" sz="2800" dirty="0"/>
              <a:t>BP := DP;</a:t>
            </a:r>
            <a:endParaRPr lang="ja-JP" altLang="en-US" sz="2800" dirty="0"/>
          </a:p>
        </p:txBody>
      </p:sp>
      <p:graphicFrame>
        <p:nvGraphicFramePr>
          <p:cNvPr id="111709" name="Group 93"/>
          <p:cNvGraphicFramePr>
            <a:graphicFrameLocks noGrp="1"/>
          </p:cNvGraphicFramePr>
          <p:nvPr/>
        </p:nvGraphicFramePr>
        <p:xfrm>
          <a:off x="5181600" y="2209800"/>
          <a:ext cx="1447800" cy="3214690"/>
        </p:xfrm>
        <a:graphic>
          <a:graphicData uri="http://schemas.openxmlformats.org/drawingml/2006/table">
            <a:tbl>
              <a:tblPr/>
              <a:tblGrid>
                <a:gridCol w="762000">
                  <a:extLst>
                    <a:ext uri="{9D8B030D-6E8A-4147-A177-3AD203B41FA5}">
                      <a16:colId xmlns:a16="http://schemas.microsoft.com/office/drawing/2014/main" val="20000"/>
                    </a:ext>
                  </a:extLst>
                </a:gridCol>
                <a:gridCol w="685800">
                  <a:extLst>
                    <a:ext uri="{9D8B030D-6E8A-4147-A177-3AD203B41FA5}">
                      <a16:colId xmlns:a16="http://schemas.microsoft.com/office/drawing/2014/main" val="20001"/>
                    </a:ext>
                  </a:extLst>
                </a:gridCol>
              </a:tblGrid>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6037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6037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6</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111652" name="Text Box 32"/>
          <p:cNvSpPr txBox="1">
            <a:spLocks noChangeArrowheads="1"/>
          </p:cNvSpPr>
          <p:nvPr/>
        </p:nvSpPr>
        <p:spPr bwMode="auto">
          <a:xfrm>
            <a:off x="5410200" y="1752600"/>
            <a:ext cx="9112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t>Dseg</a:t>
            </a:r>
          </a:p>
        </p:txBody>
      </p:sp>
      <p:graphicFrame>
        <p:nvGraphicFramePr>
          <p:cNvPr id="111712" name="Group 96"/>
          <p:cNvGraphicFramePr>
            <a:graphicFrameLocks noGrp="1"/>
          </p:cNvGraphicFramePr>
          <p:nvPr/>
        </p:nvGraphicFramePr>
        <p:xfrm>
          <a:off x="7010400" y="2209800"/>
          <a:ext cx="685800" cy="3211516"/>
        </p:xfrm>
        <a:graphic>
          <a:graphicData uri="http://schemas.openxmlformats.org/drawingml/2006/table">
            <a:tbl>
              <a:tblPr/>
              <a:tblGrid>
                <a:gridCol w="685800">
                  <a:extLst>
                    <a:ext uri="{9D8B030D-6E8A-4147-A177-3AD203B41FA5}">
                      <a16:colId xmlns:a16="http://schemas.microsoft.com/office/drawing/2014/main" val="20000"/>
                    </a:ext>
                  </a:extLst>
                </a:gridCol>
              </a:tblGrid>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00"/>
                    </a:solidFill>
                  </a:tcPr>
                </a:tc>
                <a:extLst>
                  <a:ext uri="{0D108BD9-81ED-4DB2-BD59-A6C34878D82A}">
                    <a16:rowId xmlns:a16="http://schemas.microsoft.com/office/drawing/2014/main" val="10000"/>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111675" name="Line 59"/>
          <p:cNvSpPr>
            <a:spLocks noChangeShapeType="1"/>
          </p:cNvSpPr>
          <p:nvPr/>
        </p:nvSpPr>
        <p:spPr bwMode="auto">
          <a:xfrm>
            <a:off x="6629400" y="4267200"/>
            <a:ext cx="304800"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111676" name="Text Box 60"/>
          <p:cNvSpPr txBox="1">
            <a:spLocks noChangeArrowheads="1"/>
          </p:cNvSpPr>
          <p:nvPr/>
        </p:nvSpPr>
        <p:spPr bwMode="auto">
          <a:xfrm>
            <a:off x="471488" y="4724400"/>
            <a:ext cx="2317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2400" dirty="0"/>
              <a:t>フレームポインタ</a:t>
            </a:r>
          </a:p>
        </p:txBody>
      </p:sp>
      <p:sp>
        <p:nvSpPr>
          <p:cNvPr id="111677" name="Rectangle 61"/>
          <p:cNvSpPr>
            <a:spLocks noChangeArrowheads="1"/>
          </p:cNvSpPr>
          <p:nvPr/>
        </p:nvSpPr>
        <p:spPr bwMode="auto">
          <a:xfrm>
            <a:off x="2743200" y="4724400"/>
            <a:ext cx="838200" cy="53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dirty="0"/>
              <a:t>-</a:t>
            </a:r>
          </a:p>
        </p:txBody>
      </p:sp>
      <p:sp>
        <p:nvSpPr>
          <p:cNvPr id="111678" name="Text Box 62"/>
          <p:cNvSpPr txBox="1">
            <a:spLocks noChangeArrowheads="1"/>
          </p:cNvSpPr>
          <p:nvPr/>
        </p:nvSpPr>
        <p:spPr bwMode="auto">
          <a:xfrm>
            <a:off x="517525" y="5334000"/>
            <a:ext cx="22225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2400" dirty="0"/>
              <a:t>ブロックポインタ</a:t>
            </a:r>
          </a:p>
        </p:txBody>
      </p:sp>
      <p:sp>
        <p:nvSpPr>
          <p:cNvPr id="111679" name="Rectangle 63"/>
          <p:cNvSpPr>
            <a:spLocks noChangeArrowheads="1"/>
          </p:cNvSpPr>
          <p:nvPr/>
        </p:nvSpPr>
        <p:spPr bwMode="auto">
          <a:xfrm>
            <a:off x="2743200" y="5334000"/>
            <a:ext cx="838200" cy="53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dirty="0"/>
              <a:t>-</a:t>
            </a:r>
          </a:p>
        </p:txBody>
      </p:sp>
      <p:sp>
        <p:nvSpPr>
          <p:cNvPr id="111680" name="Text Box 64"/>
          <p:cNvSpPr txBox="1">
            <a:spLocks noChangeArrowheads="1"/>
          </p:cNvSpPr>
          <p:nvPr/>
        </p:nvSpPr>
        <p:spPr bwMode="auto">
          <a:xfrm>
            <a:off x="609600" y="5943600"/>
            <a:ext cx="20399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2400" dirty="0"/>
              <a:t>データポインタ</a:t>
            </a:r>
          </a:p>
        </p:txBody>
      </p:sp>
      <p:sp>
        <p:nvSpPr>
          <p:cNvPr id="111681" name="Rectangle 65"/>
          <p:cNvSpPr>
            <a:spLocks noChangeArrowheads="1"/>
          </p:cNvSpPr>
          <p:nvPr/>
        </p:nvSpPr>
        <p:spPr bwMode="auto">
          <a:xfrm>
            <a:off x="2743200" y="5943600"/>
            <a:ext cx="838200" cy="53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dirty="0"/>
              <a:t>-1</a:t>
            </a:r>
          </a:p>
        </p:txBody>
      </p:sp>
      <p:sp>
        <p:nvSpPr>
          <p:cNvPr id="111682" name="Rectangle 66"/>
          <p:cNvSpPr>
            <a:spLocks noChangeArrowheads="1"/>
          </p:cNvSpPr>
          <p:nvPr/>
        </p:nvSpPr>
        <p:spPr bwMode="auto">
          <a:xfrm>
            <a:off x="762000" y="1066800"/>
            <a:ext cx="28956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ja-JP" altLang="en-US" dirty="0"/>
              <a:t>0 </a:t>
            </a:r>
            <a:r>
              <a:rPr lang="en-US" altLang="ja-JP" dirty="0"/>
              <a:t>START</a:t>
            </a:r>
          </a:p>
        </p:txBody>
      </p:sp>
      <p:sp>
        <p:nvSpPr>
          <p:cNvPr id="111683" name="Text Box 67"/>
          <p:cNvSpPr txBox="1">
            <a:spLocks noChangeArrowheads="1"/>
          </p:cNvSpPr>
          <p:nvPr/>
        </p:nvSpPr>
        <p:spPr bwMode="auto">
          <a:xfrm>
            <a:off x="3846513" y="1143000"/>
            <a:ext cx="25812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2400" dirty="0"/>
              <a:t>プログラムカウンタ</a:t>
            </a:r>
          </a:p>
        </p:txBody>
      </p:sp>
      <p:sp>
        <p:nvSpPr>
          <p:cNvPr id="111684" name="Rectangle 68"/>
          <p:cNvSpPr>
            <a:spLocks noChangeArrowheads="1"/>
          </p:cNvSpPr>
          <p:nvPr/>
        </p:nvSpPr>
        <p:spPr bwMode="auto">
          <a:xfrm>
            <a:off x="6400800" y="1143000"/>
            <a:ext cx="838200" cy="53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dirty="0"/>
              <a:t>0</a:t>
            </a:r>
          </a:p>
        </p:txBody>
      </p:sp>
      <p:grpSp>
        <p:nvGrpSpPr>
          <p:cNvPr id="111685" name="Group 69"/>
          <p:cNvGrpSpPr>
            <a:grpSpLocks/>
          </p:cNvGrpSpPr>
          <p:nvPr/>
        </p:nvGrpSpPr>
        <p:grpSpPr bwMode="auto">
          <a:xfrm>
            <a:off x="7010400" y="2667000"/>
            <a:ext cx="685800" cy="458788"/>
            <a:chOff x="4416" y="2548"/>
            <a:chExt cx="432" cy="289"/>
          </a:xfrm>
        </p:grpSpPr>
        <p:sp>
          <p:nvSpPr>
            <p:cNvPr id="2" name="Rectangle 70"/>
            <p:cNvSpPr>
              <a:spLocks noChangeArrowheads="1"/>
            </p:cNvSpPr>
            <p:nvPr/>
          </p:nvSpPr>
          <p:spPr bwMode="auto">
            <a:xfrm>
              <a:off x="4416" y="2548"/>
              <a:ext cx="432" cy="289"/>
            </a:xfrm>
            <a:prstGeom prst="rect">
              <a:avLst/>
            </a:prstGeom>
            <a:solidFill>
              <a:srgbClr val="00990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Arial" panose="020B0604020202020204" pitchFamily="34" charset="0"/>
                </a:defRPr>
              </a:lvl1pPr>
              <a:lvl2pPr marL="742950" indent="-285750" eaLnBrk="0" hangingPunct="0">
                <a:spcBef>
                  <a:spcPct val="20000"/>
                </a:spcBef>
                <a:buClr>
                  <a:schemeClr val="tx1"/>
                </a:buClr>
                <a:buChar cha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3pPr>
              <a:lvl4pPr marL="1600200" indent="-228600" eaLnBrk="0" hangingPunct="0">
                <a:spcBef>
                  <a:spcPct val="20000"/>
                </a:spcBef>
                <a:buClr>
                  <a:schemeClr val="tx1"/>
                </a:buClr>
                <a:buChar cha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buChar char="n"/>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Arial" panose="020B0604020202020204" pitchFamily="34" charset="0"/>
                </a:defRPr>
              </a:lvl9pPr>
            </a:lstStyle>
            <a:p>
              <a:pPr algn="ctr">
                <a:buFont typeface="Wingdings" panose="05000000000000000000" pitchFamily="2" charset="2"/>
                <a:buNone/>
              </a:pPr>
              <a:r>
                <a:rPr lang="en-US" altLang="ja-JP" sz="2400" dirty="0">
                  <a:latin typeface="Times New Roman" panose="02020603050405020304" pitchFamily="18" charset="0"/>
                </a:rPr>
                <a:t>-1</a:t>
              </a:r>
            </a:p>
          </p:txBody>
        </p:sp>
        <p:sp>
          <p:nvSpPr>
            <p:cNvPr id="3" name="Line 71"/>
            <p:cNvSpPr>
              <a:spLocks noChangeShapeType="1"/>
            </p:cNvSpPr>
            <p:nvPr/>
          </p:nvSpPr>
          <p:spPr bwMode="auto">
            <a:xfrm>
              <a:off x="4416" y="2548"/>
              <a:ext cx="432" cy="0"/>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endParaRPr lang="ja-JP" altLang="en-US" dirty="0"/>
            </a:p>
          </p:txBody>
        </p:sp>
        <p:sp>
          <p:nvSpPr>
            <p:cNvPr id="4" name="Line 72"/>
            <p:cNvSpPr>
              <a:spLocks noChangeShapeType="1"/>
            </p:cNvSpPr>
            <p:nvPr/>
          </p:nvSpPr>
          <p:spPr bwMode="auto">
            <a:xfrm>
              <a:off x="4416" y="2837"/>
              <a:ext cx="432" cy="0"/>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endParaRPr lang="ja-JP" altLang="en-US" dirty="0"/>
            </a:p>
          </p:txBody>
        </p:sp>
        <p:sp>
          <p:nvSpPr>
            <p:cNvPr id="5" name="Line 73"/>
            <p:cNvSpPr>
              <a:spLocks noChangeShapeType="1"/>
            </p:cNvSpPr>
            <p:nvPr/>
          </p:nvSpPr>
          <p:spPr bwMode="auto">
            <a:xfrm>
              <a:off x="4416" y="2548"/>
              <a:ext cx="0" cy="289"/>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ja-JP" altLang="en-US" dirty="0"/>
            </a:p>
          </p:txBody>
        </p:sp>
        <p:sp>
          <p:nvSpPr>
            <p:cNvPr id="6" name="Line 74"/>
            <p:cNvSpPr>
              <a:spLocks noChangeShapeType="1"/>
            </p:cNvSpPr>
            <p:nvPr/>
          </p:nvSpPr>
          <p:spPr bwMode="auto">
            <a:xfrm>
              <a:off x="4848" y="2548"/>
              <a:ext cx="0" cy="289"/>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ja-JP" altLang="en-US" dirty="0"/>
            </a:p>
          </p:txBody>
        </p:sp>
      </p:grpSp>
      <p:grpSp>
        <p:nvGrpSpPr>
          <p:cNvPr id="111691" name="Group 75"/>
          <p:cNvGrpSpPr>
            <a:grpSpLocks/>
          </p:cNvGrpSpPr>
          <p:nvPr/>
        </p:nvGrpSpPr>
        <p:grpSpPr bwMode="auto">
          <a:xfrm>
            <a:off x="7010400" y="3125788"/>
            <a:ext cx="685800" cy="458787"/>
            <a:chOff x="4416" y="2837"/>
            <a:chExt cx="432" cy="289"/>
          </a:xfrm>
        </p:grpSpPr>
        <p:sp>
          <p:nvSpPr>
            <p:cNvPr id="7" name="Rectangle 76"/>
            <p:cNvSpPr>
              <a:spLocks noChangeArrowheads="1"/>
            </p:cNvSpPr>
            <p:nvPr/>
          </p:nvSpPr>
          <p:spPr bwMode="auto">
            <a:xfrm>
              <a:off x="4416" y="2837"/>
              <a:ext cx="432" cy="289"/>
            </a:xfrm>
            <a:prstGeom prst="rect">
              <a:avLst/>
            </a:prstGeom>
            <a:solidFill>
              <a:srgbClr val="00990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Arial" panose="020B0604020202020204" pitchFamily="34" charset="0"/>
                </a:defRPr>
              </a:lvl1pPr>
              <a:lvl2pPr marL="742950" indent="-285750" eaLnBrk="0" hangingPunct="0">
                <a:spcBef>
                  <a:spcPct val="20000"/>
                </a:spcBef>
                <a:buClr>
                  <a:schemeClr val="tx1"/>
                </a:buClr>
                <a:buChar cha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buChar char="n"/>
                <a:defRPr kumimoji="1" sz="2000">
                  <a:solidFill>
                    <a:schemeClr val="tx1"/>
                  </a:solidFill>
                  <a:latin typeface="Arial" panose="020B0604020202020204" pitchFamily="34" charset="0"/>
                </a:defRPr>
              </a:lvl3pPr>
              <a:lvl4pPr marL="1600200" indent="-228600" eaLnBrk="0" hangingPunct="0">
                <a:spcBef>
                  <a:spcPct val="20000"/>
                </a:spcBef>
                <a:buClr>
                  <a:schemeClr val="tx1"/>
                </a:buClr>
                <a:buChar cha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buChar char="n"/>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Arial" panose="020B0604020202020204" pitchFamily="34" charset="0"/>
                </a:defRPr>
              </a:lvl9pPr>
            </a:lstStyle>
            <a:p>
              <a:pPr algn="ctr">
                <a:buFont typeface="Wingdings" panose="05000000000000000000" pitchFamily="2" charset="2"/>
                <a:buNone/>
              </a:pPr>
              <a:r>
                <a:rPr lang="en-US" altLang="ja-JP" sz="2400" dirty="0">
                  <a:latin typeface="Times New Roman" panose="02020603050405020304" pitchFamily="18" charset="0"/>
                </a:rPr>
                <a:t>-1</a:t>
              </a:r>
            </a:p>
          </p:txBody>
        </p:sp>
        <p:sp>
          <p:nvSpPr>
            <p:cNvPr id="8" name="Line 77"/>
            <p:cNvSpPr>
              <a:spLocks noChangeShapeType="1"/>
            </p:cNvSpPr>
            <p:nvPr/>
          </p:nvSpPr>
          <p:spPr bwMode="auto">
            <a:xfrm>
              <a:off x="4416" y="2837"/>
              <a:ext cx="432" cy="0"/>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endParaRPr lang="ja-JP" altLang="en-US" dirty="0"/>
            </a:p>
          </p:txBody>
        </p:sp>
        <p:sp>
          <p:nvSpPr>
            <p:cNvPr id="9" name="Line 78"/>
            <p:cNvSpPr>
              <a:spLocks noChangeShapeType="1"/>
            </p:cNvSpPr>
            <p:nvPr/>
          </p:nvSpPr>
          <p:spPr bwMode="auto">
            <a:xfrm>
              <a:off x="4416" y="3126"/>
              <a:ext cx="432" cy="0"/>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endParaRPr lang="ja-JP" altLang="en-US" dirty="0"/>
            </a:p>
          </p:txBody>
        </p:sp>
        <p:sp>
          <p:nvSpPr>
            <p:cNvPr id="10" name="Line 79"/>
            <p:cNvSpPr>
              <a:spLocks noChangeShapeType="1"/>
            </p:cNvSpPr>
            <p:nvPr/>
          </p:nvSpPr>
          <p:spPr bwMode="auto">
            <a:xfrm>
              <a:off x="4416" y="2837"/>
              <a:ext cx="0" cy="289"/>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ja-JP" altLang="en-US" dirty="0"/>
            </a:p>
          </p:txBody>
        </p:sp>
        <p:sp>
          <p:nvSpPr>
            <p:cNvPr id="11" name="Line 80"/>
            <p:cNvSpPr>
              <a:spLocks noChangeShapeType="1"/>
            </p:cNvSpPr>
            <p:nvPr/>
          </p:nvSpPr>
          <p:spPr bwMode="auto">
            <a:xfrm>
              <a:off x="4848" y="2837"/>
              <a:ext cx="0" cy="289"/>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ja-JP" altLang="en-US" dirty="0"/>
            </a:p>
          </p:txBody>
        </p:sp>
      </p:grpSp>
      <p:grpSp>
        <p:nvGrpSpPr>
          <p:cNvPr id="111697" name="Group 81"/>
          <p:cNvGrpSpPr>
            <a:grpSpLocks/>
          </p:cNvGrpSpPr>
          <p:nvPr/>
        </p:nvGrpSpPr>
        <p:grpSpPr bwMode="auto">
          <a:xfrm>
            <a:off x="3657600" y="5943600"/>
            <a:ext cx="1295400" cy="533400"/>
            <a:chOff x="2304" y="2976"/>
            <a:chExt cx="816" cy="336"/>
          </a:xfrm>
        </p:grpSpPr>
        <p:sp>
          <p:nvSpPr>
            <p:cNvPr id="111698" name="Line 82"/>
            <p:cNvSpPr>
              <a:spLocks noChangeShapeType="1"/>
            </p:cNvSpPr>
            <p:nvPr/>
          </p:nvSpPr>
          <p:spPr bwMode="auto">
            <a:xfrm>
              <a:off x="2304" y="3168"/>
              <a:ext cx="240"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111699" name="Rectangle 83"/>
            <p:cNvSpPr>
              <a:spLocks noChangeArrowheads="1"/>
            </p:cNvSpPr>
            <p:nvPr/>
          </p:nvSpPr>
          <p:spPr bwMode="auto">
            <a:xfrm>
              <a:off x="2592" y="2976"/>
              <a:ext cx="52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dirty="0"/>
                <a:t>2</a:t>
              </a:r>
            </a:p>
          </p:txBody>
        </p:sp>
      </p:grpSp>
      <p:grpSp>
        <p:nvGrpSpPr>
          <p:cNvPr id="111700" name="Group 84"/>
          <p:cNvGrpSpPr>
            <a:grpSpLocks/>
          </p:cNvGrpSpPr>
          <p:nvPr/>
        </p:nvGrpSpPr>
        <p:grpSpPr bwMode="auto">
          <a:xfrm>
            <a:off x="3657600" y="5334000"/>
            <a:ext cx="1295400" cy="533400"/>
            <a:chOff x="2304" y="2976"/>
            <a:chExt cx="816" cy="336"/>
          </a:xfrm>
        </p:grpSpPr>
        <p:sp>
          <p:nvSpPr>
            <p:cNvPr id="111701" name="Line 85"/>
            <p:cNvSpPr>
              <a:spLocks noChangeShapeType="1"/>
            </p:cNvSpPr>
            <p:nvPr/>
          </p:nvSpPr>
          <p:spPr bwMode="auto">
            <a:xfrm>
              <a:off x="2304" y="3168"/>
              <a:ext cx="240"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111702" name="Rectangle 86"/>
            <p:cNvSpPr>
              <a:spLocks noChangeArrowheads="1"/>
            </p:cNvSpPr>
            <p:nvPr/>
          </p:nvSpPr>
          <p:spPr bwMode="auto">
            <a:xfrm>
              <a:off x="2592" y="2976"/>
              <a:ext cx="52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dirty="0"/>
                <a:t>2</a:t>
              </a:r>
            </a:p>
          </p:txBody>
        </p:sp>
      </p:grpSp>
      <p:grpSp>
        <p:nvGrpSpPr>
          <p:cNvPr id="111703" name="Group 87"/>
          <p:cNvGrpSpPr>
            <a:grpSpLocks/>
          </p:cNvGrpSpPr>
          <p:nvPr/>
        </p:nvGrpSpPr>
        <p:grpSpPr bwMode="auto">
          <a:xfrm>
            <a:off x="3657600" y="4724400"/>
            <a:ext cx="1295400" cy="533400"/>
            <a:chOff x="2304" y="2976"/>
            <a:chExt cx="816" cy="336"/>
          </a:xfrm>
        </p:grpSpPr>
        <p:sp>
          <p:nvSpPr>
            <p:cNvPr id="111704" name="Line 88"/>
            <p:cNvSpPr>
              <a:spLocks noChangeShapeType="1"/>
            </p:cNvSpPr>
            <p:nvPr/>
          </p:nvSpPr>
          <p:spPr bwMode="auto">
            <a:xfrm>
              <a:off x="2304" y="3168"/>
              <a:ext cx="240"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111705" name="Rectangle 89"/>
            <p:cNvSpPr>
              <a:spLocks noChangeArrowheads="1"/>
            </p:cNvSpPr>
            <p:nvPr/>
          </p:nvSpPr>
          <p:spPr bwMode="auto">
            <a:xfrm>
              <a:off x="2592" y="2976"/>
              <a:ext cx="52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dirty="0"/>
                <a:t>0</a:t>
              </a:r>
            </a:p>
          </p:txBody>
        </p:sp>
      </p:grpSp>
      <p:grpSp>
        <p:nvGrpSpPr>
          <p:cNvPr id="111706" name="Group 90"/>
          <p:cNvGrpSpPr>
            <a:grpSpLocks/>
          </p:cNvGrpSpPr>
          <p:nvPr/>
        </p:nvGrpSpPr>
        <p:grpSpPr bwMode="auto">
          <a:xfrm>
            <a:off x="7315200" y="1143000"/>
            <a:ext cx="1295400" cy="533400"/>
            <a:chOff x="2304" y="2976"/>
            <a:chExt cx="816" cy="336"/>
          </a:xfrm>
        </p:grpSpPr>
        <p:sp>
          <p:nvSpPr>
            <p:cNvPr id="111707" name="Line 91"/>
            <p:cNvSpPr>
              <a:spLocks noChangeShapeType="1"/>
            </p:cNvSpPr>
            <p:nvPr/>
          </p:nvSpPr>
          <p:spPr bwMode="auto">
            <a:xfrm>
              <a:off x="2304" y="3168"/>
              <a:ext cx="240"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111708" name="Rectangle 92"/>
            <p:cNvSpPr>
              <a:spLocks noChangeArrowheads="1"/>
            </p:cNvSpPr>
            <p:nvPr/>
          </p:nvSpPr>
          <p:spPr bwMode="auto">
            <a:xfrm>
              <a:off x="2592" y="2976"/>
              <a:ext cx="52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dirty="0"/>
                <a:t>1</a:t>
              </a:r>
            </a:p>
          </p:txBody>
        </p:sp>
      </p:grpSp>
      <p:sp>
        <p:nvSpPr>
          <p:cNvPr id="111713" name="Text Box 97"/>
          <p:cNvSpPr txBox="1">
            <a:spLocks noChangeArrowheads="1"/>
          </p:cNvSpPr>
          <p:nvPr/>
        </p:nvSpPr>
        <p:spPr bwMode="auto">
          <a:xfrm>
            <a:off x="7840663" y="2209800"/>
            <a:ext cx="1301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000" dirty="0"/>
              <a:t>動的リンク</a:t>
            </a:r>
          </a:p>
        </p:txBody>
      </p:sp>
      <p:sp>
        <p:nvSpPr>
          <p:cNvPr id="111714" name="Text Box 98"/>
          <p:cNvSpPr txBox="1">
            <a:spLocks noChangeArrowheads="1"/>
          </p:cNvSpPr>
          <p:nvPr/>
        </p:nvSpPr>
        <p:spPr bwMode="auto">
          <a:xfrm>
            <a:off x="7848600" y="2667000"/>
            <a:ext cx="11318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000" dirty="0"/>
              <a:t>戻り番地</a:t>
            </a:r>
          </a:p>
        </p:txBody>
      </p:sp>
      <p:sp>
        <p:nvSpPr>
          <p:cNvPr id="111715" name="Text Box 99"/>
          <p:cNvSpPr txBox="1">
            <a:spLocks noChangeArrowheads="1"/>
          </p:cNvSpPr>
          <p:nvPr/>
        </p:nvSpPr>
        <p:spPr bwMode="auto">
          <a:xfrm>
            <a:off x="7840663" y="3124200"/>
            <a:ext cx="1301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000" dirty="0"/>
              <a:t>静的リンク</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1675"/>
                                        </p:tgtEl>
                                        <p:attrNameLst>
                                          <p:attrName>style.visibility</p:attrName>
                                        </p:attrNameLst>
                                      </p:cBhvr>
                                      <p:to>
                                        <p:strVal val="visible"/>
                                      </p:to>
                                    </p:set>
                                    <p:animEffect transition="in" filter="wipe(left)">
                                      <p:cBhvr>
                                        <p:cTn id="7" dur="500"/>
                                        <p:tgtEl>
                                          <p:spTgt spid="111675"/>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111712"/>
                                        </p:tgtEl>
                                        <p:attrNameLst>
                                          <p:attrName>style.visibility</p:attrName>
                                        </p:attrNameLst>
                                      </p:cBhvr>
                                      <p:to>
                                        <p:strVal val="visible"/>
                                      </p:to>
                                    </p:set>
                                    <p:animEffect transition="in" filter="wipe(left)">
                                      <p:cBhvr>
                                        <p:cTn id="11" dur="500"/>
                                        <p:tgtEl>
                                          <p:spTgt spid="11171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111713"/>
                                        </p:tgtEl>
                                        <p:attrNameLst>
                                          <p:attrName>style.visibility</p:attrName>
                                        </p:attrNameLst>
                                      </p:cBhvr>
                                      <p:to>
                                        <p:strVal val="visible"/>
                                      </p:to>
                                    </p:set>
                                    <p:animEffect transition="in" filter="checkerboard(across)">
                                      <p:cBhvr>
                                        <p:cTn id="16" dur="500"/>
                                        <p:tgtEl>
                                          <p:spTgt spid="11171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nodeType="clickEffect">
                                  <p:stCondLst>
                                    <p:cond delay="0"/>
                                  </p:stCondLst>
                                  <p:childTnLst>
                                    <p:set>
                                      <p:cBhvr>
                                        <p:cTn id="20" dur="1" fill="hold">
                                          <p:stCondLst>
                                            <p:cond delay="0"/>
                                          </p:stCondLst>
                                        </p:cTn>
                                        <p:tgtEl>
                                          <p:spTgt spid="111703"/>
                                        </p:tgtEl>
                                        <p:attrNameLst>
                                          <p:attrName>style.visibility</p:attrName>
                                        </p:attrNameLst>
                                      </p:cBhvr>
                                      <p:to>
                                        <p:strVal val="visible"/>
                                      </p:to>
                                    </p:set>
                                    <p:animEffect transition="in" filter="wipe(left)">
                                      <p:cBhvr>
                                        <p:cTn id="21" dur="500"/>
                                        <p:tgtEl>
                                          <p:spTgt spid="111703"/>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 presetClass="entr" presetSubtype="10" fill="hold" nodeType="clickEffect">
                                  <p:stCondLst>
                                    <p:cond delay="0"/>
                                  </p:stCondLst>
                                  <p:childTnLst>
                                    <p:set>
                                      <p:cBhvr>
                                        <p:cTn id="25" dur="1" fill="hold">
                                          <p:stCondLst>
                                            <p:cond delay="0"/>
                                          </p:stCondLst>
                                        </p:cTn>
                                        <p:tgtEl>
                                          <p:spTgt spid="111685"/>
                                        </p:tgtEl>
                                        <p:attrNameLst>
                                          <p:attrName>style.visibility</p:attrName>
                                        </p:attrNameLst>
                                      </p:cBhvr>
                                      <p:to>
                                        <p:strVal val="visible"/>
                                      </p:to>
                                    </p:set>
                                    <p:animEffect transition="in" filter="checkerboard(across)">
                                      <p:cBhvr>
                                        <p:cTn id="26" dur="500"/>
                                        <p:tgtEl>
                                          <p:spTgt spid="111685"/>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ntr" presetSubtype="10" fill="hold" grpId="0" nodeType="clickEffect">
                                  <p:stCondLst>
                                    <p:cond delay="0"/>
                                  </p:stCondLst>
                                  <p:childTnLst>
                                    <p:set>
                                      <p:cBhvr>
                                        <p:cTn id="30" dur="1" fill="hold">
                                          <p:stCondLst>
                                            <p:cond delay="0"/>
                                          </p:stCondLst>
                                        </p:cTn>
                                        <p:tgtEl>
                                          <p:spTgt spid="111714"/>
                                        </p:tgtEl>
                                        <p:attrNameLst>
                                          <p:attrName>style.visibility</p:attrName>
                                        </p:attrNameLst>
                                      </p:cBhvr>
                                      <p:to>
                                        <p:strVal val="visible"/>
                                      </p:to>
                                    </p:set>
                                    <p:animEffect transition="in" filter="checkerboard(across)">
                                      <p:cBhvr>
                                        <p:cTn id="31" dur="500"/>
                                        <p:tgtEl>
                                          <p:spTgt spid="111714"/>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5" presetClass="entr" presetSubtype="10" fill="hold" nodeType="clickEffect">
                                  <p:stCondLst>
                                    <p:cond delay="0"/>
                                  </p:stCondLst>
                                  <p:childTnLst>
                                    <p:set>
                                      <p:cBhvr>
                                        <p:cTn id="35" dur="1" fill="hold">
                                          <p:stCondLst>
                                            <p:cond delay="0"/>
                                          </p:stCondLst>
                                        </p:cTn>
                                        <p:tgtEl>
                                          <p:spTgt spid="111691"/>
                                        </p:tgtEl>
                                        <p:attrNameLst>
                                          <p:attrName>style.visibility</p:attrName>
                                        </p:attrNameLst>
                                      </p:cBhvr>
                                      <p:to>
                                        <p:strVal val="visible"/>
                                      </p:to>
                                    </p:set>
                                    <p:animEffect transition="in" filter="checkerboard(across)">
                                      <p:cBhvr>
                                        <p:cTn id="36" dur="500"/>
                                        <p:tgtEl>
                                          <p:spTgt spid="111691"/>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5" presetClass="entr" presetSubtype="10" fill="hold" grpId="0" nodeType="clickEffect">
                                  <p:stCondLst>
                                    <p:cond delay="0"/>
                                  </p:stCondLst>
                                  <p:childTnLst>
                                    <p:set>
                                      <p:cBhvr>
                                        <p:cTn id="40" dur="1" fill="hold">
                                          <p:stCondLst>
                                            <p:cond delay="0"/>
                                          </p:stCondLst>
                                        </p:cTn>
                                        <p:tgtEl>
                                          <p:spTgt spid="111715"/>
                                        </p:tgtEl>
                                        <p:attrNameLst>
                                          <p:attrName>style.visibility</p:attrName>
                                        </p:attrNameLst>
                                      </p:cBhvr>
                                      <p:to>
                                        <p:strVal val="visible"/>
                                      </p:to>
                                    </p:set>
                                    <p:animEffect transition="in" filter="checkerboard(across)">
                                      <p:cBhvr>
                                        <p:cTn id="41" dur="500"/>
                                        <p:tgtEl>
                                          <p:spTgt spid="111715"/>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8" fill="hold" nodeType="clickEffect">
                                  <p:stCondLst>
                                    <p:cond delay="0"/>
                                  </p:stCondLst>
                                  <p:childTnLst>
                                    <p:set>
                                      <p:cBhvr>
                                        <p:cTn id="45" dur="1" fill="hold">
                                          <p:stCondLst>
                                            <p:cond delay="0"/>
                                          </p:stCondLst>
                                        </p:cTn>
                                        <p:tgtEl>
                                          <p:spTgt spid="111700"/>
                                        </p:tgtEl>
                                        <p:attrNameLst>
                                          <p:attrName>style.visibility</p:attrName>
                                        </p:attrNameLst>
                                      </p:cBhvr>
                                      <p:to>
                                        <p:strVal val="visible"/>
                                      </p:to>
                                    </p:set>
                                    <p:animEffect transition="in" filter="wipe(left)">
                                      <p:cBhvr>
                                        <p:cTn id="46" dur="500"/>
                                        <p:tgtEl>
                                          <p:spTgt spid="111700"/>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8" fill="hold" nodeType="clickEffect">
                                  <p:stCondLst>
                                    <p:cond delay="0"/>
                                  </p:stCondLst>
                                  <p:childTnLst>
                                    <p:set>
                                      <p:cBhvr>
                                        <p:cTn id="50" dur="1" fill="hold">
                                          <p:stCondLst>
                                            <p:cond delay="0"/>
                                          </p:stCondLst>
                                        </p:cTn>
                                        <p:tgtEl>
                                          <p:spTgt spid="111697"/>
                                        </p:tgtEl>
                                        <p:attrNameLst>
                                          <p:attrName>style.visibility</p:attrName>
                                        </p:attrNameLst>
                                      </p:cBhvr>
                                      <p:to>
                                        <p:strVal val="visible"/>
                                      </p:to>
                                    </p:set>
                                    <p:animEffect transition="in" filter="wipe(left)">
                                      <p:cBhvr>
                                        <p:cTn id="51" dur="500"/>
                                        <p:tgtEl>
                                          <p:spTgt spid="111697"/>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8" fill="hold" nodeType="clickEffect">
                                  <p:stCondLst>
                                    <p:cond delay="0"/>
                                  </p:stCondLst>
                                  <p:childTnLst>
                                    <p:set>
                                      <p:cBhvr>
                                        <p:cTn id="55" dur="1" fill="hold">
                                          <p:stCondLst>
                                            <p:cond delay="0"/>
                                          </p:stCondLst>
                                        </p:cTn>
                                        <p:tgtEl>
                                          <p:spTgt spid="111706"/>
                                        </p:tgtEl>
                                        <p:attrNameLst>
                                          <p:attrName>style.visibility</p:attrName>
                                        </p:attrNameLst>
                                      </p:cBhvr>
                                      <p:to>
                                        <p:strVal val="visible"/>
                                      </p:to>
                                    </p:set>
                                    <p:animEffect transition="in" filter="wipe(left)">
                                      <p:cBhvr>
                                        <p:cTn id="56" dur="500"/>
                                        <p:tgtEl>
                                          <p:spTgt spid="1117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75" grpId="0" animBg="1"/>
      <p:bldP spid="111713" grpId="0" autoUpdateAnimBg="0"/>
      <p:bldP spid="111714" grpId="0" autoUpdateAnimBg="0"/>
      <p:bldP spid="111715" grpId="0"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idx="4294967295"/>
          </p:nvPr>
        </p:nvSpPr>
        <p:spPr>
          <a:xfrm>
            <a:off x="1066800" y="304800"/>
            <a:ext cx="75438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a:effectLst/>
                <a:latin typeface="Times New Roman" panose="02020603050405020304" pitchFamily="18" charset="0"/>
                <a:ea typeface="ＭＳ Ｐゴシック" panose="020B0600070205080204" pitchFamily="50" charset="-128"/>
              </a:rPr>
              <a:t>BEGIN, END</a:t>
            </a:r>
            <a:endParaRPr lang="ja-JP" altLang="en-US" sz="4000" dirty="0">
              <a:effectLst/>
              <a:latin typeface="Times New Roman" panose="02020603050405020304" pitchFamily="18" charset="0"/>
              <a:ea typeface="ＭＳ Ｐゴシック" panose="020B0600070205080204" pitchFamily="50" charset="-128"/>
            </a:endParaRPr>
          </a:p>
        </p:txBody>
      </p:sp>
      <p:sp>
        <p:nvSpPr>
          <p:cNvPr id="112643" name="Rectangle 3"/>
          <p:cNvSpPr>
            <a:spLocks noGrp="1" noChangeArrowheads="1"/>
          </p:cNvSpPr>
          <p:nvPr>
            <p:ph type="body" idx="4294967295"/>
          </p:nvPr>
        </p:nvSpPr>
        <p:spPr>
          <a:xfrm>
            <a:off x="1066800" y="1295400"/>
            <a:ext cx="7467600" cy="2438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a:effectLst/>
                <a:latin typeface="Times New Roman" panose="02020603050405020304" pitchFamily="18" charset="0"/>
                <a:ea typeface="ＭＳ Ｐゴシック" panose="020B0600070205080204" pitchFamily="50" charset="-128"/>
              </a:rPr>
              <a:t>BEGIN </a:t>
            </a:r>
            <a:r>
              <a:rPr lang="ja-JP" altLang="en-US" dirty="0">
                <a:effectLst/>
                <a:latin typeface="Times New Roman" panose="02020603050405020304" pitchFamily="18" charset="0"/>
                <a:ea typeface="ＭＳ Ｐゴシック" panose="020B0600070205080204" pitchFamily="50" charset="-128"/>
              </a:rPr>
              <a:t>命令</a:t>
            </a:r>
            <a:endParaRPr lang="en-US" altLang="ja-JP" dirty="0">
              <a:effectLst/>
              <a:latin typeface="Times New Roman" panose="02020603050405020304" pitchFamily="18" charset="0"/>
              <a:ea typeface="ＭＳ Ｐゴシック" panose="020B0600070205080204" pitchFamily="50" charset="-128"/>
            </a:endParaRPr>
          </a:p>
          <a:p>
            <a:pPr lvl="1"/>
            <a:r>
              <a:rPr lang="en-US" altLang="ja-JP" dirty="0">
                <a:effectLst/>
                <a:latin typeface="Times New Roman" panose="02020603050405020304" pitchFamily="18" charset="0"/>
                <a:ea typeface="ＭＳ Ｐゴシック" panose="020B0600070205080204" pitchFamily="50" charset="-128"/>
              </a:rPr>
              <a:t>BEGIN</a:t>
            </a:r>
          </a:p>
          <a:p>
            <a:r>
              <a:rPr lang="en-US" altLang="ja-JP" dirty="0">
                <a:effectLst/>
                <a:latin typeface="Times New Roman" panose="02020603050405020304" pitchFamily="18" charset="0"/>
                <a:ea typeface="ＭＳ Ｐゴシック" panose="020B0600070205080204" pitchFamily="50" charset="-128"/>
              </a:rPr>
              <a:t>END </a:t>
            </a:r>
            <a:r>
              <a:rPr lang="ja-JP" altLang="en-US" dirty="0">
                <a:effectLst/>
                <a:latin typeface="Times New Roman" panose="02020603050405020304" pitchFamily="18" charset="0"/>
                <a:ea typeface="ＭＳ Ｐゴシック" panose="020B0600070205080204" pitchFamily="50" charset="-128"/>
              </a:rPr>
              <a:t>命令</a:t>
            </a:r>
            <a:endParaRPr lang="en-US" altLang="ja-JP" dirty="0">
              <a:effectLst/>
              <a:latin typeface="Times New Roman" panose="02020603050405020304" pitchFamily="18" charset="0"/>
              <a:ea typeface="ＭＳ Ｐゴシック" panose="020B0600070205080204" pitchFamily="50" charset="-128"/>
            </a:endParaRPr>
          </a:p>
          <a:p>
            <a:pPr lvl="1"/>
            <a:r>
              <a:rPr lang="en-US" altLang="ja-JP" dirty="0">
                <a:effectLst/>
                <a:latin typeface="Times New Roman" panose="02020603050405020304" pitchFamily="18" charset="0"/>
                <a:ea typeface="ＭＳ Ｐゴシック" panose="020B0600070205080204" pitchFamily="50" charset="-128"/>
              </a:rPr>
              <a:t>END</a:t>
            </a:r>
          </a:p>
        </p:txBody>
      </p:sp>
      <p:sp>
        <p:nvSpPr>
          <p:cNvPr id="112644" name="テキスト ボックス 3"/>
          <p:cNvSpPr txBox="1">
            <a:spLocks noChangeArrowheads="1"/>
          </p:cNvSpPr>
          <p:nvPr/>
        </p:nvSpPr>
        <p:spPr bwMode="auto">
          <a:xfrm>
            <a:off x="1066800" y="3962400"/>
            <a:ext cx="3581400" cy="955675"/>
          </a:xfrm>
          <a:prstGeom prst="rect">
            <a:avLst/>
          </a:prstGeom>
          <a:solidFill>
            <a:srgbClr val="000000"/>
          </a:solidFill>
          <a:ln w="9525">
            <a:solidFill>
              <a:schemeClr val="tx1"/>
            </a:solidFill>
            <a:miter lim="800000"/>
            <a:headEnd/>
            <a:tailEnd/>
          </a:ln>
        </p:spPr>
        <p:txBody>
          <a:bodyPr>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800" dirty="0"/>
              <a:t>Dseg [++DP] := BP;</a:t>
            </a:r>
          </a:p>
          <a:p>
            <a:pPr algn="l" eaLnBrk="1" hangingPunct="1"/>
            <a:r>
              <a:rPr lang="en-US" altLang="ja-JP" sz="2800" dirty="0"/>
              <a:t>BP := DP;</a:t>
            </a:r>
          </a:p>
        </p:txBody>
      </p:sp>
      <p:sp>
        <p:nvSpPr>
          <p:cNvPr id="112645" name="テキスト ボックス 4"/>
          <p:cNvSpPr txBox="1">
            <a:spLocks noChangeArrowheads="1"/>
          </p:cNvSpPr>
          <p:nvPr/>
        </p:nvSpPr>
        <p:spPr bwMode="auto">
          <a:xfrm>
            <a:off x="5029200" y="3962400"/>
            <a:ext cx="3276600" cy="955675"/>
          </a:xfrm>
          <a:prstGeom prst="rect">
            <a:avLst/>
          </a:prstGeom>
          <a:solidFill>
            <a:srgbClr val="000000"/>
          </a:solidFill>
          <a:ln w="9525">
            <a:solidFill>
              <a:schemeClr val="tx1"/>
            </a:solidFill>
            <a:miter lim="800000"/>
            <a:headEnd/>
            <a:tailEnd/>
          </a:ln>
        </p:spPr>
        <p:txBody>
          <a:bodyPr>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800" dirty="0"/>
              <a:t>DP := BP-1;</a:t>
            </a:r>
          </a:p>
          <a:p>
            <a:pPr algn="l" eaLnBrk="1" hangingPunct="1"/>
            <a:r>
              <a:rPr lang="en-US" altLang="ja-JP" sz="2800" dirty="0"/>
              <a:t>BP := Dseg [BP];</a:t>
            </a:r>
          </a:p>
        </p:txBody>
      </p:sp>
      <p:sp>
        <p:nvSpPr>
          <p:cNvPr id="112646" name="Text Box 6"/>
          <p:cNvSpPr txBox="1">
            <a:spLocks noChangeArrowheads="1"/>
          </p:cNvSpPr>
          <p:nvPr/>
        </p:nvSpPr>
        <p:spPr bwMode="auto">
          <a:xfrm>
            <a:off x="2286000" y="3429000"/>
            <a:ext cx="14224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dirty="0"/>
              <a:t>BEGIN</a:t>
            </a:r>
          </a:p>
        </p:txBody>
      </p:sp>
      <p:sp>
        <p:nvSpPr>
          <p:cNvPr id="112647" name="Text Box 7"/>
          <p:cNvSpPr txBox="1">
            <a:spLocks noChangeArrowheads="1"/>
          </p:cNvSpPr>
          <p:nvPr/>
        </p:nvSpPr>
        <p:spPr bwMode="auto">
          <a:xfrm>
            <a:off x="6361113" y="3429000"/>
            <a:ext cx="1016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dirty="0"/>
              <a:t>END</a:t>
            </a:r>
          </a:p>
        </p:txBody>
      </p:sp>
      <p:sp>
        <p:nvSpPr>
          <p:cNvPr id="112648" name="Rectangle 8"/>
          <p:cNvSpPr>
            <a:spLocks noChangeArrowheads="1"/>
          </p:cNvSpPr>
          <p:nvPr/>
        </p:nvSpPr>
        <p:spPr bwMode="auto">
          <a:xfrm>
            <a:off x="4724400" y="1524000"/>
            <a:ext cx="2743200" cy="1524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800" dirty="0"/>
              <a:t>{</a:t>
            </a:r>
          </a:p>
          <a:p>
            <a:r>
              <a:rPr lang="en-US" altLang="ja-JP" sz="2800" dirty="0"/>
              <a:t>      :</a:t>
            </a:r>
          </a:p>
          <a:p>
            <a:r>
              <a:rPr lang="en-US" altLang="ja-JP" sz="2800" dirty="0"/>
              <a:t>}</a:t>
            </a:r>
          </a:p>
        </p:txBody>
      </p:sp>
      <p:sp useBgFill="1">
        <p:nvSpPr>
          <p:cNvPr id="112649" name="AutoShape 9"/>
          <p:cNvSpPr>
            <a:spLocks noChangeArrowheads="1"/>
          </p:cNvSpPr>
          <p:nvPr/>
        </p:nvSpPr>
        <p:spPr bwMode="auto">
          <a:xfrm>
            <a:off x="5257800" y="1143000"/>
            <a:ext cx="2057400" cy="533400"/>
          </a:xfrm>
          <a:prstGeom prst="wedgeRoundRectCallout">
            <a:avLst>
              <a:gd name="adj1" fmla="val -58718"/>
              <a:gd name="adj2" fmla="val 85417"/>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en-US" altLang="ja-JP" sz="2800" dirty="0"/>
              <a:t> BEGIN</a:t>
            </a:r>
          </a:p>
        </p:txBody>
      </p:sp>
      <p:sp useBgFill="1">
        <p:nvSpPr>
          <p:cNvPr id="112650" name="AutoShape 10"/>
          <p:cNvSpPr>
            <a:spLocks noChangeArrowheads="1"/>
          </p:cNvSpPr>
          <p:nvPr/>
        </p:nvSpPr>
        <p:spPr bwMode="auto">
          <a:xfrm>
            <a:off x="5257800" y="2667000"/>
            <a:ext cx="2057400" cy="533400"/>
          </a:xfrm>
          <a:prstGeom prst="wedgeRoundRectCallout">
            <a:avLst>
              <a:gd name="adj1" fmla="val -59801"/>
              <a:gd name="adj2" fmla="val -30060"/>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en-US" altLang="ja-JP" sz="2800" dirty="0"/>
              <a:t>END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12649"/>
                                        </p:tgtEl>
                                        <p:attrNameLst>
                                          <p:attrName>style.visibility</p:attrName>
                                        </p:attrNameLst>
                                      </p:cBhvr>
                                      <p:to>
                                        <p:strVal val="visible"/>
                                      </p:to>
                                    </p:set>
                                    <p:animEffect transition="in" filter="checkerboard(across)">
                                      <p:cBhvr>
                                        <p:cTn id="7" dur="500"/>
                                        <p:tgtEl>
                                          <p:spTgt spid="11264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12650"/>
                                        </p:tgtEl>
                                        <p:attrNameLst>
                                          <p:attrName>style.visibility</p:attrName>
                                        </p:attrNameLst>
                                      </p:cBhvr>
                                      <p:to>
                                        <p:strVal val="visible"/>
                                      </p:to>
                                    </p:set>
                                    <p:animEffect transition="in" filter="checkerboard(across)">
                                      <p:cBhvr>
                                        <p:cTn id="12" dur="500"/>
                                        <p:tgtEl>
                                          <p:spTgt spid="1126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9" grpId="0" animBg="1" autoUpdateAnimBg="0"/>
      <p:bldP spid="112650" grpId="0" animBg="1"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idx="4294967295"/>
          </p:nvPr>
        </p:nvSpPr>
        <p:spPr>
          <a:xfrm>
            <a:off x="1066800" y="304800"/>
            <a:ext cx="75438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a:effectLst/>
                <a:latin typeface="Times New Roman" panose="02020603050405020304" pitchFamily="18" charset="0"/>
                <a:ea typeface="ＭＳ Ｐゴシック" panose="020B0600070205080204" pitchFamily="50" charset="-128"/>
              </a:rPr>
              <a:t>BEGIN</a:t>
            </a:r>
            <a:r>
              <a:rPr lang="ja-JP" altLang="en-US" dirty="0">
                <a:effectLst/>
                <a:latin typeface="Times New Roman" panose="02020603050405020304" pitchFamily="18" charset="0"/>
                <a:ea typeface="ＭＳ Ｐゴシック" panose="020B0600070205080204" pitchFamily="50" charset="-128"/>
              </a:rPr>
              <a:t>命令</a:t>
            </a:r>
          </a:p>
        </p:txBody>
      </p:sp>
      <p:sp>
        <p:nvSpPr>
          <p:cNvPr id="114691" name="テキスト ボックス 3"/>
          <p:cNvSpPr txBox="1">
            <a:spLocks noChangeArrowheads="1"/>
          </p:cNvSpPr>
          <p:nvPr/>
        </p:nvSpPr>
        <p:spPr bwMode="auto">
          <a:xfrm>
            <a:off x="762000" y="1828800"/>
            <a:ext cx="3581400" cy="955675"/>
          </a:xfrm>
          <a:prstGeom prst="rect">
            <a:avLst/>
          </a:prstGeom>
          <a:solidFill>
            <a:srgbClr val="000000"/>
          </a:solidFill>
          <a:ln w="9525">
            <a:solidFill>
              <a:schemeClr val="tx1"/>
            </a:solidFill>
            <a:miter lim="800000"/>
            <a:headEnd/>
            <a:tailEnd/>
          </a:ln>
        </p:spPr>
        <p:txBody>
          <a:bodyPr>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800" dirty="0"/>
              <a:t>Dseg [++DP] := BP;</a:t>
            </a:r>
          </a:p>
          <a:p>
            <a:pPr algn="l" eaLnBrk="1" hangingPunct="1"/>
            <a:r>
              <a:rPr lang="en-US" altLang="ja-JP" sz="2800" dirty="0"/>
              <a:t>BP := DP;</a:t>
            </a:r>
          </a:p>
        </p:txBody>
      </p:sp>
      <p:graphicFrame>
        <p:nvGraphicFramePr>
          <p:cNvPr id="114692" name="Group 4"/>
          <p:cNvGraphicFramePr>
            <a:graphicFrameLocks noGrp="1"/>
          </p:cNvGraphicFramePr>
          <p:nvPr/>
        </p:nvGraphicFramePr>
        <p:xfrm>
          <a:off x="5181600" y="2209800"/>
          <a:ext cx="1447800" cy="4133853"/>
        </p:xfrm>
        <a:graphic>
          <a:graphicData uri="http://schemas.openxmlformats.org/drawingml/2006/table">
            <a:tbl>
              <a:tblPr/>
              <a:tblGrid>
                <a:gridCol w="762000">
                  <a:extLst>
                    <a:ext uri="{9D8B030D-6E8A-4147-A177-3AD203B41FA5}">
                      <a16:colId xmlns:a16="http://schemas.microsoft.com/office/drawing/2014/main" val="20000"/>
                    </a:ext>
                  </a:extLst>
                </a:gridCol>
                <a:gridCol w="685800">
                  <a:extLst>
                    <a:ext uri="{9D8B030D-6E8A-4147-A177-3AD203B41FA5}">
                      <a16:colId xmlns:a16="http://schemas.microsoft.com/office/drawing/2014/main" val="20001"/>
                    </a:ext>
                  </a:extLst>
                </a:gridCol>
              </a:tblGrid>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6037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101</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102</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7</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6037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103</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104</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105</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6037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106</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107</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108</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114724" name="Text Box 32"/>
          <p:cNvSpPr txBox="1">
            <a:spLocks noChangeArrowheads="1"/>
          </p:cNvSpPr>
          <p:nvPr/>
        </p:nvSpPr>
        <p:spPr bwMode="auto">
          <a:xfrm>
            <a:off x="5410200" y="1752600"/>
            <a:ext cx="9112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t>Dseg</a:t>
            </a:r>
          </a:p>
        </p:txBody>
      </p:sp>
      <p:graphicFrame>
        <p:nvGraphicFramePr>
          <p:cNvPr id="114725" name="Group 37"/>
          <p:cNvGraphicFramePr>
            <a:graphicFrameLocks noGrp="1"/>
          </p:cNvGraphicFramePr>
          <p:nvPr/>
        </p:nvGraphicFramePr>
        <p:xfrm>
          <a:off x="7010400" y="2209800"/>
          <a:ext cx="685800" cy="4129092"/>
        </p:xfrm>
        <a:graphic>
          <a:graphicData uri="http://schemas.openxmlformats.org/drawingml/2006/table">
            <a:tbl>
              <a:tblPr/>
              <a:tblGrid>
                <a:gridCol w="685800">
                  <a:extLst>
                    <a:ext uri="{9D8B030D-6E8A-4147-A177-3AD203B41FA5}">
                      <a16:colId xmlns:a16="http://schemas.microsoft.com/office/drawing/2014/main" val="20000"/>
                    </a:ext>
                  </a:extLst>
                </a:gridCol>
              </a:tblGrid>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7</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52</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00"/>
                    </a:solidFill>
                  </a:tcPr>
                </a:tc>
                <a:extLst>
                  <a:ext uri="{0D108BD9-81ED-4DB2-BD59-A6C34878D82A}">
                    <a16:rowId xmlns:a16="http://schemas.microsoft.com/office/drawing/2014/main" val="10003"/>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114747" name="Line 59"/>
          <p:cNvSpPr>
            <a:spLocks noChangeShapeType="1"/>
          </p:cNvSpPr>
          <p:nvPr/>
        </p:nvSpPr>
        <p:spPr bwMode="auto">
          <a:xfrm>
            <a:off x="6629400" y="4267200"/>
            <a:ext cx="304800"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114748" name="Text Box 60"/>
          <p:cNvSpPr txBox="1">
            <a:spLocks noChangeArrowheads="1"/>
          </p:cNvSpPr>
          <p:nvPr/>
        </p:nvSpPr>
        <p:spPr bwMode="auto">
          <a:xfrm>
            <a:off x="471488" y="4724400"/>
            <a:ext cx="2317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2400" dirty="0"/>
              <a:t>フレームポインタ</a:t>
            </a:r>
          </a:p>
        </p:txBody>
      </p:sp>
      <p:sp>
        <p:nvSpPr>
          <p:cNvPr id="114749" name="Rectangle 61"/>
          <p:cNvSpPr>
            <a:spLocks noChangeArrowheads="1"/>
          </p:cNvSpPr>
          <p:nvPr/>
        </p:nvSpPr>
        <p:spPr bwMode="auto">
          <a:xfrm>
            <a:off x="2743200" y="4724400"/>
            <a:ext cx="838200" cy="53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dirty="0"/>
              <a:t>50</a:t>
            </a:r>
          </a:p>
        </p:txBody>
      </p:sp>
      <p:sp>
        <p:nvSpPr>
          <p:cNvPr id="114750" name="Text Box 62"/>
          <p:cNvSpPr txBox="1">
            <a:spLocks noChangeArrowheads="1"/>
          </p:cNvSpPr>
          <p:nvPr/>
        </p:nvSpPr>
        <p:spPr bwMode="auto">
          <a:xfrm>
            <a:off x="517525" y="5334000"/>
            <a:ext cx="22225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2400" dirty="0"/>
              <a:t>ブロックポインタ</a:t>
            </a:r>
          </a:p>
        </p:txBody>
      </p:sp>
      <p:sp>
        <p:nvSpPr>
          <p:cNvPr id="114751" name="Rectangle 63"/>
          <p:cNvSpPr>
            <a:spLocks noChangeArrowheads="1"/>
          </p:cNvSpPr>
          <p:nvPr/>
        </p:nvSpPr>
        <p:spPr bwMode="auto">
          <a:xfrm>
            <a:off x="2743200" y="5334000"/>
            <a:ext cx="838200" cy="53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dirty="0"/>
              <a:t>52</a:t>
            </a:r>
          </a:p>
        </p:txBody>
      </p:sp>
      <p:sp>
        <p:nvSpPr>
          <p:cNvPr id="114752" name="Text Box 64"/>
          <p:cNvSpPr txBox="1">
            <a:spLocks noChangeArrowheads="1"/>
          </p:cNvSpPr>
          <p:nvPr/>
        </p:nvSpPr>
        <p:spPr bwMode="auto">
          <a:xfrm>
            <a:off x="609600" y="5943600"/>
            <a:ext cx="20399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2400" dirty="0"/>
              <a:t>データポインタ</a:t>
            </a:r>
          </a:p>
        </p:txBody>
      </p:sp>
      <p:sp>
        <p:nvSpPr>
          <p:cNvPr id="114753" name="Rectangle 65"/>
          <p:cNvSpPr>
            <a:spLocks noChangeArrowheads="1"/>
          </p:cNvSpPr>
          <p:nvPr/>
        </p:nvSpPr>
        <p:spPr bwMode="auto">
          <a:xfrm>
            <a:off x="2743200" y="5943600"/>
            <a:ext cx="838200" cy="53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dirty="0"/>
              <a:t>102</a:t>
            </a:r>
          </a:p>
        </p:txBody>
      </p:sp>
      <p:sp>
        <p:nvSpPr>
          <p:cNvPr id="114754" name="Rectangle 66"/>
          <p:cNvSpPr>
            <a:spLocks noChangeArrowheads="1"/>
          </p:cNvSpPr>
          <p:nvPr/>
        </p:nvSpPr>
        <p:spPr bwMode="auto">
          <a:xfrm>
            <a:off x="762000" y="1066800"/>
            <a:ext cx="28956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ja-JP" altLang="en-US" dirty="0"/>
              <a:t>300 </a:t>
            </a:r>
            <a:r>
              <a:rPr lang="en-US" altLang="ja-JP" dirty="0"/>
              <a:t>BEGIN</a:t>
            </a:r>
          </a:p>
        </p:txBody>
      </p:sp>
      <p:sp>
        <p:nvSpPr>
          <p:cNvPr id="114755" name="Text Box 67"/>
          <p:cNvSpPr txBox="1">
            <a:spLocks noChangeArrowheads="1"/>
          </p:cNvSpPr>
          <p:nvPr/>
        </p:nvSpPr>
        <p:spPr bwMode="auto">
          <a:xfrm>
            <a:off x="3846513" y="1143000"/>
            <a:ext cx="25812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2400" dirty="0"/>
              <a:t>プログラムカウンタ</a:t>
            </a:r>
          </a:p>
        </p:txBody>
      </p:sp>
      <p:sp>
        <p:nvSpPr>
          <p:cNvPr id="114756" name="Rectangle 68"/>
          <p:cNvSpPr>
            <a:spLocks noChangeArrowheads="1"/>
          </p:cNvSpPr>
          <p:nvPr/>
        </p:nvSpPr>
        <p:spPr bwMode="auto">
          <a:xfrm>
            <a:off x="6400800" y="1143000"/>
            <a:ext cx="838200" cy="53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dirty="0"/>
              <a:t>300</a:t>
            </a:r>
          </a:p>
        </p:txBody>
      </p:sp>
      <p:grpSp>
        <p:nvGrpSpPr>
          <p:cNvPr id="114769" name="Group 81"/>
          <p:cNvGrpSpPr>
            <a:grpSpLocks/>
          </p:cNvGrpSpPr>
          <p:nvPr/>
        </p:nvGrpSpPr>
        <p:grpSpPr bwMode="auto">
          <a:xfrm>
            <a:off x="3657600" y="5943600"/>
            <a:ext cx="1295400" cy="533400"/>
            <a:chOff x="2304" y="2976"/>
            <a:chExt cx="816" cy="336"/>
          </a:xfrm>
        </p:grpSpPr>
        <p:sp>
          <p:nvSpPr>
            <p:cNvPr id="114770" name="Line 82"/>
            <p:cNvSpPr>
              <a:spLocks noChangeShapeType="1"/>
            </p:cNvSpPr>
            <p:nvPr/>
          </p:nvSpPr>
          <p:spPr bwMode="auto">
            <a:xfrm>
              <a:off x="2304" y="3168"/>
              <a:ext cx="240"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114771" name="Rectangle 83"/>
            <p:cNvSpPr>
              <a:spLocks noChangeArrowheads="1"/>
            </p:cNvSpPr>
            <p:nvPr/>
          </p:nvSpPr>
          <p:spPr bwMode="auto">
            <a:xfrm>
              <a:off x="2592" y="2976"/>
              <a:ext cx="52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dirty="0"/>
                <a:t>103</a:t>
              </a:r>
            </a:p>
          </p:txBody>
        </p:sp>
      </p:grpSp>
      <p:grpSp>
        <p:nvGrpSpPr>
          <p:cNvPr id="114772" name="Group 84"/>
          <p:cNvGrpSpPr>
            <a:grpSpLocks/>
          </p:cNvGrpSpPr>
          <p:nvPr/>
        </p:nvGrpSpPr>
        <p:grpSpPr bwMode="auto">
          <a:xfrm>
            <a:off x="3657600" y="5334000"/>
            <a:ext cx="1295400" cy="533400"/>
            <a:chOff x="2304" y="2976"/>
            <a:chExt cx="816" cy="336"/>
          </a:xfrm>
        </p:grpSpPr>
        <p:sp>
          <p:nvSpPr>
            <p:cNvPr id="114773" name="Line 85"/>
            <p:cNvSpPr>
              <a:spLocks noChangeShapeType="1"/>
            </p:cNvSpPr>
            <p:nvPr/>
          </p:nvSpPr>
          <p:spPr bwMode="auto">
            <a:xfrm>
              <a:off x="2304" y="3168"/>
              <a:ext cx="240"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114774" name="Rectangle 86"/>
            <p:cNvSpPr>
              <a:spLocks noChangeArrowheads="1"/>
            </p:cNvSpPr>
            <p:nvPr/>
          </p:nvSpPr>
          <p:spPr bwMode="auto">
            <a:xfrm>
              <a:off x="2592" y="2976"/>
              <a:ext cx="52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dirty="0"/>
                <a:t>103</a:t>
              </a:r>
            </a:p>
          </p:txBody>
        </p:sp>
      </p:grpSp>
      <p:grpSp>
        <p:nvGrpSpPr>
          <p:cNvPr id="114775" name="Group 87"/>
          <p:cNvGrpSpPr>
            <a:grpSpLocks/>
          </p:cNvGrpSpPr>
          <p:nvPr/>
        </p:nvGrpSpPr>
        <p:grpSpPr bwMode="auto">
          <a:xfrm>
            <a:off x="3657600" y="4724400"/>
            <a:ext cx="1295400" cy="533400"/>
            <a:chOff x="2304" y="2976"/>
            <a:chExt cx="816" cy="336"/>
          </a:xfrm>
        </p:grpSpPr>
        <p:sp>
          <p:nvSpPr>
            <p:cNvPr id="114776" name="Line 88"/>
            <p:cNvSpPr>
              <a:spLocks noChangeShapeType="1"/>
            </p:cNvSpPr>
            <p:nvPr/>
          </p:nvSpPr>
          <p:spPr bwMode="auto">
            <a:xfrm>
              <a:off x="2304" y="3168"/>
              <a:ext cx="240"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114777" name="Rectangle 89"/>
            <p:cNvSpPr>
              <a:spLocks noChangeArrowheads="1"/>
            </p:cNvSpPr>
            <p:nvPr/>
          </p:nvSpPr>
          <p:spPr bwMode="auto">
            <a:xfrm>
              <a:off x="2592" y="2976"/>
              <a:ext cx="52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dirty="0"/>
                <a:t>50</a:t>
              </a:r>
            </a:p>
          </p:txBody>
        </p:sp>
      </p:grpSp>
      <p:grpSp>
        <p:nvGrpSpPr>
          <p:cNvPr id="114778" name="Group 90"/>
          <p:cNvGrpSpPr>
            <a:grpSpLocks/>
          </p:cNvGrpSpPr>
          <p:nvPr/>
        </p:nvGrpSpPr>
        <p:grpSpPr bwMode="auto">
          <a:xfrm>
            <a:off x="7315200" y="1143000"/>
            <a:ext cx="1295400" cy="533400"/>
            <a:chOff x="2304" y="2976"/>
            <a:chExt cx="816" cy="336"/>
          </a:xfrm>
        </p:grpSpPr>
        <p:sp>
          <p:nvSpPr>
            <p:cNvPr id="114779" name="Line 91"/>
            <p:cNvSpPr>
              <a:spLocks noChangeShapeType="1"/>
            </p:cNvSpPr>
            <p:nvPr/>
          </p:nvSpPr>
          <p:spPr bwMode="auto">
            <a:xfrm>
              <a:off x="2304" y="3168"/>
              <a:ext cx="240"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114780" name="Rectangle 92"/>
            <p:cNvSpPr>
              <a:spLocks noChangeArrowheads="1"/>
            </p:cNvSpPr>
            <p:nvPr/>
          </p:nvSpPr>
          <p:spPr bwMode="auto">
            <a:xfrm>
              <a:off x="2592" y="2976"/>
              <a:ext cx="52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dirty="0"/>
                <a:t>301</a:t>
              </a:r>
            </a:p>
          </p:txBody>
        </p:sp>
      </p:grpSp>
      <p:sp>
        <p:nvSpPr>
          <p:cNvPr id="114781" name="Text Box 93"/>
          <p:cNvSpPr txBox="1">
            <a:spLocks noChangeArrowheads="1"/>
          </p:cNvSpPr>
          <p:nvPr/>
        </p:nvSpPr>
        <p:spPr bwMode="auto">
          <a:xfrm>
            <a:off x="7840663" y="3657600"/>
            <a:ext cx="1301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000" dirty="0"/>
              <a:t>静的リンク</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4747"/>
                                        </p:tgtEl>
                                        <p:attrNameLst>
                                          <p:attrName>style.visibility</p:attrName>
                                        </p:attrNameLst>
                                      </p:cBhvr>
                                      <p:to>
                                        <p:strVal val="visible"/>
                                      </p:to>
                                    </p:set>
                                    <p:animEffect transition="in" filter="wipe(left)">
                                      <p:cBhvr>
                                        <p:cTn id="7" dur="500"/>
                                        <p:tgtEl>
                                          <p:spTgt spid="114747"/>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114725"/>
                                        </p:tgtEl>
                                        <p:attrNameLst>
                                          <p:attrName>style.visibility</p:attrName>
                                        </p:attrNameLst>
                                      </p:cBhvr>
                                      <p:to>
                                        <p:strVal val="visible"/>
                                      </p:to>
                                    </p:set>
                                    <p:animEffect transition="in" filter="wipe(left)">
                                      <p:cBhvr>
                                        <p:cTn id="11" dur="500"/>
                                        <p:tgtEl>
                                          <p:spTgt spid="11472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114781"/>
                                        </p:tgtEl>
                                        <p:attrNameLst>
                                          <p:attrName>style.visibility</p:attrName>
                                        </p:attrNameLst>
                                      </p:cBhvr>
                                      <p:to>
                                        <p:strVal val="visible"/>
                                      </p:to>
                                    </p:set>
                                    <p:animEffect transition="in" filter="checkerboard(across)">
                                      <p:cBhvr>
                                        <p:cTn id="16" dur="500"/>
                                        <p:tgtEl>
                                          <p:spTgt spid="114781"/>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nodeType="clickEffect">
                                  <p:stCondLst>
                                    <p:cond delay="0"/>
                                  </p:stCondLst>
                                  <p:childTnLst>
                                    <p:set>
                                      <p:cBhvr>
                                        <p:cTn id="20" dur="1" fill="hold">
                                          <p:stCondLst>
                                            <p:cond delay="0"/>
                                          </p:stCondLst>
                                        </p:cTn>
                                        <p:tgtEl>
                                          <p:spTgt spid="114772"/>
                                        </p:tgtEl>
                                        <p:attrNameLst>
                                          <p:attrName>style.visibility</p:attrName>
                                        </p:attrNameLst>
                                      </p:cBhvr>
                                      <p:to>
                                        <p:strVal val="visible"/>
                                      </p:to>
                                    </p:set>
                                    <p:animEffect transition="in" filter="wipe(left)">
                                      <p:cBhvr>
                                        <p:cTn id="21" dur="500"/>
                                        <p:tgtEl>
                                          <p:spTgt spid="114772"/>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nodeType="clickEffect">
                                  <p:stCondLst>
                                    <p:cond delay="0"/>
                                  </p:stCondLst>
                                  <p:childTnLst>
                                    <p:set>
                                      <p:cBhvr>
                                        <p:cTn id="25" dur="1" fill="hold">
                                          <p:stCondLst>
                                            <p:cond delay="0"/>
                                          </p:stCondLst>
                                        </p:cTn>
                                        <p:tgtEl>
                                          <p:spTgt spid="114769"/>
                                        </p:tgtEl>
                                        <p:attrNameLst>
                                          <p:attrName>style.visibility</p:attrName>
                                        </p:attrNameLst>
                                      </p:cBhvr>
                                      <p:to>
                                        <p:strVal val="visible"/>
                                      </p:to>
                                    </p:set>
                                    <p:animEffect transition="in" filter="wipe(left)">
                                      <p:cBhvr>
                                        <p:cTn id="26" dur="500"/>
                                        <p:tgtEl>
                                          <p:spTgt spid="114769"/>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nodeType="clickEffect">
                                  <p:stCondLst>
                                    <p:cond delay="0"/>
                                  </p:stCondLst>
                                  <p:childTnLst>
                                    <p:set>
                                      <p:cBhvr>
                                        <p:cTn id="30" dur="1" fill="hold">
                                          <p:stCondLst>
                                            <p:cond delay="0"/>
                                          </p:stCondLst>
                                        </p:cTn>
                                        <p:tgtEl>
                                          <p:spTgt spid="114775"/>
                                        </p:tgtEl>
                                        <p:attrNameLst>
                                          <p:attrName>style.visibility</p:attrName>
                                        </p:attrNameLst>
                                      </p:cBhvr>
                                      <p:to>
                                        <p:strVal val="visible"/>
                                      </p:to>
                                    </p:set>
                                    <p:animEffect transition="in" filter="wipe(left)">
                                      <p:cBhvr>
                                        <p:cTn id="31" dur="500"/>
                                        <p:tgtEl>
                                          <p:spTgt spid="114775"/>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nodeType="clickEffect">
                                  <p:stCondLst>
                                    <p:cond delay="0"/>
                                  </p:stCondLst>
                                  <p:childTnLst>
                                    <p:set>
                                      <p:cBhvr>
                                        <p:cTn id="35" dur="1" fill="hold">
                                          <p:stCondLst>
                                            <p:cond delay="0"/>
                                          </p:stCondLst>
                                        </p:cTn>
                                        <p:tgtEl>
                                          <p:spTgt spid="114778"/>
                                        </p:tgtEl>
                                        <p:attrNameLst>
                                          <p:attrName>style.visibility</p:attrName>
                                        </p:attrNameLst>
                                      </p:cBhvr>
                                      <p:to>
                                        <p:strVal val="visible"/>
                                      </p:to>
                                    </p:set>
                                    <p:animEffect transition="in" filter="wipe(left)">
                                      <p:cBhvr>
                                        <p:cTn id="36" dur="500"/>
                                        <p:tgtEl>
                                          <p:spTgt spid="1147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747" grpId="0" animBg="1"/>
      <p:bldP spid="114781" grpId="0"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idx="4294967295"/>
          </p:nvPr>
        </p:nvSpPr>
        <p:spPr>
          <a:xfrm>
            <a:off x="1066800" y="152400"/>
            <a:ext cx="76962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相対番地(</a:t>
            </a:r>
            <a:r>
              <a:rPr lang="en-US" altLang="ja-JP" dirty="0">
                <a:effectLst/>
                <a:latin typeface="Times New Roman" panose="02020603050405020304" pitchFamily="18" charset="0"/>
                <a:ea typeface="ＭＳ Ｐゴシック" panose="020B0600070205080204" pitchFamily="50" charset="-128"/>
              </a:rPr>
              <a:t>relative address)</a:t>
            </a:r>
          </a:p>
        </p:txBody>
      </p:sp>
      <p:sp>
        <p:nvSpPr>
          <p:cNvPr id="161795" name="Rectangle 3"/>
          <p:cNvSpPr>
            <a:spLocks noGrp="1" noChangeArrowheads="1"/>
          </p:cNvSpPr>
          <p:nvPr>
            <p:ph type="body" idx="4294967295"/>
          </p:nvPr>
        </p:nvSpPr>
        <p:spPr>
          <a:xfrm>
            <a:off x="1066800" y="990600"/>
            <a:ext cx="7467600" cy="5105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相対番地</a:t>
            </a:r>
          </a:p>
          <a:p>
            <a:pPr lvl="1"/>
            <a:r>
              <a:rPr lang="ja-JP" altLang="en-US" dirty="0">
                <a:effectLst/>
                <a:latin typeface="Times New Roman" panose="02020603050405020304" pitchFamily="18" charset="0"/>
                <a:ea typeface="ＭＳ Ｐゴシック" panose="020B0600070205080204" pitchFamily="50" charset="-128"/>
              </a:rPr>
              <a:t>ブロックの先頭を基準とした番地</a:t>
            </a:r>
          </a:p>
          <a:p>
            <a:pPr lvl="2"/>
            <a:r>
              <a:rPr lang="ja-JP" altLang="en-US" dirty="0">
                <a:effectLst/>
                <a:latin typeface="Times New Roman" panose="02020603050405020304" pitchFamily="18" charset="0"/>
                <a:ea typeface="ＭＳ Ｐゴシック" panose="020B0600070205080204" pitchFamily="50" charset="-128"/>
              </a:rPr>
              <a:t>(ブロック番号, 先頭からの相対位置)</a:t>
            </a:r>
          </a:p>
          <a:p>
            <a:pPr lvl="1"/>
            <a:r>
              <a:rPr lang="ja-JP" altLang="en-US" dirty="0">
                <a:effectLst/>
                <a:latin typeface="Times New Roman" panose="02020603050405020304" pitchFamily="18" charset="0"/>
                <a:ea typeface="ＭＳ Ｐゴシック" panose="020B0600070205080204" pitchFamily="50" charset="-128"/>
              </a:rPr>
              <a:t>実番地は実行時に計算</a:t>
            </a:r>
          </a:p>
        </p:txBody>
      </p:sp>
      <p:sp>
        <p:nvSpPr>
          <p:cNvPr id="161796" name="Rectangle 4"/>
          <p:cNvSpPr>
            <a:spLocks noChangeArrowheads="1"/>
          </p:cNvSpPr>
          <p:nvPr/>
        </p:nvSpPr>
        <p:spPr bwMode="auto">
          <a:xfrm>
            <a:off x="304800" y="3429000"/>
            <a:ext cx="3733800" cy="3276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400" dirty="0"/>
              <a:t>{</a:t>
            </a:r>
          </a:p>
          <a:p>
            <a:r>
              <a:rPr lang="en-US" altLang="ja-JP" sz="2400" dirty="0"/>
              <a:t>   int i, j;             </a:t>
            </a:r>
            <a:r>
              <a:rPr lang="en-US" altLang="ja-JP" sz="2400" dirty="0">
                <a:solidFill>
                  <a:srgbClr val="FFFF99"/>
                </a:solidFill>
              </a:rPr>
              <a:t>// </a:t>
            </a:r>
            <a:r>
              <a:rPr lang="ja-JP" altLang="en-US" sz="2400" dirty="0">
                <a:solidFill>
                  <a:srgbClr val="FFFF99"/>
                </a:solidFill>
              </a:rPr>
              <a:t>ブロック2</a:t>
            </a:r>
          </a:p>
          <a:p>
            <a:r>
              <a:rPr lang="en-US" altLang="ja-JP" sz="2400" dirty="0"/>
              <a:t>   {</a:t>
            </a:r>
          </a:p>
          <a:p>
            <a:r>
              <a:rPr lang="en-US" altLang="ja-JP" sz="2400" dirty="0"/>
              <a:t>      int x, y;        </a:t>
            </a:r>
            <a:r>
              <a:rPr lang="en-US" altLang="ja-JP" sz="2400" dirty="0">
                <a:solidFill>
                  <a:srgbClr val="FFFF99"/>
                </a:solidFill>
              </a:rPr>
              <a:t>// </a:t>
            </a:r>
            <a:r>
              <a:rPr lang="ja-JP" altLang="en-US" sz="2400" dirty="0">
                <a:solidFill>
                  <a:srgbClr val="FFFF99"/>
                </a:solidFill>
              </a:rPr>
              <a:t>ブロック1</a:t>
            </a:r>
          </a:p>
          <a:p>
            <a:r>
              <a:rPr lang="en-US" altLang="ja-JP" sz="2400" dirty="0"/>
              <a:t>      {</a:t>
            </a:r>
          </a:p>
          <a:p>
            <a:r>
              <a:rPr lang="en-US" altLang="ja-JP" sz="2400" dirty="0"/>
              <a:t>         int a, b, c;  </a:t>
            </a:r>
            <a:r>
              <a:rPr lang="en-US" altLang="ja-JP" sz="2400" dirty="0">
                <a:solidFill>
                  <a:srgbClr val="FFFF99"/>
                </a:solidFill>
              </a:rPr>
              <a:t>// </a:t>
            </a:r>
            <a:r>
              <a:rPr lang="ja-JP" altLang="en-US" sz="2400" dirty="0">
                <a:solidFill>
                  <a:srgbClr val="FFFF99"/>
                </a:solidFill>
              </a:rPr>
              <a:t>ブロック0</a:t>
            </a:r>
          </a:p>
          <a:p>
            <a:r>
              <a:rPr lang="en-US" altLang="ja-JP" sz="2400" dirty="0"/>
              <a:t>      }</a:t>
            </a:r>
          </a:p>
          <a:p>
            <a:r>
              <a:rPr lang="en-US" altLang="ja-JP" sz="2400" dirty="0"/>
              <a:t>   }</a:t>
            </a:r>
          </a:p>
          <a:p>
            <a:r>
              <a:rPr lang="en-US" altLang="ja-JP" sz="2400" dirty="0"/>
              <a:t>}</a:t>
            </a:r>
          </a:p>
        </p:txBody>
      </p:sp>
      <p:graphicFrame>
        <p:nvGraphicFramePr>
          <p:cNvPr id="161896" name="Group 104"/>
          <p:cNvGraphicFramePr>
            <a:graphicFrameLocks noGrp="1"/>
          </p:cNvGraphicFramePr>
          <p:nvPr/>
        </p:nvGraphicFramePr>
        <p:xfrm>
          <a:off x="4724400" y="3048000"/>
          <a:ext cx="3505200" cy="3657600"/>
        </p:xfrm>
        <a:graphic>
          <a:graphicData uri="http://schemas.openxmlformats.org/drawingml/2006/table">
            <a:tbl>
              <a:tblPr/>
              <a:tblGrid>
                <a:gridCol w="8382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tblGrid>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相対番地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実番地</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j</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(2, 2)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7</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y</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(1, 2)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8</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b</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(0, 2)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c</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(0, 3)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56051657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名前の参照</a:t>
            </a:r>
          </a:p>
        </p:txBody>
      </p:sp>
      <p:sp>
        <p:nvSpPr>
          <p:cNvPr id="45059" name="Rectangle 3"/>
          <p:cNvSpPr>
            <a:spLocks noChangeArrowheads="1"/>
          </p:cNvSpPr>
          <p:nvPr/>
        </p:nvSpPr>
        <p:spPr bwMode="auto">
          <a:xfrm>
            <a:off x="1295400" y="1676400"/>
            <a:ext cx="2743200" cy="4114800"/>
          </a:xfrm>
          <a:prstGeom prst="rect">
            <a:avLst/>
          </a:prstGeom>
          <a:solidFill>
            <a:srgbClr val="000000"/>
          </a:solidFill>
          <a:ln w="19050">
            <a:solidFill>
              <a:schemeClr val="tx1"/>
            </a:solidFill>
            <a:miter lim="800000"/>
            <a:headEnd/>
            <a:tailEnd/>
          </a:ln>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800" dirty="0"/>
              <a:t>{</a:t>
            </a:r>
          </a:p>
          <a:p>
            <a:pPr algn="l" eaLnBrk="1" hangingPunct="1"/>
            <a:r>
              <a:rPr lang="ja-JP" altLang="en-US" sz="2800" dirty="0"/>
              <a:t>    </a:t>
            </a:r>
            <a:r>
              <a:rPr lang="en-US" altLang="ja-JP" sz="2800" dirty="0"/>
              <a:t>int a,x</a:t>
            </a:r>
            <a:r>
              <a:rPr lang="ja-JP" altLang="en-US" sz="2800" dirty="0"/>
              <a:t>;</a:t>
            </a:r>
          </a:p>
          <a:p>
            <a:pPr algn="l" eaLnBrk="1" hangingPunct="1"/>
            <a:r>
              <a:rPr lang="ja-JP" altLang="en-US" sz="2800" dirty="0"/>
              <a:t>        :</a:t>
            </a:r>
          </a:p>
          <a:p>
            <a:pPr algn="l" eaLnBrk="1" hangingPunct="1"/>
            <a:r>
              <a:rPr lang="ja-JP" altLang="en-US" sz="2800" dirty="0"/>
              <a:t>    {</a:t>
            </a:r>
          </a:p>
          <a:p>
            <a:pPr algn="l" eaLnBrk="1" hangingPunct="1"/>
            <a:r>
              <a:rPr lang="ja-JP" altLang="en-US" sz="2800" dirty="0"/>
              <a:t>        </a:t>
            </a:r>
            <a:r>
              <a:rPr lang="en-US" altLang="ja-JP" sz="2800" dirty="0"/>
              <a:t>int u,a;</a:t>
            </a:r>
          </a:p>
          <a:p>
            <a:pPr algn="l" eaLnBrk="1" hangingPunct="1"/>
            <a:r>
              <a:rPr lang="ja-JP" altLang="en-US" sz="2800" dirty="0"/>
              <a:t>        :</a:t>
            </a:r>
          </a:p>
          <a:p>
            <a:pPr algn="l" eaLnBrk="1" hangingPunct="1"/>
            <a:r>
              <a:rPr lang="ja-JP" altLang="en-US" sz="2800" dirty="0"/>
              <a:t>     }</a:t>
            </a:r>
          </a:p>
          <a:p>
            <a:pPr algn="l" eaLnBrk="1" hangingPunct="1"/>
            <a:r>
              <a:rPr lang="ja-JP" altLang="en-US" sz="2800" dirty="0"/>
              <a:t>     :</a:t>
            </a:r>
          </a:p>
          <a:p>
            <a:pPr algn="l" eaLnBrk="1" hangingPunct="1"/>
            <a:r>
              <a:rPr lang="ja-JP" altLang="en-US" sz="2800" dirty="0"/>
              <a:t>}</a:t>
            </a:r>
          </a:p>
        </p:txBody>
      </p:sp>
      <p:sp>
        <p:nvSpPr>
          <p:cNvPr id="180228" name="Line 4"/>
          <p:cNvSpPr>
            <a:spLocks noChangeShapeType="1"/>
          </p:cNvSpPr>
          <p:nvPr/>
        </p:nvSpPr>
        <p:spPr bwMode="auto">
          <a:xfrm>
            <a:off x="1066800" y="1752600"/>
            <a:ext cx="0" cy="1371600"/>
          </a:xfrm>
          <a:prstGeom prst="line">
            <a:avLst/>
          </a:prstGeom>
          <a:noFill/>
          <a:ln w="28575">
            <a:solidFill>
              <a:srgbClr val="66FF66"/>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sp>
        <p:nvSpPr>
          <p:cNvPr id="180251" name="Line 27"/>
          <p:cNvSpPr>
            <a:spLocks noChangeShapeType="1"/>
          </p:cNvSpPr>
          <p:nvPr/>
        </p:nvSpPr>
        <p:spPr bwMode="auto">
          <a:xfrm>
            <a:off x="1066800" y="3124200"/>
            <a:ext cx="0" cy="1600200"/>
          </a:xfrm>
          <a:prstGeom prst="line">
            <a:avLst/>
          </a:prstGeom>
          <a:noFill/>
          <a:ln w="28575">
            <a:solidFill>
              <a:srgbClr val="66FF66"/>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graphicFrame>
        <p:nvGraphicFramePr>
          <p:cNvPr id="45138" name="Group 82"/>
          <p:cNvGraphicFramePr>
            <a:graphicFrameLocks noGrp="1"/>
          </p:cNvGraphicFramePr>
          <p:nvPr>
            <p:extLst>
              <p:ext uri="{D42A27DB-BD31-4B8C-83A1-F6EECF244321}">
                <p14:modId xmlns:p14="http://schemas.microsoft.com/office/powerpoint/2010/main" val="4167578599"/>
              </p:ext>
            </p:extLst>
          </p:nvPr>
        </p:nvGraphicFramePr>
        <p:xfrm>
          <a:off x="4267200" y="1371600"/>
          <a:ext cx="4572000" cy="1737360"/>
        </p:xfrm>
        <a:graphic>
          <a:graphicData uri="http://schemas.openxmlformats.org/drawingml/2006/table">
            <a:tbl>
              <a:tblPr/>
              <a:tblGrid>
                <a:gridCol w="11430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tblGrid>
              <a:tr h="3937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変数名</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レベル</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ブロック内番地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相対</a:t>
                      </a: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番地</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37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0,1</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37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45140" name="Group 84"/>
          <p:cNvGraphicFramePr>
            <a:graphicFrameLocks noGrp="1"/>
          </p:cNvGraphicFramePr>
          <p:nvPr>
            <p:extLst>
              <p:ext uri="{D42A27DB-BD31-4B8C-83A1-F6EECF244321}">
                <p14:modId xmlns:p14="http://schemas.microsoft.com/office/powerpoint/2010/main" val="1665143544"/>
              </p:ext>
            </p:extLst>
          </p:nvPr>
        </p:nvGraphicFramePr>
        <p:xfrm>
          <a:off x="4267200" y="3657600"/>
          <a:ext cx="4572000" cy="2773680"/>
        </p:xfrm>
        <a:graphic>
          <a:graphicData uri="http://schemas.openxmlformats.org/drawingml/2006/table">
            <a:tbl>
              <a:tblPr/>
              <a:tblGrid>
                <a:gridCol w="11430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tblGrid>
              <a:tr h="3937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変数名</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レベル</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ブロック内番地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相対</a:t>
                      </a: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番地</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37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37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37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u</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0,1</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37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45141" name="AutoShape 85"/>
          <p:cNvSpPr>
            <a:spLocks noChangeArrowheads="1"/>
          </p:cNvSpPr>
          <p:nvPr/>
        </p:nvSpPr>
        <p:spPr bwMode="auto">
          <a:xfrm>
            <a:off x="4876800" y="381000"/>
            <a:ext cx="2286000" cy="685800"/>
          </a:xfrm>
          <a:prstGeom prst="wedgeRoundRectCallout">
            <a:avLst>
              <a:gd name="adj1" fmla="val 26042"/>
              <a:gd name="adj2" fmla="val 177778"/>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000" dirty="0"/>
              <a:t>ブロック内番地は</a:t>
            </a:r>
          </a:p>
          <a:p>
            <a:pPr algn="ctr"/>
            <a:r>
              <a:rPr lang="ja-JP" altLang="en-US" sz="2000" dirty="0"/>
              <a:t>1番地から</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80228"/>
                                        </p:tgtEl>
                                        <p:attrNameLst>
                                          <p:attrName>style.visibility</p:attrName>
                                        </p:attrNameLst>
                                      </p:cBhvr>
                                      <p:to>
                                        <p:strVal val="visible"/>
                                      </p:to>
                                    </p:set>
                                    <p:animEffect transition="in" filter="wipe(up)">
                                      <p:cBhvr>
                                        <p:cTn id="7" dur="500"/>
                                        <p:tgtEl>
                                          <p:spTgt spid="18022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45138"/>
                                        </p:tgtEl>
                                        <p:attrNameLst>
                                          <p:attrName>style.visibility</p:attrName>
                                        </p:attrNameLst>
                                      </p:cBhvr>
                                      <p:to>
                                        <p:strVal val="visible"/>
                                      </p:to>
                                    </p:set>
                                    <p:animEffect transition="in" filter="checkerboard(across)">
                                      <p:cBhvr>
                                        <p:cTn id="12" dur="500"/>
                                        <p:tgtEl>
                                          <p:spTgt spid="4513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5141"/>
                                        </p:tgtEl>
                                        <p:attrNameLst>
                                          <p:attrName>style.visibility</p:attrName>
                                        </p:attrNameLst>
                                      </p:cBhvr>
                                      <p:to>
                                        <p:strVal val="visible"/>
                                      </p:to>
                                    </p:set>
                                    <p:animEffect transition="in" filter="checkerboard(across)">
                                      <p:cBhvr>
                                        <p:cTn id="17" dur="500"/>
                                        <p:tgtEl>
                                          <p:spTgt spid="4514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80251"/>
                                        </p:tgtEl>
                                        <p:attrNameLst>
                                          <p:attrName>style.visibility</p:attrName>
                                        </p:attrNameLst>
                                      </p:cBhvr>
                                      <p:to>
                                        <p:strVal val="visible"/>
                                      </p:to>
                                    </p:set>
                                    <p:animEffect transition="in" filter="wipe(up)">
                                      <p:cBhvr>
                                        <p:cTn id="22" dur="500"/>
                                        <p:tgtEl>
                                          <p:spTgt spid="180251"/>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45140"/>
                                        </p:tgtEl>
                                        <p:attrNameLst>
                                          <p:attrName>style.visibility</p:attrName>
                                        </p:attrNameLst>
                                      </p:cBhvr>
                                      <p:to>
                                        <p:strVal val="visible"/>
                                      </p:to>
                                    </p:set>
                                    <p:animEffect transition="in" filter="checkerboard(across)">
                                      <p:cBhvr>
                                        <p:cTn id="27" dur="500"/>
                                        <p:tgtEl>
                                          <p:spTgt spid="451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228" grpId="0" animBg="1"/>
      <p:bldP spid="180251" grpId="0" animBg="1"/>
      <p:bldP spid="45141" grpId="0" animBg="1"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相対番地</a:t>
            </a:r>
          </a:p>
        </p:txBody>
      </p:sp>
      <p:sp>
        <p:nvSpPr>
          <p:cNvPr id="162819" name="Rectangle 3"/>
          <p:cNvSpPr>
            <a:spLocks noGrp="1" noChangeArrowheads="1"/>
          </p:cNvSpPr>
          <p:nvPr>
            <p:ph type="body" idx="4294967295"/>
          </p:nvPr>
        </p:nvSpPr>
        <p:spPr>
          <a:xfrm>
            <a:off x="609600" y="1600200"/>
            <a:ext cx="3581400" cy="3200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相対番地</a:t>
            </a:r>
          </a:p>
          <a:p>
            <a:pPr lvl="1"/>
            <a:r>
              <a:rPr lang="ja-JP" altLang="en-US" dirty="0">
                <a:effectLst/>
                <a:latin typeface="Times New Roman" panose="02020603050405020304" pitchFamily="18" charset="0"/>
                <a:ea typeface="ＭＳ Ｐゴシック" panose="020B0600070205080204" pitchFamily="50" charset="-128"/>
              </a:rPr>
              <a:t>ブロックの先頭を基準とした番地</a:t>
            </a:r>
          </a:p>
          <a:p>
            <a:pPr lvl="1"/>
            <a:r>
              <a:rPr lang="ja-JP" altLang="en-US" dirty="0">
                <a:effectLst/>
                <a:latin typeface="Times New Roman" panose="02020603050405020304" pitchFamily="18" charset="0"/>
                <a:ea typeface="ＭＳ Ｐゴシック" panose="020B0600070205080204" pitchFamily="50" charset="-128"/>
              </a:rPr>
              <a:t>実番地は実行時に計算する</a:t>
            </a:r>
          </a:p>
        </p:txBody>
      </p:sp>
      <p:graphicFrame>
        <p:nvGraphicFramePr>
          <p:cNvPr id="162820" name="Group 4"/>
          <p:cNvGraphicFramePr>
            <a:graphicFrameLocks noGrp="1"/>
          </p:cNvGraphicFramePr>
          <p:nvPr/>
        </p:nvGraphicFramePr>
        <p:xfrm>
          <a:off x="4038600" y="685800"/>
          <a:ext cx="3429000" cy="5943600"/>
        </p:xfrm>
        <a:graphic>
          <a:graphicData uri="http://schemas.openxmlformats.org/drawingml/2006/table">
            <a:tbl>
              <a:tblPr/>
              <a:tblGrid>
                <a:gridCol w="8382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447800">
                  <a:extLst>
                    <a:ext uri="{9D8B030D-6E8A-4147-A177-3AD203B41FA5}">
                      <a16:colId xmlns:a16="http://schemas.microsoft.com/office/drawing/2014/main" val="20002"/>
                    </a:ext>
                  </a:extLst>
                </a:gridCol>
              </a:tblGrid>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実番地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相対番地</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DL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 -2)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RA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 -1)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(2, 0)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(2, 1)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j</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(2, 2)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(1, 0)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(1, 1)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y</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(1, 2)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(0, 0)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(0, 1)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b</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(0, 2)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c</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(0, 3)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bl>
          </a:graphicData>
        </a:graphic>
      </p:graphicFrame>
      <p:grpSp>
        <p:nvGrpSpPr>
          <p:cNvPr id="162880" name="Group 64"/>
          <p:cNvGrpSpPr>
            <a:grpSpLocks/>
          </p:cNvGrpSpPr>
          <p:nvPr/>
        </p:nvGrpSpPr>
        <p:grpSpPr bwMode="auto">
          <a:xfrm>
            <a:off x="7467600" y="2514600"/>
            <a:ext cx="1447800" cy="838200"/>
            <a:chOff x="4752" y="1488"/>
            <a:chExt cx="912" cy="528"/>
          </a:xfrm>
        </p:grpSpPr>
        <p:sp>
          <p:nvSpPr>
            <p:cNvPr id="162881" name="AutoShape 65"/>
            <p:cNvSpPr>
              <a:spLocks/>
            </p:cNvSpPr>
            <p:nvPr/>
          </p:nvSpPr>
          <p:spPr bwMode="auto">
            <a:xfrm>
              <a:off x="4752" y="1488"/>
              <a:ext cx="144" cy="528"/>
            </a:xfrm>
            <a:prstGeom prst="rightBrace">
              <a:avLst>
                <a:gd name="adj1" fmla="val 30556"/>
                <a:gd name="adj2" fmla="val 50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162882" name="Text Box 66"/>
            <p:cNvSpPr txBox="1">
              <a:spLocks noChangeArrowheads="1"/>
            </p:cNvSpPr>
            <p:nvPr/>
          </p:nvSpPr>
          <p:spPr bwMode="auto">
            <a:xfrm>
              <a:off x="4800" y="1632"/>
              <a:ext cx="86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ja-JP" altLang="en-US" sz="2000" dirty="0"/>
                <a:t>ブロック2</a:t>
              </a:r>
            </a:p>
          </p:txBody>
        </p:sp>
      </p:grpSp>
      <p:grpSp>
        <p:nvGrpSpPr>
          <p:cNvPr id="162883" name="Group 67"/>
          <p:cNvGrpSpPr>
            <a:grpSpLocks/>
          </p:cNvGrpSpPr>
          <p:nvPr/>
        </p:nvGrpSpPr>
        <p:grpSpPr bwMode="auto">
          <a:xfrm>
            <a:off x="7467600" y="3886200"/>
            <a:ext cx="1447800" cy="914400"/>
            <a:chOff x="4752" y="2352"/>
            <a:chExt cx="912" cy="576"/>
          </a:xfrm>
        </p:grpSpPr>
        <p:sp>
          <p:nvSpPr>
            <p:cNvPr id="162884" name="AutoShape 68"/>
            <p:cNvSpPr>
              <a:spLocks/>
            </p:cNvSpPr>
            <p:nvPr/>
          </p:nvSpPr>
          <p:spPr bwMode="auto">
            <a:xfrm>
              <a:off x="4752" y="2352"/>
              <a:ext cx="144" cy="576"/>
            </a:xfrm>
            <a:prstGeom prst="rightBrace">
              <a:avLst>
                <a:gd name="adj1" fmla="val 33333"/>
                <a:gd name="adj2" fmla="val 50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162885" name="Text Box 69"/>
            <p:cNvSpPr txBox="1">
              <a:spLocks noChangeArrowheads="1"/>
            </p:cNvSpPr>
            <p:nvPr/>
          </p:nvSpPr>
          <p:spPr bwMode="auto">
            <a:xfrm>
              <a:off x="4800" y="2496"/>
              <a:ext cx="86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ja-JP" altLang="en-US" sz="2000" dirty="0"/>
                <a:t>ブロック1</a:t>
              </a:r>
            </a:p>
          </p:txBody>
        </p:sp>
      </p:grpSp>
      <p:grpSp>
        <p:nvGrpSpPr>
          <p:cNvPr id="162886" name="Group 70"/>
          <p:cNvGrpSpPr>
            <a:grpSpLocks/>
          </p:cNvGrpSpPr>
          <p:nvPr/>
        </p:nvGrpSpPr>
        <p:grpSpPr bwMode="auto">
          <a:xfrm>
            <a:off x="7467600" y="5257800"/>
            <a:ext cx="1447800" cy="1371600"/>
            <a:chOff x="4752" y="3216"/>
            <a:chExt cx="912" cy="864"/>
          </a:xfrm>
        </p:grpSpPr>
        <p:sp>
          <p:nvSpPr>
            <p:cNvPr id="162887" name="AutoShape 71"/>
            <p:cNvSpPr>
              <a:spLocks/>
            </p:cNvSpPr>
            <p:nvPr/>
          </p:nvSpPr>
          <p:spPr bwMode="auto">
            <a:xfrm>
              <a:off x="4752" y="3216"/>
              <a:ext cx="144" cy="864"/>
            </a:xfrm>
            <a:prstGeom prst="rightBrace">
              <a:avLst>
                <a:gd name="adj1" fmla="val 50000"/>
                <a:gd name="adj2" fmla="val 50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162888" name="Text Box 72"/>
            <p:cNvSpPr txBox="1">
              <a:spLocks noChangeArrowheads="1"/>
            </p:cNvSpPr>
            <p:nvPr/>
          </p:nvSpPr>
          <p:spPr bwMode="auto">
            <a:xfrm>
              <a:off x="4800" y="3504"/>
              <a:ext cx="86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ja-JP" altLang="en-US" sz="2000" dirty="0"/>
                <a:t>ブロック0</a:t>
              </a:r>
            </a:p>
          </p:txBody>
        </p:sp>
      </p:grpSp>
      <p:sp>
        <p:nvSpPr>
          <p:cNvPr id="162889" name="Text Box 73"/>
          <p:cNvSpPr txBox="1">
            <a:spLocks noChangeArrowheads="1"/>
          </p:cNvSpPr>
          <p:nvPr/>
        </p:nvSpPr>
        <p:spPr bwMode="auto">
          <a:xfrm>
            <a:off x="5181600" y="152400"/>
            <a:ext cx="101758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dirty="0"/>
              <a:t>Dseg</a:t>
            </a:r>
          </a:p>
        </p:txBody>
      </p:sp>
      <p:sp>
        <p:nvSpPr>
          <p:cNvPr id="162890" name="Rectangle 74"/>
          <p:cNvSpPr>
            <a:spLocks noChangeArrowheads="1"/>
          </p:cNvSpPr>
          <p:nvPr/>
        </p:nvSpPr>
        <p:spPr bwMode="auto">
          <a:xfrm>
            <a:off x="304800" y="4114800"/>
            <a:ext cx="3581400" cy="2590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400" dirty="0"/>
              <a:t>int i, j;             </a:t>
            </a:r>
            <a:r>
              <a:rPr lang="en-US" altLang="ja-JP" sz="2400" dirty="0">
                <a:solidFill>
                  <a:srgbClr val="FFFF99"/>
                </a:solidFill>
              </a:rPr>
              <a:t>// </a:t>
            </a:r>
            <a:r>
              <a:rPr lang="ja-JP" altLang="en-US" sz="2400" dirty="0">
                <a:solidFill>
                  <a:srgbClr val="FFFF99"/>
                </a:solidFill>
              </a:rPr>
              <a:t>ブロック2</a:t>
            </a:r>
          </a:p>
          <a:p>
            <a:r>
              <a:rPr lang="en-US" altLang="ja-JP" sz="2400" dirty="0"/>
              <a:t>{</a:t>
            </a:r>
          </a:p>
          <a:p>
            <a:r>
              <a:rPr lang="en-US" altLang="ja-JP" sz="2400" dirty="0"/>
              <a:t>   int x, y;        </a:t>
            </a:r>
            <a:r>
              <a:rPr lang="en-US" altLang="ja-JP" sz="2400" dirty="0">
                <a:solidFill>
                  <a:srgbClr val="FFFF99"/>
                </a:solidFill>
              </a:rPr>
              <a:t>// </a:t>
            </a:r>
            <a:r>
              <a:rPr lang="ja-JP" altLang="en-US" sz="2400" dirty="0">
                <a:solidFill>
                  <a:srgbClr val="FFFF99"/>
                </a:solidFill>
              </a:rPr>
              <a:t>ブロック1</a:t>
            </a:r>
          </a:p>
          <a:p>
            <a:r>
              <a:rPr lang="en-US" altLang="ja-JP" sz="2400" dirty="0"/>
              <a:t>   {</a:t>
            </a:r>
          </a:p>
          <a:p>
            <a:r>
              <a:rPr lang="en-US" altLang="ja-JP" sz="2400" dirty="0"/>
              <a:t>      int a, b, c;  </a:t>
            </a:r>
            <a:r>
              <a:rPr lang="en-US" altLang="ja-JP" sz="2400" dirty="0">
                <a:solidFill>
                  <a:srgbClr val="FFFF99"/>
                </a:solidFill>
              </a:rPr>
              <a:t>// </a:t>
            </a:r>
            <a:r>
              <a:rPr lang="ja-JP" altLang="en-US" sz="2400" dirty="0">
                <a:solidFill>
                  <a:srgbClr val="FFFF99"/>
                </a:solidFill>
              </a:rPr>
              <a:t>ブロック0</a:t>
            </a:r>
          </a:p>
          <a:p>
            <a:r>
              <a:rPr lang="en-US" altLang="ja-JP" sz="2400" dirty="0"/>
              <a:t>   }</a:t>
            </a:r>
          </a:p>
          <a:p>
            <a:r>
              <a:rPr lang="en-US" altLang="ja-JP" sz="2400" dirty="0"/>
              <a:t>}</a:t>
            </a:r>
          </a:p>
        </p:txBody>
      </p:sp>
      <p:sp>
        <p:nvSpPr>
          <p:cNvPr id="162891" name="Text Box 75"/>
          <p:cNvSpPr txBox="1">
            <a:spLocks noChangeArrowheads="1"/>
          </p:cNvSpPr>
          <p:nvPr/>
        </p:nvSpPr>
        <p:spPr bwMode="auto">
          <a:xfrm>
            <a:off x="7491413" y="2057400"/>
            <a:ext cx="165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000" dirty="0"/>
              <a:t>ブロック2先頭</a:t>
            </a:r>
          </a:p>
        </p:txBody>
      </p:sp>
      <p:sp>
        <p:nvSpPr>
          <p:cNvPr id="162892" name="Text Box 76"/>
          <p:cNvSpPr txBox="1">
            <a:spLocks noChangeArrowheads="1"/>
          </p:cNvSpPr>
          <p:nvPr/>
        </p:nvSpPr>
        <p:spPr bwMode="auto">
          <a:xfrm>
            <a:off x="7491413" y="3429000"/>
            <a:ext cx="165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000" dirty="0"/>
              <a:t>ブロック1先頭</a:t>
            </a:r>
          </a:p>
        </p:txBody>
      </p:sp>
      <p:sp>
        <p:nvSpPr>
          <p:cNvPr id="162893" name="Text Box 77"/>
          <p:cNvSpPr txBox="1">
            <a:spLocks noChangeArrowheads="1"/>
          </p:cNvSpPr>
          <p:nvPr/>
        </p:nvSpPr>
        <p:spPr bwMode="auto">
          <a:xfrm>
            <a:off x="7493000" y="4800600"/>
            <a:ext cx="165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000" dirty="0"/>
              <a:t>ブロック0先頭</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62891"/>
                                        </p:tgtEl>
                                        <p:attrNameLst>
                                          <p:attrName>style.visibility</p:attrName>
                                        </p:attrNameLst>
                                      </p:cBhvr>
                                      <p:to>
                                        <p:strVal val="visible"/>
                                      </p:to>
                                    </p:set>
                                    <p:animEffect transition="in" filter="checkerboard(across)">
                                      <p:cBhvr>
                                        <p:cTn id="7" dur="500"/>
                                        <p:tgtEl>
                                          <p:spTgt spid="16289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62892"/>
                                        </p:tgtEl>
                                        <p:attrNameLst>
                                          <p:attrName>style.visibility</p:attrName>
                                        </p:attrNameLst>
                                      </p:cBhvr>
                                      <p:to>
                                        <p:strVal val="visible"/>
                                      </p:to>
                                    </p:set>
                                    <p:animEffect transition="in" filter="checkerboard(across)">
                                      <p:cBhvr>
                                        <p:cTn id="12" dur="500"/>
                                        <p:tgtEl>
                                          <p:spTgt spid="16289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62893"/>
                                        </p:tgtEl>
                                        <p:attrNameLst>
                                          <p:attrName>style.visibility</p:attrName>
                                        </p:attrNameLst>
                                      </p:cBhvr>
                                      <p:to>
                                        <p:strVal val="visible"/>
                                      </p:to>
                                    </p:set>
                                    <p:animEffect transition="in" filter="checkerboard(across)">
                                      <p:cBhvr>
                                        <p:cTn id="17" dur="500"/>
                                        <p:tgtEl>
                                          <p:spTgt spid="16289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162880"/>
                                        </p:tgtEl>
                                        <p:attrNameLst>
                                          <p:attrName>style.visibility</p:attrName>
                                        </p:attrNameLst>
                                      </p:cBhvr>
                                      <p:to>
                                        <p:strVal val="visible"/>
                                      </p:to>
                                    </p:set>
                                    <p:animEffect transition="in" filter="checkerboard(across)">
                                      <p:cBhvr>
                                        <p:cTn id="22" dur="500"/>
                                        <p:tgtEl>
                                          <p:spTgt spid="16288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162883"/>
                                        </p:tgtEl>
                                        <p:attrNameLst>
                                          <p:attrName>style.visibility</p:attrName>
                                        </p:attrNameLst>
                                      </p:cBhvr>
                                      <p:to>
                                        <p:strVal val="visible"/>
                                      </p:to>
                                    </p:set>
                                    <p:animEffect transition="in" filter="checkerboard(across)">
                                      <p:cBhvr>
                                        <p:cTn id="27" dur="500"/>
                                        <p:tgtEl>
                                          <p:spTgt spid="16288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p:cTn id="31" dur="1" fill="hold">
                                          <p:stCondLst>
                                            <p:cond delay="0"/>
                                          </p:stCondLst>
                                        </p:cTn>
                                        <p:tgtEl>
                                          <p:spTgt spid="162886"/>
                                        </p:tgtEl>
                                        <p:attrNameLst>
                                          <p:attrName>style.visibility</p:attrName>
                                        </p:attrNameLst>
                                      </p:cBhvr>
                                      <p:to>
                                        <p:strVal val="visible"/>
                                      </p:to>
                                    </p:set>
                                    <p:animEffect transition="in" filter="checkerboard(across)">
                                      <p:cBhvr>
                                        <p:cTn id="32" dur="500"/>
                                        <p:tgtEl>
                                          <p:spTgt spid="1628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91" grpId="0" autoUpdateAnimBg="0"/>
      <p:bldP spid="162892" grpId="0" autoUpdateAnimBg="0"/>
      <p:bldP spid="162893" grpId="0"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idx="4294967295"/>
          </p:nvPr>
        </p:nvSpPr>
        <p:spPr>
          <a:xfrm>
            <a:off x="1066800" y="228600"/>
            <a:ext cx="7543800" cy="12033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相対番地</a:t>
            </a:r>
          </a:p>
        </p:txBody>
      </p:sp>
      <p:sp>
        <p:nvSpPr>
          <p:cNvPr id="116739" name="Rectangle 3"/>
          <p:cNvSpPr>
            <a:spLocks noGrp="1" noChangeArrowheads="1"/>
          </p:cNvSpPr>
          <p:nvPr>
            <p:ph type="body" idx="4294967295"/>
          </p:nvPr>
        </p:nvSpPr>
        <p:spPr>
          <a:xfrm>
            <a:off x="1066800" y="1219200"/>
            <a:ext cx="7543800" cy="1219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ブロック番号とブロック内番地で記述</a:t>
            </a:r>
          </a:p>
        </p:txBody>
      </p:sp>
      <p:sp>
        <p:nvSpPr>
          <p:cNvPr id="116740" name="Text Box 4"/>
          <p:cNvSpPr txBox="1">
            <a:spLocks noChangeArrowheads="1"/>
          </p:cNvSpPr>
          <p:nvPr/>
        </p:nvSpPr>
        <p:spPr bwMode="auto">
          <a:xfrm>
            <a:off x="1676400" y="2743200"/>
            <a:ext cx="178276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dirty="0"/>
              <a:t>例 : (0, 5)</a:t>
            </a:r>
          </a:p>
        </p:txBody>
      </p:sp>
      <p:sp>
        <p:nvSpPr>
          <p:cNvPr id="116741" name="AutoShape 5"/>
          <p:cNvSpPr>
            <a:spLocks noChangeArrowheads="1"/>
          </p:cNvSpPr>
          <p:nvPr/>
        </p:nvSpPr>
        <p:spPr bwMode="auto">
          <a:xfrm>
            <a:off x="3200400" y="1981200"/>
            <a:ext cx="1676400" cy="381000"/>
          </a:xfrm>
          <a:prstGeom prst="wedgeRoundRectCallout">
            <a:avLst>
              <a:gd name="adj1" fmla="val -71593"/>
              <a:gd name="adj2" fmla="val 174167"/>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000" dirty="0"/>
              <a:t>ブロック番号</a:t>
            </a:r>
          </a:p>
        </p:txBody>
      </p:sp>
      <p:sp>
        <p:nvSpPr>
          <p:cNvPr id="116742" name="AutoShape 6"/>
          <p:cNvSpPr>
            <a:spLocks noChangeArrowheads="1"/>
          </p:cNvSpPr>
          <p:nvPr/>
        </p:nvSpPr>
        <p:spPr bwMode="auto">
          <a:xfrm>
            <a:off x="4343400" y="2667000"/>
            <a:ext cx="2133600" cy="533400"/>
          </a:xfrm>
          <a:prstGeom prst="wedgeRoundRectCallout">
            <a:avLst>
              <a:gd name="adj1" fmla="val -98884"/>
              <a:gd name="adj2" fmla="val 28870"/>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000" dirty="0"/>
              <a:t>ブロック内番地</a:t>
            </a:r>
          </a:p>
        </p:txBody>
      </p:sp>
      <p:graphicFrame>
        <p:nvGraphicFramePr>
          <p:cNvPr id="116781" name="Group 45"/>
          <p:cNvGraphicFramePr>
            <a:graphicFrameLocks noGrp="1"/>
          </p:cNvGraphicFramePr>
          <p:nvPr/>
        </p:nvGraphicFramePr>
        <p:xfrm>
          <a:off x="1371600" y="3429000"/>
          <a:ext cx="6858000" cy="3108960"/>
        </p:xfrm>
        <a:graphic>
          <a:graphicData uri="http://schemas.openxmlformats.org/drawingml/2006/table">
            <a:tbl>
              <a:tblPr/>
              <a:tblGrid>
                <a:gridCol w="2057400">
                  <a:extLst>
                    <a:ext uri="{9D8B030D-6E8A-4147-A177-3AD203B41FA5}">
                      <a16:colId xmlns:a16="http://schemas.microsoft.com/office/drawing/2014/main" val="20000"/>
                    </a:ext>
                  </a:extLst>
                </a:gridCol>
                <a:gridCol w="4800600">
                  <a:extLst>
                    <a:ext uri="{9D8B030D-6E8A-4147-A177-3AD203B41FA5}">
                      <a16:colId xmlns:a16="http://schemas.microsoft.com/office/drawing/2014/main" val="20001"/>
                    </a:ext>
                  </a:extLst>
                </a:gridCol>
              </a:tblGrid>
              <a:tr h="4794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ブロック番号</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変数の種別</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7625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大域変数</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794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現在のブロックの局所変数</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778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1つ上のブロックの局所変数</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778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2つ上のブロックの局所変数</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778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idx="4294967295"/>
          </p:nvPr>
        </p:nvSpPr>
        <p:spPr>
          <a:xfrm>
            <a:off x="1066800" y="228600"/>
            <a:ext cx="7543800" cy="12033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相対番地</a:t>
            </a:r>
          </a:p>
        </p:txBody>
      </p:sp>
      <p:sp>
        <p:nvSpPr>
          <p:cNvPr id="128003" name="Rectangle 3"/>
          <p:cNvSpPr>
            <a:spLocks noGrp="1" noChangeArrowheads="1"/>
          </p:cNvSpPr>
          <p:nvPr>
            <p:ph type="body" idx="4294967295"/>
          </p:nvPr>
        </p:nvSpPr>
        <p:spPr>
          <a:xfrm>
            <a:off x="1066800" y="1219200"/>
            <a:ext cx="7543800" cy="1219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ブロック番号とブロック内番地で記述</a:t>
            </a:r>
          </a:p>
        </p:txBody>
      </p:sp>
      <p:sp>
        <p:nvSpPr>
          <p:cNvPr id="128004" name="Text Box 4"/>
          <p:cNvSpPr txBox="1">
            <a:spLocks noChangeArrowheads="1"/>
          </p:cNvSpPr>
          <p:nvPr/>
        </p:nvSpPr>
        <p:spPr bwMode="auto">
          <a:xfrm>
            <a:off x="1676400" y="2743200"/>
            <a:ext cx="178276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dirty="0"/>
              <a:t>例 : (0, 5)</a:t>
            </a:r>
          </a:p>
        </p:txBody>
      </p:sp>
      <p:sp>
        <p:nvSpPr>
          <p:cNvPr id="128005" name="AutoShape 5"/>
          <p:cNvSpPr>
            <a:spLocks noChangeArrowheads="1"/>
          </p:cNvSpPr>
          <p:nvPr/>
        </p:nvSpPr>
        <p:spPr bwMode="auto">
          <a:xfrm>
            <a:off x="3200400" y="1981200"/>
            <a:ext cx="1676400" cy="381000"/>
          </a:xfrm>
          <a:prstGeom prst="wedgeRoundRectCallout">
            <a:avLst>
              <a:gd name="adj1" fmla="val -71593"/>
              <a:gd name="adj2" fmla="val 174167"/>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000" dirty="0"/>
              <a:t>ブロック番号</a:t>
            </a:r>
          </a:p>
        </p:txBody>
      </p:sp>
      <p:sp>
        <p:nvSpPr>
          <p:cNvPr id="128006" name="AutoShape 6"/>
          <p:cNvSpPr>
            <a:spLocks noChangeArrowheads="1"/>
          </p:cNvSpPr>
          <p:nvPr/>
        </p:nvSpPr>
        <p:spPr bwMode="auto">
          <a:xfrm>
            <a:off x="4343400" y="2667000"/>
            <a:ext cx="2133600" cy="533400"/>
          </a:xfrm>
          <a:prstGeom prst="wedgeRoundRectCallout">
            <a:avLst>
              <a:gd name="adj1" fmla="val -98884"/>
              <a:gd name="adj2" fmla="val 28870"/>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000" dirty="0"/>
              <a:t>ブロック内番地</a:t>
            </a:r>
          </a:p>
        </p:txBody>
      </p:sp>
      <p:graphicFrame>
        <p:nvGraphicFramePr>
          <p:cNvPr id="128033" name="Group 33"/>
          <p:cNvGraphicFramePr>
            <a:graphicFrameLocks noGrp="1"/>
          </p:cNvGraphicFramePr>
          <p:nvPr/>
        </p:nvGraphicFramePr>
        <p:xfrm>
          <a:off x="1371600" y="3429000"/>
          <a:ext cx="6858000" cy="3108960"/>
        </p:xfrm>
        <a:graphic>
          <a:graphicData uri="http://schemas.openxmlformats.org/drawingml/2006/table">
            <a:tbl>
              <a:tblPr/>
              <a:tblGrid>
                <a:gridCol w="22860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4794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ブロック内番地</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変数の種別</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7625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引数</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794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動的リンク</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778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戻り番地</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778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静的リンク</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778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局所変数</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idx="4294967295"/>
          </p:nvPr>
        </p:nvSpPr>
        <p:spPr>
          <a:xfrm>
            <a:off x="1066800" y="304800"/>
            <a:ext cx="74676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変数の種別</a:t>
            </a:r>
          </a:p>
        </p:txBody>
      </p:sp>
      <p:graphicFrame>
        <p:nvGraphicFramePr>
          <p:cNvPr id="76803" name="Group 3"/>
          <p:cNvGraphicFramePr>
            <a:graphicFrameLocks noGrp="1"/>
          </p:cNvGraphicFramePr>
          <p:nvPr>
            <p:extLst>
              <p:ext uri="{D42A27DB-BD31-4B8C-83A1-F6EECF244321}">
                <p14:modId xmlns:p14="http://schemas.microsoft.com/office/powerpoint/2010/main" val="3670794575"/>
              </p:ext>
            </p:extLst>
          </p:nvPr>
        </p:nvGraphicFramePr>
        <p:xfrm>
          <a:off x="50078" y="1219200"/>
          <a:ext cx="9066213" cy="5182110"/>
        </p:xfrm>
        <a:graphic>
          <a:graphicData uri="http://schemas.openxmlformats.org/drawingml/2006/table">
            <a:tbl>
              <a:tblPr/>
              <a:tblGrid>
                <a:gridCol w="20574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4570413">
                  <a:extLst>
                    <a:ext uri="{9D8B030D-6E8A-4147-A177-3AD203B41FA5}">
                      <a16:colId xmlns:a16="http://schemas.microsoft.com/office/drawing/2014/main" val="20003"/>
                    </a:ext>
                  </a:extLst>
                </a:gridCol>
              </a:tblGrid>
              <a:tr h="1016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割当</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有効範囲</a:t>
                      </a:r>
                    </a:p>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(スコープ)</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16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大域変数</a:t>
                      </a:r>
                    </a:p>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global)</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静的</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プログラム</a:t>
                      </a:r>
                    </a:p>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全体</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ブロック外で宣言</a:t>
                      </a:r>
                    </a:p>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全てのブロックで共通して使用</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33667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静的局所変数</a:t>
                      </a:r>
                    </a:p>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static local)</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静的</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ブロック内</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ブロック内で宣言</a:t>
                      </a:r>
                    </a:p>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1度だけ作られる</a:t>
                      </a:r>
                    </a:p>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ブロック間で共通して使用</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33826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局所変数</a:t>
                      </a:r>
                    </a:p>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local)</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動的</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ブロック内</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ブロック内で宣言</a:t>
                      </a:r>
                    </a:p>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ブロックが呼ばれる度に作られる</a:t>
                      </a:r>
                    </a:p>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ブロック毎に領域を確保</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7466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局所変数</a:t>
                      </a: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動的</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任意</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解放位置をプログラム中に記述</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番地の計算</a:t>
            </a:r>
          </a:p>
        </p:txBody>
      </p:sp>
      <p:sp>
        <p:nvSpPr>
          <p:cNvPr id="115715"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動的番地</a:t>
            </a:r>
          </a:p>
          <a:p>
            <a:pPr lvl="1"/>
            <a:r>
              <a:rPr lang="ja-JP" altLang="en-US" dirty="0">
                <a:effectLst/>
                <a:latin typeface="Times New Roman" panose="02020603050405020304" pitchFamily="18" charset="0"/>
                <a:ea typeface="ＭＳ Ｐゴシック" panose="020B0600070205080204" pitchFamily="50" charset="-128"/>
              </a:rPr>
              <a:t>アセンブリコードでは相対番地で記述</a:t>
            </a:r>
          </a:p>
          <a:p>
            <a:pPr lvl="1"/>
            <a:r>
              <a:rPr lang="ja-JP" altLang="en-US" dirty="0">
                <a:effectLst/>
                <a:latin typeface="Times New Roman" panose="02020603050405020304" pitchFamily="18" charset="0"/>
                <a:ea typeface="ＭＳ Ｐゴシック" panose="020B0600070205080204" pitchFamily="50" charset="-128"/>
              </a:rPr>
              <a:t>実行時に実番地を計算</a:t>
            </a:r>
          </a:p>
        </p:txBody>
      </p:sp>
      <p:sp>
        <p:nvSpPr>
          <p:cNvPr id="115716" name="Rectangle 4"/>
          <p:cNvSpPr>
            <a:spLocks noChangeArrowheads="1"/>
          </p:cNvSpPr>
          <p:nvPr/>
        </p:nvSpPr>
        <p:spPr bwMode="auto">
          <a:xfrm>
            <a:off x="1676400" y="4191000"/>
            <a:ext cx="2438400" cy="1600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dirty="0"/>
              <a:t>PUSHI (0, 1)</a:t>
            </a:r>
          </a:p>
          <a:p>
            <a:r>
              <a:rPr lang="en-US" altLang="ja-JP" dirty="0"/>
              <a:t>PUSH  (1, 3)</a:t>
            </a:r>
          </a:p>
          <a:p>
            <a:r>
              <a:rPr lang="en-US" altLang="ja-JP" dirty="0"/>
              <a:t>ASSIGN</a:t>
            </a:r>
          </a:p>
        </p:txBody>
      </p:sp>
      <p:sp>
        <p:nvSpPr>
          <p:cNvPr id="115717" name="AutoShape 5"/>
          <p:cNvSpPr>
            <a:spLocks noChangeArrowheads="1"/>
          </p:cNvSpPr>
          <p:nvPr/>
        </p:nvSpPr>
        <p:spPr bwMode="auto">
          <a:xfrm>
            <a:off x="4267200" y="4572000"/>
            <a:ext cx="1219200" cy="609600"/>
          </a:xfrm>
          <a:prstGeom prst="rightArrow">
            <a:avLst>
              <a:gd name="adj1" fmla="val 50000"/>
              <a:gd name="adj2" fmla="val 50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000" dirty="0"/>
              <a:t>実行時</a:t>
            </a:r>
          </a:p>
        </p:txBody>
      </p:sp>
      <p:sp>
        <p:nvSpPr>
          <p:cNvPr id="115718" name="AutoShape 6"/>
          <p:cNvSpPr>
            <a:spLocks noChangeArrowheads="1"/>
          </p:cNvSpPr>
          <p:nvPr/>
        </p:nvSpPr>
        <p:spPr bwMode="auto">
          <a:xfrm>
            <a:off x="2971800" y="3657600"/>
            <a:ext cx="1828800" cy="457200"/>
          </a:xfrm>
          <a:prstGeom prst="wedgeRoundRectCallout">
            <a:avLst>
              <a:gd name="adj1" fmla="val -23958"/>
              <a:gd name="adj2" fmla="val 81944"/>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400" dirty="0"/>
              <a:t>相対番地</a:t>
            </a:r>
          </a:p>
        </p:txBody>
      </p:sp>
      <p:sp>
        <p:nvSpPr>
          <p:cNvPr id="115719" name="Rectangle 7"/>
          <p:cNvSpPr>
            <a:spLocks noChangeArrowheads="1"/>
          </p:cNvSpPr>
          <p:nvPr/>
        </p:nvSpPr>
        <p:spPr bwMode="auto">
          <a:xfrm>
            <a:off x="5562600" y="4191000"/>
            <a:ext cx="2438400" cy="1600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dirty="0"/>
              <a:t>PUSHI 50</a:t>
            </a:r>
          </a:p>
          <a:p>
            <a:r>
              <a:rPr lang="en-US" altLang="ja-JP" dirty="0"/>
              <a:t>PUSH  22</a:t>
            </a:r>
          </a:p>
          <a:p>
            <a:r>
              <a:rPr lang="en-US" altLang="ja-JP" dirty="0"/>
              <a:t>ASSIGN</a:t>
            </a:r>
          </a:p>
        </p:txBody>
      </p:sp>
      <p:sp>
        <p:nvSpPr>
          <p:cNvPr id="115720" name="AutoShape 8"/>
          <p:cNvSpPr>
            <a:spLocks noChangeArrowheads="1"/>
          </p:cNvSpPr>
          <p:nvPr/>
        </p:nvSpPr>
        <p:spPr bwMode="auto">
          <a:xfrm>
            <a:off x="6858000" y="3657600"/>
            <a:ext cx="1828800" cy="457200"/>
          </a:xfrm>
          <a:prstGeom prst="wedgeRoundRectCallout">
            <a:avLst>
              <a:gd name="adj1" fmla="val -28213"/>
              <a:gd name="adj2" fmla="val 89931"/>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400" dirty="0"/>
              <a:t>実番地</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番地の計算</a:t>
            </a:r>
          </a:p>
        </p:txBody>
      </p:sp>
      <p:sp>
        <p:nvSpPr>
          <p:cNvPr id="46083"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a:effectLst/>
                <a:latin typeface="Times New Roman" panose="02020603050405020304" pitchFamily="18" charset="0"/>
                <a:ea typeface="ＭＳ Ｐゴシック" panose="020B0600070205080204" pitchFamily="50" charset="-128"/>
              </a:rPr>
              <a:t>ea (-1, a) = -1 + a              </a:t>
            </a:r>
            <a:r>
              <a:rPr lang="en-US" altLang="ja-JP" sz="2400" dirty="0">
                <a:effectLst/>
                <a:latin typeface="Times New Roman" panose="02020603050405020304" pitchFamily="18" charset="0"/>
                <a:ea typeface="ＭＳ Ｐゴシック" panose="020B0600070205080204" pitchFamily="50" charset="-128"/>
              </a:rPr>
              <a:t>// </a:t>
            </a:r>
            <a:r>
              <a:rPr lang="ja-JP" altLang="en-US" sz="2400" dirty="0">
                <a:effectLst/>
                <a:latin typeface="Times New Roman" panose="02020603050405020304" pitchFamily="18" charset="0"/>
                <a:ea typeface="ＭＳ Ｐゴシック" panose="020B0600070205080204" pitchFamily="50" charset="-128"/>
              </a:rPr>
              <a:t>大域変数</a:t>
            </a:r>
            <a:endParaRPr lang="en-US" altLang="ja-JP" sz="2400" dirty="0">
              <a:effectLst/>
              <a:latin typeface="Times New Roman" panose="02020603050405020304" pitchFamily="18" charset="0"/>
              <a:ea typeface="ＭＳ Ｐゴシック" panose="020B0600070205080204" pitchFamily="50" charset="-128"/>
            </a:endParaRPr>
          </a:p>
          <a:p>
            <a:r>
              <a:rPr lang="en-US" altLang="ja-JP" dirty="0">
                <a:effectLst/>
                <a:latin typeface="Times New Roman" panose="02020603050405020304" pitchFamily="18" charset="0"/>
                <a:ea typeface="ＭＳ Ｐゴシック" panose="020B0600070205080204" pitchFamily="50" charset="-128"/>
              </a:rPr>
              <a:t>ea (0, a) = BP + a</a:t>
            </a:r>
            <a:r>
              <a:rPr lang="ja-JP" altLang="en-US" dirty="0">
                <a:effectLst/>
                <a:latin typeface="Times New Roman" panose="02020603050405020304" pitchFamily="18" charset="0"/>
                <a:ea typeface="ＭＳ Ｐゴシック" panose="020B0600070205080204" pitchFamily="50" charset="-128"/>
              </a:rPr>
              <a:t>              </a:t>
            </a:r>
            <a:r>
              <a:rPr lang="en-US" altLang="ja-JP" sz="2400" dirty="0">
                <a:effectLst/>
                <a:latin typeface="Times New Roman" panose="02020603050405020304" pitchFamily="18" charset="0"/>
                <a:ea typeface="ＭＳ Ｐゴシック" panose="020B0600070205080204" pitchFamily="50" charset="-128"/>
              </a:rPr>
              <a:t>// </a:t>
            </a:r>
            <a:r>
              <a:rPr lang="ja-JP" altLang="en-US" sz="2400" dirty="0">
                <a:effectLst/>
                <a:latin typeface="Times New Roman" panose="02020603050405020304" pitchFamily="18" charset="0"/>
                <a:ea typeface="ＭＳ Ｐゴシック" panose="020B0600070205080204" pitchFamily="50" charset="-128"/>
              </a:rPr>
              <a:t>ブロック内変数</a:t>
            </a:r>
            <a:endParaRPr lang="en-US" altLang="ja-JP" sz="2400" dirty="0">
              <a:effectLst/>
              <a:latin typeface="Times New Roman" panose="02020603050405020304" pitchFamily="18" charset="0"/>
              <a:ea typeface="ＭＳ Ｐゴシック" panose="020B0600070205080204" pitchFamily="50" charset="-128"/>
            </a:endParaRPr>
          </a:p>
          <a:p>
            <a:r>
              <a:rPr lang="en-US" altLang="ja-JP" dirty="0">
                <a:effectLst/>
                <a:latin typeface="Times New Roman" panose="02020603050405020304" pitchFamily="18" charset="0"/>
                <a:ea typeface="ＭＳ Ｐゴシック" panose="020B0600070205080204" pitchFamily="50" charset="-128"/>
              </a:rPr>
              <a:t>ea (1, a) = Dseg [BP] + a  </a:t>
            </a:r>
            <a:r>
              <a:rPr lang="en-US" altLang="ja-JP" sz="2400" dirty="0">
                <a:effectLst/>
                <a:latin typeface="Times New Roman" panose="02020603050405020304" pitchFamily="18" charset="0"/>
                <a:ea typeface="ＭＳ Ｐゴシック" panose="020B0600070205080204" pitchFamily="50" charset="-128"/>
              </a:rPr>
              <a:t>// </a:t>
            </a:r>
            <a:r>
              <a:rPr lang="ja-JP" altLang="en-US" sz="2400" dirty="0">
                <a:effectLst/>
                <a:latin typeface="Times New Roman" panose="02020603050405020304" pitchFamily="18" charset="0"/>
                <a:ea typeface="ＭＳ Ｐゴシック" panose="020B0600070205080204" pitchFamily="50" charset="-128"/>
              </a:rPr>
              <a:t>親ブロック内変数</a:t>
            </a:r>
            <a:endParaRPr lang="en-US" altLang="ja-JP" sz="2400" dirty="0">
              <a:effectLst/>
              <a:latin typeface="Times New Roman" panose="02020603050405020304" pitchFamily="18" charset="0"/>
              <a:ea typeface="ＭＳ Ｐゴシック" panose="020B0600070205080204" pitchFamily="50" charset="-128"/>
            </a:endParaRPr>
          </a:p>
          <a:p>
            <a:r>
              <a:rPr lang="en-US" altLang="ja-JP" dirty="0">
                <a:effectLst/>
                <a:latin typeface="Times New Roman" panose="02020603050405020304" pitchFamily="18" charset="0"/>
                <a:ea typeface="ＭＳ Ｐゴシック" panose="020B0600070205080204" pitchFamily="50" charset="-128"/>
              </a:rPr>
              <a:t>ea (2, a) = Dseg [Dseg [BP]] + a</a:t>
            </a:r>
          </a:p>
          <a:p>
            <a:r>
              <a:rPr lang="en-US" altLang="ja-JP" dirty="0">
                <a:effectLst/>
                <a:latin typeface="Times New Roman" panose="02020603050405020304" pitchFamily="18" charset="0"/>
                <a:ea typeface="ＭＳ Ｐゴシック" panose="020B0600070205080204" pitchFamily="50" charset="-128"/>
              </a:rPr>
              <a:t>ea (3, a) = Dseg [Dseg [Dseg [BP]]] + a</a:t>
            </a:r>
          </a:p>
          <a:p>
            <a:r>
              <a:rPr lang="en-US" altLang="ja-JP" dirty="0">
                <a:effectLst/>
                <a:latin typeface="Times New Roman" panose="02020603050405020304" pitchFamily="18" charset="0"/>
                <a:ea typeface="ＭＳ Ｐゴシック" panose="020B0600070205080204" pitchFamily="50" charset="-128"/>
              </a:rPr>
              <a:t>ea (m, a) = (</a:t>
            </a:r>
            <a:r>
              <a:rPr lang="ja-JP" altLang="en-US" dirty="0">
                <a:effectLst/>
                <a:latin typeface="Times New Roman" panose="02020603050405020304" pitchFamily="18" charset="0"/>
                <a:ea typeface="ＭＳ Ｐゴシック" panose="020B0600070205080204" pitchFamily="50" charset="-128"/>
              </a:rPr>
              <a:t>静的リンクを </a:t>
            </a:r>
            <a:r>
              <a:rPr lang="en-US" altLang="ja-JP" dirty="0">
                <a:effectLst/>
                <a:latin typeface="Times New Roman" panose="02020603050405020304" pitchFamily="18" charset="0"/>
                <a:ea typeface="ＭＳ Ｐゴシック" panose="020B0600070205080204" pitchFamily="50" charset="-128"/>
              </a:rPr>
              <a:t>m </a:t>
            </a:r>
            <a:r>
              <a:rPr lang="ja-JP" altLang="en-US" dirty="0">
                <a:effectLst/>
                <a:latin typeface="Times New Roman" panose="02020603050405020304" pitchFamily="18" charset="0"/>
                <a:ea typeface="ＭＳ Ｐゴシック" panose="020B0600070205080204" pitchFamily="50" charset="-128"/>
              </a:rPr>
              <a:t>回辿る</a:t>
            </a:r>
            <a:r>
              <a:rPr lang="en-US" altLang="ja-JP" dirty="0">
                <a:effectLst/>
                <a:latin typeface="Times New Roman" panose="02020603050405020304" pitchFamily="18" charset="0"/>
                <a:ea typeface="ＭＳ Ｐゴシック" panose="020B0600070205080204" pitchFamily="50" charset="-128"/>
              </a:rPr>
              <a:t>)</a:t>
            </a:r>
            <a:r>
              <a:rPr lang="ja-JP" altLang="en-US" dirty="0">
                <a:effectLst/>
                <a:latin typeface="Times New Roman" panose="02020603050405020304" pitchFamily="18" charset="0"/>
                <a:ea typeface="ＭＳ Ｐゴシック" panose="020B0600070205080204" pitchFamily="50" charset="-128"/>
              </a:rPr>
              <a:t> </a:t>
            </a:r>
            <a:r>
              <a:rPr lang="en-US" altLang="ja-JP" dirty="0">
                <a:effectLst/>
                <a:latin typeface="Times New Roman" panose="02020603050405020304" pitchFamily="18" charset="0"/>
                <a:ea typeface="ＭＳ Ｐゴシック" panose="020B0600070205080204" pitchFamily="50" charset="-128"/>
              </a:rPr>
              <a:t>+ a</a:t>
            </a:r>
            <a:endParaRPr lang="ja-JP" altLang="en-US" dirty="0">
              <a:effectLst/>
              <a:latin typeface="Times New Roman" panose="02020603050405020304" pitchFamily="18" charset="0"/>
              <a:ea typeface="ＭＳ Ｐゴシック" panose="020B0600070205080204" pitchFamily="50" charset="-128"/>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番地の計算</a:t>
            </a:r>
            <a:br>
              <a:rPr lang="ja-JP" altLang="en-US" dirty="0">
                <a:effectLst/>
                <a:latin typeface="Times New Roman" panose="02020603050405020304" pitchFamily="18" charset="0"/>
                <a:ea typeface="ＭＳ Ｐゴシック" panose="020B0600070205080204" pitchFamily="50" charset="-128"/>
              </a:rPr>
            </a:br>
            <a:r>
              <a:rPr lang="ja-JP" altLang="en-US" sz="4000" dirty="0">
                <a:effectLst/>
                <a:latin typeface="Times New Roman" panose="02020603050405020304" pitchFamily="18" charset="0"/>
                <a:ea typeface="ＭＳ Ｐゴシック" panose="020B0600070205080204" pitchFamily="50" charset="-128"/>
              </a:rPr>
              <a:t>(ブロック内変数の場合)</a:t>
            </a:r>
          </a:p>
        </p:txBody>
      </p:sp>
      <p:graphicFrame>
        <p:nvGraphicFramePr>
          <p:cNvPr id="113791" name="Group 127"/>
          <p:cNvGraphicFramePr>
            <a:graphicFrameLocks noGrp="1"/>
          </p:cNvGraphicFramePr>
          <p:nvPr/>
        </p:nvGraphicFramePr>
        <p:xfrm>
          <a:off x="4191000" y="3048000"/>
          <a:ext cx="4495800" cy="3048000"/>
        </p:xfrm>
        <a:graphic>
          <a:graphicData uri="http://schemas.openxmlformats.org/drawingml/2006/table">
            <a:tbl>
              <a:tblPr/>
              <a:tblGrid>
                <a:gridCol w="914400">
                  <a:extLst>
                    <a:ext uri="{9D8B030D-6E8A-4147-A177-3AD203B41FA5}">
                      <a16:colId xmlns:a16="http://schemas.microsoft.com/office/drawing/2014/main" val="20000"/>
                    </a:ext>
                  </a:extLst>
                </a:gridCol>
                <a:gridCol w="1406525">
                  <a:extLst>
                    <a:ext uri="{9D8B030D-6E8A-4147-A177-3AD203B41FA5}">
                      <a16:colId xmlns:a16="http://schemas.microsoft.com/office/drawing/2014/main" val="20001"/>
                    </a:ext>
                  </a:extLst>
                </a:gridCol>
                <a:gridCol w="1336675">
                  <a:extLst>
                    <a:ext uri="{9D8B030D-6E8A-4147-A177-3AD203B41FA5}">
                      <a16:colId xmlns:a16="http://schemas.microsoft.com/office/drawing/2014/main" val="20002"/>
                    </a:ext>
                  </a:extLst>
                </a:gridCol>
                <a:gridCol w="838200">
                  <a:extLst>
                    <a:ext uri="{9D8B030D-6E8A-4147-A177-3AD203B41FA5}">
                      <a16:colId xmlns:a16="http://schemas.microsoft.com/office/drawing/2014/main" val="20003"/>
                    </a:ext>
                  </a:extLst>
                </a:gridCol>
              </a:tblGrid>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相対番地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実番地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値</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(0, 0)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y</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(0, 2)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z</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(0, 3)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13765" name="Text Box 101"/>
          <p:cNvSpPr txBox="1">
            <a:spLocks noChangeArrowheads="1"/>
          </p:cNvSpPr>
          <p:nvPr/>
        </p:nvSpPr>
        <p:spPr bwMode="auto">
          <a:xfrm>
            <a:off x="5943600" y="2362200"/>
            <a:ext cx="101758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dirty="0"/>
              <a:t>Dseg</a:t>
            </a:r>
          </a:p>
        </p:txBody>
      </p:sp>
      <p:sp>
        <p:nvSpPr>
          <p:cNvPr id="113766" name="Text Box 102"/>
          <p:cNvSpPr txBox="1">
            <a:spLocks noChangeArrowheads="1"/>
          </p:cNvSpPr>
          <p:nvPr/>
        </p:nvSpPr>
        <p:spPr bwMode="auto">
          <a:xfrm>
            <a:off x="6705600" y="1676400"/>
            <a:ext cx="18827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2000" dirty="0"/>
              <a:t>ブロックポインタ</a:t>
            </a:r>
          </a:p>
        </p:txBody>
      </p:sp>
      <p:sp>
        <p:nvSpPr>
          <p:cNvPr id="113767" name="Rectangle 103"/>
          <p:cNvSpPr>
            <a:spLocks noChangeArrowheads="1"/>
          </p:cNvSpPr>
          <p:nvPr/>
        </p:nvSpPr>
        <p:spPr bwMode="auto">
          <a:xfrm>
            <a:off x="7162800" y="2133600"/>
            <a:ext cx="1066800" cy="53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dirty="0"/>
              <a:t>100</a:t>
            </a:r>
          </a:p>
        </p:txBody>
      </p:sp>
      <p:sp>
        <p:nvSpPr>
          <p:cNvPr id="113792" name="Text Box 128"/>
          <p:cNvSpPr txBox="1">
            <a:spLocks noChangeArrowheads="1"/>
          </p:cNvSpPr>
          <p:nvPr/>
        </p:nvSpPr>
        <p:spPr bwMode="auto">
          <a:xfrm>
            <a:off x="369888" y="3886200"/>
            <a:ext cx="1579562"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dirty="0"/>
              <a:t>x : (0, 1)</a:t>
            </a:r>
          </a:p>
        </p:txBody>
      </p:sp>
      <p:sp>
        <p:nvSpPr>
          <p:cNvPr id="113793" name="Text Box 129"/>
          <p:cNvSpPr txBox="1">
            <a:spLocks noChangeArrowheads="1"/>
          </p:cNvSpPr>
          <p:nvPr/>
        </p:nvSpPr>
        <p:spPr bwMode="auto">
          <a:xfrm>
            <a:off x="381000" y="4495800"/>
            <a:ext cx="3087688"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dirty="0"/>
              <a:t>ea (0, 1) = BP + 1</a:t>
            </a:r>
          </a:p>
          <a:p>
            <a:r>
              <a:rPr lang="en-US" altLang="ja-JP" dirty="0"/>
              <a:t>              = 101</a:t>
            </a:r>
          </a:p>
        </p:txBody>
      </p:sp>
      <p:sp>
        <p:nvSpPr>
          <p:cNvPr id="113794" name="Rectangle 130"/>
          <p:cNvSpPr>
            <a:spLocks noChangeArrowheads="1"/>
          </p:cNvSpPr>
          <p:nvPr/>
        </p:nvSpPr>
        <p:spPr bwMode="auto">
          <a:xfrm>
            <a:off x="304800" y="1828800"/>
            <a:ext cx="2209800" cy="1752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ja-JP" altLang="en-US" sz="2800" dirty="0"/>
              <a:t>{</a:t>
            </a:r>
          </a:p>
          <a:p>
            <a:r>
              <a:rPr lang="ja-JP" altLang="en-US" sz="2800" dirty="0"/>
              <a:t>    </a:t>
            </a:r>
            <a:r>
              <a:rPr lang="en-US" altLang="ja-JP" sz="2800" dirty="0"/>
              <a:t>int x, y, z;</a:t>
            </a:r>
          </a:p>
          <a:p>
            <a:r>
              <a:rPr lang="en-US" altLang="ja-JP" sz="2800" dirty="0"/>
              <a:t>   :</a:t>
            </a:r>
          </a:p>
          <a:p>
            <a:r>
              <a:rPr lang="en-US" altLang="ja-JP" sz="2800" dirty="0"/>
              <a:t>}</a:t>
            </a:r>
          </a:p>
        </p:txBody>
      </p:sp>
      <p:sp>
        <p:nvSpPr>
          <p:cNvPr id="113796" name="Line 132"/>
          <p:cNvSpPr>
            <a:spLocks noChangeShapeType="1"/>
          </p:cNvSpPr>
          <p:nvPr/>
        </p:nvSpPr>
        <p:spPr bwMode="auto">
          <a:xfrm flipH="1">
            <a:off x="2667000" y="2667000"/>
            <a:ext cx="4724400" cy="1905000"/>
          </a:xfrm>
          <a:prstGeom prst="line">
            <a:avLst/>
          </a:prstGeom>
          <a:noFill/>
          <a:ln w="28575">
            <a:solidFill>
              <a:srgbClr val="FF99CC"/>
            </a:solidFill>
            <a:prstDash val="solid"/>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13792"/>
                                        </p:tgtEl>
                                        <p:attrNameLst>
                                          <p:attrName>style.visibility</p:attrName>
                                        </p:attrNameLst>
                                      </p:cBhvr>
                                      <p:to>
                                        <p:strVal val="visible"/>
                                      </p:to>
                                    </p:set>
                                    <p:animEffect transition="in" filter="checkerboard(across)">
                                      <p:cBhvr>
                                        <p:cTn id="7" dur="500"/>
                                        <p:tgtEl>
                                          <p:spTgt spid="11379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13793"/>
                                        </p:tgtEl>
                                        <p:attrNameLst>
                                          <p:attrName>style.visibility</p:attrName>
                                        </p:attrNameLst>
                                      </p:cBhvr>
                                      <p:to>
                                        <p:strVal val="visible"/>
                                      </p:to>
                                    </p:set>
                                    <p:animEffect transition="in" filter="checkerboard(across)">
                                      <p:cBhvr>
                                        <p:cTn id="12" dur="500"/>
                                        <p:tgtEl>
                                          <p:spTgt spid="11379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113796"/>
                                        </p:tgtEl>
                                        <p:attrNameLst>
                                          <p:attrName>style.visibility</p:attrName>
                                        </p:attrNameLst>
                                      </p:cBhvr>
                                      <p:to>
                                        <p:strVal val="visible"/>
                                      </p:to>
                                    </p:set>
                                    <p:animEffect transition="in" filter="wipe(right)">
                                      <p:cBhvr>
                                        <p:cTn id="17" dur="500"/>
                                        <p:tgtEl>
                                          <p:spTgt spid="1137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792" grpId="0" autoUpdateAnimBg="0"/>
      <p:bldP spid="113793" grpId="0" autoUpdateAnimBg="0"/>
      <p:bldP spid="113796"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idx="4294967295"/>
          </p:nvPr>
        </p:nvSpPr>
        <p:spPr>
          <a:xfrm>
            <a:off x="1066800" y="304800"/>
            <a:ext cx="75438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番地の計算</a:t>
            </a:r>
            <a:br>
              <a:rPr lang="ja-JP" altLang="en-US" dirty="0">
                <a:effectLst/>
                <a:latin typeface="Times New Roman" panose="02020603050405020304" pitchFamily="18" charset="0"/>
                <a:ea typeface="ＭＳ Ｐゴシック" panose="020B0600070205080204" pitchFamily="50" charset="-128"/>
              </a:rPr>
            </a:br>
            <a:r>
              <a:rPr lang="ja-JP" altLang="en-US" sz="4000" dirty="0">
                <a:effectLst/>
                <a:latin typeface="Times New Roman" panose="02020603050405020304" pitchFamily="18" charset="0"/>
                <a:ea typeface="ＭＳ Ｐゴシック" panose="020B0600070205080204" pitchFamily="50" charset="-128"/>
              </a:rPr>
              <a:t>(1つ上のブロック内変数の場合)</a:t>
            </a:r>
          </a:p>
        </p:txBody>
      </p:sp>
      <p:graphicFrame>
        <p:nvGraphicFramePr>
          <p:cNvPr id="118869" name="Group 85"/>
          <p:cNvGraphicFramePr>
            <a:graphicFrameLocks noGrp="1"/>
          </p:cNvGraphicFramePr>
          <p:nvPr/>
        </p:nvGraphicFramePr>
        <p:xfrm>
          <a:off x="4191000" y="3048000"/>
          <a:ext cx="4495800" cy="3566160"/>
        </p:xfrm>
        <a:graphic>
          <a:graphicData uri="http://schemas.openxmlformats.org/drawingml/2006/table">
            <a:tbl>
              <a:tblPr/>
              <a:tblGrid>
                <a:gridCol w="914400">
                  <a:extLst>
                    <a:ext uri="{9D8B030D-6E8A-4147-A177-3AD203B41FA5}">
                      <a16:colId xmlns:a16="http://schemas.microsoft.com/office/drawing/2014/main" val="20000"/>
                    </a:ext>
                  </a:extLst>
                </a:gridCol>
                <a:gridCol w="1406525">
                  <a:extLst>
                    <a:ext uri="{9D8B030D-6E8A-4147-A177-3AD203B41FA5}">
                      <a16:colId xmlns:a16="http://schemas.microsoft.com/office/drawing/2014/main" val="20001"/>
                    </a:ext>
                  </a:extLst>
                </a:gridCol>
                <a:gridCol w="1336675">
                  <a:extLst>
                    <a:ext uri="{9D8B030D-6E8A-4147-A177-3AD203B41FA5}">
                      <a16:colId xmlns:a16="http://schemas.microsoft.com/office/drawing/2014/main" val="20002"/>
                    </a:ext>
                  </a:extLst>
                </a:gridCol>
                <a:gridCol w="838200">
                  <a:extLst>
                    <a:ext uri="{9D8B030D-6E8A-4147-A177-3AD203B41FA5}">
                      <a16:colId xmlns:a16="http://schemas.microsoft.com/office/drawing/2014/main" val="20003"/>
                    </a:ext>
                  </a:extLst>
                </a:gridCol>
              </a:tblGrid>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相対番地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実番地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値</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(1, 0)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j</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(1, 2)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(0, 0)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118824" name="Text Box 40"/>
          <p:cNvSpPr txBox="1">
            <a:spLocks noChangeArrowheads="1"/>
          </p:cNvSpPr>
          <p:nvPr/>
        </p:nvSpPr>
        <p:spPr bwMode="auto">
          <a:xfrm>
            <a:off x="5943600" y="2362200"/>
            <a:ext cx="101758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dirty="0"/>
              <a:t>Dseg</a:t>
            </a:r>
          </a:p>
        </p:txBody>
      </p:sp>
      <p:sp>
        <p:nvSpPr>
          <p:cNvPr id="118825" name="Text Box 41"/>
          <p:cNvSpPr txBox="1">
            <a:spLocks noChangeArrowheads="1"/>
          </p:cNvSpPr>
          <p:nvPr/>
        </p:nvSpPr>
        <p:spPr bwMode="auto">
          <a:xfrm>
            <a:off x="6705600" y="1676400"/>
            <a:ext cx="18827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2000" dirty="0"/>
              <a:t>ブロックポインタ</a:t>
            </a:r>
          </a:p>
        </p:txBody>
      </p:sp>
      <p:sp>
        <p:nvSpPr>
          <p:cNvPr id="118826" name="Rectangle 42"/>
          <p:cNvSpPr>
            <a:spLocks noChangeArrowheads="1"/>
          </p:cNvSpPr>
          <p:nvPr/>
        </p:nvSpPr>
        <p:spPr bwMode="auto">
          <a:xfrm>
            <a:off x="7162800" y="2133600"/>
            <a:ext cx="1066800" cy="53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dirty="0"/>
              <a:t>100</a:t>
            </a:r>
          </a:p>
        </p:txBody>
      </p:sp>
      <p:sp>
        <p:nvSpPr>
          <p:cNvPr id="118828" name="Text Box 44"/>
          <p:cNvSpPr txBox="1">
            <a:spLocks noChangeArrowheads="1"/>
          </p:cNvSpPr>
          <p:nvPr/>
        </p:nvSpPr>
        <p:spPr bwMode="auto">
          <a:xfrm>
            <a:off x="304800" y="5302250"/>
            <a:ext cx="3359150" cy="155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dirty="0"/>
              <a:t>ea (1, 2) </a:t>
            </a:r>
          </a:p>
          <a:p>
            <a:r>
              <a:rPr lang="en-US" altLang="ja-JP" dirty="0"/>
              <a:t>      = Dseg[BP] + 2</a:t>
            </a:r>
          </a:p>
          <a:p>
            <a:r>
              <a:rPr lang="en-US" altLang="ja-JP" dirty="0"/>
              <a:t>      = 52</a:t>
            </a:r>
          </a:p>
        </p:txBody>
      </p:sp>
      <p:sp>
        <p:nvSpPr>
          <p:cNvPr id="118829" name="Rectangle 45"/>
          <p:cNvSpPr>
            <a:spLocks noChangeArrowheads="1"/>
          </p:cNvSpPr>
          <p:nvPr/>
        </p:nvSpPr>
        <p:spPr bwMode="auto">
          <a:xfrm>
            <a:off x="304800" y="1600200"/>
            <a:ext cx="2667000" cy="3048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ja-JP" altLang="en-US" sz="2800" dirty="0"/>
              <a:t>{</a:t>
            </a:r>
          </a:p>
          <a:p>
            <a:r>
              <a:rPr lang="ja-JP" altLang="en-US" sz="2800" dirty="0"/>
              <a:t>    </a:t>
            </a:r>
            <a:r>
              <a:rPr lang="en-US" altLang="ja-JP" sz="2800" dirty="0"/>
              <a:t>int i, j;</a:t>
            </a:r>
          </a:p>
          <a:p>
            <a:r>
              <a:rPr lang="en-US" altLang="ja-JP" sz="2800" dirty="0"/>
              <a:t>   {</a:t>
            </a:r>
          </a:p>
          <a:p>
            <a:r>
              <a:rPr lang="en-US" altLang="ja-JP" sz="2800" dirty="0"/>
              <a:t>        :</a:t>
            </a:r>
          </a:p>
          <a:p>
            <a:r>
              <a:rPr lang="en-US" altLang="ja-JP" sz="2800" dirty="0"/>
              <a:t>    }</a:t>
            </a:r>
          </a:p>
          <a:p>
            <a:r>
              <a:rPr lang="en-US" altLang="ja-JP" sz="2800" dirty="0"/>
              <a:t>   :</a:t>
            </a:r>
          </a:p>
          <a:p>
            <a:r>
              <a:rPr lang="en-US" altLang="ja-JP" sz="2800" dirty="0"/>
              <a:t>}</a:t>
            </a:r>
          </a:p>
        </p:txBody>
      </p:sp>
      <p:sp>
        <p:nvSpPr>
          <p:cNvPr id="118870" name="Text Box 86"/>
          <p:cNvSpPr txBox="1">
            <a:spLocks noChangeArrowheads="1"/>
          </p:cNvSpPr>
          <p:nvPr/>
        </p:nvSpPr>
        <p:spPr bwMode="auto">
          <a:xfrm>
            <a:off x="381000" y="4648200"/>
            <a:ext cx="14890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dirty="0"/>
              <a:t>j : (1, 2)</a:t>
            </a:r>
          </a:p>
        </p:txBody>
      </p:sp>
      <p:sp>
        <p:nvSpPr>
          <p:cNvPr id="118871" name="Line 87"/>
          <p:cNvSpPr>
            <a:spLocks noChangeShapeType="1"/>
          </p:cNvSpPr>
          <p:nvPr/>
        </p:nvSpPr>
        <p:spPr bwMode="auto">
          <a:xfrm>
            <a:off x="7620000" y="2743200"/>
            <a:ext cx="0" cy="2743200"/>
          </a:xfrm>
          <a:prstGeom prst="line">
            <a:avLst/>
          </a:prstGeom>
          <a:noFill/>
          <a:ln w="28575">
            <a:solidFill>
              <a:srgbClr val="FF99CC"/>
            </a:solidFill>
            <a:prstDash val="solid"/>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grpSp>
        <p:nvGrpSpPr>
          <p:cNvPr id="118875" name="Group 91"/>
          <p:cNvGrpSpPr>
            <a:grpSpLocks/>
          </p:cNvGrpSpPr>
          <p:nvPr/>
        </p:nvGrpSpPr>
        <p:grpSpPr bwMode="auto">
          <a:xfrm>
            <a:off x="2895600" y="5486400"/>
            <a:ext cx="5029200" cy="304800"/>
            <a:chOff x="1824" y="3504"/>
            <a:chExt cx="2976" cy="192"/>
          </a:xfrm>
        </p:grpSpPr>
        <p:sp>
          <p:nvSpPr>
            <p:cNvPr id="118873" name="Arc 89"/>
            <p:cNvSpPr>
              <a:spLocks/>
            </p:cNvSpPr>
            <p:nvPr/>
          </p:nvSpPr>
          <p:spPr bwMode="auto">
            <a:xfrm>
              <a:off x="3312" y="3504"/>
              <a:ext cx="1488"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118874" name="Arc 90"/>
            <p:cNvSpPr>
              <a:spLocks/>
            </p:cNvSpPr>
            <p:nvPr/>
          </p:nvSpPr>
          <p:spPr bwMode="auto">
            <a:xfrm flipH="1">
              <a:off x="1824" y="3504"/>
              <a:ext cx="1488"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prstDash val="solid"/>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18870"/>
                                        </p:tgtEl>
                                        <p:attrNameLst>
                                          <p:attrName>style.visibility</p:attrName>
                                        </p:attrNameLst>
                                      </p:cBhvr>
                                      <p:to>
                                        <p:strVal val="visible"/>
                                      </p:to>
                                    </p:set>
                                    <p:animEffect transition="in" filter="checkerboard(across)">
                                      <p:cBhvr>
                                        <p:cTn id="7" dur="500"/>
                                        <p:tgtEl>
                                          <p:spTgt spid="1188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18828"/>
                                        </p:tgtEl>
                                        <p:attrNameLst>
                                          <p:attrName>style.visibility</p:attrName>
                                        </p:attrNameLst>
                                      </p:cBhvr>
                                      <p:to>
                                        <p:strVal val="visible"/>
                                      </p:to>
                                    </p:set>
                                    <p:animEffect transition="in" filter="checkerboard(across)">
                                      <p:cBhvr>
                                        <p:cTn id="12" dur="500"/>
                                        <p:tgtEl>
                                          <p:spTgt spid="11882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18871"/>
                                        </p:tgtEl>
                                        <p:attrNameLst>
                                          <p:attrName>style.visibility</p:attrName>
                                        </p:attrNameLst>
                                      </p:cBhvr>
                                      <p:to>
                                        <p:strVal val="visible"/>
                                      </p:to>
                                    </p:set>
                                    <p:animEffect transition="in" filter="wipe(up)">
                                      <p:cBhvr>
                                        <p:cTn id="17" dur="500"/>
                                        <p:tgtEl>
                                          <p:spTgt spid="11887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2" fill="hold" nodeType="clickEffect">
                                  <p:stCondLst>
                                    <p:cond delay="0"/>
                                  </p:stCondLst>
                                  <p:childTnLst>
                                    <p:set>
                                      <p:cBhvr>
                                        <p:cTn id="21" dur="1" fill="hold">
                                          <p:stCondLst>
                                            <p:cond delay="0"/>
                                          </p:stCondLst>
                                        </p:cTn>
                                        <p:tgtEl>
                                          <p:spTgt spid="118875"/>
                                        </p:tgtEl>
                                        <p:attrNameLst>
                                          <p:attrName>style.visibility</p:attrName>
                                        </p:attrNameLst>
                                      </p:cBhvr>
                                      <p:to>
                                        <p:strVal val="visible"/>
                                      </p:to>
                                    </p:set>
                                    <p:animEffect transition="in" filter="wipe(right)">
                                      <p:cBhvr>
                                        <p:cTn id="22" dur="500"/>
                                        <p:tgtEl>
                                          <p:spTgt spid="1188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828" grpId="0" autoUpdateAnimBg="0"/>
      <p:bldP spid="118870" grpId="0" autoUpdateAnimBg="0"/>
      <p:bldP spid="118871"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番地の計算</a:t>
            </a:r>
            <a:br>
              <a:rPr lang="ja-JP" altLang="en-US" dirty="0">
                <a:effectLst/>
                <a:latin typeface="Times New Roman" panose="02020603050405020304" pitchFamily="18" charset="0"/>
                <a:ea typeface="ＭＳ Ｐゴシック" panose="020B0600070205080204" pitchFamily="50" charset="-128"/>
              </a:rPr>
            </a:br>
            <a:r>
              <a:rPr lang="ja-JP" altLang="en-US" sz="4000" dirty="0">
                <a:effectLst/>
                <a:latin typeface="Times New Roman" panose="02020603050405020304" pitchFamily="18" charset="0"/>
                <a:ea typeface="ＭＳ Ｐゴシック" panose="020B0600070205080204" pitchFamily="50" charset="-128"/>
              </a:rPr>
              <a:t>(大域変数の場合)</a:t>
            </a:r>
          </a:p>
        </p:txBody>
      </p:sp>
      <p:graphicFrame>
        <p:nvGraphicFramePr>
          <p:cNvPr id="119811" name="Group 3"/>
          <p:cNvGraphicFramePr>
            <a:graphicFrameLocks noGrp="1"/>
          </p:cNvGraphicFramePr>
          <p:nvPr/>
        </p:nvGraphicFramePr>
        <p:xfrm>
          <a:off x="4191000" y="3048000"/>
          <a:ext cx="4495800" cy="3048000"/>
        </p:xfrm>
        <a:graphic>
          <a:graphicData uri="http://schemas.openxmlformats.org/drawingml/2006/table">
            <a:tbl>
              <a:tblPr/>
              <a:tblGrid>
                <a:gridCol w="914400">
                  <a:extLst>
                    <a:ext uri="{9D8B030D-6E8A-4147-A177-3AD203B41FA5}">
                      <a16:colId xmlns:a16="http://schemas.microsoft.com/office/drawing/2014/main" val="20000"/>
                    </a:ext>
                  </a:extLst>
                </a:gridCol>
                <a:gridCol w="1406525">
                  <a:extLst>
                    <a:ext uri="{9D8B030D-6E8A-4147-A177-3AD203B41FA5}">
                      <a16:colId xmlns:a16="http://schemas.microsoft.com/office/drawing/2014/main" val="20001"/>
                    </a:ext>
                  </a:extLst>
                </a:gridCol>
                <a:gridCol w="1336675">
                  <a:extLst>
                    <a:ext uri="{9D8B030D-6E8A-4147-A177-3AD203B41FA5}">
                      <a16:colId xmlns:a16="http://schemas.microsoft.com/office/drawing/2014/main" val="20002"/>
                    </a:ext>
                  </a:extLst>
                </a:gridCol>
                <a:gridCol w="838200">
                  <a:extLst>
                    <a:ext uri="{9D8B030D-6E8A-4147-A177-3AD203B41FA5}">
                      <a16:colId xmlns:a16="http://schemas.microsoft.com/office/drawing/2014/main" val="20003"/>
                    </a:ext>
                  </a:extLst>
                </a:gridCol>
              </a:tblGrid>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相対番地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実番地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値</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m</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 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6</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(0, 0)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60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19848" name="Text Box 40"/>
          <p:cNvSpPr txBox="1">
            <a:spLocks noChangeArrowheads="1"/>
          </p:cNvSpPr>
          <p:nvPr/>
        </p:nvSpPr>
        <p:spPr bwMode="auto">
          <a:xfrm>
            <a:off x="5943600" y="2362200"/>
            <a:ext cx="101758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dirty="0"/>
              <a:t>Dseg</a:t>
            </a:r>
          </a:p>
        </p:txBody>
      </p:sp>
      <p:sp>
        <p:nvSpPr>
          <p:cNvPr id="119849" name="Text Box 41"/>
          <p:cNvSpPr txBox="1">
            <a:spLocks noChangeArrowheads="1"/>
          </p:cNvSpPr>
          <p:nvPr/>
        </p:nvSpPr>
        <p:spPr bwMode="auto">
          <a:xfrm>
            <a:off x="6705600" y="1676400"/>
            <a:ext cx="18827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2000" dirty="0"/>
              <a:t>ブロックポインタ</a:t>
            </a:r>
          </a:p>
        </p:txBody>
      </p:sp>
      <p:sp>
        <p:nvSpPr>
          <p:cNvPr id="119850" name="Rectangle 42"/>
          <p:cNvSpPr>
            <a:spLocks noChangeArrowheads="1"/>
          </p:cNvSpPr>
          <p:nvPr/>
        </p:nvSpPr>
        <p:spPr bwMode="auto">
          <a:xfrm>
            <a:off x="7162800" y="2133600"/>
            <a:ext cx="1066800" cy="53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dirty="0"/>
              <a:t>100</a:t>
            </a:r>
          </a:p>
        </p:txBody>
      </p:sp>
      <p:sp>
        <p:nvSpPr>
          <p:cNvPr id="119851" name="Text Box 43"/>
          <p:cNvSpPr txBox="1">
            <a:spLocks noChangeArrowheads="1"/>
          </p:cNvSpPr>
          <p:nvPr/>
        </p:nvSpPr>
        <p:spPr bwMode="auto">
          <a:xfrm>
            <a:off x="303213" y="3886200"/>
            <a:ext cx="17145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dirty="0"/>
              <a:t>n : (-1, 1)</a:t>
            </a:r>
          </a:p>
        </p:txBody>
      </p:sp>
      <p:sp>
        <p:nvSpPr>
          <p:cNvPr id="119852" name="Text Box 44"/>
          <p:cNvSpPr txBox="1">
            <a:spLocks noChangeArrowheads="1"/>
          </p:cNvSpPr>
          <p:nvPr/>
        </p:nvSpPr>
        <p:spPr bwMode="auto">
          <a:xfrm>
            <a:off x="381000" y="4495800"/>
            <a:ext cx="306387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dirty="0"/>
              <a:t>ea (-1, 1) = -1 + 1</a:t>
            </a:r>
          </a:p>
          <a:p>
            <a:r>
              <a:rPr lang="en-US" altLang="ja-JP" dirty="0"/>
              <a:t>              = 0</a:t>
            </a:r>
          </a:p>
        </p:txBody>
      </p:sp>
      <p:sp>
        <p:nvSpPr>
          <p:cNvPr id="119853" name="Rectangle 45"/>
          <p:cNvSpPr>
            <a:spLocks noChangeArrowheads="1"/>
          </p:cNvSpPr>
          <p:nvPr/>
        </p:nvSpPr>
        <p:spPr bwMode="auto">
          <a:xfrm>
            <a:off x="304800" y="1828800"/>
            <a:ext cx="2438400" cy="1752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800" dirty="0"/>
              <a:t>int n, m;</a:t>
            </a:r>
          </a:p>
          <a:p>
            <a:r>
              <a:rPr lang="en-US" altLang="ja-JP" sz="2800" dirty="0"/>
              <a:t>main() {</a:t>
            </a:r>
          </a:p>
          <a:p>
            <a:r>
              <a:rPr lang="en-US" altLang="ja-JP" sz="2800" dirty="0"/>
              <a:t>   :</a:t>
            </a:r>
          </a:p>
          <a:p>
            <a:r>
              <a:rPr lang="en-US" altLang="ja-JP" sz="2800" dirty="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19851"/>
                                        </p:tgtEl>
                                        <p:attrNameLst>
                                          <p:attrName>style.visibility</p:attrName>
                                        </p:attrNameLst>
                                      </p:cBhvr>
                                      <p:to>
                                        <p:strVal val="visible"/>
                                      </p:to>
                                    </p:set>
                                    <p:animEffect transition="in" filter="checkerboard(across)">
                                      <p:cBhvr>
                                        <p:cTn id="7" dur="500"/>
                                        <p:tgtEl>
                                          <p:spTgt spid="11985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19852"/>
                                        </p:tgtEl>
                                        <p:attrNameLst>
                                          <p:attrName>style.visibility</p:attrName>
                                        </p:attrNameLst>
                                      </p:cBhvr>
                                      <p:to>
                                        <p:strVal val="visible"/>
                                      </p:to>
                                    </p:set>
                                    <p:animEffect transition="in" filter="checkerboard(across)">
                                      <p:cBhvr>
                                        <p:cTn id="12" dur="500"/>
                                        <p:tgtEl>
                                          <p:spTgt spid="1198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51" grpId="0" autoUpdateAnimBg="0"/>
      <p:bldP spid="119852" grpId="0" autoUpdateAnimBg="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番地の計算</a:t>
            </a:r>
          </a:p>
        </p:txBody>
      </p:sp>
      <p:sp>
        <p:nvSpPr>
          <p:cNvPr id="122883" name="Rectangle 3"/>
          <p:cNvSpPr>
            <a:spLocks noChangeArrowheads="1"/>
          </p:cNvSpPr>
          <p:nvPr/>
        </p:nvSpPr>
        <p:spPr bwMode="auto">
          <a:xfrm>
            <a:off x="381000" y="1905000"/>
            <a:ext cx="2743200" cy="3886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800" dirty="0"/>
              <a:t>int n=2, m=3;</a:t>
            </a:r>
          </a:p>
          <a:p>
            <a:r>
              <a:rPr lang="en-US" altLang="ja-JP" sz="2800" dirty="0"/>
              <a:t>main () {</a:t>
            </a:r>
          </a:p>
          <a:p>
            <a:r>
              <a:rPr lang="en-US" altLang="ja-JP" sz="2800" dirty="0"/>
              <a:t>   int i=5, j=10;</a:t>
            </a:r>
          </a:p>
          <a:p>
            <a:r>
              <a:rPr lang="en-US" altLang="ja-JP" sz="2800" dirty="0"/>
              <a:t>      :</a:t>
            </a:r>
          </a:p>
          <a:p>
            <a:r>
              <a:rPr lang="en-US" altLang="ja-JP" sz="2800" dirty="0"/>
              <a:t>   {</a:t>
            </a:r>
          </a:p>
          <a:p>
            <a:r>
              <a:rPr lang="en-US" altLang="ja-JP" sz="2800" dirty="0"/>
              <a:t>       int x=4, y=8;</a:t>
            </a:r>
          </a:p>
          <a:p>
            <a:r>
              <a:rPr lang="en-US" altLang="ja-JP" sz="2800" dirty="0"/>
              <a:t>   }</a:t>
            </a:r>
          </a:p>
          <a:p>
            <a:r>
              <a:rPr lang="en-US" altLang="ja-JP" sz="2800" dirty="0"/>
              <a:t>      :</a:t>
            </a:r>
          </a:p>
          <a:p>
            <a:r>
              <a:rPr lang="en-US" altLang="ja-JP" sz="2800" dirty="0"/>
              <a:t>}</a:t>
            </a:r>
          </a:p>
        </p:txBody>
      </p:sp>
      <p:graphicFrame>
        <p:nvGraphicFramePr>
          <p:cNvPr id="122964" name="Group 84"/>
          <p:cNvGraphicFramePr>
            <a:graphicFrameLocks noGrp="1"/>
          </p:cNvGraphicFramePr>
          <p:nvPr/>
        </p:nvGraphicFramePr>
        <p:xfrm>
          <a:off x="4267200" y="762000"/>
          <a:ext cx="4495800" cy="5638800"/>
        </p:xfrm>
        <a:graphic>
          <a:graphicData uri="http://schemas.openxmlformats.org/drawingml/2006/table">
            <a:tbl>
              <a:tblPr/>
              <a:tblGrid>
                <a:gridCol w="914400">
                  <a:extLst>
                    <a:ext uri="{9D8B030D-6E8A-4147-A177-3AD203B41FA5}">
                      <a16:colId xmlns:a16="http://schemas.microsoft.com/office/drawing/2014/main" val="20000"/>
                    </a:ext>
                  </a:extLst>
                </a:gridCol>
                <a:gridCol w="1406525">
                  <a:extLst>
                    <a:ext uri="{9D8B030D-6E8A-4147-A177-3AD203B41FA5}">
                      <a16:colId xmlns:a16="http://schemas.microsoft.com/office/drawing/2014/main" val="20001"/>
                    </a:ext>
                  </a:extLst>
                </a:gridCol>
                <a:gridCol w="1336675">
                  <a:extLst>
                    <a:ext uri="{9D8B030D-6E8A-4147-A177-3AD203B41FA5}">
                      <a16:colId xmlns:a16="http://schemas.microsoft.com/office/drawing/2014/main" val="20002"/>
                    </a:ext>
                  </a:extLst>
                </a:gridCol>
                <a:gridCol w="838200">
                  <a:extLst>
                    <a:ext uri="{9D8B030D-6E8A-4147-A177-3AD203B41FA5}">
                      <a16:colId xmlns:a16="http://schemas.microsoft.com/office/drawing/2014/main" val="20003"/>
                    </a:ext>
                  </a:extLst>
                </a:gridCol>
              </a:tblGrid>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相対番地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実番地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値</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m</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 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DL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 -2)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RA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(1, 0)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j</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(1, 2)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(0, 0)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y</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(0, 2)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8</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sp>
        <p:nvSpPr>
          <p:cNvPr id="122962" name="Text Box 82"/>
          <p:cNvSpPr txBox="1">
            <a:spLocks noChangeArrowheads="1"/>
          </p:cNvSpPr>
          <p:nvPr/>
        </p:nvSpPr>
        <p:spPr bwMode="auto">
          <a:xfrm>
            <a:off x="6096000" y="228600"/>
            <a:ext cx="101758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dirty="0"/>
              <a:t>Dseg</a:t>
            </a:r>
          </a:p>
        </p:txBody>
      </p:sp>
      <p:sp>
        <p:nvSpPr>
          <p:cNvPr id="122965" name="AutoShape 85"/>
          <p:cNvSpPr>
            <a:spLocks/>
          </p:cNvSpPr>
          <p:nvPr/>
        </p:nvSpPr>
        <p:spPr bwMode="auto">
          <a:xfrm>
            <a:off x="4038600" y="1295400"/>
            <a:ext cx="228600" cy="990600"/>
          </a:xfrm>
          <a:prstGeom prst="leftBrace">
            <a:avLst>
              <a:gd name="adj1" fmla="val 36111"/>
              <a:gd name="adj2" fmla="val 50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122966" name="Text Box 86"/>
          <p:cNvSpPr txBox="1">
            <a:spLocks noChangeArrowheads="1"/>
          </p:cNvSpPr>
          <p:nvPr/>
        </p:nvSpPr>
        <p:spPr bwMode="auto">
          <a:xfrm>
            <a:off x="3429000" y="1600200"/>
            <a:ext cx="6889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000" dirty="0"/>
              <a:t>大域</a:t>
            </a:r>
          </a:p>
        </p:txBody>
      </p:sp>
      <p:sp>
        <p:nvSpPr>
          <p:cNvPr id="122967" name="AutoShape 87"/>
          <p:cNvSpPr>
            <a:spLocks/>
          </p:cNvSpPr>
          <p:nvPr/>
        </p:nvSpPr>
        <p:spPr bwMode="auto">
          <a:xfrm>
            <a:off x="4038600" y="2286000"/>
            <a:ext cx="228600" cy="2514600"/>
          </a:xfrm>
          <a:prstGeom prst="leftBrace">
            <a:avLst>
              <a:gd name="adj1" fmla="val 91667"/>
              <a:gd name="adj2" fmla="val 50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122968" name="Text Box 88"/>
          <p:cNvSpPr txBox="1">
            <a:spLocks noChangeArrowheads="1"/>
          </p:cNvSpPr>
          <p:nvPr/>
        </p:nvSpPr>
        <p:spPr bwMode="auto">
          <a:xfrm>
            <a:off x="3200400" y="3200400"/>
            <a:ext cx="1016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000" dirty="0"/>
              <a:t>外部</a:t>
            </a:r>
          </a:p>
          <a:p>
            <a:r>
              <a:rPr lang="ja-JP" altLang="en-US" sz="2000" dirty="0"/>
              <a:t>ブロック</a:t>
            </a:r>
          </a:p>
        </p:txBody>
      </p:sp>
      <p:sp>
        <p:nvSpPr>
          <p:cNvPr id="122969" name="AutoShape 89"/>
          <p:cNvSpPr>
            <a:spLocks/>
          </p:cNvSpPr>
          <p:nvPr/>
        </p:nvSpPr>
        <p:spPr bwMode="auto">
          <a:xfrm>
            <a:off x="4038600" y="4876800"/>
            <a:ext cx="228600" cy="1447800"/>
          </a:xfrm>
          <a:prstGeom prst="leftBrace">
            <a:avLst>
              <a:gd name="adj1" fmla="val 52778"/>
              <a:gd name="adj2" fmla="val 50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122970" name="Text Box 90"/>
          <p:cNvSpPr txBox="1">
            <a:spLocks noChangeArrowheads="1"/>
          </p:cNvSpPr>
          <p:nvPr/>
        </p:nvSpPr>
        <p:spPr bwMode="auto">
          <a:xfrm>
            <a:off x="3200400" y="5257800"/>
            <a:ext cx="1016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000" dirty="0"/>
              <a:t>内部</a:t>
            </a:r>
          </a:p>
          <a:p>
            <a:r>
              <a:rPr lang="ja-JP" altLang="en-US" sz="2000" dirty="0"/>
              <a:t>ブロック</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idx="4294967295"/>
          </p:nvPr>
        </p:nvSpPr>
        <p:spPr>
          <a:xfrm>
            <a:off x="1066800" y="304800"/>
            <a:ext cx="75438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番地の計算</a:t>
            </a:r>
            <a:br>
              <a:rPr lang="ja-JP" altLang="en-US" dirty="0">
                <a:effectLst/>
                <a:latin typeface="Times New Roman" panose="02020603050405020304" pitchFamily="18" charset="0"/>
                <a:ea typeface="ＭＳ Ｐゴシック" panose="020B0600070205080204" pitchFamily="50" charset="-128"/>
              </a:rPr>
            </a:br>
            <a:r>
              <a:rPr lang="ja-JP" altLang="en-US" sz="4000" dirty="0">
                <a:effectLst/>
                <a:latin typeface="Times New Roman" panose="02020603050405020304" pitchFamily="18" charset="0"/>
                <a:ea typeface="ＭＳ Ｐゴシック" panose="020B0600070205080204" pitchFamily="50" charset="-128"/>
              </a:rPr>
              <a:t>(引数の場合)</a:t>
            </a:r>
          </a:p>
        </p:txBody>
      </p:sp>
      <p:graphicFrame>
        <p:nvGraphicFramePr>
          <p:cNvPr id="120913" name="Group 81"/>
          <p:cNvGraphicFramePr>
            <a:graphicFrameLocks noGrp="1"/>
          </p:cNvGraphicFramePr>
          <p:nvPr/>
        </p:nvGraphicFramePr>
        <p:xfrm>
          <a:off x="4191000" y="1600200"/>
          <a:ext cx="4495800" cy="5120640"/>
        </p:xfrm>
        <a:graphic>
          <a:graphicData uri="http://schemas.openxmlformats.org/drawingml/2006/table">
            <a:tbl>
              <a:tblPr/>
              <a:tblGrid>
                <a:gridCol w="914400">
                  <a:extLst>
                    <a:ext uri="{9D8B030D-6E8A-4147-A177-3AD203B41FA5}">
                      <a16:colId xmlns:a16="http://schemas.microsoft.com/office/drawing/2014/main" val="20000"/>
                    </a:ext>
                  </a:extLst>
                </a:gridCol>
                <a:gridCol w="1406525">
                  <a:extLst>
                    <a:ext uri="{9D8B030D-6E8A-4147-A177-3AD203B41FA5}">
                      <a16:colId xmlns:a16="http://schemas.microsoft.com/office/drawing/2014/main" val="20001"/>
                    </a:ext>
                  </a:extLst>
                </a:gridCol>
                <a:gridCol w="1336675">
                  <a:extLst>
                    <a:ext uri="{9D8B030D-6E8A-4147-A177-3AD203B41FA5}">
                      <a16:colId xmlns:a16="http://schemas.microsoft.com/office/drawing/2014/main" val="20002"/>
                    </a:ext>
                  </a:extLst>
                </a:gridCol>
                <a:gridCol w="838200">
                  <a:extLst>
                    <a:ext uri="{9D8B030D-6E8A-4147-A177-3AD203B41FA5}">
                      <a16:colId xmlns:a16="http://schemas.microsoft.com/office/drawing/2014/main" val="20003"/>
                    </a:ext>
                  </a:extLst>
                </a:gridCol>
              </a:tblGrid>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相対番地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実番地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値</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 -4)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96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 -3)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97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6</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DL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 -2)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98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48</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RA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99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201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(0, 0)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j</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(0, 2)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
        <p:nvSpPr>
          <p:cNvPr id="120877" name="Text Box 45"/>
          <p:cNvSpPr txBox="1">
            <a:spLocks noChangeArrowheads="1"/>
          </p:cNvSpPr>
          <p:nvPr/>
        </p:nvSpPr>
        <p:spPr bwMode="auto">
          <a:xfrm>
            <a:off x="5943600" y="914400"/>
            <a:ext cx="101758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dirty="0"/>
              <a:t>Dseg</a:t>
            </a:r>
          </a:p>
        </p:txBody>
      </p:sp>
      <p:sp>
        <p:nvSpPr>
          <p:cNvPr id="120878" name="Text Box 46"/>
          <p:cNvSpPr txBox="1">
            <a:spLocks noChangeArrowheads="1"/>
          </p:cNvSpPr>
          <p:nvPr/>
        </p:nvSpPr>
        <p:spPr bwMode="auto">
          <a:xfrm>
            <a:off x="6705600" y="228600"/>
            <a:ext cx="18827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2000" dirty="0"/>
              <a:t>ブロックポインタ</a:t>
            </a:r>
          </a:p>
        </p:txBody>
      </p:sp>
      <p:sp>
        <p:nvSpPr>
          <p:cNvPr id="120879" name="Rectangle 47"/>
          <p:cNvSpPr>
            <a:spLocks noChangeArrowheads="1"/>
          </p:cNvSpPr>
          <p:nvPr/>
        </p:nvSpPr>
        <p:spPr bwMode="auto">
          <a:xfrm>
            <a:off x="7162800" y="685800"/>
            <a:ext cx="1066800" cy="53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dirty="0"/>
              <a:t>100</a:t>
            </a:r>
          </a:p>
        </p:txBody>
      </p:sp>
      <p:sp>
        <p:nvSpPr>
          <p:cNvPr id="120880" name="Text Box 48"/>
          <p:cNvSpPr txBox="1">
            <a:spLocks noChangeArrowheads="1"/>
          </p:cNvSpPr>
          <p:nvPr/>
        </p:nvSpPr>
        <p:spPr bwMode="auto">
          <a:xfrm>
            <a:off x="304800" y="4540250"/>
            <a:ext cx="2159000" cy="155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dirty="0"/>
              <a:t>ea (0, -4) </a:t>
            </a:r>
          </a:p>
          <a:p>
            <a:r>
              <a:rPr lang="en-US" altLang="ja-JP" dirty="0"/>
              <a:t>      = BP - 4</a:t>
            </a:r>
          </a:p>
          <a:p>
            <a:r>
              <a:rPr lang="en-US" altLang="ja-JP" dirty="0"/>
              <a:t>      = 96</a:t>
            </a:r>
          </a:p>
        </p:txBody>
      </p:sp>
      <p:sp>
        <p:nvSpPr>
          <p:cNvPr id="120881" name="Rectangle 49"/>
          <p:cNvSpPr>
            <a:spLocks noChangeArrowheads="1"/>
          </p:cNvSpPr>
          <p:nvPr/>
        </p:nvSpPr>
        <p:spPr bwMode="auto">
          <a:xfrm>
            <a:off x="304800" y="1600200"/>
            <a:ext cx="2819400" cy="1752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800" dirty="0"/>
              <a:t>func (int s, int t) {</a:t>
            </a:r>
          </a:p>
          <a:p>
            <a:r>
              <a:rPr lang="en-US" altLang="ja-JP" sz="2800" dirty="0"/>
              <a:t>   int i,j;</a:t>
            </a:r>
          </a:p>
          <a:p>
            <a:r>
              <a:rPr lang="en-US" altLang="ja-JP" sz="2800" dirty="0"/>
              <a:t>        :</a:t>
            </a:r>
          </a:p>
          <a:p>
            <a:r>
              <a:rPr lang="en-US" altLang="ja-JP" sz="2800" dirty="0"/>
              <a:t>}</a:t>
            </a:r>
          </a:p>
        </p:txBody>
      </p:sp>
      <p:sp>
        <p:nvSpPr>
          <p:cNvPr id="120882" name="Text Box 50"/>
          <p:cNvSpPr txBox="1">
            <a:spLocks noChangeArrowheads="1"/>
          </p:cNvSpPr>
          <p:nvPr/>
        </p:nvSpPr>
        <p:spPr bwMode="auto">
          <a:xfrm>
            <a:off x="290513" y="3886200"/>
            <a:ext cx="16700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dirty="0"/>
              <a:t>s : (0, -4)</a:t>
            </a:r>
          </a:p>
        </p:txBody>
      </p:sp>
      <p:sp>
        <p:nvSpPr>
          <p:cNvPr id="120883" name="Line 51"/>
          <p:cNvSpPr>
            <a:spLocks noChangeShapeType="1"/>
          </p:cNvSpPr>
          <p:nvPr/>
        </p:nvSpPr>
        <p:spPr bwMode="auto">
          <a:xfrm flipH="1">
            <a:off x="1905000" y="1295400"/>
            <a:ext cx="5715000" cy="3810000"/>
          </a:xfrm>
          <a:prstGeom prst="line">
            <a:avLst/>
          </a:prstGeom>
          <a:noFill/>
          <a:ln w="28575">
            <a:solidFill>
              <a:srgbClr val="FF99CC"/>
            </a:solidFill>
            <a:prstDash val="solid"/>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20882"/>
                                        </p:tgtEl>
                                        <p:attrNameLst>
                                          <p:attrName>style.visibility</p:attrName>
                                        </p:attrNameLst>
                                      </p:cBhvr>
                                      <p:to>
                                        <p:strVal val="visible"/>
                                      </p:to>
                                    </p:set>
                                    <p:animEffect transition="in" filter="checkerboard(across)">
                                      <p:cBhvr>
                                        <p:cTn id="7" dur="500"/>
                                        <p:tgtEl>
                                          <p:spTgt spid="1208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20880"/>
                                        </p:tgtEl>
                                        <p:attrNameLst>
                                          <p:attrName>style.visibility</p:attrName>
                                        </p:attrNameLst>
                                      </p:cBhvr>
                                      <p:to>
                                        <p:strVal val="visible"/>
                                      </p:to>
                                    </p:set>
                                    <p:animEffect transition="in" filter="checkerboard(across)">
                                      <p:cBhvr>
                                        <p:cTn id="12" dur="500"/>
                                        <p:tgtEl>
                                          <p:spTgt spid="12088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20883"/>
                                        </p:tgtEl>
                                        <p:attrNameLst>
                                          <p:attrName>style.visibility</p:attrName>
                                        </p:attrNameLst>
                                      </p:cBhvr>
                                      <p:to>
                                        <p:strVal val="visible"/>
                                      </p:to>
                                    </p:set>
                                    <p:animEffect transition="in" filter="wipe(up)">
                                      <p:cBhvr>
                                        <p:cTn id="17" dur="500"/>
                                        <p:tgtEl>
                                          <p:spTgt spid="1208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80" grpId="0" autoUpdateAnimBg="0"/>
      <p:bldP spid="120882" grpId="0" autoUpdateAnimBg="0"/>
      <p:bldP spid="120883"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番地の計算</a:t>
            </a:r>
          </a:p>
        </p:txBody>
      </p:sp>
      <p:sp>
        <p:nvSpPr>
          <p:cNvPr id="123907" name="Rectangle 3"/>
          <p:cNvSpPr>
            <a:spLocks noChangeArrowheads="1"/>
          </p:cNvSpPr>
          <p:nvPr/>
        </p:nvSpPr>
        <p:spPr bwMode="auto">
          <a:xfrm>
            <a:off x="304800" y="1752600"/>
            <a:ext cx="2971800" cy="4724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800" dirty="0"/>
              <a:t>func (int x, int y) {</a:t>
            </a:r>
          </a:p>
          <a:p>
            <a:r>
              <a:rPr lang="en-US" altLang="ja-JP" sz="2800" dirty="0"/>
              <a:t>   int s=4, t=8;</a:t>
            </a:r>
          </a:p>
          <a:p>
            <a:r>
              <a:rPr lang="en-US" altLang="ja-JP" sz="2800" dirty="0"/>
              <a:t>      :</a:t>
            </a:r>
          </a:p>
          <a:p>
            <a:r>
              <a:rPr lang="en-US" altLang="ja-JP" sz="2800" dirty="0"/>
              <a:t>}</a:t>
            </a:r>
          </a:p>
          <a:p>
            <a:endParaRPr lang="en-US" altLang="ja-JP" sz="2800" dirty="0"/>
          </a:p>
          <a:p>
            <a:r>
              <a:rPr lang="en-US" altLang="ja-JP" sz="2800" dirty="0"/>
              <a:t>main () {</a:t>
            </a:r>
          </a:p>
          <a:p>
            <a:r>
              <a:rPr lang="en-US" altLang="ja-JP" sz="2800" dirty="0"/>
              <a:t>   int i=5, j=10;</a:t>
            </a:r>
          </a:p>
          <a:p>
            <a:r>
              <a:rPr lang="en-US" altLang="ja-JP" sz="2800" dirty="0"/>
              <a:t>      :</a:t>
            </a:r>
          </a:p>
          <a:p>
            <a:r>
              <a:rPr lang="en-US" altLang="ja-JP" sz="2800" dirty="0"/>
              <a:t>   func (20, 30);   </a:t>
            </a:r>
          </a:p>
          <a:p>
            <a:r>
              <a:rPr lang="en-US" altLang="ja-JP" sz="2800" dirty="0"/>
              <a:t>      :</a:t>
            </a:r>
          </a:p>
          <a:p>
            <a:r>
              <a:rPr lang="en-US" altLang="ja-JP" sz="2800" dirty="0"/>
              <a:t>}</a:t>
            </a:r>
          </a:p>
        </p:txBody>
      </p:sp>
      <p:graphicFrame>
        <p:nvGraphicFramePr>
          <p:cNvPr id="123988" name="Group 84"/>
          <p:cNvGraphicFramePr>
            <a:graphicFrameLocks noGrp="1"/>
          </p:cNvGraphicFramePr>
          <p:nvPr/>
        </p:nvGraphicFramePr>
        <p:xfrm>
          <a:off x="4267200" y="152400"/>
          <a:ext cx="4495800" cy="6675120"/>
        </p:xfrm>
        <a:graphic>
          <a:graphicData uri="http://schemas.openxmlformats.org/drawingml/2006/table">
            <a:tbl>
              <a:tblPr/>
              <a:tblGrid>
                <a:gridCol w="914400">
                  <a:extLst>
                    <a:ext uri="{9D8B030D-6E8A-4147-A177-3AD203B41FA5}">
                      <a16:colId xmlns:a16="http://schemas.microsoft.com/office/drawing/2014/main" val="20000"/>
                    </a:ext>
                  </a:extLst>
                </a:gridCol>
                <a:gridCol w="1406525">
                  <a:extLst>
                    <a:ext uri="{9D8B030D-6E8A-4147-A177-3AD203B41FA5}">
                      <a16:colId xmlns:a16="http://schemas.microsoft.com/office/drawing/2014/main" val="20001"/>
                    </a:ext>
                  </a:extLst>
                </a:gridCol>
                <a:gridCol w="1336675">
                  <a:extLst>
                    <a:ext uri="{9D8B030D-6E8A-4147-A177-3AD203B41FA5}">
                      <a16:colId xmlns:a16="http://schemas.microsoft.com/office/drawing/2014/main" val="20002"/>
                    </a:ext>
                  </a:extLst>
                </a:gridCol>
                <a:gridCol w="838200">
                  <a:extLst>
                    <a:ext uri="{9D8B030D-6E8A-4147-A177-3AD203B41FA5}">
                      <a16:colId xmlns:a16="http://schemas.microsoft.com/office/drawing/2014/main" val="20003"/>
                    </a:ext>
                  </a:extLst>
                </a:gridCol>
              </a:tblGrid>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相対番地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実番地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値</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DL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 </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RA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(1, 0)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j</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(1, 2)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 -4)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y</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 -3)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DL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 -2)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RA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(0, 0)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(0, 2)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8</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bl>
          </a:graphicData>
        </a:graphic>
      </p:graphicFrame>
      <p:sp>
        <p:nvSpPr>
          <p:cNvPr id="123989" name="AutoShape 85"/>
          <p:cNvSpPr>
            <a:spLocks/>
          </p:cNvSpPr>
          <p:nvPr/>
        </p:nvSpPr>
        <p:spPr bwMode="auto">
          <a:xfrm>
            <a:off x="4038600" y="685800"/>
            <a:ext cx="152400" cy="2514600"/>
          </a:xfrm>
          <a:prstGeom prst="leftBrace">
            <a:avLst>
              <a:gd name="adj1" fmla="val 137500"/>
              <a:gd name="adj2" fmla="val 50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123991" name="Text Box 87"/>
          <p:cNvSpPr txBox="1">
            <a:spLocks noChangeArrowheads="1"/>
          </p:cNvSpPr>
          <p:nvPr/>
        </p:nvSpPr>
        <p:spPr bwMode="auto">
          <a:xfrm>
            <a:off x="3429000" y="1752600"/>
            <a:ext cx="6873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000" dirty="0"/>
              <a:t>main</a:t>
            </a:r>
          </a:p>
        </p:txBody>
      </p:sp>
      <p:sp>
        <p:nvSpPr>
          <p:cNvPr id="123992" name="AutoShape 88"/>
          <p:cNvSpPr>
            <a:spLocks/>
          </p:cNvSpPr>
          <p:nvPr/>
        </p:nvSpPr>
        <p:spPr bwMode="auto">
          <a:xfrm>
            <a:off x="4038600" y="3276600"/>
            <a:ext cx="152400" cy="3579813"/>
          </a:xfrm>
          <a:prstGeom prst="leftBrace">
            <a:avLst>
              <a:gd name="adj1" fmla="val 195747"/>
              <a:gd name="adj2" fmla="val 50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123993" name="Text Box 89"/>
          <p:cNvSpPr txBox="1">
            <a:spLocks noChangeArrowheads="1"/>
          </p:cNvSpPr>
          <p:nvPr/>
        </p:nvSpPr>
        <p:spPr bwMode="auto">
          <a:xfrm>
            <a:off x="3429000" y="4876800"/>
            <a:ext cx="6318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000" dirty="0"/>
              <a:t>func</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コード生成の例</a:t>
            </a:r>
          </a:p>
        </p:txBody>
      </p:sp>
      <p:sp>
        <p:nvSpPr>
          <p:cNvPr id="126979" name="Rectangle 3"/>
          <p:cNvSpPr>
            <a:spLocks noChangeArrowheads="1"/>
          </p:cNvSpPr>
          <p:nvPr/>
        </p:nvSpPr>
        <p:spPr bwMode="auto">
          <a:xfrm>
            <a:off x="381000" y="1447800"/>
            <a:ext cx="4267200" cy="5181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800" dirty="0"/>
              <a:t>int n, m;</a:t>
            </a:r>
          </a:p>
          <a:p>
            <a:r>
              <a:rPr lang="en-US" altLang="ja-JP" sz="2800" dirty="0"/>
              <a:t>main () {</a:t>
            </a:r>
          </a:p>
          <a:p>
            <a:r>
              <a:rPr lang="en-US" altLang="ja-JP" sz="2800" dirty="0"/>
              <a:t>   int i, j;</a:t>
            </a:r>
          </a:p>
          <a:p>
            <a:r>
              <a:rPr lang="en-US" altLang="ja-JP" sz="2800" dirty="0"/>
              <a:t>      :</a:t>
            </a:r>
          </a:p>
          <a:p>
            <a:r>
              <a:rPr lang="en-US" altLang="ja-JP" sz="2800" dirty="0"/>
              <a:t>   {</a:t>
            </a:r>
          </a:p>
          <a:p>
            <a:r>
              <a:rPr lang="en-US" altLang="ja-JP" sz="2800" dirty="0"/>
              <a:t>       int x, y, z;</a:t>
            </a:r>
          </a:p>
          <a:p>
            <a:r>
              <a:rPr lang="en-US" altLang="ja-JP" sz="2800" dirty="0"/>
              <a:t>       z = 1;      </a:t>
            </a:r>
            <a:r>
              <a:rPr lang="en-US" altLang="ja-JP" sz="2000" dirty="0">
                <a:solidFill>
                  <a:srgbClr val="FFFF99"/>
                </a:solidFill>
              </a:rPr>
              <a:t>// </a:t>
            </a:r>
            <a:r>
              <a:rPr lang="ja-JP" altLang="en-US" sz="2000" dirty="0">
                <a:solidFill>
                  <a:srgbClr val="FFFF99"/>
                </a:solidFill>
              </a:rPr>
              <a:t>ブロック内変数</a:t>
            </a:r>
          </a:p>
          <a:p>
            <a:r>
              <a:rPr lang="en-US" altLang="ja-JP" sz="2800" dirty="0"/>
              <a:t>       j = 10;    </a:t>
            </a:r>
            <a:r>
              <a:rPr lang="en-US" altLang="ja-JP" sz="2000" dirty="0">
                <a:solidFill>
                  <a:srgbClr val="FFFF99"/>
                </a:solidFill>
              </a:rPr>
              <a:t>// </a:t>
            </a:r>
            <a:r>
              <a:rPr lang="ja-JP" altLang="en-US" sz="2000" dirty="0">
                <a:solidFill>
                  <a:srgbClr val="FFFF99"/>
                </a:solidFill>
              </a:rPr>
              <a:t>親ブロック内変数</a:t>
            </a:r>
            <a:endParaRPr lang="en-US" altLang="ja-JP" sz="2800" dirty="0"/>
          </a:p>
          <a:p>
            <a:r>
              <a:rPr lang="en-US" altLang="ja-JP" sz="2800" dirty="0"/>
              <a:t>       n = 100; </a:t>
            </a:r>
            <a:r>
              <a:rPr lang="en-US" altLang="ja-JP" sz="2000" dirty="0">
                <a:solidFill>
                  <a:srgbClr val="FFFF99"/>
                </a:solidFill>
              </a:rPr>
              <a:t>// </a:t>
            </a:r>
            <a:r>
              <a:rPr lang="ja-JP" altLang="en-US" sz="2000" dirty="0">
                <a:solidFill>
                  <a:srgbClr val="FFFF99"/>
                </a:solidFill>
              </a:rPr>
              <a:t>大域変数</a:t>
            </a:r>
            <a:endParaRPr lang="en-US" altLang="ja-JP" sz="2800" dirty="0"/>
          </a:p>
          <a:p>
            <a:r>
              <a:rPr lang="en-US" altLang="ja-JP" sz="2800" dirty="0"/>
              <a:t>   }</a:t>
            </a:r>
          </a:p>
          <a:p>
            <a:r>
              <a:rPr lang="en-US" altLang="ja-JP" sz="2800" dirty="0"/>
              <a:t>      :</a:t>
            </a:r>
          </a:p>
          <a:p>
            <a:r>
              <a:rPr lang="en-US" altLang="ja-JP" sz="2800" dirty="0"/>
              <a:t>}</a:t>
            </a:r>
          </a:p>
        </p:txBody>
      </p:sp>
      <p:sp>
        <p:nvSpPr>
          <p:cNvPr id="126980" name="Rectangle 4"/>
          <p:cNvSpPr>
            <a:spLocks noChangeArrowheads="1"/>
          </p:cNvSpPr>
          <p:nvPr/>
        </p:nvSpPr>
        <p:spPr bwMode="auto">
          <a:xfrm>
            <a:off x="6324600" y="1447800"/>
            <a:ext cx="2514600" cy="5105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800" dirty="0"/>
              <a:t>PUSHI (0, 3)</a:t>
            </a:r>
          </a:p>
          <a:p>
            <a:r>
              <a:rPr lang="en-US" altLang="ja-JP" sz="2800" dirty="0"/>
              <a:t>PUSHI 1</a:t>
            </a:r>
          </a:p>
          <a:p>
            <a:r>
              <a:rPr lang="en-US" altLang="ja-JP" sz="2800" dirty="0"/>
              <a:t>ASSGN</a:t>
            </a:r>
          </a:p>
          <a:p>
            <a:r>
              <a:rPr lang="en-US" altLang="ja-JP" sz="2800" dirty="0"/>
              <a:t>REMOVE</a:t>
            </a:r>
          </a:p>
          <a:p>
            <a:r>
              <a:rPr lang="en-US" altLang="ja-JP" sz="2800" dirty="0"/>
              <a:t>PUSHI (1, 2)</a:t>
            </a:r>
          </a:p>
          <a:p>
            <a:r>
              <a:rPr lang="en-US" altLang="ja-JP" sz="2800" dirty="0"/>
              <a:t>PUSHI 10</a:t>
            </a:r>
          </a:p>
          <a:p>
            <a:r>
              <a:rPr lang="en-US" altLang="ja-JP" sz="2800" dirty="0"/>
              <a:t>ASSGN</a:t>
            </a:r>
          </a:p>
          <a:p>
            <a:r>
              <a:rPr lang="en-US" altLang="ja-JP" sz="2800" dirty="0"/>
              <a:t>REMOVE</a:t>
            </a:r>
          </a:p>
          <a:p>
            <a:r>
              <a:rPr lang="en-US" altLang="ja-JP" sz="2800" dirty="0"/>
              <a:t>PUSHI (-1, 1)</a:t>
            </a:r>
          </a:p>
          <a:p>
            <a:r>
              <a:rPr lang="en-US" altLang="ja-JP" sz="2800" dirty="0"/>
              <a:t>PUSHI 100</a:t>
            </a:r>
          </a:p>
          <a:p>
            <a:r>
              <a:rPr lang="en-US" altLang="ja-JP" sz="2800" dirty="0"/>
              <a:t>ASSGN</a:t>
            </a:r>
          </a:p>
          <a:p>
            <a:r>
              <a:rPr lang="en-US" altLang="ja-JP" sz="2800" dirty="0"/>
              <a:t>REMOVE</a:t>
            </a:r>
          </a:p>
        </p:txBody>
      </p:sp>
      <p:sp>
        <p:nvSpPr>
          <p:cNvPr id="126981" name="AutoShape 5"/>
          <p:cNvSpPr>
            <a:spLocks/>
          </p:cNvSpPr>
          <p:nvPr/>
        </p:nvSpPr>
        <p:spPr bwMode="auto">
          <a:xfrm>
            <a:off x="6019800" y="1524000"/>
            <a:ext cx="228600" cy="1676400"/>
          </a:xfrm>
          <a:prstGeom prst="leftBrace">
            <a:avLst>
              <a:gd name="adj1" fmla="val 61111"/>
              <a:gd name="adj2" fmla="val 50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126982" name="Text Box 6"/>
          <p:cNvSpPr txBox="1">
            <a:spLocks noChangeArrowheads="1"/>
          </p:cNvSpPr>
          <p:nvPr/>
        </p:nvSpPr>
        <p:spPr bwMode="auto">
          <a:xfrm>
            <a:off x="5181600" y="2133600"/>
            <a:ext cx="7921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dirty="0"/>
              <a:t>z = 1</a:t>
            </a:r>
          </a:p>
        </p:txBody>
      </p:sp>
      <p:sp>
        <p:nvSpPr>
          <p:cNvPr id="126983" name="AutoShape 7"/>
          <p:cNvSpPr>
            <a:spLocks/>
          </p:cNvSpPr>
          <p:nvPr/>
        </p:nvSpPr>
        <p:spPr bwMode="auto">
          <a:xfrm>
            <a:off x="6019800" y="3200400"/>
            <a:ext cx="228600" cy="1676400"/>
          </a:xfrm>
          <a:prstGeom prst="leftBrace">
            <a:avLst>
              <a:gd name="adj1" fmla="val 61111"/>
              <a:gd name="adj2" fmla="val 50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126984" name="Text Box 8"/>
          <p:cNvSpPr txBox="1">
            <a:spLocks noChangeArrowheads="1"/>
          </p:cNvSpPr>
          <p:nvPr/>
        </p:nvSpPr>
        <p:spPr bwMode="auto">
          <a:xfrm>
            <a:off x="5105400" y="3810000"/>
            <a:ext cx="8937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dirty="0"/>
              <a:t>j = 10</a:t>
            </a:r>
          </a:p>
        </p:txBody>
      </p:sp>
      <p:sp>
        <p:nvSpPr>
          <p:cNvPr id="126985" name="AutoShape 9"/>
          <p:cNvSpPr>
            <a:spLocks/>
          </p:cNvSpPr>
          <p:nvPr/>
        </p:nvSpPr>
        <p:spPr bwMode="auto">
          <a:xfrm>
            <a:off x="6019800" y="4876800"/>
            <a:ext cx="228600" cy="1676400"/>
          </a:xfrm>
          <a:prstGeom prst="leftBrace">
            <a:avLst>
              <a:gd name="adj1" fmla="val 61111"/>
              <a:gd name="adj2" fmla="val 50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126986" name="Text Box 10"/>
          <p:cNvSpPr txBox="1">
            <a:spLocks noChangeArrowheads="1"/>
          </p:cNvSpPr>
          <p:nvPr/>
        </p:nvSpPr>
        <p:spPr bwMode="auto">
          <a:xfrm>
            <a:off x="4953000" y="5486400"/>
            <a:ext cx="11144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dirty="0"/>
              <a:t>n = 100</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コード生成の例</a:t>
            </a:r>
          </a:p>
        </p:txBody>
      </p:sp>
      <p:sp>
        <p:nvSpPr>
          <p:cNvPr id="125956" name="Rectangle 4"/>
          <p:cNvSpPr>
            <a:spLocks noChangeArrowheads="1"/>
          </p:cNvSpPr>
          <p:nvPr/>
        </p:nvSpPr>
        <p:spPr bwMode="auto">
          <a:xfrm>
            <a:off x="381000" y="1447800"/>
            <a:ext cx="3429000" cy="5181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800" dirty="0"/>
              <a:t>main () {</a:t>
            </a:r>
          </a:p>
          <a:p>
            <a:r>
              <a:rPr lang="en-US" altLang="ja-JP" sz="2800" dirty="0"/>
              <a:t>   int i, j;</a:t>
            </a:r>
          </a:p>
          <a:p>
            <a:r>
              <a:rPr lang="en-US" altLang="ja-JP" sz="2800" dirty="0"/>
              <a:t>      :</a:t>
            </a:r>
          </a:p>
          <a:p>
            <a:r>
              <a:rPr lang="en-US" altLang="ja-JP" sz="2800" dirty="0"/>
              <a:t>   i = func (10, 20);</a:t>
            </a:r>
          </a:p>
          <a:p>
            <a:r>
              <a:rPr lang="en-US" altLang="ja-JP" sz="2800" dirty="0"/>
              <a:t>      :</a:t>
            </a:r>
          </a:p>
          <a:p>
            <a:r>
              <a:rPr lang="en-US" altLang="ja-JP" sz="2800" dirty="0"/>
              <a:t>}</a:t>
            </a:r>
          </a:p>
          <a:p>
            <a:endParaRPr lang="en-US" altLang="ja-JP" sz="2800" dirty="0"/>
          </a:p>
          <a:p>
            <a:r>
              <a:rPr lang="en-US" altLang="ja-JP" sz="2800" dirty="0"/>
              <a:t>int func (int x, int y) {</a:t>
            </a:r>
          </a:p>
          <a:p>
            <a:r>
              <a:rPr lang="en-US" altLang="ja-JP" sz="2800" dirty="0"/>
              <a:t>   int z;</a:t>
            </a:r>
          </a:p>
          <a:p>
            <a:r>
              <a:rPr lang="en-US" altLang="ja-JP" sz="2800" dirty="0"/>
              <a:t>   z = x;</a:t>
            </a:r>
          </a:p>
          <a:p>
            <a:r>
              <a:rPr lang="en-US" altLang="ja-JP" sz="2800" dirty="0"/>
              <a:t>   return z;</a:t>
            </a:r>
          </a:p>
          <a:p>
            <a:r>
              <a:rPr lang="en-US" altLang="ja-JP" sz="2800" dirty="0"/>
              <a:t>}</a:t>
            </a:r>
          </a:p>
        </p:txBody>
      </p:sp>
      <p:sp>
        <p:nvSpPr>
          <p:cNvPr id="125957" name="Rectangle 5"/>
          <p:cNvSpPr>
            <a:spLocks noChangeArrowheads="1"/>
          </p:cNvSpPr>
          <p:nvPr/>
        </p:nvSpPr>
        <p:spPr bwMode="auto">
          <a:xfrm>
            <a:off x="6248400" y="152400"/>
            <a:ext cx="2667000" cy="6400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800" dirty="0"/>
              <a:t> 0 PUSHI (0, 1)</a:t>
            </a:r>
          </a:p>
          <a:p>
            <a:r>
              <a:rPr lang="en-US" altLang="ja-JP" sz="2800" dirty="0"/>
              <a:t> 1 PUSHI 10</a:t>
            </a:r>
          </a:p>
          <a:p>
            <a:r>
              <a:rPr lang="en-US" altLang="ja-JP" sz="2800" dirty="0"/>
              <a:t> 2 POP</a:t>
            </a:r>
          </a:p>
          <a:p>
            <a:r>
              <a:rPr lang="en-US" altLang="ja-JP" sz="2800" dirty="0"/>
              <a:t> 3 PUSHI 20</a:t>
            </a:r>
          </a:p>
          <a:p>
            <a:r>
              <a:rPr lang="en-US" altLang="ja-JP" sz="2800" dirty="0"/>
              <a:t> 4 POP</a:t>
            </a:r>
          </a:p>
          <a:p>
            <a:r>
              <a:rPr lang="en-US" altLang="ja-JP" sz="2800" dirty="0"/>
              <a:t> 5 CALL 50</a:t>
            </a:r>
          </a:p>
          <a:p>
            <a:r>
              <a:rPr lang="en-US" altLang="ja-JP" sz="2800" dirty="0"/>
              <a:t> 6 ASSGN</a:t>
            </a:r>
          </a:p>
          <a:p>
            <a:r>
              <a:rPr lang="en-US" altLang="ja-JP" sz="2800" dirty="0"/>
              <a:t> 7 REMOVE</a:t>
            </a:r>
          </a:p>
          <a:p>
            <a:r>
              <a:rPr lang="en-US" altLang="ja-JP" sz="2800" dirty="0"/>
              <a:t>    :</a:t>
            </a:r>
          </a:p>
          <a:p>
            <a:r>
              <a:rPr lang="en-US" altLang="ja-JP" sz="2800" dirty="0"/>
              <a:t>50 PUSHI (0, 1)</a:t>
            </a:r>
          </a:p>
          <a:p>
            <a:r>
              <a:rPr lang="en-US" altLang="ja-JP" sz="2800" dirty="0"/>
              <a:t>51 PUSH (0, -4)</a:t>
            </a:r>
          </a:p>
          <a:p>
            <a:r>
              <a:rPr lang="en-US" altLang="ja-JP" sz="2800" dirty="0"/>
              <a:t>52 ASSIGN</a:t>
            </a:r>
          </a:p>
          <a:p>
            <a:r>
              <a:rPr lang="en-US" altLang="ja-JP" sz="2800" dirty="0"/>
              <a:t>53 REMOVE</a:t>
            </a:r>
          </a:p>
          <a:p>
            <a:r>
              <a:rPr lang="en-US" altLang="ja-JP" sz="2800" dirty="0"/>
              <a:t>54 PUSH (0, 1)</a:t>
            </a:r>
          </a:p>
          <a:p>
            <a:r>
              <a:rPr lang="en-US" altLang="ja-JP" sz="2800" dirty="0"/>
              <a:t>55 RET 2</a:t>
            </a:r>
          </a:p>
        </p:txBody>
      </p:sp>
      <p:sp>
        <p:nvSpPr>
          <p:cNvPr id="125958" name="AutoShape 6"/>
          <p:cNvSpPr>
            <a:spLocks/>
          </p:cNvSpPr>
          <p:nvPr/>
        </p:nvSpPr>
        <p:spPr bwMode="auto">
          <a:xfrm>
            <a:off x="6019800" y="152400"/>
            <a:ext cx="228600" cy="3276600"/>
          </a:xfrm>
          <a:prstGeom prst="leftBrace">
            <a:avLst>
              <a:gd name="adj1" fmla="val 119444"/>
              <a:gd name="adj2" fmla="val 50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125959" name="Text Box 7"/>
          <p:cNvSpPr txBox="1">
            <a:spLocks noChangeArrowheads="1"/>
          </p:cNvSpPr>
          <p:nvPr/>
        </p:nvSpPr>
        <p:spPr bwMode="auto">
          <a:xfrm>
            <a:off x="3810000" y="1524000"/>
            <a:ext cx="2171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dirty="0"/>
              <a:t>i = func (10, 20)</a:t>
            </a:r>
          </a:p>
        </p:txBody>
      </p:sp>
      <p:sp>
        <p:nvSpPr>
          <p:cNvPr id="125961" name="AutoShape 9"/>
          <p:cNvSpPr>
            <a:spLocks/>
          </p:cNvSpPr>
          <p:nvPr/>
        </p:nvSpPr>
        <p:spPr bwMode="auto">
          <a:xfrm>
            <a:off x="6019800" y="3962400"/>
            <a:ext cx="228600" cy="1676400"/>
          </a:xfrm>
          <a:prstGeom prst="leftBrace">
            <a:avLst>
              <a:gd name="adj1" fmla="val 61111"/>
              <a:gd name="adj2" fmla="val 50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125962" name="Text Box 10"/>
          <p:cNvSpPr txBox="1">
            <a:spLocks noChangeArrowheads="1"/>
          </p:cNvSpPr>
          <p:nvPr/>
        </p:nvSpPr>
        <p:spPr bwMode="auto">
          <a:xfrm>
            <a:off x="5181600" y="4572000"/>
            <a:ext cx="7921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dirty="0"/>
              <a:t>z = x</a:t>
            </a:r>
          </a:p>
        </p:txBody>
      </p:sp>
      <p:sp>
        <p:nvSpPr>
          <p:cNvPr id="125963" name="AutoShape 11"/>
          <p:cNvSpPr>
            <a:spLocks/>
          </p:cNvSpPr>
          <p:nvPr/>
        </p:nvSpPr>
        <p:spPr bwMode="auto">
          <a:xfrm>
            <a:off x="6019800" y="5715000"/>
            <a:ext cx="228600" cy="838200"/>
          </a:xfrm>
          <a:prstGeom prst="leftBrace">
            <a:avLst>
              <a:gd name="adj1" fmla="val 30556"/>
              <a:gd name="adj2" fmla="val 50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125964" name="Text Box 12"/>
          <p:cNvSpPr txBox="1">
            <a:spLocks noChangeArrowheads="1"/>
          </p:cNvSpPr>
          <p:nvPr/>
        </p:nvSpPr>
        <p:spPr bwMode="auto">
          <a:xfrm>
            <a:off x="4953000" y="5867400"/>
            <a:ext cx="11191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dirty="0"/>
              <a:t>return z</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スコープルール</a:t>
            </a:r>
            <a:r>
              <a:rPr lang="ja-JP" altLang="en-US" sz="4000" dirty="0">
                <a:effectLst/>
                <a:latin typeface="Times New Roman" panose="02020603050405020304" pitchFamily="18" charset="0"/>
                <a:ea typeface="ＭＳ Ｐゴシック" panose="020B0600070205080204" pitchFamily="50" charset="-128"/>
              </a:rPr>
              <a:t>(</a:t>
            </a:r>
            <a:r>
              <a:rPr lang="en-US" altLang="ja-JP" sz="4000" dirty="0">
                <a:effectLst/>
                <a:latin typeface="Times New Roman" panose="02020603050405020304" pitchFamily="18" charset="0"/>
                <a:ea typeface="ＭＳ Ｐゴシック" panose="020B0600070205080204" pitchFamily="50" charset="-128"/>
              </a:rPr>
              <a:t>scope rule)</a:t>
            </a:r>
          </a:p>
        </p:txBody>
      </p:sp>
      <p:sp>
        <p:nvSpPr>
          <p:cNvPr id="77827" name="Rectangle 3"/>
          <p:cNvSpPr>
            <a:spLocks noGrp="1" noChangeArrowheads="1"/>
          </p:cNvSpPr>
          <p:nvPr>
            <p:ph type="body" idx="4294967295"/>
          </p:nvPr>
        </p:nvSpPr>
        <p:spPr>
          <a:xfrm>
            <a:off x="1066800" y="1447800"/>
            <a:ext cx="75438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スコープルール</a:t>
            </a:r>
          </a:p>
          <a:p>
            <a:pPr lvl="1"/>
            <a:r>
              <a:rPr lang="ja-JP" altLang="en-US" dirty="0">
                <a:effectLst/>
                <a:latin typeface="Times New Roman" panose="02020603050405020304" pitchFamily="18" charset="0"/>
                <a:ea typeface="ＭＳ Ｐゴシック" panose="020B0600070205080204" pitchFamily="50" charset="-128"/>
              </a:rPr>
              <a:t>名前の有効範囲</a:t>
            </a:r>
          </a:p>
        </p:txBody>
      </p:sp>
      <p:sp>
        <p:nvSpPr>
          <p:cNvPr id="77828" name="Rectangle 4"/>
          <p:cNvSpPr>
            <a:spLocks noChangeArrowheads="1"/>
          </p:cNvSpPr>
          <p:nvPr/>
        </p:nvSpPr>
        <p:spPr bwMode="auto">
          <a:xfrm>
            <a:off x="1295400" y="2895600"/>
            <a:ext cx="6934200" cy="2971800"/>
          </a:xfrm>
          <a:prstGeom prst="rect">
            <a:avLst/>
          </a:prstGeom>
          <a:solidFill>
            <a:srgbClr val="000000"/>
          </a:solidFill>
          <a:ln w="19050">
            <a:solidFill>
              <a:schemeClr val="tx1"/>
            </a:solidFill>
            <a:miter lim="800000"/>
            <a:headEnd/>
            <a:tailEnd/>
          </a:ln>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400" dirty="0"/>
              <a:t>       if (a == 0) {</a:t>
            </a:r>
          </a:p>
          <a:p>
            <a:pPr algn="l" eaLnBrk="1" hangingPunct="1"/>
            <a:r>
              <a:rPr lang="en-US" altLang="ja-JP" sz="2400" dirty="0"/>
              <a:t>           int x;</a:t>
            </a:r>
          </a:p>
          <a:p>
            <a:pPr algn="l" eaLnBrk="1" hangingPunct="1"/>
            <a:r>
              <a:rPr lang="en-US" altLang="ja-JP" sz="2400" dirty="0"/>
              <a:t>             :</a:t>
            </a:r>
          </a:p>
          <a:p>
            <a:pPr algn="l" eaLnBrk="1" hangingPunct="1"/>
            <a:r>
              <a:rPr lang="en-US" altLang="ja-JP" sz="2400" dirty="0"/>
              <a:t>       }</a:t>
            </a:r>
          </a:p>
          <a:p>
            <a:pPr algn="l" eaLnBrk="1" hangingPunct="1"/>
            <a:r>
              <a:rPr lang="en-US" altLang="ja-JP" sz="2400" dirty="0"/>
              <a:t>       for (int i=0; i&lt;10; ++i) {</a:t>
            </a:r>
          </a:p>
          <a:p>
            <a:pPr algn="l" eaLnBrk="1" hangingPunct="1"/>
            <a:r>
              <a:rPr lang="en-US" altLang="ja-JP" sz="2400" dirty="0"/>
              <a:t>             :</a:t>
            </a:r>
          </a:p>
          <a:p>
            <a:pPr algn="l" eaLnBrk="1" hangingPunct="1"/>
            <a:r>
              <a:rPr lang="en-US" altLang="ja-JP" sz="2400" dirty="0"/>
              <a:t>       } </a:t>
            </a:r>
          </a:p>
          <a:p>
            <a:pPr algn="l" eaLnBrk="1" hangingPunct="1"/>
            <a:endParaRPr lang="en-US" altLang="ja-JP" sz="2400" dirty="0"/>
          </a:p>
        </p:txBody>
      </p:sp>
      <p:grpSp>
        <p:nvGrpSpPr>
          <p:cNvPr id="2" name="Group 5"/>
          <p:cNvGrpSpPr>
            <a:grpSpLocks/>
          </p:cNvGrpSpPr>
          <p:nvPr/>
        </p:nvGrpSpPr>
        <p:grpSpPr bwMode="auto">
          <a:xfrm>
            <a:off x="5029200" y="3048000"/>
            <a:ext cx="3060700" cy="1295400"/>
            <a:chOff x="3168" y="2304"/>
            <a:chExt cx="1928" cy="816"/>
          </a:xfrm>
        </p:grpSpPr>
        <p:sp>
          <p:nvSpPr>
            <p:cNvPr id="77830" name="AutoShape 6"/>
            <p:cNvSpPr>
              <a:spLocks/>
            </p:cNvSpPr>
            <p:nvPr/>
          </p:nvSpPr>
          <p:spPr bwMode="auto">
            <a:xfrm>
              <a:off x="3168" y="2304"/>
              <a:ext cx="96" cy="816"/>
            </a:xfrm>
            <a:prstGeom prst="rightBrace">
              <a:avLst>
                <a:gd name="adj1" fmla="val 70833"/>
                <a:gd name="adj2" fmla="val 50000"/>
              </a:avLst>
            </a:prstGeom>
            <a:noFill/>
            <a:ln w="28575">
              <a:solidFill>
                <a:srgbClr val="FFFF99"/>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p>
          </p:txBody>
        </p:sp>
        <p:sp>
          <p:nvSpPr>
            <p:cNvPr id="77831" name="Text Box 7"/>
            <p:cNvSpPr txBox="1">
              <a:spLocks noChangeArrowheads="1"/>
            </p:cNvSpPr>
            <p:nvPr/>
          </p:nvSpPr>
          <p:spPr bwMode="auto">
            <a:xfrm>
              <a:off x="3312" y="2448"/>
              <a:ext cx="1784"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400" dirty="0">
                  <a:solidFill>
                    <a:srgbClr val="FFFF99"/>
                  </a:solidFill>
                </a:rPr>
                <a:t>int </a:t>
              </a:r>
              <a:r>
                <a:rPr lang="ja-JP" altLang="en-US" sz="2400" dirty="0">
                  <a:solidFill>
                    <a:srgbClr val="FFFF99"/>
                  </a:solidFill>
                </a:rPr>
                <a:t>型変数 </a:t>
              </a:r>
              <a:r>
                <a:rPr lang="en-US" altLang="ja-JP" sz="2400" dirty="0">
                  <a:solidFill>
                    <a:srgbClr val="FFFF99"/>
                  </a:solidFill>
                </a:rPr>
                <a:t>x </a:t>
              </a:r>
              <a:r>
                <a:rPr lang="ja-JP" altLang="en-US" sz="2400" dirty="0">
                  <a:solidFill>
                    <a:srgbClr val="FFFF99"/>
                  </a:solidFill>
                </a:rPr>
                <a:t>は</a:t>
              </a:r>
            </a:p>
            <a:p>
              <a:pPr algn="l" eaLnBrk="1" hangingPunct="1"/>
              <a:r>
                <a:rPr lang="ja-JP" altLang="en-US" sz="2400" dirty="0">
                  <a:solidFill>
                    <a:srgbClr val="FFFF99"/>
                  </a:solidFill>
                </a:rPr>
                <a:t>この内部のみで有効</a:t>
              </a:r>
            </a:p>
          </p:txBody>
        </p:sp>
      </p:grpSp>
      <p:grpSp>
        <p:nvGrpSpPr>
          <p:cNvPr id="3" name="Group 8"/>
          <p:cNvGrpSpPr>
            <a:grpSpLocks/>
          </p:cNvGrpSpPr>
          <p:nvPr/>
        </p:nvGrpSpPr>
        <p:grpSpPr bwMode="auto">
          <a:xfrm>
            <a:off x="5029200" y="4419600"/>
            <a:ext cx="3136900" cy="1066800"/>
            <a:chOff x="3168" y="3168"/>
            <a:chExt cx="1976" cy="672"/>
          </a:xfrm>
        </p:grpSpPr>
        <p:sp>
          <p:nvSpPr>
            <p:cNvPr id="77833" name="AutoShape 9"/>
            <p:cNvSpPr>
              <a:spLocks/>
            </p:cNvSpPr>
            <p:nvPr/>
          </p:nvSpPr>
          <p:spPr bwMode="auto">
            <a:xfrm>
              <a:off x="3168" y="3168"/>
              <a:ext cx="96" cy="672"/>
            </a:xfrm>
            <a:prstGeom prst="rightBrace">
              <a:avLst>
                <a:gd name="adj1" fmla="val 58333"/>
                <a:gd name="adj2" fmla="val 50000"/>
              </a:avLst>
            </a:prstGeom>
            <a:noFill/>
            <a:ln w="28575">
              <a:solidFill>
                <a:srgbClr val="FFFF99"/>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p>
          </p:txBody>
        </p:sp>
        <p:sp>
          <p:nvSpPr>
            <p:cNvPr id="77834" name="Text Box 10"/>
            <p:cNvSpPr txBox="1">
              <a:spLocks noChangeArrowheads="1"/>
            </p:cNvSpPr>
            <p:nvPr/>
          </p:nvSpPr>
          <p:spPr bwMode="auto">
            <a:xfrm>
              <a:off x="3360" y="3216"/>
              <a:ext cx="1784"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400" dirty="0">
                  <a:solidFill>
                    <a:srgbClr val="FFFF99"/>
                  </a:solidFill>
                </a:rPr>
                <a:t>int </a:t>
              </a:r>
              <a:r>
                <a:rPr lang="ja-JP" altLang="en-US" sz="2400" dirty="0">
                  <a:solidFill>
                    <a:srgbClr val="FFFF99"/>
                  </a:solidFill>
                </a:rPr>
                <a:t>型変数 </a:t>
              </a:r>
              <a:r>
                <a:rPr lang="en-US" altLang="ja-JP" sz="2400" dirty="0">
                  <a:solidFill>
                    <a:srgbClr val="FFFF99"/>
                  </a:solidFill>
                </a:rPr>
                <a:t>i </a:t>
              </a:r>
              <a:r>
                <a:rPr lang="ja-JP" altLang="en-US" sz="2400" dirty="0">
                  <a:solidFill>
                    <a:srgbClr val="FFFF99"/>
                  </a:solidFill>
                </a:rPr>
                <a:t>は</a:t>
              </a:r>
            </a:p>
            <a:p>
              <a:pPr algn="l" eaLnBrk="1" hangingPunct="1"/>
              <a:r>
                <a:rPr lang="ja-JP" altLang="en-US" sz="2400" dirty="0">
                  <a:solidFill>
                    <a:srgbClr val="FFFF99"/>
                  </a:solidFill>
                </a:rPr>
                <a:t>この内部のみで有効</a:t>
              </a:r>
            </a:p>
          </p:txBody>
        </p:sp>
      </p:grpSp>
      <p:sp>
        <p:nvSpPr>
          <p:cNvPr id="173067" name="Text Box 11"/>
          <p:cNvSpPr txBox="1">
            <a:spLocks noChangeArrowheads="1"/>
          </p:cNvSpPr>
          <p:nvPr/>
        </p:nvSpPr>
        <p:spPr bwMode="auto">
          <a:xfrm>
            <a:off x="2057400" y="6096000"/>
            <a:ext cx="52593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800" dirty="0"/>
              <a:t>有効範囲ごとに記号表を作成する</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73067"/>
                                        </p:tgtEl>
                                        <p:attrNameLst>
                                          <p:attrName>style.visibility</p:attrName>
                                        </p:attrNameLst>
                                      </p:cBhvr>
                                      <p:to>
                                        <p:strVal val="visible"/>
                                      </p:to>
                                    </p:set>
                                    <p:animEffect transition="in" filter="checkerboard(across)">
                                      <p:cBhvr>
                                        <p:cTn id="17" dur="500"/>
                                        <p:tgtEl>
                                          <p:spTgt spid="1730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067" grpId="0" autoUpdateAnimBg="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引数の引渡し</a:t>
            </a:r>
          </a:p>
        </p:txBody>
      </p:sp>
      <p:sp>
        <p:nvSpPr>
          <p:cNvPr id="132099"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値渡し (</a:t>
            </a:r>
            <a:r>
              <a:rPr lang="en-US" altLang="ja-JP" dirty="0">
                <a:effectLst/>
                <a:latin typeface="Times New Roman" panose="02020603050405020304" pitchFamily="18" charset="0"/>
                <a:ea typeface="ＭＳ Ｐゴシック" panose="020B0600070205080204" pitchFamily="50" charset="-128"/>
              </a:rPr>
              <a:t>call by value, pass by value)</a:t>
            </a:r>
          </a:p>
          <a:p>
            <a:r>
              <a:rPr lang="ja-JP" altLang="en-US" dirty="0">
                <a:effectLst/>
                <a:latin typeface="Times New Roman" panose="02020603050405020304" pitchFamily="18" charset="0"/>
                <a:ea typeface="ＭＳ Ｐゴシック" panose="020B0600070205080204" pitchFamily="50" charset="-128"/>
              </a:rPr>
              <a:t>結果渡し </a:t>
            </a:r>
            <a:r>
              <a:rPr lang="en-US" altLang="ja-JP" dirty="0">
                <a:effectLst/>
                <a:latin typeface="Times New Roman" panose="02020603050405020304" pitchFamily="18" charset="0"/>
                <a:ea typeface="ＭＳ Ｐゴシック" panose="020B0600070205080204" pitchFamily="50" charset="-128"/>
              </a:rPr>
              <a:t>(call by result, pass by result)</a:t>
            </a:r>
          </a:p>
          <a:p>
            <a:r>
              <a:rPr lang="ja-JP" altLang="en-US" dirty="0">
                <a:effectLst/>
                <a:latin typeface="Times New Roman" panose="02020603050405020304" pitchFamily="18" charset="0"/>
                <a:ea typeface="ＭＳ Ｐゴシック" panose="020B0600070205080204" pitchFamily="50" charset="-128"/>
              </a:rPr>
              <a:t>値結果渡し (</a:t>
            </a:r>
            <a:r>
              <a:rPr lang="en-US" altLang="ja-JP" dirty="0">
                <a:effectLst/>
                <a:latin typeface="Times New Roman" panose="02020603050405020304" pitchFamily="18" charset="0"/>
                <a:ea typeface="ＭＳ Ｐゴシック" panose="020B0600070205080204" pitchFamily="50" charset="-128"/>
              </a:rPr>
              <a:t>call / pass by value-result)</a:t>
            </a:r>
          </a:p>
          <a:p>
            <a:r>
              <a:rPr lang="ja-JP" altLang="en-US" dirty="0">
                <a:effectLst/>
                <a:latin typeface="Times New Roman" panose="02020603050405020304" pitchFamily="18" charset="0"/>
                <a:ea typeface="ＭＳ Ｐゴシック" panose="020B0600070205080204" pitchFamily="50" charset="-128"/>
              </a:rPr>
              <a:t>参照渡し (</a:t>
            </a:r>
            <a:r>
              <a:rPr lang="en-US" altLang="ja-JP" dirty="0">
                <a:effectLst/>
                <a:latin typeface="Times New Roman" panose="02020603050405020304" pitchFamily="18" charset="0"/>
                <a:ea typeface="ＭＳ Ｐゴシック" panose="020B0600070205080204" pitchFamily="50" charset="-128"/>
              </a:rPr>
              <a:t>call / pass by reference)</a:t>
            </a:r>
          </a:p>
          <a:p>
            <a:r>
              <a:rPr lang="ja-JP" altLang="en-US" dirty="0">
                <a:effectLst/>
                <a:latin typeface="Times New Roman" panose="02020603050405020304" pitchFamily="18" charset="0"/>
                <a:ea typeface="ＭＳ Ｐゴシック" panose="020B0600070205080204" pitchFamily="50" charset="-128"/>
              </a:rPr>
              <a:t>名前渡し (</a:t>
            </a:r>
            <a:r>
              <a:rPr lang="en-US" altLang="ja-JP" dirty="0">
                <a:effectLst/>
                <a:latin typeface="Times New Roman" panose="02020603050405020304" pitchFamily="18" charset="0"/>
                <a:ea typeface="ＭＳ Ｐゴシック" panose="020B0600070205080204" pitchFamily="50" charset="-128"/>
              </a:rPr>
              <a:t>call / pass by name)</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値渡し </a:t>
            </a:r>
            <a:br>
              <a:rPr lang="ja-JP" altLang="en-US" dirty="0">
                <a:effectLst/>
                <a:latin typeface="Times New Roman" panose="02020603050405020304" pitchFamily="18" charset="0"/>
                <a:ea typeface="ＭＳ Ｐゴシック" panose="020B0600070205080204" pitchFamily="50" charset="-128"/>
              </a:rPr>
            </a:br>
            <a:r>
              <a:rPr lang="ja-JP" altLang="en-US" sz="4000" dirty="0">
                <a:effectLst/>
                <a:latin typeface="Times New Roman" panose="02020603050405020304" pitchFamily="18" charset="0"/>
                <a:ea typeface="ＭＳ Ｐゴシック" panose="020B0600070205080204" pitchFamily="50" charset="-128"/>
              </a:rPr>
              <a:t>(</a:t>
            </a:r>
            <a:r>
              <a:rPr lang="en-US" altLang="ja-JP" sz="4000" dirty="0">
                <a:effectLst/>
                <a:latin typeface="Times New Roman" panose="02020603050405020304" pitchFamily="18" charset="0"/>
                <a:ea typeface="ＭＳ Ｐゴシック" panose="020B0600070205080204" pitchFamily="50" charset="-128"/>
              </a:rPr>
              <a:t>call by value, pass by value)</a:t>
            </a:r>
          </a:p>
        </p:txBody>
      </p:sp>
      <p:sp>
        <p:nvSpPr>
          <p:cNvPr id="133123"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値渡し</a:t>
            </a:r>
          </a:p>
          <a:p>
            <a:pPr lvl="1"/>
            <a:r>
              <a:rPr lang="ja-JP" altLang="en-US" dirty="0">
                <a:effectLst/>
                <a:latin typeface="Times New Roman" panose="02020603050405020304" pitchFamily="18" charset="0"/>
                <a:ea typeface="ＭＳ Ｐゴシック" panose="020B0600070205080204" pitchFamily="50" charset="-128"/>
              </a:rPr>
              <a:t>呼び出し時に実引数の値を仮引数にコピー</a:t>
            </a:r>
          </a:p>
        </p:txBody>
      </p:sp>
      <p:sp>
        <p:nvSpPr>
          <p:cNvPr id="133124" name="Rectangle 4"/>
          <p:cNvSpPr>
            <a:spLocks noChangeArrowheads="1"/>
          </p:cNvSpPr>
          <p:nvPr/>
        </p:nvSpPr>
        <p:spPr bwMode="auto">
          <a:xfrm>
            <a:off x="1447800" y="3200400"/>
            <a:ext cx="3048000" cy="3505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800" dirty="0"/>
              <a:t>{</a:t>
            </a:r>
          </a:p>
          <a:p>
            <a:r>
              <a:rPr lang="en-US" altLang="ja-JP" sz="2800" dirty="0"/>
              <a:t>    int a=1, b=2;</a:t>
            </a:r>
          </a:p>
          <a:p>
            <a:r>
              <a:rPr lang="en-US" altLang="ja-JP" sz="2800" dirty="0"/>
              <a:t>    func (a, b);</a:t>
            </a:r>
          </a:p>
          <a:p>
            <a:r>
              <a:rPr lang="en-US" altLang="ja-JP" sz="2800" dirty="0"/>
              <a:t>    :</a:t>
            </a:r>
          </a:p>
          <a:p>
            <a:r>
              <a:rPr lang="en-US" altLang="ja-JP" sz="2800" dirty="0"/>
              <a:t>}</a:t>
            </a:r>
          </a:p>
          <a:p>
            <a:endParaRPr lang="en-US" altLang="ja-JP" sz="2800" dirty="0"/>
          </a:p>
          <a:p>
            <a:r>
              <a:rPr lang="en-US" altLang="ja-JP" sz="2800" dirty="0"/>
              <a:t>func (int i, int j) {</a:t>
            </a:r>
          </a:p>
          <a:p>
            <a:r>
              <a:rPr lang="en-US" altLang="ja-JP" sz="2800" dirty="0"/>
              <a:t>    :</a:t>
            </a:r>
          </a:p>
        </p:txBody>
      </p:sp>
      <p:grpSp>
        <p:nvGrpSpPr>
          <p:cNvPr id="133129" name="Group 9"/>
          <p:cNvGrpSpPr>
            <a:grpSpLocks/>
          </p:cNvGrpSpPr>
          <p:nvPr/>
        </p:nvGrpSpPr>
        <p:grpSpPr bwMode="auto">
          <a:xfrm>
            <a:off x="2819400" y="4572000"/>
            <a:ext cx="1847850" cy="1295400"/>
            <a:chOff x="1776" y="2880"/>
            <a:chExt cx="1164" cy="816"/>
          </a:xfrm>
        </p:grpSpPr>
        <p:sp>
          <p:nvSpPr>
            <p:cNvPr id="133125" name="Line 5"/>
            <p:cNvSpPr>
              <a:spLocks noChangeShapeType="1"/>
            </p:cNvSpPr>
            <p:nvPr/>
          </p:nvSpPr>
          <p:spPr bwMode="auto">
            <a:xfrm>
              <a:off x="1776" y="2880"/>
              <a:ext cx="48" cy="816"/>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133126" name="Line 6"/>
            <p:cNvSpPr>
              <a:spLocks noChangeShapeType="1"/>
            </p:cNvSpPr>
            <p:nvPr/>
          </p:nvSpPr>
          <p:spPr bwMode="auto">
            <a:xfrm>
              <a:off x="2016" y="2880"/>
              <a:ext cx="240" cy="816"/>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useBgFill="1">
          <p:nvSpPr>
            <p:cNvPr id="133127" name="Text Box 7"/>
            <p:cNvSpPr txBox="1">
              <a:spLocks noChangeArrowheads="1"/>
            </p:cNvSpPr>
            <p:nvPr/>
          </p:nvSpPr>
          <p:spPr bwMode="auto">
            <a:xfrm>
              <a:off x="2352" y="2910"/>
              <a:ext cx="588" cy="596"/>
            </a:xfrm>
            <a:prstGeom prst="rect">
              <a:avLst/>
            </a:prstGeom>
            <a:ln>
              <a:noFill/>
            </a:ln>
            <a:effectLst/>
            <a:extLs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dirty="0"/>
                <a:t>i := a</a:t>
              </a:r>
            </a:p>
            <a:p>
              <a:r>
                <a:rPr lang="en-US" altLang="ja-JP" sz="2800" dirty="0"/>
                <a:t>j := b</a:t>
              </a:r>
            </a:p>
          </p:txBody>
        </p:sp>
      </p:grpSp>
      <p:sp>
        <p:nvSpPr>
          <p:cNvPr id="133128" name="Rectangle 8"/>
          <p:cNvSpPr>
            <a:spLocks noChangeArrowheads="1"/>
          </p:cNvSpPr>
          <p:nvPr/>
        </p:nvSpPr>
        <p:spPr bwMode="auto">
          <a:xfrm>
            <a:off x="5181600" y="3810000"/>
            <a:ext cx="2438400" cy="2514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dirty="0"/>
              <a:t>PUSH (0, 1)</a:t>
            </a:r>
          </a:p>
          <a:p>
            <a:r>
              <a:rPr lang="en-US" altLang="ja-JP" dirty="0"/>
              <a:t>POP</a:t>
            </a:r>
          </a:p>
          <a:p>
            <a:r>
              <a:rPr lang="en-US" altLang="ja-JP" dirty="0"/>
              <a:t>PUSH (0, 2)</a:t>
            </a:r>
          </a:p>
          <a:p>
            <a:r>
              <a:rPr lang="en-US" altLang="ja-JP" dirty="0"/>
              <a:t>POP</a:t>
            </a:r>
          </a:p>
          <a:p>
            <a:r>
              <a:rPr lang="en-US" altLang="ja-JP" dirty="0"/>
              <a:t>CALL 100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133129"/>
                                        </p:tgtEl>
                                        <p:attrNameLst>
                                          <p:attrName>style.visibility</p:attrName>
                                        </p:attrNameLst>
                                      </p:cBhvr>
                                      <p:to>
                                        <p:strVal val="visible"/>
                                      </p:to>
                                    </p:set>
                                    <p:animEffect transition="in" filter="wipe(up)">
                                      <p:cBhvr>
                                        <p:cTn id="7" dur="500"/>
                                        <p:tgtEl>
                                          <p:spTgt spid="13312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33128"/>
                                        </p:tgtEl>
                                        <p:attrNameLst>
                                          <p:attrName>style.visibility</p:attrName>
                                        </p:attrNameLst>
                                      </p:cBhvr>
                                      <p:to>
                                        <p:strVal val="visible"/>
                                      </p:to>
                                    </p:set>
                                    <p:animEffect transition="in" filter="checkerboard(across)">
                                      <p:cBhvr>
                                        <p:cTn id="12" dur="500"/>
                                        <p:tgtEl>
                                          <p:spTgt spid="1331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8" grpId="0" animBg="1" autoUpdateAnimBg="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値渡し</a:t>
            </a:r>
          </a:p>
        </p:txBody>
      </p:sp>
      <p:sp>
        <p:nvSpPr>
          <p:cNvPr id="140291" name="Rectangle 3"/>
          <p:cNvSpPr>
            <a:spLocks noChangeArrowheads="1"/>
          </p:cNvSpPr>
          <p:nvPr/>
        </p:nvSpPr>
        <p:spPr bwMode="auto">
          <a:xfrm>
            <a:off x="457200" y="2057400"/>
            <a:ext cx="3124200" cy="3276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800" dirty="0"/>
              <a:t>main () {</a:t>
            </a:r>
          </a:p>
          <a:p>
            <a:r>
              <a:rPr lang="en-US" altLang="ja-JP" sz="2800" dirty="0"/>
              <a:t>   int i=10, j=20;</a:t>
            </a:r>
          </a:p>
          <a:p>
            <a:r>
              <a:rPr lang="en-US" altLang="ja-JP" sz="2800" dirty="0"/>
              <a:t>   func (i, j);</a:t>
            </a:r>
          </a:p>
          <a:p>
            <a:r>
              <a:rPr lang="en-US" altLang="ja-JP" sz="2800" dirty="0"/>
              <a:t>}</a:t>
            </a:r>
          </a:p>
          <a:p>
            <a:r>
              <a:rPr lang="en-US" altLang="ja-JP" sz="2800" dirty="0"/>
              <a:t>func (int x, int y) {</a:t>
            </a:r>
          </a:p>
          <a:p>
            <a:r>
              <a:rPr lang="en-US" altLang="ja-JP" sz="2800" dirty="0"/>
              <a:t>    x = y;</a:t>
            </a:r>
          </a:p>
          <a:p>
            <a:r>
              <a:rPr lang="en-US" altLang="ja-JP" sz="2800" dirty="0"/>
              <a:t>}</a:t>
            </a:r>
          </a:p>
        </p:txBody>
      </p:sp>
      <p:graphicFrame>
        <p:nvGraphicFramePr>
          <p:cNvPr id="140389" name="Group 101"/>
          <p:cNvGraphicFramePr>
            <a:graphicFrameLocks noGrp="1"/>
          </p:cNvGraphicFramePr>
          <p:nvPr/>
        </p:nvGraphicFramePr>
        <p:xfrm>
          <a:off x="3733800" y="609600"/>
          <a:ext cx="4114800" cy="5943600"/>
        </p:xfrm>
        <a:graphic>
          <a:graphicData uri="http://schemas.openxmlformats.org/drawingml/2006/table">
            <a:tbl>
              <a:tblPr/>
              <a:tblGrid>
                <a:gridCol w="1028700">
                  <a:extLst>
                    <a:ext uri="{9D8B030D-6E8A-4147-A177-3AD203B41FA5}">
                      <a16:colId xmlns:a16="http://schemas.microsoft.com/office/drawing/2014/main" val="20000"/>
                    </a:ext>
                  </a:extLst>
                </a:gridCol>
                <a:gridCol w="1028700">
                  <a:extLst>
                    <a:ext uri="{9D8B030D-6E8A-4147-A177-3AD203B41FA5}">
                      <a16:colId xmlns:a16="http://schemas.microsoft.com/office/drawing/2014/main" val="20001"/>
                    </a:ext>
                  </a:extLst>
                </a:gridCol>
                <a:gridCol w="1028700">
                  <a:extLst>
                    <a:ext uri="{9D8B030D-6E8A-4147-A177-3AD203B41FA5}">
                      <a16:colId xmlns:a16="http://schemas.microsoft.com/office/drawing/2014/main" val="20002"/>
                    </a:ext>
                  </a:extLst>
                </a:gridCol>
                <a:gridCol w="1028700">
                  <a:extLst>
                    <a:ext uri="{9D8B030D-6E8A-4147-A177-3AD203B41FA5}">
                      <a16:colId xmlns:a16="http://schemas.microsoft.com/office/drawing/2014/main" val="20003"/>
                    </a:ext>
                  </a:extLst>
                </a:gridCol>
              </a:tblGrid>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相対</a:t>
                      </a:r>
                    </a:p>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番地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実番地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値</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DL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83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RA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(1, 0)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j</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(1, 2)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683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y</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DL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RA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6</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683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(0, 0)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grpSp>
        <p:nvGrpSpPr>
          <p:cNvPr id="140391" name="Group 103"/>
          <p:cNvGrpSpPr>
            <a:grpSpLocks/>
          </p:cNvGrpSpPr>
          <p:nvPr/>
        </p:nvGrpSpPr>
        <p:grpSpPr bwMode="auto">
          <a:xfrm>
            <a:off x="7848600" y="3124200"/>
            <a:ext cx="1293813" cy="1600200"/>
            <a:chOff x="4944" y="1968"/>
            <a:chExt cx="815" cy="1008"/>
          </a:xfrm>
        </p:grpSpPr>
        <p:grpSp>
          <p:nvGrpSpPr>
            <p:cNvPr id="140385" name="Group 97"/>
            <p:cNvGrpSpPr>
              <a:grpSpLocks/>
            </p:cNvGrpSpPr>
            <p:nvPr/>
          </p:nvGrpSpPr>
          <p:grpSpPr bwMode="auto">
            <a:xfrm>
              <a:off x="4944" y="1968"/>
              <a:ext cx="144" cy="672"/>
              <a:chOff x="5088" y="2016"/>
              <a:chExt cx="144" cy="864"/>
            </a:xfrm>
          </p:grpSpPr>
          <p:sp>
            <p:nvSpPr>
              <p:cNvPr id="140383" name="Arc 95"/>
              <p:cNvSpPr>
                <a:spLocks/>
              </p:cNvSpPr>
              <p:nvPr/>
            </p:nvSpPr>
            <p:spPr bwMode="auto">
              <a:xfrm>
                <a:off x="5088" y="2016"/>
                <a:ext cx="144" cy="43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a:tailEnd/>
              </a:ln>
              <a:effectLst/>
              <a:extLst>
                <a:ext uri="{909E8E84-426E-40DD-AFC4-6F175D3DCCD1}">
                  <a14:hiddenFill xmlns:a14="http://schemas.microsoft.com/office/drawing/2010/main">
                    <a:solidFill>
                      <a:srgbClr val="FF99C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140384" name="Arc 96"/>
              <p:cNvSpPr>
                <a:spLocks/>
              </p:cNvSpPr>
              <p:nvPr/>
            </p:nvSpPr>
            <p:spPr bwMode="auto">
              <a:xfrm flipV="1">
                <a:off x="5088" y="2448"/>
                <a:ext cx="144" cy="43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type="triangle" w="med" len="med"/>
                <a:tailEnd/>
              </a:ln>
              <a:effectLst/>
              <a:extLst>
                <a:ext uri="{909E8E84-426E-40DD-AFC4-6F175D3DCCD1}">
                  <a14:hiddenFill xmlns:a14="http://schemas.microsoft.com/office/drawing/2010/main">
                    <a:solidFill>
                      <a:srgbClr val="FF99C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grpSp>
        <p:grpSp>
          <p:nvGrpSpPr>
            <p:cNvPr id="140386" name="Group 98"/>
            <p:cNvGrpSpPr>
              <a:grpSpLocks/>
            </p:cNvGrpSpPr>
            <p:nvPr/>
          </p:nvGrpSpPr>
          <p:grpSpPr bwMode="auto">
            <a:xfrm>
              <a:off x="4944" y="2304"/>
              <a:ext cx="144" cy="672"/>
              <a:chOff x="5088" y="2016"/>
              <a:chExt cx="144" cy="864"/>
            </a:xfrm>
          </p:grpSpPr>
          <p:sp>
            <p:nvSpPr>
              <p:cNvPr id="140387" name="Arc 99"/>
              <p:cNvSpPr>
                <a:spLocks/>
              </p:cNvSpPr>
              <p:nvPr/>
            </p:nvSpPr>
            <p:spPr bwMode="auto">
              <a:xfrm>
                <a:off x="5088" y="2016"/>
                <a:ext cx="144" cy="43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a:tailEnd/>
              </a:ln>
              <a:effectLst/>
              <a:extLst>
                <a:ext uri="{909E8E84-426E-40DD-AFC4-6F175D3DCCD1}">
                  <a14:hiddenFill xmlns:a14="http://schemas.microsoft.com/office/drawing/2010/main">
                    <a:solidFill>
                      <a:srgbClr val="FF99C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140388" name="Arc 100"/>
              <p:cNvSpPr>
                <a:spLocks/>
              </p:cNvSpPr>
              <p:nvPr/>
            </p:nvSpPr>
            <p:spPr bwMode="auto">
              <a:xfrm flipV="1">
                <a:off x="5088" y="2448"/>
                <a:ext cx="144" cy="43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type="triangle" w="med" len="med"/>
                <a:tailEnd/>
              </a:ln>
              <a:effectLst/>
              <a:extLst>
                <a:ext uri="{909E8E84-426E-40DD-AFC4-6F175D3DCCD1}">
                  <a14:hiddenFill xmlns:a14="http://schemas.microsoft.com/office/drawing/2010/main">
                    <a:solidFill>
                      <a:srgbClr val="FF99C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grpSp>
        <p:sp>
          <p:nvSpPr>
            <p:cNvPr id="140390" name="Text Box 102"/>
            <p:cNvSpPr txBox="1">
              <a:spLocks noChangeArrowheads="1"/>
            </p:cNvSpPr>
            <p:nvPr/>
          </p:nvSpPr>
          <p:spPr bwMode="auto">
            <a:xfrm>
              <a:off x="5058" y="2160"/>
              <a:ext cx="701" cy="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値を</a:t>
              </a:r>
            </a:p>
            <a:p>
              <a:r>
                <a:rPr lang="ja-JP" altLang="en-US" sz="2800" dirty="0"/>
                <a:t>コピー</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140391"/>
                                        </p:tgtEl>
                                        <p:attrNameLst>
                                          <p:attrName>style.visibility</p:attrName>
                                        </p:attrNameLst>
                                      </p:cBhvr>
                                      <p:to>
                                        <p:strVal val="visible"/>
                                      </p:to>
                                    </p:set>
                                    <p:animEffect transition="in" filter="wipe(up)">
                                      <p:cBhvr>
                                        <p:cTn id="7" dur="500"/>
                                        <p:tgtEl>
                                          <p:spTgt spid="1403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参照渡し </a:t>
            </a:r>
            <a:br>
              <a:rPr lang="ja-JP" altLang="en-US" dirty="0">
                <a:effectLst/>
                <a:latin typeface="Times New Roman" panose="02020603050405020304" pitchFamily="18" charset="0"/>
                <a:ea typeface="ＭＳ Ｐゴシック" panose="020B0600070205080204" pitchFamily="50" charset="-128"/>
              </a:rPr>
            </a:br>
            <a:r>
              <a:rPr lang="ja-JP" altLang="en-US" sz="4000" dirty="0">
                <a:effectLst/>
                <a:latin typeface="Times New Roman" panose="02020603050405020304" pitchFamily="18" charset="0"/>
                <a:ea typeface="ＭＳ Ｐゴシック" panose="020B0600070205080204" pitchFamily="50" charset="-128"/>
              </a:rPr>
              <a:t>(</a:t>
            </a:r>
            <a:r>
              <a:rPr lang="en-US" altLang="ja-JP" sz="4000" dirty="0">
                <a:effectLst/>
                <a:latin typeface="Times New Roman" panose="02020603050405020304" pitchFamily="18" charset="0"/>
                <a:ea typeface="ＭＳ Ｐゴシック" panose="020B0600070205080204" pitchFamily="50" charset="-128"/>
              </a:rPr>
              <a:t>call / pass by reference)</a:t>
            </a:r>
          </a:p>
        </p:txBody>
      </p:sp>
      <p:sp>
        <p:nvSpPr>
          <p:cNvPr id="134147" name="Rectangle 3"/>
          <p:cNvSpPr>
            <a:spLocks noGrp="1" noChangeArrowheads="1"/>
          </p:cNvSpPr>
          <p:nvPr>
            <p:ph type="body" idx="4294967295"/>
          </p:nvPr>
        </p:nvSpPr>
        <p:spPr>
          <a:xfrm>
            <a:off x="1066800" y="1981200"/>
            <a:ext cx="8075613"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参照渡し</a:t>
            </a:r>
          </a:p>
          <a:p>
            <a:pPr lvl="1"/>
            <a:r>
              <a:rPr lang="ja-JP" altLang="en-US" dirty="0">
                <a:effectLst/>
                <a:latin typeface="Times New Roman" panose="02020603050405020304" pitchFamily="18" charset="0"/>
                <a:ea typeface="ＭＳ Ｐゴシック" panose="020B0600070205080204" pitchFamily="50" charset="-128"/>
              </a:rPr>
              <a:t>呼び出し時に実引数の番地を仮引数にコピー</a:t>
            </a:r>
          </a:p>
        </p:txBody>
      </p:sp>
      <p:sp>
        <p:nvSpPr>
          <p:cNvPr id="134148" name="Rectangle 4"/>
          <p:cNvSpPr>
            <a:spLocks noChangeArrowheads="1"/>
          </p:cNvSpPr>
          <p:nvPr/>
        </p:nvSpPr>
        <p:spPr bwMode="auto">
          <a:xfrm>
            <a:off x="1447800" y="3200400"/>
            <a:ext cx="3048000" cy="3505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800" dirty="0"/>
              <a:t>{</a:t>
            </a:r>
          </a:p>
          <a:p>
            <a:r>
              <a:rPr lang="en-US" altLang="ja-JP" sz="2800" dirty="0"/>
              <a:t>    int a=1, b=2;</a:t>
            </a:r>
          </a:p>
          <a:p>
            <a:r>
              <a:rPr lang="en-US" altLang="ja-JP" sz="2800" dirty="0"/>
              <a:t>    func (a, b);</a:t>
            </a:r>
          </a:p>
          <a:p>
            <a:r>
              <a:rPr lang="en-US" altLang="ja-JP" sz="2800" dirty="0"/>
              <a:t>    :</a:t>
            </a:r>
          </a:p>
          <a:p>
            <a:r>
              <a:rPr lang="en-US" altLang="ja-JP" sz="2800" dirty="0"/>
              <a:t>}</a:t>
            </a:r>
          </a:p>
          <a:p>
            <a:endParaRPr lang="en-US" altLang="ja-JP" sz="2800" dirty="0"/>
          </a:p>
          <a:p>
            <a:r>
              <a:rPr lang="en-US" altLang="ja-JP" sz="2800" dirty="0"/>
              <a:t>func (int i, int j) {</a:t>
            </a:r>
          </a:p>
          <a:p>
            <a:r>
              <a:rPr lang="en-US" altLang="ja-JP" sz="2800" dirty="0"/>
              <a:t>    :</a:t>
            </a:r>
          </a:p>
        </p:txBody>
      </p:sp>
      <p:grpSp>
        <p:nvGrpSpPr>
          <p:cNvPr id="134153" name="Group 9"/>
          <p:cNvGrpSpPr>
            <a:grpSpLocks/>
          </p:cNvGrpSpPr>
          <p:nvPr/>
        </p:nvGrpSpPr>
        <p:grpSpPr bwMode="auto">
          <a:xfrm>
            <a:off x="2819400" y="4572000"/>
            <a:ext cx="2124075" cy="1295400"/>
            <a:chOff x="1776" y="2880"/>
            <a:chExt cx="1338" cy="816"/>
          </a:xfrm>
        </p:grpSpPr>
        <p:sp>
          <p:nvSpPr>
            <p:cNvPr id="134149" name="Line 5"/>
            <p:cNvSpPr>
              <a:spLocks noChangeShapeType="1"/>
            </p:cNvSpPr>
            <p:nvPr/>
          </p:nvSpPr>
          <p:spPr bwMode="auto">
            <a:xfrm>
              <a:off x="1776" y="2880"/>
              <a:ext cx="48" cy="816"/>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p:nvSpPr>
            <p:cNvPr id="134150" name="Line 6"/>
            <p:cNvSpPr>
              <a:spLocks noChangeShapeType="1"/>
            </p:cNvSpPr>
            <p:nvPr/>
          </p:nvSpPr>
          <p:spPr bwMode="auto">
            <a:xfrm>
              <a:off x="2016" y="2880"/>
              <a:ext cx="240" cy="816"/>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dirty="0"/>
            </a:p>
          </p:txBody>
        </p:sp>
        <p:sp useBgFill="1">
          <p:nvSpPr>
            <p:cNvPr id="134151" name="Text Box 7"/>
            <p:cNvSpPr txBox="1">
              <a:spLocks noChangeArrowheads="1"/>
            </p:cNvSpPr>
            <p:nvPr/>
          </p:nvSpPr>
          <p:spPr bwMode="auto">
            <a:xfrm>
              <a:off x="2352" y="2910"/>
              <a:ext cx="762" cy="596"/>
            </a:xfrm>
            <a:prstGeom prst="rect">
              <a:avLst/>
            </a:prstGeom>
            <a:ln>
              <a:noFill/>
            </a:ln>
            <a:effectLst/>
            <a:extLs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dirty="0"/>
                <a:t>i := &amp;a</a:t>
              </a:r>
            </a:p>
            <a:p>
              <a:r>
                <a:rPr lang="en-US" altLang="ja-JP" sz="2800" dirty="0"/>
                <a:t>j := &amp;b</a:t>
              </a:r>
            </a:p>
          </p:txBody>
        </p:sp>
      </p:grpSp>
      <p:sp>
        <p:nvSpPr>
          <p:cNvPr id="134152" name="Rectangle 8"/>
          <p:cNvSpPr>
            <a:spLocks noChangeArrowheads="1"/>
          </p:cNvSpPr>
          <p:nvPr/>
        </p:nvSpPr>
        <p:spPr bwMode="auto">
          <a:xfrm>
            <a:off x="5181600" y="3810000"/>
            <a:ext cx="2438400" cy="2514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dirty="0"/>
              <a:t>PUSHI (0, 1)</a:t>
            </a:r>
          </a:p>
          <a:p>
            <a:r>
              <a:rPr lang="en-US" altLang="ja-JP" dirty="0"/>
              <a:t>POP</a:t>
            </a:r>
          </a:p>
          <a:p>
            <a:r>
              <a:rPr lang="en-US" altLang="ja-JP" dirty="0"/>
              <a:t>PUSHI (0, 2)</a:t>
            </a:r>
          </a:p>
          <a:p>
            <a:r>
              <a:rPr lang="en-US" altLang="ja-JP" dirty="0"/>
              <a:t>POP</a:t>
            </a:r>
          </a:p>
          <a:p>
            <a:r>
              <a:rPr lang="en-US" altLang="ja-JP" dirty="0"/>
              <a:t>CALL 100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134153"/>
                                        </p:tgtEl>
                                        <p:attrNameLst>
                                          <p:attrName>style.visibility</p:attrName>
                                        </p:attrNameLst>
                                      </p:cBhvr>
                                      <p:to>
                                        <p:strVal val="visible"/>
                                      </p:to>
                                    </p:set>
                                    <p:animEffect transition="in" filter="wipe(up)">
                                      <p:cBhvr>
                                        <p:cTn id="7" dur="500"/>
                                        <p:tgtEl>
                                          <p:spTgt spid="13415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34152"/>
                                        </p:tgtEl>
                                        <p:attrNameLst>
                                          <p:attrName>style.visibility</p:attrName>
                                        </p:attrNameLst>
                                      </p:cBhvr>
                                      <p:to>
                                        <p:strVal val="visible"/>
                                      </p:to>
                                    </p:set>
                                    <p:animEffect transition="in" filter="checkerboard(across)">
                                      <p:cBhvr>
                                        <p:cTn id="12" dur="500"/>
                                        <p:tgtEl>
                                          <p:spTgt spid="1341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52" grpId="0" animBg="1" autoUpdateAnimBg="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参照渡し</a:t>
            </a:r>
          </a:p>
        </p:txBody>
      </p:sp>
      <p:sp>
        <p:nvSpPr>
          <p:cNvPr id="142339" name="Rectangle 3"/>
          <p:cNvSpPr>
            <a:spLocks noChangeArrowheads="1"/>
          </p:cNvSpPr>
          <p:nvPr/>
        </p:nvSpPr>
        <p:spPr bwMode="auto">
          <a:xfrm>
            <a:off x="457200" y="2057400"/>
            <a:ext cx="3124200" cy="3276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800" dirty="0"/>
              <a:t>main () {</a:t>
            </a:r>
          </a:p>
          <a:p>
            <a:r>
              <a:rPr lang="en-US" altLang="ja-JP" sz="2800" dirty="0"/>
              <a:t>   int i=10, j=20;</a:t>
            </a:r>
          </a:p>
          <a:p>
            <a:r>
              <a:rPr lang="en-US" altLang="ja-JP" sz="2800" dirty="0"/>
              <a:t>   func (i, j);</a:t>
            </a:r>
          </a:p>
          <a:p>
            <a:r>
              <a:rPr lang="en-US" altLang="ja-JP" sz="2800" dirty="0"/>
              <a:t>}</a:t>
            </a:r>
          </a:p>
          <a:p>
            <a:r>
              <a:rPr lang="en-US" altLang="ja-JP" sz="2800" dirty="0"/>
              <a:t>func (int x, int y) {</a:t>
            </a:r>
          </a:p>
          <a:p>
            <a:r>
              <a:rPr lang="en-US" altLang="ja-JP" sz="2800" dirty="0"/>
              <a:t>    x = y;</a:t>
            </a:r>
          </a:p>
          <a:p>
            <a:r>
              <a:rPr lang="en-US" altLang="ja-JP" sz="2800" dirty="0"/>
              <a:t>}</a:t>
            </a:r>
          </a:p>
        </p:txBody>
      </p:sp>
      <p:graphicFrame>
        <p:nvGraphicFramePr>
          <p:cNvPr id="142340" name="Group 4"/>
          <p:cNvGraphicFramePr>
            <a:graphicFrameLocks noGrp="1"/>
          </p:cNvGraphicFramePr>
          <p:nvPr/>
        </p:nvGraphicFramePr>
        <p:xfrm>
          <a:off x="3733800" y="609600"/>
          <a:ext cx="4114800" cy="5943600"/>
        </p:xfrm>
        <a:graphic>
          <a:graphicData uri="http://schemas.openxmlformats.org/drawingml/2006/table">
            <a:tbl>
              <a:tblPr/>
              <a:tblGrid>
                <a:gridCol w="1028700">
                  <a:extLst>
                    <a:ext uri="{9D8B030D-6E8A-4147-A177-3AD203B41FA5}">
                      <a16:colId xmlns:a16="http://schemas.microsoft.com/office/drawing/2014/main" val="20000"/>
                    </a:ext>
                  </a:extLst>
                </a:gridCol>
                <a:gridCol w="1028700">
                  <a:extLst>
                    <a:ext uri="{9D8B030D-6E8A-4147-A177-3AD203B41FA5}">
                      <a16:colId xmlns:a16="http://schemas.microsoft.com/office/drawing/2014/main" val="20001"/>
                    </a:ext>
                  </a:extLst>
                </a:gridCol>
                <a:gridCol w="1028700">
                  <a:extLst>
                    <a:ext uri="{9D8B030D-6E8A-4147-A177-3AD203B41FA5}">
                      <a16:colId xmlns:a16="http://schemas.microsoft.com/office/drawing/2014/main" val="20002"/>
                    </a:ext>
                  </a:extLst>
                </a:gridCol>
                <a:gridCol w="1028700">
                  <a:extLst>
                    <a:ext uri="{9D8B030D-6E8A-4147-A177-3AD203B41FA5}">
                      <a16:colId xmlns:a16="http://schemas.microsoft.com/office/drawing/2014/main" val="20003"/>
                    </a:ext>
                  </a:extLst>
                </a:gridCol>
              </a:tblGrid>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相対</a:t>
                      </a:r>
                    </a:p>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番地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実番地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値</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DL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83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RA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(1, 0)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j</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(1, 2)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683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y</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DL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RA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6</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683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(0, 0)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grpSp>
        <p:nvGrpSpPr>
          <p:cNvPr id="142402" name="Group 66"/>
          <p:cNvGrpSpPr>
            <a:grpSpLocks/>
          </p:cNvGrpSpPr>
          <p:nvPr/>
        </p:nvGrpSpPr>
        <p:grpSpPr bwMode="auto">
          <a:xfrm>
            <a:off x="7848600" y="3124200"/>
            <a:ext cx="1377950" cy="1600200"/>
            <a:chOff x="4944" y="1968"/>
            <a:chExt cx="868" cy="1008"/>
          </a:xfrm>
        </p:grpSpPr>
        <p:grpSp>
          <p:nvGrpSpPr>
            <p:cNvPr id="142403" name="Group 67"/>
            <p:cNvGrpSpPr>
              <a:grpSpLocks/>
            </p:cNvGrpSpPr>
            <p:nvPr/>
          </p:nvGrpSpPr>
          <p:grpSpPr bwMode="auto">
            <a:xfrm>
              <a:off x="4944" y="1968"/>
              <a:ext cx="144" cy="672"/>
              <a:chOff x="5088" y="2016"/>
              <a:chExt cx="144" cy="864"/>
            </a:xfrm>
          </p:grpSpPr>
          <p:sp>
            <p:nvSpPr>
              <p:cNvPr id="142404" name="Arc 68"/>
              <p:cNvSpPr>
                <a:spLocks/>
              </p:cNvSpPr>
              <p:nvPr/>
            </p:nvSpPr>
            <p:spPr bwMode="auto">
              <a:xfrm>
                <a:off x="5088" y="2016"/>
                <a:ext cx="144" cy="43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a:tailEnd/>
              </a:ln>
              <a:effectLst/>
              <a:extLst>
                <a:ext uri="{909E8E84-426E-40DD-AFC4-6F175D3DCCD1}">
                  <a14:hiddenFill xmlns:a14="http://schemas.microsoft.com/office/drawing/2010/main">
                    <a:solidFill>
                      <a:srgbClr val="FF99C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142405" name="Arc 69"/>
              <p:cNvSpPr>
                <a:spLocks/>
              </p:cNvSpPr>
              <p:nvPr/>
            </p:nvSpPr>
            <p:spPr bwMode="auto">
              <a:xfrm flipV="1">
                <a:off x="5088" y="2448"/>
                <a:ext cx="144" cy="43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type="triangle" w="med" len="med"/>
                <a:tailEnd/>
              </a:ln>
              <a:effectLst/>
              <a:extLst>
                <a:ext uri="{909E8E84-426E-40DD-AFC4-6F175D3DCCD1}">
                  <a14:hiddenFill xmlns:a14="http://schemas.microsoft.com/office/drawing/2010/main">
                    <a:solidFill>
                      <a:srgbClr val="FF99C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grpSp>
        <p:grpSp>
          <p:nvGrpSpPr>
            <p:cNvPr id="142406" name="Group 70"/>
            <p:cNvGrpSpPr>
              <a:grpSpLocks/>
            </p:cNvGrpSpPr>
            <p:nvPr/>
          </p:nvGrpSpPr>
          <p:grpSpPr bwMode="auto">
            <a:xfrm>
              <a:off x="4944" y="2304"/>
              <a:ext cx="144" cy="672"/>
              <a:chOff x="5088" y="2016"/>
              <a:chExt cx="144" cy="864"/>
            </a:xfrm>
          </p:grpSpPr>
          <p:sp>
            <p:nvSpPr>
              <p:cNvPr id="142407" name="Arc 71"/>
              <p:cNvSpPr>
                <a:spLocks/>
              </p:cNvSpPr>
              <p:nvPr/>
            </p:nvSpPr>
            <p:spPr bwMode="auto">
              <a:xfrm>
                <a:off x="5088" y="2016"/>
                <a:ext cx="144" cy="43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a:tailEnd/>
              </a:ln>
              <a:effectLst/>
              <a:extLst>
                <a:ext uri="{909E8E84-426E-40DD-AFC4-6F175D3DCCD1}">
                  <a14:hiddenFill xmlns:a14="http://schemas.microsoft.com/office/drawing/2010/main">
                    <a:solidFill>
                      <a:srgbClr val="FF99C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142408" name="Arc 72"/>
              <p:cNvSpPr>
                <a:spLocks/>
              </p:cNvSpPr>
              <p:nvPr/>
            </p:nvSpPr>
            <p:spPr bwMode="auto">
              <a:xfrm flipV="1">
                <a:off x="5088" y="2448"/>
                <a:ext cx="144" cy="43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type="triangle" w="med" len="med"/>
                <a:tailEnd/>
              </a:ln>
              <a:effectLst/>
              <a:extLst>
                <a:ext uri="{909E8E84-426E-40DD-AFC4-6F175D3DCCD1}">
                  <a14:hiddenFill xmlns:a14="http://schemas.microsoft.com/office/drawing/2010/main">
                    <a:solidFill>
                      <a:srgbClr val="FF99C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grpSp>
        <p:sp>
          <p:nvSpPr>
            <p:cNvPr id="142409" name="Text Box 73"/>
            <p:cNvSpPr txBox="1">
              <a:spLocks noChangeArrowheads="1"/>
            </p:cNvSpPr>
            <p:nvPr/>
          </p:nvSpPr>
          <p:spPr bwMode="auto">
            <a:xfrm>
              <a:off x="5058" y="2160"/>
              <a:ext cx="754" cy="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番地を</a:t>
              </a:r>
            </a:p>
            <a:p>
              <a:r>
                <a:rPr lang="ja-JP" altLang="en-US" sz="2800" dirty="0"/>
                <a:t>コピー</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142402"/>
                                        </p:tgtEl>
                                        <p:attrNameLst>
                                          <p:attrName>style.visibility</p:attrName>
                                        </p:attrNameLst>
                                      </p:cBhvr>
                                      <p:to>
                                        <p:strVal val="visible"/>
                                      </p:to>
                                    </p:set>
                                    <p:animEffect transition="in" filter="wipe(up)">
                                      <p:cBhvr>
                                        <p:cTn id="7" dur="500"/>
                                        <p:tgtEl>
                                          <p:spTgt spid="1424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引数の参照</a:t>
            </a:r>
          </a:p>
        </p:txBody>
      </p:sp>
      <p:sp>
        <p:nvSpPr>
          <p:cNvPr id="143363" name="Text Box 3"/>
          <p:cNvSpPr txBox="1">
            <a:spLocks noChangeArrowheads="1"/>
          </p:cNvSpPr>
          <p:nvPr/>
        </p:nvSpPr>
        <p:spPr bwMode="auto">
          <a:xfrm>
            <a:off x="990600" y="2209800"/>
            <a:ext cx="22320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値渡しの場合</a:t>
            </a:r>
          </a:p>
        </p:txBody>
      </p:sp>
      <p:sp>
        <p:nvSpPr>
          <p:cNvPr id="143364" name="Text Box 4"/>
          <p:cNvSpPr txBox="1">
            <a:spLocks noChangeArrowheads="1"/>
          </p:cNvSpPr>
          <p:nvPr/>
        </p:nvSpPr>
        <p:spPr bwMode="auto">
          <a:xfrm>
            <a:off x="838200" y="1600200"/>
            <a:ext cx="20177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dirty="0"/>
              <a:t>引数 </a:t>
            </a:r>
            <a:r>
              <a:rPr lang="en-US" altLang="ja-JP" sz="2400" dirty="0"/>
              <a:t>x : (0, -3)</a:t>
            </a:r>
          </a:p>
        </p:txBody>
      </p:sp>
      <p:grpSp>
        <p:nvGrpSpPr>
          <p:cNvPr id="143378" name="Group 18"/>
          <p:cNvGrpSpPr>
            <a:grpSpLocks/>
          </p:cNvGrpSpPr>
          <p:nvPr/>
        </p:nvGrpSpPr>
        <p:grpSpPr bwMode="auto">
          <a:xfrm>
            <a:off x="1371600" y="2743200"/>
            <a:ext cx="2667000" cy="1219200"/>
            <a:chOff x="864" y="1728"/>
            <a:chExt cx="1680" cy="768"/>
          </a:xfrm>
        </p:grpSpPr>
        <p:sp>
          <p:nvSpPr>
            <p:cNvPr id="143365" name="Text Box 5"/>
            <p:cNvSpPr txBox="1">
              <a:spLocks noChangeArrowheads="1"/>
            </p:cNvSpPr>
            <p:nvPr/>
          </p:nvSpPr>
          <p:spPr bwMode="auto">
            <a:xfrm>
              <a:off x="864" y="1728"/>
              <a:ext cx="78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左辺値</a:t>
              </a:r>
            </a:p>
          </p:txBody>
        </p:sp>
        <p:sp>
          <p:nvSpPr>
            <p:cNvPr id="143366" name="Rectangle 6"/>
            <p:cNvSpPr>
              <a:spLocks noChangeArrowheads="1"/>
            </p:cNvSpPr>
            <p:nvPr/>
          </p:nvSpPr>
          <p:spPr bwMode="auto">
            <a:xfrm>
              <a:off x="912" y="2064"/>
              <a:ext cx="1632" cy="432"/>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dirty="0"/>
                <a:t>PUSHI (0, -3)</a:t>
              </a:r>
            </a:p>
          </p:txBody>
        </p:sp>
      </p:grpSp>
      <p:grpSp>
        <p:nvGrpSpPr>
          <p:cNvPr id="143379" name="Group 19"/>
          <p:cNvGrpSpPr>
            <a:grpSpLocks/>
          </p:cNvGrpSpPr>
          <p:nvPr/>
        </p:nvGrpSpPr>
        <p:grpSpPr bwMode="auto">
          <a:xfrm>
            <a:off x="1371600" y="4038600"/>
            <a:ext cx="2667000" cy="1219200"/>
            <a:chOff x="864" y="2544"/>
            <a:chExt cx="1680" cy="768"/>
          </a:xfrm>
        </p:grpSpPr>
        <p:sp>
          <p:nvSpPr>
            <p:cNvPr id="143367" name="Text Box 7"/>
            <p:cNvSpPr txBox="1">
              <a:spLocks noChangeArrowheads="1"/>
            </p:cNvSpPr>
            <p:nvPr/>
          </p:nvSpPr>
          <p:spPr bwMode="auto">
            <a:xfrm>
              <a:off x="864" y="2544"/>
              <a:ext cx="78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右辺値</a:t>
              </a:r>
            </a:p>
          </p:txBody>
        </p:sp>
        <p:sp>
          <p:nvSpPr>
            <p:cNvPr id="143368" name="Rectangle 8"/>
            <p:cNvSpPr>
              <a:spLocks noChangeArrowheads="1"/>
            </p:cNvSpPr>
            <p:nvPr/>
          </p:nvSpPr>
          <p:spPr bwMode="auto">
            <a:xfrm>
              <a:off x="912" y="2880"/>
              <a:ext cx="1632" cy="432"/>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dirty="0"/>
                <a:t>PUSH (0, -3)</a:t>
              </a:r>
            </a:p>
          </p:txBody>
        </p:sp>
      </p:grpSp>
      <p:sp>
        <p:nvSpPr>
          <p:cNvPr id="143369" name="Text Box 9"/>
          <p:cNvSpPr txBox="1">
            <a:spLocks noChangeArrowheads="1"/>
          </p:cNvSpPr>
          <p:nvPr/>
        </p:nvSpPr>
        <p:spPr bwMode="auto">
          <a:xfrm>
            <a:off x="1447800" y="5791200"/>
            <a:ext cx="29225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変数と同様に処理</a:t>
            </a:r>
          </a:p>
        </p:txBody>
      </p:sp>
      <p:sp>
        <p:nvSpPr>
          <p:cNvPr id="143372" name="Text Box 12"/>
          <p:cNvSpPr txBox="1">
            <a:spLocks noChangeArrowheads="1"/>
          </p:cNvSpPr>
          <p:nvPr/>
        </p:nvSpPr>
        <p:spPr bwMode="auto">
          <a:xfrm>
            <a:off x="4800600" y="2209800"/>
            <a:ext cx="25876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参照渡しの場合</a:t>
            </a:r>
          </a:p>
        </p:txBody>
      </p:sp>
      <p:grpSp>
        <p:nvGrpSpPr>
          <p:cNvPr id="143380" name="Group 20"/>
          <p:cNvGrpSpPr>
            <a:grpSpLocks/>
          </p:cNvGrpSpPr>
          <p:nvPr/>
        </p:nvGrpSpPr>
        <p:grpSpPr bwMode="auto">
          <a:xfrm>
            <a:off x="5181600" y="2743200"/>
            <a:ext cx="2667000" cy="1219200"/>
            <a:chOff x="3264" y="1728"/>
            <a:chExt cx="1680" cy="768"/>
          </a:xfrm>
        </p:grpSpPr>
        <p:sp>
          <p:nvSpPr>
            <p:cNvPr id="143373" name="Text Box 13"/>
            <p:cNvSpPr txBox="1">
              <a:spLocks noChangeArrowheads="1"/>
            </p:cNvSpPr>
            <p:nvPr/>
          </p:nvSpPr>
          <p:spPr bwMode="auto">
            <a:xfrm>
              <a:off x="3264" y="1728"/>
              <a:ext cx="78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左辺値</a:t>
              </a:r>
            </a:p>
          </p:txBody>
        </p:sp>
        <p:sp>
          <p:nvSpPr>
            <p:cNvPr id="143374" name="Rectangle 14"/>
            <p:cNvSpPr>
              <a:spLocks noChangeArrowheads="1"/>
            </p:cNvSpPr>
            <p:nvPr/>
          </p:nvSpPr>
          <p:spPr bwMode="auto">
            <a:xfrm>
              <a:off x="3312" y="2064"/>
              <a:ext cx="1632" cy="432"/>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dirty="0"/>
                <a:t>PUSH (0, -3)</a:t>
              </a:r>
            </a:p>
          </p:txBody>
        </p:sp>
      </p:grpSp>
      <p:grpSp>
        <p:nvGrpSpPr>
          <p:cNvPr id="143381" name="Group 21"/>
          <p:cNvGrpSpPr>
            <a:grpSpLocks/>
          </p:cNvGrpSpPr>
          <p:nvPr/>
        </p:nvGrpSpPr>
        <p:grpSpPr bwMode="auto">
          <a:xfrm>
            <a:off x="5181600" y="4038600"/>
            <a:ext cx="2667000" cy="1676400"/>
            <a:chOff x="3264" y="2544"/>
            <a:chExt cx="1680" cy="1056"/>
          </a:xfrm>
        </p:grpSpPr>
        <p:sp>
          <p:nvSpPr>
            <p:cNvPr id="143375" name="Text Box 15"/>
            <p:cNvSpPr txBox="1">
              <a:spLocks noChangeArrowheads="1"/>
            </p:cNvSpPr>
            <p:nvPr/>
          </p:nvSpPr>
          <p:spPr bwMode="auto">
            <a:xfrm>
              <a:off x="3264" y="2544"/>
              <a:ext cx="78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右辺値</a:t>
              </a:r>
            </a:p>
          </p:txBody>
        </p:sp>
        <p:sp>
          <p:nvSpPr>
            <p:cNvPr id="143376" name="Rectangle 16"/>
            <p:cNvSpPr>
              <a:spLocks noChangeArrowheads="1"/>
            </p:cNvSpPr>
            <p:nvPr/>
          </p:nvSpPr>
          <p:spPr bwMode="auto">
            <a:xfrm>
              <a:off x="3312" y="2880"/>
              <a:ext cx="1632" cy="72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dirty="0"/>
                <a:t>PUSH (0, -3)</a:t>
              </a:r>
            </a:p>
            <a:p>
              <a:r>
                <a:rPr lang="en-US" altLang="ja-JP" dirty="0"/>
                <a:t>LOAD</a:t>
              </a:r>
            </a:p>
          </p:txBody>
        </p:sp>
      </p:grpSp>
      <p:sp>
        <p:nvSpPr>
          <p:cNvPr id="143377" name="Text Box 17"/>
          <p:cNvSpPr txBox="1">
            <a:spLocks noChangeArrowheads="1"/>
          </p:cNvSpPr>
          <p:nvPr/>
        </p:nvSpPr>
        <p:spPr bwMode="auto">
          <a:xfrm>
            <a:off x="4953000" y="5791200"/>
            <a:ext cx="324643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番地を値に変換する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43378"/>
                                        </p:tgtEl>
                                        <p:attrNameLst>
                                          <p:attrName>style.visibility</p:attrName>
                                        </p:attrNameLst>
                                      </p:cBhvr>
                                      <p:to>
                                        <p:strVal val="visible"/>
                                      </p:to>
                                    </p:set>
                                    <p:animEffect transition="in" filter="checkerboard(across)">
                                      <p:cBhvr>
                                        <p:cTn id="7" dur="500"/>
                                        <p:tgtEl>
                                          <p:spTgt spid="14337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143379"/>
                                        </p:tgtEl>
                                        <p:attrNameLst>
                                          <p:attrName>style.visibility</p:attrName>
                                        </p:attrNameLst>
                                      </p:cBhvr>
                                      <p:to>
                                        <p:strVal val="visible"/>
                                      </p:to>
                                    </p:set>
                                    <p:animEffect transition="in" filter="checkerboard(across)">
                                      <p:cBhvr>
                                        <p:cTn id="12" dur="500"/>
                                        <p:tgtEl>
                                          <p:spTgt spid="14337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43369"/>
                                        </p:tgtEl>
                                        <p:attrNameLst>
                                          <p:attrName>style.visibility</p:attrName>
                                        </p:attrNameLst>
                                      </p:cBhvr>
                                      <p:to>
                                        <p:strVal val="visible"/>
                                      </p:to>
                                    </p:set>
                                    <p:animEffect transition="in" filter="checkerboard(across)">
                                      <p:cBhvr>
                                        <p:cTn id="17" dur="500"/>
                                        <p:tgtEl>
                                          <p:spTgt spid="14336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143380"/>
                                        </p:tgtEl>
                                        <p:attrNameLst>
                                          <p:attrName>style.visibility</p:attrName>
                                        </p:attrNameLst>
                                      </p:cBhvr>
                                      <p:to>
                                        <p:strVal val="visible"/>
                                      </p:to>
                                    </p:set>
                                    <p:animEffect transition="in" filter="checkerboard(across)">
                                      <p:cBhvr>
                                        <p:cTn id="22" dur="500"/>
                                        <p:tgtEl>
                                          <p:spTgt spid="14338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143381"/>
                                        </p:tgtEl>
                                        <p:attrNameLst>
                                          <p:attrName>style.visibility</p:attrName>
                                        </p:attrNameLst>
                                      </p:cBhvr>
                                      <p:to>
                                        <p:strVal val="visible"/>
                                      </p:to>
                                    </p:set>
                                    <p:animEffect transition="in" filter="checkerboard(across)">
                                      <p:cBhvr>
                                        <p:cTn id="27" dur="500"/>
                                        <p:tgtEl>
                                          <p:spTgt spid="14338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43377"/>
                                        </p:tgtEl>
                                        <p:attrNameLst>
                                          <p:attrName>style.visibility</p:attrName>
                                        </p:attrNameLst>
                                      </p:cBhvr>
                                      <p:to>
                                        <p:strVal val="visible"/>
                                      </p:to>
                                    </p:set>
                                    <p:animEffect transition="in" filter="checkerboard(across)">
                                      <p:cBhvr>
                                        <p:cTn id="32" dur="500"/>
                                        <p:tgtEl>
                                          <p:spTgt spid="1433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9" grpId="0" autoUpdateAnimBg="0"/>
      <p:bldP spid="143377" grpId="0" autoUpdateAnimBg="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5" name="Rectangle 3"/>
          <p:cNvSpPr>
            <a:spLocks noChangeArrowheads="1"/>
          </p:cNvSpPr>
          <p:nvPr/>
        </p:nvSpPr>
        <p:spPr bwMode="auto">
          <a:xfrm>
            <a:off x="457200" y="1447800"/>
            <a:ext cx="2971800" cy="3200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800" dirty="0"/>
              <a:t>main () {</a:t>
            </a:r>
          </a:p>
          <a:p>
            <a:r>
              <a:rPr lang="en-US" altLang="ja-JP" sz="2800" dirty="0"/>
              <a:t>   int i=10, j=20;</a:t>
            </a:r>
          </a:p>
          <a:p>
            <a:r>
              <a:rPr lang="en-US" altLang="ja-JP" sz="2800" dirty="0"/>
              <a:t>   func (</a:t>
            </a:r>
            <a:r>
              <a:rPr lang="en-US" altLang="ja-JP" sz="2800" dirty="0">
                <a:solidFill>
                  <a:srgbClr val="FFFF99"/>
                </a:solidFill>
              </a:rPr>
              <a:t>i</a:t>
            </a:r>
            <a:r>
              <a:rPr lang="en-US" altLang="ja-JP" sz="2800" dirty="0"/>
              <a:t>, </a:t>
            </a:r>
            <a:r>
              <a:rPr lang="en-US" altLang="ja-JP" sz="2800" dirty="0">
                <a:solidFill>
                  <a:srgbClr val="FFCCFF"/>
                </a:solidFill>
              </a:rPr>
              <a:t>j</a:t>
            </a:r>
            <a:r>
              <a:rPr lang="en-US" altLang="ja-JP" sz="2800" dirty="0"/>
              <a:t>);</a:t>
            </a:r>
          </a:p>
          <a:p>
            <a:r>
              <a:rPr lang="en-US" altLang="ja-JP" sz="2800" dirty="0"/>
              <a:t>}</a:t>
            </a:r>
          </a:p>
          <a:p>
            <a:r>
              <a:rPr lang="en-US" altLang="ja-JP" sz="2800" dirty="0"/>
              <a:t>func (int x, int y) {</a:t>
            </a:r>
          </a:p>
          <a:p>
            <a:r>
              <a:rPr lang="en-US" altLang="ja-JP" sz="2800" dirty="0"/>
              <a:t>    </a:t>
            </a:r>
            <a:r>
              <a:rPr lang="en-US" altLang="ja-JP" sz="2800" dirty="0">
                <a:solidFill>
                  <a:srgbClr val="99FF99"/>
                </a:solidFill>
              </a:rPr>
              <a:t>x</a:t>
            </a:r>
            <a:r>
              <a:rPr lang="en-US" altLang="ja-JP" sz="2800" dirty="0"/>
              <a:t> = </a:t>
            </a:r>
            <a:r>
              <a:rPr lang="en-US" altLang="ja-JP" sz="2800" dirty="0">
                <a:solidFill>
                  <a:srgbClr val="66FFFF"/>
                </a:solidFill>
              </a:rPr>
              <a:t>y</a:t>
            </a:r>
            <a:r>
              <a:rPr lang="en-US" altLang="ja-JP" sz="2800" dirty="0"/>
              <a:t>;</a:t>
            </a:r>
          </a:p>
          <a:p>
            <a:r>
              <a:rPr lang="en-US" altLang="ja-JP" sz="2800" dirty="0"/>
              <a:t>}</a:t>
            </a:r>
          </a:p>
        </p:txBody>
      </p:sp>
      <p:sp>
        <p:nvSpPr>
          <p:cNvPr id="141378" name="Rectangle 66"/>
          <p:cNvSpPr>
            <a:spLocks noChangeArrowheads="1"/>
          </p:cNvSpPr>
          <p:nvPr/>
        </p:nvSpPr>
        <p:spPr bwMode="auto">
          <a:xfrm>
            <a:off x="3810000" y="533400"/>
            <a:ext cx="2438400" cy="5943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800" dirty="0"/>
              <a:t>  </a:t>
            </a:r>
            <a:r>
              <a:rPr lang="en-US" altLang="ja-JP" sz="2400" dirty="0"/>
              <a:t>0 START</a:t>
            </a:r>
          </a:p>
          <a:p>
            <a:r>
              <a:rPr lang="en-US" altLang="ja-JP" sz="2400" dirty="0"/>
              <a:t>  1 PUSHI 10</a:t>
            </a:r>
          </a:p>
          <a:p>
            <a:r>
              <a:rPr lang="en-US" altLang="ja-JP" sz="2400" dirty="0"/>
              <a:t>  2 POP (0, 1)</a:t>
            </a:r>
          </a:p>
          <a:p>
            <a:r>
              <a:rPr lang="en-US" altLang="ja-JP" sz="2400" dirty="0"/>
              <a:t>  3 PUSHI 20</a:t>
            </a:r>
          </a:p>
          <a:p>
            <a:r>
              <a:rPr lang="en-US" altLang="ja-JP" sz="2400" dirty="0"/>
              <a:t>  4 POP (0, 2)</a:t>
            </a:r>
          </a:p>
          <a:p>
            <a:r>
              <a:rPr lang="en-US" altLang="ja-JP" sz="2400" dirty="0"/>
              <a:t>  5 </a:t>
            </a:r>
            <a:r>
              <a:rPr lang="en-US" altLang="ja-JP" sz="2400" dirty="0">
                <a:solidFill>
                  <a:srgbClr val="FFFF99"/>
                </a:solidFill>
              </a:rPr>
              <a:t>PUSH (0, 1)</a:t>
            </a:r>
          </a:p>
          <a:p>
            <a:r>
              <a:rPr lang="en-US" altLang="ja-JP" sz="2400" dirty="0"/>
              <a:t>  6 POP</a:t>
            </a:r>
          </a:p>
          <a:p>
            <a:r>
              <a:rPr lang="en-US" altLang="ja-JP" sz="2400" dirty="0"/>
              <a:t>  7 </a:t>
            </a:r>
            <a:r>
              <a:rPr lang="en-US" altLang="ja-JP" sz="2400" dirty="0">
                <a:solidFill>
                  <a:srgbClr val="FFCCFF"/>
                </a:solidFill>
              </a:rPr>
              <a:t>PUSH (0, 2)</a:t>
            </a:r>
          </a:p>
          <a:p>
            <a:r>
              <a:rPr lang="en-US" altLang="ja-JP" sz="2400" dirty="0"/>
              <a:t>  8 POP</a:t>
            </a:r>
          </a:p>
          <a:p>
            <a:r>
              <a:rPr lang="en-US" altLang="ja-JP" sz="2400" dirty="0"/>
              <a:t>  9 CALL 11</a:t>
            </a:r>
          </a:p>
          <a:p>
            <a:r>
              <a:rPr lang="en-US" altLang="ja-JP" sz="2400" dirty="0"/>
              <a:t>10 HALT</a:t>
            </a:r>
          </a:p>
          <a:p>
            <a:r>
              <a:rPr lang="en-US" altLang="ja-JP" sz="2400" dirty="0"/>
              <a:t>11 </a:t>
            </a:r>
            <a:r>
              <a:rPr lang="en-US" altLang="ja-JP" sz="2400" dirty="0">
                <a:solidFill>
                  <a:srgbClr val="99FF99"/>
                </a:solidFill>
              </a:rPr>
              <a:t>PUSHI (0, -4)</a:t>
            </a:r>
          </a:p>
          <a:p>
            <a:r>
              <a:rPr lang="en-US" altLang="ja-JP" sz="2400" dirty="0"/>
              <a:t>12 </a:t>
            </a:r>
            <a:r>
              <a:rPr lang="en-US" altLang="ja-JP" sz="2400" dirty="0">
                <a:solidFill>
                  <a:srgbClr val="66FFFF"/>
                </a:solidFill>
              </a:rPr>
              <a:t>PUSH (0, -3)</a:t>
            </a:r>
          </a:p>
          <a:p>
            <a:r>
              <a:rPr lang="en-US" altLang="ja-JP" sz="2400" dirty="0"/>
              <a:t>13 ASSGN</a:t>
            </a:r>
          </a:p>
          <a:p>
            <a:r>
              <a:rPr lang="en-US" altLang="ja-JP" sz="2400" dirty="0"/>
              <a:t>14 REMOVE</a:t>
            </a:r>
          </a:p>
          <a:p>
            <a:r>
              <a:rPr lang="en-US" altLang="ja-JP" sz="2400" dirty="0"/>
              <a:t>15 RET 2</a:t>
            </a:r>
          </a:p>
        </p:txBody>
      </p:sp>
      <p:sp>
        <p:nvSpPr>
          <p:cNvPr id="141379" name="Text Box 67"/>
          <p:cNvSpPr txBox="1">
            <a:spLocks noChangeArrowheads="1"/>
          </p:cNvSpPr>
          <p:nvPr/>
        </p:nvSpPr>
        <p:spPr bwMode="auto">
          <a:xfrm>
            <a:off x="3886200" y="0"/>
            <a:ext cx="22320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値渡しの場合</a:t>
            </a:r>
          </a:p>
        </p:txBody>
      </p:sp>
      <p:sp>
        <p:nvSpPr>
          <p:cNvPr id="141392" name="Text Box 80"/>
          <p:cNvSpPr txBox="1">
            <a:spLocks noChangeArrowheads="1"/>
          </p:cNvSpPr>
          <p:nvPr/>
        </p:nvSpPr>
        <p:spPr bwMode="auto">
          <a:xfrm>
            <a:off x="304800" y="533400"/>
            <a:ext cx="250666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dirty="0"/>
              <a:t>プログラム例 </a:t>
            </a:r>
          </a:p>
        </p:txBody>
      </p:sp>
      <p:sp>
        <p:nvSpPr>
          <p:cNvPr id="141393" name="Rectangle 81"/>
          <p:cNvSpPr>
            <a:spLocks noChangeArrowheads="1"/>
          </p:cNvSpPr>
          <p:nvPr/>
        </p:nvSpPr>
        <p:spPr bwMode="auto">
          <a:xfrm>
            <a:off x="6400800" y="533400"/>
            <a:ext cx="2438400" cy="6323013"/>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800" dirty="0"/>
              <a:t>  </a:t>
            </a:r>
            <a:r>
              <a:rPr lang="en-US" altLang="ja-JP" sz="2400" dirty="0"/>
              <a:t>0 START</a:t>
            </a:r>
          </a:p>
          <a:p>
            <a:r>
              <a:rPr lang="en-US" altLang="ja-JP" sz="2400" dirty="0"/>
              <a:t>  1 PUSHI 10</a:t>
            </a:r>
          </a:p>
          <a:p>
            <a:r>
              <a:rPr lang="en-US" altLang="ja-JP" sz="2400" dirty="0"/>
              <a:t>  2 POP (0, 1)</a:t>
            </a:r>
          </a:p>
          <a:p>
            <a:r>
              <a:rPr lang="en-US" altLang="ja-JP" sz="2400" dirty="0"/>
              <a:t>  3 PUSHI 20</a:t>
            </a:r>
          </a:p>
          <a:p>
            <a:r>
              <a:rPr lang="en-US" altLang="ja-JP" sz="2400" dirty="0"/>
              <a:t>  4 POP (0, 2)</a:t>
            </a:r>
          </a:p>
          <a:p>
            <a:r>
              <a:rPr lang="en-US" altLang="ja-JP" sz="2400" dirty="0"/>
              <a:t>  5 </a:t>
            </a:r>
            <a:r>
              <a:rPr lang="en-US" altLang="ja-JP" sz="2400" dirty="0">
                <a:solidFill>
                  <a:srgbClr val="FFFF99"/>
                </a:solidFill>
              </a:rPr>
              <a:t>PUSHI</a:t>
            </a:r>
            <a:r>
              <a:rPr lang="ja-JP" altLang="en-US" sz="2400" dirty="0">
                <a:solidFill>
                  <a:srgbClr val="FFFF99"/>
                </a:solidFill>
              </a:rPr>
              <a:t> (0, 1)</a:t>
            </a:r>
          </a:p>
          <a:p>
            <a:r>
              <a:rPr lang="en-US" altLang="ja-JP" sz="2400" dirty="0"/>
              <a:t>  6 POP</a:t>
            </a:r>
          </a:p>
          <a:p>
            <a:r>
              <a:rPr lang="en-US" altLang="ja-JP" sz="2400" dirty="0"/>
              <a:t>  7 </a:t>
            </a:r>
            <a:r>
              <a:rPr lang="en-US" altLang="ja-JP" sz="2400" dirty="0">
                <a:solidFill>
                  <a:srgbClr val="FFCCFF"/>
                </a:solidFill>
              </a:rPr>
              <a:t>PUSHI (0, 2)</a:t>
            </a:r>
          </a:p>
          <a:p>
            <a:r>
              <a:rPr lang="en-US" altLang="ja-JP" sz="2400" dirty="0"/>
              <a:t>  8 POP</a:t>
            </a:r>
          </a:p>
          <a:p>
            <a:r>
              <a:rPr lang="en-US" altLang="ja-JP" sz="2400" dirty="0"/>
              <a:t>  9 CALL 11</a:t>
            </a:r>
          </a:p>
          <a:p>
            <a:r>
              <a:rPr lang="en-US" altLang="ja-JP" sz="2400" dirty="0"/>
              <a:t>10 HALT</a:t>
            </a:r>
          </a:p>
          <a:p>
            <a:r>
              <a:rPr lang="en-US" altLang="ja-JP" sz="2400" dirty="0"/>
              <a:t>11 </a:t>
            </a:r>
            <a:r>
              <a:rPr lang="en-US" altLang="ja-JP" sz="2400" dirty="0">
                <a:solidFill>
                  <a:srgbClr val="99FF99"/>
                </a:solidFill>
              </a:rPr>
              <a:t>PUSH (0, -4)</a:t>
            </a:r>
          </a:p>
          <a:p>
            <a:r>
              <a:rPr lang="en-US" altLang="ja-JP" sz="2400" dirty="0"/>
              <a:t>12 </a:t>
            </a:r>
            <a:r>
              <a:rPr lang="en-US" altLang="ja-JP" sz="2400" dirty="0">
                <a:solidFill>
                  <a:srgbClr val="66FFFF"/>
                </a:solidFill>
              </a:rPr>
              <a:t>PUSH (0, -3)</a:t>
            </a:r>
          </a:p>
          <a:p>
            <a:r>
              <a:rPr lang="en-US" altLang="ja-JP" sz="2400" dirty="0"/>
              <a:t>13 </a:t>
            </a:r>
            <a:r>
              <a:rPr lang="en-US" altLang="ja-JP" sz="2400" dirty="0">
                <a:solidFill>
                  <a:srgbClr val="66FFFF"/>
                </a:solidFill>
              </a:rPr>
              <a:t>LOAD</a:t>
            </a:r>
          </a:p>
          <a:p>
            <a:r>
              <a:rPr lang="en-US" altLang="ja-JP" sz="2400" dirty="0"/>
              <a:t>14 ASSGN</a:t>
            </a:r>
          </a:p>
          <a:p>
            <a:r>
              <a:rPr lang="en-US" altLang="ja-JP" sz="2400" dirty="0"/>
              <a:t>15 REMOVE</a:t>
            </a:r>
          </a:p>
          <a:p>
            <a:r>
              <a:rPr lang="en-US" altLang="ja-JP" sz="2400" dirty="0"/>
              <a:t>16 RET 2</a:t>
            </a:r>
          </a:p>
        </p:txBody>
      </p:sp>
      <p:sp>
        <p:nvSpPr>
          <p:cNvPr id="141394" name="Text Box 82"/>
          <p:cNvSpPr txBox="1">
            <a:spLocks noChangeArrowheads="1"/>
          </p:cNvSpPr>
          <p:nvPr/>
        </p:nvSpPr>
        <p:spPr bwMode="auto">
          <a:xfrm>
            <a:off x="6324600" y="0"/>
            <a:ext cx="25876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参照渡しの場合</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値渡しと参照渡し</a:t>
            </a:r>
          </a:p>
        </p:txBody>
      </p:sp>
      <p:sp>
        <p:nvSpPr>
          <p:cNvPr id="135172" name="Rectangle 4"/>
          <p:cNvSpPr>
            <a:spLocks noChangeArrowheads="1"/>
          </p:cNvSpPr>
          <p:nvPr/>
        </p:nvSpPr>
        <p:spPr bwMode="auto">
          <a:xfrm>
            <a:off x="228600" y="2057400"/>
            <a:ext cx="3200400" cy="441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ja-JP" altLang="en-US" sz="2800" dirty="0"/>
              <a:t>{</a:t>
            </a:r>
          </a:p>
          <a:p>
            <a:r>
              <a:rPr lang="ja-JP" altLang="en-US" sz="2800" dirty="0"/>
              <a:t>   </a:t>
            </a:r>
            <a:r>
              <a:rPr lang="en-US" altLang="ja-JP" sz="2800" dirty="0"/>
              <a:t>int a = 1, b = 2;</a:t>
            </a:r>
          </a:p>
          <a:p>
            <a:r>
              <a:rPr lang="en-US" altLang="ja-JP" sz="2800" dirty="0"/>
              <a:t>   int c = func (a, b);</a:t>
            </a:r>
          </a:p>
          <a:p>
            <a:r>
              <a:rPr lang="en-US" altLang="ja-JP" sz="2800" dirty="0"/>
              <a:t>        :</a:t>
            </a:r>
          </a:p>
          <a:p>
            <a:r>
              <a:rPr lang="en-US" altLang="ja-JP" sz="2800" dirty="0"/>
              <a:t>}</a:t>
            </a:r>
          </a:p>
          <a:p>
            <a:r>
              <a:rPr lang="en-US" altLang="ja-JP" sz="2800" dirty="0"/>
              <a:t>func (int x, int y) {</a:t>
            </a:r>
          </a:p>
          <a:p>
            <a:r>
              <a:rPr lang="en-US" altLang="ja-JP" sz="2800" dirty="0"/>
              <a:t>   y = 2*y;</a:t>
            </a:r>
          </a:p>
          <a:p>
            <a:r>
              <a:rPr lang="en-US" altLang="ja-JP" sz="2800" dirty="0"/>
              <a:t>   x = x+y;</a:t>
            </a:r>
          </a:p>
          <a:p>
            <a:r>
              <a:rPr lang="en-US" altLang="ja-JP" sz="2800" dirty="0"/>
              <a:t>   return x;</a:t>
            </a:r>
          </a:p>
          <a:p>
            <a:r>
              <a:rPr lang="en-US" altLang="ja-JP" sz="2800" dirty="0"/>
              <a:t>} </a:t>
            </a:r>
          </a:p>
        </p:txBody>
      </p:sp>
      <p:graphicFrame>
        <p:nvGraphicFramePr>
          <p:cNvPr id="135215" name="Group 47"/>
          <p:cNvGraphicFramePr>
            <a:graphicFrameLocks noGrp="1"/>
          </p:cNvGraphicFramePr>
          <p:nvPr/>
        </p:nvGraphicFramePr>
        <p:xfrm>
          <a:off x="3657600" y="3505200"/>
          <a:ext cx="4191000" cy="1554480"/>
        </p:xfrm>
        <a:graphic>
          <a:graphicData uri="http://schemas.openxmlformats.org/drawingml/2006/table">
            <a:tbl>
              <a:tblPr/>
              <a:tblGrid>
                <a:gridCol w="1625600">
                  <a:extLst>
                    <a:ext uri="{9D8B030D-6E8A-4147-A177-3AD203B41FA5}">
                      <a16:colId xmlns:a16="http://schemas.microsoft.com/office/drawing/2014/main" val="20000"/>
                    </a:ext>
                  </a:extLst>
                </a:gridCol>
                <a:gridCol w="8890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gridCol w="838200">
                  <a:extLst>
                    <a:ext uri="{9D8B030D-6E8A-4147-A177-3AD203B41FA5}">
                      <a16:colId xmlns:a16="http://schemas.microsoft.com/office/drawing/2014/main" val="20003"/>
                    </a:ext>
                  </a:extLst>
                </a:gridCol>
              </a:tblGrid>
              <a:tr h="44926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b</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c</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4767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値渡し</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4926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参照渡し</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135216" name="Text Box 48"/>
          <p:cNvSpPr txBox="1">
            <a:spLocks noChangeArrowheads="1"/>
          </p:cNvSpPr>
          <p:nvPr/>
        </p:nvSpPr>
        <p:spPr bwMode="auto">
          <a:xfrm>
            <a:off x="3657600" y="2971800"/>
            <a:ext cx="32940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dirty="0"/>
              <a:t>func </a:t>
            </a:r>
            <a:r>
              <a:rPr lang="ja-JP" altLang="en-US" sz="2800" dirty="0"/>
              <a:t>呼び出し後の値</a:t>
            </a:r>
          </a:p>
        </p:txBody>
      </p:sp>
      <p:sp>
        <p:nvSpPr>
          <p:cNvPr id="135217" name="Text Box 49"/>
          <p:cNvSpPr txBox="1">
            <a:spLocks noChangeArrowheads="1"/>
          </p:cNvSpPr>
          <p:nvPr/>
        </p:nvSpPr>
        <p:spPr bwMode="auto">
          <a:xfrm>
            <a:off x="3581400" y="5410200"/>
            <a:ext cx="5214938"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参照渡しは仮引数の値を変えると</a:t>
            </a:r>
          </a:p>
          <a:p>
            <a:r>
              <a:rPr lang="ja-JP" altLang="en-US" sz="2800" dirty="0"/>
              <a:t>実引数の値も変わる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5216"/>
                                        </p:tgtEl>
                                        <p:attrNameLst>
                                          <p:attrName>style.visibility</p:attrName>
                                        </p:attrNameLst>
                                      </p:cBhvr>
                                      <p:to>
                                        <p:strVal val="visible"/>
                                      </p:to>
                                    </p:set>
                                    <p:animEffect transition="in" filter="checkerboard(across)">
                                      <p:cBhvr>
                                        <p:cTn id="7" dur="500"/>
                                        <p:tgtEl>
                                          <p:spTgt spid="135216"/>
                                        </p:tgtEl>
                                      </p:cBhvr>
                                    </p:animEffect>
                                  </p:childTnLst>
                                </p:cTn>
                              </p:par>
                            </p:childTnLst>
                          </p:cTn>
                        </p:par>
                        <p:par>
                          <p:cTn id="8" fill="hold" nodeType="afterGroup">
                            <p:stCondLst>
                              <p:cond delay="500"/>
                            </p:stCondLst>
                            <p:childTnLst>
                              <p:par>
                                <p:cTn id="9" presetID="5" presetClass="entr" presetSubtype="10" fill="hold" nodeType="afterEffect">
                                  <p:stCondLst>
                                    <p:cond delay="0"/>
                                  </p:stCondLst>
                                  <p:childTnLst>
                                    <p:set>
                                      <p:cBhvr>
                                        <p:cTn id="10" dur="1" fill="hold">
                                          <p:stCondLst>
                                            <p:cond delay="0"/>
                                          </p:stCondLst>
                                        </p:cTn>
                                        <p:tgtEl>
                                          <p:spTgt spid="135215"/>
                                        </p:tgtEl>
                                        <p:attrNameLst>
                                          <p:attrName>style.visibility</p:attrName>
                                        </p:attrNameLst>
                                      </p:cBhvr>
                                      <p:to>
                                        <p:strVal val="visible"/>
                                      </p:to>
                                    </p:set>
                                    <p:animEffect transition="in" filter="checkerboard(across)">
                                      <p:cBhvr>
                                        <p:cTn id="11" dur="500"/>
                                        <p:tgtEl>
                                          <p:spTgt spid="13521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135217"/>
                                        </p:tgtEl>
                                        <p:attrNameLst>
                                          <p:attrName>style.visibility</p:attrName>
                                        </p:attrNameLst>
                                      </p:cBhvr>
                                      <p:to>
                                        <p:strVal val="visible"/>
                                      </p:to>
                                    </p:set>
                                    <p:animEffect transition="in" filter="checkerboard(across)">
                                      <p:cBhvr>
                                        <p:cTn id="16" dur="500"/>
                                        <p:tgtEl>
                                          <p:spTgt spid="1352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216" grpId="0" autoUpdateAnimBg="0"/>
      <p:bldP spid="135217" grpId="0" autoUpdateAnimBg="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idx="4294967295"/>
          </p:nvPr>
        </p:nvSpPr>
        <p:spPr>
          <a:xfrm>
            <a:off x="1066800" y="304800"/>
            <a:ext cx="7543800" cy="1219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配列型引数</a:t>
            </a:r>
          </a:p>
        </p:txBody>
      </p:sp>
      <p:sp>
        <p:nvSpPr>
          <p:cNvPr id="156675" name="Rectangle 3"/>
          <p:cNvSpPr>
            <a:spLocks noChangeArrowheads="1"/>
          </p:cNvSpPr>
          <p:nvPr/>
        </p:nvSpPr>
        <p:spPr bwMode="auto">
          <a:xfrm>
            <a:off x="533400" y="1752600"/>
            <a:ext cx="2438400" cy="3962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ja-JP" altLang="en-US" sz="2800" dirty="0"/>
              <a:t>{</a:t>
            </a:r>
          </a:p>
          <a:p>
            <a:r>
              <a:rPr lang="ja-JP" altLang="en-US" sz="2800" dirty="0"/>
              <a:t>   </a:t>
            </a:r>
            <a:r>
              <a:rPr lang="en-US" altLang="ja-JP" sz="2800" dirty="0"/>
              <a:t>int a[100];</a:t>
            </a:r>
          </a:p>
          <a:p>
            <a:r>
              <a:rPr lang="en-US" altLang="ja-JP" sz="2800" dirty="0"/>
              <a:t>       :</a:t>
            </a:r>
          </a:p>
          <a:p>
            <a:r>
              <a:rPr lang="en-US" altLang="ja-JP" sz="2800" dirty="0"/>
              <a:t>   func (a);</a:t>
            </a:r>
          </a:p>
          <a:p>
            <a:r>
              <a:rPr lang="en-US" altLang="ja-JP" sz="2800" dirty="0"/>
              <a:t>       :</a:t>
            </a:r>
          </a:p>
          <a:p>
            <a:r>
              <a:rPr lang="en-US" altLang="ja-JP" sz="2800" dirty="0"/>
              <a:t>}</a:t>
            </a:r>
          </a:p>
          <a:p>
            <a:r>
              <a:rPr lang="en-US" altLang="ja-JP" sz="2800" dirty="0"/>
              <a:t>func (int[] x) {</a:t>
            </a:r>
          </a:p>
          <a:p>
            <a:r>
              <a:rPr lang="en-US" altLang="ja-JP" sz="2800" dirty="0"/>
              <a:t>       :</a:t>
            </a:r>
          </a:p>
          <a:p>
            <a:r>
              <a:rPr lang="en-US" altLang="ja-JP" sz="2800" dirty="0"/>
              <a:t>}</a:t>
            </a:r>
          </a:p>
        </p:txBody>
      </p:sp>
      <p:grpSp>
        <p:nvGrpSpPr>
          <p:cNvPr id="156682" name="Group 10"/>
          <p:cNvGrpSpPr>
            <a:grpSpLocks/>
          </p:cNvGrpSpPr>
          <p:nvPr/>
        </p:nvGrpSpPr>
        <p:grpSpPr bwMode="auto">
          <a:xfrm>
            <a:off x="3352800" y="1219200"/>
            <a:ext cx="2362200" cy="4876800"/>
            <a:chOff x="2112" y="768"/>
            <a:chExt cx="1488" cy="3072"/>
          </a:xfrm>
        </p:grpSpPr>
        <p:sp>
          <p:nvSpPr>
            <p:cNvPr id="156676" name="Text Box 4"/>
            <p:cNvSpPr txBox="1">
              <a:spLocks noChangeArrowheads="1"/>
            </p:cNvSpPr>
            <p:nvPr/>
          </p:nvSpPr>
          <p:spPr bwMode="auto">
            <a:xfrm>
              <a:off x="2208" y="768"/>
              <a:ext cx="122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dirty="0"/>
                <a:t>値渡しの場合</a:t>
              </a:r>
            </a:p>
          </p:txBody>
        </p:sp>
        <p:sp>
          <p:nvSpPr>
            <p:cNvPr id="156677" name="Rectangle 5"/>
            <p:cNvSpPr>
              <a:spLocks noChangeArrowheads="1"/>
            </p:cNvSpPr>
            <p:nvPr/>
          </p:nvSpPr>
          <p:spPr bwMode="auto">
            <a:xfrm>
              <a:off x="2112" y="1104"/>
              <a:ext cx="1488" cy="2736"/>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800" dirty="0"/>
                <a:t>PUSH (0, 1)</a:t>
              </a:r>
            </a:p>
            <a:p>
              <a:r>
                <a:rPr lang="en-US" altLang="ja-JP" sz="2800" dirty="0"/>
                <a:t>POP</a:t>
              </a:r>
            </a:p>
            <a:p>
              <a:r>
                <a:rPr lang="en-US" altLang="ja-JP" sz="2800" dirty="0"/>
                <a:t>PUSH (0, 2)</a:t>
              </a:r>
            </a:p>
            <a:p>
              <a:r>
                <a:rPr lang="en-US" altLang="ja-JP" sz="2800" dirty="0"/>
                <a:t>POP</a:t>
              </a:r>
            </a:p>
            <a:p>
              <a:r>
                <a:rPr lang="en-US" altLang="ja-JP" sz="2800" dirty="0"/>
                <a:t>     :</a:t>
              </a:r>
            </a:p>
            <a:p>
              <a:r>
                <a:rPr lang="en-US" altLang="ja-JP" sz="2800" dirty="0"/>
                <a:t>PUSH (0, 100)</a:t>
              </a:r>
            </a:p>
            <a:p>
              <a:r>
                <a:rPr lang="en-US" altLang="ja-JP" sz="2800" dirty="0"/>
                <a:t>POP</a:t>
              </a:r>
            </a:p>
            <a:p>
              <a:r>
                <a:rPr lang="en-US" altLang="ja-JP" sz="2800" dirty="0"/>
                <a:t>CALL 500</a:t>
              </a:r>
            </a:p>
            <a:p>
              <a:r>
                <a:rPr lang="en-US" altLang="ja-JP" sz="2800" dirty="0"/>
                <a:t>     :</a:t>
              </a:r>
            </a:p>
            <a:p>
              <a:r>
                <a:rPr lang="en-US" altLang="ja-JP" sz="2800" dirty="0"/>
                <a:t>RET 100</a:t>
              </a:r>
            </a:p>
          </p:txBody>
        </p:sp>
      </p:grpSp>
      <p:sp>
        <p:nvSpPr>
          <p:cNvPr id="156678" name="Text Box 6"/>
          <p:cNvSpPr txBox="1">
            <a:spLocks noChangeArrowheads="1"/>
          </p:cNvSpPr>
          <p:nvPr/>
        </p:nvSpPr>
        <p:spPr bwMode="auto">
          <a:xfrm>
            <a:off x="2895600" y="6172200"/>
            <a:ext cx="31607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全ての要素をコピー</a:t>
            </a:r>
          </a:p>
        </p:txBody>
      </p:sp>
      <p:grpSp>
        <p:nvGrpSpPr>
          <p:cNvPr id="156684" name="Group 12"/>
          <p:cNvGrpSpPr>
            <a:grpSpLocks/>
          </p:cNvGrpSpPr>
          <p:nvPr/>
        </p:nvGrpSpPr>
        <p:grpSpPr bwMode="auto">
          <a:xfrm>
            <a:off x="6096000" y="1219200"/>
            <a:ext cx="2362200" cy="2743200"/>
            <a:chOff x="3840" y="768"/>
            <a:chExt cx="1488" cy="1728"/>
          </a:xfrm>
        </p:grpSpPr>
        <p:sp>
          <p:nvSpPr>
            <p:cNvPr id="156679" name="Text Box 7"/>
            <p:cNvSpPr txBox="1">
              <a:spLocks noChangeArrowheads="1"/>
            </p:cNvSpPr>
            <p:nvPr/>
          </p:nvSpPr>
          <p:spPr bwMode="auto">
            <a:xfrm>
              <a:off x="3888" y="768"/>
              <a:ext cx="141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dirty="0"/>
                <a:t>参照渡しの場合</a:t>
              </a:r>
            </a:p>
          </p:txBody>
        </p:sp>
        <p:sp>
          <p:nvSpPr>
            <p:cNvPr id="156680" name="Rectangle 8"/>
            <p:cNvSpPr>
              <a:spLocks noChangeArrowheads="1"/>
            </p:cNvSpPr>
            <p:nvPr/>
          </p:nvSpPr>
          <p:spPr bwMode="auto">
            <a:xfrm>
              <a:off x="3840" y="1104"/>
              <a:ext cx="1488" cy="1392"/>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800" dirty="0"/>
                <a:t>PUSHI (0, 1)</a:t>
              </a:r>
            </a:p>
            <a:p>
              <a:r>
                <a:rPr lang="en-US" altLang="ja-JP" sz="2800" dirty="0"/>
                <a:t>POP</a:t>
              </a:r>
            </a:p>
            <a:p>
              <a:r>
                <a:rPr lang="en-US" altLang="ja-JP" sz="2800" dirty="0"/>
                <a:t>CALL 300</a:t>
              </a:r>
            </a:p>
            <a:p>
              <a:r>
                <a:rPr lang="en-US" altLang="ja-JP" sz="2800" dirty="0"/>
                <a:t>     :</a:t>
              </a:r>
            </a:p>
            <a:p>
              <a:r>
                <a:rPr lang="en-US" altLang="ja-JP" sz="2800" dirty="0"/>
                <a:t>RET 1</a:t>
              </a:r>
            </a:p>
          </p:txBody>
        </p:sp>
      </p:grpSp>
      <p:sp>
        <p:nvSpPr>
          <p:cNvPr id="156681" name="Text Box 9"/>
          <p:cNvSpPr txBox="1">
            <a:spLocks noChangeArrowheads="1"/>
          </p:cNvSpPr>
          <p:nvPr/>
        </p:nvSpPr>
        <p:spPr bwMode="auto">
          <a:xfrm>
            <a:off x="5791200" y="4114800"/>
            <a:ext cx="319563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先頭の番地をコピー</a:t>
            </a:r>
          </a:p>
        </p:txBody>
      </p:sp>
      <p:sp>
        <p:nvSpPr>
          <p:cNvPr id="156685" name="Text Box 13"/>
          <p:cNvSpPr txBox="1">
            <a:spLocks noChangeArrowheads="1"/>
          </p:cNvSpPr>
          <p:nvPr/>
        </p:nvSpPr>
        <p:spPr bwMode="auto">
          <a:xfrm>
            <a:off x="6096000" y="5105400"/>
            <a:ext cx="258762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多くの言語で</a:t>
            </a:r>
          </a:p>
          <a:p>
            <a:r>
              <a:rPr lang="ja-JP" altLang="en-US" sz="2800" dirty="0"/>
              <a:t>配列は参照渡し</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56682"/>
                                        </p:tgtEl>
                                        <p:attrNameLst>
                                          <p:attrName>style.visibility</p:attrName>
                                        </p:attrNameLst>
                                      </p:cBhvr>
                                      <p:to>
                                        <p:strVal val="visible"/>
                                      </p:to>
                                    </p:set>
                                    <p:animEffect transition="in" filter="checkerboard(across)">
                                      <p:cBhvr>
                                        <p:cTn id="7" dur="500"/>
                                        <p:tgtEl>
                                          <p:spTgt spid="1566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56678"/>
                                        </p:tgtEl>
                                        <p:attrNameLst>
                                          <p:attrName>style.visibility</p:attrName>
                                        </p:attrNameLst>
                                      </p:cBhvr>
                                      <p:to>
                                        <p:strVal val="visible"/>
                                      </p:to>
                                    </p:set>
                                    <p:animEffect transition="in" filter="checkerboard(across)">
                                      <p:cBhvr>
                                        <p:cTn id="12" dur="500"/>
                                        <p:tgtEl>
                                          <p:spTgt spid="15667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156684"/>
                                        </p:tgtEl>
                                        <p:attrNameLst>
                                          <p:attrName>style.visibility</p:attrName>
                                        </p:attrNameLst>
                                      </p:cBhvr>
                                      <p:to>
                                        <p:strVal val="visible"/>
                                      </p:to>
                                    </p:set>
                                    <p:animEffect transition="in" filter="checkerboard(across)">
                                      <p:cBhvr>
                                        <p:cTn id="17" dur="500"/>
                                        <p:tgtEl>
                                          <p:spTgt spid="15668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56681"/>
                                        </p:tgtEl>
                                        <p:attrNameLst>
                                          <p:attrName>style.visibility</p:attrName>
                                        </p:attrNameLst>
                                      </p:cBhvr>
                                      <p:to>
                                        <p:strVal val="visible"/>
                                      </p:to>
                                    </p:set>
                                    <p:animEffect transition="in" filter="checkerboard(across)">
                                      <p:cBhvr>
                                        <p:cTn id="22" dur="500"/>
                                        <p:tgtEl>
                                          <p:spTgt spid="15668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56685"/>
                                        </p:tgtEl>
                                        <p:attrNameLst>
                                          <p:attrName>style.visibility</p:attrName>
                                        </p:attrNameLst>
                                      </p:cBhvr>
                                      <p:to>
                                        <p:strVal val="visible"/>
                                      </p:to>
                                    </p:set>
                                    <p:animEffect transition="in" filter="checkerboard(across)">
                                      <p:cBhvr>
                                        <p:cTn id="27" dur="500"/>
                                        <p:tgtEl>
                                          <p:spTgt spid="1566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678" grpId="0" autoUpdateAnimBg="0"/>
      <p:bldP spid="156681" grpId="0" autoUpdateAnimBg="0"/>
      <p:bldP spid="156685" grpId="0" autoUpdateAnimBg="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値渡しと参照渡しの長所と短所</a:t>
            </a:r>
          </a:p>
        </p:txBody>
      </p:sp>
      <p:sp>
        <p:nvSpPr>
          <p:cNvPr id="137219"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値渡し</a:t>
            </a:r>
          </a:p>
          <a:p>
            <a:pPr lvl="1"/>
            <a:r>
              <a:rPr lang="ja-JP" altLang="en-US" dirty="0">
                <a:effectLst/>
                <a:latin typeface="Times New Roman" panose="02020603050405020304" pitchFamily="18" charset="0"/>
                <a:ea typeface="ＭＳ Ｐゴシック" panose="020B0600070205080204" pitchFamily="50" charset="-128"/>
              </a:rPr>
              <a:t>関数間の独立性が高い</a:t>
            </a:r>
          </a:p>
          <a:p>
            <a:r>
              <a:rPr lang="ja-JP" altLang="en-US" dirty="0">
                <a:effectLst/>
                <a:latin typeface="Times New Roman" panose="02020603050405020304" pitchFamily="18" charset="0"/>
                <a:ea typeface="ＭＳ Ｐゴシック" panose="020B0600070205080204" pitchFamily="50" charset="-128"/>
              </a:rPr>
              <a:t>参照渡しの長所</a:t>
            </a:r>
          </a:p>
          <a:p>
            <a:pPr lvl="1"/>
            <a:r>
              <a:rPr lang="ja-JP" altLang="en-US" dirty="0">
                <a:effectLst/>
                <a:latin typeface="Times New Roman" panose="02020603050405020304" pitchFamily="18" charset="0"/>
                <a:ea typeface="ＭＳ Ｐゴシック" panose="020B0600070205080204" pitchFamily="50" charset="-128"/>
              </a:rPr>
              <a:t>配列、オブジェクト等のデータ数の多いものでも速やかに渡せる</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スコープルール</a:t>
            </a:r>
          </a:p>
        </p:txBody>
      </p:sp>
      <p:sp>
        <p:nvSpPr>
          <p:cNvPr id="78851" name="Rectangle 3"/>
          <p:cNvSpPr>
            <a:spLocks noGrp="1" noChangeArrowheads="1"/>
          </p:cNvSpPr>
          <p:nvPr>
            <p:ph type="body" idx="4294967295"/>
          </p:nvPr>
        </p:nvSpPr>
        <p:spPr>
          <a:xfrm>
            <a:off x="1066800" y="1981200"/>
            <a:ext cx="7696200" cy="441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記号表の動的管理</a:t>
            </a:r>
          </a:p>
          <a:p>
            <a:pPr lvl="1"/>
            <a:r>
              <a:rPr lang="ja-JP" altLang="en-US" dirty="0">
                <a:effectLst/>
                <a:latin typeface="Times New Roman" panose="02020603050405020304" pitchFamily="18" charset="0"/>
                <a:ea typeface="ＭＳ Ｐゴシック" panose="020B0600070205080204" pitchFamily="50" charset="-128"/>
              </a:rPr>
              <a:t>ブロックに入る → 新しい記号表を作成</a:t>
            </a:r>
          </a:p>
          <a:p>
            <a:pPr lvl="1"/>
            <a:r>
              <a:rPr lang="ja-JP" altLang="en-US" dirty="0">
                <a:effectLst/>
                <a:latin typeface="Times New Roman" panose="02020603050405020304" pitchFamily="18" charset="0"/>
                <a:ea typeface="ＭＳ Ｐゴシック" panose="020B0600070205080204" pitchFamily="50" charset="-128"/>
              </a:rPr>
              <a:t>ブロックから出る → 最新の記号表を削除</a:t>
            </a:r>
          </a:p>
          <a:p>
            <a:r>
              <a:rPr lang="ja-JP" altLang="en-US" dirty="0">
                <a:effectLst/>
                <a:latin typeface="Times New Roman" panose="02020603050405020304" pitchFamily="18" charset="0"/>
                <a:ea typeface="ＭＳ Ｐゴシック" panose="020B0600070205080204" pitchFamily="50" charset="-128"/>
              </a:rPr>
              <a:t>名前の参照</a:t>
            </a:r>
          </a:p>
          <a:p>
            <a:pPr lvl="1"/>
            <a:r>
              <a:rPr lang="ja-JP" altLang="en-US" dirty="0">
                <a:effectLst/>
                <a:latin typeface="Times New Roman" panose="02020603050405020304" pitchFamily="18" charset="0"/>
                <a:ea typeface="ＭＳ Ｐゴシック" panose="020B0600070205080204" pitchFamily="50" charset="-128"/>
              </a:rPr>
              <a:t>最も新しい記号表から順に検索</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結果渡し </a:t>
            </a:r>
            <a:br>
              <a:rPr lang="ja-JP" altLang="en-US" dirty="0">
                <a:effectLst/>
                <a:latin typeface="Times New Roman" panose="02020603050405020304" pitchFamily="18" charset="0"/>
                <a:ea typeface="ＭＳ Ｐゴシック" panose="020B0600070205080204" pitchFamily="50" charset="-128"/>
              </a:rPr>
            </a:br>
            <a:r>
              <a:rPr lang="ja-JP" altLang="en-US" sz="4000" dirty="0">
                <a:effectLst/>
                <a:latin typeface="Times New Roman" panose="02020603050405020304" pitchFamily="18" charset="0"/>
                <a:ea typeface="ＭＳ Ｐゴシック" panose="020B0600070205080204" pitchFamily="50" charset="-128"/>
              </a:rPr>
              <a:t>(</a:t>
            </a:r>
            <a:r>
              <a:rPr lang="en-US" altLang="ja-JP" sz="4000" dirty="0">
                <a:effectLst/>
                <a:latin typeface="Times New Roman" panose="02020603050405020304" pitchFamily="18" charset="0"/>
                <a:ea typeface="ＭＳ Ｐゴシック" panose="020B0600070205080204" pitchFamily="50" charset="-128"/>
              </a:rPr>
              <a:t>call by result</a:t>
            </a:r>
            <a:r>
              <a:rPr lang="ja-JP" altLang="en-US" sz="4000" dirty="0">
                <a:effectLst/>
                <a:latin typeface="Times New Roman" panose="02020603050405020304" pitchFamily="18" charset="0"/>
                <a:ea typeface="ＭＳ Ｐゴシック" panose="020B0600070205080204" pitchFamily="50" charset="-128"/>
              </a:rPr>
              <a:t>, </a:t>
            </a:r>
            <a:r>
              <a:rPr lang="en-US" altLang="ja-JP" sz="4000" dirty="0">
                <a:effectLst/>
                <a:latin typeface="Times New Roman" panose="02020603050405020304" pitchFamily="18" charset="0"/>
                <a:ea typeface="ＭＳ Ｐゴシック" panose="020B0600070205080204" pitchFamily="50" charset="-128"/>
              </a:rPr>
              <a:t>pass by result)</a:t>
            </a:r>
          </a:p>
        </p:txBody>
      </p:sp>
      <p:sp>
        <p:nvSpPr>
          <p:cNvPr id="145411" name="Rectangle 3"/>
          <p:cNvSpPr>
            <a:spLocks noGrp="1" noChangeArrowheads="1"/>
          </p:cNvSpPr>
          <p:nvPr>
            <p:ph type="body" idx="4294967295"/>
          </p:nvPr>
        </p:nvSpPr>
        <p:spPr>
          <a:xfrm>
            <a:off x="1066800" y="1752600"/>
            <a:ext cx="75438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結果渡し</a:t>
            </a:r>
          </a:p>
          <a:p>
            <a:pPr lvl="1"/>
            <a:r>
              <a:rPr lang="ja-JP" altLang="en-US" dirty="0">
                <a:effectLst/>
                <a:latin typeface="Times New Roman" panose="02020603050405020304" pitchFamily="18" charset="0"/>
                <a:ea typeface="ＭＳ Ｐゴシック" panose="020B0600070205080204" pitchFamily="50" charset="-128"/>
              </a:rPr>
              <a:t>完了時に仮引数の値を実引数にコピー</a:t>
            </a:r>
          </a:p>
        </p:txBody>
      </p:sp>
      <p:sp>
        <p:nvSpPr>
          <p:cNvPr id="145418" name="Rectangle 10"/>
          <p:cNvSpPr>
            <a:spLocks noChangeArrowheads="1"/>
          </p:cNvSpPr>
          <p:nvPr/>
        </p:nvSpPr>
        <p:spPr bwMode="auto">
          <a:xfrm>
            <a:off x="2895600" y="3048000"/>
            <a:ext cx="3048000" cy="3505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800" dirty="0"/>
              <a:t>{</a:t>
            </a:r>
          </a:p>
          <a:p>
            <a:r>
              <a:rPr lang="en-US" altLang="ja-JP" sz="2800" dirty="0"/>
              <a:t>    :</a:t>
            </a:r>
          </a:p>
          <a:p>
            <a:r>
              <a:rPr lang="en-US" altLang="ja-JP" sz="2800" dirty="0"/>
              <a:t>    func (a, b);</a:t>
            </a:r>
          </a:p>
          <a:p>
            <a:r>
              <a:rPr lang="en-US" altLang="ja-JP" sz="2800" dirty="0"/>
              <a:t>    :</a:t>
            </a:r>
          </a:p>
          <a:p>
            <a:r>
              <a:rPr lang="en-US" altLang="ja-JP" sz="2800" dirty="0"/>
              <a:t>}</a:t>
            </a:r>
          </a:p>
          <a:p>
            <a:r>
              <a:rPr lang="en-US" altLang="ja-JP" sz="2800" dirty="0"/>
              <a:t>func (int i, int j) {</a:t>
            </a:r>
          </a:p>
          <a:p>
            <a:r>
              <a:rPr lang="en-US" altLang="ja-JP" sz="2800" dirty="0"/>
              <a:t>    :</a:t>
            </a:r>
          </a:p>
          <a:p>
            <a:r>
              <a:rPr lang="en-US" altLang="ja-JP" sz="2800" dirty="0"/>
              <a:t>}</a:t>
            </a:r>
          </a:p>
        </p:txBody>
      </p:sp>
      <p:grpSp>
        <p:nvGrpSpPr>
          <p:cNvPr id="145419" name="Group 11"/>
          <p:cNvGrpSpPr>
            <a:grpSpLocks/>
          </p:cNvGrpSpPr>
          <p:nvPr/>
        </p:nvGrpSpPr>
        <p:grpSpPr bwMode="auto">
          <a:xfrm>
            <a:off x="1219200" y="4192588"/>
            <a:ext cx="1600200" cy="2133600"/>
            <a:chOff x="576" y="2832"/>
            <a:chExt cx="1008" cy="1344"/>
          </a:xfrm>
        </p:grpSpPr>
        <p:sp>
          <p:nvSpPr>
            <p:cNvPr id="145420" name="Text Box 12"/>
            <p:cNvSpPr txBox="1">
              <a:spLocks noChangeArrowheads="1"/>
            </p:cNvSpPr>
            <p:nvPr/>
          </p:nvSpPr>
          <p:spPr bwMode="auto">
            <a:xfrm>
              <a:off x="576" y="3168"/>
              <a:ext cx="588" cy="596"/>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dirty="0"/>
                <a:t>a := i</a:t>
              </a:r>
            </a:p>
            <a:p>
              <a:r>
                <a:rPr lang="en-US" altLang="ja-JP" sz="2800" dirty="0"/>
                <a:t>b := j</a:t>
              </a:r>
            </a:p>
          </p:txBody>
        </p:sp>
        <p:grpSp>
          <p:nvGrpSpPr>
            <p:cNvPr id="145421" name="Group 13"/>
            <p:cNvGrpSpPr>
              <a:grpSpLocks/>
            </p:cNvGrpSpPr>
            <p:nvPr/>
          </p:nvGrpSpPr>
          <p:grpSpPr bwMode="auto">
            <a:xfrm rot="-10800000">
              <a:off x="1200" y="2832"/>
              <a:ext cx="384" cy="1344"/>
              <a:chOff x="672" y="2448"/>
              <a:chExt cx="432" cy="1440"/>
            </a:xfrm>
          </p:grpSpPr>
          <p:sp>
            <p:nvSpPr>
              <p:cNvPr id="145422" name="Arc 14"/>
              <p:cNvSpPr>
                <a:spLocks/>
              </p:cNvSpPr>
              <p:nvPr/>
            </p:nvSpPr>
            <p:spPr bwMode="auto">
              <a:xfrm>
                <a:off x="672" y="2448"/>
                <a:ext cx="432" cy="72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145423" name="Arc 15"/>
              <p:cNvSpPr>
                <a:spLocks/>
              </p:cNvSpPr>
              <p:nvPr/>
            </p:nvSpPr>
            <p:spPr bwMode="auto">
              <a:xfrm flipV="1">
                <a:off x="672" y="3168"/>
                <a:ext cx="432" cy="72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145419"/>
                                        </p:tgtEl>
                                        <p:attrNameLst>
                                          <p:attrName>style.visibility</p:attrName>
                                        </p:attrNameLst>
                                      </p:cBhvr>
                                      <p:to>
                                        <p:strVal val="visible"/>
                                      </p:to>
                                    </p:set>
                                    <p:animEffect transition="in" filter="wipe(down)">
                                      <p:cBhvr>
                                        <p:cTn id="7" dur="500"/>
                                        <p:tgtEl>
                                          <p:spTgt spid="1454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idx="4294967295"/>
          </p:nvPr>
        </p:nvSpPr>
        <p:spPr>
          <a:xfrm>
            <a:off x="1066800" y="304800"/>
            <a:ext cx="7543800" cy="1295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値結果渡し </a:t>
            </a:r>
            <a:br>
              <a:rPr lang="ja-JP" altLang="en-US" dirty="0">
                <a:effectLst/>
                <a:latin typeface="Times New Roman" panose="02020603050405020304" pitchFamily="18" charset="0"/>
                <a:ea typeface="ＭＳ Ｐゴシック" panose="020B0600070205080204" pitchFamily="50" charset="-128"/>
              </a:rPr>
            </a:br>
            <a:r>
              <a:rPr lang="ja-JP" altLang="en-US" sz="4000" dirty="0">
                <a:effectLst/>
                <a:latin typeface="Times New Roman" panose="02020603050405020304" pitchFamily="18" charset="0"/>
                <a:ea typeface="ＭＳ Ｐゴシック" panose="020B0600070205080204" pitchFamily="50" charset="-128"/>
              </a:rPr>
              <a:t>(</a:t>
            </a:r>
            <a:r>
              <a:rPr lang="en-US" altLang="ja-JP" sz="4000" dirty="0">
                <a:effectLst/>
                <a:latin typeface="Times New Roman" panose="02020603050405020304" pitchFamily="18" charset="0"/>
                <a:ea typeface="ＭＳ Ｐゴシック" panose="020B0600070205080204" pitchFamily="50" charset="-128"/>
              </a:rPr>
              <a:t>call / pass by value-result)</a:t>
            </a:r>
          </a:p>
        </p:txBody>
      </p:sp>
      <p:sp>
        <p:nvSpPr>
          <p:cNvPr id="146435" name="Rectangle 3"/>
          <p:cNvSpPr>
            <a:spLocks noGrp="1" noChangeArrowheads="1"/>
          </p:cNvSpPr>
          <p:nvPr>
            <p:ph type="body" idx="4294967295"/>
          </p:nvPr>
        </p:nvSpPr>
        <p:spPr>
          <a:xfrm>
            <a:off x="1066800" y="1600200"/>
            <a:ext cx="75438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値結果渡し</a:t>
            </a:r>
          </a:p>
          <a:p>
            <a:pPr lvl="1"/>
            <a:r>
              <a:rPr lang="ja-JP" altLang="en-US" dirty="0">
                <a:effectLst/>
                <a:latin typeface="Times New Roman" panose="02020603050405020304" pitchFamily="18" charset="0"/>
                <a:ea typeface="ＭＳ Ｐゴシック" panose="020B0600070205080204" pitchFamily="50" charset="-128"/>
              </a:rPr>
              <a:t>呼び出し時に実引数の値を仮引数にコピー</a:t>
            </a:r>
          </a:p>
          <a:p>
            <a:pPr lvl="1"/>
            <a:r>
              <a:rPr lang="ja-JP" altLang="en-US" dirty="0">
                <a:effectLst/>
                <a:latin typeface="Times New Roman" panose="02020603050405020304" pitchFamily="18" charset="0"/>
                <a:ea typeface="ＭＳ Ｐゴシック" panose="020B0600070205080204" pitchFamily="50" charset="-128"/>
              </a:rPr>
              <a:t>完了時に仮引数の値を実引数にコピー</a:t>
            </a:r>
          </a:p>
        </p:txBody>
      </p:sp>
      <p:sp>
        <p:nvSpPr>
          <p:cNvPr id="146436" name="Rectangle 4"/>
          <p:cNvSpPr>
            <a:spLocks noChangeArrowheads="1"/>
          </p:cNvSpPr>
          <p:nvPr/>
        </p:nvSpPr>
        <p:spPr bwMode="auto">
          <a:xfrm>
            <a:off x="2895600" y="3200400"/>
            <a:ext cx="3048000" cy="3505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800" dirty="0"/>
              <a:t>{</a:t>
            </a:r>
          </a:p>
          <a:p>
            <a:r>
              <a:rPr lang="en-US" altLang="ja-JP" sz="2800" dirty="0"/>
              <a:t>    :</a:t>
            </a:r>
          </a:p>
          <a:p>
            <a:r>
              <a:rPr lang="en-US" altLang="ja-JP" sz="2800" dirty="0"/>
              <a:t>    func (a, b);</a:t>
            </a:r>
          </a:p>
          <a:p>
            <a:r>
              <a:rPr lang="en-US" altLang="ja-JP" sz="2800" dirty="0"/>
              <a:t>    :</a:t>
            </a:r>
          </a:p>
          <a:p>
            <a:r>
              <a:rPr lang="en-US" altLang="ja-JP" sz="2800" dirty="0"/>
              <a:t>}</a:t>
            </a:r>
          </a:p>
          <a:p>
            <a:r>
              <a:rPr lang="en-US" altLang="ja-JP" sz="2800" dirty="0"/>
              <a:t>func (int i, int j) {</a:t>
            </a:r>
          </a:p>
          <a:p>
            <a:r>
              <a:rPr lang="en-US" altLang="ja-JP" sz="2800" dirty="0"/>
              <a:t>    :</a:t>
            </a:r>
          </a:p>
          <a:p>
            <a:r>
              <a:rPr lang="en-US" altLang="ja-JP" sz="2800" dirty="0"/>
              <a:t>}</a:t>
            </a:r>
          </a:p>
        </p:txBody>
      </p:sp>
      <p:grpSp>
        <p:nvGrpSpPr>
          <p:cNvPr id="146446" name="Group 14"/>
          <p:cNvGrpSpPr>
            <a:grpSpLocks/>
          </p:cNvGrpSpPr>
          <p:nvPr/>
        </p:nvGrpSpPr>
        <p:grpSpPr bwMode="auto">
          <a:xfrm>
            <a:off x="1219200" y="4344988"/>
            <a:ext cx="1600200" cy="2133600"/>
            <a:chOff x="576" y="2832"/>
            <a:chExt cx="1008" cy="1344"/>
          </a:xfrm>
        </p:grpSpPr>
        <p:sp>
          <p:nvSpPr>
            <p:cNvPr id="146438" name="Text Box 6"/>
            <p:cNvSpPr txBox="1">
              <a:spLocks noChangeArrowheads="1"/>
            </p:cNvSpPr>
            <p:nvPr/>
          </p:nvSpPr>
          <p:spPr bwMode="auto">
            <a:xfrm>
              <a:off x="576" y="3168"/>
              <a:ext cx="588" cy="596"/>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dirty="0"/>
                <a:t>a := i</a:t>
              </a:r>
            </a:p>
            <a:p>
              <a:r>
                <a:rPr lang="en-US" altLang="ja-JP" sz="2800" dirty="0"/>
                <a:t>b := j</a:t>
              </a:r>
            </a:p>
          </p:txBody>
        </p:sp>
        <p:grpSp>
          <p:nvGrpSpPr>
            <p:cNvPr id="146442" name="Group 10"/>
            <p:cNvGrpSpPr>
              <a:grpSpLocks/>
            </p:cNvGrpSpPr>
            <p:nvPr/>
          </p:nvGrpSpPr>
          <p:grpSpPr bwMode="auto">
            <a:xfrm rot="-10800000">
              <a:off x="1200" y="2832"/>
              <a:ext cx="384" cy="1344"/>
              <a:chOff x="672" y="2448"/>
              <a:chExt cx="432" cy="1440"/>
            </a:xfrm>
          </p:grpSpPr>
          <p:sp>
            <p:nvSpPr>
              <p:cNvPr id="146443" name="Arc 11"/>
              <p:cNvSpPr>
                <a:spLocks/>
              </p:cNvSpPr>
              <p:nvPr/>
            </p:nvSpPr>
            <p:spPr bwMode="auto">
              <a:xfrm>
                <a:off x="672" y="2448"/>
                <a:ext cx="432" cy="72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146444" name="Arc 12"/>
              <p:cNvSpPr>
                <a:spLocks/>
              </p:cNvSpPr>
              <p:nvPr/>
            </p:nvSpPr>
            <p:spPr bwMode="auto">
              <a:xfrm flipV="1">
                <a:off x="672" y="3168"/>
                <a:ext cx="432" cy="72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grpSp>
      </p:grpSp>
      <p:grpSp>
        <p:nvGrpSpPr>
          <p:cNvPr id="146447" name="Group 15"/>
          <p:cNvGrpSpPr>
            <a:grpSpLocks/>
          </p:cNvGrpSpPr>
          <p:nvPr/>
        </p:nvGrpSpPr>
        <p:grpSpPr bwMode="auto">
          <a:xfrm>
            <a:off x="5562600" y="4038600"/>
            <a:ext cx="1695450" cy="1600200"/>
            <a:chOff x="3312" y="2639"/>
            <a:chExt cx="1068" cy="1008"/>
          </a:xfrm>
        </p:grpSpPr>
        <p:grpSp>
          <p:nvGrpSpPr>
            <p:cNvPr id="146441" name="Group 9"/>
            <p:cNvGrpSpPr>
              <a:grpSpLocks/>
            </p:cNvGrpSpPr>
            <p:nvPr/>
          </p:nvGrpSpPr>
          <p:grpSpPr bwMode="auto">
            <a:xfrm>
              <a:off x="3312" y="2639"/>
              <a:ext cx="432" cy="1008"/>
              <a:chOff x="672" y="2448"/>
              <a:chExt cx="432" cy="1440"/>
            </a:xfrm>
          </p:grpSpPr>
          <p:sp>
            <p:nvSpPr>
              <p:cNvPr id="146439" name="Arc 7"/>
              <p:cNvSpPr>
                <a:spLocks/>
              </p:cNvSpPr>
              <p:nvPr/>
            </p:nvSpPr>
            <p:spPr bwMode="auto">
              <a:xfrm>
                <a:off x="672" y="2448"/>
                <a:ext cx="432" cy="72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sp>
            <p:nvSpPr>
              <p:cNvPr id="146440" name="Arc 8"/>
              <p:cNvSpPr>
                <a:spLocks/>
              </p:cNvSpPr>
              <p:nvPr/>
            </p:nvSpPr>
            <p:spPr bwMode="auto">
              <a:xfrm flipV="1">
                <a:off x="672" y="3168"/>
                <a:ext cx="432" cy="72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grpSp>
        <p:sp>
          <p:nvSpPr>
            <p:cNvPr id="146445" name="Text Box 13"/>
            <p:cNvSpPr txBox="1">
              <a:spLocks noChangeArrowheads="1"/>
            </p:cNvSpPr>
            <p:nvPr/>
          </p:nvSpPr>
          <p:spPr bwMode="auto">
            <a:xfrm>
              <a:off x="3792" y="2832"/>
              <a:ext cx="588" cy="596"/>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dirty="0"/>
                <a:t>i := a</a:t>
              </a:r>
            </a:p>
            <a:p>
              <a:r>
                <a:rPr lang="en-US" altLang="ja-JP" sz="2800" dirty="0"/>
                <a:t>j := b</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146447"/>
                                        </p:tgtEl>
                                        <p:attrNameLst>
                                          <p:attrName>style.visibility</p:attrName>
                                        </p:attrNameLst>
                                      </p:cBhvr>
                                      <p:to>
                                        <p:strVal val="visible"/>
                                      </p:to>
                                    </p:set>
                                    <p:animEffect transition="in" filter="wipe(up)">
                                      <p:cBhvr>
                                        <p:cTn id="7" dur="500"/>
                                        <p:tgtEl>
                                          <p:spTgt spid="14644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146446"/>
                                        </p:tgtEl>
                                        <p:attrNameLst>
                                          <p:attrName>style.visibility</p:attrName>
                                        </p:attrNameLst>
                                      </p:cBhvr>
                                      <p:to>
                                        <p:strVal val="visible"/>
                                      </p:to>
                                    </p:set>
                                    <p:animEffect transition="in" filter="wipe(down)">
                                      <p:cBhvr>
                                        <p:cTn id="12" dur="500"/>
                                        <p:tgtEl>
                                          <p:spTgt spid="1464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idx="4294967295"/>
          </p:nvPr>
        </p:nvSpPr>
        <p:spPr>
          <a:xfrm>
            <a:off x="1066800" y="304800"/>
            <a:ext cx="7467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名前渡し</a:t>
            </a:r>
            <a:br>
              <a:rPr lang="ja-JP" altLang="en-US" dirty="0">
                <a:effectLst/>
                <a:latin typeface="Times New Roman" panose="02020603050405020304" pitchFamily="18" charset="0"/>
                <a:ea typeface="ＭＳ Ｐゴシック" panose="020B0600070205080204" pitchFamily="50" charset="-128"/>
              </a:rPr>
            </a:br>
            <a:r>
              <a:rPr lang="ja-JP" altLang="en-US" sz="4000" dirty="0">
                <a:effectLst/>
                <a:latin typeface="Times New Roman" panose="02020603050405020304" pitchFamily="18" charset="0"/>
                <a:ea typeface="ＭＳ Ｐゴシック" panose="020B0600070205080204" pitchFamily="50" charset="-128"/>
              </a:rPr>
              <a:t>(</a:t>
            </a:r>
            <a:r>
              <a:rPr lang="en-US" altLang="ja-JP" sz="4000" dirty="0">
                <a:effectLst/>
                <a:latin typeface="Times New Roman" panose="02020603050405020304" pitchFamily="18" charset="0"/>
                <a:ea typeface="ＭＳ Ｐゴシック" panose="020B0600070205080204" pitchFamily="50" charset="-128"/>
              </a:rPr>
              <a:t>call by name, pass by name)</a:t>
            </a:r>
          </a:p>
        </p:txBody>
      </p:sp>
      <p:sp>
        <p:nvSpPr>
          <p:cNvPr id="139267" name="Rectangle 3"/>
          <p:cNvSpPr>
            <a:spLocks noGrp="1" noChangeArrowheads="1"/>
          </p:cNvSpPr>
          <p:nvPr>
            <p:ph type="body" idx="4294967295"/>
          </p:nvPr>
        </p:nvSpPr>
        <p:spPr>
          <a:xfrm>
            <a:off x="1066800" y="1524000"/>
            <a:ext cx="75438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名前渡し</a:t>
            </a:r>
          </a:p>
          <a:p>
            <a:pPr lvl="1"/>
            <a:r>
              <a:rPr lang="ja-JP" altLang="en-US" dirty="0">
                <a:effectLst/>
                <a:latin typeface="Times New Roman" panose="02020603050405020304" pitchFamily="18" charset="0"/>
                <a:ea typeface="ＭＳ Ｐゴシック" panose="020B0600070205080204" pitchFamily="50" charset="-128"/>
              </a:rPr>
              <a:t>関数をマクロとして展開</a:t>
            </a:r>
          </a:p>
        </p:txBody>
      </p:sp>
      <p:sp>
        <p:nvSpPr>
          <p:cNvPr id="139268" name="Rectangle 4"/>
          <p:cNvSpPr>
            <a:spLocks noChangeArrowheads="1"/>
          </p:cNvSpPr>
          <p:nvPr/>
        </p:nvSpPr>
        <p:spPr bwMode="auto">
          <a:xfrm>
            <a:off x="381000" y="2667000"/>
            <a:ext cx="3200400" cy="3962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ja-JP" altLang="en-US" sz="2800" dirty="0"/>
              <a:t>{</a:t>
            </a:r>
          </a:p>
          <a:p>
            <a:r>
              <a:rPr lang="ja-JP" altLang="en-US" sz="2800" dirty="0"/>
              <a:t>   </a:t>
            </a:r>
            <a:r>
              <a:rPr lang="en-US" altLang="ja-JP" sz="2800" dirty="0"/>
              <a:t>int a = 1, b = 2;</a:t>
            </a:r>
          </a:p>
          <a:p>
            <a:r>
              <a:rPr lang="en-US" altLang="ja-JP" sz="2800" dirty="0"/>
              <a:t>   func (a, b);</a:t>
            </a:r>
          </a:p>
          <a:p>
            <a:r>
              <a:rPr lang="en-US" altLang="ja-JP" sz="2800" dirty="0"/>
              <a:t>        :</a:t>
            </a:r>
          </a:p>
          <a:p>
            <a:r>
              <a:rPr lang="en-US" altLang="ja-JP" sz="2800" dirty="0"/>
              <a:t>}</a:t>
            </a:r>
          </a:p>
          <a:p>
            <a:r>
              <a:rPr lang="en-US" altLang="ja-JP" sz="2800" dirty="0"/>
              <a:t>func (int x, int y) {</a:t>
            </a:r>
          </a:p>
          <a:p>
            <a:r>
              <a:rPr lang="en-US" altLang="ja-JP" sz="2800" dirty="0"/>
              <a:t>   y = 2*y;</a:t>
            </a:r>
          </a:p>
          <a:p>
            <a:r>
              <a:rPr lang="en-US" altLang="ja-JP" sz="2800" dirty="0"/>
              <a:t>   x = x+y;</a:t>
            </a:r>
          </a:p>
          <a:p>
            <a:r>
              <a:rPr lang="en-US" altLang="ja-JP" sz="2800" dirty="0"/>
              <a:t>} </a:t>
            </a:r>
          </a:p>
        </p:txBody>
      </p:sp>
      <p:grpSp>
        <p:nvGrpSpPr>
          <p:cNvPr id="139271" name="Group 7"/>
          <p:cNvGrpSpPr>
            <a:grpSpLocks/>
          </p:cNvGrpSpPr>
          <p:nvPr/>
        </p:nvGrpSpPr>
        <p:grpSpPr bwMode="auto">
          <a:xfrm>
            <a:off x="3733800" y="2971800"/>
            <a:ext cx="3962400" cy="3505200"/>
            <a:chOff x="2352" y="1872"/>
            <a:chExt cx="2496" cy="2208"/>
          </a:xfrm>
        </p:grpSpPr>
        <p:sp>
          <p:nvSpPr>
            <p:cNvPr id="139269" name="Rectangle 5"/>
            <p:cNvSpPr>
              <a:spLocks noChangeArrowheads="1"/>
            </p:cNvSpPr>
            <p:nvPr/>
          </p:nvSpPr>
          <p:spPr bwMode="auto">
            <a:xfrm>
              <a:off x="2832" y="1872"/>
              <a:ext cx="2016" cy="2208"/>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ja-JP" altLang="en-US" sz="2800" dirty="0"/>
                <a:t>{</a:t>
              </a:r>
            </a:p>
            <a:p>
              <a:r>
                <a:rPr lang="ja-JP" altLang="en-US" sz="2800" dirty="0"/>
                <a:t>   </a:t>
              </a:r>
              <a:r>
                <a:rPr lang="en-US" altLang="ja-JP" sz="2800" dirty="0"/>
                <a:t>int a = 1, b = 2;</a:t>
              </a:r>
            </a:p>
            <a:p>
              <a:r>
                <a:rPr lang="en-US" altLang="ja-JP" sz="2800" dirty="0"/>
                <a:t>   {</a:t>
              </a:r>
            </a:p>
            <a:p>
              <a:r>
                <a:rPr lang="en-US" altLang="ja-JP" sz="2800" dirty="0"/>
                <a:t>       b = 2*b;</a:t>
              </a:r>
            </a:p>
            <a:p>
              <a:r>
                <a:rPr lang="en-US" altLang="ja-JP" sz="2800" dirty="0"/>
                <a:t>       a = a+b;</a:t>
              </a:r>
            </a:p>
            <a:p>
              <a:r>
                <a:rPr lang="en-US" altLang="ja-JP" sz="2800" dirty="0"/>
                <a:t>    }</a:t>
              </a:r>
            </a:p>
            <a:p>
              <a:r>
                <a:rPr lang="en-US" altLang="ja-JP" sz="2800" dirty="0"/>
                <a:t>        :</a:t>
              </a:r>
            </a:p>
            <a:p>
              <a:r>
                <a:rPr lang="en-US" altLang="ja-JP" sz="2800" dirty="0"/>
                <a:t>} </a:t>
              </a:r>
            </a:p>
          </p:txBody>
        </p:sp>
        <p:sp>
          <p:nvSpPr>
            <p:cNvPr id="139270" name="AutoShape 6"/>
            <p:cNvSpPr>
              <a:spLocks noChangeArrowheads="1"/>
            </p:cNvSpPr>
            <p:nvPr/>
          </p:nvSpPr>
          <p:spPr bwMode="auto">
            <a:xfrm>
              <a:off x="2352" y="2784"/>
              <a:ext cx="336" cy="384"/>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p>
          </p:txBody>
        </p:sp>
      </p:grpSp>
      <p:sp useBgFill="1">
        <p:nvSpPr>
          <p:cNvPr id="139272" name="Text Box 8"/>
          <p:cNvSpPr txBox="1">
            <a:spLocks noChangeArrowheads="1"/>
          </p:cNvSpPr>
          <p:nvPr/>
        </p:nvSpPr>
        <p:spPr bwMode="auto">
          <a:xfrm>
            <a:off x="5791200" y="5410200"/>
            <a:ext cx="2405063" cy="946150"/>
          </a:xfrm>
          <a:prstGeom prst="rect">
            <a:avLst/>
          </a:prstGeom>
          <a:ln>
            <a:noFill/>
          </a:ln>
          <a:effectLst/>
          <a:extLs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dirty="0"/>
              <a:t>x=a, y=b </a:t>
            </a:r>
            <a:r>
              <a:rPr lang="ja-JP" altLang="en-US" sz="2800" dirty="0"/>
              <a:t>として</a:t>
            </a:r>
          </a:p>
          <a:p>
            <a:r>
              <a:rPr lang="en-US" altLang="ja-JP" sz="2800" dirty="0"/>
              <a:t>func </a:t>
            </a:r>
            <a:r>
              <a:rPr lang="ja-JP" altLang="en-US" sz="2800" dirty="0"/>
              <a:t>を展開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39271"/>
                                        </p:tgtEl>
                                        <p:attrNameLst>
                                          <p:attrName>style.visibility</p:attrName>
                                        </p:attrNameLst>
                                      </p:cBhvr>
                                      <p:to>
                                        <p:strVal val="visible"/>
                                      </p:to>
                                    </p:set>
                                    <p:animEffect transition="in" filter="wipe(left)">
                                      <p:cBhvr>
                                        <p:cTn id="7" dur="500"/>
                                        <p:tgtEl>
                                          <p:spTgt spid="13927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39272"/>
                                        </p:tgtEl>
                                        <p:attrNameLst>
                                          <p:attrName>style.visibility</p:attrName>
                                        </p:attrNameLst>
                                      </p:cBhvr>
                                      <p:to>
                                        <p:strVal val="visible"/>
                                      </p:to>
                                    </p:set>
                                    <p:animEffect transition="in" filter="checkerboard(across)">
                                      <p:cBhvr>
                                        <p:cTn id="12" dur="500"/>
                                        <p:tgtEl>
                                          <p:spTgt spid="1392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72" grpId="0" animBg="1" autoUpdateAnimBg="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ChangeArrowheads="1"/>
          </p:cNvSpPr>
          <p:nvPr/>
        </p:nvSpPr>
        <p:spPr bwMode="auto">
          <a:xfrm>
            <a:off x="152400" y="838200"/>
            <a:ext cx="3124200" cy="5791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400" dirty="0"/>
              <a:t>int n = 50;</a:t>
            </a:r>
          </a:p>
          <a:p>
            <a:r>
              <a:rPr lang="en-US" altLang="ja-JP" sz="2400" dirty="0">
                <a:solidFill>
                  <a:srgbClr val="FFFFCC"/>
                </a:solidFill>
              </a:rPr>
              <a:t>int func1 (int i, int j) {</a:t>
            </a:r>
          </a:p>
          <a:p>
            <a:r>
              <a:rPr lang="en-US" altLang="ja-JP" sz="2400" dirty="0">
                <a:solidFill>
                  <a:srgbClr val="FFFFCC"/>
                </a:solidFill>
              </a:rPr>
              <a:t>   int s;</a:t>
            </a:r>
          </a:p>
          <a:p>
            <a:r>
              <a:rPr lang="en-US" altLang="ja-JP" sz="2400" dirty="0">
                <a:solidFill>
                  <a:srgbClr val="FFFFCC"/>
                </a:solidFill>
              </a:rPr>
              <a:t>   s = i+j;</a:t>
            </a:r>
          </a:p>
          <a:p>
            <a:r>
              <a:rPr lang="en-US" altLang="ja-JP" sz="2400" dirty="0">
                <a:solidFill>
                  <a:srgbClr val="FFFFCC"/>
                </a:solidFill>
              </a:rPr>
              <a:t>   return s;</a:t>
            </a:r>
          </a:p>
          <a:p>
            <a:r>
              <a:rPr lang="en-US" altLang="ja-JP" sz="2400" dirty="0">
                <a:solidFill>
                  <a:srgbClr val="FFFFCC"/>
                </a:solidFill>
              </a:rPr>
              <a:t>}</a:t>
            </a:r>
          </a:p>
          <a:p>
            <a:r>
              <a:rPr lang="en-US" altLang="ja-JP" sz="2400" dirty="0">
                <a:solidFill>
                  <a:srgbClr val="CCFFCC"/>
                </a:solidFill>
              </a:rPr>
              <a:t>int func2 (int x, int y) {</a:t>
            </a:r>
          </a:p>
          <a:p>
            <a:r>
              <a:rPr lang="en-US" altLang="ja-JP" sz="2400" dirty="0">
                <a:solidFill>
                  <a:srgbClr val="CCFFCC"/>
                </a:solidFill>
              </a:rPr>
              <a:t>   int z;</a:t>
            </a:r>
          </a:p>
          <a:p>
            <a:r>
              <a:rPr lang="en-US" altLang="ja-JP" sz="2400" dirty="0">
                <a:solidFill>
                  <a:srgbClr val="CCFFCC"/>
                </a:solidFill>
              </a:rPr>
              <a:t>   z = 5 * func1 (x, y);</a:t>
            </a:r>
          </a:p>
          <a:p>
            <a:r>
              <a:rPr lang="en-US" altLang="ja-JP" sz="2400" dirty="0">
                <a:solidFill>
                  <a:srgbClr val="CCFFCC"/>
                </a:solidFill>
              </a:rPr>
              <a:t>   return z;</a:t>
            </a:r>
          </a:p>
          <a:p>
            <a:r>
              <a:rPr lang="en-US" altLang="ja-JP" sz="2400" dirty="0">
                <a:solidFill>
                  <a:srgbClr val="CCFFCC"/>
                </a:solidFill>
              </a:rPr>
              <a:t>}</a:t>
            </a:r>
          </a:p>
          <a:p>
            <a:r>
              <a:rPr lang="en-US" altLang="ja-JP" sz="2400" dirty="0"/>
              <a:t>main () {</a:t>
            </a:r>
          </a:p>
          <a:p>
            <a:r>
              <a:rPr lang="en-US" altLang="ja-JP" sz="2400" dirty="0"/>
              <a:t>    int a = 20;</a:t>
            </a:r>
          </a:p>
          <a:p>
            <a:r>
              <a:rPr lang="en-US" altLang="ja-JP" sz="2400" dirty="0"/>
              <a:t>    print (func2 (n, a));</a:t>
            </a:r>
          </a:p>
          <a:p>
            <a:r>
              <a:rPr lang="en-US" altLang="ja-JP" sz="2400" dirty="0"/>
              <a:t>}</a:t>
            </a:r>
          </a:p>
        </p:txBody>
      </p:sp>
      <p:sp>
        <p:nvSpPr>
          <p:cNvPr id="149507" name="Text Box 3"/>
          <p:cNvSpPr txBox="1">
            <a:spLocks noChangeArrowheads="1"/>
          </p:cNvSpPr>
          <p:nvPr/>
        </p:nvSpPr>
        <p:spPr bwMode="auto">
          <a:xfrm>
            <a:off x="381000" y="228600"/>
            <a:ext cx="18510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dirty="0"/>
              <a:t>プログラム例</a:t>
            </a:r>
          </a:p>
        </p:txBody>
      </p:sp>
      <p:grpSp>
        <p:nvGrpSpPr>
          <p:cNvPr id="149624" name="Group 120"/>
          <p:cNvGrpSpPr>
            <a:grpSpLocks/>
          </p:cNvGrpSpPr>
          <p:nvPr/>
        </p:nvGrpSpPr>
        <p:grpSpPr bwMode="auto">
          <a:xfrm>
            <a:off x="3505200" y="381000"/>
            <a:ext cx="5410200" cy="6248400"/>
            <a:chOff x="2208" y="240"/>
            <a:chExt cx="3408" cy="3936"/>
          </a:xfrm>
        </p:grpSpPr>
        <p:sp>
          <p:nvSpPr>
            <p:cNvPr id="149622" name="Rectangle 118"/>
            <p:cNvSpPr>
              <a:spLocks noChangeArrowheads="1"/>
            </p:cNvSpPr>
            <p:nvPr/>
          </p:nvSpPr>
          <p:spPr bwMode="auto">
            <a:xfrm>
              <a:off x="2208" y="240"/>
              <a:ext cx="1680" cy="3936"/>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000" dirty="0"/>
                <a:t>  </a:t>
              </a:r>
              <a:r>
                <a:rPr lang="en-US" altLang="ja-JP" sz="2400" dirty="0"/>
                <a:t>0  PUSHI 50</a:t>
              </a:r>
            </a:p>
            <a:p>
              <a:r>
                <a:rPr lang="en-US" altLang="ja-JP" sz="2400" dirty="0"/>
                <a:t>  1  POP (-1, 1)</a:t>
              </a:r>
            </a:p>
            <a:p>
              <a:r>
                <a:rPr lang="en-US" altLang="ja-JP" sz="2400" dirty="0"/>
                <a:t>  2  JUMP 23</a:t>
              </a:r>
            </a:p>
            <a:p>
              <a:r>
                <a:rPr lang="en-US" altLang="ja-JP" sz="2400" dirty="0"/>
                <a:t>  </a:t>
              </a:r>
              <a:r>
                <a:rPr lang="en-US" altLang="ja-JP" sz="2400" dirty="0">
                  <a:solidFill>
                    <a:srgbClr val="FFFFCC"/>
                  </a:solidFill>
                </a:rPr>
                <a:t>3  PUSHI (0, 1)</a:t>
              </a:r>
            </a:p>
            <a:p>
              <a:r>
                <a:rPr lang="en-US" altLang="ja-JP" sz="2400" dirty="0">
                  <a:solidFill>
                    <a:srgbClr val="FFFFCC"/>
                  </a:solidFill>
                </a:rPr>
                <a:t>  4  PUSH (0, -4)</a:t>
              </a:r>
            </a:p>
            <a:p>
              <a:r>
                <a:rPr lang="en-US" altLang="ja-JP" sz="2400" dirty="0">
                  <a:solidFill>
                    <a:srgbClr val="FFFFCC"/>
                  </a:solidFill>
                </a:rPr>
                <a:t>  5  PUSH (0, -5)</a:t>
              </a:r>
            </a:p>
            <a:p>
              <a:r>
                <a:rPr lang="en-US" altLang="ja-JP" sz="2400" dirty="0">
                  <a:solidFill>
                    <a:srgbClr val="FFFFCC"/>
                  </a:solidFill>
                </a:rPr>
                <a:t>  6  ADD</a:t>
              </a:r>
            </a:p>
            <a:p>
              <a:r>
                <a:rPr lang="en-US" altLang="ja-JP" sz="2400" dirty="0">
                  <a:solidFill>
                    <a:srgbClr val="FFFFCC"/>
                  </a:solidFill>
                </a:rPr>
                <a:t>  7  ASSGN</a:t>
              </a:r>
            </a:p>
            <a:p>
              <a:r>
                <a:rPr lang="en-US" altLang="ja-JP" sz="2400" dirty="0">
                  <a:solidFill>
                    <a:srgbClr val="FFFFCC"/>
                  </a:solidFill>
                </a:rPr>
                <a:t>  8  REMOVE</a:t>
              </a:r>
            </a:p>
            <a:p>
              <a:r>
                <a:rPr lang="en-US" altLang="ja-JP" sz="2400" dirty="0">
                  <a:solidFill>
                    <a:srgbClr val="FFFFCC"/>
                  </a:solidFill>
                </a:rPr>
                <a:t>  9  PUSH (0, 1)</a:t>
              </a:r>
            </a:p>
            <a:p>
              <a:r>
                <a:rPr lang="en-US" altLang="ja-JP" sz="2400" dirty="0">
                  <a:solidFill>
                    <a:srgbClr val="FFFFCC"/>
                  </a:solidFill>
                </a:rPr>
                <a:t>10  RET 2</a:t>
              </a:r>
            </a:p>
            <a:p>
              <a:r>
                <a:rPr lang="en-US" altLang="ja-JP" sz="2400" dirty="0">
                  <a:solidFill>
                    <a:srgbClr val="CCFFCC"/>
                  </a:solidFill>
                </a:rPr>
                <a:t>11  PUSHI (0, 1)</a:t>
              </a:r>
            </a:p>
            <a:p>
              <a:r>
                <a:rPr lang="en-US" altLang="ja-JP" sz="2400" dirty="0">
                  <a:solidFill>
                    <a:srgbClr val="CCFFCC"/>
                  </a:solidFill>
                </a:rPr>
                <a:t>12  PUSHI 5</a:t>
              </a:r>
            </a:p>
            <a:p>
              <a:r>
                <a:rPr lang="en-US" altLang="ja-JP" sz="2400" dirty="0">
                  <a:solidFill>
                    <a:srgbClr val="CCFFCC"/>
                  </a:solidFill>
                </a:rPr>
                <a:t>13  PUSH (0, -4)</a:t>
              </a:r>
            </a:p>
            <a:p>
              <a:r>
                <a:rPr lang="en-US" altLang="ja-JP" sz="2400" dirty="0">
                  <a:solidFill>
                    <a:srgbClr val="CCFFCC"/>
                  </a:solidFill>
                </a:rPr>
                <a:t>14  POP</a:t>
              </a:r>
            </a:p>
            <a:p>
              <a:r>
                <a:rPr lang="en-US" altLang="ja-JP" sz="2400" dirty="0">
                  <a:solidFill>
                    <a:srgbClr val="CCFFCC"/>
                  </a:solidFill>
                </a:rPr>
                <a:t>15  PUSH (0, -3)</a:t>
              </a:r>
            </a:p>
            <a:p>
              <a:r>
                <a:rPr lang="en-US" altLang="ja-JP" sz="2400" dirty="0">
                  <a:solidFill>
                    <a:srgbClr val="CCFFCC"/>
                  </a:solidFill>
                </a:rPr>
                <a:t>16  POP</a:t>
              </a:r>
            </a:p>
          </p:txBody>
        </p:sp>
        <p:sp>
          <p:nvSpPr>
            <p:cNvPr id="149623" name="Rectangle 119"/>
            <p:cNvSpPr>
              <a:spLocks noChangeArrowheads="1"/>
            </p:cNvSpPr>
            <p:nvPr/>
          </p:nvSpPr>
          <p:spPr bwMode="auto">
            <a:xfrm>
              <a:off x="3936" y="240"/>
              <a:ext cx="1680" cy="3936"/>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400" dirty="0">
                  <a:solidFill>
                    <a:srgbClr val="CCFFCC"/>
                  </a:solidFill>
                </a:rPr>
                <a:t>17  CALL 3</a:t>
              </a:r>
            </a:p>
            <a:p>
              <a:r>
                <a:rPr lang="en-US" altLang="ja-JP" sz="2400" dirty="0">
                  <a:solidFill>
                    <a:srgbClr val="CCFFCC"/>
                  </a:solidFill>
                </a:rPr>
                <a:t>18  MUL</a:t>
              </a:r>
            </a:p>
            <a:p>
              <a:r>
                <a:rPr lang="en-US" altLang="ja-JP" sz="2400" dirty="0">
                  <a:solidFill>
                    <a:srgbClr val="CCFFCC"/>
                  </a:solidFill>
                </a:rPr>
                <a:t>19  ASSGN</a:t>
              </a:r>
            </a:p>
            <a:p>
              <a:r>
                <a:rPr lang="en-US" altLang="ja-JP" sz="2400" dirty="0">
                  <a:solidFill>
                    <a:srgbClr val="CCFFCC"/>
                  </a:solidFill>
                </a:rPr>
                <a:t>20  REMOVE</a:t>
              </a:r>
            </a:p>
            <a:p>
              <a:r>
                <a:rPr lang="en-US" altLang="ja-JP" sz="2400" dirty="0">
                  <a:solidFill>
                    <a:srgbClr val="CCFFCC"/>
                  </a:solidFill>
                </a:rPr>
                <a:t>21  PUSHI (0, 1)</a:t>
              </a:r>
            </a:p>
            <a:p>
              <a:r>
                <a:rPr lang="en-US" altLang="ja-JP" sz="2400" dirty="0">
                  <a:solidFill>
                    <a:srgbClr val="CCFFCC"/>
                  </a:solidFill>
                </a:rPr>
                <a:t>22  RET 2</a:t>
              </a:r>
            </a:p>
            <a:p>
              <a:r>
                <a:rPr lang="en-US" altLang="ja-JP" sz="2400" dirty="0"/>
                <a:t>23  START</a:t>
              </a:r>
            </a:p>
            <a:p>
              <a:r>
                <a:rPr lang="en-US" altLang="ja-JP" sz="2400" dirty="0"/>
                <a:t>24  PUSHI 20</a:t>
              </a:r>
            </a:p>
            <a:p>
              <a:r>
                <a:rPr lang="en-US" altLang="ja-JP" sz="2400" dirty="0"/>
                <a:t>25  POP (0, 1)</a:t>
              </a:r>
            </a:p>
            <a:p>
              <a:r>
                <a:rPr lang="en-US" altLang="ja-JP" sz="2400" dirty="0"/>
                <a:t>26  PUSH (-1, 1)</a:t>
              </a:r>
            </a:p>
            <a:p>
              <a:r>
                <a:rPr lang="en-US" altLang="ja-JP" sz="2400" dirty="0"/>
                <a:t>27  POP</a:t>
              </a:r>
            </a:p>
            <a:p>
              <a:r>
                <a:rPr lang="en-US" altLang="ja-JP" sz="2400" dirty="0"/>
                <a:t>28  PUSH (0, 1)</a:t>
              </a:r>
            </a:p>
            <a:p>
              <a:r>
                <a:rPr lang="en-US" altLang="ja-JP" sz="2400" dirty="0"/>
                <a:t>29  POP</a:t>
              </a:r>
            </a:p>
            <a:p>
              <a:r>
                <a:rPr lang="en-US" altLang="ja-JP" sz="2400" dirty="0"/>
                <a:t>30  CALL 11</a:t>
              </a:r>
            </a:p>
            <a:p>
              <a:r>
                <a:rPr lang="en-US" altLang="ja-JP" sz="2400" dirty="0"/>
                <a:t>31  OUTPUT</a:t>
              </a:r>
            </a:p>
            <a:p>
              <a:r>
                <a:rPr lang="en-US" altLang="ja-JP" sz="2400" dirty="0"/>
                <a:t>32  HALT</a:t>
              </a:r>
            </a:p>
            <a:p>
              <a:endParaRPr lang="en-US" altLang="ja-JP" sz="2400" dirty="0"/>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49624"/>
                                        </p:tgtEl>
                                        <p:attrNameLst>
                                          <p:attrName>style.visibility</p:attrName>
                                        </p:attrNameLst>
                                      </p:cBhvr>
                                      <p:to>
                                        <p:strVal val="visible"/>
                                      </p:to>
                                    </p:set>
                                    <p:animEffect transition="in" filter="checkerboard(across)">
                                      <p:cBhvr>
                                        <p:cTn id="7" dur="500"/>
                                        <p:tgtEl>
                                          <p:spTgt spid="1496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ChangeArrowheads="1"/>
          </p:cNvSpPr>
          <p:nvPr/>
        </p:nvSpPr>
        <p:spPr bwMode="auto">
          <a:xfrm>
            <a:off x="152400" y="838200"/>
            <a:ext cx="3124200" cy="5791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400" dirty="0"/>
              <a:t>int n = 50;</a:t>
            </a:r>
          </a:p>
          <a:p>
            <a:r>
              <a:rPr lang="en-US" altLang="ja-JP" sz="2400" dirty="0">
                <a:solidFill>
                  <a:srgbClr val="FFFFCC"/>
                </a:solidFill>
              </a:rPr>
              <a:t>int func1 (int i, int j) {</a:t>
            </a:r>
          </a:p>
          <a:p>
            <a:r>
              <a:rPr lang="en-US" altLang="ja-JP" sz="2400" dirty="0">
                <a:solidFill>
                  <a:srgbClr val="FFFFCC"/>
                </a:solidFill>
              </a:rPr>
              <a:t>   int s;</a:t>
            </a:r>
          </a:p>
          <a:p>
            <a:r>
              <a:rPr lang="en-US" altLang="ja-JP" sz="2400" dirty="0">
                <a:solidFill>
                  <a:srgbClr val="FFFFCC"/>
                </a:solidFill>
              </a:rPr>
              <a:t>   s = </a:t>
            </a:r>
            <a:r>
              <a:rPr lang="en-US" altLang="ja-JP" sz="2400" dirty="0" err="1">
                <a:solidFill>
                  <a:srgbClr val="FFFFCC"/>
                </a:solidFill>
              </a:rPr>
              <a:t>i+j</a:t>
            </a:r>
            <a:r>
              <a:rPr lang="en-US" altLang="ja-JP" sz="2400" dirty="0">
                <a:solidFill>
                  <a:srgbClr val="FFFFCC"/>
                </a:solidFill>
              </a:rPr>
              <a:t>;</a:t>
            </a:r>
            <a:r>
              <a:rPr lang="ja-JP" altLang="en-US" sz="2400" b="1" dirty="0">
                <a:solidFill>
                  <a:srgbClr val="FF99FF"/>
                </a:solidFill>
              </a:rPr>
              <a:t> ③</a:t>
            </a:r>
            <a:endParaRPr lang="en-US" altLang="ja-JP" sz="2400" dirty="0">
              <a:solidFill>
                <a:srgbClr val="FFFFCC"/>
              </a:solidFill>
            </a:endParaRPr>
          </a:p>
          <a:p>
            <a:r>
              <a:rPr lang="en-US" altLang="ja-JP" sz="2400" dirty="0">
                <a:solidFill>
                  <a:srgbClr val="FFFFCC"/>
                </a:solidFill>
              </a:rPr>
              <a:t>   return s;</a:t>
            </a:r>
          </a:p>
          <a:p>
            <a:r>
              <a:rPr lang="en-US" altLang="ja-JP" sz="2400" dirty="0">
                <a:solidFill>
                  <a:srgbClr val="FFFFCC"/>
                </a:solidFill>
              </a:rPr>
              <a:t>}</a:t>
            </a:r>
          </a:p>
          <a:p>
            <a:r>
              <a:rPr lang="en-US" altLang="ja-JP" sz="2400" dirty="0">
                <a:solidFill>
                  <a:srgbClr val="CCFFCC"/>
                </a:solidFill>
              </a:rPr>
              <a:t>int func2 (int x, int y) {</a:t>
            </a:r>
          </a:p>
          <a:p>
            <a:r>
              <a:rPr lang="en-US" altLang="ja-JP" sz="2400" dirty="0">
                <a:solidFill>
                  <a:srgbClr val="CCFFCC"/>
                </a:solidFill>
              </a:rPr>
              <a:t>   int z;</a:t>
            </a:r>
            <a:r>
              <a:rPr lang="ja-JP" altLang="en-US" sz="2400" b="1" dirty="0">
                <a:solidFill>
                  <a:srgbClr val="FF99FF"/>
                </a:solidFill>
              </a:rPr>
              <a:t> ②</a:t>
            </a:r>
            <a:endParaRPr lang="en-US" altLang="ja-JP" sz="2400" dirty="0">
              <a:solidFill>
                <a:srgbClr val="CCFFCC"/>
              </a:solidFill>
            </a:endParaRPr>
          </a:p>
          <a:p>
            <a:r>
              <a:rPr lang="en-US" altLang="ja-JP" sz="2400" dirty="0">
                <a:solidFill>
                  <a:srgbClr val="CCFFCC"/>
                </a:solidFill>
              </a:rPr>
              <a:t>   z = 5 * func1 (x, y);</a:t>
            </a:r>
            <a:r>
              <a:rPr lang="ja-JP" altLang="en-US" sz="2400" b="1" dirty="0">
                <a:solidFill>
                  <a:srgbClr val="FF99FF"/>
                </a:solidFill>
              </a:rPr>
              <a:t> ④</a:t>
            </a:r>
            <a:endParaRPr lang="en-US" altLang="ja-JP" sz="2400" dirty="0">
              <a:solidFill>
                <a:srgbClr val="CCFFCC"/>
              </a:solidFill>
            </a:endParaRPr>
          </a:p>
          <a:p>
            <a:r>
              <a:rPr lang="en-US" altLang="ja-JP" sz="2400" dirty="0">
                <a:solidFill>
                  <a:srgbClr val="CCFFCC"/>
                </a:solidFill>
              </a:rPr>
              <a:t>   return z;</a:t>
            </a:r>
          </a:p>
          <a:p>
            <a:r>
              <a:rPr lang="en-US" altLang="ja-JP" sz="2400" dirty="0">
                <a:solidFill>
                  <a:srgbClr val="CCFFCC"/>
                </a:solidFill>
              </a:rPr>
              <a:t>}</a:t>
            </a:r>
          </a:p>
          <a:p>
            <a:r>
              <a:rPr lang="en-US" altLang="ja-JP" sz="2400" dirty="0"/>
              <a:t>main () {</a:t>
            </a:r>
          </a:p>
          <a:p>
            <a:r>
              <a:rPr lang="en-US" altLang="ja-JP" sz="2400" dirty="0"/>
              <a:t>    int a = 20;</a:t>
            </a:r>
            <a:r>
              <a:rPr lang="ja-JP" altLang="en-US" sz="2400" b="1" dirty="0">
                <a:solidFill>
                  <a:srgbClr val="FF99FF"/>
                </a:solidFill>
              </a:rPr>
              <a:t> ①</a:t>
            </a:r>
            <a:endParaRPr lang="en-US" altLang="ja-JP" sz="2400" dirty="0"/>
          </a:p>
          <a:p>
            <a:r>
              <a:rPr lang="en-US" altLang="ja-JP" sz="2400" dirty="0"/>
              <a:t>    print (func2 (n, a)); </a:t>
            </a:r>
            <a:r>
              <a:rPr lang="ja-JP" altLang="en-US" sz="2400" b="1" dirty="0">
                <a:solidFill>
                  <a:srgbClr val="FF99FF"/>
                </a:solidFill>
              </a:rPr>
              <a:t>⑤</a:t>
            </a:r>
            <a:endParaRPr lang="en-US" altLang="ja-JP" sz="2400" b="1" dirty="0">
              <a:solidFill>
                <a:srgbClr val="FF99FF"/>
              </a:solidFill>
            </a:endParaRPr>
          </a:p>
          <a:p>
            <a:r>
              <a:rPr lang="en-US" altLang="ja-JP" sz="2400" dirty="0"/>
              <a:t>}</a:t>
            </a:r>
          </a:p>
        </p:txBody>
      </p:sp>
      <p:sp>
        <p:nvSpPr>
          <p:cNvPr id="149507" name="Text Box 3"/>
          <p:cNvSpPr txBox="1">
            <a:spLocks noChangeArrowheads="1"/>
          </p:cNvSpPr>
          <p:nvPr/>
        </p:nvSpPr>
        <p:spPr bwMode="auto">
          <a:xfrm>
            <a:off x="381000" y="228600"/>
            <a:ext cx="18510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dirty="0"/>
              <a:t>プログラム例</a:t>
            </a:r>
          </a:p>
        </p:txBody>
      </p:sp>
      <p:grpSp>
        <p:nvGrpSpPr>
          <p:cNvPr id="149624" name="Group 120"/>
          <p:cNvGrpSpPr>
            <a:grpSpLocks/>
          </p:cNvGrpSpPr>
          <p:nvPr/>
        </p:nvGrpSpPr>
        <p:grpSpPr bwMode="auto">
          <a:xfrm>
            <a:off x="3505200" y="381000"/>
            <a:ext cx="5410200" cy="6248400"/>
            <a:chOff x="2208" y="240"/>
            <a:chExt cx="3408" cy="3936"/>
          </a:xfrm>
        </p:grpSpPr>
        <p:sp>
          <p:nvSpPr>
            <p:cNvPr id="149622" name="Rectangle 118"/>
            <p:cNvSpPr>
              <a:spLocks noChangeArrowheads="1"/>
            </p:cNvSpPr>
            <p:nvPr/>
          </p:nvSpPr>
          <p:spPr bwMode="auto">
            <a:xfrm>
              <a:off x="2208" y="240"/>
              <a:ext cx="1680" cy="3936"/>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000" dirty="0"/>
                <a:t>  </a:t>
              </a:r>
              <a:r>
                <a:rPr lang="en-US" altLang="ja-JP" sz="2400" dirty="0"/>
                <a:t>0  PUSHI 50</a:t>
              </a:r>
            </a:p>
            <a:p>
              <a:r>
                <a:rPr lang="en-US" altLang="ja-JP" sz="2400" dirty="0"/>
                <a:t>  1  POP (-1, 1)</a:t>
              </a:r>
            </a:p>
            <a:p>
              <a:r>
                <a:rPr lang="en-US" altLang="ja-JP" sz="2400" dirty="0"/>
                <a:t>  2  JUMP 23</a:t>
              </a:r>
            </a:p>
            <a:p>
              <a:r>
                <a:rPr lang="en-US" altLang="ja-JP" sz="2400" dirty="0"/>
                <a:t>  </a:t>
              </a:r>
              <a:r>
                <a:rPr lang="en-US" altLang="ja-JP" sz="2400" dirty="0">
                  <a:solidFill>
                    <a:srgbClr val="FFFFCC"/>
                  </a:solidFill>
                </a:rPr>
                <a:t>3  PUSHI (0, 1)</a:t>
              </a:r>
            </a:p>
            <a:p>
              <a:r>
                <a:rPr lang="en-US" altLang="ja-JP" sz="2400" dirty="0">
                  <a:solidFill>
                    <a:srgbClr val="FFFFCC"/>
                  </a:solidFill>
                </a:rPr>
                <a:t>  4  PUSH (0, -4)</a:t>
              </a:r>
            </a:p>
            <a:p>
              <a:r>
                <a:rPr lang="en-US" altLang="ja-JP" sz="2400" dirty="0">
                  <a:solidFill>
                    <a:srgbClr val="FFFFCC"/>
                  </a:solidFill>
                </a:rPr>
                <a:t>  5  PUSH (0, -5)</a:t>
              </a:r>
            </a:p>
            <a:p>
              <a:r>
                <a:rPr lang="en-US" altLang="ja-JP" sz="2400" dirty="0">
                  <a:solidFill>
                    <a:srgbClr val="FFFFCC"/>
                  </a:solidFill>
                </a:rPr>
                <a:t>  6  ADD</a:t>
              </a:r>
            </a:p>
            <a:p>
              <a:r>
                <a:rPr lang="en-US" altLang="ja-JP" sz="2400" dirty="0">
                  <a:solidFill>
                    <a:srgbClr val="FFFFCC"/>
                  </a:solidFill>
                </a:rPr>
                <a:t>  7  ASSGN</a:t>
              </a:r>
            </a:p>
            <a:p>
              <a:r>
                <a:rPr lang="en-US" altLang="ja-JP" sz="2400" dirty="0">
                  <a:solidFill>
                    <a:srgbClr val="FFFFCC"/>
                  </a:solidFill>
                </a:rPr>
                <a:t>  8  REMOVE</a:t>
              </a:r>
              <a:r>
                <a:rPr lang="ja-JP" altLang="en-US" sz="2400" b="1" dirty="0">
                  <a:solidFill>
                    <a:srgbClr val="FF99FF"/>
                  </a:solidFill>
                </a:rPr>
                <a:t> ③</a:t>
              </a:r>
              <a:endParaRPr lang="en-US" altLang="ja-JP" sz="2400" dirty="0">
                <a:solidFill>
                  <a:srgbClr val="FFFFCC"/>
                </a:solidFill>
              </a:endParaRPr>
            </a:p>
            <a:p>
              <a:r>
                <a:rPr lang="en-US" altLang="ja-JP" sz="2400" dirty="0">
                  <a:solidFill>
                    <a:srgbClr val="FFFFCC"/>
                  </a:solidFill>
                </a:rPr>
                <a:t>  9  PUSH (0, 1)</a:t>
              </a:r>
            </a:p>
            <a:p>
              <a:r>
                <a:rPr lang="en-US" altLang="ja-JP" sz="2400" dirty="0">
                  <a:solidFill>
                    <a:srgbClr val="FFFFCC"/>
                  </a:solidFill>
                </a:rPr>
                <a:t>10  RET 2</a:t>
              </a:r>
            </a:p>
            <a:p>
              <a:r>
                <a:rPr lang="en-US" altLang="ja-JP" sz="2400" dirty="0">
                  <a:solidFill>
                    <a:srgbClr val="CCFFCC"/>
                  </a:solidFill>
                </a:rPr>
                <a:t>11 </a:t>
              </a:r>
              <a:r>
                <a:rPr lang="ja-JP" altLang="en-US" sz="2400" b="1" dirty="0">
                  <a:solidFill>
                    <a:srgbClr val="FF99FF"/>
                  </a:solidFill>
                </a:rPr>
                <a:t>② </a:t>
              </a:r>
              <a:r>
                <a:rPr lang="en-US" altLang="ja-JP" sz="2400" dirty="0">
                  <a:solidFill>
                    <a:srgbClr val="CCFFCC"/>
                  </a:solidFill>
                </a:rPr>
                <a:t>PUSHI (0, 1)</a:t>
              </a:r>
            </a:p>
            <a:p>
              <a:r>
                <a:rPr lang="en-US" altLang="ja-JP" sz="2400" dirty="0">
                  <a:solidFill>
                    <a:srgbClr val="CCFFCC"/>
                  </a:solidFill>
                </a:rPr>
                <a:t>12  PUSHI 5</a:t>
              </a:r>
            </a:p>
            <a:p>
              <a:r>
                <a:rPr lang="en-US" altLang="ja-JP" sz="2400" dirty="0">
                  <a:solidFill>
                    <a:srgbClr val="CCFFCC"/>
                  </a:solidFill>
                </a:rPr>
                <a:t>13  PUSH (0, -4)</a:t>
              </a:r>
            </a:p>
            <a:p>
              <a:r>
                <a:rPr lang="en-US" altLang="ja-JP" sz="2400" dirty="0">
                  <a:solidFill>
                    <a:srgbClr val="CCFFCC"/>
                  </a:solidFill>
                </a:rPr>
                <a:t>14  POP</a:t>
              </a:r>
            </a:p>
            <a:p>
              <a:r>
                <a:rPr lang="en-US" altLang="ja-JP" sz="2400" dirty="0">
                  <a:solidFill>
                    <a:srgbClr val="CCFFCC"/>
                  </a:solidFill>
                </a:rPr>
                <a:t>15  PUSH (0, -3)</a:t>
              </a:r>
            </a:p>
            <a:p>
              <a:r>
                <a:rPr lang="en-US" altLang="ja-JP" sz="2400" dirty="0">
                  <a:solidFill>
                    <a:srgbClr val="CCFFCC"/>
                  </a:solidFill>
                </a:rPr>
                <a:t>16  POP</a:t>
              </a:r>
            </a:p>
          </p:txBody>
        </p:sp>
        <p:sp>
          <p:nvSpPr>
            <p:cNvPr id="149623" name="Rectangle 119"/>
            <p:cNvSpPr>
              <a:spLocks noChangeArrowheads="1"/>
            </p:cNvSpPr>
            <p:nvPr/>
          </p:nvSpPr>
          <p:spPr bwMode="auto">
            <a:xfrm>
              <a:off x="3936" y="240"/>
              <a:ext cx="1680" cy="3936"/>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400" dirty="0">
                  <a:solidFill>
                    <a:srgbClr val="CCFFCC"/>
                  </a:solidFill>
                </a:rPr>
                <a:t>17  CALL 3</a:t>
              </a:r>
            </a:p>
            <a:p>
              <a:r>
                <a:rPr lang="en-US" altLang="ja-JP" sz="2400" dirty="0">
                  <a:solidFill>
                    <a:srgbClr val="CCFFCC"/>
                  </a:solidFill>
                </a:rPr>
                <a:t>18  MUL</a:t>
              </a:r>
            </a:p>
            <a:p>
              <a:r>
                <a:rPr lang="en-US" altLang="ja-JP" sz="2400" dirty="0">
                  <a:solidFill>
                    <a:srgbClr val="CCFFCC"/>
                  </a:solidFill>
                </a:rPr>
                <a:t>19  ASSGN</a:t>
              </a:r>
            </a:p>
            <a:p>
              <a:r>
                <a:rPr lang="en-US" altLang="ja-JP" sz="2400" dirty="0">
                  <a:solidFill>
                    <a:srgbClr val="CCFFCC"/>
                  </a:solidFill>
                </a:rPr>
                <a:t>20  REMOVE</a:t>
              </a:r>
              <a:r>
                <a:rPr lang="ja-JP" altLang="en-US" sz="2400" b="1" dirty="0">
                  <a:solidFill>
                    <a:srgbClr val="FF99FF"/>
                  </a:solidFill>
                </a:rPr>
                <a:t> ④</a:t>
              </a:r>
              <a:endParaRPr lang="en-US" altLang="ja-JP" sz="2400" dirty="0">
                <a:solidFill>
                  <a:srgbClr val="CCFFCC"/>
                </a:solidFill>
              </a:endParaRPr>
            </a:p>
            <a:p>
              <a:r>
                <a:rPr lang="en-US" altLang="ja-JP" sz="2400" dirty="0">
                  <a:solidFill>
                    <a:srgbClr val="CCFFCC"/>
                  </a:solidFill>
                </a:rPr>
                <a:t>21  PUSHI (0, 1)</a:t>
              </a:r>
            </a:p>
            <a:p>
              <a:r>
                <a:rPr lang="en-US" altLang="ja-JP" sz="2400" dirty="0">
                  <a:solidFill>
                    <a:srgbClr val="CCFFCC"/>
                  </a:solidFill>
                </a:rPr>
                <a:t>22  RET 2</a:t>
              </a:r>
            </a:p>
            <a:p>
              <a:r>
                <a:rPr lang="en-US" altLang="ja-JP" sz="2400" dirty="0"/>
                <a:t>23  START</a:t>
              </a:r>
            </a:p>
            <a:p>
              <a:r>
                <a:rPr lang="en-US" altLang="ja-JP" sz="2400" dirty="0"/>
                <a:t>24  PUSHI 20</a:t>
              </a:r>
              <a:r>
                <a:rPr lang="ja-JP" altLang="en-US" sz="2400" b="1" dirty="0">
                  <a:solidFill>
                    <a:srgbClr val="FF99FF"/>
                  </a:solidFill>
                </a:rPr>
                <a:t> ①</a:t>
              </a:r>
              <a:endParaRPr lang="en-US" altLang="ja-JP" sz="2400" dirty="0"/>
            </a:p>
            <a:p>
              <a:r>
                <a:rPr lang="en-US" altLang="ja-JP" sz="2400" dirty="0"/>
                <a:t>25  POP (0, 1)</a:t>
              </a:r>
            </a:p>
            <a:p>
              <a:r>
                <a:rPr lang="en-US" altLang="ja-JP" sz="2400" dirty="0"/>
                <a:t>26  PUSH (-1, 1)</a:t>
              </a:r>
            </a:p>
            <a:p>
              <a:r>
                <a:rPr lang="en-US" altLang="ja-JP" sz="2400" dirty="0"/>
                <a:t>27  POP</a:t>
              </a:r>
            </a:p>
            <a:p>
              <a:r>
                <a:rPr lang="en-US" altLang="ja-JP" sz="2400" dirty="0"/>
                <a:t>28  PUSH (0, 1)</a:t>
              </a:r>
            </a:p>
            <a:p>
              <a:r>
                <a:rPr lang="en-US" altLang="ja-JP" sz="2400" dirty="0"/>
                <a:t>29  POP</a:t>
              </a:r>
            </a:p>
            <a:p>
              <a:r>
                <a:rPr lang="en-US" altLang="ja-JP" sz="2400" dirty="0"/>
                <a:t>30  CALL 11</a:t>
              </a:r>
            </a:p>
            <a:p>
              <a:r>
                <a:rPr lang="en-US" altLang="ja-JP" sz="2400" dirty="0"/>
                <a:t>31  OUTPUT</a:t>
              </a:r>
              <a:r>
                <a:rPr lang="ja-JP" altLang="en-US" sz="2400" b="1" dirty="0">
                  <a:solidFill>
                    <a:srgbClr val="FF99FF"/>
                  </a:solidFill>
                </a:rPr>
                <a:t> ⑤</a:t>
              </a:r>
              <a:endParaRPr lang="en-US" altLang="ja-JP" sz="2400" dirty="0"/>
            </a:p>
            <a:p>
              <a:r>
                <a:rPr lang="en-US" altLang="ja-JP" sz="2400" dirty="0"/>
                <a:t>32  HALT</a:t>
              </a:r>
            </a:p>
            <a:p>
              <a:endParaRPr lang="en-US" altLang="ja-JP" sz="2400" dirty="0"/>
            </a:p>
          </p:txBody>
        </p:sp>
      </p:grpSp>
    </p:spTree>
    <p:extLst>
      <p:ext uri="{BB962C8B-B14F-4D97-AF65-F5344CB8AC3E}">
        <p14:creationId xmlns:p14="http://schemas.microsoft.com/office/powerpoint/2010/main" val="163258786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ChangeArrowheads="1"/>
          </p:cNvSpPr>
          <p:nvPr/>
        </p:nvSpPr>
        <p:spPr bwMode="auto">
          <a:xfrm>
            <a:off x="152400" y="838200"/>
            <a:ext cx="3124200" cy="5791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400" dirty="0"/>
              <a:t>int n = 50;</a:t>
            </a:r>
          </a:p>
          <a:p>
            <a:r>
              <a:rPr lang="en-US" altLang="ja-JP" sz="2400" dirty="0"/>
              <a:t>int func1 (int i, int j) {</a:t>
            </a:r>
          </a:p>
          <a:p>
            <a:r>
              <a:rPr lang="en-US" altLang="ja-JP" sz="2400" dirty="0"/>
              <a:t>   int s;</a:t>
            </a:r>
          </a:p>
          <a:p>
            <a:r>
              <a:rPr lang="en-US" altLang="ja-JP" sz="2400" dirty="0"/>
              <a:t>   s = i+j;</a:t>
            </a:r>
          </a:p>
          <a:p>
            <a:r>
              <a:rPr lang="en-US" altLang="ja-JP" sz="2400" dirty="0"/>
              <a:t>   return s;</a:t>
            </a:r>
          </a:p>
          <a:p>
            <a:r>
              <a:rPr lang="en-US" altLang="ja-JP" sz="2400" dirty="0"/>
              <a:t>}</a:t>
            </a:r>
          </a:p>
          <a:p>
            <a:r>
              <a:rPr lang="en-US" altLang="ja-JP" sz="2400" dirty="0"/>
              <a:t>int func2 (int x, int y) {</a:t>
            </a:r>
          </a:p>
          <a:p>
            <a:r>
              <a:rPr lang="en-US" altLang="ja-JP" sz="2400" dirty="0"/>
              <a:t>   int z;</a:t>
            </a:r>
          </a:p>
          <a:p>
            <a:r>
              <a:rPr lang="en-US" altLang="ja-JP" sz="2400" dirty="0"/>
              <a:t>   z = 5 * func1 (x, y);</a:t>
            </a:r>
          </a:p>
          <a:p>
            <a:r>
              <a:rPr lang="en-US" altLang="ja-JP" sz="2400" dirty="0"/>
              <a:t>   return z;</a:t>
            </a:r>
          </a:p>
          <a:p>
            <a:r>
              <a:rPr lang="en-US" altLang="ja-JP" sz="2400" dirty="0"/>
              <a:t>}</a:t>
            </a:r>
          </a:p>
          <a:p>
            <a:r>
              <a:rPr lang="en-US" altLang="ja-JP" sz="2400" dirty="0"/>
              <a:t>main () {</a:t>
            </a:r>
          </a:p>
          <a:p>
            <a:r>
              <a:rPr lang="en-US" altLang="ja-JP" sz="2400" dirty="0"/>
              <a:t>    int a = 20; </a:t>
            </a:r>
            <a:r>
              <a:rPr lang="en-US" altLang="ja-JP" sz="2400" b="1" dirty="0">
                <a:solidFill>
                  <a:srgbClr val="FF99FF"/>
                </a:solidFill>
              </a:rPr>
              <a:t>①</a:t>
            </a:r>
          </a:p>
          <a:p>
            <a:r>
              <a:rPr lang="en-US" altLang="ja-JP" sz="2400" dirty="0"/>
              <a:t>    print (func2 (n, a));</a:t>
            </a:r>
          </a:p>
          <a:p>
            <a:r>
              <a:rPr lang="en-US" altLang="ja-JP" sz="2400" dirty="0"/>
              <a:t>}</a:t>
            </a:r>
          </a:p>
        </p:txBody>
      </p:sp>
      <p:sp>
        <p:nvSpPr>
          <p:cNvPr id="150531" name="Text Box 3"/>
          <p:cNvSpPr txBox="1">
            <a:spLocks noChangeArrowheads="1"/>
          </p:cNvSpPr>
          <p:nvPr/>
        </p:nvSpPr>
        <p:spPr bwMode="auto">
          <a:xfrm>
            <a:off x="381000" y="228600"/>
            <a:ext cx="18510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dirty="0"/>
              <a:t>プログラム例</a:t>
            </a:r>
          </a:p>
        </p:txBody>
      </p:sp>
      <p:graphicFrame>
        <p:nvGraphicFramePr>
          <p:cNvPr id="150648" name="Group 120"/>
          <p:cNvGraphicFramePr>
            <a:graphicFrameLocks noGrp="1"/>
          </p:cNvGraphicFramePr>
          <p:nvPr/>
        </p:nvGraphicFramePr>
        <p:xfrm>
          <a:off x="3352800" y="838200"/>
          <a:ext cx="5562600" cy="5334000"/>
        </p:xfrm>
        <a:graphic>
          <a:graphicData uri="http://schemas.openxmlformats.org/drawingml/2006/table">
            <a:tbl>
              <a:tblPr/>
              <a:tblGrid>
                <a:gridCol w="695325">
                  <a:extLst>
                    <a:ext uri="{9D8B030D-6E8A-4147-A177-3AD203B41FA5}">
                      <a16:colId xmlns:a16="http://schemas.microsoft.com/office/drawing/2014/main" val="20000"/>
                    </a:ext>
                  </a:extLst>
                </a:gridCol>
                <a:gridCol w="695325">
                  <a:extLst>
                    <a:ext uri="{9D8B030D-6E8A-4147-A177-3AD203B41FA5}">
                      <a16:colId xmlns:a16="http://schemas.microsoft.com/office/drawing/2014/main" val="20001"/>
                    </a:ext>
                  </a:extLst>
                </a:gridCol>
                <a:gridCol w="695325">
                  <a:extLst>
                    <a:ext uri="{9D8B030D-6E8A-4147-A177-3AD203B41FA5}">
                      <a16:colId xmlns:a16="http://schemas.microsoft.com/office/drawing/2014/main" val="20002"/>
                    </a:ext>
                  </a:extLst>
                </a:gridCol>
                <a:gridCol w="695325">
                  <a:extLst>
                    <a:ext uri="{9D8B030D-6E8A-4147-A177-3AD203B41FA5}">
                      <a16:colId xmlns:a16="http://schemas.microsoft.com/office/drawing/2014/main" val="20003"/>
                    </a:ext>
                  </a:extLst>
                </a:gridCol>
                <a:gridCol w="695325">
                  <a:extLst>
                    <a:ext uri="{9D8B030D-6E8A-4147-A177-3AD203B41FA5}">
                      <a16:colId xmlns:a16="http://schemas.microsoft.com/office/drawing/2014/main" val="20004"/>
                    </a:ext>
                  </a:extLst>
                </a:gridCol>
                <a:gridCol w="695325">
                  <a:extLst>
                    <a:ext uri="{9D8B030D-6E8A-4147-A177-3AD203B41FA5}">
                      <a16:colId xmlns:a16="http://schemas.microsoft.com/office/drawing/2014/main" val="20005"/>
                    </a:ext>
                  </a:extLst>
                </a:gridCol>
                <a:gridCol w="695325">
                  <a:extLst>
                    <a:ext uri="{9D8B030D-6E8A-4147-A177-3AD203B41FA5}">
                      <a16:colId xmlns:a16="http://schemas.microsoft.com/office/drawing/2014/main" val="20006"/>
                    </a:ext>
                  </a:extLst>
                </a:gridCol>
                <a:gridCol w="695325">
                  <a:extLst>
                    <a:ext uri="{9D8B030D-6E8A-4147-A177-3AD203B41FA5}">
                      <a16:colId xmlns:a16="http://schemas.microsoft.com/office/drawing/2014/main" val="20007"/>
                    </a:ext>
                  </a:extLst>
                </a:gridCol>
              </a:tblGrid>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相対</a:t>
                      </a:r>
                    </a:p>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番地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実</a:t>
                      </a:r>
                    </a:p>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番地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値</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相対</a:t>
                      </a:r>
                    </a:p>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番地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実</a:t>
                      </a:r>
                    </a:p>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番地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値</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83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DL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RA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683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683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sp>
        <p:nvSpPr>
          <p:cNvPr id="150646" name="Text Box 118"/>
          <p:cNvSpPr txBox="1">
            <a:spLocks noChangeArrowheads="1"/>
          </p:cNvSpPr>
          <p:nvPr/>
        </p:nvSpPr>
        <p:spPr bwMode="auto">
          <a:xfrm>
            <a:off x="3352800" y="228600"/>
            <a:ext cx="23145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地点①実行時</a:t>
            </a:r>
          </a:p>
        </p:txBody>
      </p:sp>
      <p:sp>
        <p:nvSpPr>
          <p:cNvPr id="150649" name="Rectangle 121"/>
          <p:cNvSpPr>
            <a:spLocks noChangeArrowheads="1"/>
          </p:cNvSpPr>
          <p:nvPr/>
        </p:nvSpPr>
        <p:spPr bwMode="auto">
          <a:xfrm>
            <a:off x="4343400" y="6248400"/>
            <a:ext cx="914400" cy="457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dirty="0"/>
              <a:t>1</a:t>
            </a:r>
          </a:p>
        </p:txBody>
      </p:sp>
      <p:sp>
        <p:nvSpPr>
          <p:cNvPr id="150650" name="Text Box 122"/>
          <p:cNvSpPr txBox="1">
            <a:spLocks noChangeArrowheads="1"/>
          </p:cNvSpPr>
          <p:nvPr/>
        </p:nvSpPr>
        <p:spPr bwMode="auto">
          <a:xfrm>
            <a:off x="3581400" y="6172200"/>
            <a:ext cx="5778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dirty="0"/>
              <a:t>FP</a:t>
            </a:r>
          </a:p>
        </p:txBody>
      </p:sp>
      <p:sp>
        <p:nvSpPr>
          <p:cNvPr id="150651" name="Rectangle 123"/>
          <p:cNvSpPr>
            <a:spLocks noChangeArrowheads="1"/>
          </p:cNvSpPr>
          <p:nvPr/>
        </p:nvSpPr>
        <p:spPr bwMode="auto">
          <a:xfrm>
            <a:off x="6172200" y="6248400"/>
            <a:ext cx="914400" cy="457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dirty="0"/>
              <a:t>3</a:t>
            </a:r>
          </a:p>
        </p:txBody>
      </p:sp>
      <p:sp>
        <p:nvSpPr>
          <p:cNvPr id="150652" name="Text Box 124"/>
          <p:cNvSpPr txBox="1">
            <a:spLocks noChangeArrowheads="1"/>
          </p:cNvSpPr>
          <p:nvPr/>
        </p:nvSpPr>
        <p:spPr bwMode="auto">
          <a:xfrm>
            <a:off x="5410200" y="6172200"/>
            <a:ext cx="6159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dirty="0"/>
              <a:t>BP</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9" name="Rectangle 3"/>
          <p:cNvSpPr>
            <a:spLocks noChangeArrowheads="1"/>
          </p:cNvSpPr>
          <p:nvPr/>
        </p:nvSpPr>
        <p:spPr bwMode="auto">
          <a:xfrm>
            <a:off x="152400" y="838200"/>
            <a:ext cx="3124200" cy="5791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400" dirty="0"/>
              <a:t>int n = 50;</a:t>
            </a:r>
          </a:p>
          <a:p>
            <a:r>
              <a:rPr lang="en-US" altLang="ja-JP" sz="2400" dirty="0"/>
              <a:t>int func1 (int i, int j) {</a:t>
            </a:r>
          </a:p>
          <a:p>
            <a:r>
              <a:rPr lang="en-US" altLang="ja-JP" sz="2400" dirty="0"/>
              <a:t>   int s;</a:t>
            </a:r>
          </a:p>
          <a:p>
            <a:r>
              <a:rPr lang="en-US" altLang="ja-JP" sz="2400" dirty="0"/>
              <a:t>   s = i+j;</a:t>
            </a:r>
          </a:p>
          <a:p>
            <a:r>
              <a:rPr lang="en-US" altLang="ja-JP" sz="2400" dirty="0"/>
              <a:t>   return s;</a:t>
            </a:r>
          </a:p>
          <a:p>
            <a:r>
              <a:rPr lang="en-US" altLang="ja-JP" sz="2400" dirty="0"/>
              <a:t>}</a:t>
            </a:r>
          </a:p>
          <a:p>
            <a:r>
              <a:rPr lang="en-US" altLang="ja-JP" sz="2400" dirty="0"/>
              <a:t>int func2 (int x, int y) {</a:t>
            </a:r>
          </a:p>
          <a:p>
            <a:r>
              <a:rPr lang="en-US" altLang="ja-JP" sz="2400" dirty="0"/>
              <a:t>   int z; </a:t>
            </a:r>
            <a:r>
              <a:rPr lang="en-US" altLang="ja-JP" sz="2400" b="1" dirty="0">
                <a:solidFill>
                  <a:srgbClr val="FF99FF"/>
                </a:solidFill>
              </a:rPr>
              <a:t>②</a:t>
            </a:r>
            <a:endParaRPr lang="en-US" altLang="ja-JP" sz="2400" dirty="0"/>
          </a:p>
          <a:p>
            <a:r>
              <a:rPr lang="en-US" altLang="ja-JP" sz="2400" dirty="0"/>
              <a:t>   z = 5 * func1 (x, y);</a:t>
            </a:r>
          </a:p>
          <a:p>
            <a:r>
              <a:rPr lang="en-US" altLang="ja-JP" sz="2400" dirty="0"/>
              <a:t>   return z;</a:t>
            </a:r>
          </a:p>
          <a:p>
            <a:r>
              <a:rPr lang="en-US" altLang="ja-JP" sz="2400" dirty="0"/>
              <a:t>}</a:t>
            </a:r>
          </a:p>
          <a:p>
            <a:r>
              <a:rPr lang="en-US" altLang="ja-JP" sz="2400" dirty="0"/>
              <a:t>main () {</a:t>
            </a:r>
          </a:p>
          <a:p>
            <a:r>
              <a:rPr lang="en-US" altLang="ja-JP" sz="2400" dirty="0"/>
              <a:t>    int a = 20; </a:t>
            </a:r>
            <a:r>
              <a:rPr lang="en-US" altLang="ja-JP" sz="2400" b="1" dirty="0">
                <a:solidFill>
                  <a:srgbClr val="FF99FF"/>
                </a:solidFill>
              </a:rPr>
              <a:t>①</a:t>
            </a:r>
            <a:endParaRPr lang="en-US" altLang="ja-JP" sz="2400" dirty="0"/>
          </a:p>
          <a:p>
            <a:r>
              <a:rPr lang="en-US" altLang="ja-JP" sz="2400" dirty="0"/>
              <a:t>    print (func2 (n, a));</a:t>
            </a:r>
          </a:p>
          <a:p>
            <a:r>
              <a:rPr lang="en-US" altLang="ja-JP" sz="2400" dirty="0"/>
              <a:t>}</a:t>
            </a:r>
          </a:p>
        </p:txBody>
      </p:sp>
      <p:sp>
        <p:nvSpPr>
          <p:cNvPr id="147460" name="Text Box 4"/>
          <p:cNvSpPr txBox="1">
            <a:spLocks noChangeArrowheads="1"/>
          </p:cNvSpPr>
          <p:nvPr/>
        </p:nvSpPr>
        <p:spPr bwMode="auto">
          <a:xfrm>
            <a:off x="381000" y="228600"/>
            <a:ext cx="18510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dirty="0"/>
              <a:t>プログラム例</a:t>
            </a:r>
          </a:p>
        </p:txBody>
      </p:sp>
      <p:graphicFrame>
        <p:nvGraphicFramePr>
          <p:cNvPr id="147668" name="Group 212"/>
          <p:cNvGraphicFramePr>
            <a:graphicFrameLocks noGrp="1"/>
          </p:cNvGraphicFramePr>
          <p:nvPr/>
        </p:nvGraphicFramePr>
        <p:xfrm>
          <a:off x="3352800" y="838200"/>
          <a:ext cx="5562600" cy="5334000"/>
        </p:xfrm>
        <a:graphic>
          <a:graphicData uri="http://schemas.openxmlformats.org/drawingml/2006/table">
            <a:tbl>
              <a:tblPr/>
              <a:tblGrid>
                <a:gridCol w="695325">
                  <a:extLst>
                    <a:ext uri="{9D8B030D-6E8A-4147-A177-3AD203B41FA5}">
                      <a16:colId xmlns:a16="http://schemas.microsoft.com/office/drawing/2014/main" val="20000"/>
                    </a:ext>
                  </a:extLst>
                </a:gridCol>
                <a:gridCol w="695325">
                  <a:extLst>
                    <a:ext uri="{9D8B030D-6E8A-4147-A177-3AD203B41FA5}">
                      <a16:colId xmlns:a16="http://schemas.microsoft.com/office/drawing/2014/main" val="20001"/>
                    </a:ext>
                  </a:extLst>
                </a:gridCol>
                <a:gridCol w="695325">
                  <a:extLst>
                    <a:ext uri="{9D8B030D-6E8A-4147-A177-3AD203B41FA5}">
                      <a16:colId xmlns:a16="http://schemas.microsoft.com/office/drawing/2014/main" val="20002"/>
                    </a:ext>
                  </a:extLst>
                </a:gridCol>
                <a:gridCol w="695325">
                  <a:extLst>
                    <a:ext uri="{9D8B030D-6E8A-4147-A177-3AD203B41FA5}">
                      <a16:colId xmlns:a16="http://schemas.microsoft.com/office/drawing/2014/main" val="20003"/>
                    </a:ext>
                  </a:extLst>
                </a:gridCol>
                <a:gridCol w="695325">
                  <a:extLst>
                    <a:ext uri="{9D8B030D-6E8A-4147-A177-3AD203B41FA5}">
                      <a16:colId xmlns:a16="http://schemas.microsoft.com/office/drawing/2014/main" val="20004"/>
                    </a:ext>
                  </a:extLst>
                </a:gridCol>
                <a:gridCol w="695325">
                  <a:extLst>
                    <a:ext uri="{9D8B030D-6E8A-4147-A177-3AD203B41FA5}">
                      <a16:colId xmlns:a16="http://schemas.microsoft.com/office/drawing/2014/main" val="20005"/>
                    </a:ext>
                  </a:extLst>
                </a:gridCol>
                <a:gridCol w="695325">
                  <a:extLst>
                    <a:ext uri="{9D8B030D-6E8A-4147-A177-3AD203B41FA5}">
                      <a16:colId xmlns:a16="http://schemas.microsoft.com/office/drawing/2014/main" val="20006"/>
                    </a:ext>
                  </a:extLst>
                </a:gridCol>
                <a:gridCol w="695325">
                  <a:extLst>
                    <a:ext uri="{9D8B030D-6E8A-4147-A177-3AD203B41FA5}">
                      <a16:colId xmlns:a16="http://schemas.microsoft.com/office/drawing/2014/main" val="20007"/>
                    </a:ext>
                  </a:extLst>
                </a:gridCol>
              </a:tblGrid>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相対</a:t>
                      </a:r>
                    </a:p>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番地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実</a:t>
                      </a:r>
                    </a:p>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番地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値</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相対</a:t>
                      </a:r>
                    </a:p>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番地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実</a:t>
                      </a:r>
                    </a:p>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番地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値</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83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z</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DL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RA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683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y</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DL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683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RA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sp>
        <p:nvSpPr>
          <p:cNvPr id="147672" name="Text Box 216"/>
          <p:cNvSpPr txBox="1">
            <a:spLocks noChangeArrowheads="1"/>
          </p:cNvSpPr>
          <p:nvPr/>
        </p:nvSpPr>
        <p:spPr bwMode="auto">
          <a:xfrm>
            <a:off x="3352800" y="228600"/>
            <a:ext cx="23145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地点②実行時</a:t>
            </a:r>
          </a:p>
        </p:txBody>
      </p:sp>
      <p:sp>
        <p:nvSpPr>
          <p:cNvPr id="147673" name="Rectangle 217"/>
          <p:cNvSpPr>
            <a:spLocks noChangeArrowheads="1"/>
          </p:cNvSpPr>
          <p:nvPr/>
        </p:nvSpPr>
        <p:spPr bwMode="auto">
          <a:xfrm>
            <a:off x="4343400" y="6248400"/>
            <a:ext cx="914400" cy="457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dirty="0"/>
              <a:t>7</a:t>
            </a:r>
          </a:p>
        </p:txBody>
      </p:sp>
      <p:sp>
        <p:nvSpPr>
          <p:cNvPr id="147674" name="Text Box 218"/>
          <p:cNvSpPr txBox="1">
            <a:spLocks noChangeArrowheads="1"/>
          </p:cNvSpPr>
          <p:nvPr/>
        </p:nvSpPr>
        <p:spPr bwMode="auto">
          <a:xfrm>
            <a:off x="3581400" y="6172200"/>
            <a:ext cx="5778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dirty="0"/>
              <a:t>FP</a:t>
            </a:r>
          </a:p>
        </p:txBody>
      </p:sp>
      <p:sp>
        <p:nvSpPr>
          <p:cNvPr id="147675" name="Rectangle 219"/>
          <p:cNvSpPr>
            <a:spLocks noChangeArrowheads="1"/>
          </p:cNvSpPr>
          <p:nvPr/>
        </p:nvSpPr>
        <p:spPr bwMode="auto">
          <a:xfrm>
            <a:off x="6172200" y="6248400"/>
            <a:ext cx="914400" cy="457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dirty="0"/>
              <a:t>9</a:t>
            </a:r>
          </a:p>
        </p:txBody>
      </p:sp>
      <p:sp>
        <p:nvSpPr>
          <p:cNvPr id="147676" name="Text Box 220"/>
          <p:cNvSpPr txBox="1">
            <a:spLocks noChangeArrowheads="1"/>
          </p:cNvSpPr>
          <p:nvPr/>
        </p:nvSpPr>
        <p:spPr bwMode="auto">
          <a:xfrm>
            <a:off x="5410200" y="6172200"/>
            <a:ext cx="6159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dirty="0"/>
              <a:t>BP</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ChangeArrowheads="1"/>
          </p:cNvSpPr>
          <p:nvPr/>
        </p:nvSpPr>
        <p:spPr bwMode="auto">
          <a:xfrm>
            <a:off x="152400" y="838200"/>
            <a:ext cx="3124200" cy="5791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400" dirty="0"/>
              <a:t>int n = 50;</a:t>
            </a:r>
          </a:p>
          <a:p>
            <a:r>
              <a:rPr lang="en-US" altLang="ja-JP" sz="2400" dirty="0"/>
              <a:t>int func1 (int i, int j) {</a:t>
            </a:r>
          </a:p>
          <a:p>
            <a:r>
              <a:rPr lang="en-US" altLang="ja-JP" sz="2400" dirty="0"/>
              <a:t>   int s;</a:t>
            </a:r>
          </a:p>
          <a:p>
            <a:r>
              <a:rPr lang="en-US" altLang="ja-JP" sz="2400" dirty="0"/>
              <a:t>   s = i+j; </a:t>
            </a:r>
            <a:r>
              <a:rPr lang="en-US" altLang="ja-JP" sz="2400" b="1" dirty="0">
                <a:solidFill>
                  <a:srgbClr val="FF99FF"/>
                </a:solidFill>
              </a:rPr>
              <a:t>③</a:t>
            </a:r>
            <a:endParaRPr lang="en-US" altLang="ja-JP" sz="2400" dirty="0"/>
          </a:p>
          <a:p>
            <a:r>
              <a:rPr lang="en-US" altLang="ja-JP" sz="2400" dirty="0"/>
              <a:t>   return s;</a:t>
            </a:r>
          </a:p>
          <a:p>
            <a:r>
              <a:rPr lang="en-US" altLang="ja-JP" sz="2400" dirty="0"/>
              <a:t>}</a:t>
            </a:r>
          </a:p>
          <a:p>
            <a:r>
              <a:rPr lang="en-US" altLang="ja-JP" sz="2400" dirty="0"/>
              <a:t>int func2 (int x, int y) {</a:t>
            </a:r>
          </a:p>
          <a:p>
            <a:r>
              <a:rPr lang="en-US" altLang="ja-JP" sz="2400" dirty="0"/>
              <a:t>   int z; </a:t>
            </a:r>
            <a:r>
              <a:rPr lang="en-US" altLang="ja-JP" sz="2400" b="1" dirty="0">
                <a:solidFill>
                  <a:srgbClr val="FF99FF"/>
                </a:solidFill>
              </a:rPr>
              <a:t>②</a:t>
            </a:r>
            <a:endParaRPr lang="en-US" altLang="ja-JP" sz="2400" dirty="0"/>
          </a:p>
          <a:p>
            <a:r>
              <a:rPr lang="en-US" altLang="ja-JP" sz="2400" dirty="0"/>
              <a:t>   z = 5 * func1 (x, y);</a:t>
            </a:r>
          </a:p>
          <a:p>
            <a:r>
              <a:rPr lang="en-US" altLang="ja-JP" sz="2400" dirty="0"/>
              <a:t>   return z;</a:t>
            </a:r>
          </a:p>
          <a:p>
            <a:r>
              <a:rPr lang="en-US" altLang="ja-JP" sz="2400" dirty="0"/>
              <a:t>}</a:t>
            </a:r>
          </a:p>
          <a:p>
            <a:r>
              <a:rPr lang="en-US" altLang="ja-JP" sz="2400" dirty="0"/>
              <a:t>main () {</a:t>
            </a:r>
          </a:p>
          <a:p>
            <a:r>
              <a:rPr lang="en-US" altLang="ja-JP" sz="2400" dirty="0"/>
              <a:t>    int a = 20; </a:t>
            </a:r>
            <a:r>
              <a:rPr lang="en-US" altLang="ja-JP" sz="2400" b="1" dirty="0">
                <a:solidFill>
                  <a:srgbClr val="FF99FF"/>
                </a:solidFill>
              </a:rPr>
              <a:t>①</a:t>
            </a:r>
            <a:endParaRPr lang="en-US" altLang="ja-JP" sz="2400" dirty="0"/>
          </a:p>
          <a:p>
            <a:r>
              <a:rPr lang="en-US" altLang="ja-JP" sz="2400" dirty="0"/>
              <a:t>    print (func2 (n, a));</a:t>
            </a:r>
          </a:p>
          <a:p>
            <a:r>
              <a:rPr lang="en-US" altLang="ja-JP" sz="2400" dirty="0"/>
              <a:t>}</a:t>
            </a:r>
          </a:p>
        </p:txBody>
      </p:sp>
      <p:sp>
        <p:nvSpPr>
          <p:cNvPr id="152579" name="Text Box 3"/>
          <p:cNvSpPr txBox="1">
            <a:spLocks noChangeArrowheads="1"/>
          </p:cNvSpPr>
          <p:nvPr/>
        </p:nvSpPr>
        <p:spPr bwMode="auto">
          <a:xfrm>
            <a:off x="381000" y="228600"/>
            <a:ext cx="18510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dirty="0"/>
              <a:t>プログラム例</a:t>
            </a:r>
          </a:p>
        </p:txBody>
      </p:sp>
      <p:graphicFrame>
        <p:nvGraphicFramePr>
          <p:cNvPr id="152580" name="Group 4"/>
          <p:cNvGraphicFramePr>
            <a:graphicFrameLocks noGrp="1"/>
          </p:cNvGraphicFramePr>
          <p:nvPr/>
        </p:nvGraphicFramePr>
        <p:xfrm>
          <a:off x="3352800" y="838200"/>
          <a:ext cx="5562600" cy="5334000"/>
        </p:xfrm>
        <a:graphic>
          <a:graphicData uri="http://schemas.openxmlformats.org/drawingml/2006/table">
            <a:tbl>
              <a:tblPr/>
              <a:tblGrid>
                <a:gridCol w="695325">
                  <a:extLst>
                    <a:ext uri="{9D8B030D-6E8A-4147-A177-3AD203B41FA5}">
                      <a16:colId xmlns:a16="http://schemas.microsoft.com/office/drawing/2014/main" val="20000"/>
                    </a:ext>
                  </a:extLst>
                </a:gridCol>
                <a:gridCol w="695325">
                  <a:extLst>
                    <a:ext uri="{9D8B030D-6E8A-4147-A177-3AD203B41FA5}">
                      <a16:colId xmlns:a16="http://schemas.microsoft.com/office/drawing/2014/main" val="20001"/>
                    </a:ext>
                  </a:extLst>
                </a:gridCol>
                <a:gridCol w="695325">
                  <a:extLst>
                    <a:ext uri="{9D8B030D-6E8A-4147-A177-3AD203B41FA5}">
                      <a16:colId xmlns:a16="http://schemas.microsoft.com/office/drawing/2014/main" val="20002"/>
                    </a:ext>
                  </a:extLst>
                </a:gridCol>
                <a:gridCol w="695325">
                  <a:extLst>
                    <a:ext uri="{9D8B030D-6E8A-4147-A177-3AD203B41FA5}">
                      <a16:colId xmlns:a16="http://schemas.microsoft.com/office/drawing/2014/main" val="20003"/>
                    </a:ext>
                  </a:extLst>
                </a:gridCol>
                <a:gridCol w="695325">
                  <a:extLst>
                    <a:ext uri="{9D8B030D-6E8A-4147-A177-3AD203B41FA5}">
                      <a16:colId xmlns:a16="http://schemas.microsoft.com/office/drawing/2014/main" val="20004"/>
                    </a:ext>
                  </a:extLst>
                </a:gridCol>
                <a:gridCol w="695325">
                  <a:extLst>
                    <a:ext uri="{9D8B030D-6E8A-4147-A177-3AD203B41FA5}">
                      <a16:colId xmlns:a16="http://schemas.microsoft.com/office/drawing/2014/main" val="20005"/>
                    </a:ext>
                  </a:extLst>
                </a:gridCol>
                <a:gridCol w="695325">
                  <a:extLst>
                    <a:ext uri="{9D8B030D-6E8A-4147-A177-3AD203B41FA5}">
                      <a16:colId xmlns:a16="http://schemas.microsoft.com/office/drawing/2014/main" val="20006"/>
                    </a:ext>
                  </a:extLst>
                </a:gridCol>
                <a:gridCol w="695325">
                  <a:extLst>
                    <a:ext uri="{9D8B030D-6E8A-4147-A177-3AD203B41FA5}">
                      <a16:colId xmlns:a16="http://schemas.microsoft.com/office/drawing/2014/main" val="20007"/>
                    </a:ext>
                  </a:extLst>
                </a:gridCol>
              </a:tblGrid>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相対</a:t>
                      </a:r>
                    </a:p>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番地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実</a:t>
                      </a:r>
                    </a:p>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番地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値</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相対</a:t>
                      </a:r>
                    </a:p>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番地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実</a:t>
                      </a:r>
                    </a:p>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番地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値</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83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z</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DL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RA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j</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DL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7</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683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RA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18</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9</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y</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70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DL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683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RA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sp>
        <p:nvSpPr>
          <p:cNvPr id="152694" name="Text Box 118"/>
          <p:cNvSpPr txBox="1">
            <a:spLocks noChangeArrowheads="1"/>
          </p:cNvSpPr>
          <p:nvPr/>
        </p:nvSpPr>
        <p:spPr bwMode="auto">
          <a:xfrm>
            <a:off x="3352800" y="228600"/>
            <a:ext cx="23145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地点③実行時</a:t>
            </a:r>
          </a:p>
        </p:txBody>
      </p:sp>
      <p:sp>
        <p:nvSpPr>
          <p:cNvPr id="152695" name="Rectangle 119"/>
          <p:cNvSpPr>
            <a:spLocks noChangeArrowheads="1"/>
          </p:cNvSpPr>
          <p:nvPr/>
        </p:nvSpPr>
        <p:spPr bwMode="auto">
          <a:xfrm>
            <a:off x="4343400" y="6248400"/>
            <a:ext cx="914400" cy="457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dirty="0"/>
              <a:t>13</a:t>
            </a:r>
          </a:p>
        </p:txBody>
      </p:sp>
      <p:sp>
        <p:nvSpPr>
          <p:cNvPr id="152696" name="Text Box 120"/>
          <p:cNvSpPr txBox="1">
            <a:spLocks noChangeArrowheads="1"/>
          </p:cNvSpPr>
          <p:nvPr/>
        </p:nvSpPr>
        <p:spPr bwMode="auto">
          <a:xfrm>
            <a:off x="3581400" y="6172200"/>
            <a:ext cx="5778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dirty="0"/>
              <a:t>FP</a:t>
            </a:r>
          </a:p>
        </p:txBody>
      </p:sp>
      <p:sp>
        <p:nvSpPr>
          <p:cNvPr id="152697" name="Rectangle 121"/>
          <p:cNvSpPr>
            <a:spLocks noChangeArrowheads="1"/>
          </p:cNvSpPr>
          <p:nvPr/>
        </p:nvSpPr>
        <p:spPr bwMode="auto">
          <a:xfrm>
            <a:off x="6172200" y="6248400"/>
            <a:ext cx="914400" cy="457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dirty="0"/>
              <a:t>15</a:t>
            </a:r>
          </a:p>
        </p:txBody>
      </p:sp>
      <p:sp>
        <p:nvSpPr>
          <p:cNvPr id="152698" name="Text Box 122"/>
          <p:cNvSpPr txBox="1">
            <a:spLocks noChangeArrowheads="1"/>
          </p:cNvSpPr>
          <p:nvPr/>
        </p:nvSpPr>
        <p:spPr bwMode="auto">
          <a:xfrm>
            <a:off x="5410200" y="6172200"/>
            <a:ext cx="6159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dirty="0"/>
              <a:t>BP</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ChangeArrowheads="1"/>
          </p:cNvSpPr>
          <p:nvPr/>
        </p:nvSpPr>
        <p:spPr bwMode="auto">
          <a:xfrm>
            <a:off x="152400" y="838200"/>
            <a:ext cx="3124200" cy="5791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400" dirty="0"/>
              <a:t>int n = 50;</a:t>
            </a:r>
          </a:p>
          <a:p>
            <a:r>
              <a:rPr lang="en-US" altLang="ja-JP" sz="2400" dirty="0"/>
              <a:t>int func1 (int i, int j) {</a:t>
            </a:r>
          </a:p>
          <a:p>
            <a:r>
              <a:rPr lang="en-US" altLang="ja-JP" sz="2400" dirty="0"/>
              <a:t>   int s;</a:t>
            </a:r>
          </a:p>
          <a:p>
            <a:r>
              <a:rPr lang="en-US" altLang="ja-JP" sz="2400" dirty="0"/>
              <a:t>   s = i+j; </a:t>
            </a:r>
            <a:r>
              <a:rPr lang="en-US" altLang="ja-JP" sz="2400" b="1" dirty="0">
                <a:solidFill>
                  <a:srgbClr val="FF99FF"/>
                </a:solidFill>
              </a:rPr>
              <a:t>③</a:t>
            </a:r>
            <a:endParaRPr lang="en-US" altLang="ja-JP" sz="2400" dirty="0"/>
          </a:p>
          <a:p>
            <a:r>
              <a:rPr lang="en-US" altLang="ja-JP" sz="2400" dirty="0"/>
              <a:t>   return s;</a:t>
            </a:r>
          </a:p>
          <a:p>
            <a:r>
              <a:rPr lang="en-US" altLang="ja-JP" sz="2400" dirty="0"/>
              <a:t>}</a:t>
            </a:r>
          </a:p>
          <a:p>
            <a:r>
              <a:rPr lang="en-US" altLang="ja-JP" sz="2400" dirty="0"/>
              <a:t>int func2 (int x, int y) {</a:t>
            </a:r>
          </a:p>
          <a:p>
            <a:r>
              <a:rPr lang="en-US" altLang="ja-JP" sz="2400" dirty="0"/>
              <a:t>   int z; </a:t>
            </a:r>
            <a:r>
              <a:rPr lang="en-US" altLang="ja-JP" sz="2400" b="1" dirty="0">
                <a:solidFill>
                  <a:srgbClr val="FF99FF"/>
                </a:solidFill>
              </a:rPr>
              <a:t>②</a:t>
            </a:r>
            <a:endParaRPr lang="en-US" altLang="ja-JP" sz="2400" dirty="0"/>
          </a:p>
          <a:p>
            <a:r>
              <a:rPr lang="en-US" altLang="ja-JP" sz="2400" dirty="0"/>
              <a:t>   z = 5 * func1 (x, y); </a:t>
            </a:r>
            <a:r>
              <a:rPr lang="en-US" altLang="ja-JP" sz="2400" b="1" dirty="0">
                <a:solidFill>
                  <a:srgbClr val="FF99FF"/>
                </a:solidFill>
              </a:rPr>
              <a:t>④</a:t>
            </a:r>
            <a:endParaRPr lang="en-US" altLang="ja-JP" sz="2400" dirty="0"/>
          </a:p>
          <a:p>
            <a:r>
              <a:rPr lang="en-US" altLang="ja-JP" sz="2400" dirty="0"/>
              <a:t>   return z;</a:t>
            </a:r>
          </a:p>
          <a:p>
            <a:r>
              <a:rPr lang="en-US" altLang="ja-JP" sz="2400" dirty="0"/>
              <a:t>}</a:t>
            </a:r>
          </a:p>
          <a:p>
            <a:r>
              <a:rPr lang="en-US" altLang="ja-JP" sz="2400" dirty="0"/>
              <a:t>main () {</a:t>
            </a:r>
          </a:p>
          <a:p>
            <a:r>
              <a:rPr lang="en-US" altLang="ja-JP" sz="2400" dirty="0"/>
              <a:t>    int a = 20; </a:t>
            </a:r>
            <a:r>
              <a:rPr lang="en-US" altLang="ja-JP" sz="2400" b="1" dirty="0">
                <a:solidFill>
                  <a:srgbClr val="FF99FF"/>
                </a:solidFill>
              </a:rPr>
              <a:t>①</a:t>
            </a:r>
            <a:endParaRPr lang="en-US" altLang="ja-JP" sz="2400" dirty="0"/>
          </a:p>
          <a:p>
            <a:r>
              <a:rPr lang="en-US" altLang="ja-JP" sz="2400" dirty="0"/>
              <a:t>    print (func2 (n, a));</a:t>
            </a:r>
          </a:p>
          <a:p>
            <a:r>
              <a:rPr lang="en-US" altLang="ja-JP" sz="2400" dirty="0"/>
              <a:t>}</a:t>
            </a:r>
          </a:p>
        </p:txBody>
      </p:sp>
      <p:sp>
        <p:nvSpPr>
          <p:cNvPr id="154627" name="Text Box 3"/>
          <p:cNvSpPr txBox="1">
            <a:spLocks noChangeArrowheads="1"/>
          </p:cNvSpPr>
          <p:nvPr/>
        </p:nvSpPr>
        <p:spPr bwMode="auto">
          <a:xfrm>
            <a:off x="381000" y="228600"/>
            <a:ext cx="18510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dirty="0"/>
              <a:t>プログラム例</a:t>
            </a:r>
          </a:p>
        </p:txBody>
      </p:sp>
      <p:graphicFrame>
        <p:nvGraphicFramePr>
          <p:cNvPr id="154628" name="Group 4"/>
          <p:cNvGraphicFramePr>
            <a:graphicFrameLocks noGrp="1"/>
          </p:cNvGraphicFramePr>
          <p:nvPr/>
        </p:nvGraphicFramePr>
        <p:xfrm>
          <a:off x="3352800" y="838200"/>
          <a:ext cx="5562600" cy="5334000"/>
        </p:xfrm>
        <a:graphic>
          <a:graphicData uri="http://schemas.openxmlformats.org/drawingml/2006/table">
            <a:tbl>
              <a:tblPr/>
              <a:tblGrid>
                <a:gridCol w="695325">
                  <a:extLst>
                    <a:ext uri="{9D8B030D-6E8A-4147-A177-3AD203B41FA5}">
                      <a16:colId xmlns:a16="http://schemas.microsoft.com/office/drawing/2014/main" val="20000"/>
                    </a:ext>
                  </a:extLst>
                </a:gridCol>
                <a:gridCol w="695325">
                  <a:extLst>
                    <a:ext uri="{9D8B030D-6E8A-4147-A177-3AD203B41FA5}">
                      <a16:colId xmlns:a16="http://schemas.microsoft.com/office/drawing/2014/main" val="20001"/>
                    </a:ext>
                  </a:extLst>
                </a:gridCol>
                <a:gridCol w="695325">
                  <a:extLst>
                    <a:ext uri="{9D8B030D-6E8A-4147-A177-3AD203B41FA5}">
                      <a16:colId xmlns:a16="http://schemas.microsoft.com/office/drawing/2014/main" val="20002"/>
                    </a:ext>
                  </a:extLst>
                </a:gridCol>
                <a:gridCol w="695325">
                  <a:extLst>
                    <a:ext uri="{9D8B030D-6E8A-4147-A177-3AD203B41FA5}">
                      <a16:colId xmlns:a16="http://schemas.microsoft.com/office/drawing/2014/main" val="20003"/>
                    </a:ext>
                  </a:extLst>
                </a:gridCol>
                <a:gridCol w="695325">
                  <a:extLst>
                    <a:ext uri="{9D8B030D-6E8A-4147-A177-3AD203B41FA5}">
                      <a16:colId xmlns:a16="http://schemas.microsoft.com/office/drawing/2014/main" val="20004"/>
                    </a:ext>
                  </a:extLst>
                </a:gridCol>
                <a:gridCol w="695325">
                  <a:extLst>
                    <a:ext uri="{9D8B030D-6E8A-4147-A177-3AD203B41FA5}">
                      <a16:colId xmlns:a16="http://schemas.microsoft.com/office/drawing/2014/main" val="20005"/>
                    </a:ext>
                  </a:extLst>
                </a:gridCol>
                <a:gridCol w="695325">
                  <a:extLst>
                    <a:ext uri="{9D8B030D-6E8A-4147-A177-3AD203B41FA5}">
                      <a16:colId xmlns:a16="http://schemas.microsoft.com/office/drawing/2014/main" val="20006"/>
                    </a:ext>
                  </a:extLst>
                </a:gridCol>
                <a:gridCol w="695325">
                  <a:extLst>
                    <a:ext uri="{9D8B030D-6E8A-4147-A177-3AD203B41FA5}">
                      <a16:colId xmlns:a16="http://schemas.microsoft.com/office/drawing/2014/main" val="20007"/>
                    </a:ext>
                  </a:extLst>
                </a:gridCol>
              </a:tblGrid>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相対</a:t>
                      </a:r>
                    </a:p>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番地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実</a:t>
                      </a:r>
                    </a:p>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番地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値</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相対</a:t>
                      </a:r>
                    </a:p>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番地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実</a:t>
                      </a:r>
                    </a:p>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番地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値</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83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z</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350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DL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RA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7</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683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18</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9</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y</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70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DL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683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RA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sp>
        <p:nvSpPr>
          <p:cNvPr id="154742" name="Text Box 118"/>
          <p:cNvSpPr txBox="1">
            <a:spLocks noChangeArrowheads="1"/>
          </p:cNvSpPr>
          <p:nvPr/>
        </p:nvSpPr>
        <p:spPr bwMode="auto">
          <a:xfrm>
            <a:off x="3352800" y="228600"/>
            <a:ext cx="23145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地点④実行時</a:t>
            </a:r>
          </a:p>
        </p:txBody>
      </p:sp>
      <p:sp>
        <p:nvSpPr>
          <p:cNvPr id="154743" name="Rectangle 119"/>
          <p:cNvSpPr>
            <a:spLocks noChangeArrowheads="1"/>
          </p:cNvSpPr>
          <p:nvPr/>
        </p:nvSpPr>
        <p:spPr bwMode="auto">
          <a:xfrm>
            <a:off x="4343400" y="6248400"/>
            <a:ext cx="914400" cy="457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dirty="0"/>
              <a:t>7</a:t>
            </a:r>
          </a:p>
        </p:txBody>
      </p:sp>
      <p:sp>
        <p:nvSpPr>
          <p:cNvPr id="154744" name="Text Box 120"/>
          <p:cNvSpPr txBox="1">
            <a:spLocks noChangeArrowheads="1"/>
          </p:cNvSpPr>
          <p:nvPr/>
        </p:nvSpPr>
        <p:spPr bwMode="auto">
          <a:xfrm>
            <a:off x="3581400" y="6172200"/>
            <a:ext cx="5778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dirty="0"/>
              <a:t>FP</a:t>
            </a:r>
          </a:p>
        </p:txBody>
      </p:sp>
      <p:sp>
        <p:nvSpPr>
          <p:cNvPr id="154745" name="Rectangle 121"/>
          <p:cNvSpPr>
            <a:spLocks noChangeArrowheads="1"/>
          </p:cNvSpPr>
          <p:nvPr/>
        </p:nvSpPr>
        <p:spPr bwMode="auto">
          <a:xfrm>
            <a:off x="6172200" y="6248400"/>
            <a:ext cx="914400" cy="457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dirty="0"/>
              <a:t>9</a:t>
            </a:r>
          </a:p>
        </p:txBody>
      </p:sp>
      <p:sp>
        <p:nvSpPr>
          <p:cNvPr id="154746" name="Text Box 122"/>
          <p:cNvSpPr txBox="1">
            <a:spLocks noChangeArrowheads="1"/>
          </p:cNvSpPr>
          <p:nvPr/>
        </p:nvSpPr>
        <p:spPr bwMode="auto">
          <a:xfrm>
            <a:off x="5410200" y="6172200"/>
            <a:ext cx="6159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dirty="0"/>
              <a:t>BP</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ChangeArrowheads="1"/>
          </p:cNvSpPr>
          <p:nvPr/>
        </p:nvSpPr>
        <p:spPr bwMode="auto">
          <a:xfrm>
            <a:off x="152400" y="838200"/>
            <a:ext cx="3124200" cy="5791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400" dirty="0"/>
              <a:t>int n = 50;</a:t>
            </a:r>
          </a:p>
          <a:p>
            <a:r>
              <a:rPr lang="en-US" altLang="ja-JP" sz="2400" dirty="0"/>
              <a:t>int func1 (int i, int j) {</a:t>
            </a:r>
          </a:p>
          <a:p>
            <a:r>
              <a:rPr lang="en-US" altLang="ja-JP" sz="2400" dirty="0"/>
              <a:t>   int s;</a:t>
            </a:r>
          </a:p>
          <a:p>
            <a:r>
              <a:rPr lang="en-US" altLang="ja-JP" sz="2400" dirty="0"/>
              <a:t>   s = i+j; </a:t>
            </a:r>
            <a:r>
              <a:rPr lang="en-US" altLang="ja-JP" sz="2400" b="1" dirty="0">
                <a:solidFill>
                  <a:srgbClr val="FF99FF"/>
                </a:solidFill>
              </a:rPr>
              <a:t>③</a:t>
            </a:r>
            <a:endParaRPr lang="en-US" altLang="ja-JP" sz="2400" dirty="0"/>
          </a:p>
          <a:p>
            <a:r>
              <a:rPr lang="en-US" altLang="ja-JP" sz="2400" dirty="0"/>
              <a:t>   return s;</a:t>
            </a:r>
          </a:p>
          <a:p>
            <a:r>
              <a:rPr lang="en-US" altLang="ja-JP" sz="2400" dirty="0"/>
              <a:t>}</a:t>
            </a:r>
          </a:p>
          <a:p>
            <a:r>
              <a:rPr lang="en-US" altLang="ja-JP" sz="2400" dirty="0"/>
              <a:t>int func2 (int x, int y) {</a:t>
            </a:r>
          </a:p>
          <a:p>
            <a:r>
              <a:rPr lang="en-US" altLang="ja-JP" sz="2400" dirty="0"/>
              <a:t>   int z; </a:t>
            </a:r>
            <a:r>
              <a:rPr lang="en-US" altLang="ja-JP" sz="2400" b="1" dirty="0">
                <a:solidFill>
                  <a:srgbClr val="FF99FF"/>
                </a:solidFill>
              </a:rPr>
              <a:t>②</a:t>
            </a:r>
            <a:endParaRPr lang="en-US" altLang="ja-JP" sz="2400" dirty="0"/>
          </a:p>
          <a:p>
            <a:r>
              <a:rPr lang="en-US" altLang="ja-JP" sz="2400" dirty="0"/>
              <a:t>   z = 5 * func1 (x, y); </a:t>
            </a:r>
            <a:r>
              <a:rPr lang="en-US" altLang="ja-JP" sz="2400" b="1" dirty="0">
                <a:solidFill>
                  <a:srgbClr val="FF99FF"/>
                </a:solidFill>
              </a:rPr>
              <a:t>④</a:t>
            </a:r>
            <a:endParaRPr lang="en-US" altLang="ja-JP" sz="2400" dirty="0"/>
          </a:p>
          <a:p>
            <a:r>
              <a:rPr lang="en-US" altLang="ja-JP" sz="2400" dirty="0"/>
              <a:t>   return z;</a:t>
            </a:r>
          </a:p>
          <a:p>
            <a:r>
              <a:rPr lang="en-US" altLang="ja-JP" sz="2400" dirty="0"/>
              <a:t>}</a:t>
            </a:r>
          </a:p>
          <a:p>
            <a:r>
              <a:rPr lang="en-US" altLang="ja-JP" sz="2400" dirty="0"/>
              <a:t>main () {</a:t>
            </a:r>
          </a:p>
          <a:p>
            <a:r>
              <a:rPr lang="en-US" altLang="ja-JP" sz="2400" dirty="0"/>
              <a:t>    int a = 20; </a:t>
            </a:r>
            <a:r>
              <a:rPr lang="en-US" altLang="ja-JP" sz="2400" b="1" dirty="0">
                <a:solidFill>
                  <a:srgbClr val="FF99FF"/>
                </a:solidFill>
              </a:rPr>
              <a:t>①</a:t>
            </a:r>
            <a:endParaRPr lang="en-US" altLang="ja-JP" sz="2400" dirty="0"/>
          </a:p>
          <a:p>
            <a:r>
              <a:rPr lang="en-US" altLang="ja-JP" sz="2400" dirty="0"/>
              <a:t>    print (func2 (n, a)); </a:t>
            </a:r>
            <a:r>
              <a:rPr lang="en-US" altLang="ja-JP" sz="2400" b="1" dirty="0">
                <a:solidFill>
                  <a:srgbClr val="FF99FF"/>
                </a:solidFill>
              </a:rPr>
              <a:t>⑤</a:t>
            </a:r>
          </a:p>
          <a:p>
            <a:r>
              <a:rPr lang="en-US" altLang="ja-JP" sz="2400" dirty="0"/>
              <a:t>}</a:t>
            </a:r>
          </a:p>
        </p:txBody>
      </p:sp>
      <p:sp>
        <p:nvSpPr>
          <p:cNvPr id="153603" name="Text Box 3"/>
          <p:cNvSpPr txBox="1">
            <a:spLocks noChangeArrowheads="1"/>
          </p:cNvSpPr>
          <p:nvPr/>
        </p:nvSpPr>
        <p:spPr bwMode="auto">
          <a:xfrm>
            <a:off x="381000" y="228600"/>
            <a:ext cx="18510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dirty="0"/>
              <a:t>プログラム例</a:t>
            </a:r>
          </a:p>
        </p:txBody>
      </p:sp>
      <p:graphicFrame>
        <p:nvGraphicFramePr>
          <p:cNvPr id="153604" name="Group 4"/>
          <p:cNvGraphicFramePr>
            <a:graphicFrameLocks noGrp="1"/>
          </p:cNvGraphicFramePr>
          <p:nvPr/>
        </p:nvGraphicFramePr>
        <p:xfrm>
          <a:off x="3352800" y="838200"/>
          <a:ext cx="5562600" cy="5334000"/>
        </p:xfrm>
        <a:graphic>
          <a:graphicData uri="http://schemas.openxmlformats.org/drawingml/2006/table">
            <a:tbl>
              <a:tblPr/>
              <a:tblGrid>
                <a:gridCol w="695325">
                  <a:extLst>
                    <a:ext uri="{9D8B030D-6E8A-4147-A177-3AD203B41FA5}">
                      <a16:colId xmlns:a16="http://schemas.microsoft.com/office/drawing/2014/main" val="20000"/>
                    </a:ext>
                  </a:extLst>
                </a:gridCol>
                <a:gridCol w="695325">
                  <a:extLst>
                    <a:ext uri="{9D8B030D-6E8A-4147-A177-3AD203B41FA5}">
                      <a16:colId xmlns:a16="http://schemas.microsoft.com/office/drawing/2014/main" val="20001"/>
                    </a:ext>
                  </a:extLst>
                </a:gridCol>
                <a:gridCol w="695325">
                  <a:extLst>
                    <a:ext uri="{9D8B030D-6E8A-4147-A177-3AD203B41FA5}">
                      <a16:colId xmlns:a16="http://schemas.microsoft.com/office/drawing/2014/main" val="20002"/>
                    </a:ext>
                  </a:extLst>
                </a:gridCol>
                <a:gridCol w="695325">
                  <a:extLst>
                    <a:ext uri="{9D8B030D-6E8A-4147-A177-3AD203B41FA5}">
                      <a16:colId xmlns:a16="http://schemas.microsoft.com/office/drawing/2014/main" val="20003"/>
                    </a:ext>
                  </a:extLst>
                </a:gridCol>
                <a:gridCol w="695325">
                  <a:extLst>
                    <a:ext uri="{9D8B030D-6E8A-4147-A177-3AD203B41FA5}">
                      <a16:colId xmlns:a16="http://schemas.microsoft.com/office/drawing/2014/main" val="20004"/>
                    </a:ext>
                  </a:extLst>
                </a:gridCol>
                <a:gridCol w="695325">
                  <a:extLst>
                    <a:ext uri="{9D8B030D-6E8A-4147-A177-3AD203B41FA5}">
                      <a16:colId xmlns:a16="http://schemas.microsoft.com/office/drawing/2014/main" val="20005"/>
                    </a:ext>
                  </a:extLst>
                </a:gridCol>
                <a:gridCol w="695325">
                  <a:extLst>
                    <a:ext uri="{9D8B030D-6E8A-4147-A177-3AD203B41FA5}">
                      <a16:colId xmlns:a16="http://schemas.microsoft.com/office/drawing/2014/main" val="20006"/>
                    </a:ext>
                  </a:extLst>
                </a:gridCol>
                <a:gridCol w="695325">
                  <a:extLst>
                    <a:ext uri="{9D8B030D-6E8A-4147-A177-3AD203B41FA5}">
                      <a16:colId xmlns:a16="http://schemas.microsoft.com/office/drawing/2014/main" val="20007"/>
                    </a:ext>
                  </a:extLst>
                </a:gridCol>
              </a:tblGrid>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相対</a:t>
                      </a:r>
                    </a:p>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番地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実</a:t>
                      </a:r>
                    </a:p>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番地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値</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相対</a:t>
                      </a:r>
                    </a:p>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番地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実</a:t>
                      </a:r>
                    </a:p>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番地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値</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83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350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DL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RA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7</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683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18</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9</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70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683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698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eaLnBrk="0" hangingPunct="0">
                        <a:spcBef>
                          <a:spcPct val="20000"/>
                        </a:spcBef>
                        <a:buClr>
                          <a:schemeClr val="tx1"/>
                        </a:buClr>
                        <a:defRPr kumimoji="1" sz="2400">
                          <a:solidFill>
                            <a:schemeClr val="tx1"/>
                          </a:solidFill>
                          <a:latin typeface="Arial" panose="020B0604020202020204" pitchFamily="34" charset="0"/>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eaLnBrk="0" hangingPunct="0">
                        <a:spcBef>
                          <a:spcPct val="20000"/>
                        </a:spcBef>
                        <a:buClr>
                          <a:schemeClr val="tx1"/>
                        </a:buClr>
                        <a:defRPr kumimoji="1">
                          <a:solidFill>
                            <a:schemeClr val="tx1"/>
                          </a:solidFill>
                          <a:latin typeface="Arial" panose="020B0604020202020204" pitchFamily="34" charset="0"/>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sp>
        <p:nvSpPr>
          <p:cNvPr id="153718" name="Text Box 118"/>
          <p:cNvSpPr txBox="1">
            <a:spLocks noChangeArrowheads="1"/>
          </p:cNvSpPr>
          <p:nvPr/>
        </p:nvSpPr>
        <p:spPr bwMode="auto">
          <a:xfrm>
            <a:off x="3352800" y="228600"/>
            <a:ext cx="23145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地点⑤実行時</a:t>
            </a:r>
          </a:p>
        </p:txBody>
      </p:sp>
      <p:sp>
        <p:nvSpPr>
          <p:cNvPr id="153719" name="Rectangle 119"/>
          <p:cNvSpPr>
            <a:spLocks noChangeArrowheads="1"/>
          </p:cNvSpPr>
          <p:nvPr/>
        </p:nvSpPr>
        <p:spPr bwMode="auto">
          <a:xfrm>
            <a:off x="4343400" y="6248400"/>
            <a:ext cx="914400" cy="457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dirty="0"/>
              <a:t>1</a:t>
            </a:r>
          </a:p>
        </p:txBody>
      </p:sp>
      <p:sp>
        <p:nvSpPr>
          <p:cNvPr id="153720" name="Text Box 120"/>
          <p:cNvSpPr txBox="1">
            <a:spLocks noChangeArrowheads="1"/>
          </p:cNvSpPr>
          <p:nvPr/>
        </p:nvSpPr>
        <p:spPr bwMode="auto">
          <a:xfrm>
            <a:off x="3581400" y="6172200"/>
            <a:ext cx="5778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dirty="0"/>
              <a:t>FP</a:t>
            </a:r>
          </a:p>
        </p:txBody>
      </p:sp>
      <p:sp>
        <p:nvSpPr>
          <p:cNvPr id="153721" name="Rectangle 121"/>
          <p:cNvSpPr>
            <a:spLocks noChangeArrowheads="1"/>
          </p:cNvSpPr>
          <p:nvPr/>
        </p:nvSpPr>
        <p:spPr bwMode="auto">
          <a:xfrm>
            <a:off x="6172200" y="6248400"/>
            <a:ext cx="914400" cy="457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dirty="0"/>
              <a:t>3</a:t>
            </a:r>
          </a:p>
        </p:txBody>
      </p:sp>
      <p:sp>
        <p:nvSpPr>
          <p:cNvPr id="153722" name="Text Box 122"/>
          <p:cNvSpPr txBox="1">
            <a:spLocks noChangeArrowheads="1"/>
          </p:cNvSpPr>
          <p:nvPr/>
        </p:nvSpPr>
        <p:spPr bwMode="auto">
          <a:xfrm>
            <a:off x="5410200" y="6172200"/>
            <a:ext cx="6159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dirty="0"/>
              <a:t>BP</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Times New Roman" panose="02020603050405020304" pitchFamily="18" charset="0"/>
                <a:ea typeface="ＭＳ Ｐゴシック" panose="020B0600070205080204" pitchFamily="50" charset="-128"/>
              </a:rPr>
              <a:t>記号表の動的管理</a:t>
            </a:r>
          </a:p>
        </p:txBody>
      </p:sp>
      <p:sp>
        <p:nvSpPr>
          <p:cNvPr id="79875" name="Rectangle 3"/>
          <p:cNvSpPr>
            <a:spLocks noChangeArrowheads="1"/>
          </p:cNvSpPr>
          <p:nvPr/>
        </p:nvSpPr>
        <p:spPr bwMode="auto">
          <a:xfrm>
            <a:off x="1295400" y="1676400"/>
            <a:ext cx="2667000" cy="4724400"/>
          </a:xfrm>
          <a:prstGeom prst="rect">
            <a:avLst/>
          </a:prstGeom>
          <a:solidFill>
            <a:srgbClr val="000000"/>
          </a:solidFill>
          <a:ln w="19050">
            <a:solidFill>
              <a:schemeClr val="tx1"/>
            </a:solidFill>
            <a:miter lim="800000"/>
            <a:headEnd/>
            <a:tailEnd/>
          </a:ln>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800" dirty="0"/>
              <a:t>{</a:t>
            </a:r>
          </a:p>
          <a:p>
            <a:pPr algn="l" eaLnBrk="1" hangingPunct="1"/>
            <a:r>
              <a:rPr lang="ja-JP" altLang="en-US" sz="2800" dirty="0"/>
              <a:t>    </a:t>
            </a:r>
            <a:r>
              <a:rPr lang="en-US" altLang="ja-JP" sz="2800" dirty="0"/>
              <a:t>int i, j</a:t>
            </a:r>
            <a:r>
              <a:rPr lang="ja-JP" altLang="en-US" sz="2800" dirty="0"/>
              <a:t>;</a:t>
            </a:r>
          </a:p>
          <a:p>
            <a:pPr algn="l" eaLnBrk="1" hangingPunct="1"/>
            <a:r>
              <a:rPr lang="ja-JP" altLang="en-US" sz="2800" dirty="0"/>
              <a:t>    {</a:t>
            </a:r>
          </a:p>
          <a:p>
            <a:pPr algn="l" eaLnBrk="1" hangingPunct="1"/>
            <a:r>
              <a:rPr lang="ja-JP" altLang="en-US" sz="2800" dirty="0"/>
              <a:t>        </a:t>
            </a:r>
            <a:r>
              <a:rPr lang="en-US" altLang="ja-JP" sz="2800" dirty="0"/>
              <a:t>int k, l;</a:t>
            </a:r>
          </a:p>
          <a:p>
            <a:pPr algn="l" eaLnBrk="1" hangingPunct="1"/>
            <a:r>
              <a:rPr lang="ja-JP" altLang="en-US" sz="2800" dirty="0"/>
              <a:t>    }</a:t>
            </a:r>
          </a:p>
          <a:p>
            <a:pPr algn="l" eaLnBrk="1" hangingPunct="1"/>
            <a:r>
              <a:rPr lang="ja-JP" altLang="en-US" sz="2800" dirty="0"/>
              <a:t>     :</a:t>
            </a:r>
          </a:p>
          <a:p>
            <a:pPr algn="l" eaLnBrk="1" hangingPunct="1"/>
            <a:r>
              <a:rPr lang="ja-JP" altLang="en-US" sz="2800" dirty="0"/>
              <a:t>    {</a:t>
            </a:r>
          </a:p>
          <a:p>
            <a:pPr algn="l" eaLnBrk="1" hangingPunct="1"/>
            <a:r>
              <a:rPr lang="ja-JP" altLang="en-US" sz="2800" dirty="0"/>
              <a:t>        </a:t>
            </a:r>
            <a:r>
              <a:rPr lang="en-US" altLang="ja-JP" sz="2800" dirty="0"/>
              <a:t>int m, n;</a:t>
            </a:r>
            <a:endParaRPr lang="ja-JP" altLang="en-US" sz="2800" dirty="0"/>
          </a:p>
          <a:p>
            <a:pPr algn="l" eaLnBrk="1" hangingPunct="1"/>
            <a:r>
              <a:rPr lang="ja-JP" altLang="en-US" sz="2800" dirty="0"/>
              <a:t>    }</a:t>
            </a:r>
          </a:p>
          <a:p>
            <a:pPr algn="l" eaLnBrk="1" hangingPunct="1"/>
            <a:r>
              <a:rPr lang="ja-JP" altLang="en-US" sz="2800" dirty="0"/>
              <a:t>     :</a:t>
            </a:r>
          </a:p>
          <a:p>
            <a:pPr algn="l" eaLnBrk="1" hangingPunct="1"/>
            <a:r>
              <a:rPr lang="ja-JP" altLang="en-US" sz="2800" dirty="0"/>
              <a:t>}</a:t>
            </a:r>
          </a:p>
        </p:txBody>
      </p:sp>
      <p:sp>
        <p:nvSpPr>
          <p:cNvPr id="175108" name="Line 4"/>
          <p:cNvSpPr>
            <a:spLocks noChangeShapeType="1"/>
          </p:cNvSpPr>
          <p:nvPr/>
        </p:nvSpPr>
        <p:spPr bwMode="auto">
          <a:xfrm>
            <a:off x="1066800" y="1752600"/>
            <a:ext cx="0" cy="838200"/>
          </a:xfrm>
          <a:prstGeom prst="line">
            <a:avLst/>
          </a:prstGeom>
          <a:noFill/>
          <a:ln w="28575">
            <a:solidFill>
              <a:srgbClr val="66FF66"/>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lstStyle/>
          <a:p>
            <a:endParaRPr lang="ja-JP" altLang="en-US" dirty="0"/>
          </a:p>
        </p:txBody>
      </p:sp>
      <p:graphicFrame>
        <p:nvGraphicFramePr>
          <p:cNvPr id="175109" name="Group 5"/>
          <p:cNvGraphicFramePr>
            <a:graphicFrameLocks noGrp="1"/>
          </p:cNvGraphicFramePr>
          <p:nvPr/>
        </p:nvGraphicFramePr>
        <p:xfrm>
          <a:off x="4572000" y="1676400"/>
          <a:ext cx="3429000" cy="914400"/>
        </p:xfrm>
        <a:graphic>
          <a:graphicData uri="http://schemas.openxmlformats.org/drawingml/2006/table">
            <a:tbl>
              <a:tblPr/>
              <a:tblGrid>
                <a:gridCol w="857250">
                  <a:extLst>
                    <a:ext uri="{9D8B030D-6E8A-4147-A177-3AD203B41FA5}">
                      <a16:colId xmlns:a16="http://schemas.microsoft.com/office/drawing/2014/main" val="20000"/>
                    </a:ext>
                  </a:extLst>
                </a:gridCol>
                <a:gridCol w="857250">
                  <a:extLst>
                    <a:ext uri="{9D8B030D-6E8A-4147-A177-3AD203B41FA5}">
                      <a16:colId xmlns:a16="http://schemas.microsoft.com/office/drawing/2014/main" val="20001"/>
                    </a:ext>
                  </a:extLst>
                </a:gridCol>
                <a:gridCol w="857250">
                  <a:extLst>
                    <a:ext uri="{9D8B030D-6E8A-4147-A177-3AD203B41FA5}">
                      <a16:colId xmlns:a16="http://schemas.microsoft.com/office/drawing/2014/main" val="20002"/>
                    </a:ext>
                  </a:extLst>
                </a:gridCol>
                <a:gridCol w="857250">
                  <a:extLst>
                    <a:ext uri="{9D8B030D-6E8A-4147-A177-3AD203B41FA5}">
                      <a16:colId xmlns:a16="http://schemas.microsoft.com/office/drawing/2014/main" val="20003"/>
                    </a:ext>
                  </a:extLst>
                </a:gridCol>
              </a:tblGrid>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j</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Arial" panose="020B0604020202020204" pitchFamily="34" charset="0"/>
                        </a:defRPr>
                      </a:lvl1pPr>
                      <a:lvl2pPr marL="742950" indent="-285750" eaLnBrk="0" hangingPunct="0">
                        <a:spcBef>
                          <a:spcPct val="20000"/>
                        </a:spcBef>
                        <a:buClr>
                          <a:schemeClr val="tx1"/>
                        </a:buClr>
                        <a:defRPr kumimoji="1" sz="2400">
                          <a:solidFill>
                            <a:schemeClr val="tx1"/>
                          </a:solidFill>
                          <a:latin typeface="Arial" panose="020B0604020202020204" pitchFamily="34" charset="0"/>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Arial" panose="020B0604020202020204" pitchFamily="34" charset="0"/>
                        </a:defRPr>
                      </a:lvl3pPr>
                      <a:lvl4pPr marL="1600200" indent="-228600" eaLnBrk="0" hangingPunct="0">
                        <a:spcBef>
                          <a:spcPct val="20000"/>
                        </a:spcBef>
                        <a:buClr>
                          <a:schemeClr val="tx1"/>
                        </a:buClr>
                        <a:defRPr kumimoji="1">
                          <a:solidFill>
                            <a:schemeClr val="tx1"/>
                          </a:solidFill>
                          <a:latin typeface="Arial" panose="020B0604020202020204" pitchFamily="34" charset="0"/>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75108"/>
                                        </p:tgtEl>
                                        <p:attrNameLst>
                                          <p:attrName>style.visibility</p:attrName>
                                        </p:attrNameLst>
                                      </p:cBhvr>
                                      <p:to>
                                        <p:strVal val="visible"/>
                                      </p:to>
                                    </p:set>
                                    <p:animEffect transition="in" filter="wipe(up)">
                                      <p:cBhvr>
                                        <p:cTn id="7" dur="500"/>
                                        <p:tgtEl>
                                          <p:spTgt spid="17510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175109"/>
                                        </p:tgtEl>
                                        <p:attrNameLst>
                                          <p:attrName>style.visibility</p:attrName>
                                        </p:attrNameLst>
                                      </p:cBhvr>
                                      <p:to>
                                        <p:strVal val="visible"/>
                                      </p:to>
                                    </p:set>
                                    <p:animEffect transition="in" filter="checkerboard(across)">
                                      <p:cBhvr>
                                        <p:cTn id="12" dur="500"/>
                                        <p:tgtEl>
                                          <p:spTgt spid="175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08" grpId="0"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p:cNvSpPr>
            <a:spLocks noGrp="1" noChangeArrowheads="1"/>
          </p:cNvSpPr>
          <p:nvPr>
            <p:ph type="title"/>
          </p:nvPr>
        </p:nvSpPr>
        <p:spPr/>
        <p:txBody>
          <a:bodyPr/>
          <a:lstStyle/>
          <a:p>
            <a:pPr eaLnBrk="1" hangingPunct="1">
              <a:defRPr/>
            </a:pPr>
            <a:r>
              <a:rPr lang="ja-JP" altLang="en-US" dirty="0">
                <a:latin typeface="Times New Roman" panose="02020603050405020304" pitchFamily="18" charset="0"/>
              </a:rPr>
              <a:t>オンライン試験</a:t>
            </a:r>
          </a:p>
        </p:txBody>
      </p:sp>
      <p:sp>
        <p:nvSpPr>
          <p:cNvPr id="260099" name="Rectangle 3"/>
          <p:cNvSpPr>
            <a:spLocks noGrp="1" noChangeArrowheads="1"/>
          </p:cNvSpPr>
          <p:nvPr>
            <p:ph idx="1"/>
          </p:nvPr>
        </p:nvSpPr>
        <p:spPr/>
        <p:txBody>
          <a:bodyPr/>
          <a:lstStyle/>
          <a:p>
            <a:pPr eaLnBrk="1" hangingPunct="1">
              <a:defRPr/>
            </a:pPr>
            <a:r>
              <a:rPr lang="ja-JP" altLang="en-US" dirty="0">
                <a:latin typeface="Times New Roman" panose="02020603050405020304" pitchFamily="18" charset="0"/>
              </a:rPr>
              <a:t>試験日 </a:t>
            </a:r>
            <a:r>
              <a:rPr lang="en-US" altLang="ja-JP" dirty="0">
                <a:latin typeface="Times New Roman" panose="02020603050405020304" pitchFamily="18" charset="0"/>
              </a:rPr>
              <a:t>: 7</a:t>
            </a:r>
            <a:r>
              <a:rPr lang="ja-JP" altLang="en-US">
                <a:latin typeface="Times New Roman" panose="02020603050405020304" pitchFamily="18" charset="0"/>
              </a:rPr>
              <a:t>月</a:t>
            </a:r>
            <a:r>
              <a:rPr lang="en-US" altLang="ja-JP">
                <a:latin typeface="Times New Roman" panose="02020603050405020304" pitchFamily="18" charset="0"/>
              </a:rPr>
              <a:t>26 </a:t>
            </a:r>
            <a:r>
              <a:rPr lang="ja-JP" altLang="en-US">
                <a:latin typeface="Times New Roman" panose="02020603050405020304" pitchFamily="18" charset="0"/>
              </a:rPr>
              <a:t>日</a:t>
            </a:r>
            <a:r>
              <a:rPr lang="en-US" altLang="ja-JP" dirty="0">
                <a:latin typeface="Times New Roman" panose="02020603050405020304" pitchFamily="18" charset="0"/>
              </a:rPr>
              <a:t>(</a:t>
            </a:r>
            <a:r>
              <a:rPr lang="ja-JP" altLang="en-US" dirty="0">
                <a:latin typeface="Times New Roman" panose="02020603050405020304" pitchFamily="18" charset="0"/>
              </a:rPr>
              <a:t>水</a:t>
            </a:r>
            <a:r>
              <a:rPr lang="en-US" altLang="ja-JP" dirty="0">
                <a:latin typeface="Times New Roman" panose="02020603050405020304" pitchFamily="18" charset="0"/>
              </a:rPr>
              <a:t>)</a:t>
            </a:r>
          </a:p>
          <a:p>
            <a:pPr eaLnBrk="1" hangingPunct="1">
              <a:defRPr/>
            </a:pPr>
            <a:r>
              <a:rPr lang="ja-JP" altLang="en-US" dirty="0">
                <a:latin typeface="Times New Roman" panose="02020603050405020304" pitchFamily="18" charset="0"/>
              </a:rPr>
              <a:t>試験時間 </a:t>
            </a:r>
            <a:r>
              <a:rPr lang="en-US" altLang="ja-JP" dirty="0">
                <a:latin typeface="Times New Roman" panose="02020603050405020304" pitchFamily="18" charset="0"/>
              </a:rPr>
              <a:t>: 60</a:t>
            </a:r>
            <a:r>
              <a:rPr lang="ja-JP" altLang="en-US" dirty="0">
                <a:latin typeface="Times New Roman" panose="02020603050405020304" pitchFamily="18" charset="0"/>
              </a:rPr>
              <a:t>分</a:t>
            </a:r>
          </a:p>
          <a:p>
            <a:pPr eaLnBrk="1" hangingPunct="1">
              <a:defRPr/>
            </a:pPr>
            <a:r>
              <a:rPr lang="ja-JP" altLang="en-US" dirty="0">
                <a:latin typeface="Times New Roman" panose="02020603050405020304" pitchFamily="18" charset="0"/>
              </a:rPr>
              <a:t>試験範囲 </a:t>
            </a:r>
            <a:r>
              <a:rPr lang="en-US" altLang="ja-JP" dirty="0">
                <a:latin typeface="Times New Roman" panose="02020603050405020304" pitchFamily="18" charset="0"/>
              </a:rPr>
              <a:t>: </a:t>
            </a:r>
            <a:r>
              <a:rPr lang="ja-JP" altLang="en-US" dirty="0">
                <a:latin typeface="Times New Roman" panose="02020603050405020304" pitchFamily="18" charset="0"/>
              </a:rPr>
              <a:t>第</a:t>
            </a:r>
            <a:r>
              <a:rPr lang="en-US" altLang="ja-JP" dirty="0">
                <a:latin typeface="Times New Roman" panose="02020603050405020304" pitchFamily="18" charset="0"/>
              </a:rPr>
              <a:t>1</a:t>
            </a:r>
            <a:r>
              <a:rPr lang="ja-JP" altLang="en-US" dirty="0">
                <a:latin typeface="Times New Roman" panose="02020603050405020304" pitchFamily="18" charset="0"/>
              </a:rPr>
              <a:t>～</a:t>
            </a:r>
            <a:r>
              <a:rPr lang="en-US" altLang="ja-JP" dirty="0">
                <a:latin typeface="Times New Roman" panose="02020603050405020304" pitchFamily="18" charset="0"/>
              </a:rPr>
              <a:t>14</a:t>
            </a:r>
            <a:r>
              <a:rPr lang="ja-JP" altLang="en-US" dirty="0">
                <a:latin typeface="Times New Roman" panose="02020603050405020304" pitchFamily="18" charset="0"/>
              </a:rPr>
              <a:t>回</a:t>
            </a:r>
          </a:p>
          <a:p>
            <a:pPr eaLnBrk="1" hangingPunct="1">
              <a:defRPr/>
            </a:pPr>
            <a:r>
              <a:rPr lang="ja-JP" altLang="en-US" dirty="0">
                <a:latin typeface="Times New Roman" panose="02020603050405020304" pitchFamily="18" charset="0"/>
              </a:rPr>
              <a:t>配点 </a:t>
            </a:r>
            <a:r>
              <a:rPr lang="en-US" altLang="ja-JP" dirty="0">
                <a:latin typeface="Times New Roman" panose="02020603050405020304" pitchFamily="18" charset="0"/>
              </a:rPr>
              <a:t>: 70</a:t>
            </a:r>
            <a:r>
              <a:rPr lang="ja-JP" altLang="en-US" dirty="0">
                <a:latin typeface="Times New Roman" panose="02020603050405020304" pitchFamily="18" charset="0"/>
              </a:rPr>
              <a:t>点満点</a:t>
            </a:r>
            <a:endParaRPr lang="en-US" altLang="ja-JP" dirty="0">
              <a:latin typeface="Times New Roman" panose="02020603050405020304" pitchFamily="18" charset="0"/>
            </a:endParaRPr>
          </a:p>
          <a:p>
            <a:pPr eaLnBrk="1" hangingPunct="1">
              <a:defRPr/>
            </a:pPr>
            <a:r>
              <a:rPr lang="ja-JP" altLang="en-US" dirty="0">
                <a:latin typeface="Times New Roman" panose="02020603050405020304" pitchFamily="18" charset="0"/>
              </a:rPr>
              <a:t>持ち込み：全て可</a:t>
            </a:r>
            <a:endParaRPr lang="en-US" altLang="ja-JP" dirty="0">
              <a:latin typeface="Times New Roman" panose="02020603050405020304" pitchFamily="18" charset="0"/>
            </a:endParaRPr>
          </a:p>
          <a:p>
            <a:pPr lvl="1" eaLnBrk="1" hangingPunct="1">
              <a:defRPr/>
            </a:pPr>
            <a:r>
              <a:rPr lang="ja-JP" altLang="en-US" dirty="0">
                <a:latin typeface="Times New Roman" panose="02020603050405020304" pitchFamily="18" charset="0"/>
              </a:rPr>
              <a:t>ただし外部との通信は禁止</a:t>
            </a:r>
            <a:endParaRPr lang="en-US" altLang="ja-JP" dirty="0">
              <a:latin typeface="Times New Roman" panose="02020603050405020304" pitchFamily="18" charset="0"/>
            </a:endParaRPr>
          </a:p>
        </p:txBody>
      </p:sp>
    </p:spTree>
    <p:extLst>
      <p:ext uri="{BB962C8B-B14F-4D97-AF65-F5344CB8AC3E}">
        <p14:creationId xmlns:p14="http://schemas.microsoft.com/office/powerpoint/2010/main" val="116948173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1.9|6.3|7.7|1.3|5.1|5.2"/>
</p:tagLst>
</file>

<file path=ppt/tags/tag2.xml><?xml version="1.0" encoding="utf-8"?>
<p:tagLst xmlns:a="http://schemas.openxmlformats.org/drawingml/2006/main" xmlns:r="http://schemas.openxmlformats.org/officeDocument/2006/relationships" xmlns:p="http://schemas.openxmlformats.org/presentationml/2006/main">
  <p:tag name="TIMING" val="|6.3|5.2|10.1|9.9|8.5|1.7|14|2.6|12.8"/>
</p:tagLst>
</file>

<file path=ppt/tags/tag3.xml><?xml version="1.0" encoding="utf-8"?>
<p:tagLst xmlns:a="http://schemas.openxmlformats.org/drawingml/2006/main" xmlns:r="http://schemas.openxmlformats.org/officeDocument/2006/relationships" xmlns:p="http://schemas.openxmlformats.org/presentationml/2006/main">
  <p:tag name="TIMING" val="|7.8|6.3|9"/>
</p:tagLst>
</file>

<file path=ppt/theme/theme1.xml><?xml version="1.0" encoding="utf-8"?>
<a:theme xmlns:a="http://schemas.openxmlformats.org/drawingml/2006/main" name="4_Shimmer">
  <a:themeElements>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fontScheme name="2_Shimmer">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3200" b="0"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3200" b="0"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defRPr>
        </a:defPPr>
      </a:lstStyle>
    </a:lnDef>
  </a:objectDefaults>
  <a:extraClrSchemeLst>
    <a:extraClrScheme>
      <a:clrScheme name="Shimmer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Shimmer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Shimmer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Shimmer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Shimmer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Shimmer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Shimmer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Shimmer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himmer">
  <a:themeElements>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fontScheme name="Times - MSPゴシック">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3200" b="0"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3200" b="0"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defRPr>
        </a:defPPr>
      </a:lstStyle>
    </a:lnDef>
  </a:objectDefaults>
  <a:extraClrSchemeLst>
    <a:extraClrScheme>
      <a:clrScheme name="Shimmer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Shimmer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Shimmer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Shimmer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Shimmer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Shimmer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Shimmer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Shimmer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Shimmer</Template>
  <TotalTime>25312</TotalTime>
  <Words>15402</Words>
  <Application>Microsoft Office PowerPoint</Application>
  <PresentationFormat>画面に合わせる (4:3)</PresentationFormat>
  <Paragraphs>3313</Paragraphs>
  <Slides>90</Slides>
  <Notes>90</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90</vt:i4>
      </vt:variant>
    </vt:vector>
  </HeadingPairs>
  <TitlesOfParts>
    <vt:vector size="97" baseType="lpstr">
      <vt:lpstr>游ゴシック</vt:lpstr>
      <vt:lpstr>Arial</vt:lpstr>
      <vt:lpstr>Tahoma</vt:lpstr>
      <vt:lpstr>Times New Roman</vt:lpstr>
      <vt:lpstr>Wingdings</vt:lpstr>
      <vt:lpstr>4_Shimmer</vt:lpstr>
      <vt:lpstr>Shimmer</vt:lpstr>
      <vt:lpstr>コンパイラ</vt:lpstr>
      <vt:lpstr>コンパイラの構造</vt:lpstr>
      <vt:lpstr>変数の番地</vt:lpstr>
      <vt:lpstr>番地の割り当て</vt:lpstr>
      <vt:lpstr>変数の番地</vt:lpstr>
      <vt:lpstr>変数の種別</vt:lpstr>
      <vt:lpstr>スコープルール(scope rule)</vt:lpstr>
      <vt:lpstr>スコープルール</vt:lpstr>
      <vt:lpstr>記号表の動的管理</vt:lpstr>
      <vt:lpstr>記号表の動的管理</vt:lpstr>
      <vt:lpstr>記号表の動的管理</vt:lpstr>
      <vt:lpstr>記号表の動的管理</vt:lpstr>
      <vt:lpstr>記号表の動的管理</vt:lpstr>
      <vt:lpstr>名前の参照</vt:lpstr>
      <vt:lpstr>名前の参照</vt:lpstr>
      <vt:lpstr>関数呼び出し</vt:lpstr>
      <vt:lpstr>動的変数の番地の割り当て</vt:lpstr>
      <vt:lpstr>記号表の動的管理</vt:lpstr>
      <vt:lpstr>動的変数の番地の割り当て</vt:lpstr>
      <vt:lpstr>記号表の動的管理</vt:lpstr>
      <vt:lpstr>動的変数の管理</vt:lpstr>
      <vt:lpstr>動的変数の管理</vt:lpstr>
      <vt:lpstr>プログラム(プロセス)の (仮想)メモリ上の配置</vt:lpstr>
      <vt:lpstr>プログラム(プロセス)の構造</vt:lpstr>
      <vt:lpstr>プログラム(プロセス)の構造</vt:lpstr>
      <vt:lpstr>変数の記憶領域</vt:lpstr>
      <vt:lpstr>駆動レコード(activation record) スタックフレーム(stack frame)</vt:lpstr>
      <vt:lpstr>駆動レコードとフレームポインタ</vt:lpstr>
      <vt:lpstr>駆動レコード</vt:lpstr>
      <vt:lpstr>駆動レコード</vt:lpstr>
      <vt:lpstr>駆動レコード</vt:lpstr>
      <vt:lpstr>駆動レコード</vt:lpstr>
      <vt:lpstr>駆動レコード</vt:lpstr>
      <vt:lpstr>駆動レコード</vt:lpstr>
      <vt:lpstr>駆動レコードの記憶</vt:lpstr>
      <vt:lpstr>フレームポインタ (frame pointer)</vt:lpstr>
      <vt:lpstr>フレームポインタ (frame pointer)</vt:lpstr>
      <vt:lpstr>ブロックポインタ (block pointer)</vt:lpstr>
      <vt:lpstr>ブロックポインタ (block pointer)</vt:lpstr>
      <vt:lpstr>関数呼び出し</vt:lpstr>
      <vt:lpstr>関数呼び出し</vt:lpstr>
      <vt:lpstr>関数呼び出し</vt:lpstr>
      <vt:lpstr>オペランド無しのPOP命令</vt:lpstr>
      <vt:lpstr>Stack → Dseg POP 命令</vt:lpstr>
      <vt:lpstr>Stack → Dseg POP 命令</vt:lpstr>
      <vt:lpstr>CALL, RET</vt:lpstr>
      <vt:lpstr>CALL命令</vt:lpstr>
      <vt:lpstr>RET命令</vt:lpstr>
      <vt:lpstr>関数呼び出し</vt:lpstr>
      <vt:lpstr>戻り値</vt:lpstr>
      <vt:lpstr>START, HALT</vt:lpstr>
      <vt:lpstr>START命令</vt:lpstr>
      <vt:lpstr>BEGIN, END</vt:lpstr>
      <vt:lpstr>BEGIN命令</vt:lpstr>
      <vt:lpstr>相対番地(relative address)</vt:lpstr>
      <vt:lpstr>名前の参照</vt:lpstr>
      <vt:lpstr>相対番地</vt:lpstr>
      <vt:lpstr>相対番地</vt:lpstr>
      <vt:lpstr>相対番地</vt:lpstr>
      <vt:lpstr>番地の計算</vt:lpstr>
      <vt:lpstr>番地の計算</vt:lpstr>
      <vt:lpstr>番地の計算 (ブロック内変数の場合)</vt:lpstr>
      <vt:lpstr>番地の計算 (1つ上のブロック内変数の場合)</vt:lpstr>
      <vt:lpstr>番地の計算 (大域変数の場合)</vt:lpstr>
      <vt:lpstr>番地の計算</vt:lpstr>
      <vt:lpstr>番地の計算 (引数の場合)</vt:lpstr>
      <vt:lpstr>番地の計算</vt:lpstr>
      <vt:lpstr>コード生成の例</vt:lpstr>
      <vt:lpstr>コード生成の例</vt:lpstr>
      <vt:lpstr>引数の引渡し</vt:lpstr>
      <vt:lpstr>値渡し  (call by value, pass by value)</vt:lpstr>
      <vt:lpstr>値渡し</vt:lpstr>
      <vt:lpstr>参照渡し  (call / pass by reference)</vt:lpstr>
      <vt:lpstr>参照渡し</vt:lpstr>
      <vt:lpstr>引数の参照</vt:lpstr>
      <vt:lpstr>PowerPoint プレゼンテーション</vt:lpstr>
      <vt:lpstr>値渡しと参照渡し</vt:lpstr>
      <vt:lpstr>配列型引数</vt:lpstr>
      <vt:lpstr>値渡しと参照渡しの長所と短所</vt:lpstr>
      <vt:lpstr>結果渡し  (call by result, pass by result)</vt:lpstr>
      <vt:lpstr>値結果渡し  (call / pass by value-result)</vt:lpstr>
      <vt:lpstr>名前渡し (call by name, pass by name)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オンライン試験</vt:lpstr>
    </vt:vector>
  </TitlesOfParts>
  <Manager>T.Ishimizu</Manager>
  <Company>KINKI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Compiler</dc:title>
  <dc:subject>Compiler 13</dc:subject>
  <dc:creator>T.Ishimizu</dc:creator>
  <cp:lastModifiedBy>石水隆</cp:lastModifiedBy>
  <cp:revision>839</cp:revision>
  <cp:lastPrinted>2021-05-23T11:20:57Z</cp:lastPrinted>
  <dcterms:created xsi:type="dcterms:W3CDTF">1601-01-01T00:00:00Z</dcterms:created>
  <dcterms:modified xsi:type="dcterms:W3CDTF">2023-06-12T03:48:51Z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