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111"/>
  </p:notesMasterIdLst>
  <p:handoutMasterIdLst>
    <p:handoutMasterId r:id="rId112"/>
  </p:handoutMasterIdLst>
  <p:sldIdLst>
    <p:sldId id="256" r:id="rId2"/>
    <p:sldId id="617" r:id="rId3"/>
    <p:sldId id="618" r:id="rId4"/>
    <p:sldId id="608" r:id="rId5"/>
    <p:sldId id="855" r:id="rId6"/>
    <p:sldId id="856" r:id="rId7"/>
    <p:sldId id="684" r:id="rId8"/>
    <p:sldId id="751" r:id="rId9"/>
    <p:sldId id="763" r:id="rId10"/>
    <p:sldId id="766" r:id="rId11"/>
    <p:sldId id="767" r:id="rId12"/>
    <p:sldId id="768" r:id="rId13"/>
    <p:sldId id="769" r:id="rId14"/>
    <p:sldId id="788" r:id="rId15"/>
    <p:sldId id="772" r:id="rId16"/>
    <p:sldId id="775" r:id="rId17"/>
    <p:sldId id="776" r:id="rId18"/>
    <p:sldId id="777" r:id="rId19"/>
    <p:sldId id="778" r:id="rId20"/>
    <p:sldId id="774" r:id="rId21"/>
    <p:sldId id="699" r:id="rId22"/>
    <p:sldId id="703" r:id="rId23"/>
    <p:sldId id="704" r:id="rId24"/>
    <p:sldId id="705" r:id="rId25"/>
    <p:sldId id="707" r:id="rId26"/>
    <p:sldId id="708" r:id="rId27"/>
    <p:sldId id="714" r:id="rId28"/>
    <p:sldId id="711" r:id="rId29"/>
    <p:sldId id="716" r:id="rId30"/>
    <p:sldId id="717" r:id="rId31"/>
    <p:sldId id="779" r:id="rId32"/>
    <p:sldId id="724" r:id="rId33"/>
    <p:sldId id="718" r:id="rId34"/>
    <p:sldId id="719" r:id="rId35"/>
    <p:sldId id="720" r:id="rId36"/>
    <p:sldId id="726" r:id="rId37"/>
    <p:sldId id="721" r:id="rId38"/>
    <p:sldId id="780" r:id="rId39"/>
    <p:sldId id="722" r:id="rId40"/>
    <p:sldId id="723" r:id="rId41"/>
    <p:sldId id="725" r:id="rId42"/>
    <p:sldId id="710" r:id="rId43"/>
    <p:sldId id="728" r:id="rId44"/>
    <p:sldId id="729" r:id="rId45"/>
    <p:sldId id="730" r:id="rId46"/>
    <p:sldId id="731" r:id="rId47"/>
    <p:sldId id="733" r:id="rId48"/>
    <p:sldId id="732" r:id="rId49"/>
    <p:sldId id="734" r:id="rId50"/>
    <p:sldId id="735" r:id="rId51"/>
    <p:sldId id="736" r:id="rId52"/>
    <p:sldId id="738" r:id="rId53"/>
    <p:sldId id="739" r:id="rId54"/>
    <p:sldId id="740" r:id="rId55"/>
    <p:sldId id="742" r:id="rId56"/>
    <p:sldId id="741" r:id="rId57"/>
    <p:sldId id="743" r:id="rId58"/>
    <p:sldId id="744" r:id="rId59"/>
    <p:sldId id="745" r:id="rId60"/>
    <p:sldId id="746" r:id="rId61"/>
    <p:sldId id="747" r:id="rId62"/>
    <p:sldId id="737" r:id="rId63"/>
    <p:sldId id="748" r:id="rId64"/>
    <p:sldId id="749" r:id="rId65"/>
    <p:sldId id="750" r:id="rId66"/>
    <p:sldId id="771" r:id="rId67"/>
    <p:sldId id="799" r:id="rId68"/>
    <p:sldId id="787" r:id="rId69"/>
    <p:sldId id="790" r:id="rId70"/>
    <p:sldId id="791" r:id="rId71"/>
    <p:sldId id="781" r:id="rId72"/>
    <p:sldId id="782" r:id="rId73"/>
    <p:sldId id="783" r:id="rId74"/>
    <p:sldId id="784" r:id="rId75"/>
    <p:sldId id="785" r:id="rId76"/>
    <p:sldId id="792" r:id="rId77"/>
    <p:sldId id="794" r:id="rId78"/>
    <p:sldId id="793" r:id="rId79"/>
    <p:sldId id="802" r:id="rId80"/>
    <p:sldId id="801" r:id="rId81"/>
    <p:sldId id="841" r:id="rId82"/>
    <p:sldId id="800" r:id="rId83"/>
    <p:sldId id="840" r:id="rId84"/>
    <p:sldId id="808" r:id="rId85"/>
    <p:sldId id="809" r:id="rId86"/>
    <p:sldId id="810" r:id="rId87"/>
    <p:sldId id="842" r:id="rId88"/>
    <p:sldId id="803" r:id="rId89"/>
    <p:sldId id="815" r:id="rId90"/>
    <p:sldId id="843" r:id="rId91"/>
    <p:sldId id="845" r:id="rId92"/>
    <p:sldId id="846" r:id="rId93"/>
    <p:sldId id="848" r:id="rId94"/>
    <p:sldId id="813" r:id="rId95"/>
    <p:sldId id="849" r:id="rId96"/>
    <p:sldId id="850" r:id="rId97"/>
    <p:sldId id="852" r:id="rId98"/>
    <p:sldId id="853" r:id="rId99"/>
    <p:sldId id="854" r:id="rId100"/>
    <p:sldId id="818" r:id="rId101"/>
    <p:sldId id="819" r:id="rId102"/>
    <p:sldId id="838" r:id="rId103"/>
    <p:sldId id="820" r:id="rId104"/>
    <p:sldId id="826" r:id="rId105"/>
    <p:sldId id="828" r:id="rId106"/>
    <p:sldId id="836" r:id="rId107"/>
    <p:sldId id="834" r:id="rId108"/>
    <p:sldId id="835" r:id="rId109"/>
    <p:sldId id="857" r:id="rId110"/>
  </p:sldIdLst>
  <p:sldSz cx="9144000" cy="6858000" type="screen4x3"/>
  <p:notesSz cx="7099300" cy="10234613"/>
  <p:defaultTextStyle>
    <a:defPPr>
      <a:defRPr lang="ja-JP"/>
    </a:defPPr>
    <a:lvl1pPr algn="l" rtl="0" fontAlgn="base">
      <a:spcBef>
        <a:spcPct val="0"/>
      </a:spcBef>
      <a:spcAft>
        <a:spcPct val="0"/>
      </a:spcAft>
      <a:defRPr kumimoji="1" sz="3200" kern="1200">
        <a:solidFill>
          <a:schemeClr val="tx1"/>
        </a:solidFill>
        <a:latin typeface="Times New Roman" panose="02020603050405020304" pitchFamily="18" charset="0"/>
        <a:ea typeface="ＭＳ Ｐゴシック" panose="020B0600070205080204" pitchFamily="50" charset="-128"/>
        <a:cs typeface="+mn-cs"/>
      </a:defRPr>
    </a:lvl1pPr>
    <a:lvl2pPr marL="457200" algn="l" rtl="0" fontAlgn="base">
      <a:spcBef>
        <a:spcPct val="0"/>
      </a:spcBef>
      <a:spcAft>
        <a:spcPct val="0"/>
      </a:spcAft>
      <a:defRPr kumimoji="1" sz="3200" kern="1200">
        <a:solidFill>
          <a:schemeClr val="tx1"/>
        </a:solidFill>
        <a:latin typeface="Times New Roman" panose="02020603050405020304" pitchFamily="18" charset="0"/>
        <a:ea typeface="ＭＳ Ｐゴシック" panose="020B0600070205080204" pitchFamily="50" charset="-128"/>
        <a:cs typeface="+mn-cs"/>
      </a:defRPr>
    </a:lvl2pPr>
    <a:lvl3pPr marL="914400" algn="l" rtl="0" fontAlgn="base">
      <a:spcBef>
        <a:spcPct val="0"/>
      </a:spcBef>
      <a:spcAft>
        <a:spcPct val="0"/>
      </a:spcAft>
      <a:defRPr kumimoji="1" sz="3200" kern="1200">
        <a:solidFill>
          <a:schemeClr val="tx1"/>
        </a:solidFill>
        <a:latin typeface="Times New Roman" panose="02020603050405020304" pitchFamily="18" charset="0"/>
        <a:ea typeface="ＭＳ Ｐゴシック" panose="020B0600070205080204" pitchFamily="50" charset="-128"/>
        <a:cs typeface="+mn-cs"/>
      </a:defRPr>
    </a:lvl3pPr>
    <a:lvl4pPr marL="1371600" algn="l" rtl="0" fontAlgn="base">
      <a:spcBef>
        <a:spcPct val="0"/>
      </a:spcBef>
      <a:spcAft>
        <a:spcPct val="0"/>
      </a:spcAft>
      <a:defRPr kumimoji="1" sz="3200" kern="1200">
        <a:solidFill>
          <a:schemeClr val="tx1"/>
        </a:solidFill>
        <a:latin typeface="Times New Roman" panose="02020603050405020304" pitchFamily="18" charset="0"/>
        <a:ea typeface="ＭＳ Ｐゴシック" panose="020B0600070205080204" pitchFamily="50" charset="-128"/>
        <a:cs typeface="+mn-cs"/>
      </a:defRPr>
    </a:lvl4pPr>
    <a:lvl5pPr marL="1828800" algn="l" rtl="0" fontAlgn="base">
      <a:spcBef>
        <a:spcPct val="0"/>
      </a:spcBef>
      <a:spcAft>
        <a:spcPct val="0"/>
      </a:spcAft>
      <a:defRPr kumimoji="1" sz="3200" kern="1200">
        <a:solidFill>
          <a:schemeClr val="tx1"/>
        </a:solidFill>
        <a:latin typeface="Times New Roman" panose="02020603050405020304" pitchFamily="18" charset="0"/>
        <a:ea typeface="ＭＳ Ｐゴシック" panose="020B0600070205080204" pitchFamily="50" charset="-128"/>
        <a:cs typeface="+mn-cs"/>
      </a:defRPr>
    </a:lvl5pPr>
    <a:lvl6pPr marL="2286000" algn="l" defTabSz="914400" rtl="0" eaLnBrk="1" latinLnBrk="0" hangingPunct="1">
      <a:defRPr kumimoji="1" sz="3200" kern="1200">
        <a:solidFill>
          <a:schemeClr val="tx1"/>
        </a:solidFill>
        <a:latin typeface="Times New Roman" panose="02020603050405020304" pitchFamily="18" charset="0"/>
        <a:ea typeface="ＭＳ Ｐゴシック" panose="020B0600070205080204" pitchFamily="50" charset="-128"/>
        <a:cs typeface="+mn-cs"/>
      </a:defRPr>
    </a:lvl6pPr>
    <a:lvl7pPr marL="2743200" algn="l" defTabSz="914400" rtl="0" eaLnBrk="1" latinLnBrk="0" hangingPunct="1">
      <a:defRPr kumimoji="1" sz="3200" kern="1200">
        <a:solidFill>
          <a:schemeClr val="tx1"/>
        </a:solidFill>
        <a:latin typeface="Times New Roman" panose="02020603050405020304" pitchFamily="18" charset="0"/>
        <a:ea typeface="ＭＳ Ｐゴシック" panose="020B0600070205080204" pitchFamily="50" charset="-128"/>
        <a:cs typeface="+mn-cs"/>
      </a:defRPr>
    </a:lvl7pPr>
    <a:lvl8pPr marL="3200400" algn="l" defTabSz="914400" rtl="0" eaLnBrk="1" latinLnBrk="0" hangingPunct="1">
      <a:defRPr kumimoji="1" sz="3200" kern="1200">
        <a:solidFill>
          <a:schemeClr val="tx1"/>
        </a:solidFill>
        <a:latin typeface="Times New Roman" panose="02020603050405020304" pitchFamily="18" charset="0"/>
        <a:ea typeface="ＭＳ Ｐゴシック" panose="020B0600070205080204" pitchFamily="50" charset="-128"/>
        <a:cs typeface="+mn-cs"/>
      </a:defRPr>
    </a:lvl8pPr>
    <a:lvl9pPr marL="3657600" algn="l" defTabSz="914400" rtl="0" eaLnBrk="1" latinLnBrk="0" hangingPunct="1">
      <a:defRPr kumimoji="1" sz="3200" kern="1200">
        <a:solidFill>
          <a:schemeClr val="tx1"/>
        </a:solidFill>
        <a:latin typeface="Times New Roman" panose="02020603050405020304" pitchFamily="18"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4272">
          <p15:clr>
            <a:srgbClr val="A4A3A4"/>
          </p15:clr>
        </p15:guide>
        <p15:guide id="2" pos="5759">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3300"/>
    <a:srgbClr val="660066"/>
    <a:srgbClr val="000066"/>
    <a:srgbClr val="003366"/>
    <a:srgbClr val="00FF00"/>
    <a:srgbClr val="000000"/>
    <a:srgbClr val="FF33CC"/>
    <a:srgbClr val="FF66CC"/>
    <a:srgbClr val="FFFF99"/>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840" autoAdjust="0"/>
    <p:restoredTop sz="67105" autoAdjust="0"/>
  </p:normalViewPr>
  <p:slideViewPr>
    <p:cSldViewPr>
      <p:cViewPr varScale="1">
        <p:scale>
          <a:sx n="44" d="100"/>
          <a:sy n="44" d="100"/>
        </p:scale>
        <p:origin x="2220" y="54"/>
      </p:cViewPr>
      <p:guideLst>
        <p:guide orient="horz" pos="4272"/>
        <p:guide pos="5759"/>
      </p:guideLst>
    </p:cSldViewPr>
  </p:slideViewPr>
  <p:outlineViewPr>
    <p:cViewPr>
      <p:scale>
        <a:sx n="33" d="100"/>
        <a:sy n="33" d="100"/>
      </p:scale>
      <p:origin x="0" y="2412"/>
    </p:cViewPr>
  </p:outlineViewPr>
  <p:notesTextViewPr>
    <p:cViewPr>
      <p:scale>
        <a:sx n="100" d="100"/>
        <a:sy n="100" d="100"/>
      </p:scale>
      <p:origin x="0" y="0"/>
    </p:cViewPr>
  </p:notesTextViewPr>
  <p:sorterViewPr>
    <p:cViewPr>
      <p:scale>
        <a:sx n="66" d="100"/>
        <a:sy n="66" d="100"/>
      </p:scale>
      <p:origin x="0" y="1944"/>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handoutMaster" Target="handoutMasters/handout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presProps" Target="presProp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theme" Target="theme/theme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notesMaster" Target="notesMasters/notes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hdr" sz="quarter"/>
          </p:nvPr>
        </p:nvSpPr>
        <p:spPr bwMode="auto">
          <a:xfrm>
            <a:off x="0" y="0"/>
            <a:ext cx="3076575" cy="511175"/>
          </a:xfrm>
          <a:prstGeom prst="rect">
            <a:avLst/>
          </a:prstGeom>
          <a:noFill/>
          <a:ln w="9525">
            <a:noFill/>
            <a:miter lim="800000"/>
            <a:headEnd/>
            <a:tailEnd/>
          </a:ln>
          <a:effectLst/>
        </p:spPr>
        <p:txBody>
          <a:bodyPr vert="horz" wrap="square" lIns="99032" tIns="49516" rIns="99032" bIns="49516" numCol="1" anchor="t" anchorCtr="0" compatLnSpc="1">
            <a:prstTxWarp prst="textNoShape">
              <a:avLst/>
            </a:prstTxWarp>
          </a:bodyPr>
          <a:lstStyle>
            <a:lvl1pPr algn="l" defTabSz="990600">
              <a:defRPr sz="1300" i="0">
                <a:effectLst/>
                <a:latin typeface="Arial" charset="0"/>
              </a:defRPr>
            </a:lvl1pPr>
          </a:lstStyle>
          <a:p>
            <a:pPr>
              <a:defRPr/>
            </a:pPr>
            <a:endParaRPr lang="en-US" altLang="ja-JP"/>
          </a:p>
        </p:txBody>
      </p:sp>
      <p:sp>
        <p:nvSpPr>
          <p:cNvPr id="130051" name="Rectangle 3"/>
          <p:cNvSpPr>
            <a:spLocks noGrp="1" noChangeArrowheads="1"/>
          </p:cNvSpPr>
          <p:nvPr>
            <p:ph type="dt" sz="quarter" idx="1"/>
          </p:nvPr>
        </p:nvSpPr>
        <p:spPr bwMode="auto">
          <a:xfrm>
            <a:off x="4021138" y="0"/>
            <a:ext cx="3076575" cy="511175"/>
          </a:xfrm>
          <a:prstGeom prst="rect">
            <a:avLst/>
          </a:prstGeom>
          <a:noFill/>
          <a:ln w="9525">
            <a:noFill/>
            <a:miter lim="800000"/>
            <a:headEnd/>
            <a:tailEnd/>
          </a:ln>
          <a:effectLst/>
        </p:spPr>
        <p:txBody>
          <a:bodyPr vert="horz" wrap="square" lIns="99032" tIns="49516" rIns="99032" bIns="49516" numCol="1" anchor="t" anchorCtr="0" compatLnSpc="1">
            <a:prstTxWarp prst="textNoShape">
              <a:avLst/>
            </a:prstTxWarp>
          </a:bodyPr>
          <a:lstStyle>
            <a:lvl1pPr algn="r" defTabSz="990600">
              <a:defRPr sz="1300" i="0">
                <a:effectLst/>
                <a:latin typeface="Arial" charset="0"/>
              </a:defRPr>
            </a:lvl1pPr>
          </a:lstStyle>
          <a:p>
            <a:pPr>
              <a:defRPr/>
            </a:pPr>
            <a:endParaRPr lang="en-US" altLang="ja-JP"/>
          </a:p>
        </p:txBody>
      </p:sp>
      <p:sp>
        <p:nvSpPr>
          <p:cNvPr id="130052" name="Rectangle 4"/>
          <p:cNvSpPr>
            <a:spLocks noGrp="1" noChangeArrowheads="1"/>
          </p:cNvSpPr>
          <p:nvPr>
            <p:ph type="ftr" sz="quarter" idx="2"/>
          </p:nvPr>
        </p:nvSpPr>
        <p:spPr bwMode="auto">
          <a:xfrm>
            <a:off x="0" y="9721850"/>
            <a:ext cx="3076575" cy="511175"/>
          </a:xfrm>
          <a:prstGeom prst="rect">
            <a:avLst/>
          </a:prstGeom>
          <a:noFill/>
          <a:ln w="9525">
            <a:noFill/>
            <a:miter lim="800000"/>
            <a:headEnd/>
            <a:tailEnd/>
          </a:ln>
          <a:effectLst/>
        </p:spPr>
        <p:txBody>
          <a:bodyPr vert="horz" wrap="square" lIns="99032" tIns="49516" rIns="99032" bIns="49516" numCol="1" anchor="b" anchorCtr="0" compatLnSpc="1">
            <a:prstTxWarp prst="textNoShape">
              <a:avLst/>
            </a:prstTxWarp>
          </a:bodyPr>
          <a:lstStyle>
            <a:lvl1pPr algn="l" defTabSz="990600">
              <a:defRPr sz="1300" i="0">
                <a:effectLst/>
                <a:latin typeface="Arial" charset="0"/>
              </a:defRPr>
            </a:lvl1pPr>
          </a:lstStyle>
          <a:p>
            <a:pPr>
              <a:defRPr/>
            </a:pPr>
            <a:endParaRPr lang="en-US" altLang="ja-JP"/>
          </a:p>
        </p:txBody>
      </p:sp>
      <p:sp>
        <p:nvSpPr>
          <p:cNvPr id="130053" name="Rectangle 5"/>
          <p:cNvSpPr>
            <a:spLocks noGrp="1" noChangeArrowheads="1"/>
          </p:cNvSpPr>
          <p:nvPr>
            <p:ph type="sldNum" sz="quarter" idx="3"/>
          </p:nvPr>
        </p:nvSpPr>
        <p:spPr bwMode="auto">
          <a:xfrm>
            <a:off x="4021138" y="9721850"/>
            <a:ext cx="3076575" cy="511175"/>
          </a:xfrm>
          <a:prstGeom prst="rect">
            <a:avLst/>
          </a:prstGeom>
          <a:noFill/>
          <a:ln w="9525">
            <a:noFill/>
            <a:miter lim="800000"/>
            <a:headEnd/>
            <a:tailEnd/>
          </a:ln>
          <a:effectLst/>
        </p:spPr>
        <p:txBody>
          <a:bodyPr vert="horz" wrap="square" lIns="99032" tIns="49516" rIns="99032" bIns="49516" numCol="1" anchor="b" anchorCtr="0" compatLnSpc="1">
            <a:prstTxWarp prst="textNoShape">
              <a:avLst/>
            </a:prstTxWarp>
          </a:bodyPr>
          <a:lstStyle>
            <a:lvl1pPr algn="r" defTabSz="990600">
              <a:defRPr sz="1300">
                <a:latin typeface="Arial" panose="020B0604020202020204" pitchFamily="34" charset="0"/>
              </a:defRPr>
            </a:lvl1pPr>
          </a:lstStyle>
          <a:p>
            <a:fld id="{0E065855-445B-4291-8923-0482A59AAEEB}" type="slidenum">
              <a:rPr lang="en-US" altLang="ja-JP"/>
              <a:pPr/>
              <a:t>‹#›</a:t>
            </a:fld>
            <a:endParaRPr lang="en-US" altLang="ja-JP"/>
          </a:p>
        </p:txBody>
      </p:sp>
    </p:spTree>
    <p:extLst>
      <p:ext uri="{BB962C8B-B14F-4D97-AF65-F5344CB8AC3E}">
        <p14:creationId xmlns:p14="http://schemas.microsoft.com/office/powerpoint/2010/main" val="289326483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3076575" cy="512763"/>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4021138" y="0"/>
            <a:ext cx="3076575" cy="512763"/>
          </a:xfrm>
          <a:prstGeom prst="rect">
            <a:avLst/>
          </a:prstGeom>
        </p:spPr>
        <p:txBody>
          <a:bodyPr vert="horz" lIns="91440" tIns="45720" rIns="91440" bIns="45720" rtlCol="0"/>
          <a:lstStyle>
            <a:lvl1pPr algn="r">
              <a:defRPr sz="1200"/>
            </a:lvl1pPr>
          </a:lstStyle>
          <a:p>
            <a:fld id="{09290735-5EBC-47ED-888E-3D1FD7E318DF}" type="datetimeFigureOut">
              <a:rPr kumimoji="1" lang="ja-JP" altLang="en-US" smtClean="0"/>
              <a:t>2023/6/12</a:t>
            </a:fld>
            <a:endParaRPr kumimoji="1" lang="ja-JP" altLang="en-US"/>
          </a:p>
        </p:txBody>
      </p:sp>
      <p:sp>
        <p:nvSpPr>
          <p:cNvPr id="4" name="スライド イメージ プレースホルダー 3"/>
          <p:cNvSpPr>
            <a:spLocks noGrp="1" noRot="1" noChangeAspect="1"/>
          </p:cNvSpPr>
          <p:nvPr>
            <p:ph type="sldImg" idx="2"/>
          </p:nvPr>
        </p:nvSpPr>
        <p:spPr>
          <a:xfrm>
            <a:off x="1246188" y="1279525"/>
            <a:ext cx="4606925" cy="3454400"/>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709613" y="4926013"/>
            <a:ext cx="5680075" cy="4029075"/>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721850"/>
            <a:ext cx="3076575" cy="512763"/>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4021138" y="9721850"/>
            <a:ext cx="3076575" cy="512763"/>
          </a:xfrm>
          <a:prstGeom prst="rect">
            <a:avLst/>
          </a:prstGeom>
        </p:spPr>
        <p:txBody>
          <a:bodyPr vert="horz" lIns="91440" tIns="45720" rIns="91440" bIns="45720" rtlCol="0" anchor="b"/>
          <a:lstStyle>
            <a:lvl1pPr algn="r">
              <a:defRPr sz="1200"/>
            </a:lvl1pPr>
          </a:lstStyle>
          <a:p>
            <a:fld id="{A2C23BBB-59CA-4356-B6D2-B35FE9810452}" type="slidenum">
              <a:rPr kumimoji="1" lang="ja-JP" altLang="en-US" smtClean="0"/>
              <a:t>‹#›</a:t>
            </a:fld>
            <a:endParaRPr kumimoji="1" lang="ja-JP" altLang="en-US"/>
          </a:p>
        </p:txBody>
      </p:sp>
    </p:spTree>
    <p:extLst>
      <p:ext uri="{BB962C8B-B14F-4D97-AF65-F5344CB8AC3E}">
        <p14:creationId xmlns:p14="http://schemas.microsoft.com/office/powerpoint/2010/main" val="2350245529"/>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こんにちは。</a:t>
            </a:r>
            <a:endParaRPr kumimoji="1" lang="en-US" altLang="ja-JP" dirty="0"/>
          </a:p>
          <a:p>
            <a:r>
              <a:rPr kumimoji="1" lang="ja-JP" altLang="en-US" dirty="0"/>
              <a:t>これからコンパイラの第</a:t>
            </a:r>
            <a:r>
              <a:rPr kumimoji="1" lang="en-US" altLang="ja-JP" dirty="0"/>
              <a:t>12</a:t>
            </a:r>
            <a:r>
              <a:rPr kumimoji="1" lang="ja-JP" altLang="en-US" dirty="0"/>
              <a:t>回の授業を始めます。</a:t>
            </a:r>
            <a:endParaRPr kumimoji="1" lang="en-US" altLang="ja-JP" dirty="0"/>
          </a:p>
          <a:p>
            <a:r>
              <a:rPr kumimoji="1" lang="ja-JP" altLang="en-US" dirty="0"/>
              <a:t>よろしくお願いします。</a:t>
            </a:r>
            <a:endParaRPr kumimoji="1" lang="en-US" altLang="ja-JP" dirty="0"/>
          </a:p>
          <a:p>
            <a:r>
              <a:rPr kumimoji="1" lang="ja-JP" altLang="en-US" dirty="0"/>
              <a:t>まずいつものように </a:t>
            </a:r>
            <a:r>
              <a:rPr kumimoji="1" lang="en-US" altLang="ja-JP" dirty="0" err="1"/>
              <a:t>GoogleClassroom</a:t>
            </a:r>
            <a:r>
              <a:rPr kumimoji="1" lang="en-US" altLang="ja-JP" dirty="0"/>
              <a:t> </a:t>
            </a:r>
            <a:r>
              <a:rPr kumimoji="1" lang="ja-JP" altLang="en-US" dirty="0"/>
              <a:t>から出席カードを提出してください。</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a:t>
            </a:fld>
            <a:endParaRPr kumimoji="1" lang="ja-JP" altLang="en-US"/>
          </a:p>
        </p:txBody>
      </p:sp>
    </p:spTree>
    <p:extLst>
      <p:ext uri="{BB962C8B-B14F-4D97-AF65-F5344CB8AC3E}">
        <p14:creationId xmlns:p14="http://schemas.microsoft.com/office/powerpoint/2010/main" val="23491591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3</a:t>
            </a:r>
            <a:r>
              <a:rPr kumimoji="1" lang="ja-JP" altLang="en-US" dirty="0"/>
              <a:t>行目を移動に変えて解析してみましょう。</a:t>
            </a:r>
            <a:endParaRPr kumimoji="1" lang="en-US" altLang="ja-JP" dirty="0"/>
          </a:p>
          <a:p>
            <a:r>
              <a:rPr kumimoji="1" lang="en-US" altLang="ja-JP" dirty="0"/>
              <a:t>+ </a:t>
            </a:r>
            <a:r>
              <a:rPr kumimoji="1" lang="ja-JP" altLang="en-US" dirty="0"/>
              <a:t>は移動、</a:t>
            </a:r>
            <a:endParaRPr kumimoji="1" lang="en-US" altLang="ja-JP" dirty="0"/>
          </a:p>
          <a:p>
            <a:r>
              <a:rPr kumimoji="1" lang="en-US" altLang="ja-JP" dirty="0"/>
              <a:t>1 </a:t>
            </a:r>
            <a:r>
              <a:rPr kumimoji="1" lang="ja-JP" altLang="en-US" dirty="0"/>
              <a:t>は還元</a:t>
            </a:r>
            <a:endParaRPr kumimoji="1" lang="en-US" altLang="ja-JP" dirty="0"/>
          </a:p>
          <a:p>
            <a:r>
              <a:rPr kumimoji="1" lang="en-US" altLang="ja-JP" dirty="0"/>
              <a:t>T </a:t>
            </a:r>
            <a:r>
              <a:rPr kumimoji="1" lang="ja-JP" altLang="en-US" dirty="0"/>
              <a:t>は還元、</a:t>
            </a:r>
            <a:endParaRPr kumimoji="1" lang="en-US" altLang="ja-JP" dirty="0"/>
          </a:p>
          <a:p>
            <a:r>
              <a:rPr kumimoji="1" lang="en-US" altLang="ja-JP" dirty="0"/>
              <a:t>E </a:t>
            </a:r>
            <a:r>
              <a:rPr kumimoji="1" lang="ja-JP" altLang="en-US" dirty="0"/>
              <a:t>は移動</a:t>
            </a:r>
            <a:endParaRPr kumimoji="1" lang="en-US" altLang="ja-JP" dirty="0"/>
          </a:p>
          <a:p>
            <a:r>
              <a:rPr kumimoji="1" lang="en-US" altLang="ja-JP" dirty="0"/>
              <a:t>E$ </a:t>
            </a:r>
            <a:r>
              <a:rPr kumimoji="1" lang="ja-JP" altLang="en-US" dirty="0"/>
              <a:t>は還元</a:t>
            </a:r>
            <a:endParaRPr kumimoji="1" lang="en-US" altLang="ja-JP" dirty="0"/>
          </a:p>
          <a:p>
            <a:r>
              <a:rPr kumimoji="1" lang="ja-JP" altLang="en-US" dirty="0"/>
              <a:t>とすると、また解析失敗しました。</a:t>
            </a:r>
            <a:endParaRPr kumimoji="1" lang="en-US" altLang="ja-JP" dirty="0"/>
          </a:p>
          <a:p>
            <a:r>
              <a:rPr kumimoji="1" lang="ja-JP" altLang="en-US" dirty="0"/>
              <a:t>そこでここまでバックトラックし、</a:t>
            </a:r>
            <a:r>
              <a:rPr kumimoji="1" lang="en-US" altLang="ja-JP" dirty="0"/>
              <a:t>T+T </a:t>
            </a:r>
            <a:r>
              <a:rPr kumimoji="1" lang="ja-JP" altLang="en-US" dirty="0"/>
              <a:t>に変更してみます。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a:t>
            </a:fld>
            <a:endParaRPr kumimoji="1" lang="ja-JP" altLang="en-US"/>
          </a:p>
        </p:txBody>
      </p:sp>
    </p:spTree>
    <p:extLst>
      <p:ext uri="{BB962C8B-B14F-4D97-AF65-F5344CB8AC3E}">
        <p14:creationId xmlns:p14="http://schemas.microsoft.com/office/powerpoint/2010/main" val="346710620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ここまで出てきた</a:t>
            </a:r>
            <a:r>
              <a:rPr kumimoji="1" lang="en-US" altLang="ja-JP" dirty="0"/>
              <a:t>LR </a:t>
            </a:r>
            <a:r>
              <a:rPr kumimoji="1" lang="ja-JP" altLang="en-US" dirty="0"/>
              <a:t>構文解析のクラスをまとめるとこうなります。</a:t>
            </a:r>
            <a:endParaRPr kumimoji="1" lang="en-US" altLang="ja-JP" dirty="0"/>
          </a:p>
          <a:p>
            <a:r>
              <a:rPr kumimoji="1" lang="ja-JP" altLang="en-US" dirty="0"/>
              <a:t>下の方へ行くほど受理できる文法の範囲が広くなりますが、</a:t>
            </a:r>
            <a:endParaRPr kumimoji="1" lang="en-US" altLang="ja-JP" dirty="0"/>
          </a:p>
          <a:p>
            <a:r>
              <a:rPr kumimoji="1" lang="ja-JP" altLang="en-US" dirty="0"/>
              <a:t>解析表のサイズは大きくなります。</a:t>
            </a:r>
            <a:endParaRPr kumimoji="1" lang="en-US" altLang="ja-JP" dirty="0"/>
          </a:p>
          <a:p>
            <a:r>
              <a:rPr kumimoji="1" lang="ja-JP" altLang="en-US" dirty="0"/>
              <a:t>先読み無しが</a:t>
            </a:r>
            <a:r>
              <a:rPr kumimoji="1" lang="en-US" altLang="ja-JP" dirty="0"/>
              <a:t>LR(0)</a:t>
            </a:r>
            <a:r>
              <a:rPr kumimoji="1" lang="ja-JP" altLang="en-US" dirty="0"/>
              <a:t>解析、</a:t>
            </a:r>
            <a:endParaRPr kumimoji="1" lang="en-US" altLang="ja-JP" dirty="0"/>
          </a:p>
          <a:p>
            <a:r>
              <a:rPr kumimoji="1" lang="en-US" altLang="ja-JP" dirty="0"/>
              <a:t>LR(0)</a:t>
            </a:r>
            <a:r>
              <a:rPr kumimoji="1" lang="ja-JP" altLang="en-US" dirty="0"/>
              <a:t>項で状態遷移を求めた後に、</a:t>
            </a:r>
            <a:endParaRPr kumimoji="1" lang="en-US" altLang="ja-JP" dirty="0"/>
          </a:p>
          <a:p>
            <a:r>
              <a:rPr kumimoji="1" lang="ja-JP" altLang="en-US" dirty="0"/>
              <a:t>必要な部分のみ</a:t>
            </a:r>
            <a:r>
              <a:rPr kumimoji="1" lang="en-US" altLang="ja-JP" dirty="0"/>
              <a:t>LR(1)</a:t>
            </a:r>
            <a:r>
              <a:rPr kumimoji="1" lang="ja-JP" altLang="en-US" dirty="0"/>
              <a:t>項にするのが </a:t>
            </a:r>
            <a:r>
              <a:rPr kumimoji="1" lang="en-US" altLang="ja-JP" dirty="0"/>
              <a:t>SLR(1)</a:t>
            </a:r>
            <a:r>
              <a:rPr kumimoji="1" lang="ja-JP" altLang="en-US" dirty="0"/>
              <a:t>解析です。</a:t>
            </a:r>
            <a:endParaRPr kumimoji="1" lang="en-US" altLang="ja-JP" dirty="0"/>
          </a:p>
          <a:p>
            <a:r>
              <a:rPr kumimoji="1" lang="en-US" altLang="ja-JP" dirty="0"/>
              <a:t>LR(0)</a:t>
            </a:r>
            <a:r>
              <a:rPr kumimoji="1" lang="ja-JP" altLang="en-US" dirty="0"/>
              <a:t>項で状態遷移を求めた後に、</a:t>
            </a:r>
            <a:endParaRPr kumimoji="1" lang="en-US" altLang="ja-JP" dirty="0"/>
          </a:p>
          <a:p>
            <a:r>
              <a:rPr kumimoji="1" lang="ja-JP" altLang="en-US" dirty="0"/>
              <a:t>全て</a:t>
            </a:r>
            <a:r>
              <a:rPr kumimoji="1" lang="en-US" altLang="ja-JP" dirty="0"/>
              <a:t>LR(1) </a:t>
            </a:r>
            <a:r>
              <a:rPr kumimoji="1" lang="ja-JP" altLang="en-US" dirty="0"/>
              <a:t>項にするのが</a:t>
            </a:r>
            <a:r>
              <a:rPr kumimoji="1" lang="en-US" altLang="ja-JP" dirty="0"/>
              <a:t>LALR</a:t>
            </a:r>
            <a:r>
              <a:rPr kumimoji="1" lang="ja-JP" altLang="en-US" dirty="0"/>
              <a:t>解析です。</a:t>
            </a:r>
            <a:endParaRPr kumimoji="1" lang="en-US" altLang="ja-JP" dirty="0"/>
          </a:p>
          <a:p>
            <a:r>
              <a:rPr kumimoji="1" lang="ja-JP" altLang="en-US" dirty="0"/>
              <a:t>そして、最初から</a:t>
            </a:r>
            <a:r>
              <a:rPr kumimoji="1" lang="en-US" altLang="ja-JP" dirty="0"/>
              <a:t>LR(1)</a:t>
            </a:r>
            <a:r>
              <a:rPr kumimoji="1" lang="ja-JP" altLang="en-US" dirty="0"/>
              <a:t>項で状態遷移を求めるのが</a:t>
            </a:r>
            <a:r>
              <a:rPr kumimoji="1" lang="en-US" altLang="ja-JP" dirty="0"/>
              <a:t>LR(1) </a:t>
            </a:r>
            <a:r>
              <a:rPr kumimoji="1" lang="ja-JP" altLang="en-US" dirty="0"/>
              <a:t>解析です。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102</a:t>
            </a:fld>
            <a:endParaRPr kumimoji="1" lang="ja-JP" altLang="en-US"/>
          </a:p>
        </p:txBody>
      </p:sp>
    </p:spTree>
    <p:extLst>
      <p:ext uri="{BB962C8B-B14F-4D97-AF65-F5344CB8AC3E}">
        <p14:creationId xmlns:p14="http://schemas.microsoft.com/office/powerpoint/2010/main" val="213038657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a:t>
            </a:r>
            <a:r>
              <a:rPr kumimoji="1" lang="ja-JP" altLang="en-US" dirty="0"/>
              <a:t>文法のクラスをフローチャートで分類するとこうなります。</a:t>
            </a:r>
            <a:endParaRPr kumimoji="1" lang="en-US" altLang="ja-JP" dirty="0"/>
          </a:p>
          <a:p>
            <a:r>
              <a:rPr kumimoji="1" lang="ja-JP" altLang="en-US" dirty="0"/>
              <a:t>先読み無しで解析できるのが</a:t>
            </a:r>
            <a:endParaRPr kumimoji="1" lang="en-US" altLang="ja-JP" dirty="0"/>
          </a:p>
          <a:p>
            <a:r>
              <a:rPr kumimoji="1" lang="en-US" altLang="ja-JP" dirty="0"/>
              <a:t>LR(0)</a:t>
            </a:r>
            <a:r>
              <a:rPr kumimoji="1" lang="ja-JP" altLang="en-US" dirty="0"/>
              <a:t>文法、</a:t>
            </a:r>
            <a:endParaRPr kumimoji="1" lang="en-US" altLang="ja-JP" dirty="0"/>
          </a:p>
          <a:p>
            <a:r>
              <a:rPr kumimoji="1" lang="ja-JP" altLang="en-US" dirty="0"/>
              <a:t>不都合が起こる部分のみを先読みすれば解析できるのが</a:t>
            </a:r>
            <a:r>
              <a:rPr kumimoji="1" lang="en-US" altLang="ja-JP" dirty="0"/>
              <a:t>SLR(1)</a:t>
            </a:r>
            <a:r>
              <a:rPr kumimoji="1" lang="ja-JP" altLang="en-US" dirty="0"/>
              <a:t>文法、</a:t>
            </a:r>
            <a:endParaRPr kumimoji="1" lang="en-US" altLang="ja-JP" dirty="0"/>
          </a:p>
          <a:p>
            <a:r>
              <a:rPr kumimoji="1" lang="ja-JP" altLang="en-US" dirty="0"/>
              <a:t>全て先読みした上で重複する項を併合できるのが</a:t>
            </a:r>
            <a:r>
              <a:rPr kumimoji="1" lang="en-US" altLang="ja-JP" dirty="0"/>
              <a:t>LALR(1)</a:t>
            </a:r>
            <a:r>
              <a:rPr kumimoji="1" lang="ja-JP" altLang="en-US" dirty="0"/>
              <a:t>文法、</a:t>
            </a:r>
            <a:endParaRPr kumimoji="1" lang="en-US" altLang="ja-JP" dirty="0"/>
          </a:p>
          <a:p>
            <a:r>
              <a:rPr kumimoji="1" lang="ja-JP" altLang="en-US" dirty="0"/>
              <a:t>併合できないものが</a:t>
            </a:r>
            <a:r>
              <a:rPr kumimoji="1" lang="en-US" altLang="ja-JP" dirty="0"/>
              <a:t>LR(1)</a:t>
            </a:r>
            <a:r>
              <a:rPr kumimoji="1" lang="ja-JP" altLang="en-US" dirty="0"/>
              <a:t>文法です。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103</a:t>
            </a:fld>
            <a:endParaRPr kumimoji="1" lang="ja-JP" altLang="en-US"/>
          </a:p>
        </p:txBody>
      </p:sp>
    </p:spTree>
    <p:extLst>
      <p:ext uri="{BB962C8B-B14F-4D97-AF65-F5344CB8AC3E}">
        <p14:creationId xmlns:p14="http://schemas.microsoft.com/office/powerpoint/2010/main" val="220324116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ここまでで</a:t>
            </a:r>
            <a:r>
              <a:rPr kumimoji="1" lang="en-US" altLang="ja-JP" dirty="0"/>
              <a:t>4</a:t>
            </a:r>
            <a:r>
              <a:rPr kumimoji="1" lang="ja-JP" altLang="en-US" dirty="0"/>
              <a:t>種類構文解析を紹介しました。</a:t>
            </a:r>
            <a:endParaRPr kumimoji="1" lang="en-US" altLang="ja-JP" dirty="0"/>
          </a:p>
          <a:p>
            <a:r>
              <a:rPr kumimoji="1" lang="ja-JP" altLang="en-US" dirty="0"/>
              <a:t>再帰下降型構文解析と</a:t>
            </a:r>
            <a:r>
              <a:rPr kumimoji="1" lang="en-US" altLang="ja-JP" dirty="0"/>
              <a:t>LL</a:t>
            </a:r>
            <a:r>
              <a:rPr kumimoji="1" lang="ja-JP" altLang="en-US" dirty="0"/>
              <a:t>解析は本質的には同じですので、</a:t>
            </a:r>
            <a:endParaRPr kumimoji="1" lang="en-US" altLang="ja-JP" dirty="0"/>
          </a:p>
          <a:p>
            <a:r>
              <a:rPr kumimoji="1" lang="ja-JP" altLang="en-US" dirty="0"/>
              <a:t>解析法は</a:t>
            </a:r>
            <a:r>
              <a:rPr kumimoji="1" lang="en-US" altLang="ja-JP" dirty="0"/>
              <a:t>3</a:t>
            </a:r>
            <a:r>
              <a:rPr kumimoji="1" lang="ja-JP" altLang="en-US" dirty="0"/>
              <a:t>種類あることになります。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104</a:t>
            </a:fld>
            <a:endParaRPr kumimoji="1" lang="ja-JP" altLang="en-US"/>
          </a:p>
        </p:txBody>
      </p:sp>
    </p:spTree>
    <p:extLst>
      <p:ext uri="{BB962C8B-B14F-4D97-AF65-F5344CB8AC3E}">
        <p14:creationId xmlns:p14="http://schemas.microsoft.com/office/powerpoint/2010/main" val="263072380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それぞれの解析法の長所と短所を見てみましょう。</a:t>
            </a:r>
            <a:endParaRPr kumimoji="1" lang="en-US" altLang="ja-JP" dirty="0"/>
          </a:p>
          <a:p>
            <a:r>
              <a:rPr kumimoji="1" lang="ja-JP" altLang="en-US" dirty="0"/>
              <a:t>再帰下降型と</a:t>
            </a:r>
            <a:r>
              <a:rPr kumimoji="1" lang="en-US" altLang="ja-JP" dirty="0"/>
              <a:t>LL</a:t>
            </a:r>
            <a:r>
              <a:rPr kumimoji="1" lang="ja-JP" altLang="en-US" dirty="0"/>
              <a:t>解析の長所は、</a:t>
            </a:r>
            <a:endParaRPr kumimoji="1" lang="en-US" altLang="ja-JP" dirty="0"/>
          </a:p>
          <a:p>
            <a:r>
              <a:rPr kumimoji="1" lang="ja-JP" altLang="en-US" dirty="0"/>
              <a:t>解析表が簡単に作れることです、</a:t>
            </a:r>
            <a:endParaRPr kumimoji="1" lang="en-US" altLang="ja-JP" dirty="0"/>
          </a:p>
          <a:p>
            <a:r>
              <a:rPr kumimoji="1" lang="ja-JP" altLang="en-US" dirty="0"/>
              <a:t>構文規則からそのまま解析表が作れます。</a:t>
            </a:r>
            <a:endParaRPr kumimoji="1" lang="en-US" altLang="ja-JP" dirty="0"/>
          </a:p>
          <a:p>
            <a:r>
              <a:rPr kumimoji="1" lang="ja-JP" altLang="en-US" dirty="0"/>
              <a:t>また、解析表のサイズは小さくて済みます。</a:t>
            </a:r>
            <a:endParaRPr kumimoji="1" lang="en-US" altLang="ja-JP" dirty="0"/>
          </a:p>
          <a:p>
            <a:r>
              <a:rPr kumimoji="1" lang="ja-JP" altLang="en-US" dirty="0"/>
              <a:t>一方受理できる文法の範囲は狭くなります。</a:t>
            </a:r>
            <a:endParaRPr kumimoji="1" lang="en-US" altLang="ja-JP" dirty="0"/>
          </a:p>
          <a:p>
            <a:r>
              <a:rPr kumimoji="1" lang="ja-JP" altLang="en-US" dirty="0"/>
              <a:t>演算子順位解析は、式の解析に特化した解析方法です。</a:t>
            </a:r>
            <a:endParaRPr kumimoji="1" lang="en-US" altLang="ja-JP" dirty="0"/>
          </a:p>
          <a:p>
            <a:r>
              <a:rPr kumimoji="1" lang="ja-JP" altLang="en-US" dirty="0"/>
              <a:t>式に対して、解析表が簡単に作れますし、解析の効率も高くなります。</a:t>
            </a:r>
            <a:endParaRPr kumimoji="1" lang="en-US" altLang="ja-JP" dirty="0"/>
          </a:p>
          <a:p>
            <a:r>
              <a:rPr kumimoji="1" lang="ja-JP" altLang="en-US" dirty="0"/>
              <a:t>一方、式以外の部分についてはあまり向いていません。</a:t>
            </a:r>
            <a:endParaRPr kumimoji="1" lang="en-US" altLang="ja-JP" dirty="0"/>
          </a:p>
          <a:p>
            <a:r>
              <a:rPr kumimoji="1" lang="en-US" altLang="ja-JP" dirty="0"/>
              <a:t>LR</a:t>
            </a:r>
            <a:r>
              <a:rPr kumimoji="1" lang="ja-JP" altLang="en-US" dirty="0"/>
              <a:t>構文解析は、解析表が作りにくく、解析表のサイズも大きくなりますが、</a:t>
            </a:r>
            <a:endParaRPr kumimoji="1" lang="en-US" altLang="ja-JP" dirty="0"/>
          </a:p>
          <a:p>
            <a:r>
              <a:rPr kumimoji="1" lang="ja-JP" altLang="en-US" dirty="0"/>
              <a:t>受理できる文法の範囲が広くなります。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105</a:t>
            </a:fld>
            <a:endParaRPr kumimoji="1" lang="ja-JP" altLang="en-US"/>
          </a:p>
        </p:txBody>
      </p:sp>
    </p:spTree>
    <p:extLst>
      <p:ext uri="{BB962C8B-B14F-4D97-AF65-F5344CB8AC3E}">
        <p14:creationId xmlns:p14="http://schemas.microsoft.com/office/powerpoint/2010/main" val="253260524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LL</a:t>
            </a:r>
            <a:r>
              <a:rPr kumimoji="1" lang="ja-JP" altLang="en-US" dirty="0"/>
              <a:t>解析と</a:t>
            </a:r>
            <a:r>
              <a:rPr kumimoji="1" lang="en-US" altLang="ja-JP" dirty="0"/>
              <a:t>LR</a:t>
            </a:r>
            <a:r>
              <a:rPr kumimoji="1" lang="ja-JP" altLang="en-US" dirty="0"/>
              <a:t>解析の解析表を比べると、</a:t>
            </a:r>
            <a:endParaRPr kumimoji="1" lang="en-US" altLang="ja-JP" dirty="0"/>
          </a:p>
          <a:p>
            <a:r>
              <a:rPr kumimoji="1" lang="en-US" altLang="ja-JP" dirty="0"/>
              <a:t>LL</a:t>
            </a:r>
            <a:r>
              <a:rPr kumimoji="1" lang="ja-JP" altLang="en-US" dirty="0"/>
              <a:t>解析では文法から直接解析表を作れ、サイズも小さくてすみますが、</a:t>
            </a:r>
            <a:endParaRPr kumimoji="1" lang="en-US" altLang="ja-JP" dirty="0"/>
          </a:p>
          <a:p>
            <a:r>
              <a:rPr kumimoji="1" lang="en-US" altLang="ja-JP" dirty="0"/>
              <a:t>LR</a:t>
            </a:r>
            <a:r>
              <a:rPr kumimoji="1" lang="ja-JP" altLang="en-US" dirty="0"/>
              <a:t>解析では解析表の導出作業が必要で、</a:t>
            </a:r>
            <a:endParaRPr kumimoji="1" lang="en-US" altLang="ja-JP" dirty="0"/>
          </a:p>
          <a:p>
            <a:r>
              <a:rPr kumimoji="1" lang="ja-JP" altLang="en-US" dirty="0"/>
              <a:t>サイズも指数的に大きくなります。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106</a:t>
            </a:fld>
            <a:endParaRPr kumimoji="1" lang="ja-JP" altLang="en-US"/>
          </a:p>
        </p:txBody>
      </p:sp>
    </p:spTree>
    <p:extLst>
      <p:ext uri="{BB962C8B-B14F-4D97-AF65-F5344CB8AC3E}">
        <p14:creationId xmlns:p14="http://schemas.microsoft.com/office/powerpoint/2010/main" val="331723682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a:t>
            </a:r>
            <a:r>
              <a:rPr kumimoji="1" lang="ja-JP" altLang="en-US" dirty="0"/>
              <a:t>解析の長所は、受理できる文法の範囲が広いことです。</a:t>
            </a:r>
            <a:endParaRPr kumimoji="1" lang="en-US" altLang="ja-JP" dirty="0"/>
          </a:p>
          <a:p>
            <a:r>
              <a:rPr kumimoji="1" lang="ja-JP" altLang="en-US" dirty="0"/>
              <a:t>例えば、このような </a:t>
            </a:r>
            <a:r>
              <a:rPr kumimoji="1" lang="en-US" altLang="ja-JP" dirty="0"/>
              <a:t>A </a:t>
            </a:r>
            <a:r>
              <a:rPr kumimoji="1" lang="ja-JP" altLang="en-US" dirty="0"/>
              <a:t>または </a:t>
            </a:r>
            <a:r>
              <a:rPr kumimoji="1" lang="en-US" altLang="ja-JP" dirty="0"/>
              <a:t>B </a:t>
            </a:r>
            <a:r>
              <a:rPr kumimoji="1" lang="ja-JP" altLang="en-US" dirty="0"/>
              <a:t>または </a:t>
            </a:r>
            <a:r>
              <a:rPr kumimoji="1" lang="en-US" altLang="ja-JP" dirty="0"/>
              <a:t>C </a:t>
            </a:r>
            <a:r>
              <a:rPr kumimoji="1" lang="ja-JP" altLang="en-US" dirty="0"/>
              <a:t>を解析する場合を考えてみましょう。</a:t>
            </a:r>
            <a:endParaRPr kumimoji="1" lang="en-US" altLang="ja-JP" dirty="0"/>
          </a:p>
          <a:p>
            <a:r>
              <a:rPr kumimoji="1" lang="ja-JP" altLang="en-US" dirty="0"/>
              <a:t>解析では、</a:t>
            </a:r>
            <a:r>
              <a:rPr kumimoji="1" lang="en-US" altLang="ja-JP" dirty="0"/>
              <a:t>A, B, C </a:t>
            </a:r>
            <a:r>
              <a:rPr kumimoji="1" lang="ja-JP" altLang="en-US" dirty="0"/>
              <a:t>のどれが来るか判定しなければなりません。</a:t>
            </a:r>
            <a:endParaRPr kumimoji="1" lang="en-US" altLang="ja-JP" dirty="0"/>
          </a:p>
          <a:p>
            <a:r>
              <a:rPr kumimoji="1" lang="en-US" altLang="ja-JP" dirty="0"/>
              <a:t>LL</a:t>
            </a:r>
            <a:r>
              <a:rPr kumimoji="1" lang="ja-JP" altLang="en-US" dirty="0"/>
              <a:t>解析では、分岐するときに判定します。</a:t>
            </a:r>
            <a:endParaRPr kumimoji="1" lang="en-US" altLang="ja-JP" dirty="0"/>
          </a:p>
          <a:p>
            <a:r>
              <a:rPr kumimoji="1" lang="ja-JP" altLang="en-US" dirty="0"/>
              <a:t>このとき、この部分を先読みで見ることができます。</a:t>
            </a:r>
            <a:endParaRPr kumimoji="1" lang="en-US" altLang="ja-JP" dirty="0"/>
          </a:p>
          <a:p>
            <a:r>
              <a:rPr kumimoji="1" lang="ja-JP" altLang="en-US" dirty="0"/>
              <a:t>一方、</a:t>
            </a:r>
            <a:r>
              <a:rPr kumimoji="1" lang="en-US" altLang="ja-JP" dirty="0"/>
              <a:t>LR</a:t>
            </a:r>
            <a:r>
              <a:rPr kumimoji="1" lang="ja-JP" altLang="en-US" dirty="0"/>
              <a:t>解析では、合流した後に、振り向いて</a:t>
            </a:r>
            <a:endParaRPr kumimoji="1" lang="en-US" altLang="ja-JP" dirty="0"/>
          </a:p>
          <a:p>
            <a:r>
              <a:rPr kumimoji="1" lang="ja-JP" altLang="en-US" dirty="0"/>
              <a:t>自分が今通ってきた道はどれだったか判定できます。</a:t>
            </a:r>
            <a:endParaRPr kumimoji="1" lang="en-US" altLang="ja-JP" dirty="0"/>
          </a:p>
          <a:p>
            <a:r>
              <a:rPr kumimoji="1" lang="ja-JP" altLang="en-US" dirty="0"/>
              <a:t>さらに、この部分の先読みで見ることができます。</a:t>
            </a:r>
            <a:endParaRPr kumimoji="1" lang="en-US" altLang="ja-JP" dirty="0"/>
          </a:p>
          <a:p>
            <a:r>
              <a:rPr kumimoji="1" lang="ja-JP" altLang="en-US" dirty="0"/>
              <a:t>つまり、</a:t>
            </a:r>
            <a:r>
              <a:rPr kumimoji="1" lang="en-US" altLang="ja-JP" dirty="0"/>
              <a:t>LL</a:t>
            </a:r>
            <a:r>
              <a:rPr kumimoji="1" lang="ja-JP" altLang="en-US" dirty="0"/>
              <a:t>解析では、読み込む前に判定しなければならないのに対して、</a:t>
            </a:r>
            <a:endParaRPr kumimoji="1" lang="en-US" altLang="ja-JP" dirty="0"/>
          </a:p>
          <a:p>
            <a:r>
              <a:rPr kumimoji="1" lang="en-US" altLang="ja-JP" dirty="0"/>
              <a:t>LR</a:t>
            </a:r>
            <a:r>
              <a:rPr kumimoji="1" lang="ja-JP" altLang="en-US" dirty="0"/>
              <a:t>解析では、読み込んだ後に判定できます。</a:t>
            </a:r>
            <a:endParaRPr kumimoji="1" lang="en-US" altLang="ja-JP" dirty="0"/>
          </a:p>
          <a:p>
            <a:r>
              <a:rPr kumimoji="1" lang="ja-JP" altLang="en-US" dirty="0"/>
              <a:t>このため、</a:t>
            </a:r>
            <a:r>
              <a:rPr kumimoji="1" lang="en-US" altLang="ja-JP" dirty="0"/>
              <a:t>LR</a:t>
            </a:r>
            <a:r>
              <a:rPr kumimoji="1" lang="ja-JP" altLang="en-US" dirty="0"/>
              <a:t>解析の方が、</a:t>
            </a:r>
            <a:r>
              <a:rPr kumimoji="1" lang="en-US" altLang="ja-JP" dirty="0"/>
              <a:t>LL</a:t>
            </a:r>
            <a:r>
              <a:rPr kumimoji="1" lang="ja-JP" altLang="en-US" dirty="0"/>
              <a:t>解析よりも受理できる文法の範囲が広くなります。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107</a:t>
            </a:fld>
            <a:endParaRPr kumimoji="1" lang="ja-JP" altLang="en-US"/>
          </a:p>
        </p:txBody>
      </p:sp>
    </p:spTree>
    <p:extLst>
      <p:ext uri="{BB962C8B-B14F-4D97-AF65-F5344CB8AC3E}">
        <p14:creationId xmlns:p14="http://schemas.microsoft.com/office/powerpoint/2010/main" val="273797944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LL</a:t>
            </a:r>
            <a:r>
              <a:rPr kumimoji="1" lang="ja-JP" altLang="en-US" dirty="0"/>
              <a:t>解析と</a:t>
            </a:r>
            <a:r>
              <a:rPr kumimoji="1" lang="en-US" altLang="ja-JP" dirty="0"/>
              <a:t>LR</a:t>
            </a:r>
            <a:r>
              <a:rPr kumimoji="1" lang="ja-JP" altLang="en-US" dirty="0"/>
              <a:t>解析の能力差を表したのがこの図です。</a:t>
            </a:r>
            <a:endParaRPr kumimoji="1" lang="en-US" altLang="ja-JP" dirty="0"/>
          </a:p>
          <a:p>
            <a:r>
              <a:rPr kumimoji="1" lang="en-US" altLang="ja-JP" dirty="0"/>
              <a:t>LL</a:t>
            </a:r>
            <a:r>
              <a:rPr kumimoji="1" lang="ja-JP" altLang="en-US" dirty="0"/>
              <a:t>解析同士、</a:t>
            </a:r>
            <a:r>
              <a:rPr kumimoji="1" lang="en-US" altLang="ja-JP" dirty="0"/>
              <a:t>LR</a:t>
            </a:r>
            <a:r>
              <a:rPr kumimoji="1" lang="ja-JP" altLang="en-US" dirty="0"/>
              <a:t>解析同士なら先読み数を増やせば受理できる文法の範囲は広くなります。</a:t>
            </a:r>
            <a:endParaRPr kumimoji="1" lang="en-US" altLang="ja-JP" dirty="0"/>
          </a:p>
          <a:p>
            <a:r>
              <a:rPr kumimoji="1" lang="ja-JP" altLang="en-US" dirty="0"/>
              <a:t>また、先読み数が同じであれば、</a:t>
            </a:r>
            <a:endParaRPr kumimoji="1" lang="en-US" altLang="ja-JP" dirty="0"/>
          </a:p>
          <a:p>
            <a:r>
              <a:rPr kumimoji="1" lang="en-US" altLang="ja-JP" dirty="0"/>
              <a:t>LL</a:t>
            </a:r>
            <a:r>
              <a:rPr kumimoji="1" lang="ja-JP" altLang="en-US" dirty="0"/>
              <a:t>解析よりも</a:t>
            </a:r>
            <a:r>
              <a:rPr kumimoji="1" lang="en-US" altLang="ja-JP" dirty="0"/>
              <a:t>LR</a:t>
            </a:r>
            <a:r>
              <a:rPr kumimoji="1" lang="ja-JP" altLang="en-US" dirty="0"/>
              <a:t>解析の方が受理できる文法の文法の範囲は広くなります。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108</a:t>
            </a:fld>
            <a:endParaRPr kumimoji="1" lang="ja-JP" altLang="en-US"/>
          </a:p>
        </p:txBody>
      </p:sp>
    </p:spTree>
    <p:extLst>
      <p:ext uri="{BB962C8B-B14F-4D97-AF65-F5344CB8AC3E}">
        <p14:creationId xmlns:p14="http://schemas.microsoft.com/office/powerpoint/2010/main" val="285767994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第</a:t>
            </a:r>
            <a:r>
              <a:rPr kumimoji="1" lang="en-US" altLang="ja-JP" dirty="0"/>
              <a:t>15</a:t>
            </a:r>
            <a:r>
              <a:rPr kumimoji="1" lang="ja-JP" altLang="en-US" dirty="0"/>
              <a:t>回</a:t>
            </a:r>
            <a:r>
              <a:rPr kumimoji="1" lang="en-US" altLang="ja-JP" dirty="0"/>
              <a:t>7</a:t>
            </a:r>
            <a:r>
              <a:rPr kumimoji="1" lang="ja-JP" altLang="en-US"/>
              <a:t>月</a:t>
            </a:r>
            <a:r>
              <a:rPr kumimoji="1" lang="en-US" altLang="ja-JP"/>
              <a:t>26</a:t>
            </a:r>
            <a:r>
              <a:rPr kumimoji="1" lang="ja-JP" altLang="en-US"/>
              <a:t>日</a:t>
            </a:r>
            <a:r>
              <a:rPr kumimoji="1" lang="ja-JP" altLang="en-US" dirty="0"/>
              <a:t>はオンライン試験をします。</a:t>
            </a:r>
            <a:endParaRPr kumimoji="1" lang="en-US" altLang="ja-JP" dirty="0"/>
          </a:p>
          <a:p>
            <a:r>
              <a:rPr kumimoji="1" lang="ja-JP" altLang="en-US" dirty="0"/>
              <a:t>試験時間は</a:t>
            </a:r>
            <a:r>
              <a:rPr kumimoji="1" lang="en-US" altLang="ja-JP" dirty="0"/>
              <a:t>60</a:t>
            </a:r>
            <a:r>
              <a:rPr kumimoji="1" lang="ja-JP" altLang="en-US" dirty="0"/>
              <a:t>分、範囲は第</a:t>
            </a:r>
            <a:r>
              <a:rPr kumimoji="1" lang="en-US" altLang="ja-JP" dirty="0"/>
              <a:t>14</a:t>
            </a:r>
            <a:r>
              <a:rPr kumimoji="1" lang="ja-JP" altLang="en-US" dirty="0"/>
              <a:t>回まで、つまり全部です。</a:t>
            </a:r>
            <a:endParaRPr kumimoji="1" lang="en-US" altLang="ja-JP" dirty="0"/>
          </a:p>
          <a:p>
            <a:r>
              <a:rPr kumimoji="1" lang="ja-JP" altLang="en-US" dirty="0"/>
              <a:t>この試験が定期試験の代わりになります。</a:t>
            </a:r>
            <a:endParaRPr kumimoji="1" lang="en-US" altLang="ja-JP" dirty="0"/>
          </a:p>
          <a:p>
            <a:r>
              <a:rPr kumimoji="1" lang="ja-JP" altLang="en-US" dirty="0"/>
              <a:t>内容は、毎週やってきた課題テストの復習になります。</a:t>
            </a:r>
            <a:endParaRPr kumimoji="1" lang="en-US" altLang="ja-JP" dirty="0"/>
          </a:p>
          <a:p>
            <a:r>
              <a:rPr kumimoji="1" lang="ja-JP" altLang="en-US" dirty="0"/>
              <a:t>今までの課題テストに類似した問題を出す予定ですので、復習しておいてください。</a:t>
            </a:r>
            <a:endParaRPr kumimoji="1" lang="en-US" altLang="ja-JP" dirty="0"/>
          </a:p>
          <a:p>
            <a:r>
              <a:rPr kumimoji="1" lang="ja-JP" altLang="en-US" dirty="0"/>
              <a:t>なお、持ち込みは全て可です。ただし、外部との通信は禁止ですので、必要な資料は予め</a:t>
            </a:r>
            <a:r>
              <a:rPr kumimoji="1" lang="en-US" altLang="ja-JP" dirty="0"/>
              <a:t>PC</a:t>
            </a:r>
            <a:r>
              <a:rPr kumimoji="1" lang="ja-JP" altLang="en-US" dirty="0"/>
              <a:t>にダウンロードしておいてください。</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それでは、今回の講義はこれで終了します。</a:t>
            </a:r>
            <a:endParaRPr kumimoji="1" lang="en-US" altLang="ja-JP" dirty="0"/>
          </a:p>
          <a:p>
            <a:r>
              <a:rPr kumimoji="1" lang="en-US" altLang="ja-JP" dirty="0" err="1"/>
              <a:t>GoogleClassroom</a:t>
            </a:r>
            <a:r>
              <a:rPr kumimoji="1" lang="en-US" altLang="ja-JP" dirty="0"/>
              <a:t> </a:t>
            </a:r>
            <a:r>
              <a:rPr kumimoji="1" lang="ja-JP" altLang="en-US" dirty="0"/>
              <a:t>に課題テストを挙げてありますので、来週の授業開始時までに提出してください。</a:t>
            </a:r>
            <a:endParaRPr kumimoji="1" lang="en-US" altLang="ja-JP" dirty="0"/>
          </a:p>
          <a:p>
            <a:r>
              <a:rPr kumimoji="1" lang="ja-JP" altLang="en-US" dirty="0"/>
              <a:t>お疲れ様でした。</a:t>
            </a:r>
          </a:p>
          <a:p>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E25BFA26-218D-4142-AE6B-3ACA00F03636}" type="slidenum">
              <a:rPr kumimoji="1" lang="ja-JP" altLang="en-US" smtClean="0"/>
              <a:t>109</a:t>
            </a:fld>
            <a:endParaRPr kumimoji="1" lang="ja-JP" altLang="en-US"/>
          </a:p>
        </p:txBody>
      </p:sp>
    </p:spTree>
    <p:extLst>
      <p:ext uri="{BB962C8B-B14F-4D97-AF65-F5344CB8AC3E}">
        <p14:creationId xmlns:p14="http://schemas.microsoft.com/office/powerpoint/2010/main" val="24895870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T+T </a:t>
            </a:r>
            <a:r>
              <a:rPr kumimoji="1" lang="ja-JP" altLang="en-US" dirty="0"/>
              <a:t>を還元に変更すると、</a:t>
            </a:r>
            <a:endParaRPr kumimoji="1" lang="en-US" altLang="ja-JP" dirty="0"/>
          </a:p>
          <a:p>
            <a:r>
              <a:rPr kumimoji="1" lang="en-US" altLang="ja-JP" dirty="0"/>
              <a:t>E </a:t>
            </a:r>
            <a:r>
              <a:rPr kumimoji="1" lang="ja-JP" altLang="en-US" dirty="0"/>
              <a:t>は移動、</a:t>
            </a:r>
            <a:endParaRPr kumimoji="1" lang="en-US" altLang="ja-JP" dirty="0"/>
          </a:p>
          <a:p>
            <a:r>
              <a:rPr kumimoji="1" lang="en-US" altLang="ja-JP" dirty="0"/>
              <a:t>E$ </a:t>
            </a:r>
            <a:r>
              <a:rPr kumimoji="1" lang="ja-JP" altLang="en-US" dirty="0"/>
              <a:t>は還元、</a:t>
            </a:r>
            <a:endParaRPr kumimoji="1" lang="en-US" altLang="ja-JP" dirty="0"/>
          </a:p>
          <a:p>
            <a:r>
              <a:rPr kumimoji="1" lang="ja-JP" altLang="en-US" dirty="0"/>
              <a:t>となり、スタックトップが </a:t>
            </a:r>
            <a:r>
              <a:rPr kumimoji="1" lang="en-US" altLang="ja-JP" dirty="0"/>
              <a:t>$$ </a:t>
            </a:r>
            <a:r>
              <a:rPr kumimoji="1" lang="ja-JP" altLang="en-US" dirty="0"/>
              <a:t>となりますので、解析完了です。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11</a:t>
            </a:fld>
            <a:endParaRPr kumimoji="1" lang="ja-JP" altLang="en-US"/>
          </a:p>
        </p:txBody>
      </p:sp>
    </p:spTree>
    <p:extLst>
      <p:ext uri="{BB962C8B-B14F-4D97-AF65-F5344CB8AC3E}">
        <p14:creationId xmlns:p14="http://schemas.microsoft.com/office/powerpoint/2010/main" val="19710839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今の例では、生成規則が複数あった場合に、選択する方を間違うと</a:t>
            </a:r>
            <a:endParaRPr kumimoji="1" lang="en-US" altLang="ja-JP" dirty="0"/>
          </a:p>
          <a:p>
            <a:r>
              <a:rPr kumimoji="1" lang="ja-JP" altLang="en-US" dirty="0"/>
              <a:t>バックトラックが必要でした。</a:t>
            </a:r>
            <a:endParaRPr kumimoji="1" lang="en-US" altLang="ja-JP" dirty="0"/>
          </a:p>
          <a:p>
            <a:r>
              <a:rPr kumimoji="1" lang="ja-JP" altLang="en-US" dirty="0"/>
              <a:t>まず、</a:t>
            </a:r>
            <a:r>
              <a:rPr kumimoji="1" lang="en-US" altLang="ja-JP" dirty="0"/>
              <a:t>E</a:t>
            </a:r>
            <a:r>
              <a:rPr kumimoji="1" lang="ja-JP" altLang="en-US" dirty="0"/>
              <a:t>→</a:t>
            </a:r>
            <a:r>
              <a:rPr kumimoji="1" lang="en-US" altLang="ja-JP" dirty="0"/>
              <a:t>T </a:t>
            </a:r>
            <a:r>
              <a:rPr kumimoji="1" lang="ja-JP" altLang="en-US" dirty="0"/>
              <a:t>と </a:t>
            </a:r>
            <a:r>
              <a:rPr kumimoji="1" lang="en-US" altLang="ja-JP" dirty="0"/>
              <a:t>E</a:t>
            </a:r>
            <a:r>
              <a:rPr kumimoji="1" lang="ja-JP" altLang="en-US" dirty="0"/>
              <a:t>→</a:t>
            </a:r>
            <a:r>
              <a:rPr kumimoji="1" lang="en-US" altLang="ja-JP" dirty="0"/>
              <a:t>T+T </a:t>
            </a:r>
            <a:r>
              <a:rPr kumimoji="1" lang="ja-JP" altLang="en-US" dirty="0"/>
              <a:t>の選択では、最長一致を使うことで解決します。</a:t>
            </a:r>
            <a:endParaRPr kumimoji="1" lang="en-US" altLang="ja-JP" dirty="0"/>
          </a:p>
          <a:p>
            <a:r>
              <a:rPr kumimoji="1" lang="ja-JP" altLang="en-US" dirty="0"/>
              <a:t>しかし、最長一致だけでは、</a:t>
            </a:r>
            <a:r>
              <a:rPr kumimoji="1" lang="en-US" altLang="ja-JP" dirty="0"/>
              <a:t>E </a:t>
            </a:r>
            <a:r>
              <a:rPr kumimoji="1" lang="ja-JP" altLang="en-US" dirty="0"/>
              <a:t>への還元のときにうまく解析できません。</a:t>
            </a:r>
            <a:endParaRPr kumimoji="1" lang="en-US" altLang="ja-JP" dirty="0"/>
          </a:p>
          <a:p>
            <a:r>
              <a:rPr kumimoji="1" lang="ja-JP" altLang="en-US" dirty="0"/>
              <a:t>ここで生成規則を見ると、右辺に </a:t>
            </a:r>
            <a:r>
              <a:rPr kumimoji="1" lang="en-US" altLang="ja-JP" dirty="0"/>
              <a:t>E </a:t>
            </a:r>
            <a:r>
              <a:rPr kumimoji="1" lang="ja-JP" altLang="en-US" dirty="0"/>
              <a:t>があるのはここのみです。</a:t>
            </a:r>
            <a:endParaRPr kumimoji="1" lang="en-US" altLang="ja-JP" dirty="0"/>
          </a:p>
          <a:p>
            <a:r>
              <a:rPr kumimoji="1" lang="ja-JP" altLang="en-US" dirty="0"/>
              <a:t>そして、 </a:t>
            </a:r>
            <a:r>
              <a:rPr kumimoji="1" lang="en-US" altLang="ja-JP" dirty="0"/>
              <a:t>E </a:t>
            </a:r>
            <a:r>
              <a:rPr kumimoji="1" lang="ja-JP" altLang="en-US" dirty="0"/>
              <a:t>の後には、必ず </a:t>
            </a:r>
            <a:r>
              <a:rPr kumimoji="1" lang="en-US" altLang="ja-JP" dirty="0"/>
              <a:t>$ </a:t>
            </a:r>
            <a:r>
              <a:rPr kumimoji="1" lang="ja-JP" altLang="en-US" dirty="0"/>
              <a:t>が来ます。</a:t>
            </a:r>
            <a:endParaRPr kumimoji="1" lang="en-US" altLang="ja-JP" dirty="0"/>
          </a:p>
          <a:p>
            <a:r>
              <a:rPr kumimoji="1" lang="ja-JP" altLang="en-US" dirty="0"/>
              <a:t>そこで </a:t>
            </a:r>
            <a:r>
              <a:rPr kumimoji="1" lang="en-US" altLang="ja-JP" dirty="0"/>
              <a:t>E </a:t>
            </a:r>
            <a:r>
              <a:rPr kumimoji="1" lang="ja-JP" altLang="en-US" dirty="0"/>
              <a:t>に還元するときは、その後に </a:t>
            </a:r>
            <a:r>
              <a:rPr kumimoji="1" lang="en-US" altLang="ja-JP" dirty="0"/>
              <a:t>$ </a:t>
            </a:r>
            <a:r>
              <a:rPr kumimoji="1" lang="ja-JP" altLang="en-US" dirty="0"/>
              <a:t>が来る場合のみにします。</a:t>
            </a:r>
            <a:endParaRPr kumimoji="1" lang="en-US" altLang="ja-JP" dirty="0"/>
          </a:p>
          <a:p>
            <a:r>
              <a:rPr kumimoji="1" lang="ja-JP" altLang="en-US" dirty="0"/>
              <a:t>つまり非終端記号の後に来る記号で判断するわけです。</a:t>
            </a:r>
            <a:endParaRPr kumimoji="1" lang="en-US" altLang="ja-JP" dirty="0"/>
          </a:p>
          <a:p>
            <a:r>
              <a:rPr kumimoji="1" lang="ja-JP" altLang="en-US" dirty="0"/>
              <a:t>その判定のために、</a:t>
            </a:r>
            <a:r>
              <a:rPr kumimoji="1" lang="en-US" altLang="ja-JP" dirty="0"/>
              <a:t>Follow </a:t>
            </a:r>
            <a:r>
              <a:rPr kumimoji="1" lang="ja-JP" altLang="en-US" dirty="0"/>
              <a:t>集合を用います。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12</a:t>
            </a:fld>
            <a:endParaRPr kumimoji="1" lang="ja-JP" altLang="en-US"/>
          </a:p>
        </p:txBody>
      </p:sp>
    </p:spTree>
    <p:extLst>
      <p:ext uri="{BB962C8B-B14F-4D97-AF65-F5344CB8AC3E}">
        <p14:creationId xmlns:p14="http://schemas.microsoft.com/office/powerpoint/2010/main" val="17173646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再帰下降型構文解析では、</a:t>
            </a:r>
            <a:r>
              <a:rPr kumimoji="1" lang="en-US" altLang="ja-JP" dirty="0"/>
              <a:t>First </a:t>
            </a:r>
            <a:r>
              <a:rPr kumimoji="1" lang="ja-JP" altLang="en-US" dirty="0"/>
              <a:t>集合を使って判定しました。</a:t>
            </a:r>
            <a:endParaRPr kumimoji="1" lang="en-US" altLang="ja-JP" dirty="0"/>
          </a:p>
          <a:p>
            <a:r>
              <a:rPr kumimoji="1" lang="en-US" altLang="ja-JP" dirty="0"/>
              <a:t>First </a:t>
            </a:r>
            <a:r>
              <a:rPr kumimoji="1" lang="ja-JP" altLang="en-US" dirty="0"/>
              <a:t>集合は、ある非終端記号の先頭に来る終端記号の集合です。</a:t>
            </a:r>
            <a:endParaRPr kumimoji="1" lang="en-US" altLang="ja-JP" dirty="0"/>
          </a:p>
          <a:p>
            <a:r>
              <a:rPr kumimoji="1" lang="en-US" altLang="ja-JP" dirty="0"/>
              <a:t>Follow </a:t>
            </a:r>
            <a:r>
              <a:rPr kumimoji="1" lang="ja-JP" altLang="en-US" dirty="0"/>
              <a:t>集合は </a:t>
            </a:r>
            <a:r>
              <a:rPr kumimoji="1" lang="en-US" altLang="ja-JP" dirty="0"/>
              <a:t>First </a:t>
            </a:r>
            <a:r>
              <a:rPr kumimoji="1" lang="ja-JP" altLang="en-US" dirty="0"/>
              <a:t>集合に似た概念です、</a:t>
            </a:r>
            <a:endParaRPr kumimoji="1" lang="en-US" altLang="ja-JP" dirty="0"/>
          </a:p>
          <a:p>
            <a:r>
              <a:rPr kumimoji="1" lang="en-US" altLang="ja-JP" dirty="0"/>
              <a:t>Follow</a:t>
            </a:r>
            <a:r>
              <a:rPr kumimoji="1" lang="ja-JP" altLang="en-US" dirty="0"/>
              <a:t> 集合は、ある非終端記号の直後に来る終端記号の集合です。</a:t>
            </a:r>
            <a:endParaRPr kumimoji="1" lang="en-US" altLang="ja-JP" dirty="0"/>
          </a:p>
          <a:p>
            <a:r>
              <a:rPr kumimoji="1" lang="ja-JP" altLang="en-US" dirty="0"/>
              <a:t>例えば、このような生成規則が与えられたとします。</a:t>
            </a:r>
            <a:endParaRPr kumimoji="1" lang="en-US" altLang="ja-JP" dirty="0"/>
          </a:p>
          <a:p>
            <a:r>
              <a:rPr kumimoji="1" lang="ja-JP" altLang="en-US" dirty="0"/>
              <a:t>この生成規則から得られる言語は、</a:t>
            </a:r>
            <a:r>
              <a:rPr kumimoji="1" lang="en-US" altLang="ja-JP" dirty="0"/>
              <a:t>a, </a:t>
            </a:r>
            <a:r>
              <a:rPr kumimoji="1" lang="en-US" altLang="ja-JP" dirty="0" err="1"/>
              <a:t>bc</a:t>
            </a:r>
            <a:r>
              <a:rPr kumimoji="1" lang="en-US" altLang="ja-JP" dirty="0"/>
              <a:t>, c </a:t>
            </a:r>
            <a:r>
              <a:rPr kumimoji="1" lang="ja-JP" altLang="en-US" dirty="0"/>
              <a:t>の</a:t>
            </a:r>
            <a:r>
              <a:rPr kumimoji="1" lang="en-US" altLang="ja-JP" dirty="0"/>
              <a:t>3</a:t>
            </a:r>
            <a:r>
              <a:rPr kumimoji="1" lang="ja-JP" altLang="en-US" dirty="0"/>
              <a:t>通りです。</a:t>
            </a:r>
            <a:endParaRPr kumimoji="1" lang="en-US" altLang="ja-JP" dirty="0"/>
          </a:p>
          <a:p>
            <a:r>
              <a:rPr kumimoji="1" lang="ja-JP" altLang="en-US" dirty="0"/>
              <a:t>非終端記号 </a:t>
            </a:r>
            <a:r>
              <a:rPr kumimoji="1" lang="en-US" altLang="ja-JP" dirty="0"/>
              <a:t>S </a:t>
            </a:r>
            <a:r>
              <a:rPr kumimoji="1" lang="ja-JP" altLang="en-US" dirty="0"/>
              <a:t>の後には、入力の末尾のみが来ますので、</a:t>
            </a:r>
            <a:endParaRPr kumimoji="1" lang="en-US" altLang="ja-JP" dirty="0"/>
          </a:p>
          <a:p>
            <a:r>
              <a:rPr kumimoji="1" lang="en-US" altLang="ja-JP" dirty="0"/>
              <a:t>S </a:t>
            </a:r>
            <a:r>
              <a:rPr kumimoji="1" lang="ja-JP" altLang="en-US" dirty="0"/>
              <a:t>の </a:t>
            </a:r>
            <a:r>
              <a:rPr kumimoji="1" lang="en-US" altLang="ja-JP" dirty="0"/>
              <a:t>Follow </a:t>
            </a:r>
            <a:r>
              <a:rPr kumimoji="1" lang="ja-JP" altLang="en-US" dirty="0"/>
              <a:t>集合は </a:t>
            </a:r>
            <a:r>
              <a:rPr kumimoji="1" lang="en-US" altLang="ja-JP" dirty="0"/>
              <a:t>$ </a:t>
            </a:r>
            <a:r>
              <a:rPr kumimoji="1" lang="ja-JP" altLang="en-US" dirty="0"/>
              <a:t>です。</a:t>
            </a:r>
            <a:endParaRPr kumimoji="1" lang="en-US" altLang="ja-JP" dirty="0"/>
          </a:p>
          <a:p>
            <a:r>
              <a:rPr kumimoji="1" lang="ja-JP" altLang="en-US" dirty="0"/>
              <a:t>同様に、</a:t>
            </a:r>
            <a:r>
              <a:rPr kumimoji="1" lang="en-US" altLang="ja-JP" dirty="0"/>
              <a:t>C </a:t>
            </a:r>
            <a:r>
              <a:rPr kumimoji="1" lang="ja-JP" altLang="en-US" dirty="0"/>
              <a:t>の後には </a:t>
            </a:r>
            <a:r>
              <a:rPr kumimoji="1" lang="en-US" altLang="ja-JP" dirty="0"/>
              <a:t>$ </a:t>
            </a:r>
            <a:r>
              <a:rPr kumimoji="1" lang="ja-JP" altLang="en-US" dirty="0"/>
              <a:t>のみがきますので、</a:t>
            </a:r>
            <a:r>
              <a:rPr kumimoji="1" lang="en-US" altLang="ja-JP" dirty="0"/>
              <a:t>C </a:t>
            </a:r>
            <a:r>
              <a:rPr kumimoji="1" lang="ja-JP" altLang="en-US" dirty="0"/>
              <a:t>の </a:t>
            </a:r>
            <a:r>
              <a:rPr kumimoji="1" lang="en-US" altLang="ja-JP" dirty="0"/>
              <a:t>Follow </a:t>
            </a:r>
            <a:r>
              <a:rPr kumimoji="1" lang="ja-JP" altLang="en-US" dirty="0"/>
              <a:t>集合は </a:t>
            </a:r>
            <a:r>
              <a:rPr kumimoji="1" lang="en-US" altLang="ja-JP" dirty="0"/>
              <a:t>$ </a:t>
            </a:r>
            <a:r>
              <a:rPr kumimoji="1" lang="ja-JP" altLang="en-US" dirty="0"/>
              <a:t>です。。</a:t>
            </a:r>
            <a:endParaRPr kumimoji="1" lang="en-US" altLang="ja-JP" dirty="0"/>
          </a:p>
          <a:p>
            <a:r>
              <a:rPr kumimoji="1" lang="en-US" altLang="ja-JP" dirty="0"/>
              <a:t>B </a:t>
            </a:r>
            <a:r>
              <a:rPr kumimoji="1" lang="ja-JP" altLang="en-US" dirty="0"/>
              <a:t>の後には </a:t>
            </a:r>
            <a:r>
              <a:rPr kumimoji="1" lang="en-US" altLang="ja-JP" dirty="0"/>
              <a:t>C </a:t>
            </a:r>
            <a:r>
              <a:rPr kumimoji="1" lang="ja-JP" altLang="en-US" dirty="0"/>
              <a:t>が来ます。</a:t>
            </a:r>
            <a:r>
              <a:rPr kumimoji="1" lang="en-US" altLang="ja-JP" dirty="0"/>
              <a:t>C</a:t>
            </a:r>
            <a:r>
              <a:rPr kumimoji="1" lang="ja-JP" altLang="en-US" dirty="0"/>
              <a:t> の先頭には、</a:t>
            </a:r>
            <a:r>
              <a:rPr kumimoji="1" lang="en-US" altLang="ja-JP" dirty="0"/>
              <a:t>C </a:t>
            </a:r>
            <a:r>
              <a:rPr kumimoji="1" lang="ja-JP" altLang="en-US" dirty="0"/>
              <a:t>の</a:t>
            </a:r>
            <a:r>
              <a:rPr kumimoji="1" lang="en-US" altLang="ja-JP" dirty="0"/>
              <a:t>Frist </a:t>
            </a:r>
            <a:r>
              <a:rPr kumimoji="1" lang="ja-JP" altLang="en-US" dirty="0"/>
              <a:t>集合が来ますので、</a:t>
            </a:r>
            <a:endParaRPr kumimoji="1" lang="en-US" altLang="ja-JP" dirty="0"/>
          </a:p>
          <a:p>
            <a:r>
              <a:rPr kumimoji="1" lang="en-US" altLang="ja-JP" dirty="0"/>
              <a:t>B </a:t>
            </a:r>
            <a:r>
              <a:rPr kumimoji="1" lang="ja-JP" altLang="en-US" dirty="0"/>
              <a:t>の </a:t>
            </a:r>
            <a:r>
              <a:rPr kumimoji="1" lang="en-US" altLang="ja-JP" dirty="0"/>
              <a:t>Follow </a:t>
            </a:r>
            <a:r>
              <a:rPr kumimoji="1" lang="ja-JP" altLang="en-US" dirty="0"/>
              <a:t>集合は、</a:t>
            </a:r>
            <a:r>
              <a:rPr kumimoji="1" lang="en-US" altLang="ja-JP" dirty="0"/>
              <a:t>C </a:t>
            </a:r>
            <a:r>
              <a:rPr kumimoji="1" lang="ja-JP" altLang="en-US" dirty="0"/>
              <a:t>の </a:t>
            </a:r>
            <a:r>
              <a:rPr kumimoji="1" lang="en-US" altLang="ja-JP" dirty="0"/>
              <a:t>First </a:t>
            </a:r>
            <a:r>
              <a:rPr kumimoji="1" lang="ja-JP" altLang="en-US" dirty="0"/>
              <a:t>集合になります。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13</a:t>
            </a:fld>
            <a:endParaRPr kumimoji="1" lang="ja-JP" altLang="en-US"/>
          </a:p>
        </p:txBody>
      </p:sp>
    </p:spTree>
    <p:extLst>
      <p:ext uri="{BB962C8B-B14F-4D97-AF65-F5344CB8AC3E}">
        <p14:creationId xmlns:p14="http://schemas.microsoft.com/office/powerpoint/2010/main" val="375097889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Follow</a:t>
            </a:r>
            <a:r>
              <a:rPr kumimoji="1" lang="ja-JP" altLang="en-US" dirty="0"/>
              <a:t> 集合は、</a:t>
            </a:r>
            <a:r>
              <a:rPr kumimoji="1" lang="en-US" altLang="ja-JP" dirty="0"/>
              <a:t>First </a:t>
            </a:r>
            <a:r>
              <a:rPr kumimoji="1" lang="ja-JP" altLang="en-US" dirty="0"/>
              <a:t>集合と同じように帰納的に求めることができます。</a:t>
            </a:r>
            <a:endParaRPr kumimoji="1" lang="en-US" altLang="ja-JP" dirty="0"/>
          </a:p>
          <a:p>
            <a:r>
              <a:rPr kumimoji="1" lang="ja-JP" altLang="en-US" dirty="0"/>
              <a:t>初期状態では、 </a:t>
            </a:r>
            <a:r>
              <a:rPr kumimoji="1" lang="en-US" altLang="ja-JP" dirty="0"/>
              <a:t>Follow </a:t>
            </a:r>
            <a:r>
              <a:rPr kumimoji="1" lang="ja-JP" altLang="en-US" dirty="0"/>
              <a:t>集合は空集合です。</a:t>
            </a:r>
            <a:endParaRPr kumimoji="1" lang="en-US" altLang="ja-JP" dirty="0"/>
          </a:p>
          <a:p>
            <a:r>
              <a:rPr kumimoji="1" lang="ja-JP" altLang="en-US" dirty="0"/>
              <a:t>まず非終端記号 </a:t>
            </a:r>
            <a:r>
              <a:rPr kumimoji="1" lang="en-US" altLang="ja-JP" dirty="0"/>
              <a:t>A </a:t>
            </a:r>
            <a:r>
              <a:rPr kumimoji="1" lang="ja-JP" altLang="en-US" dirty="0"/>
              <a:t>が開始記号の場合、</a:t>
            </a:r>
            <a:endParaRPr kumimoji="1" lang="en-US" altLang="ja-JP" dirty="0"/>
          </a:p>
          <a:p>
            <a:r>
              <a:rPr kumimoji="1" lang="en-US" altLang="ja-JP" dirty="0"/>
              <a:t>Follow </a:t>
            </a:r>
            <a:r>
              <a:rPr kumimoji="1" lang="ja-JP" altLang="en-US" dirty="0"/>
              <a:t>集合に </a:t>
            </a:r>
            <a:r>
              <a:rPr kumimoji="1" lang="en-US" altLang="ja-JP" dirty="0"/>
              <a:t>$ </a:t>
            </a:r>
            <a:r>
              <a:rPr kumimoji="1" lang="ja-JP" altLang="en-US" dirty="0"/>
              <a:t>を加えます。</a:t>
            </a:r>
            <a:endParaRPr kumimoji="1" lang="en-US" altLang="ja-JP" dirty="0"/>
          </a:p>
          <a:p>
            <a:r>
              <a:rPr kumimoji="1" lang="ja-JP" altLang="en-US" dirty="0"/>
              <a:t>生成規則 </a:t>
            </a:r>
            <a:r>
              <a:rPr kumimoji="1" lang="en-US" altLang="ja-JP" dirty="0"/>
              <a:t>X </a:t>
            </a:r>
            <a:r>
              <a:rPr kumimoji="1" lang="ja-JP" altLang="en-US" dirty="0"/>
              <a:t>→ </a:t>
            </a:r>
            <a:r>
              <a:rPr kumimoji="1" lang="en-US" altLang="ja-JP" dirty="0"/>
              <a:t>αAβ </a:t>
            </a:r>
            <a:r>
              <a:rPr kumimoji="1" lang="ja-JP" altLang="en-US" dirty="0"/>
              <a:t>がある場合、</a:t>
            </a:r>
            <a:endParaRPr kumimoji="1" lang="en-US" altLang="ja-JP" dirty="0"/>
          </a:p>
          <a:p>
            <a:r>
              <a:rPr kumimoji="1" lang="en-US" altLang="ja-JP" dirty="0"/>
              <a:t>A </a:t>
            </a:r>
            <a:r>
              <a:rPr kumimoji="1" lang="ja-JP" altLang="en-US" dirty="0"/>
              <a:t>の </a:t>
            </a:r>
            <a:r>
              <a:rPr kumimoji="1" lang="en-US" altLang="ja-JP" dirty="0"/>
              <a:t>Follow </a:t>
            </a:r>
            <a:r>
              <a:rPr kumimoji="1" lang="ja-JP" altLang="en-US" dirty="0"/>
              <a:t>集合に </a:t>
            </a:r>
            <a:r>
              <a:rPr kumimoji="1" lang="en-US" altLang="ja-JP" dirty="0"/>
              <a:t>β </a:t>
            </a:r>
            <a:r>
              <a:rPr kumimoji="1" lang="ja-JP" altLang="en-US" dirty="0"/>
              <a:t>の </a:t>
            </a:r>
            <a:r>
              <a:rPr kumimoji="1" lang="en-US" altLang="ja-JP" dirty="0"/>
              <a:t>First </a:t>
            </a:r>
            <a:r>
              <a:rPr kumimoji="1" lang="ja-JP" altLang="en-US" dirty="0"/>
              <a:t>集合から </a:t>
            </a:r>
            <a:r>
              <a:rPr kumimoji="1" lang="en-US" altLang="ja-JP" dirty="0"/>
              <a:t>ε </a:t>
            </a:r>
            <a:r>
              <a:rPr kumimoji="1" lang="ja-JP" altLang="en-US" dirty="0"/>
              <a:t>を除いたものを加えます。</a:t>
            </a:r>
            <a:endParaRPr kumimoji="1" lang="en-US" altLang="ja-JP" dirty="0"/>
          </a:p>
          <a:p>
            <a:r>
              <a:rPr kumimoji="1" lang="ja-JP" altLang="en-US" dirty="0"/>
              <a:t>生成規則 </a:t>
            </a:r>
            <a:r>
              <a:rPr kumimoji="1" lang="en-US" altLang="ja-JP" dirty="0"/>
              <a:t>X </a:t>
            </a:r>
            <a:r>
              <a:rPr kumimoji="1" lang="ja-JP" altLang="en-US" dirty="0"/>
              <a:t>→ </a:t>
            </a:r>
            <a:r>
              <a:rPr kumimoji="1" lang="en-US" altLang="ja-JP" dirty="0"/>
              <a:t>αA </a:t>
            </a:r>
            <a:r>
              <a:rPr kumimoji="1" lang="ja-JP" altLang="en-US" dirty="0"/>
              <a:t>がある場合、</a:t>
            </a:r>
            <a:endParaRPr kumimoji="1" lang="en-US" altLang="ja-JP" dirty="0"/>
          </a:p>
          <a:p>
            <a:r>
              <a:rPr kumimoji="1" lang="en-US" altLang="ja-JP" dirty="0"/>
              <a:t>A </a:t>
            </a:r>
            <a:r>
              <a:rPr kumimoji="1" lang="ja-JP" altLang="en-US" dirty="0"/>
              <a:t>の </a:t>
            </a:r>
            <a:r>
              <a:rPr kumimoji="1" lang="en-US" altLang="ja-JP" dirty="0"/>
              <a:t>Follow </a:t>
            </a:r>
            <a:r>
              <a:rPr kumimoji="1" lang="ja-JP" altLang="en-US" dirty="0"/>
              <a:t>集合に </a:t>
            </a:r>
            <a:r>
              <a:rPr kumimoji="1" lang="en-US" altLang="ja-JP" dirty="0"/>
              <a:t>X </a:t>
            </a:r>
            <a:r>
              <a:rPr kumimoji="1" lang="ja-JP" altLang="en-US" dirty="0"/>
              <a:t>の </a:t>
            </a:r>
            <a:r>
              <a:rPr kumimoji="1" lang="en-US" altLang="ja-JP" dirty="0"/>
              <a:t>Follow </a:t>
            </a:r>
            <a:r>
              <a:rPr kumimoji="1" lang="ja-JP" altLang="en-US" dirty="0"/>
              <a:t>集合を加えます。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14</a:t>
            </a:fld>
            <a:endParaRPr kumimoji="1" lang="ja-JP" altLang="en-US"/>
          </a:p>
        </p:txBody>
      </p:sp>
    </p:spTree>
    <p:extLst>
      <p:ext uri="{BB962C8B-B14F-4D97-AF65-F5344CB8AC3E}">
        <p14:creationId xmlns:p14="http://schemas.microsoft.com/office/powerpoint/2010/main" val="115218381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例えばこのような生成規則が与えられたとします。</a:t>
            </a:r>
            <a:endParaRPr kumimoji="1" lang="en-US" altLang="ja-JP" dirty="0"/>
          </a:p>
          <a:p>
            <a:r>
              <a:rPr kumimoji="1" lang="ja-JP" altLang="en-US" dirty="0"/>
              <a:t>ここから </a:t>
            </a:r>
            <a:r>
              <a:rPr kumimoji="1" lang="en-US" altLang="ja-JP" dirty="0"/>
              <a:t>E </a:t>
            </a:r>
            <a:r>
              <a:rPr kumimoji="1" lang="ja-JP" altLang="en-US" dirty="0"/>
              <a:t>と </a:t>
            </a:r>
            <a:r>
              <a:rPr kumimoji="1" lang="en-US" altLang="ja-JP" dirty="0"/>
              <a:t>T </a:t>
            </a:r>
            <a:r>
              <a:rPr kumimoji="1" lang="ja-JP" altLang="en-US" dirty="0"/>
              <a:t>の </a:t>
            </a:r>
            <a:r>
              <a:rPr kumimoji="1" lang="en-US" altLang="ja-JP" dirty="0"/>
              <a:t>Follow </a:t>
            </a:r>
            <a:r>
              <a:rPr kumimoji="1" lang="ja-JP" altLang="en-US" dirty="0"/>
              <a:t>集合をもとめると、</a:t>
            </a:r>
            <a:endParaRPr kumimoji="1" lang="en-US" altLang="ja-JP" dirty="0"/>
          </a:p>
          <a:p>
            <a:r>
              <a:rPr kumimoji="1" lang="en-US" altLang="ja-JP" dirty="0"/>
              <a:t>E </a:t>
            </a:r>
            <a:r>
              <a:rPr kumimoji="1" lang="ja-JP" altLang="en-US" dirty="0"/>
              <a:t>の </a:t>
            </a:r>
            <a:r>
              <a:rPr kumimoji="1" lang="en-US" altLang="ja-JP" dirty="0"/>
              <a:t>Follow </a:t>
            </a:r>
            <a:r>
              <a:rPr kumimoji="1" lang="ja-JP" altLang="en-US" dirty="0"/>
              <a:t>集合は </a:t>
            </a:r>
            <a:r>
              <a:rPr kumimoji="1" lang="en-US" altLang="ja-JP" dirty="0"/>
              <a:t>{ $ }</a:t>
            </a:r>
          </a:p>
          <a:p>
            <a:r>
              <a:rPr kumimoji="1" lang="en-US" altLang="ja-JP" dirty="0"/>
              <a:t>T </a:t>
            </a:r>
            <a:r>
              <a:rPr kumimoji="1" lang="ja-JP" altLang="en-US" dirty="0"/>
              <a:t>の </a:t>
            </a:r>
            <a:r>
              <a:rPr kumimoji="1" lang="en-US" altLang="ja-JP" dirty="0"/>
              <a:t>Follow </a:t>
            </a:r>
            <a:r>
              <a:rPr kumimoji="1" lang="ja-JP" altLang="en-US" dirty="0"/>
              <a:t>集合は </a:t>
            </a:r>
            <a:r>
              <a:rPr kumimoji="1" lang="en-US" altLang="ja-JP" dirty="0"/>
              <a:t>{ $ + } </a:t>
            </a:r>
            <a:r>
              <a:rPr kumimoji="1" lang="ja-JP" altLang="en-US" dirty="0"/>
              <a:t>となります。</a:t>
            </a:r>
            <a:endParaRPr kumimoji="1" lang="en-US" altLang="ja-JP" dirty="0"/>
          </a:p>
          <a:p>
            <a:r>
              <a:rPr kumimoji="1" lang="en-US" altLang="ja-JP" dirty="0"/>
              <a:t>E </a:t>
            </a:r>
            <a:r>
              <a:rPr kumimoji="1" lang="ja-JP" altLang="en-US" dirty="0"/>
              <a:t>の還元は、次に </a:t>
            </a:r>
            <a:r>
              <a:rPr kumimoji="1" lang="en-US" altLang="ja-JP" dirty="0"/>
              <a:t>$ </a:t>
            </a:r>
            <a:r>
              <a:rPr kumimoji="1" lang="ja-JP" altLang="en-US" dirty="0"/>
              <a:t>が来る場合のみ、</a:t>
            </a:r>
            <a:endParaRPr kumimoji="1" lang="en-US" altLang="ja-JP" dirty="0"/>
          </a:p>
          <a:p>
            <a:r>
              <a:rPr kumimoji="1" lang="en-US" altLang="ja-JP" dirty="0"/>
              <a:t>T </a:t>
            </a:r>
            <a:r>
              <a:rPr kumimoji="1" lang="ja-JP" altLang="en-US" dirty="0"/>
              <a:t>の還元は、次に </a:t>
            </a:r>
            <a:r>
              <a:rPr kumimoji="1" lang="en-US" altLang="ja-JP" dirty="0"/>
              <a:t>$ </a:t>
            </a:r>
            <a:r>
              <a:rPr kumimoji="1" lang="ja-JP" altLang="en-US" dirty="0"/>
              <a:t>か </a:t>
            </a:r>
            <a:r>
              <a:rPr kumimoji="1" lang="en-US" altLang="ja-JP" dirty="0"/>
              <a:t>+ </a:t>
            </a:r>
            <a:r>
              <a:rPr kumimoji="1" lang="ja-JP" altLang="en-US" dirty="0"/>
              <a:t>が来る場合のみになります。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15</a:t>
            </a:fld>
            <a:endParaRPr kumimoji="1" lang="ja-JP" altLang="en-US"/>
          </a:p>
        </p:txBody>
      </p:sp>
    </p:spTree>
    <p:extLst>
      <p:ext uri="{BB962C8B-B14F-4D97-AF65-F5344CB8AC3E}">
        <p14:creationId xmlns:p14="http://schemas.microsoft.com/office/powerpoint/2010/main" val="12705641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Follow </a:t>
            </a:r>
            <a:r>
              <a:rPr kumimoji="1" lang="ja-JP" altLang="en-US" dirty="0"/>
              <a:t>集合を用いて先ほどの例の式を解析してみましょう。</a:t>
            </a:r>
            <a:endParaRPr kumimoji="1" lang="en-US" altLang="ja-JP" dirty="0"/>
          </a:p>
          <a:p>
            <a:r>
              <a:rPr kumimoji="1" lang="ja-JP" altLang="en-US" dirty="0"/>
              <a:t>変数 </a:t>
            </a:r>
            <a:r>
              <a:rPr kumimoji="1" lang="en-US" altLang="ja-JP" dirty="0"/>
              <a:t>x </a:t>
            </a:r>
            <a:r>
              <a:rPr kumimoji="1" lang="ja-JP" altLang="en-US" dirty="0"/>
              <a:t>を </a:t>
            </a:r>
            <a:r>
              <a:rPr kumimoji="1" lang="en-US" altLang="ja-JP" dirty="0"/>
              <a:t>T </a:t>
            </a:r>
            <a:r>
              <a:rPr kumimoji="1" lang="ja-JP" altLang="en-US" dirty="0"/>
              <a:t>に還元する場合に、次の入力記号を見ます。</a:t>
            </a:r>
            <a:endParaRPr kumimoji="1" lang="en-US" altLang="ja-JP" dirty="0"/>
          </a:p>
          <a:p>
            <a:r>
              <a:rPr kumimoji="1" lang="ja-JP" altLang="en-US" dirty="0"/>
              <a:t>次の記号は </a:t>
            </a:r>
            <a:r>
              <a:rPr kumimoji="1" lang="en-US" altLang="ja-JP" dirty="0"/>
              <a:t>+ </a:t>
            </a:r>
            <a:r>
              <a:rPr kumimoji="1" lang="ja-JP" altLang="en-US" dirty="0"/>
              <a:t>です。</a:t>
            </a:r>
            <a:endParaRPr kumimoji="1" lang="en-US" altLang="ja-JP" dirty="0"/>
          </a:p>
          <a:p>
            <a:r>
              <a:rPr kumimoji="1" lang="en-US" altLang="ja-JP" dirty="0"/>
              <a:t>+ </a:t>
            </a:r>
            <a:r>
              <a:rPr kumimoji="1" lang="ja-JP" altLang="en-US" dirty="0"/>
              <a:t>は </a:t>
            </a:r>
            <a:r>
              <a:rPr kumimoji="1" lang="en-US" altLang="ja-JP" dirty="0"/>
              <a:t>T </a:t>
            </a:r>
            <a:r>
              <a:rPr kumimoji="1" lang="ja-JP" altLang="en-US" dirty="0"/>
              <a:t>の </a:t>
            </a:r>
            <a:r>
              <a:rPr kumimoji="1" lang="en-US" altLang="ja-JP" dirty="0"/>
              <a:t>Follow </a:t>
            </a:r>
            <a:r>
              <a:rPr kumimoji="1" lang="ja-JP" altLang="en-US" dirty="0"/>
              <a:t>集合に含まれていますので、</a:t>
            </a:r>
            <a:endParaRPr kumimoji="1" lang="en-US" altLang="ja-JP" dirty="0"/>
          </a:p>
          <a:p>
            <a:r>
              <a:rPr kumimoji="1" lang="en-US" altLang="ja-JP" dirty="0"/>
              <a:t>T </a:t>
            </a:r>
            <a:r>
              <a:rPr kumimoji="1" lang="ja-JP" altLang="en-US" dirty="0"/>
              <a:t>に還元することができます。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16</a:t>
            </a:fld>
            <a:endParaRPr kumimoji="1" lang="ja-JP" altLang="en-US"/>
          </a:p>
        </p:txBody>
      </p:sp>
    </p:spTree>
    <p:extLst>
      <p:ext uri="{BB962C8B-B14F-4D97-AF65-F5344CB8AC3E}">
        <p14:creationId xmlns:p14="http://schemas.microsoft.com/office/powerpoint/2010/main" val="35195398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次に </a:t>
            </a:r>
            <a:r>
              <a:rPr kumimoji="1" lang="en-US" altLang="ja-JP" dirty="0"/>
              <a:t>T </a:t>
            </a:r>
            <a:r>
              <a:rPr kumimoji="1" lang="ja-JP" altLang="en-US" dirty="0"/>
              <a:t>を </a:t>
            </a:r>
            <a:r>
              <a:rPr kumimoji="1" lang="en-US" altLang="ja-JP" dirty="0"/>
              <a:t>E </a:t>
            </a:r>
            <a:r>
              <a:rPr kumimoji="1" lang="ja-JP" altLang="en-US" dirty="0"/>
              <a:t>に還元する場合をみましょう。</a:t>
            </a:r>
            <a:endParaRPr kumimoji="1" lang="en-US" altLang="ja-JP" dirty="0"/>
          </a:p>
          <a:p>
            <a:r>
              <a:rPr kumimoji="1" lang="ja-JP" altLang="en-US" dirty="0"/>
              <a:t>次の記号 </a:t>
            </a:r>
            <a:r>
              <a:rPr kumimoji="1" lang="en-US" altLang="ja-JP" dirty="0"/>
              <a:t>+ </a:t>
            </a:r>
            <a:r>
              <a:rPr kumimoji="1" lang="ja-JP" altLang="en-US" dirty="0"/>
              <a:t>は </a:t>
            </a:r>
            <a:r>
              <a:rPr kumimoji="1" lang="en-US" altLang="ja-JP" dirty="0"/>
              <a:t>E </a:t>
            </a:r>
            <a:r>
              <a:rPr kumimoji="1" lang="ja-JP" altLang="en-US" dirty="0"/>
              <a:t>の </a:t>
            </a:r>
            <a:r>
              <a:rPr kumimoji="1" lang="en-US" altLang="ja-JP" dirty="0"/>
              <a:t>Follow </a:t>
            </a:r>
            <a:r>
              <a:rPr kumimoji="1" lang="ja-JP" altLang="en-US" dirty="0"/>
              <a:t>集合に含まれていませんので、</a:t>
            </a:r>
            <a:endParaRPr kumimoji="1" lang="en-US" altLang="ja-JP" dirty="0"/>
          </a:p>
          <a:p>
            <a:r>
              <a:rPr kumimoji="1" lang="en-US" altLang="ja-JP" dirty="0"/>
              <a:t>T </a:t>
            </a:r>
            <a:r>
              <a:rPr kumimoji="1" lang="ja-JP" altLang="en-US" dirty="0"/>
              <a:t>を </a:t>
            </a:r>
            <a:r>
              <a:rPr kumimoji="1" lang="en-US" altLang="ja-JP" dirty="0"/>
              <a:t>E </a:t>
            </a:r>
            <a:r>
              <a:rPr kumimoji="1" lang="ja-JP" altLang="en-US" dirty="0"/>
              <a:t>に還元することはできません。</a:t>
            </a:r>
            <a:endParaRPr kumimoji="1" lang="en-US" altLang="ja-JP" dirty="0"/>
          </a:p>
          <a:p>
            <a:r>
              <a:rPr kumimoji="1" lang="ja-JP" altLang="en-US" dirty="0"/>
              <a:t>ですので、ここは移動にします。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17</a:t>
            </a:fld>
            <a:endParaRPr kumimoji="1" lang="ja-JP" altLang="en-US"/>
          </a:p>
        </p:txBody>
      </p:sp>
    </p:spTree>
    <p:extLst>
      <p:ext uri="{BB962C8B-B14F-4D97-AF65-F5344CB8AC3E}">
        <p14:creationId xmlns:p14="http://schemas.microsoft.com/office/powerpoint/2010/main" val="19714463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次は </a:t>
            </a:r>
            <a:r>
              <a:rPr kumimoji="1" lang="en-US" altLang="ja-JP" dirty="0"/>
              <a:t>T </a:t>
            </a:r>
            <a:r>
              <a:rPr kumimoji="1" lang="ja-JP" altLang="en-US" dirty="0"/>
              <a:t>への還元です。</a:t>
            </a:r>
            <a:endParaRPr kumimoji="1" lang="en-US" altLang="ja-JP" dirty="0"/>
          </a:p>
          <a:p>
            <a:r>
              <a:rPr kumimoji="1" lang="ja-JP" altLang="en-US" dirty="0"/>
              <a:t>次の記号 </a:t>
            </a:r>
            <a:r>
              <a:rPr kumimoji="1" lang="en-US" altLang="ja-JP" dirty="0"/>
              <a:t>$ </a:t>
            </a:r>
            <a:r>
              <a:rPr kumimoji="1" lang="ja-JP" altLang="en-US" dirty="0"/>
              <a:t>は </a:t>
            </a:r>
            <a:r>
              <a:rPr kumimoji="1" lang="en-US" altLang="ja-JP" dirty="0"/>
              <a:t>T </a:t>
            </a:r>
            <a:r>
              <a:rPr kumimoji="1" lang="ja-JP" altLang="en-US" dirty="0"/>
              <a:t>の </a:t>
            </a:r>
            <a:r>
              <a:rPr kumimoji="1" lang="en-US" altLang="ja-JP" dirty="0"/>
              <a:t>Follow </a:t>
            </a:r>
            <a:r>
              <a:rPr kumimoji="1" lang="ja-JP" altLang="en-US" dirty="0"/>
              <a:t>集合に含まれていますので、</a:t>
            </a:r>
            <a:endParaRPr kumimoji="1" lang="en-US" altLang="ja-JP" dirty="0"/>
          </a:p>
          <a:p>
            <a:r>
              <a:rPr kumimoji="1" lang="en-US" altLang="ja-JP" dirty="0" err="1"/>
              <a:t>i</a:t>
            </a:r>
            <a:r>
              <a:rPr kumimoji="1" lang="en-US" altLang="ja-JP" dirty="0"/>
              <a:t> </a:t>
            </a:r>
            <a:r>
              <a:rPr kumimoji="1" lang="ja-JP" altLang="en-US" dirty="0"/>
              <a:t>を</a:t>
            </a:r>
            <a:r>
              <a:rPr kumimoji="1" lang="en-US" altLang="ja-JP" dirty="0"/>
              <a:t>T </a:t>
            </a:r>
            <a:r>
              <a:rPr kumimoji="1" lang="ja-JP" altLang="en-US" dirty="0"/>
              <a:t>で還元できます。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18</a:t>
            </a:fld>
            <a:endParaRPr kumimoji="1" lang="ja-JP" altLang="en-US"/>
          </a:p>
        </p:txBody>
      </p:sp>
    </p:spTree>
    <p:extLst>
      <p:ext uri="{BB962C8B-B14F-4D97-AF65-F5344CB8AC3E}">
        <p14:creationId xmlns:p14="http://schemas.microsoft.com/office/powerpoint/2010/main" val="53290239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次は </a:t>
            </a:r>
            <a:r>
              <a:rPr kumimoji="1" lang="en-US" altLang="ja-JP" dirty="0"/>
              <a:t>E </a:t>
            </a:r>
            <a:r>
              <a:rPr kumimoji="1" lang="ja-JP" altLang="en-US" dirty="0"/>
              <a:t>への還元です。</a:t>
            </a:r>
            <a:endParaRPr kumimoji="1" lang="en-US" altLang="ja-JP" dirty="0"/>
          </a:p>
          <a:p>
            <a:r>
              <a:rPr kumimoji="1" lang="ja-JP" altLang="en-US" dirty="0"/>
              <a:t>次の記号 </a:t>
            </a:r>
            <a:r>
              <a:rPr kumimoji="1" lang="en-US" altLang="ja-JP" dirty="0"/>
              <a:t>$ </a:t>
            </a:r>
            <a:r>
              <a:rPr kumimoji="1" lang="ja-JP" altLang="en-US" dirty="0"/>
              <a:t>は </a:t>
            </a:r>
            <a:r>
              <a:rPr kumimoji="1" lang="en-US" altLang="ja-JP" dirty="0"/>
              <a:t>E </a:t>
            </a:r>
            <a:r>
              <a:rPr kumimoji="1" lang="ja-JP" altLang="en-US" dirty="0"/>
              <a:t>の </a:t>
            </a:r>
            <a:r>
              <a:rPr kumimoji="1" lang="en-US" altLang="ja-JP" dirty="0"/>
              <a:t>Follow </a:t>
            </a:r>
            <a:r>
              <a:rPr kumimoji="1" lang="ja-JP" altLang="en-US" dirty="0"/>
              <a:t>集合に含まれてますので、還元できます。</a:t>
            </a:r>
            <a:endParaRPr kumimoji="1" lang="en-US" altLang="ja-JP" dirty="0"/>
          </a:p>
          <a:p>
            <a:r>
              <a:rPr kumimoji="1" lang="ja-JP" altLang="en-US" dirty="0"/>
              <a:t>このとき、生成規則は </a:t>
            </a:r>
            <a:r>
              <a:rPr kumimoji="1" lang="en-US" altLang="ja-JP" dirty="0"/>
              <a:t>E </a:t>
            </a:r>
            <a:r>
              <a:rPr kumimoji="1" lang="ja-JP" altLang="en-US" dirty="0"/>
              <a:t>→ </a:t>
            </a:r>
            <a:r>
              <a:rPr kumimoji="1" lang="en-US" altLang="ja-JP" dirty="0"/>
              <a:t>T </a:t>
            </a:r>
            <a:r>
              <a:rPr kumimoji="1" lang="ja-JP" altLang="en-US" dirty="0"/>
              <a:t>と </a:t>
            </a:r>
            <a:r>
              <a:rPr kumimoji="1" lang="en-US" altLang="ja-JP" dirty="0"/>
              <a:t>E </a:t>
            </a:r>
            <a:r>
              <a:rPr kumimoji="1" lang="ja-JP" altLang="en-US" dirty="0"/>
              <a:t>→ </a:t>
            </a:r>
            <a:r>
              <a:rPr kumimoji="1" lang="en-US" altLang="ja-JP" dirty="0"/>
              <a:t>T+T </a:t>
            </a:r>
            <a:r>
              <a:rPr kumimoji="1" lang="ja-JP" altLang="en-US" dirty="0"/>
              <a:t>がありますが、</a:t>
            </a:r>
            <a:endParaRPr kumimoji="1" lang="en-US" altLang="ja-JP" dirty="0"/>
          </a:p>
          <a:p>
            <a:r>
              <a:rPr kumimoji="1" lang="ja-JP" altLang="en-US" dirty="0"/>
              <a:t>この場合は最長一致で、 </a:t>
            </a:r>
            <a:r>
              <a:rPr kumimoji="1" lang="en-US" altLang="ja-JP" dirty="0"/>
              <a:t>E </a:t>
            </a:r>
            <a:r>
              <a:rPr kumimoji="1" lang="ja-JP" altLang="en-US" dirty="0"/>
              <a:t>→ </a:t>
            </a:r>
            <a:r>
              <a:rPr kumimoji="1" lang="en-US" altLang="ja-JP" dirty="0"/>
              <a:t>T+T</a:t>
            </a:r>
            <a:r>
              <a:rPr kumimoji="1" lang="ja-JP" altLang="en-US" dirty="0"/>
              <a:t> を優先します。</a:t>
            </a:r>
            <a:endParaRPr kumimoji="1" lang="en-US" altLang="ja-JP" dirty="0"/>
          </a:p>
          <a:p>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19</a:t>
            </a:fld>
            <a:endParaRPr kumimoji="1" lang="ja-JP" altLang="en-US"/>
          </a:p>
        </p:txBody>
      </p:sp>
    </p:spTree>
    <p:extLst>
      <p:ext uri="{BB962C8B-B14F-4D97-AF65-F5344CB8AC3E}">
        <p14:creationId xmlns:p14="http://schemas.microsoft.com/office/powerpoint/2010/main" val="26216182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前回、移動還元構文解析 </a:t>
            </a:r>
            <a:r>
              <a:rPr kumimoji="1" lang="en-US" altLang="ja-JP" dirty="0"/>
              <a:t>shift reduce parsing </a:t>
            </a:r>
            <a:r>
              <a:rPr kumimoji="1" lang="ja-JP" altLang="en-US" dirty="0"/>
              <a:t>を紹介しました。</a:t>
            </a:r>
            <a:endParaRPr kumimoji="1" lang="en-US" altLang="ja-JP" dirty="0"/>
          </a:p>
          <a:p>
            <a:r>
              <a:rPr kumimoji="1" lang="ja-JP" altLang="en-US" dirty="0"/>
              <a:t>移動還元構文解析は、上昇型解析です。</a:t>
            </a:r>
            <a:endParaRPr kumimoji="1" lang="en-US" altLang="ja-JP" dirty="0"/>
          </a:p>
          <a:p>
            <a:r>
              <a:rPr kumimoji="1" lang="ja-JP" altLang="en-US" dirty="0"/>
              <a:t>構文解析表とスタックを用いて、生成規則の右辺を左辺に変換していくことで解析を行います。</a:t>
            </a:r>
            <a:endParaRPr kumimoji="1" lang="en-US" altLang="ja-JP" dirty="0"/>
          </a:p>
          <a:p>
            <a:r>
              <a:rPr kumimoji="1" lang="ja-JP" altLang="en-US" dirty="0"/>
              <a:t>それでは、移動還元構文解析をおさらいしましょう。</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a:t>
            </a:fld>
            <a:endParaRPr kumimoji="1" lang="ja-JP" altLang="en-US"/>
          </a:p>
        </p:txBody>
      </p:sp>
    </p:spTree>
    <p:extLst>
      <p:ext uri="{BB962C8B-B14F-4D97-AF65-F5344CB8AC3E}">
        <p14:creationId xmlns:p14="http://schemas.microsoft.com/office/powerpoint/2010/main" val="240252024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最終的に </a:t>
            </a:r>
            <a:r>
              <a:rPr kumimoji="1" lang="en-US" altLang="ja-JP" dirty="0"/>
              <a:t>$ $ </a:t>
            </a:r>
            <a:r>
              <a:rPr kumimoji="1" lang="ja-JP" altLang="en-US" dirty="0"/>
              <a:t>になりましたので、解析完了です。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20</a:t>
            </a:fld>
            <a:endParaRPr kumimoji="1" lang="ja-JP" altLang="en-US"/>
          </a:p>
        </p:txBody>
      </p:sp>
    </p:spTree>
    <p:extLst>
      <p:ext uri="{BB962C8B-B14F-4D97-AF65-F5344CB8AC3E}">
        <p14:creationId xmlns:p14="http://schemas.microsoft.com/office/powerpoint/2010/main" val="17946762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次は、移動還元解析をさらに発展させた、</a:t>
            </a:r>
            <a:endParaRPr kumimoji="1" lang="en-US" altLang="ja-JP" dirty="0"/>
          </a:p>
          <a:p>
            <a:r>
              <a:rPr kumimoji="1" lang="en-US" altLang="ja-JP" dirty="0"/>
              <a:t>LR </a:t>
            </a:r>
            <a:r>
              <a:rPr kumimoji="1" lang="ja-JP" altLang="en-US" dirty="0"/>
              <a:t>解析 </a:t>
            </a:r>
            <a:r>
              <a:rPr kumimoji="1" lang="en-US" altLang="ja-JP" dirty="0"/>
              <a:t>Left to right scan Right most derivation </a:t>
            </a:r>
            <a:r>
              <a:rPr kumimoji="1" lang="ja-JP" altLang="en-US" dirty="0"/>
              <a:t>解析を紹介します。</a:t>
            </a:r>
            <a:endParaRPr kumimoji="1" lang="en-US" altLang="ja-JP" dirty="0"/>
          </a:p>
          <a:p>
            <a:r>
              <a:rPr kumimoji="1" lang="ja-JP" altLang="en-US" dirty="0"/>
              <a:t>移動還元解析の発展ですので、</a:t>
            </a:r>
            <a:endParaRPr kumimoji="1" lang="en-US" altLang="ja-JP" dirty="0"/>
          </a:p>
          <a:p>
            <a:r>
              <a:rPr kumimoji="1" lang="ja-JP" altLang="en-US" dirty="0"/>
              <a:t>スタックと解析表を用いて解析を行う上昇型解析です。</a:t>
            </a:r>
            <a:endParaRPr kumimoji="1" lang="en-US" altLang="ja-JP" dirty="0"/>
          </a:p>
          <a:p>
            <a:r>
              <a:rPr kumimoji="1" lang="ja-JP" altLang="en-US" dirty="0"/>
              <a:t>移動還元構文解析を発展させた解析には、</a:t>
            </a:r>
            <a:endParaRPr kumimoji="1" lang="en-US" altLang="ja-JP" dirty="0"/>
          </a:p>
          <a:p>
            <a:r>
              <a:rPr kumimoji="1" lang="ja-JP" altLang="en-US" dirty="0"/>
              <a:t>先週紹介した演算子順位構文解析もあります。</a:t>
            </a:r>
            <a:endParaRPr kumimoji="1" lang="en-US" altLang="ja-JP" dirty="0"/>
          </a:p>
          <a:p>
            <a:r>
              <a:rPr kumimoji="1" lang="en-US" altLang="ja-JP" dirty="0"/>
              <a:t>LR</a:t>
            </a:r>
            <a:r>
              <a:rPr kumimoji="1" lang="ja-JP" altLang="en-US" dirty="0"/>
              <a:t>解析は、演算子順位構文解析よりも広い文法を受理できます。</a:t>
            </a:r>
            <a:endParaRPr kumimoji="1" lang="en-US" altLang="ja-JP" dirty="0"/>
          </a:p>
          <a:p>
            <a:r>
              <a:rPr kumimoji="1" lang="ja-JP" altLang="en-US" dirty="0"/>
              <a:t>演算子順位構文解析が式を解析するためのものなのに対し、</a:t>
            </a:r>
            <a:endParaRPr kumimoji="1" lang="en-US" altLang="ja-JP" dirty="0"/>
          </a:p>
          <a:p>
            <a:r>
              <a:rPr kumimoji="1" lang="en-US" altLang="ja-JP" dirty="0"/>
              <a:t>LR </a:t>
            </a:r>
            <a:r>
              <a:rPr kumimoji="1" lang="ja-JP" altLang="en-US" dirty="0"/>
              <a:t>解析はプログラム全体を解析することができます。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21</a:t>
            </a:fld>
            <a:endParaRPr kumimoji="1" lang="ja-JP" altLang="en-US"/>
          </a:p>
        </p:txBody>
      </p:sp>
    </p:spTree>
    <p:extLst>
      <p:ext uri="{BB962C8B-B14F-4D97-AF65-F5344CB8AC3E}">
        <p14:creationId xmlns:p14="http://schemas.microsoft.com/office/powerpoint/2010/main" val="26256160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演算子順位構文解析は、</a:t>
            </a:r>
            <a:endParaRPr kumimoji="1" lang="en-US" altLang="ja-JP" dirty="0"/>
          </a:p>
          <a:p>
            <a:r>
              <a:rPr kumimoji="1" lang="ja-JP" altLang="en-US" dirty="0"/>
              <a:t>スタックトップと入力記号で次の操作を決定します。</a:t>
            </a:r>
            <a:endParaRPr kumimoji="1" lang="en-US" altLang="ja-JP" dirty="0"/>
          </a:p>
          <a:p>
            <a:r>
              <a:rPr kumimoji="1" lang="ja-JP" altLang="en-US" dirty="0"/>
              <a:t>移動還元構文解析も同様です。</a:t>
            </a:r>
            <a:endParaRPr kumimoji="1" lang="en-US" altLang="ja-JP" dirty="0"/>
          </a:p>
          <a:p>
            <a:r>
              <a:rPr kumimoji="1" lang="ja-JP" altLang="en-US" dirty="0"/>
              <a:t>式を解析するのでしたら、これでうまくいきます。</a:t>
            </a:r>
            <a:endParaRPr kumimoji="1" lang="en-US" altLang="ja-JP" dirty="0"/>
          </a:p>
          <a:p>
            <a:r>
              <a:rPr kumimoji="1" lang="ja-JP" altLang="en-US" dirty="0"/>
              <a:t>しかしプログラム全体を解析する場合、これでは問題が起きる場合があります。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22</a:t>
            </a:fld>
            <a:endParaRPr kumimoji="1" lang="ja-JP" altLang="en-US"/>
          </a:p>
        </p:txBody>
      </p:sp>
    </p:spTree>
    <p:extLst>
      <p:ext uri="{BB962C8B-B14F-4D97-AF65-F5344CB8AC3E}">
        <p14:creationId xmlns:p14="http://schemas.microsoft.com/office/powerpoint/2010/main" val="34416002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例えば、</a:t>
            </a:r>
            <a:r>
              <a:rPr kumimoji="1" lang="en-US" altLang="ja-JP" dirty="0"/>
              <a:t>while </a:t>
            </a:r>
            <a:r>
              <a:rPr kumimoji="1" lang="ja-JP" altLang="en-US" dirty="0"/>
              <a:t>文を解析する場合を考えてみましょう。</a:t>
            </a:r>
            <a:endParaRPr kumimoji="1" lang="en-US" altLang="ja-JP" dirty="0"/>
          </a:p>
          <a:p>
            <a:r>
              <a:rPr kumimoji="1" lang="ja-JP" altLang="en-US" dirty="0"/>
              <a:t>このような </a:t>
            </a:r>
            <a:r>
              <a:rPr kumimoji="1" lang="en-US" altLang="ja-JP" dirty="0"/>
              <a:t>while </a:t>
            </a:r>
            <a:r>
              <a:rPr kumimoji="1" lang="ja-JP" altLang="en-US" dirty="0"/>
              <a:t>文を解析で、 </a:t>
            </a:r>
            <a:r>
              <a:rPr kumimoji="1" lang="en-US" altLang="ja-JP" dirty="0"/>
              <a:t>( </a:t>
            </a:r>
            <a:r>
              <a:rPr kumimoji="1" lang="ja-JP" altLang="en-US" dirty="0"/>
              <a:t>まで読ん場合、を考えてみます。</a:t>
            </a:r>
            <a:endParaRPr kumimoji="1" lang="en-US" altLang="ja-JP" dirty="0"/>
          </a:p>
          <a:p>
            <a:r>
              <a:rPr kumimoji="1" lang="ja-JP" altLang="en-US" dirty="0"/>
              <a:t>このとき、スタックには </a:t>
            </a:r>
            <a:r>
              <a:rPr kumimoji="1" lang="en-US" altLang="ja-JP" dirty="0"/>
              <a:t>while ( </a:t>
            </a:r>
            <a:r>
              <a:rPr kumimoji="1" lang="ja-JP" altLang="en-US" dirty="0"/>
              <a:t>が入っており、</a:t>
            </a:r>
            <a:endParaRPr kumimoji="1" lang="en-US" altLang="ja-JP" dirty="0"/>
          </a:p>
          <a:p>
            <a:r>
              <a:rPr kumimoji="1" lang="ja-JP" altLang="en-US" dirty="0"/>
              <a:t>入力記号の先頭は </a:t>
            </a:r>
            <a:r>
              <a:rPr kumimoji="1" lang="en-US" altLang="ja-JP" dirty="0" err="1"/>
              <a:t>i</a:t>
            </a:r>
            <a:r>
              <a:rPr kumimoji="1" lang="en-US" altLang="ja-JP" dirty="0"/>
              <a:t> </a:t>
            </a:r>
            <a:r>
              <a:rPr kumimoji="1" lang="ja-JP" altLang="en-US" dirty="0"/>
              <a:t>になっています。</a:t>
            </a:r>
            <a:endParaRPr kumimoji="1" lang="en-US" altLang="ja-JP" dirty="0"/>
          </a:p>
          <a:p>
            <a:r>
              <a:rPr kumimoji="1" lang="ja-JP" altLang="en-US" dirty="0"/>
              <a:t>演算子順位構文解析では、スタックトップと入力記号を見ますので、</a:t>
            </a:r>
            <a:endParaRPr kumimoji="1" lang="en-US" altLang="ja-JP" dirty="0"/>
          </a:p>
          <a:p>
            <a:r>
              <a:rPr kumimoji="1" lang="en-US" altLang="ja-JP" dirty="0"/>
              <a:t>( </a:t>
            </a:r>
            <a:r>
              <a:rPr kumimoji="1" lang="ja-JP" altLang="en-US" dirty="0"/>
              <a:t>と </a:t>
            </a:r>
            <a:r>
              <a:rPr kumimoji="1" lang="en-US" altLang="ja-JP" dirty="0" err="1"/>
              <a:t>i</a:t>
            </a:r>
            <a:r>
              <a:rPr kumimoji="1" lang="en-US" altLang="ja-JP" dirty="0"/>
              <a:t> </a:t>
            </a:r>
            <a:r>
              <a:rPr kumimoji="1" lang="ja-JP" altLang="en-US" dirty="0"/>
              <a:t>で次の操作を決定することになります。</a:t>
            </a:r>
            <a:endParaRPr kumimoji="1" lang="en-US" altLang="ja-JP" dirty="0"/>
          </a:p>
          <a:p>
            <a:r>
              <a:rPr kumimoji="1" lang="ja-JP" altLang="en-US" dirty="0"/>
              <a:t>一方、こちらの </a:t>
            </a:r>
            <a:r>
              <a:rPr kumimoji="1" lang="en-US" altLang="ja-JP" dirty="0"/>
              <a:t>if </a:t>
            </a:r>
            <a:r>
              <a:rPr kumimoji="1" lang="ja-JP" altLang="en-US" dirty="0"/>
              <a:t>文を解析する場合を見てみましょう。</a:t>
            </a:r>
            <a:endParaRPr kumimoji="1" lang="en-US" altLang="ja-JP" dirty="0"/>
          </a:p>
          <a:p>
            <a:r>
              <a:rPr kumimoji="1" lang="en-US" altLang="ja-JP" dirty="0"/>
              <a:t>if ( </a:t>
            </a:r>
            <a:r>
              <a:rPr kumimoji="1" lang="ja-JP" altLang="en-US" dirty="0"/>
              <a:t>まで読んだ場合、スタックトップには </a:t>
            </a:r>
            <a:r>
              <a:rPr kumimoji="1" lang="en-US" altLang="ja-JP" dirty="0"/>
              <a:t>(</a:t>
            </a:r>
            <a:r>
              <a:rPr kumimoji="1" lang="ja-JP" altLang="en-US" dirty="0"/>
              <a:t> 、入力記号が</a:t>
            </a:r>
            <a:r>
              <a:rPr kumimoji="1" lang="en-US" altLang="ja-JP" dirty="0"/>
              <a:t> </a:t>
            </a:r>
            <a:r>
              <a:rPr kumimoji="1" lang="en-US" altLang="ja-JP" dirty="0" err="1"/>
              <a:t>i</a:t>
            </a:r>
            <a:r>
              <a:rPr kumimoji="1" lang="en-US" altLang="ja-JP" dirty="0"/>
              <a:t> </a:t>
            </a:r>
            <a:r>
              <a:rPr kumimoji="1" lang="ja-JP" altLang="en-US" dirty="0"/>
              <a:t>なのは同じです。</a:t>
            </a:r>
            <a:endParaRPr kumimoji="1" lang="en-US" altLang="ja-JP" dirty="0"/>
          </a:p>
          <a:p>
            <a:r>
              <a:rPr kumimoji="1" lang="ja-JP" altLang="en-US" dirty="0"/>
              <a:t>しかし、</a:t>
            </a:r>
            <a:r>
              <a:rPr kumimoji="1" lang="en-US" altLang="ja-JP" dirty="0"/>
              <a:t>while </a:t>
            </a:r>
            <a:r>
              <a:rPr kumimoji="1" lang="ja-JP" altLang="en-US" dirty="0"/>
              <a:t>文と </a:t>
            </a:r>
            <a:r>
              <a:rPr kumimoji="1" lang="en-US" altLang="ja-JP" dirty="0"/>
              <a:t>if </a:t>
            </a:r>
            <a:r>
              <a:rPr kumimoji="1" lang="ja-JP" altLang="en-US" dirty="0"/>
              <a:t>文では異なる操作が必要ですが、</a:t>
            </a:r>
            <a:endParaRPr kumimoji="1" lang="en-US" altLang="ja-JP" dirty="0"/>
          </a:p>
          <a:p>
            <a:r>
              <a:rPr kumimoji="1" lang="ja-JP" altLang="en-US" dirty="0"/>
              <a:t>スタックトップを見るだけでは、</a:t>
            </a:r>
            <a:r>
              <a:rPr kumimoji="1" lang="en-US" altLang="ja-JP" dirty="0"/>
              <a:t>while </a:t>
            </a:r>
            <a:r>
              <a:rPr kumimoji="1" lang="ja-JP" altLang="en-US" dirty="0"/>
              <a:t>文と </a:t>
            </a:r>
            <a:r>
              <a:rPr kumimoji="1" lang="en-US" altLang="ja-JP" dirty="0"/>
              <a:t>if </a:t>
            </a:r>
            <a:r>
              <a:rPr kumimoji="1" lang="ja-JP" altLang="en-US" dirty="0"/>
              <a:t>文の区別ができません。</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23</a:t>
            </a:fld>
            <a:endParaRPr kumimoji="1" lang="ja-JP" altLang="en-US"/>
          </a:p>
        </p:txBody>
      </p:sp>
    </p:spTree>
    <p:extLst>
      <p:ext uri="{BB962C8B-B14F-4D97-AF65-F5344CB8AC3E}">
        <p14:creationId xmlns:p14="http://schemas.microsoft.com/office/powerpoint/2010/main" val="346343639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while </a:t>
            </a:r>
            <a:r>
              <a:rPr kumimoji="1" lang="ja-JP" altLang="en-US" dirty="0"/>
              <a:t>文と </a:t>
            </a:r>
            <a:r>
              <a:rPr kumimoji="1" lang="en-US" altLang="ja-JP" dirty="0"/>
              <a:t>if </a:t>
            </a:r>
            <a:r>
              <a:rPr kumimoji="1" lang="ja-JP" altLang="en-US" dirty="0"/>
              <a:t>文のように、プログラム全体を解析する場合は、</a:t>
            </a:r>
            <a:endParaRPr kumimoji="1" lang="en-US" altLang="ja-JP" dirty="0"/>
          </a:p>
          <a:p>
            <a:r>
              <a:rPr kumimoji="1" lang="ja-JP" altLang="en-US" dirty="0"/>
              <a:t>スタックトップと入力を見るだけではできません。</a:t>
            </a:r>
            <a:endParaRPr kumimoji="1" lang="en-US" altLang="ja-JP" dirty="0"/>
          </a:p>
          <a:p>
            <a:r>
              <a:rPr kumimoji="1" lang="ja-JP" altLang="en-US" dirty="0"/>
              <a:t>そこで、スタックに状態を記憶するようにします。</a:t>
            </a:r>
            <a:endParaRPr kumimoji="1" lang="en-US" altLang="ja-JP" dirty="0"/>
          </a:p>
          <a:p>
            <a:r>
              <a:rPr kumimoji="1" lang="ja-JP" altLang="en-US" dirty="0"/>
              <a:t>状態とは、過去の入力の履歴です。</a:t>
            </a:r>
            <a:endParaRPr kumimoji="1" lang="en-US" altLang="ja-JP" dirty="0"/>
          </a:p>
          <a:p>
            <a:r>
              <a:rPr kumimoji="1" lang="ja-JP" altLang="en-US" dirty="0"/>
              <a:t>スタックに状態を記憶するために、状態記号を使います。</a:t>
            </a:r>
            <a:endParaRPr kumimoji="1" lang="en-US" altLang="ja-JP" dirty="0"/>
          </a:p>
          <a:p>
            <a:r>
              <a:rPr kumimoji="1" lang="ja-JP" altLang="en-US" dirty="0"/>
              <a:t>状態記号とは、それより下のスタックの内容を表す記号です。</a:t>
            </a:r>
            <a:endParaRPr kumimoji="1" lang="en-US" altLang="ja-JP" dirty="0"/>
          </a:p>
          <a:p>
            <a:r>
              <a:rPr kumimoji="1" lang="ja-JP" altLang="en-US" dirty="0"/>
              <a:t>例えば、</a:t>
            </a:r>
            <a:r>
              <a:rPr kumimoji="1" lang="en-US" altLang="ja-JP" dirty="0"/>
              <a:t>E </a:t>
            </a:r>
            <a:r>
              <a:rPr kumimoji="1" lang="ja-JP" altLang="en-US" dirty="0"/>
              <a:t>→ </a:t>
            </a:r>
            <a:r>
              <a:rPr kumimoji="1" lang="en-US" altLang="ja-JP" dirty="0"/>
              <a:t>T (+T | -T) </a:t>
            </a:r>
            <a:r>
              <a:rPr kumimoji="1" lang="ja-JP" altLang="en-US" dirty="0"/>
              <a:t>を解析場合に、</a:t>
            </a:r>
            <a:endParaRPr kumimoji="1" lang="en-US" altLang="ja-JP" dirty="0"/>
          </a:p>
          <a:p>
            <a:r>
              <a:rPr kumimoji="1" lang="en-US" altLang="ja-JP" dirty="0"/>
              <a:t>T </a:t>
            </a:r>
            <a:r>
              <a:rPr kumimoji="1" lang="ja-JP" altLang="en-US" dirty="0"/>
              <a:t>まで読んだ状態を状態 </a:t>
            </a:r>
            <a:r>
              <a:rPr kumimoji="1" lang="en-US" altLang="ja-JP" dirty="0"/>
              <a:t>s0 T+ </a:t>
            </a:r>
            <a:r>
              <a:rPr kumimoji="1" lang="ja-JP" altLang="en-US" dirty="0"/>
              <a:t>まで読んだ状態を状態 </a:t>
            </a:r>
            <a:r>
              <a:rPr kumimoji="1" lang="en-US" altLang="ja-JP" dirty="0"/>
              <a:t>s1</a:t>
            </a:r>
          </a:p>
          <a:p>
            <a:r>
              <a:rPr kumimoji="1" lang="en-US" altLang="ja-JP" dirty="0"/>
              <a:t>T- </a:t>
            </a:r>
            <a:r>
              <a:rPr kumimoji="1" lang="ja-JP" altLang="en-US" dirty="0"/>
              <a:t>まで読んだ状態を状態 </a:t>
            </a:r>
            <a:r>
              <a:rPr kumimoji="1" lang="en-US" altLang="ja-JP" dirty="0"/>
              <a:t>s2 </a:t>
            </a:r>
            <a:r>
              <a:rPr kumimoji="1" lang="ja-JP" altLang="en-US" dirty="0"/>
              <a:t>として、スタックに加えます。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24</a:t>
            </a:fld>
            <a:endParaRPr kumimoji="1" lang="ja-JP" altLang="en-US"/>
          </a:p>
        </p:txBody>
      </p:sp>
    </p:spTree>
    <p:extLst>
      <p:ext uri="{BB962C8B-B14F-4D97-AF65-F5344CB8AC3E}">
        <p14:creationId xmlns:p14="http://schemas.microsoft.com/office/powerpoint/2010/main" val="8779031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 </a:t>
            </a:r>
            <a:r>
              <a:rPr kumimoji="1" lang="ja-JP" altLang="en-US" dirty="0"/>
              <a:t>構文解析では、</a:t>
            </a:r>
            <a:endParaRPr kumimoji="1" lang="en-US" altLang="ja-JP" dirty="0"/>
          </a:p>
          <a:p>
            <a:r>
              <a:rPr kumimoji="1" lang="ja-JP" altLang="en-US" dirty="0"/>
              <a:t>文法記号に加えて、状態記号をスタックに記憶させます。</a:t>
            </a:r>
            <a:endParaRPr kumimoji="1" lang="en-US" altLang="ja-JP" dirty="0"/>
          </a:p>
          <a:p>
            <a:r>
              <a:rPr kumimoji="1" lang="ja-JP" altLang="en-US" dirty="0"/>
              <a:t>右の図が</a:t>
            </a:r>
            <a:r>
              <a:rPr kumimoji="1" lang="en-US" altLang="ja-JP" dirty="0"/>
              <a:t>LR</a:t>
            </a:r>
            <a:r>
              <a:rPr kumimoji="1" lang="ja-JP" altLang="en-US" dirty="0"/>
              <a:t>解析で使うスタックの概念図です。</a:t>
            </a:r>
            <a:endParaRPr kumimoji="1" lang="en-US" altLang="ja-JP" dirty="0"/>
          </a:p>
          <a:p>
            <a:r>
              <a:rPr kumimoji="1" lang="ja-JP" altLang="en-US" dirty="0"/>
              <a:t>スタックには、文法記号と状態記号の</a:t>
            </a:r>
            <a:r>
              <a:rPr kumimoji="1" lang="en-US" altLang="ja-JP" dirty="0"/>
              <a:t>2</a:t>
            </a:r>
            <a:r>
              <a:rPr kumimoji="1" lang="ja-JP" altLang="en-US" dirty="0"/>
              <a:t>個組を入れることができます。</a:t>
            </a:r>
            <a:endParaRPr kumimoji="1" lang="en-US" altLang="ja-JP" dirty="0"/>
          </a:p>
          <a:p>
            <a:r>
              <a:rPr kumimoji="1" lang="en-US" altLang="ja-JP" dirty="0"/>
              <a:t>LR</a:t>
            </a:r>
            <a:r>
              <a:rPr kumimoji="1" lang="ja-JP" altLang="en-US" dirty="0"/>
              <a:t>構文解析では、スタックトップの状態と、</a:t>
            </a:r>
            <a:endParaRPr kumimoji="1" lang="en-US" altLang="ja-JP" dirty="0"/>
          </a:p>
          <a:p>
            <a:r>
              <a:rPr kumimoji="1" lang="ja-JP" altLang="en-US" dirty="0"/>
              <a:t>入力記号を見て操作を決定します。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25</a:t>
            </a:fld>
            <a:endParaRPr kumimoji="1" lang="ja-JP" altLang="en-US"/>
          </a:p>
        </p:txBody>
      </p:sp>
    </p:spTree>
    <p:extLst>
      <p:ext uri="{BB962C8B-B14F-4D97-AF65-F5344CB8AC3E}">
        <p14:creationId xmlns:p14="http://schemas.microsoft.com/office/powerpoint/2010/main" val="151157126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a:t>
            </a:r>
            <a:r>
              <a:rPr kumimoji="1" lang="ja-JP" altLang="en-US" dirty="0"/>
              <a:t>構文解析では、</a:t>
            </a:r>
            <a:endParaRPr kumimoji="1" lang="en-US" altLang="ja-JP" dirty="0"/>
          </a:p>
          <a:p>
            <a:r>
              <a:rPr kumimoji="1" lang="en-US" altLang="ja-JP" dirty="0"/>
              <a:t>action </a:t>
            </a:r>
            <a:r>
              <a:rPr kumimoji="1" lang="ja-JP" altLang="en-US" dirty="0"/>
              <a:t>表と </a:t>
            </a:r>
            <a:r>
              <a:rPr kumimoji="1" lang="en-US" altLang="ja-JP" dirty="0" err="1"/>
              <a:t>goto</a:t>
            </a:r>
            <a:r>
              <a:rPr kumimoji="1" lang="en-US" altLang="ja-JP" dirty="0"/>
              <a:t> </a:t>
            </a:r>
            <a:r>
              <a:rPr kumimoji="1" lang="ja-JP" altLang="en-US" dirty="0"/>
              <a:t>表の</a:t>
            </a:r>
            <a:r>
              <a:rPr kumimoji="1" lang="en-US" altLang="ja-JP" dirty="0"/>
              <a:t>2</a:t>
            </a:r>
            <a:r>
              <a:rPr kumimoji="1" lang="ja-JP" altLang="en-US" dirty="0"/>
              <a:t>つの解析表を用います。</a:t>
            </a:r>
            <a:endParaRPr kumimoji="1" lang="en-US" altLang="ja-JP" dirty="0"/>
          </a:p>
          <a:p>
            <a:r>
              <a:rPr kumimoji="1" lang="en-US" altLang="ja-JP" dirty="0"/>
              <a:t>action </a:t>
            </a:r>
            <a:r>
              <a:rPr kumimoji="1" lang="ja-JP" altLang="en-US" dirty="0"/>
              <a:t>表は、スタックトップの状態と、入力記号から、</a:t>
            </a:r>
            <a:endParaRPr kumimoji="1" lang="en-US" altLang="ja-JP" dirty="0"/>
          </a:p>
          <a:p>
            <a:r>
              <a:rPr kumimoji="1" lang="ja-JP" altLang="en-US" dirty="0"/>
              <a:t>移動、還元、受理のどの操作をするかを決定します。</a:t>
            </a:r>
            <a:endParaRPr kumimoji="1" lang="en-US" altLang="ja-JP" dirty="0"/>
          </a:p>
          <a:p>
            <a:r>
              <a:rPr kumimoji="1" lang="en-US" altLang="ja-JP" dirty="0" err="1"/>
              <a:t>goto</a:t>
            </a:r>
            <a:r>
              <a:rPr kumimoji="1" lang="en-US" altLang="ja-JP" dirty="0"/>
              <a:t> </a:t>
            </a:r>
            <a:r>
              <a:rPr kumimoji="1" lang="ja-JP" altLang="en-US" dirty="0"/>
              <a:t>表は、スタックトップの状態と、還元した非終端記号から</a:t>
            </a:r>
            <a:endParaRPr kumimoji="1" lang="en-US" altLang="ja-JP" dirty="0"/>
          </a:p>
          <a:p>
            <a:r>
              <a:rPr kumimoji="1" lang="ja-JP" altLang="en-US" dirty="0"/>
              <a:t>状態遷移を決定します。</a:t>
            </a:r>
            <a:endParaRPr kumimoji="1" lang="en-US" altLang="ja-JP" dirty="0"/>
          </a:p>
          <a:p>
            <a:r>
              <a:rPr kumimoji="1" lang="en-US" altLang="ja-JP" dirty="0"/>
              <a:t> </a:t>
            </a:r>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26</a:t>
            </a:fld>
            <a:endParaRPr kumimoji="1" lang="ja-JP" altLang="en-US"/>
          </a:p>
        </p:txBody>
      </p:sp>
    </p:spTree>
    <p:extLst>
      <p:ext uri="{BB962C8B-B14F-4D97-AF65-F5344CB8AC3E}">
        <p14:creationId xmlns:p14="http://schemas.microsoft.com/office/powerpoint/2010/main" val="349138697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action </a:t>
            </a:r>
            <a:r>
              <a:rPr kumimoji="1" lang="ja-JP" altLang="en-US" dirty="0"/>
              <a:t>表で決定される動作は、</a:t>
            </a:r>
            <a:endParaRPr kumimoji="1" lang="en-US" altLang="ja-JP" dirty="0"/>
          </a:p>
          <a:p>
            <a:r>
              <a:rPr kumimoji="1" lang="en-US" altLang="ja-JP" dirty="0"/>
              <a:t>s,</a:t>
            </a:r>
            <a:r>
              <a:rPr kumimoji="1" lang="ja-JP" altLang="en-US" dirty="0"/>
              <a:t> </a:t>
            </a:r>
            <a:r>
              <a:rPr kumimoji="1" lang="en-US" altLang="ja-JP" dirty="0"/>
              <a:t>r,</a:t>
            </a:r>
            <a:r>
              <a:rPr kumimoji="1" lang="ja-JP" altLang="en-US" dirty="0"/>
              <a:t> </a:t>
            </a:r>
            <a:r>
              <a:rPr kumimoji="1" lang="en-US" altLang="ja-JP" dirty="0"/>
              <a:t>a</a:t>
            </a:r>
            <a:r>
              <a:rPr kumimoji="1" lang="ja-JP" altLang="en-US" dirty="0"/>
              <a:t> の</a:t>
            </a:r>
            <a:r>
              <a:rPr kumimoji="1" lang="en-US" altLang="ja-JP" dirty="0"/>
              <a:t>3</a:t>
            </a:r>
            <a:r>
              <a:rPr kumimoji="1" lang="ja-JP" altLang="en-US" dirty="0"/>
              <a:t>つがあります。</a:t>
            </a:r>
            <a:endParaRPr kumimoji="1" lang="en-US" altLang="ja-JP" dirty="0"/>
          </a:p>
          <a:p>
            <a:r>
              <a:rPr kumimoji="1" lang="en-US" altLang="ja-JP" dirty="0"/>
              <a:t>action </a:t>
            </a:r>
            <a:r>
              <a:rPr kumimoji="1" lang="ja-JP" altLang="en-US" dirty="0"/>
              <a:t>表に</a:t>
            </a:r>
            <a:r>
              <a:rPr kumimoji="1" lang="en-US" altLang="ja-JP" dirty="0"/>
              <a:t> s </a:t>
            </a:r>
            <a:r>
              <a:rPr kumimoji="1" lang="ja-JP" altLang="en-US" dirty="0"/>
              <a:t>移動 </a:t>
            </a:r>
            <a:r>
              <a:rPr kumimoji="1" lang="en-US" altLang="ja-JP" dirty="0"/>
              <a:t>shift </a:t>
            </a:r>
            <a:r>
              <a:rPr kumimoji="1" lang="ja-JP" altLang="en-US" dirty="0"/>
              <a:t>とあるときは、</a:t>
            </a:r>
            <a:endParaRPr kumimoji="1" lang="en-US" altLang="ja-JP" dirty="0"/>
          </a:p>
          <a:p>
            <a:r>
              <a:rPr kumimoji="1" lang="ja-JP" altLang="en-US" dirty="0"/>
              <a:t>入力記号と、</a:t>
            </a:r>
            <a:r>
              <a:rPr kumimoji="1" lang="en-US" altLang="ja-JP" dirty="0"/>
              <a:t>action </a:t>
            </a:r>
            <a:r>
              <a:rPr kumimoji="1" lang="ja-JP" altLang="en-US" dirty="0"/>
              <a:t>表で示された状態をスタックにプッシュします。</a:t>
            </a:r>
            <a:endParaRPr kumimoji="1" lang="en-US" altLang="ja-JP" dirty="0"/>
          </a:p>
          <a:p>
            <a:r>
              <a:rPr kumimoji="1" lang="en-US" altLang="ja-JP" dirty="0"/>
              <a:t>action </a:t>
            </a:r>
            <a:r>
              <a:rPr kumimoji="1" lang="ja-JP" altLang="en-US" dirty="0"/>
              <a:t>表に </a:t>
            </a:r>
            <a:r>
              <a:rPr kumimoji="1" lang="en-US" altLang="ja-JP" dirty="0"/>
              <a:t>r </a:t>
            </a:r>
            <a:r>
              <a:rPr kumimoji="1" lang="ja-JP" altLang="en-US" dirty="0"/>
              <a:t>還元 </a:t>
            </a:r>
            <a:r>
              <a:rPr kumimoji="1" lang="en-US" altLang="ja-JP" dirty="0"/>
              <a:t>reduce </a:t>
            </a:r>
            <a:r>
              <a:rPr kumimoji="1" lang="ja-JP" altLang="en-US" dirty="0"/>
              <a:t>とあるときは、</a:t>
            </a:r>
            <a:endParaRPr kumimoji="1" lang="en-US" altLang="ja-JP" dirty="0"/>
          </a:p>
          <a:p>
            <a:r>
              <a:rPr kumimoji="1" lang="en-US" altLang="ja-JP" dirty="0"/>
              <a:t>action </a:t>
            </a:r>
            <a:r>
              <a:rPr kumimoji="1" lang="ja-JP" altLang="en-US" dirty="0"/>
              <a:t>表で示された生成規則によりスタックトップを還元します。</a:t>
            </a:r>
            <a:endParaRPr kumimoji="1" lang="en-US" altLang="ja-JP" dirty="0"/>
          </a:p>
          <a:p>
            <a:r>
              <a:rPr kumimoji="1" lang="ja-JP" altLang="en-US" dirty="0"/>
              <a:t>その後 </a:t>
            </a:r>
            <a:r>
              <a:rPr kumimoji="1" lang="en-US" altLang="ja-JP" dirty="0" err="1"/>
              <a:t>goto</a:t>
            </a:r>
            <a:r>
              <a:rPr kumimoji="1" lang="en-US" altLang="ja-JP" dirty="0"/>
              <a:t> </a:t>
            </a:r>
            <a:r>
              <a:rPr kumimoji="1" lang="ja-JP" altLang="en-US" dirty="0"/>
              <a:t>表で示された状態をスタックトップのプッシュします、</a:t>
            </a:r>
            <a:endParaRPr kumimoji="1" lang="en-US" altLang="ja-JP" dirty="0"/>
          </a:p>
          <a:p>
            <a:r>
              <a:rPr kumimoji="1" lang="en-US" altLang="ja-JP" dirty="0"/>
              <a:t>action </a:t>
            </a:r>
            <a:r>
              <a:rPr kumimoji="1" lang="ja-JP" altLang="en-US" dirty="0"/>
              <a:t>表に </a:t>
            </a:r>
            <a:r>
              <a:rPr kumimoji="1" lang="en-US" altLang="ja-JP" dirty="0"/>
              <a:t>a </a:t>
            </a:r>
            <a:r>
              <a:rPr kumimoji="1" lang="ja-JP" altLang="en-US" dirty="0"/>
              <a:t>受理 </a:t>
            </a:r>
            <a:r>
              <a:rPr kumimoji="1" lang="en-US" altLang="ja-JP" dirty="0"/>
              <a:t>accept </a:t>
            </a:r>
            <a:r>
              <a:rPr kumimoji="1" lang="ja-JP" altLang="en-US" dirty="0"/>
              <a:t>とあれば解析完了です。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27</a:t>
            </a:fld>
            <a:endParaRPr kumimoji="1" lang="ja-JP" altLang="en-US"/>
          </a:p>
        </p:txBody>
      </p:sp>
    </p:spTree>
    <p:extLst>
      <p:ext uri="{BB962C8B-B14F-4D97-AF65-F5344CB8AC3E}">
        <p14:creationId xmlns:p14="http://schemas.microsoft.com/office/powerpoint/2010/main" val="358576262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こちらが </a:t>
            </a:r>
            <a:r>
              <a:rPr kumimoji="1" lang="en-US" altLang="ja-JP" dirty="0"/>
              <a:t>action </a:t>
            </a:r>
            <a:r>
              <a:rPr kumimoji="1" lang="ja-JP" altLang="en-US" dirty="0"/>
              <a:t>表 と </a:t>
            </a:r>
            <a:r>
              <a:rPr kumimoji="1" lang="en-US" altLang="ja-JP" dirty="0" err="1"/>
              <a:t>goto</a:t>
            </a:r>
            <a:r>
              <a:rPr kumimoji="1" lang="en-US" altLang="ja-JP" dirty="0"/>
              <a:t> </a:t>
            </a:r>
            <a:r>
              <a:rPr kumimoji="1" lang="ja-JP" altLang="en-US" dirty="0"/>
              <a:t>表の例です。</a:t>
            </a:r>
            <a:endParaRPr kumimoji="1" lang="en-US" altLang="ja-JP" dirty="0"/>
          </a:p>
          <a:p>
            <a:r>
              <a:rPr kumimoji="1" lang="en-US" altLang="ja-JP" dirty="0"/>
              <a:t>action </a:t>
            </a:r>
            <a:r>
              <a:rPr kumimoji="1" lang="ja-JP" altLang="en-US" dirty="0"/>
              <a:t>表は、縦軸に状態、横軸に終端記号が並びます。</a:t>
            </a:r>
            <a:endParaRPr kumimoji="1" lang="en-US" altLang="ja-JP" dirty="0"/>
          </a:p>
          <a:p>
            <a:r>
              <a:rPr kumimoji="1" lang="en-US" altLang="ja-JP" dirty="0"/>
              <a:t>action </a:t>
            </a:r>
            <a:r>
              <a:rPr kumimoji="1" lang="ja-JP" altLang="en-US" dirty="0"/>
              <a:t>表は、スタックトップの状態と、入力記号の欄を参照します。</a:t>
            </a:r>
            <a:endParaRPr kumimoji="1" lang="en-US" altLang="ja-JP" dirty="0"/>
          </a:p>
          <a:p>
            <a:r>
              <a:rPr kumimoji="1" lang="ja-JP" altLang="en-US" dirty="0"/>
              <a:t>例えば、スタックトップが状態</a:t>
            </a:r>
            <a:r>
              <a:rPr kumimoji="1" lang="en-US" altLang="ja-JP" dirty="0"/>
              <a:t>0 </a:t>
            </a:r>
            <a:r>
              <a:rPr kumimoji="1" lang="ja-JP" altLang="en-US" dirty="0"/>
              <a:t>で入力記号が </a:t>
            </a:r>
            <a:r>
              <a:rPr kumimoji="1" lang="en-US" altLang="ja-JP" dirty="0" err="1"/>
              <a:t>i</a:t>
            </a:r>
            <a:r>
              <a:rPr kumimoji="1" lang="en-US" altLang="ja-JP" dirty="0"/>
              <a:t> </a:t>
            </a:r>
            <a:r>
              <a:rPr kumimoji="1" lang="ja-JP" altLang="en-US" dirty="0"/>
              <a:t>の場合、左上の </a:t>
            </a:r>
            <a:r>
              <a:rPr kumimoji="1" lang="en-US" altLang="ja-JP" dirty="0"/>
              <a:t>0 </a:t>
            </a:r>
            <a:r>
              <a:rPr kumimoji="1" lang="en-US" altLang="ja-JP" dirty="0" err="1"/>
              <a:t>i</a:t>
            </a:r>
            <a:r>
              <a:rPr kumimoji="1" lang="en-US" altLang="ja-JP" dirty="0"/>
              <a:t> </a:t>
            </a:r>
            <a:r>
              <a:rPr kumimoji="1" lang="ja-JP" altLang="en-US" dirty="0"/>
              <a:t>欄を参照します。</a:t>
            </a:r>
            <a:endParaRPr kumimoji="1" lang="en-US" altLang="ja-JP" dirty="0"/>
          </a:p>
          <a:p>
            <a:r>
              <a:rPr kumimoji="1" lang="en-US" altLang="ja-JP" dirty="0"/>
              <a:t>0 </a:t>
            </a:r>
            <a:r>
              <a:rPr kumimoji="1" lang="en-US" altLang="ja-JP" dirty="0" err="1"/>
              <a:t>i</a:t>
            </a:r>
            <a:r>
              <a:rPr kumimoji="1" lang="en-US" altLang="ja-JP" dirty="0"/>
              <a:t> </a:t>
            </a:r>
            <a:r>
              <a:rPr kumimoji="1" lang="ja-JP" altLang="en-US" dirty="0"/>
              <a:t>の欄には、移動</a:t>
            </a:r>
            <a:r>
              <a:rPr kumimoji="1" lang="en-US" altLang="ja-JP" dirty="0"/>
              <a:t>3</a:t>
            </a:r>
            <a:r>
              <a:rPr kumimoji="1" lang="ja-JP" altLang="en-US" dirty="0"/>
              <a:t> とあります。</a:t>
            </a:r>
            <a:endParaRPr kumimoji="1" lang="en-US" altLang="ja-JP" dirty="0"/>
          </a:p>
          <a:p>
            <a:r>
              <a:rPr kumimoji="1" lang="ja-JP" altLang="en-US" dirty="0"/>
              <a:t>これは、状態</a:t>
            </a:r>
            <a:r>
              <a:rPr kumimoji="1" lang="en-US" altLang="ja-JP" dirty="0"/>
              <a:t>0 </a:t>
            </a:r>
            <a:r>
              <a:rPr kumimoji="1" lang="ja-JP" altLang="en-US" dirty="0"/>
              <a:t>で入力 </a:t>
            </a:r>
            <a:r>
              <a:rPr kumimoji="1" lang="en-US" altLang="ja-JP" dirty="0" err="1"/>
              <a:t>i</a:t>
            </a:r>
            <a:r>
              <a:rPr kumimoji="1" lang="en-US" altLang="ja-JP" dirty="0"/>
              <a:t> </a:t>
            </a:r>
            <a:r>
              <a:rPr kumimoji="1" lang="ja-JP" altLang="en-US" dirty="0"/>
              <a:t>を読めば状態</a:t>
            </a:r>
            <a:r>
              <a:rPr kumimoji="1" lang="en-US" altLang="ja-JP" dirty="0"/>
              <a:t>3 </a:t>
            </a:r>
            <a:r>
              <a:rPr kumimoji="1" lang="ja-JP" altLang="en-US" dirty="0"/>
              <a:t>へ移動する、という意味です。</a:t>
            </a:r>
            <a:endParaRPr kumimoji="1" lang="en-US" altLang="ja-JP" dirty="0"/>
          </a:p>
          <a:p>
            <a:r>
              <a:rPr kumimoji="1" lang="ja-JP" altLang="en-US" dirty="0"/>
              <a:t>また、 </a:t>
            </a:r>
            <a:r>
              <a:rPr kumimoji="1" lang="en-US" altLang="ja-JP" dirty="0"/>
              <a:t>action </a:t>
            </a:r>
            <a:r>
              <a:rPr kumimoji="1" lang="ja-JP" altLang="en-US" dirty="0"/>
              <a:t>表の右下の </a:t>
            </a:r>
            <a:r>
              <a:rPr kumimoji="1" lang="en-US" altLang="ja-JP" dirty="0"/>
              <a:t>5 $ </a:t>
            </a:r>
            <a:r>
              <a:rPr kumimoji="1" lang="ja-JP" altLang="en-US" dirty="0"/>
              <a:t>の欄には、還元 </a:t>
            </a:r>
            <a:r>
              <a:rPr kumimoji="1" lang="en-US" altLang="ja-JP" dirty="0"/>
              <a:t>E </a:t>
            </a:r>
            <a:r>
              <a:rPr kumimoji="1" lang="ja-JP" altLang="en-US" dirty="0"/>
              <a:t>→ </a:t>
            </a:r>
            <a:r>
              <a:rPr kumimoji="1" lang="en-US" altLang="ja-JP" dirty="0"/>
              <a:t>E*F </a:t>
            </a:r>
            <a:r>
              <a:rPr kumimoji="1" lang="ja-JP" altLang="en-US" dirty="0"/>
              <a:t>とあります。</a:t>
            </a:r>
            <a:endParaRPr kumimoji="1" lang="en-US" altLang="ja-JP" dirty="0"/>
          </a:p>
          <a:p>
            <a:r>
              <a:rPr kumimoji="1" lang="ja-JP" altLang="en-US" dirty="0"/>
              <a:t>これは、状態 </a:t>
            </a:r>
            <a:r>
              <a:rPr kumimoji="1" lang="en-US" altLang="ja-JP" dirty="0"/>
              <a:t>5 </a:t>
            </a:r>
            <a:r>
              <a:rPr kumimoji="1" lang="ja-JP" altLang="en-US" dirty="0"/>
              <a:t>で入力 </a:t>
            </a:r>
            <a:r>
              <a:rPr kumimoji="1" lang="en-US" altLang="ja-JP" dirty="0"/>
              <a:t>$ </a:t>
            </a:r>
            <a:r>
              <a:rPr kumimoji="1" lang="ja-JP" altLang="en-US" dirty="0"/>
              <a:t>を読めば、</a:t>
            </a:r>
            <a:r>
              <a:rPr kumimoji="1" lang="en-US" altLang="ja-JP" dirty="0"/>
              <a:t>E </a:t>
            </a:r>
            <a:r>
              <a:rPr kumimoji="1" lang="ja-JP" altLang="en-US" dirty="0"/>
              <a:t>→ </a:t>
            </a:r>
            <a:r>
              <a:rPr kumimoji="1" lang="en-US" altLang="ja-JP" dirty="0"/>
              <a:t>E*F </a:t>
            </a:r>
            <a:r>
              <a:rPr kumimoji="1" lang="ja-JP" altLang="en-US" dirty="0"/>
              <a:t>で還元する、という意味です。</a:t>
            </a:r>
            <a:endParaRPr kumimoji="1" lang="en-US" altLang="ja-JP" dirty="0"/>
          </a:p>
          <a:p>
            <a:r>
              <a:rPr kumimoji="1" lang="en-US" altLang="ja-JP" dirty="0" err="1"/>
              <a:t>goto</a:t>
            </a:r>
            <a:r>
              <a:rPr kumimoji="1" lang="en-US" altLang="ja-JP" dirty="0"/>
              <a:t> </a:t>
            </a:r>
            <a:r>
              <a:rPr kumimoji="1" lang="ja-JP" altLang="en-US" dirty="0"/>
              <a:t>表は縦軸に状態、横軸に非終端記号をが並びます。</a:t>
            </a:r>
            <a:endParaRPr kumimoji="1" lang="en-US" altLang="ja-JP" dirty="0"/>
          </a:p>
          <a:p>
            <a:r>
              <a:rPr kumimoji="1" lang="en-US" altLang="ja-JP" dirty="0" err="1"/>
              <a:t>goto</a:t>
            </a:r>
            <a:r>
              <a:rPr kumimoji="1" lang="en-US" altLang="ja-JP" dirty="0"/>
              <a:t> </a:t>
            </a:r>
            <a:r>
              <a:rPr kumimoji="1" lang="ja-JP" altLang="en-US" dirty="0"/>
              <a:t>表は、還元後に、生成規則の左辺の非終端記号の欄を参照します。</a:t>
            </a:r>
            <a:endParaRPr kumimoji="1" lang="en-US" altLang="ja-JP" dirty="0"/>
          </a:p>
          <a:p>
            <a:r>
              <a:rPr kumimoji="1" lang="ja-JP" altLang="en-US" dirty="0"/>
              <a:t>例えば、</a:t>
            </a:r>
            <a:r>
              <a:rPr kumimoji="1" lang="en-US" altLang="ja-JP" dirty="0" err="1"/>
              <a:t>goto</a:t>
            </a:r>
            <a:r>
              <a:rPr kumimoji="1" lang="en-US" altLang="ja-JP" dirty="0"/>
              <a:t> </a:t>
            </a:r>
            <a:r>
              <a:rPr kumimoji="1" lang="ja-JP" altLang="en-US" dirty="0"/>
              <a:t>表の右上の </a:t>
            </a:r>
            <a:r>
              <a:rPr kumimoji="1" lang="en-US" altLang="ja-JP" dirty="0"/>
              <a:t>0 F </a:t>
            </a:r>
            <a:r>
              <a:rPr kumimoji="1" lang="ja-JP" altLang="en-US" dirty="0"/>
              <a:t>の欄は、</a:t>
            </a:r>
            <a:endParaRPr kumimoji="1" lang="en-US" altLang="ja-JP" dirty="0"/>
          </a:p>
          <a:p>
            <a:r>
              <a:rPr kumimoji="1" lang="en-US" altLang="ja-JP" dirty="0"/>
              <a:t>F </a:t>
            </a:r>
            <a:r>
              <a:rPr kumimoji="1" lang="ja-JP" altLang="en-US" dirty="0"/>
              <a:t>を還元後、状態</a:t>
            </a:r>
            <a:r>
              <a:rPr kumimoji="1" lang="en-US" altLang="ja-JP" dirty="0"/>
              <a:t>0 </a:t>
            </a:r>
            <a:r>
              <a:rPr kumimoji="1" lang="ja-JP" altLang="en-US" dirty="0"/>
              <a:t>ならば、状態 </a:t>
            </a:r>
            <a:r>
              <a:rPr kumimoji="1" lang="en-US" altLang="ja-JP" dirty="0"/>
              <a:t>2 </a:t>
            </a:r>
            <a:r>
              <a:rPr kumimoji="1" lang="ja-JP" altLang="en-US" dirty="0"/>
              <a:t>へ移動する、という意味になります。</a:t>
            </a:r>
            <a:endParaRPr kumimoji="1" lang="en-US" altLang="ja-JP" dirty="0"/>
          </a:p>
          <a:p>
            <a:r>
              <a:rPr kumimoji="1" lang="ja-JP" altLang="en-US" dirty="0"/>
              <a:t>解析表の空欄は構文解析エラーを表します。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28</a:t>
            </a:fld>
            <a:endParaRPr kumimoji="1" lang="ja-JP" altLang="en-US"/>
          </a:p>
        </p:txBody>
      </p:sp>
    </p:spTree>
    <p:extLst>
      <p:ext uri="{BB962C8B-B14F-4D97-AF65-F5344CB8AC3E}">
        <p14:creationId xmlns:p14="http://schemas.microsoft.com/office/powerpoint/2010/main" val="422080006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こちらが、</a:t>
            </a:r>
            <a:r>
              <a:rPr kumimoji="1" lang="en-US" altLang="ja-JP" dirty="0"/>
              <a:t>LR </a:t>
            </a:r>
            <a:r>
              <a:rPr kumimoji="1" lang="ja-JP" altLang="en-US" dirty="0"/>
              <a:t>構文解析のアルゴリズムです。</a:t>
            </a:r>
            <a:endParaRPr kumimoji="1" lang="en-US" altLang="ja-JP" dirty="0"/>
          </a:p>
          <a:p>
            <a:r>
              <a:rPr kumimoji="1" lang="ja-JP" altLang="en-US" dirty="0"/>
              <a:t>スタックに </a:t>
            </a:r>
            <a:r>
              <a:rPr kumimoji="1" lang="en-US" altLang="ja-JP" dirty="0"/>
              <a:t>($s0)(X1s1)(X2s2)...(</a:t>
            </a:r>
            <a:r>
              <a:rPr kumimoji="1" lang="en-US" altLang="ja-JP" dirty="0" err="1"/>
              <a:t>Xmsm</a:t>
            </a:r>
            <a:r>
              <a:rPr kumimoji="1" lang="en-US" altLang="ja-JP" dirty="0"/>
              <a:t>) </a:t>
            </a:r>
            <a:r>
              <a:rPr kumimoji="1" lang="ja-JP" altLang="en-US" dirty="0"/>
              <a:t>が入っており、入力 </a:t>
            </a:r>
            <a:r>
              <a:rPr kumimoji="1" lang="en-US" altLang="ja-JP" dirty="0"/>
              <a:t>ai </a:t>
            </a:r>
            <a:r>
              <a:rPr kumimoji="1" lang="ja-JP" altLang="en-US" dirty="0"/>
              <a:t>を読んだとします。</a:t>
            </a:r>
            <a:endParaRPr kumimoji="1" lang="en-US" altLang="ja-JP" dirty="0"/>
          </a:p>
          <a:p>
            <a:r>
              <a:rPr kumimoji="1" lang="ja-JP" altLang="en-US" dirty="0"/>
              <a:t>このとき、</a:t>
            </a:r>
            <a:r>
              <a:rPr kumimoji="1" lang="en-US" altLang="ja-JP" dirty="0"/>
              <a:t>action </a:t>
            </a:r>
            <a:r>
              <a:rPr kumimoji="1" lang="ja-JP" altLang="en-US" dirty="0"/>
              <a:t>表の </a:t>
            </a:r>
            <a:r>
              <a:rPr kumimoji="1" lang="en-US" altLang="ja-JP" dirty="0"/>
              <a:t>[</a:t>
            </a:r>
            <a:r>
              <a:rPr kumimoji="1" lang="ja-JP" altLang="en-US" dirty="0"/>
              <a:t> </a:t>
            </a:r>
            <a:r>
              <a:rPr kumimoji="1" lang="en-US" altLang="ja-JP" dirty="0" err="1"/>
              <a:t>sm</a:t>
            </a:r>
            <a:r>
              <a:rPr kumimoji="1" lang="en-US" altLang="ja-JP" dirty="0"/>
              <a:t> , ai ] </a:t>
            </a:r>
            <a:r>
              <a:rPr kumimoji="1" lang="ja-JP" altLang="en-US" dirty="0"/>
              <a:t>の欄を見ます。</a:t>
            </a:r>
            <a:r>
              <a:rPr kumimoji="1" lang="en-US" altLang="ja-JP" dirty="0"/>
              <a:t> </a:t>
            </a:r>
          </a:p>
          <a:p>
            <a:r>
              <a:rPr kumimoji="1" lang="en-US" altLang="ja-JP" dirty="0"/>
              <a:t>action </a:t>
            </a:r>
            <a:r>
              <a:rPr kumimoji="1" lang="ja-JP" altLang="en-US" dirty="0"/>
              <a:t>表の </a:t>
            </a:r>
            <a:r>
              <a:rPr kumimoji="1" lang="en-US" altLang="ja-JP" dirty="0"/>
              <a:t>[</a:t>
            </a:r>
            <a:r>
              <a:rPr kumimoji="1" lang="en-US" altLang="ja-JP" dirty="0" err="1"/>
              <a:t>sm</a:t>
            </a:r>
            <a:r>
              <a:rPr kumimoji="1" lang="en-US" altLang="ja-JP" dirty="0"/>
              <a:t>, ai ] </a:t>
            </a:r>
            <a:r>
              <a:rPr kumimoji="1" lang="ja-JP" altLang="en-US" dirty="0"/>
              <a:t>の欄に移動 </a:t>
            </a:r>
            <a:r>
              <a:rPr kumimoji="1" lang="en-US" altLang="ja-JP" dirty="0"/>
              <a:t>s </a:t>
            </a:r>
            <a:r>
              <a:rPr kumimoji="1" lang="ja-JP" altLang="en-US" dirty="0"/>
              <a:t>とある場合、</a:t>
            </a:r>
            <a:endParaRPr kumimoji="1" lang="en-US" altLang="ja-JP" dirty="0"/>
          </a:p>
          <a:p>
            <a:r>
              <a:rPr kumimoji="1" lang="ja-JP" altLang="en-US" dirty="0"/>
              <a:t>入力記号 </a:t>
            </a:r>
            <a:r>
              <a:rPr kumimoji="1" lang="en-US" altLang="ja-JP" dirty="0"/>
              <a:t>ai </a:t>
            </a:r>
            <a:r>
              <a:rPr kumimoji="1" lang="ja-JP" altLang="en-US" dirty="0"/>
              <a:t>と 状態 </a:t>
            </a:r>
            <a:r>
              <a:rPr kumimoji="1" lang="en-US" altLang="ja-JP" dirty="0"/>
              <a:t>s </a:t>
            </a:r>
            <a:r>
              <a:rPr kumimoji="1" lang="ja-JP" altLang="en-US" dirty="0"/>
              <a:t>をスタックにプッシュし、次の入力を読みます。</a:t>
            </a:r>
            <a:endParaRPr kumimoji="1" lang="en-US" altLang="ja-JP" dirty="0"/>
          </a:p>
          <a:p>
            <a:r>
              <a:rPr kumimoji="1" lang="en-US" altLang="ja-JP" dirty="0"/>
              <a:t>[action </a:t>
            </a:r>
            <a:r>
              <a:rPr kumimoji="1" lang="ja-JP" altLang="en-US" dirty="0"/>
              <a:t>表の </a:t>
            </a:r>
            <a:r>
              <a:rPr kumimoji="1" lang="en-US" altLang="ja-JP" dirty="0"/>
              <a:t>[</a:t>
            </a:r>
            <a:r>
              <a:rPr kumimoji="1" lang="en-US" altLang="ja-JP" dirty="0" err="1"/>
              <a:t>sm</a:t>
            </a:r>
            <a:r>
              <a:rPr kumimoji="1" lang="en-US" altLang="ja-JP" dirty="0"/>
              <a:t>, ai ] </a:t>
            </a:r>
            <a:r>
              <a:rPr kumimoji="1" lang="ja-JP" altLang="en-US" dirty="0"/>
              <a:t>の欄に還元 </a:t>
            </a:r>
            <a:r>
              <a:rPr kumimoji="1" lang="en-US" altLang="ja-JP" dirty="0"/>
              <a:t>A </a:t>
            </a:r>
            <a:r>
              <a:rPr kumimoji="1" lang="ja-JP" altLang="en-US" dirty="0"/>
              <a:t>→ </a:t>
            </a:r>
            <a:r>
              <a:rPr kumimoji="1" lang="en-US" altLang="ja-JP" dirty="0"/>
              <a:t>β </a:t>
            </a:r>
            <a:r>
              <a:rPr kumimoji="1" lang="ja-JP" altLang="en-US" dirty="0"/>
              <a:t>とある場合、</a:t>
            </a:r>
            <a:endParaRPr kumimoji="1" lang="en-US" altLang="ja-JP" dirty="0"/>
          </a:p>
          <a:p>
            <a:r>
              <a:rPr kumimoji="1" lang="ja-JP" altLang="en-US" dirty="0"/>
              <a:t>スタックから、右辺の記号の数 </a:t>
            </a:r>
            <a:r>
              <a:rPr kumimoji="1" lang="en-US" altLang="ja-JP" dirty="0"/>
              <a:t>|β| </a:t>
            </a:r>
            <a:r>
              <a:rPr kumimoji="1" lang="ja-JP" altLang="en-US" dirty="0"/>
              <a:t>個ポップし、</a:t>
            </a:r>
            <a:endParaRPr kumimoji="1" lang="en-US" altLang="ja-JP" dirty="0"/>
          </a:p>
          <a:p>
            <a:r>
              <a:rPr kumimoji="1" lang="ja-JP" altLang="en-US" dirty="0"/>
              <a:t>ポップした後のスタックトップの状態 </a:t>
            </a:r>
            <a:r>
              <a:rPr kumimoji="1" lang="en-US" altLang="ja-JP" dirty="0" err="1"/>
              <a:t>sm</a:t>
            </a:r>
            <a:r>
              <a:rPr kumimoji="1" lang="en-US" altLang="ja-JP" dirty="0"/>
              <a:t>-β </a:t>
            </a:r>
            <a:r>
              <a:rPr kumimoji="1" lang="ja-JP" altLang="en-US" dirty="0"/>
              <a:t>と左辺 </a:t>
            </a:r>
            <a:r>
              <a:rPr kumimoji="1" lang="en-US" altLang="ja-JP" dirty="0"/>
              <a:t>A </a:t>
            </a:r>
            <a:r>
              <a:rPr kumimoji="1" lang="ja-JP" altLang="en-US" dirty="0"/>
              <a:t>から、 </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s m-β, A </a:t>
            </a:r>
            <a:r>
              <a:rPr kumimoji="1" lang="ja-JP" altLang="en-US" dirty="0"/>
              <a:t>の欄を見に行きます。</a:t>
            </a:r>
            <a:endParaRPr kumimoji="1" lang="en-US" altLang="ja-JP" dirty="0"/>
          </a:p>
          <a:p>
            <a:r>
              <a:rPr kumimoji="1" lang="ja-JP" altLang="en-US" dirty="0"/>
              <a:t>左辺 </a:t>
            </a:r>
            <a:r>
              <a:rPr kumimoji="1" lang="en-US" altLang="ja-JP" dirty="0"/>
              <a:t>A </a:t>
            </a:r>
            <a:r>
              <a:rPr kumimoji="1" lang="ja-JP" altLang="en-US" dirty="0"/>
              <a:t>と、</a:t>
            </a:r>
            <a:r>
              <a:rPr kumimoji="1" lang="en-US" altLang="ja-JP" dirty="0" err="1"/>
              <a:t>goto</a:t>
            </a:r>
            <a:r>
              <a:rPr kumimoji="1" lang="en-US" altLang="ja-JP" dirty="0"/>
              <a:t> </a:t>
            </a:r>
            <a:r>
              <a:rPr kumimoji="1" lang="ja-JP" altLang="en-US" dirty="0"/>
              <a:t>表の欄に書いてある状態をプッシュします。</a:t>
            </a:r>
            <a:endParaRPr kumimoji="1" lang="en-US" altLang="ja-JP" dirty="0"/>
          </a:p>
          <a:p>
            <a:r>
              <a:rPr kumimoji="1" lang="ja-JP" altLang="en-US" dirty="0"/>
              <a:t>さらに、</a:t>
            </a:r>
            <a:r>
              <a:rPr kumimoji="1" lang="en-US" altLang="ja-JP" dirty="0"/>
              <a:t>A </a:t>
            </a:r>
            <a:r>
              <a:rPr kumimoji="1" lang="ja-JP" altLang="en-US" dirty="0"/>
              <a:t>→ </a:t>
            </a:r>
            <a:r>
              <a:rPr kumimoji="1" lang="en-US" altLang="ja-JP" dirty="0"/>
              <a:t>β</a:t>
            </a:r>
            <a:r>
              <a:rPr kumimoji="1" lang="ja-JP" altLang="en-US" dirty="0"/>
              <a:t>に対応するコードを生成します。</a:t>
            </a:r>
            <a:endParaRPr kumimoji="1" lang="en-US" altLang="ja-JP" dirty="0"/>
          </a:p>
          <a:p>
            <a:r>
              <a:rPr kumimoji="1" lang="en-US" altLang="ja-JP" dirty="0"/>
              <a:t>action </a:t>
            </a:r>
            <a:r>
              <a:rPr kumimoji="1" lang="ja-JP" altLang="en-US" dirty="0"/>
              <a:t>表の </a:t>
            </a:r>
            <a:r>
              <a:rPr kumimoji="1" lang="en-US" altLang="ja-JP" dirty="0"/>
              <a:t>[</a:t>
            </a:r>
            <a:r>
              <a:rPr kumimoji="1" lang="en-US" altLang="ja-JP" dirty="0" err="1"/>
              <a:t>sm</a:t>
            </a:r>
            <a:r>
              <a:rPr kumimoji="1" lang="en-US" altLang="ja-JP" dirty="0"/>
              <a:t>, ai ] </a:t>
            </a:r>
            <a:r>
              <a:rPr kumimoji="1" lang="ja-JP" altLang="en-US" dirty="0"/>
              <a:t>の欄に受理 </a:t>
            </a:r>
            <a:r>
              <a:rPr kumimoji="1" lang="en-US" altLang="ja-JP" dirty="0"/>
              <a:t>a </a:t>
            </a:r>
            <a:r>
              <a:rPr kumimoji="1" lang="ja-JP" altLang="en-US" dirty="0"/>
              <a:t>とある場合は解析完了です。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29</a:t>
            </a:fld>
            <a:endParaRPr kumimoji="1" lang="ja-JP" altLang="en-US"/>
          </a:p>
        </p:txBody>
      </p:sp>
    </p:spTree>
    <p:extLst>
      <p:ext uri="{BB962C8B-B14F-4D97-AF65-F5344CB8AC3E}">
        <p14:creationId xmlns:p14="http://schemas.microsoft.com/office/powerpoint/2010/main" val="15944153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移動還元構文解析の基本戦略は、</a:t>
            </a:r>
            <a:endParaRPr kumimoji="1" lang="en-US" altLang="ja-JP" dirty="0"/>
          </a:p>
          <a:p>
            <a:r>
              <a:rPr kumimoji="1" lang="ja-JP" altLang="en-US" dirty="0"/>
              <a:t>スタックトップが生成規則の右辺と一致するならば、</a:t>
            </a:r>
            <a:endParaRPr kumimoji="1" lang="en-US" altLang="ja-JP" dirty="0"/>
          </a:p>
          <a:p>
            <a:r>
              <a:rPr kumimoji="1" lang="ja-JP" altLang="en-US" dirty="0"/>
              <a:t>スタックから右辺をポップし、左辺をプッシュします。</a:t>
            </a:r>
            <a:endParaRPr kumimoji="1" lang="en-US" altLang="ja-JP" dirty="0"/>
          </a:p>
          <a:p>
            <a:r>
              <a:rPr kumimoji="1" lang="ja-JP" altLang="en-US" dirty="0"/>
              <a:t>スタックトップが、生成規則の右辺と一致しないのであれば、</a:t>
            </a:r>
            <a:endParaRPr kumimoji="1" lang="en-US" altLang="ja-JP" dirty="0"/>
          </a:p>
          <a:p>
            <a:r>
              <a:rPr kumimoji="1" lang="ja-JP" altLang="en-US" dirty="0"/>
              <a:t>入力記号をスタックにプッシュします。</a:t>
            </a:r>
            <a:endParaRPr kumimoji="1" lang="en-US" altLang="ja-JP" dirty="0"/>
          </a:p>
          <a:p>
            <a:r>
              <a:rPr kumimoji="1" lang="ja-JP" altLang="en-US" dirty="0"/>
              <a:t>これを繰り返して、スタックトップが開始記号かつ</a:t>
            </a:r>
            <a:endParaRPr kumimoji="1" lang="en-US" altLang="ja-JP" dirty="0"/>
          </a:p>
          <a:p>
            <a:r>
              <a:rPr kumimoji="1" lang="ja-JP" altLang="en-US" dirty="0"/>
              <a:t>入力記号がファイル末 </a:t>
            </a:r>
            <a:r>
              <a:rPr kumimoji="1" lang="en-US" altLang="ja-JP" dirty="0"/>
              <a:t>$ </a:t>
            </a:r>
            <a:r>
              <a:rPr kumimoji="1" lang="ja-JP" altLang="en-US" dirty="0"/>
              <a:t>になれば解析終了します。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a:t>
            </a:fld>
            <a:endParaRPr kumimoji="1" lang="ja-JP" altLang="en-US"/>
          </a:p>
        </p:txBody>
      </p:sp>
    </p:spTree>
    <p:extLst>
      <p:ext uri="{BB962C8B-B14F-4D97-AF65-F5344CB8AC3E}">
        <p14:creationId xmlns:p14="http://schemas.microsoft.com/office/powerpoint/2010/main" val="277665112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処理の手順を見ていきましょう。</a:t>
            </a:r>
            <a:endParaRPr kumimoji="1" lang="en-US" altLang="ja-JP" dirty="0"/>
          </a:p>
          <a:p>
            <a:r>
              <a:rPr kumimoji="1" lang="ja-JP" altLang="en-US" dirty="0"/>
              <a:t>入力記号は、末尾にファイル末を表す </a:t>
            </a:r>
            <a:r>
              <a:rPr kumimoji="1" lang="en-US" altLang="ja-JP" dirty="0"/>
              <a:t>$ </a:t>
            </a:r>
            <a:r>
              <a:rPr kumimoji="1" lang="ja-JP" altLang="en-US" dirty="0"/>
              <a:t>があるとします。</a:t>
            </a:r>
            <a:endParaRPr kumimoji="1" lang="en-US" altLang="ja-JP" dirty="0"/>
          </a:p>
          <a:p>
            <a:r>
              <a:rPr kumimoji="1" lang="ja-JP" altLang="en-US" dirty="0"/>
              <a:t>また、初期状態では、スタックトップには、</a:t>
            </a:r>
            <a:endParaRPr kumimoji="1" lang="en-US" altLang="ja-JP" dirty="0"/>
          </a:p>
          <a:p>
            <a:r>
              <a:rPr kumimoji="1" lang="ja-JP" altLang="en-US" dirty="0"/>
              <a:t>開始記号 </a:t>
            </a:r>
            <a:r>
              <a:rPr kumimoji="1" lang="en-US" altLang="ja-JP" dirty="0"/>
              <a:t>$ </a:t>
            </a:r>
            <a:r>
              <a:rPr kumimoji="1" lang="ja-JP" altLang="en-US" dirty="0"/>
              <a:t>と開始状態 </a:t>
            </a:r>
            <a:r>
              <a:rPr kumimoji="1" lang="en-US" altLang="ja-JP" dirty="0"/>
              <a:t>0 </a:t>
            </a:r>
            <a:r>
              <a:rPr kumimoji="1" lang="ja-JP" altLang="en-US" dirty="0"/>
              <a:t>が入っているとします。</a:t>
            </a:r>
            <a:endParaRPr kumimoji="1" lang="en-US" altLang="ja-JP" dirty="0"/>
          </a:p>
          <a:p>
            <a:r>
              <a:rPr kumimoji="1" lang="en-US" altLang="ja-JP" dirty="0" err="1"/>
              <a:t>acition</a:t>
            </a:r>
            <a:r>
              <a:rPr kumimoji="1" lang="en-US" altLang="ja-JP" dirty="0"/>
              <a:t> </a:t>
            </a:r>
            <a:r>
              <a:rPr kumimoji="1" lang="ja-JP" altLang="en-US" dirty="0"/>
              <a:t>表の </a:t>
            </a:r>
            <a:r>
              <a:rPr kumimoji="1" lang="en-US" altLang="ja-JP" dirty="0"/>
              <a:t>s </a:t>
            </a:r>
            <a:r>
              <a:rPr kumimoji="1" lang="ja-JP" altLang="en-US" dirty="0"/>
              <a:t>は移動、</a:t>
            </a:r>
            <a:endParaRPr kumimoji="1" lang="en-US" altLang="ja-JP" dirty="0"/>
          </a:p>
          <a:p>
            <a:r>
              <a:rPr kumimoji="1" lang="en-US" altLang="ja-JP" dirty="0"/>
              <a:t>r </a:t>
            </a:r>
            <a:r>
              <a:rPr kumimoji="1" lang="ja-JP" altLang="en-US" dirty="0"/>
              <a:t>は還元、</a:t>
            </a:r>
            <a:r>
              <a:rPr kumimoji="1" lang="en-US" altLang="ja-JP" dirty="0"/>
              <a:t>a </a:t>
            </a:r>
            <a:r>
              <a:rPr kumimoji="1" lang="ja-JP" altLang="en-US" dirty="0"/>
              <a:t>は受理を表します。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30</a:t>
            </a:fld>
            <a:endParaRPr kumimoji="1" lang="ja-JP" altLang="en-US"/>
          </a:p>
        </p:txBody>
      </p:sp>
    </p:spTree>
    <p:extLst>
      <p:ext uri="{BB962C8B-B14F-4D97-AF65-F5344CB8AC3E}">
        <p14:creationId xmlns:p14="http://schemas.microsoft.com/office/powerpoint/2010/main" val="135316761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a:t>
            </a:r>
            <a:r>
              <a:rPr kumimoji="1" lang="ja-JP" altLang="en-US" dirty="0"/>
              <a:t>構文解析の処理は、スタックトップの状態と入力記号で判定します。</a:t>
            </a:r>
            <a:endParaRPr kumimoji="1" lang="en-US" altLang="ja-JP" dirty="0"/>
          </a:p>
          <a:p>
            <a:r>
              <a:rPr kumimoji="1" lang="ja-JP" altLang="en-US" dirty="0"/>
              <a:t>スタックトップは状態 </a:t>
            </a:r>
            <a:r>
              <a:rPr kumimoji="1" lang="en-US" altLang="ja-JP" dirty="0"/>
              <a:t>4 </a:t>
            </a:r>
            <a:r>
              <a:rPr kumimoji="1" lang="ja-JP" altLang="en-US" dirty="0"/>
              <a:t>入力は 整数 </a:t>
            </a:r>
            <a:r>
              <a:rPr kumimoji="1" lang="en-US" altLang="ja-JP" dirty="0"/>
              <a:t>2 </a:t>
            </a:r>
            <a:r>
              <a:rPr kumimoji="1" lang="ja-JP" altLang="en-US" dirty="0"/>
              <a:t>ですので、</a:t>
            </a:r>
            <a:endParaRPr kumimoji="1" lang="en-US" altLang="ja-JP" dirty="0"/>
          </a:p>
          <a:p>
            <a:r>
              <a:rPr kumimoji="1" lang="en-US" altLang="ja-JP" dirty="0"/>
              <a:t>action </a:t>
            </a:r>
            <a:r>
              <a:rPr kumimoji="1" lang="ja-JP" altLang="en-US" dirty="0"/>
              <a:t>表の </a:t>
            </a:r>
            <a:r>
              <a:rPr kumimoji="1" lang="en-US" altLang="ja-JP" dirty="0"/>
              <a:t>4 </a:t>
            </a:r>
            <a:r>
              <a:rPr kumimoji="1" lang="en-US" altLang="ja-JP" dirty="0" err="1"/>
              <a:t>i</a:t>
            </a:r>
            <a:r>
              <a:rPr kumimoji="1" lang="en-US" altLang="ja-JP" dirty="0"/>
              <a:t> </a:t>
            </a:r>
            <a:r>
              <a:rPr kumimoji="1" lang="ja-JP" altLang="en-US" dirty="0"/>
              <a:t>の欄を見ます。</a:t>
            </a:r>
            <a:endParaRPr kumimoji="1" lang="en-US" altLang="ja-JP" dirty="0"/>
          </a:p>
          <a:p>
            <a:r>
              <a:rPr kumimoji="1" lang="en-US" altLang="ja-JP" dirty="0"/>
              <a:t>4 </a:t>
            </a:r>
            <a:r>
              <a:rPr kumimoji="1" lang="en-US" altLang="ja-JP" dirty="0" err="1"/>
              <a:t>i</a:t>
            </a:r>
            <a:r>
              <a:rPr kumimoji="1" lang="en-US" altLang="ja-JP" dirty="0"/>
              <a:t> </a:t>
            </a:r>
            <a:r>
              <a:rPr kumimoji="1" lang="ja-JP" altLang="en-US" dirty="0"/>
              <a:t>の欄には </a:t>
            </a:r>
            <a:r>
              <a:rPr kumimoji="1" lang="en-US" altLang="ja-JP" dirty="0"/>
              <a:t>s 3 </a:t>
            </a:r>
            <a:r>
              <a:rPr kumimoji="1" lang="ja-JP" altLang="en-US" dirty="0"/>
              <a:t>とありますので移動です。</a:t>
            </a:r>
            <a:endParaRPr kumimoji="1" lang="en-US" altLang="ja-JP" dirty="0"/>
          </a:p>
          <a:p>
            <a:r>
              <a:rPr kumimoji="1" lang="ja-JP" altLang="en-US" dirty="0"/>
              <a:t>入力記号 </a:t>
            </a:r>
            <a:r>
              <a:rPr kumimoji="1" lang="en-US" altLang="ja-JP" dirty="0"/>
              <a:t>2 </a:t>
            </a:r>
            <a:r>
              <a:rPr kumimoji="1" lang="ja-JP" altLang="en-US" dirty="0"/>
              <a:t>と状態 </a:t>
            </a:r>
            <a:r>
              <a:rPr kumimoji="1" lang="en-US" altLang="ja-JP" dirty="0"/>
              <a:t>3 </a:t>
            </a:r>
            <a:r>
              <a:rPr kumimoji="1" lang="ja-JP" altLang="en-US" dirty="0"/>
              <a:t>をスタックへプッシュします。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31</a:t>
            </a:fld>
            <a:endParaRPr kumimoji="1" lang="ja-JP" altLang="en-US"/>
          </a:p>
        </p:txBody>
      </p:sp>
    </p:spTree>
    <p:extLst>
      <p:ext uri="{BB962C8B-B14F-4D97-AF65-F5344CB8AC3E}">
        <p14:creationId xmlns:p14="http://schemas.microsoft.com/office/powerpoint/2010/main" val="223715411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スタックにプッシュしたら、入力記号を読み進めます。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32</a:t>
            </a:fld>
            <a:endParaRPr kumimoji="1" lang="ja-JP" altLang="en-US"/>
          </a:p>
        </p:txBody>
      </p:sp>
    </p:spTree>
    <p:extLst>
      <p:ext uri="{BB962C8B-B14F-4D97-AF65-F5344CB8AC3E}">
        <p14:creationId xmlns:p14="http://schemas.microsoft.com/office/powerpoint/2010/main" val="273112842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3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3 * </a:t>
            </a:r>
            <a:r>
              <a:rPr kumimoji="1" lang="ja-JP" altLang="en-US" dirty="0"/>
              <a:t>の欄を見ると</a:t>
            </a:r>
            <a:endParaRPr kumimoji="1" lang="en-US" altLang="ja-JP" dirty="0"/>
          </a:p>
          <a:p>
            <a:r>
              <a:rPr kumimoji="1" lang="en-US" altLang="ja-JP" dirty="0"/>
              <a:t>r F </a:t>
            </a:r>
            <a:r>
              <a:rPr kumimoji="1" lang="ja-JP" altLang="en-US" dirty="0"/>
              <a:t>→ </a:t>
            </a:r>
            <a:r>
              <a:rPr kumimoji="1" lang="en-US" altLang="ja-JP" dirty="0" err="1"/>
              <a:t>i</a:t>
            </a:r>
            <a:r>
              <a:rPr kumimoji="1" lang="en-US" altLang="ja-JP" dirty="0"/>
              <a:t> </a:t>
            </a:r>
            <a:r>
              <a:rPr kumimoji="1" lang="ja-JP" altLang="en-US" dirty="0"/>
              <a:t>とありますので還元です。</a:t>
            </a:r>
            <a:endParaRPr kumimoji="1" lang="en-US" altLang="ja-JP" dirty="0"/>
          </a:p>
          <a:p>
            <a:r>
              <a:rPr kumimoji="1" lang="ja-JP" altLang="en-US" dirty="0"/>
              <a:t>還元の場合、スタックトップには、生成規則の右辺 ハンドル が入っています。</a:t>
            </a:r>
            <a:endParaRPr kumimoji="1" lang="en-US" altLang="ja-JP" dirty="0"/>
          </a:p>
          <a:p>
            <a:r>
              <a:rPr kumimoji="1" lang="ja-JP" altLang="en-US" dirty="0"/>
              <a:t>この場合は、 整数 </a:t>
            </a:r>
            <a:r>
              <a:rPr kumimoji="1" lang="en-US" altLang="ja-JP" dirty="0" err="1"/>
              <a:t>i</a:t>
            </a:r>
            <a:r>
              <a:rPr kumimoji="1" lang="en-US" altLang="ja-JP" dirty="0"/>
              <a:t> </a:t>
            </a:r>
            <a:r>
              <a:rPr kumimoji="1" lang="ja-JP" altLang="en-US" dirty="0"/>
              <a:t>を </a:t>
            </a:r>
            <a:r>
              <a:rPr kumimoji="1" lang="en-US" altLang="ja-JP" dirty="0"/>
              <a:t>F </a:t>
            </a:r>
            <a:r>
              <a:rPr kumimoji="1" lang="ja-JP" altLang="en-US" dirty="0"/>
              <a:t>で還元します。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33</a:t>
            </a:fld>
            <a:endParaRPr kumimoji="1" lang="ja-JP" altLang="en-US"/>
          </a:p>
        </p:txBody>
      </p:sp>
    </p:spTree>
    <p:extLst>
      <p:ext uri="{BB962C8B-B14F-4D97-AF65-F5344CB8AC3E}">
        <p14:creationId xmlns:p14="http://schemas.microsoft.com/office/powerpoint/2010/main" val="321073165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まずスタックから、生成規則の右辺ハンドルをポップします。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34</a:t>
            </a:fld>
            <a:endParaRPr kumimoji="1" lang="ja-JP" altLang="en-US"/>
          </a:p>
        </p:txBody>
      </p:sp>
    </p:spTree>
    <p:extLst>
      <p:ext uri="{BB962C8B-B14F-4D97-AF65-F5344CB8AC3E}">
        <p14:creationId xmlns:p14="http://schemas.microsoft.com/office/powerpoint/2010/main" val="193901362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スタックからポップしたら、次は </a:t>
            </a:r>
            <a:r>
              <a:rPr kumimoji="1" lang="en-US" altLang="ja-JP" dirty="0" err="1"/>
              <a:t>goto</a:t>
            </a:r>
            <a:r>
              <a:rPr kumimoji="1" lang="en-US" altLang="ja-JP" dirty="0"/>
              <a:t> </a:t>
            </a:r>
            <a:r>
              <a:rPr kumimoji="1" lang="ja-JP" altLang="en-US" dirty="0"/>
              <a:t>表を参照します。</a:t>
            </a:r>
            <a:endParaRPr kumimoji="1" lang="en-US" altLang="ja-JP" dirty="0"/>
          </a:p>
          <a:p>
            <a:r>
              <a:rPr kumimoji="1" lang="ja-JP" altLang="en-US" dirty="0"/>
              <a:t>スタックトップは状態 </a:t>
            </a:r>
            <a:r>
              <a:rPr kumimoji="1" lang="en-US" altLang="ja-JP" dirty="0"/>
              <a:t>4 </a:t>
            </a:r>
            <a:r>
              <a:rPr kumimoji="1" lang="ja-JP" altLang="en-US" dirty="0"/>
              <a:t>還元は </a:t>
            </a:r>
            <a:r>
              <a:rPr kumimoji="1" lang="en-US" altLang="ja-JP" dirty="0"/>
              <a:t>F </a:t>
            </a:r>
            <a:r>
              <a:rPr kumimoji="1" lang="ja-JP" altLang="en-US" dirty="0"/>
              <a:t>ですので、</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4 F </a:t>
            </a:r>
            <a:r>
              <a:rPr kumimoji="1" lang="ja-JP" altLang="en-US" dirty="0"/>
              <a:t>の欄を見ます。</a:t>
            </a:r>
            <a:endParaRPr kumimoji="1" lang="en-US" altLang="ja-JP" dirty="0"/>
          </a:p>
          <a:p>
            <a:r>
              <a:rPr kumimoji="1" lang="en-US" altLang="ja-JP" dirty="0"/>
              <a:t>4 F </a:t>
            </a:r>
            <a:r>
              <a:rPr kumimoji="1" lang="ja-JP" altLang="en-US" dirty="0"/>
              <a:t>の欄には </a:t>
            </a:r>
            <a:r>
              <a:rPr kumimoji="1" lang="en-US" altLang="ja-JP" dirty="0"/>
              <a:t>5 </a:t>
            </a:r>
            <a:r>
              <a:rPr kumimoji="1" lang="ja-JP" altLang="en-US" dirty="0"/>
              <a:t>とありますので、 </a:t>
            </a:r>
            <a:endParaRPr kumimoji="1" lang="en-US" altLang="ja-JP" dirty="0"/>
          </a:p>
          <a:p>
            <a:r>
              <a:rPr kumimoji="1" lang="ja-JP" altLang="en-US" dirty="0"/>
              <a:t>非終端記号 </a:t>
            </a:r>
            <a:r>
              <a:rPr kumimoji="1" lang="en-US" altLang="ja-JP" dirty="0"/>
              <a:t>F </a:t>
            </a:r>
            <a:r>
              <a:rPr kumimoji="1" lang="ja-JP" altLang="en-US" dirty="0"/>
              <a:t>と状態 </a:t>
            </a:r>
            <a:r>
              <a:rPr kumimoji="1" lang="en-US" altLang="ja-JP" dirty="0"/>
              <a:t>5 </a:t>
            </a:r>
            <a:r>
              <a:rPr kumimoji="1" lang="ja-JP" altLang="en-US" dirty="0"/>
              <a:t>をスタックにプッシュします。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35</a:t>
            </a:fld>
            <a:endParaRPr kumimoji="1" lang="ja-JP" altLang="en-US"/>
          </a:p>
        </p:txBody>
      </p:sp>
    </p:spTree>
    <p:extLst>
      <p:ext uri="{BB962C8B-B14F-4D97-AF65-F5344CB8AC3E}">
        <p14:creationId xmlns:p14="http://schemas.microsoft.com/office/powerpoint/2010/main" val="264903250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5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5 * </a:t>
            </a:r>
            <a:r>
              <a:rPr kumimoji="1" lang="ja-JP" altLang="en-US" dirty="0"/>
              <a:t>の欄を見ると</a:t>
            </a:r>
            <a:endParaRPr kumimoji="1" lang="en-US" altLang="ja-JP" dirty="0"/>
          </a:p>
          <a:p>
            <a:r>
              <a:rPr kumimoji="1" lang="en-US" altLang="ja-JP" dirty="0"/>
              <a:t>r E </a:t>
            </a:r>
            <a:r>
              <a:rPr kumimoji="1" lang="ja-JP" altLang="en-US" dirty="0"/>
              <a:t>→ </a:t>
            </a:r>
            <a:r>
              <a:rPr kumimoji="1" lang="en-US" altLang="ja-JP" dirty="0"/>
              <a:t>E*F </a:t>
            </a:r>
            <a:r>
              <a:rPr kumimoji="1" lang="ja-JP" altLang="en-US" dirty="0"/>
              <a:t>とありますので還元です。</a:t>
            </a:r>
            <a:endParaRPr kumimoji="1" lang="en-US" altLang="ja-JP" dirty="0"/>
          </a:p>
          <a:p>
            <a:r>
              <a:rPr kumimoji="1" lang="ja-JP" altLang="en-US" dirty="0"/>
              <a:t>スタックトップには、生成規則の右辺 ハンドル が入っていますので、</a:t>
            </a:r>
            <a:endParaRPr kumimoji="1" lang="en-US" altLang="ja-JP" dirty="0"/>
          </a:p>
          <a:p>
            <a:r>
              <a:rPr kumimoji="1" lang="en-US" altLang="ja-JP" dirty="0"/>
              <a:t>E*F</a:t>
            </a:r>
            <a:r>
              <a:rPr kumimoji="1" lang="ja-JP" altLang="en-US" dirty="0"/>
              <a:t> を </a:t>
            </a:r>
            <a:r>
              <a:rPr kumimoji="1" lang="en-US" altLang="ja-JP" dirty="0"/>
              <a:t>E </a:t>
            </a:r>
            <a:r>
              <a:rPr kumimoji="1" lang="ja-JP" altLang="en-US" dirty="0"/>
              <a:t>で還元します。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37</a:t>
            </a:fld>
            <a:endParaRPr kumimoji="1" lang="ja-JP" altLang="en-US"/>
          </a:p>
        </p:txBody>
      </p:sp>
    </p:spTree>
    <p:extLst>
      <p:ext uri="{BB962C8B-B14F-4D97-AF65-F5344CB8AC3E}">
        <p14:creationId xmlns:p14="http://schemas.microsoft.com/office/powerpoint/2010/main" val="14123324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スタックから、生成規則の右辺ハンドルをポップします。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38</a:t>
            </a:fld>
            <a:endParaRPr kumimoji="1" lang="ja-JP" altLang="en-US"/>
          </a:p>
        </p:txBody>
      </p:sp>
    </p:spTree>
    <p:extLst>
      <p:ext uri="{BB962C8B-B14F-4D97-AF65-F5344CB8AC3E}">
        <p14:creationId xmlns:p14="http://schemas.microsoft.com/office/powerpoint/2010/main" val="6031912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次は </a:t>
            </a:r>
            <a:r>
              <a:rPr kumimoji="1" lang="en-US" altLang="ja-JP" dirty="0" err="1"/>
              <a:t>goto</a:t>
            </a:r>
            <a:r>
              <a:rPr kumimoji="1" lang="en-US" altLang="ja-JP" dirty="0"/>
              <a:t> </a:t>
            </a:r>
            <a:r>
              <a:rPr kumimoji="1" lang="ja-JP" altLang="en-US" dirty="0"/>
              <a:t>表を参照します。</a:t>
            </a:r>
            <a:endParaRPr kumimoji="1" lang="en-US" altLang="ja-JP" dirty="0"/>
          </a:p>
          <a:p>
            <a:r>
              <a:rPr kumimoji="1" lang="ja-JP" altLang="en-US" dirty="0"/>
              <a:t>スタックトップは状態 </a:t>
            </a:r>
            <a:r>
              <a:rPr kumimoji="1" lang="en-US" altLang="ja-JP" dirty="0"/>
              <a:t>0 </a:t>
            </a:r>
            <a:r>
              <a:rPr kumimoji="1" lang="ja-JP" altLang="en-US" dirty="0"/>
              <a:t>還元は </a:t>
            </a:r>
            <a:r>
              <a:rPr kumimoji="1" lang="en-US" altLang="ja-JP" dirty="0"/>
              <a:t>E </a:t>
            </a:r>
            <a:r>
              <a:rPr kumimoji="1" lang="ja-JP" altLang="en-US" dirty="0"/>
              <a:t>ですので、</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0 E </a:t>
            </a:r>
            <a:r>
              <a:rPr kumimoji="1" lang="ja-JP" altLang="en-US" dirty="0"/>
              <a:t>の欄を見ます。</a:t>
            </a:r>
            <a:endParaRPr kumimoji="1" lang="en-US" altLang="ja-JP" dirty="0"/>
          </a:p>
          <a:p>
            <a:r>
              <a:rPr kumimoji="1" lang="en-US" altLang="ja-JP" dirty="0"/>
              <a:t>O E </a:t>
            </a:r>
            <a:r>
              <a:rPr kumimoji="1" lang="ja-JP" altLang="en-US" dirty="0"/>
              <a:t>の欄には </a:t>
            </a:r>
            <a:r>
              <a:rPr kumimoji="1" lang="en-US" altLang="ja-JP" dirty="0"/>
              <a:t>1 </a:t>
            </a:r>
            <a:r>
              <a:rPr kumimoji="1" lang="ja-JP" altLang="en-US" dirty="0"/>
              <a:t>とありますので、 </a:t>
            </a:r>
            <a:endParaRPr kumimoji="1" lang="en-US" altLang="ja-JP" dirty="0"/>
          </a:p>
          <a:p>
            <a:r>
              <a:rPr kumimoji="1" lang="ja-JP" altLang="en-US" dirty="0"/>
              <a:t>非終端記号 </a:t>
            </a:r>
            <a:r>
              <a:rPr kumimoji="1" lang="en-US" altLang="ja-JP" dirty="0"/>
              <a:t>E </a:t>
            </a:r>
            <a:r>
              <a:rPr kumimoji="1" lang="ja-JP" altLang="en-US" dirty="0"/>
              <a:t>と状態 </a:t>
            </a:r>
            <a:r>
              <a:rPr kumimoji="1" lang="en-US" altLang="ja-JP" dirty="0"/>
              <a:t>1 </a:t>
            </a:r>
            <a:r>
              <a:rPr kumimoji="1" lang="ja-JP" altLang="en-US" dirty="0"/>
              <a:t>をスタックにプッシュします。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39</a:t>
            </a:fld>
            <a:endParaRPr kumimoji="1" lang="ja-JP" altLang="en-US"/>
          </a:p>
        </p:txBody>
      </p:sp>
    </p:spTree>
    <p:extLst>
      <p:ext uri="{BB962C8B-B14F-4D97-AF65-F5344CB8AC3E}">
        <p14:creationId xmlns:p14="http://schemas.microsoft.com/office/powerpoint/2010/main" val="342315667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1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1 $ </a:t>
            </a:r>
            <a:r>
              <a:rPr kumimoji="1" lang="ja-JP" altLang="en-US" dirty="0"/>
              <a:t>の欄を見ると</a:t>
            </a:r>
            <a:endParaRPr kumimoji="1" lang="en-US" altLang="ja-JP" dirty="0"/>
          </a:p>
          <a:p>
            <a:r>
              <a:rPr kumimoji="1" lang="en-US" altLang="ja-JP" dirty="0"/>
              <a:t>a </a:t>
            </a:r>
            <a:r>
              <a:rPr kumimoji="1" lang="ja-JP" altLang="en-US" dirty="0"/>
              <a:t>とありますので受理です。</a:t>
            </a:r>
            <a:endParaRPr kumimoji="1" lang="en-US" altLang="ja-JP" dirty="0"/>
          </a:p>
          <a:p>
            <a:r>
              <a:rPr kumimoji="1" lang="ja-JP" altLang="en-US" dirty="0"/>
              <a:t>受理まで到達すれば解析完了です。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41</a:t>
            </a:fld>
            <a:endParaRPr kumimoji="1" lang="ja-JP" altLang="en-US"/>
          </a:p>
        </p:txBody>
      </p:sp>
    </p:spTree>
    <p:extLst>
      <p:ext uri="{BB962C8B-B14F-4D97-AF65-F5344CB8AC3E}">
        <p14:creationId xmlns:p14="http://schemas.microsoft.com/office/powerpoint/2010/main" val="412813682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還元とは、生成規則の右辺を左辺に変換することです。</a:t>
            </a:r>
            <a:endParaRPr kumimoji="1" lang="en-US" altLang="ja-JP" dirty="0"/>
          </a:p>
          <a:p>
            <a:r>
              <a:rPr kumimoji="1" lang="ja-JP" altLang="en-US" dirty="0"/>
              <a:t>また、記号列のうち、生成規則の右辺の一致する部分をハンドルと言います。</a:t>
            </a:r>
            <a:endParaRPr kumimoji="1" lang="en-US" altLang="ja-JP" dirty="0"/>
          </a:p>
          <a:p>
            <a:r>
              <a:rPr kumimoji="1" lang="ja-JP" altLang="en-US" dirty="0"/>
              <a:t>例えば、</a:t>
            </a:r>
            <a:endParaRPr kumimoji="1" lang="en-US" altLang="ja-JP" dirty="0"/>
          </a:p>
          <a:p>
            <a:r>
              <a:rPr kumimoji="1" lang="nl-NL" altLang="ja-JP" dirty="0"/>
              <a:t>&lt;namelist&gt; ::= &lt;name&gt; | &lt;namelist&gt; “,” &lt;name&gt;</a:t>
            </a:r>
          </a:p>
          <a:p>
            <a:r>
              <a:rPr kumimoji="1" lang="nl-NL" altLang="ja-JP" dirty="0"/>
              <a:t>&lt;name&gt; ::= “a” | “b” | “c”</a:t>
            </a:r>
          </a:p>
          <a:p>
            <a:r>
              <a:rPr kumimoji="1" lang="ja-JP" altLang="en-US" dirty="0"/>
              <a:t>という生成規則が与えられたとします。</a:t>
            </a:r>
            <a:endParaRPr kumimoji="1" lang="en-US" altLang="ja-JP" dirty="0"/>
          </a:p>
          <a:p>
            <a:r>
              <a:rPr kumimoji="1" lang="ja-JP" altLang="en-US" dirty="0"/>
              <a:t>入力 </a:t>
            </a:r>
            <a:r>
              <a:rPr kumimoji="1" lang="en-US" altLang="ja-JP" dirty="0"/>
              <a:t>“a”, “b” </a:t>
            </a:r>
            <a:r>
              <a:rPr kumimoji="1" lang="ja-JP" altLang="en-US" dirty="0"/>
              <a:t>に対して </a:t>
            </a:r>
            <a:r>
              <a:rPr kumimoji="1" lang="en-US" altLang="ja-JP" dirty="0"/>
              <a:t>“a” </a:t>
            </a:r>
            <a:r>
              <a:rPr kumimoji="1" lang="ja-JP" altLang="en-US" dirty="0"/>
              <a:t>の </a:t>
            </a:r>
            <a:r>
              <a:rPr kumimoji="1" lang="en-US" altLang="ja-JP" dirty="0"/>
              <a:t>“a” </a:t>
            </a:r>
            <a:r>
              <a:rPr kumimoji="1" lang="ja-JP" altLang="en-US" dirty="0"/>
              <a:t>を </a:t>
            </a:r>
            <a:r>
              <a:rPr kumimoji="1" lang="en-US" altLang="ja-JP" dirty="0"/>
              <a:t>&lt;name&gt; </a:t>
            </a:r>
            <a:r>
              <a:rPr kumimoji="1" lang="ja-JP" altLang="en-US" dirty="0"/>
              <a:t>に変換します。</a:t>
            </a:r>
            <a:endParaRPr kumimoji="1" lang="en-US" altLang="ja-JP" dirty="0"/>
          </a:p>
          <a:p>
            <a:r>
              <a:rPr kumimoji="1" lang="ja-JP" altLang="en-US" dirty="0"/>
              <a:t>さらに、</a:t>
            </a:r>
            <a:r>
              <a:rPr kumimoji="1" lang="en-US" altLang="ja-JP" dirty="0"/>
              <a:t>&lt;name&gt; </a:t>
            </a:r>
            <a:r>
              <a:rPr kumimoji="1" lang="ja-JP" altLang="en-US" dirty="0"/>
              <a:t>を </a:t>
            </a:r>
            <a:r>
              <a:rPr kumimoji="1" lang="en-US" altLang="ja-JP" dirty="0"/>
              <a:t>&lt;</a:t>
            </a:r>
            <a:r>
              <a:rPr kumimoji="1" lang="en-US" altLang="ja-JP" dirty="0" err="1"/>
              <a:t>namelist</a:t>
            </a:r>
            <a:r>
              <a:rPr kumimoji="1" lang="en-US" altLang="ja-JP" dirty="0"/>
              <a:t>&gt; </a:t>
            </a:r>
            <a:r>
              <a:rPr kumimoji="1" lang="ja-JP" altLang="en-US" dirty="0"/>
              <a:t>に変換します。</a:t>
            </a:r>
            <a:endParaRPr kumimoji="1" lang="en-US" altLang="ja-JP" dirty="0"/>
          </a:p>
          <a:p>
            <a:r>
              <a:rPr kumimoji="1" lang="ja-JP" altLang="en-US" dirty="0"/>
              <a:t>今変換した、</a:t>
            </a:r>
            <a:r>
              <a:rPr kumimoji="1" lang="en-US" altLang="ja-JP" dirty="0"/>
              <a:t>”a” </a:t>
            </a:r>
            <a:r>
              <a:rPr kumimoji="1" lang="ja-JP" altLang="en-US" dirty="0"/>
              <a:t>や </a:t>
            </a:r>
            <a:r>
              <a:rPr kumimoji="1" lang="en-US" altLang="ja-JP" dirty="0"/>
              <a:t>&lt;name&gt; </a:t>
            </a:r>
            <a:r>
              <a:rPr kumimoji="1" lang="ja-JP" altLang="en-US" dirty="0"/>
              <a:t>は生成規則の右辺に一致しますので、</a:t>
            </a:r>
            <a:endParaRPr kumimoji="1" lang="en-US" altLang="ja-JP" dirty="0"/>
          </a:p>
          <a:p>
            <a:r>
              <a:rPr kumimoji="1" lang="ja-JP" altLang="en-US" dirty="0"/>
              <a:t>この部分がハンドルになります。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a:t>
            </a:fld>
            <a:endParaRPr kumimoji="1" lang="ja-JP" altLang="en-US"/>
          </a:p>
        </p:txBody>
      </p:sp>
    </p:spTree>
    <p:extLst>
      <p:ext uri="{BB962C8B-B14F-4D97-AF65-F5344CB8AC3E}">
        <p14:creationId xmlns:p14="http://schemas.microsoft.com/office/powerpoint/2010/main" val="204099477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それでは解析の例を見てみましょう。</a:t>
            </a:r>
            <a:endParaRPr kumimoji="1" lang="en-US" altLang="ja-JP" dirty="0"/>
          </a:p>
          <a:p>
            <a:r>
              <a:rPr kumimoji="1" lang="ja-JP" altLang="en-US" dirty="0"/>
              <a:t>こちらの解析表を用いて解析します。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42</a:t>
            </a:fld>
            <a:endParaRPr kumimoji="1" lang="ja-JP" altLang="en-US"/>
          </a:p>
        </p:txBody>
      </p:sp>
    </p:spTree>
    <p:extLst>
      <p:ext uri="{BB962C8B-B14F-4D97-AF65-F5344CB8AC3E}">
        <p14:creationId xmlns:p14="http://schemas.microsoft.com/office/powerpoint/2010/main" val="25182878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 </a:t>
            </a:r>
            <a:r>
              <a:rPr kumimoji="1" lang="ja-JP" altLang="en-US" dirty="0"/>
              <a:t>解析で、入力記号 </a:t>
            </a:r>
            <a:r>
              <a:rPr kumimoji="1" lang="en-US" altLang="ja-JP" dirty="0"/>
              <a:t>1 + 2 * 3 $</a:t>
            </a:r>
            <a:r>
              <a:rPr kumimoji="1" lang="ja-JP" altLang="en-US" dirty="0"/>
              <a:t>　を解析します。</a:t>
            </a:r>
            <a:endParaRPr kumimoji="1" lang="en-US" altLang="ja-JP" dirty="0"/>
          </a:p>
          <a:p>
            <a:r>
              <a:rPr kumimoji="1" lang="ja-JP" altLang="en-US" dirty="0"/>
              <a:t>初期状態では、スタックトップには開始記号 </a:t>
            </a:r>
            <a:r>
              <a:rPr kumimoji="1" lang="en-US" altLang="ja-JP" dirty="0"/>
              <a:t>$ </a:t>
            </a:r>
            <a:r>
              <a:rPr kumimoji="1" lang="ja-JP" altLang="en-US" dirty="0"/>
              <a:t>と初期状態 </a:t>
            </a:r>
            <a:r>
              <a:rPr kumimoji="1" lang="en-US" altLang="ja-JP" dirty="0"/>
              <a:t>0 </a:t>
            </a:r>
            <a:r>
              <a:rPr kumimoji="1" lang="ja-JP" altLang="en-US" dirty="0"/>
              <a:t>が入っています。</a:t>
            </a:r>
            <a:r>
              <a:rPr kumimoji="1" lang="en-US" altLang="ja-JP" dirty="0"/>
              <a:t> </a:t>
            </a:r>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43</a:t>
            </a:fld>
            <a:endParaRPr kumimoji="1" lang="ja-JP" altLang="en-US"/>
          </a:p>
        </p:txBody>
      </p:sp>
    </p:spTree>
    <p:extLst>
      <p:ext uri="{BB962C8B-B14F-4D97-AF65-F5344CB8AC3E}">
        <p14:creationId xmlns:p14="http://schemas.microsoft.com/office/powerpoint/2010/main" val="323572447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a:t>
            </a:r>
            <a:r>
              <a:rPr kumimoji="1" lang="en-US" altLang="ja-JP" dirty="0"/>
              <a:t>0 </a:t>
            </a:r>
            <a:r>
              <a:rPr kumimoji="1" lang="ja-JP" altLang="en-US" dirty="0"/>
              <a:t>入力記号は 整数 </a:t>
            </a:r>
            <a:r>
              <a:rPr kumimoji="1" lang="en-US" altLang="ja-JP" dirty="0"/>
              <a:t>1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0 </a:t>
            </a:r>
            <a:r>
              <a:rPr kumimoji="1" lang="en-US" altLang="ja-JP" dirty="0" err="1"/>
              <a:t>i</a:t>
            </a:r>
            <a:r>
              <a:rPr kumimoji="1" lang="en-US" altLang="ja-JP" dirty="0"/>
              <a:t> </a:t>
            </a:r>
            <a:r>
              <a:rPr kumimoji="1" lang="ja-JP" altLang="en-US" dirty="0"/>
              <a:t>の欄を見ると </a:t>
            </a:r>
            <a:r>
              <a:rPr kumimoji="1" lang="en-US" altLang="ja-JP" dirty="0"/>
              <a:t>s 4 </a:t>
            </a:r>
            <a:r>
              <a:rPr kumimoji="1" lang="ja-JP" altLang="en-US" dirty="0"/>
              <a:t>ですので</a:t>
            </a:r>
            <a:endParaRPr kumimoji="1" lang="en-US" altLang="ja-JP" dirty="0"/>
          </a:p>
          <a:p>
            <a:r>
              <a:rPr kumimoji="1" lang="en-US" altLang="ja-JP" dirty="0"/>
              <a:t>1 4 </a:t>
            </a:r>
            <a:r>
              <a:rPr kumimoji="1" lang="ja-JP" altLang="en-US" dirty="0"/>
              <a:t>をプッシュします。</a:t>
            </a:r>
            <a:r>
              <a:rPr kumimoji="1" lang="en-US" altLang="ja-JP" dirty="0"/>
              <a:t> </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44</a:t>
            </a:fld>
            <a:endParaRPr kumimoji="1" lang="ja-JP" altLang="en-US"/>
          </a:p>
        </p:txBody>
      </p:sp>
    </p:spTree>
    <p:extLst>
      <p:ext uri="{BB962C8B-B14F-4D97-AF65-F5344CB8AC3E}">
        <p14:creationId xmlns:p14="http://schemas.microsoft.com/office/powerpoint/2010/main" val="392647846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4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4 + </a:t>
            </a:r>
            <a:r>
              <a:rPr kumimoji="1" lang="ja-JP" altLang="en-US" dirty="0"/>
              <a:t>の欄を見ると </a:t>
            </a:r>
            <a:r>
              <a:rPr kumimoji="1" lang="en-US" altLang="ja-JP" dirty="0"/>
              <a:t>r F </a:t>
            </a:r>
            <a:r>
              <a:rPr kumimoji="1" lang="ja-JP" altLang="en-US" dirty="0"/>
              <a:t>→ </a:t>
            </a:r>
            <a:r>
              <a:rPr kumimoji="1" lang="en-US" altLang="ja-JP" dirty="0" err="1"/>
              <a:t>i</a:t>
            </a:r>
            <a:r>
              <a:rPr kumimoji="1" lang="en-US" altLang="ja-JP" dirty="0"/>
              <a:t> </a:t>
            </a:r>
            <a:r>
              <a:rPr kumimoji="1" lang="ja-JP" altLang="en-US" dirty="0"/>
              <a:t>ですので</a:t>
            </a:r>
            <a:endParaRPr kumimoji="1" lang="en-US" altLang="ja-JP" dirty="0"/>
          </a:p>
          <a:p>
            <a:r>
              <a:rPr kumimoji="1" lang="en-US" altLang="ja-JP" dirty="0" err="1"/>
              <a:t>i</a:t>
            </a:r>
            <a:r>
              <a:rPr kumimoji="1" lang="en-US" altLang="ja-JP" dirty="0"/>
              <a:t> </a:t>
            </a:r>
            <a:r>
              <a:rPr kumimoji="1" lang="ja-JP" altLang="en-US" dirty="0"/>
              <a:t>を </a:t>
            </a:r>
            <a:r>
              <a:rPr kumimoji="1" lang="en-US" altLang="ja-JP" dirty="0"/>
              <a:t>F </a:t>
            </a:r>
            <a:r>
              <a:rPr kumimoji="1" lang="ja-JP" altLang="en-US" dirty="0"/>
              <a:t>で還元します。</a:t>
            </a:r>
            <a:endParaRPr kumimoji="1" lang="en-US" altLang="ja-JP" dirty="0"/>
          </a:p>
          <a:p>
            <a:r>
              <a:rPr kumimoji="1" lang="ja-JP" altLang="en-US" dirty="0"/>
              <a:t>まずスタックからハンドル部分 </a:t>
            </a:r>
            <a:r>
              <a:rPr kumimoji="1" lang="en-US" altLang="ja-JP" dirty="0"/>
              <a:t>1,4 </a:t>
            </a:r>
            <a:r>
              <a:rPr kumimoji="1" lang="ja-JP" altLang="en-US" dirty="0"/>
              <a:t>をポップします。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45</a:t>
            </a:fld>
            <a:endParaRPr kumimoji="1" lang="ja-JP" altLang="en-US"/>
          </a:p>
        </p:txBody>
      </p:sp>
    </p:spTree>
    <p:extLst>
      <p:ext uri="{BB962C8B-B14F-4D97-AF65-F5344CB8AC3E}">
        <p14:creationId xmlns:p14="http://schemas.microsoft.com/office/powerpoint/2010/main" val="5407346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0 </a:t>
            </a:r>
            <a:r>
              <a:rPr kumimoji="1" lang="ja-JP" altLang="en-US" dirty="0"/>
              <a:t>です。</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0 F </a:t>
            </a:r>
            <a:r>
              <a:rPr kumimoji="1" lang="ja-JP" altLang="en-US" dirty="0"/>
              <a:t>の欄を見ると </a:t>
            </a:r>
            <a:r>
              <a:rPr kumimoji="1" lang="en-US" altLang="ja-JP" dirty="0"/>
              <a:t>3 </a:t>
            </a:r>
            <a:r>
              <a:rPr kumimoji="1" lang="ja-JP" altLang="en-US" dirty="0"/>
              <a:t>ですので、</a:t>
            </a:r>
            <a:endParaRPr kumimoji="1" lang="en-US" altLang="ja-JP" dirty="0"/>
          </a:p>
          <a:p>
            <a:r>
              <a:rPr kumimoji="1" lang="en-US" altLang="ja-JP" dirty="0"/>
              <a:t>F 3</a:t>
            </a:r>
            <a:r>
              <a:rPr kumimoji="1" lang="ja-JP" altLang="en-US" dirty="0"/>
              <a:t> をプッシュします。</a:t>
            </a:r>
            <a:endParaRPr kumimoji="1" lang="en-US" altLang="ja-JP" dirty="0"/>
          </a:p>
          <a:p>
            <a:r>
              <a:rPr kumimoji="1" lang="ja-JP" altLang="en-US" dirty="0"/>
              <a:t>また、このとき </a:t>
            </a:r>
            <a:r>
              <a:rPr kumimoji="1" lang="en-US" altLang="ja-JP" dirty="0"/>
              <a:t>F </a:t>
            </a:r>
            <a:r>
              <a:rPr kumimoji="1" lang="ja-JP" altLang="en-US" dirty="0"/>
              <a:t>→ </a:t>
            </a:r>
            <a:r>
              <a:rPr kumimoji="1" lang="en-US" altLang="ja-JP" dirty="0" err="1"/>
              <a:t>i</a:t>
            </a:r>
            <a:r>
              <a:rPr kumimoji="1" lang="en-US" altLang="ja-JP" dirty="0"/>
              <a:t> </a:t>
            </a:r>
            <a:r>
              <a:rPr kumimoji="1" lang="ja-JP" altLang="en-US" dirty="0"/>
              <a:t>に対応するコード </a:t>
            </a:r>
            <a:r>
              <a:rPr kumimoji="1" lang="en-US" altLang="ja-JP" dirty="0"/>
              <a:t>PUSHI 1 </a:t>
            </a:r>
            <a:r>
              <a:rPr kumimoji="1" lang="ja-JP" altLang="en-US" dirty="0"/>
              <a:t>を生成します。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46</a:t>
            </a:fld>
            <a:endParaRPr kumimoji="1" lang="ja-JP" altLang="en-US"/>
          </a:p>
        </p:txBody>
      </p:sp>
    </p:spTree>
    <p:extLst>
      <p:ext uri="{BB962C8B-B14F-4D97-AF65-F5344CB8AC3E}">
        <p14:creationId xmlns:p14="http://schemas.microsoft.com/office/powerpoint/2010/main" val="141334591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3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3 + </a:t>
            </a:r>
            <a:r>
              <a:rPr kumimoji="1" lang="ja-JP" altLang="en-US" dirty="0"/>
              <a:t>の欄を見ると </a:t>
            </a:r>
            <a:r>
              <a:rPr kumimoji="1" lang="en-US" altLang="ja-JP" dirty="0"/>
              <a:t>r T </a:t>
            </a:r>
            <a:r>
              <a:rPr kumimoji="1" lang="ja-JP" altLang="en-US" dirty="0"/>
              <a:t>→ </a:t>
            </a:r>
            <a:r>
              <a:rPr kumimoji="1" lang="en-US" altLang="ja-JP" dirty="0"/>
              <a:t>F </a:t>
            </a:r>
            <a:r>
              <a:rPr kumimoji="1" lang="ja-JP" altLang="en-US" dirty="0"/>
              <a:t>ですので</a:t>
            </a:r>
            <a:endParaRPr kumimoji="1" lang="en-US" altLang="ja-JP" dirty="0"/>
          </a:p>
          <a:p>
            <a:r>
              <a:rPr kumimoji="1" lang="en-US" altLang="ja-JP" dirty="0"/>
              <a:t>F </a:t>
            </a:r>
            <a:r>
              <a:rPr kumimoji="1" lang="ja-JP" altLang="en-US" dirty="0"/>
              <a:t>を </a:t>
            </a:r>
            <a:r>
              <a:rPr kumimoji="1" lang="en-US" altLang="ja-JP" dirty="0"/>
              <a:t>T </a:t>
            </a:r>
            <a:r>
              <a:rPr kumimoji="1" lang="ja-JP" altLang="en-US" dirty="0"/>
              <a:t>で還元します。</a:t>
            </a:r>
            <a:endParaRPr kumimoji="1" lang="en-US" altLang="ja-JP" dirty="0"/>
          </a:p>
          <a:p>
            <a:r>
              <a:rPr kumimoji="1" lang="ja-JP" altLang="en-US" dirty="0"/>
              <a:t>まずスタックからハンドル部分 </a:t>
            </a:r>
            <a:r>
              <a:rPr kumimoji="1" lang="en-US" altLang="ja-JP" dirty="0"/>
              <a:t>F,3 </a:t>
            </a:r>
            <a:r>
              <a:rPr kumimoji="1" lang="ja-JP" altLang="en-US" dirty="0"/>
              <a:t>をポップします。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47</a:t>
            </a:fld>
            <a:endParaRPr kumimoji="1" lang="ja-JP" altLang="en-US"/>
          </a:p>
        </p:txBody>
      </p:sp>
    </p:spTree>
    <p:extLst>
      <p:ext uri="{BB962C8B-B14F-4D97-AF65-F5344CB8AC3E}">
        <p14:creationId xmlns:p14="http://schemas.microsoft.com/office/powerpoint/2010/main" val="76574171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0 </a:t>
            </a:r>
            <a:r>
              <a:rPr kumimoji="1" lang="ja-JP" altLang="en-US" dirty="0"/>
              <a:t>です。</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0 T </a:t>
            </a:r>
            <a:r>
              <a:rPr kumimoji="1" lang="ja-JP" altLang="en-US" dirty="0"/>
              <a:t>の欄を見ると </a:t>
            </a:r>
            <a:r>
              <a:rPr kumimoji="1" lang="en-US" altLang="ja-JP" dirty="0"/>
              <a:t>2 </a:t>
            </a:r>
            <a:r>
              <a:rPr kumimoji="1" lang="ja-JP" altLang="en-US" dirty="0"/>
              <a:t>ですので、</a:t>
            </a:r>
            <a:endParaRPr kumimoji="1" lang="en-US" altLang="ja-JP" dirty="0"/>
          </a:p>
          <a:p>
            <a:r>
              <a:rPr kumimoji="1" lang="en-US" altLang="ja-JP" dirty="0"/>
              <a:t>T 2</a:t>
            </a:r>
            <a:r>
              <a:rPr kumimoji="1" lang="ja-JP" altLang="en-US" dirty="0"/>
              <a:t> をプッシュします。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48</a:t>
            </a:fld>
            <a:endParaRPr kumimoji="1" lang="ja-JP" altLang="en-US"/>
          </a:p>
        </p:txBody>
      </p:sp>
    </p:spTree>
    <p:extLst>
      <p:ext uri="{BB962C8B-B14F-4D97-AF65-F5344CB8AC3E}">
        <p14:creationId xmlns:p14="http://schemas.microsoft.com/office/powerpoint/2010/main" val="81740816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2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2 + </a:t>
            </a:r>
            <a:r>
              <a:rPr kumimoji="1" lang="ja-JP" altLang="en-US" dirty="0"/>
              <a:t>の欄を見ると </a:t>
            </a:r>
            <a:r>
              <a:rPr kumimoji="1" lang="en-US" altLang="ja-JP" dirty="0"/>
              <a:t>r E </a:t>
            </a:r>
            <a:r>
              <a:rPr kumimoji="1" lang="ja-JP" altLang="en-US" dirty="0"/>
              <a:t>→ </a:t>
            </a:r>
            <a:r>
              <a:rPr kumimoji="1" lang="en-US" altLang="ja-JP" dirty="0"/>
              <a:t>T </a:t>
            </a:r>
            <a:r>
              <a:rPr kumimoji="1" lang="ja-JP" altLang="en-US" dirty="0"/>
              <a:t>ですので</a:t>
            </a:r>
            <a:endParaRPr kumimoji="1" lang="en-US" altLang="ja-JP" dirty="0"/>
          </a:p>
          <a:p>
            <a:r>
              <a:rPr kumimoji="1" lang="en-US" altLang="ja-JP" dirty="0"/>
              <a:t>T </a:t>
            </a:r>
            <a:r>
              <a:rPr kumimoji="1" lang="ja-JP" altLang="en-US" dirty="0"/>
              <a:t>を </a:t>
            </a:r>
            <a:r>
              <a:rPr kumimoji="1" lang="en-US" altLang="ja-JP" dirty="0"/>
              <a:t>E </a:t>
            </a:r>
            <a:r>
              <a:rPr kumimoji="1" lang="ja-JP" altLang="en-US" dirty="0"/>
              <a:t>で還元します。</a:t>
            </a:r>
            <a:endParaRPr kumimoji="1" lang="en-US" altLang="ja-JP" dirty="0"/>
          </a:p>
          <a:p>
            <a:r>
              <a:rPr kumimoji="1" lang="ja-JP" altLang="en-US" dirty="0"/>
              <a:t>まずスタックからハンドル部分 </a:t>
            </a:r>
            <a:r>
              <a:rPr kumimoji="1" lang="en-US" altLang="ja-JP" dirty="0"/>
              <a:t>T,2 </a:t>
            </a:r>
            <a:r>
              <a:rPr kumimoji="1" lang="ja-JP" altLang="en-US" dirty="0"/>
              <a:t>をポップします。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49</a:t>
            </a:fld>
            <a:endParaRPr kumimoji="1" lang="ja-JP" altLang="en-US"/>
          </a:p>
        </p:txBody>
      </p:sp>
    </p:spTree>
    <p:extLst>
      <p:ext uri="{BB962C8B-B14F-4D97-AF65-F5344CB8AC3E}">
        <p14:creationId xmlns:p14="http://schemas.microsoft.com/office/powerpoint/2010/main" val="300328271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0 </a:t>
            </a:r>
            <a:r>
              <a:rPr kumimoji="1" lang="ja-JP" altLang="en-US" dirty="0"/>
              <a:t>です。</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0 E </a:t>
            </a:r>
            <a:r>
              <a:rPr kumimoji="1" lang="ja-JP" altLang="en-US" dirty="0"/>
              <a:t>の欄を見ると </a:t>
            </a:r>
            <a:r>
              <a:rPr kumimoji="1" lang="en-US" altLang="ja-JP" dirty="0"/>
              <a:t>1 </a:t>
            </a:r>
            <a:r>
              <a:rPr kumimoji="1" lang="ja-JP" altLang="en-US" dirty="0"/>
              <a:t>ですので、</a:t>
            </a:r>
            <a:endParaRPr kumimoji="1" lang="en-US" altLang="ja-JP" dirty="0"/>
          </a:p>
          <a:p>
            <a:r>
              <a:rPr kumimoji="1" lang="en-US" altLang="ja-JP" dirty="0"/>
              <a:t>E 1</a:t>
            </a:r>
            <a:r>
              <a:rPr kumimoji="1" lang="ja-JP" altLang="en-US" dirty="0"/>
              <a:t> をプッシュします。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50</a:t>
            </a:fld>
            <a:endParaRPr kumimoji="1" lang="ja-JP" altLang="en-US"/>
          </a:p>
        </p:txBody>
      </p:sp>
    </p:spTree>
    <p:extLst>
      <p:ext uri="{BB962C8B-B14F-4D97-AF65-F5344CB8AC3E}">
        <p14:creationId xmlns:p14="http://schemas.microsoft.com/office/powerpoint/2010/main" val="77217997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a:t>
            </a:r>
            <a:r>
              <a:rPr kumimoji="1" lang="en-US" altLang="ja-JP" dirty="0"/>
              <a:t>1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1 + </a:t>
            </a:r>
            <a:r>
              <a:rPr kumimoji="1" lang="ja-JP" altLang="en-US" dirty="0"/>
              <a:t>の欄を見ると </a:t>
            </a:r>
            <a:r>
              <a:rPr kumimoji="1" lang="en-US" altLang="ja-JP" dirty="0"/>
              <a:t>s 5 </a:t>
            </a:r>
            <a:r>
              <a:rPr kumimoji="1" lang="ja-JP" altLang="en-US" dirty="0"/>
              <a:t>ですので</a:t>
            </a:r>
            <a:endParaRPr kumimoji="1" lang="en-US" altLang="ja-JP" dirty="0"/>
          </a:p>
          <a:p>
            <a:r>
              <a:rPr kumimoji="1" lang="en-US" altLang="ja-JP" dirty="0"/>
              <a:t>+ 5 </a:t>
            </a:r>
            <a:r>
              <a:rPr kumimoji="1" lang="ja-JP" altLang="en-US" dirty="0"/>
              <a:t>をプッシュします。</a:t>
            </a:r>
            <a:r>
              <a:rPr kumimoji="1" lang="en-US" altLang="ja-JP" dirty="0"/>
              <a:t> </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51</a:t>
            </a:fld>
            <a:endParaRPr kumimoji="1" lang="ja-JP" altLang="en-US"/>
          </a:p>
        </p:txBody>
      </p:sp>
    </p:spTree>
    <p:extLst>
      <p:ext uri="{BB962C8B-B14F-4D97-AF65-F5344CB8AC3E}">
        <p14:creationId xmlns:p14="http://schemas.microsoft.com/office/powerpoint/2010/main" val="29406344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移動還元解析の動きを見てみましょう。</a:t>
            </a:r>
            <a:endParaRPr kumimoji="1" lang="en-US" altLang="ja-JP" dirty="0"/>
          </a:p>
          <a:p>
            <a:r>
              <a:rPr kumimoji="1" lang="ja-JP" altLang="en-US" dirty="0"/>
              <a:t>まず、スタックトップが生成規則の右辺と一致する部分があるか確認します・</a:t>
            </a:r>
            <a:endParaRPr kumimoji="1" lang="en-US" altLang="ja-JP" dirty="0"/>
          </a:p>
          <a:p>
            <a:r>
              <a:rPr kumimoji="1" lang="ja-JP" altLang="en-US" dirty="0"/>
              <a:t>例えば、この図では、</a:t>
            </a:r>
            <a:r>
              <a:rPr kumimoji="1" lang="en-US" altLang="ja-JP" dirty="0"/>
              <a:t>T+T </a:t>
            </a:r>
            <a:r>
              <a:rPr kumimoji="1" lang="ja-JP" altLang="en-US" dirty="0"/>
              <a:t>の部分が、 </a:t>
            </a:r>
            <a:r>
              <a:rPr kumimoji="1" lang="en-US" altLang="ja-JP" dirty="0"/>
              <a:t>E </a:t>
            </a:r>
            <a:r>
              <a:rPr kumimoji="1" lang="ja-JP" altLang="en-US" dirty="0"/>
              <a:t>→ </a:t>
            </a:r>
            <a:r>
              <a:rPr kumimoji="1" lang="en-US" altLang="ja-JP" dirty="0"/>
              <a:t>T+T </a:t>
            </a:r>
            <a:r>
              <a:rPr kumimoji="1" lang="ja-JP" altLang="en-US" dirty="0"/>
              <a:t>の右辺と一致します。</a:t>
            </a:r>
            <a:endParaRPr kumimoji="1" lang="en-US" altLang="ja-JP" dirty="0"/>
          </a:p>
          <a:p>
            <a:r>
              <a:rPr kumimoji="1" lang="ja-JP" altLang="en-US" dirty="0"/>
              <a:t>つまり、</a:t>
            </a:r>
            <a:r>
              <a:rPr kumimoji="1" lang="en-US" altLang="ja-JP" dirty="0"/>
              <a:t>T+T </a:t>
            </a:r>
            <a:r>
              <a:rPr kumimoji="1" lang="ja-JP" altLang="en-US" dirty="0"/>
              <a:t>がハンドルになります。</a:t>
            </a:r>
            <a:endParaRPr kumimoji="1" lang="en-US" altLang="ja-JP" dirty="0"/>
          </a:p>
          <a:p>
            <a:r>
              <a:rPr kumimoji="1" lang="ja-JP" altLang="en-US" dirty="0"/>
              <a:t>このとき、右辺 </a:t>
            </a:r>
            <a:r>
              <a:rPr kumimoji="1" lang="en-US" altLang="ja-JP" dirty="0"/>
              <a:t>T+T </a:t>
            </a:r>
            <a:r>
              <a:rPr kumimoji="1" lang="ja-JP" altLang="en-US" dirty="0"/>
              <a:t>をポップし、</a:t>
            </a:r>
            <a:endParaRPr kumimoji="1" lang="en-US" altLang="ja-JP" dirty="0"/>
          </a:p>
          <a:p>
            <a:r>
              <a:rPr kumimoji="1" lang="ja-JP" altLang="en-US" dirty="0"/>
              <a:t>左辺 </a:t>
            </a:r>
            <a:r>
              <a:rPr kumimoji="1" lang="en-US" altLang="ja-JP" dirty="0"/>
              <a:t>E </a:t>
            </a:r>
            <a:r>
              <a:rPr kumimoji="1" lang="ja-JP" altLang="en-US" dirty="0"/>
              <a:t>をプッシュします。</a:t>
            </a:r>
            <a:endParaRPr kumimoji="1" lang="en-US" altLang="ja-JP" dirty="0"/>
          </a:p>
          <a:p>
            <a:r>
              <a:rPr kumimoji="1" lang="ja-JP" altLang="en-US" dirty="0"/>
              <a:t>またこのとき、生成規則に対応するコードがあるならば出力します。</a:t>
            </a:r>
            <a:endParaRPr kumimoji="1" lang="en-US" altLang="ja-JP" dirty="0"/>
          </a:p>
          <a:p>
            <a:r>
              <a:rPr kumimoji="1" lang="ja-JP" altLang="en-US" dirty="0"/>
              <a:t>この場合は、</a:t>
            </a:r>
            <a:r>
              <a:rPr kumimoji="1" lang="en-US" altLang="ja-JP" dirty="0"/>
              <a:t>T+T </a:t>
            </a:r>
            <a:r>
              <a:rPr kumimoji="1" lang="ja-JP" altLang="en-US" dirty="0"/>
              <a:t>という足し算を還元していますので、</a:t>
            </a:r>
            <a:endParaRPr kumimoji="1" lang="en-US" altLang="ja-JP" dirty="0"/>
          </a:p>
          <a:p>
            <a:r>
              <a:rPr kumimoji="1" lang="en-US" altLang="ja-JP" dirty="0"/>
              <a:t>ADD </a:t>
            </a:r>
            <a:r>
              <a:rPr kumimoji="1" lang="ja-JP" altLang="en-US" dirty="0"/>
              <a:t>を出力します。</a:t>
            </a:r>
            <a:endParaRPr kumimoji="1" lang="en-US" altLang="ja-JP" dirty="0"/>
          </a:p>
        </p:txBody>
      </p:sp>
      <p:sp>
        <p:nvSpPr>
          <p:cNvPr id="4" name="スライド番号プレースホルダー 3"/>
          <p:cNvSpPr>
            <a:spLocks noGrp="1"/>
          </p:cNvSpPr>
          <p:nvPr>
            <p:ph type="sldNum" sz="quarter" idx="5"/>
          </p:nvPr>
        </p:nvSpPr>
        <p:spPr/>
        <p:txBody>
          <a:bodyPr/>
          <a:lstStyle/>
          <a:p>
            <a:fld id="{E25BFA26-218D-4142-AE6B-3ACA00F03636}" type="slidenum">
              <a:rPr kumimoji="1" lang="ja-JP" altLang="en-US" smtClean="0"/>
              <a:t>5</a:t>
            </a:fld>
            <a:endParaRPr kumimoji="1" lang="ja-JP" altLang="en-US"/>
          </a:p>
        </p:txBody>
      </p:sp>
    </p:spTree>
    <p:extLst>
      <p:ext uri="{BB962C8B-B14F-4D97-AF65-F5344CB8AC3E}">
        <p14:creationId xmlns:p14="http://schemas.microsoft.com/office/powerpoint/2010/main" val="6764571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a:t>
            </a:r>
            <a:r>
              <a:rPr kumimoji="1" lang="en-US" altLang="ja-JP" dirty="0"/>
              <a:t>5 </a:t>
            </a:r>
            <a:r>
              <a:rPr kumimoji="1" lang="ja-JP" altLang="en-US" dirty="0"/>
              <a:t>入力記号は 整数 </a:t>
            </a:r>
            <a:r>
              <a:rPr kumimoji="1" lang="en-US" altLang="ja-JP" dirty="0"/>
              <a:t>2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5 </a:t>
            </a:r>
            <a:r>
              <a:rPr kumimoji="1" lang="en-US" altLang="ja-JP" dirty="0" err="1"/>
              <a:t>i</a:t>
            </a:r>
            <a:r>
              <a:rPr kumimoji="1" lang="en-US" altLang="ja-JP" dirty="0"/>
              <a:t> </a:t>
            </a:r>
            <a:r>
              <a:rPr kumimoji="1" lang="ja-JP" altLang="en-US" dirty="0"/>
              <a:t>の欄を見ると </a:t>
            </a:r>
            <a:r>
              <a:rPr kumimoji="1" lang="en-US" altLang="ja-JP" dirty="0"/>
              <a:t>s 4 </a:t>
            </a:r>
            <a:r>
              <a:rPr kumimoji="1" lang="ja-JP" altLang="en-US" dirty="0"/>
              <a:t>ですので</a:t>
            </a:r>
            <a:endParaRPr kumimoji="1" lang="en-US" altLang="ja-JP" dirty="0"/>
          </a:p>
          <a:p>
            <a:r>
              <a:rPr kumimoji="1" lang="en-US" altLang="ja-JP" dirty="0"/>
              <a:t>2 4 </a:t>
            </a:r>
            <a:r>
              <a:rPr kumimoji="1" lang="ja-JP" altLang="en-US" dirty="0"/>
              <a:t>をプッシュします。</a:t>
            </a:r>
            <a:r>
              <a:rPr kumimoji="1" lang="en-US" altLang="ja-JP" dirty="0"/>
              <a:t> </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52</a:t>
            </a:fld>
            <a:endParaRPr kumimoji="1" lang="ja-JP" altLang="en-US"/>
          </a:p>
        </p:txBody>
      </p:sp>
    </p:spTree>
    <p:extLst>
      <p:ext uri="{BB962C8B-B14F-4D97-AF65-F5344CB8AC3E}">
        <p14:creationId xmlns:p14="http://schemas.microsoft.com/office/powerpoint/2010/main" val="256329091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4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4 * </a:t>
            </a:r>
            <a:r>
              <a:rPr kumimoji="1" lang="ja-JP" altLang="en-US" dirty="0"/>
              <a:t>の欄は </a:t>
            </a:r>
            <a:r>
              <a:rPr kumimoji="1" lang="en-US" altLang="ja-JP" dirty="0"/>
              <a:t>r F </a:t>
            </a:r>
            <a:r>
              <a:rPr kumimoji="1" lang="ja-JP" altLang="en-US" dirty="0"/>
              <a:t>→ </a:t>
            </a:r>
            <a:r>
              <a:rPr kumimoji="1" lang="en-US" altLang="ja-JP" dirty="0" err="1"/>
              <a:t>i</a:t>
            </a:r>
            <a:r>
              <a:rPr kumimoji="1" lang="en-US" altLang="ja-JP" dirty="0"/>
              <a:t> </a:t>
            </a:r>
            <a:r>
              <a:rPr kumimoji="1" lang="ja-JP" altLang="en-US" dirty="0"/>
              <a:t>ですので</a:t>
            </a:r>
            <a:endParaRPr kumimoji="1" lang="en-US" altLang="ja-JP" dirty="0"/>
          </a:p>
          <a:p>
            <a:r>
              <a:rPr kumimoji="1" lang="en-US" altLang="ja-JP" dirty="0"/>
              <a:t>2,4 </a:t>
            </a:r>
            <a:r>
              <a:rPr kumimoji="1" lang="ja-JP" altLang="en-US" dirty="0"/>
              <a:t>をポップします。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53</a:t>
            </a:fld>
            <a:endParaRPr kumimoji="1" lang="ja-JP" altLang="en-US"/>
          </a:p>
        </p:txBody>
      </p:sp>
    </p:spTree>
    <p:extLst>
      <p:ext uri="{BB962C8B-B14F-4D97-AF65-F5344CB8AC3E}">
        <p14:creationId xmlns:p14="http://schemas.microsoft.com/office/powerpoint/2010/main" val="27091859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5 </a:t>
            </a:r>
            <a:r>
              <a:rPr kumimoji="1" lang="ja-JP" altLang="en-US" dirty="0"/>
              <a:t>です。</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5 F </a:t>
            </a:r>
            <a:r>
              <a:rPr kumimoji="1" lang="ja-JP" altLang="en-US" dirty="0"/>
              <a:t>の欄を見ると </a:t>
            </a:r>
            <a:r>
              <a:rPr kumimoji="1" lang="en-US" altLang="ja-JP" dirty="0"/>
              <a:t>3 </a:t>
            </a:r>
            <a:r>
              <a:rPr kumimoji="1" lang="ja-JP" altLang="en-US" dirty="0"/>
              <a:t>ですので、</a:t>
            </a:r>
            <a:endParaRPr kumimoji="1" lang="en-US" altLang="ja-JP" dirty="0"/>
          </a:p>
          <a:p>
            <a:r>
              <a:rPr kumimoji="1" lang="en-US" altLang="ja-JP" dirty="0"/>
              <a:t>F 3</a:t>
            </a:r>
            <a:r>
              <a:rPr kumimoji="1" lang="ja-JP" altLang="en-US" dirty="0"/>
              <a:t> をプッシュします。</a:t>
            </a:r>
            <a:endParaRPr kumimoji="1" lang="en-US" altLang="ja-JP" dirty="0"/>
          </a:p>
          <a:p>
            <a:r>
              <a:rPr kumimoji="1" lang="ja-JP" altLang="en-US" dirty="0"/>
              <a:t>このときコード </a:t>
            </a:r>
            <a:r>
              <a:rPr kumimoji="1" lang="en-US" altLang="ja-JP" dirty="0"/>
              <a:t>PUSHI 2 </a:t>
            </a:r>
            <a:r>
              <a:rPr kumimoji="1" lang="ja-JP" altLang="en-US" dirty="0"/>
              <a:t>を生成します。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54</a:t>
            </a:fld>
            <a:endParaRPr kumimoji="1" lang="ja-JP" altLang="en-US"/>
          </a:p>
        </p:txBody>
      </p:sp>
    </p:spTree>
    <p:extLst>
      <p:ext uri="{BB962C8B-B14F-4D97-AF65-F5344CB8AC3E}">
        <p14:creationId xmlns:p14="http://schemas.microsoft.com/office/powerpoint/2010/main" val="241164001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3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3 * </a:t>
            </a:r>
            <a:r>
              <a:rPr kumimoji="1" lang="ja-JP" altLang="en-US" dirty="0"/>
              <a:t>の欄は </a:t>
            </a:r>
            <a:r>
              <a:rPr kumimoji="1" lang="en-US" altLang="ja-JP" dirty="0"/>
              <a:t>r T </a:t>
            </a:r>
            <a:r>
              <a:rPr kumimoji="1" lang="ja-JP" altLang="en-US" dirty="0"/>
              <a:t>→ </a:t>
            </a:r>
            <a:r>
              <a:rPr kumimoji="1" lang="en-US" altLang="ja-JP" dirty="0"/>
              <a:t>F </a:t>
            </a:r>
            <a:r>
              <a:rPr kumimoji="1" lang="ja-JP" altLang="en-US" dirty="0"/>
              <a:t>ですので</a:t>
            </a:r>
            <a:endParaRPr kumimoji="1" lang="en-US" altLang="ja-JP" dirty="0"/>
          </a:p>
          <a:p>
            <a:r>
              <a:rPr kumimoji="1" lang="en-US" altLang="ja-JP" dirty="0"/>
              <a:t>F,3 </a:t>
            </a:r>
            <a:r>
              <a:rPr kumimoji="1" lang="ja-JP" altLang="en-US" dirty="0"/>
              <a:t>をポップします。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55</a:t>
            </a:fld>
            <a:endParaRPr kumimoji="1" lang="ja-JP" altLang="en-US"/>
          </a:p>
        </p:txBody>
      </p:sp>
    </p:spTree>
    <p:extLst>
      <p:ext uri="{BB962C8B-B14F-4D97-AF65-F5344CB8AC3E}">
        <p14:creationId xmlns:p14="http://schemas.microsoft.com/office/powerpoint/2010/main" val="391981147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5 </a:t>
            </a:r>
            <a:r>
              <a:rPr kumimoji="1" lang="ja-JP" altLang="en-US" dirty="0"/>
              <a:t>です。</a:t>
            </a:r>
          </a:p>
          <a:p>
            <a:r>
              <a:rPr kumimoji="1" lang="en-US" altLang="ja-JP" dirty="0" err="1"/>
              <a:t>goto</a:t>
            </a:r>
            <a:r>
              <a:rPr kumimoji="1" lang="en-US" altLang="ja-JP" dirty="0"/>
              <a:t> </a:t>
            </a:r>
            <a:r>
              <a:rPr kumimoji="1" lang="ja-JP" altLang="en-US" dirty="0"/>
              <a:t>表の </a:t>
            </a:r>
            <a:r>
              <a:rPr kumimoji="1" lang="en-US" altLang="ja-JP" dirty="0"/>
              <a:t>5 T </a:t>
            </a:r>
            <a:r>
              <a:rPr kumimoji="1" lang="ja-JP" altLang="en-US" dirty="0"/>
              <a:t>の欄を見ると </a:t>
            </a:r>
            <a:r>
              <a:rPr kumimoji="1" lang="en-US" altLang="ja-JP" dirty="0"/>
              <a:t>7 </a:t>
            </a:r>
            <a:r>
              <a:rPr kumimoji="1" lang="ja-JP" altLang="en-US" dirty="0"/>
              <a:t>ですので、</a:t>
            </a:r>
          </a:p>
          <a:p>
            <a:r>
              <a:rPr kumimoji="1" lang="en-US" altLang="ja-JP" dirty="0"/>
              <a:t>T 7 </a:t>
            </a:r>
            <a:r>
              <a:rPr kumimoji="1" lang="ja-JP" altLang="en-US" dirty="0"/>
              <a:t>をプッシュします。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56</a:t>
            </a:fld>
            <a:endParaRPr kumimoji="1" lang="ja-JP" altLang="en-US"/>
          </a:p>
        </p:txBody>
      </p:sp>
    </p:spTree>
    <p:extLst>
      <p:ext uri="{BB962C8B-B14F-4D97-AF65-F5344CB8AC3E}">
        <p14:creationId xmlns:p14="http://schemas.microsoft.com/office/powerpoint/2010/main" val="36323196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a:t>
            </a:r>
            <a:r>
              <a:rPr kumimoji="1" lang="en-US" altLang="ja-JP" dirty="0"/>
              <a:t>7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7 * </a:t>
            </a:r>
            <a:r>
              <a:rPr kumimoji="1" lang="ja-JP" altLang="en-US" dirty="0"/>
              <a:t>の欄を見ると </a:t>
            </a:r>
            <a:r>
              <a:rPr kumimoji="1" lang="en-US" altLang="ja-JP" dirty="0"/>
              <a:t>s 6 </a:t>
            </a:r>
            <a:r>
              <a:rPr kumimoji="1" lang="ja-JP" altLang="en-US" dirty="0"/>
              <a:t>ですので</a:t>
            </a:r>
            <a:endParaRPr kumimoji="1" lang="en-US" altLang="ja-JP" dirty="0"/>
          </a:p>
          <a:p>
            <a:r>
              <a:rPr kumimoji="1" lang="en-US" altLang="ja-JP" dirty="0"/>
              <a:t>* 6 </a:t>
            </a:r>
            <a:r>
              <a:rPr kumimoji="1" lang="ja-JP" altLang="en-US" dirty="0"/>
              <a:t>をプッシュします。</a:t>
            </a:r>
            <a:r>
              <a:rPr kumimoji="1" lang="en-US" altLang="ja-JP" dirty="0"/>
              <a:t> </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57</a:t>
            </a:fld>
            <a:endParaRPr kumimoji="1" lang="ja-JP" altLang="en-US"/>
          </a:p>
        </p:txBody>
      </p:sp>
    </p:spTree>
    <p:extLst>
      <p:ext uri="{BB962C8B-B14F-4D97-AF65-F5344CB8AC3E}">
        <p14:creationId xmlns:p14="http://schemas.microsoft.com/office/powerpoint/2010/main" val="97343800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a:t>
            </a:r>
            <a:r>
              <a:rPr kumimoji="1" lang="en-US" altLang="ja-JP" dirty="0"/>
              <a:t>8 </a:t>
            </a:r>
            <a:r>
              <a:rPr kumimoji="1" lang="ja-JP" altLang="en-US" dirty="0"/>
              <a:t>入力記号は 整数 </a:t>
            </a:r>
            <a:r>
              <a:rPr kumimoji="1" lang="en-US" altLang="ja-JP" dirty="0"/>
              <a:t>3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6 </a:t>
            </a:r>
            <a:r>
              <a:rPr kumimoji="1" lang="en-US" altLang="ja-JP" dirty="0" err="1"/>
              <a:t>i</a:t>
            </a:r>
            <a:r>
              <a:rPr kumimoji="1" lang="en-US" altLang="ja-JP" dirty="0"/>
              <a:t> </a:t>
            </a:r>
            <a:r>
              <a:rPr kumimoji="1" lang="ja-JP" altLang="en-US" dirty="0"/>
              <a:t>の欄を見ると </a:t>
            </a:r>
            <a:r>
              <a:rPr kumimoji="1" lang="en-US" altLang="ja-JP" dirty="0"/>
              <a:t>s 4 </a:t>
            </a:r>
            <a:r>
              <a:rPr kumimoji="1" lang="ja-JP" altLang="en-US" dirty="0"/>
              <a:t>ですので</a:t>
            </a:r>
            <a:endParaRPr kumimoji="1" lang="en-US" altLang="ja-JP" dirty="0"/>
          </a:p>
          <a:p>
            <a:r>
              <a:rPr kumimoji="1" lang="en-US" altLang="ja-JP" dirty="0"/>
              <a:t>3 4 </a:t>
            </a:r>
            <a:r>
              <a:rPr kumimoji="1" lang="ja-JP" altLang="en-US" dirty="0"/>
              <a:t>をプッシュします。</a:t>
            </a:r>
            <a:r>
              <a:rPr kumimoji="1" lang="en-US" altLang="ja-JP" dirty="0"/>
              <a:t> </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58</a:t>
            </a:fld>
            <a:endParaRPr kumimoji="1" lang="ja-JP" altLang="en-US"/>
          </a:p>
        </p:txBody>
      </p:sp>
    </p:spTree>
    <p:extLst>
      <p:ext uri="{BB962C8B-B14F-4D97-AF65-F5344CB8AC3E}">
        <p14:creationId xmlns:p14="http://schemas.microsoft.com/office/powerpoint/2010/main" val="307209074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4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4 $ </a:t>
            </a:r>
            <a:r>
              <a:rPr kumimoji="1" lang="ja-JP" altLang="en-US" dirty="0"/>
              <a:t>の欄は </a:t>
            </a:r>
            <a:r>
              <a:rPr kumimoji="1" lang="en-US" altLang="ja-JP" dirty="0"/>
              <a:t>r F </a:t>
            </a:r>
            <a:r>
              <a:rPr kumimoji="1" lang="ja-JP" altLang="en-US" dirty="0"/>
              <a:t>→ </a:t>
            </a:r>
            <a:r>
              <a:rPr kumimoji="1" lang="en-US" altLang="ja-JP" dirty="0" err="1"/>
              <a:t>i</a:t>
            </a:r>
            <a:r>
              <a:rPr kumimoji="1" lang="en-US" altLang="ja-JP" dirty="0"/>
              <a:t> </a:t>
            </a:r>
            <a:r>
              <a:rPr kumimoji="1" lang="ja-JP" altLang="en-US" dirty="0"/>
              <a:t>ですので</a:t>
            </a:r>
            <a:endParaRPr kumimoji="1" lang="en-US" altLang="ja-JP" dirty="0"/>
          </a:p>
          <a:p>
            <a:r>
              <a:rPr kumimoji="1" lang="en-US" altLang="ja-JP" dirty="0"/>
              <a:t>3,4 </a:t>
            </a:r>
            <a:r>
              <a:rPr kumimoji="1" lang="ja-JP" altLang="en-US" dirty="0"/>
              <a:t>をポップします。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59</a:t>
            </a:fld>
            <a:endParaRPr kumimoji="1" lang="ja-JP" altLang="en-US"/>
          </a:p>
        </p:txBody>
      </p:sp>
    </p:spTree>
    <p:extLst>
      <p:ext uri="{BB962C8B-B14F-4D97-AF65-F5344CB8AC3E}">
        <p14:creationId xmlns:p14="http://schemas.microsoft.com/office/powerpoint/2010/main" val="30717822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6 </a:t>
            </a:r>
            <a:r>
              <a:rPr kumimoji="1" lang="ja-JP" altLang="en-US" dirty="0"/>
              <a:t>です。</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6 F </a:t>
            </a:r>
            <a:r>
              <a:rPr kumimoji="1" lang="ja-JP" altLang="en-US" dirty="0"/>
              <a:t>の欄を見ると </a:t>
            </a:r>
            <a:r>
              <a:rPr kumimoji="1" lang="en-US" altLang="ja-JP" dirty="0"/>
              <a:t>8 </a:t>
            </a:r>
            <a:r>
              <a:rPr kumimoji="1" lang="ja-JP" altLang="en-US" dirty="0"/>
              <a:t>ですので、</a:t>
            </a:r>
            <a:endParaRPr kumimoji="1" lang="en-US" altLang="ja-JP" dirty="0"/>
          </a:p>
          <a:p>
            <a:r>
              <a:rPr kumimoji="1" lang="en-US" altLang="ja-JP" dirty="0"/>
              <a:t>F 8</a:t>
            </a:r>
            <a:r>
              <a:rPr kumimoji="1" lang="ja-JP" altLang="en-US" dirty="0"/>
              <a:t> をプッシュします。</a:t>
            </a:r>
            <a:endParaRPr kumimoji="1" lang="en-US" altLang="ja-JP" dirty="0"/>
          </a:p>
          <a:p>
            <a:r>
              <a:rPr kumimoji="1" lang="ja-JP" altLang="en-US" dirty="0"/>
              <a:t>このときコード </a:t>
            </a:r>
            <a:r>
              <a:rPr kumimoji="1" lang="en-US" altLang="ja-JP" dirty="0"/>
              <a:t>PUSHI 3 </a:t>
            </a:r>
            <a:r>
              <a:rPr kumimoji="1" lang="ja-JP" altLang="en-US" dirty="0"/>
              <a:t>を生成します。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60</a:t>
            </a:fld>
            <a:endParaRPr kumimoji="1" lang="ja-JP" altLang="en-US"/>
          </a:p>
        </p:txBody>
      </p:sp>
    </p:spTree>
    <p:extLst>
      <p:ext uri="{BB962C8B-B14F-4D97-AF65-F5344CB8AC3E}">
        <p14:creationId xmlns:p14="http://schemas.microsoft.com/office/powerpoint/2010/main" val="395276396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8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8 $ </a:t>
            </a:r>
            <a:r>
              <a:rPr kumimoji="1" lang="ja-JP" altLang="en-US" dirty="0"/>
              <a:t>の欄は </a:t>
            </a:r>
            <a:r>
              <a:rPr kumimoji="1" lang="en-US" altLang="ja-JP" dirty="0"/>
              <a:t>r T </a:t>
            </a:r>
            <a:r>
              <a:rPr kumimoji="1" lang="ja-JP" altLang="en-US" dirty="0"/>
              <a:t>→ </a:t>
            </a:r>
            <a:r>
              <a:rPr kumimoji="1" lang="en-US" altLang="ja-JP" dirty="0"/>
              <a:t>T*F </a:t>
            </a:r>
            <a:r>
              <a:rPr kumimoji="1" lang="ja-JP" altLang="en-US" dirty="0"/>
              <a:t>ですので</a:t>
            </a:r>
            <a:endParaRPr kumimoji="1" lang="en-US" altLang="ja-JP" dirty="0"/>
          </a:p>
          <a:p>
            <a:r>
              <a:rPr kumimoji="1" lang="en-US" altLang="ja-JP" dirty="0"/>
              <a:t>F,8 *,6 T,7  </a:t>
            </a:r>
            <a:r>
              <a:rPr kumimoji="1" lang="ja-JP" altLang="en-US" dirty="0"/>
              <a:t>をポップします。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61</a:t>
            </a:fld>
            <a:endParaRPr kumimoji="1" lang="ja-JP" altLang="en-US"/>
          </a:p>
        </p:txBody>
      </p:sp>
    </p:spTree>
    <p:extLst>
      <p:ext uri="{BB962C8B-B14F-4D97-AF65-F5344CB8AC3E}">
        <p14:creationId xmlns:p14="http://schemas.microsoft.com/office/powerpoint/2010/main" val="580220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スタックトップが、生成規則の右辺と一致しない場合は、</a:t>
            </a:r>
            <a:endParaRPr kumimoji="1" lang="en-US" altLang="ja-JP" dirty="0"/>
          </a:p>
          <a:p>
            <a:r>
              <a:rPr kumimoji="1" lang="ja-JP" altLang="en-US" dirty="0"/>
              <a:t>読み込み中の入力記号をスタックにプッシュします。</a:t>
            </a:r>
            <a:endParaRPr kumimoji="1" lang="en-US" altLang="ja-JP" dirty="0"/>
          </a:p>
          <a:p>
            <a:r>
              <a:rPr kumimoji="1" lang="ja-JP" altLang="en-US" dirty="0"/>
              <a:t>例えばこの図では、スタックトップは生成規則の右辺に一致しませんので、</a:t>
            </a:r>
            <a:endParaRPr kumimoji="1" lang="en-US" altLang="ja-JP" dirty="0"/>
          </a:p>
          <a:p>
            <a:r>
              <a:rPr kumimoji="1" lang="ja-JP" altLang="en-US" dirty="0"/>
              <a:t>読み込み中の入力記号 </a:t>
            </a:r>
            <a:r>
              <a:rPr kumimoji="1" lang="en-US" altLang="ja-JP" dirty="0"/>
              <a:t>) </a:t>
            </a:r>
            <a:r>
              <a:rPr kumimoji="1" lang="ja-JP" altLang="en-US" dirty="0"/>
              <a:t>をスタックにプッシュします。</a:t>
            </a:r>
            <a:endParaRPr kumimoji="1" lang="en-US" altLang="ja-JP" dirty="0"/>
          </a:p>
          <a:p>
            <a:r>
              <a:rPr kumimoji="1" lang="ja-JP" altLang="en-US" dirty="0"/>
              <a:t>このように、入力記号をスタックにプッシュすることを、</a:t>
            </a:r>
            <a:endParaRPr kumimoji="1" lang="en-US" altLang="ja-JP" dirty="0"/>
          </a:p>
          <a:p>
            <a:r>
              <a:rPr kumimoji="1" lang="ja-JP" altLang="en-US" dirty="0"/>
              <a:t>移動 </a:t>
            </a:r>
            <a:r>
              <a:rPr kumimoji="1" lang="en-US" altLang="ja-JP" dirty="0"/>
              <a:t>shift </a:t>
            </a:r>
            <a:r>
              <a:rPr kumimoji="1" lang="ja-JP" altLang="en-US" dirty="0"/>
              <a:t>と言います。</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移動還元解析では、スタックトップが右辺に一致すれば、還元、</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一致しなければ移動します。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E25BFA26-218D-4142-AE6B-3ACA00F03636}" type="slidenum">
              <a:rPr kumimoji="1" lang="ja-JP" altLang="en-US" smtClean="0"/>
              <a:t>6</a:t>
            </a:fld>
            <a:endParaRPr kumimoji="1" lang="ja-JP" altLang="en-US"/>
          </a:p>
        </p:txBody>
      </p:sp>
    </p:spTree>
    <p:extLst>
      <p:ext uri="{BB962C8B-B14F-4D97-AF65-F5344CB8AC3E}">
        <p14:creationId xmlns:p14="http://schemas.microsoft.com/office/powerpoint/2010/main" val="53119676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5 </a:t>
            </a:r>
            <a:r>
              <a:rPr kumimoji="1" lang="ja-JP" altLang="en-US" dirty="0"/>
              <a:t>です。</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5 T </a:t>
            </a:r>
            <a:r>
              <a:rPr kumimoji="1" lang="ja-JP" altLang="en-US" dirty="0"/>
              <a:t>の欄を見ると </a:t>
            </a:r>
            <a:r>
              <a:rPr kumimoji="1" lang="en-US" altLang="ja-JP" dirty="0"/>
              <a:t>7 </a:t>
            </a:r>
            <a:r>
              <a:rPr kumimoji="1" lang="ja-JP" altLang="en-US" dirty="0"/>
              <a:t>ですので、</a:t>
            </a:r>
            <a:endParaRPr kumimoji="1" lang="en-US" altLang="ja-JP" dirty="0"/>
          </a:p>
          <a:p>
            <a:r>
              <a:rPr kumimoji="1" lang="en-US" altLang="ja-JP" dirty="0"/>
              <a:t>T 7</a:t>
            </a:r>
            <a:r>
              <a:rPr kumimoji="1" lang="ja-JP" altLang="en-US" dirty="0"/>
              <a:t> をプッシュします。</a:t>
            </a:r>
            <a:endParaRPr kumimoji="1" lang="en-US" altLang="ja-JP" dirty="0"/>
          </a:p>
          <a:p>
            <a:r>
              <a:rPr kumimoji="1" lang="ja-JP" altLang="en-US" dirty="0"/>
              <a:t>このときコード </a:t>
            </a:r>
            <a:r>
              <a:rPr kumimoji="1" lang="en-US" altLang="ja-JP" dirty="0"/>
              <a:t>MUL </a:t>
            </a:r>
            <a:r>
              <a:rPr kumimoji="1" lang="ja-JP" altLang="en-US" dirty="0"/>
              <a:t>を生成します。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62</a:t>
            </a:fld>
            <a:endParaRPr kumimoji="1" lang="ja-JP" altLang="en-US"/>
          </a:p>
        </p:txBody>
      </p:sp>
    </p:spTree>
    <p:extLst>
      <p:ext uri="{BB962C8B-B14F-4D97-AF65-F5344CB8AC3E}">
        <p14:creationId xmlns:p14="http://schemas.microsoft.com/office/powerpoint/2010/main" val="196567397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7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7 $ </a:t>
            </a:r>
            <a:r>
              <a:rPr kumimoji="1" lang="ja-JP" altLang="en-US" dirty="0"/>
              <a:t>の欄は </a:t>
            </a:r>
            <a:r>
              <a:rPr kumimoji="1" lang="en-US" altLang="ja-JP" dirty="0"/>
              <a:t>r E </a:t>
            </a:r>
            <a:r>
              <a:rPr kumimoji="1" lang="ja-JP" altLang="en-US" dirty="0"/>
              <a:t>→ </a:t>
            </a:r>
            <a:r>
              <a:rPr kumimoji="1" lang="en-US" altLang="ja-JP" dirty="0"/>
              <a:t>E+T </a:t>
            </a:r>
            <a:r>
              <a:rPr kumimoji="1" lang="ja-JP" altLang="en-US" dirty="0"/>
              <a:t>ですので</a:t>
            </a:r>
            <a:endParaRPr kumimoji="1" lang="en-US" altLang="ja-JP" dirty="0"/>
          </a:p>
          <a:p>
            <a:r>
              <a:rPr kumimoji="1" lang="en-US" altLang="ja-JP" dirty="0"/>
              <a:t>T,7 +,5 E,1 </a:t>
            </a:r>
            <a:r>
              <a:rPr kumimoji="1" lang="ja-JP" altLang="en-US" dirty="0"/>
              <a:t>をポップします。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63</a:t>
            </a:fld>
            <a:endParaRPr kumimoji="1" lang="ja-JP" altLang="en-US"/>
          </a:p>
        </p:txBody>
      </p:sp>
    </p:spTree>
    <p:extLst>
      <p:ext uri="{BB962C8B-B14F-4D97-AF65-F5344CB8AC3E}">
        <p14:creationId xmlns:p14="http://schemas.microsoft.com/office/powerpoint/2010/main" val="237179619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0 </a:t>
            </a:r>
            <a:r>
              <a:rPr kumimoji="1" lang="ja-JP" altLang="en-US" dirty="0"/>
              <a:t>です。</a:t>
            </a:r>
            <a:endParaRPr kumimoji="1" lang="en-US" altLang="ja-JP" dirty="0"/>
          </a:p>
          <a:p>
            <a:r>
              <a:rPr kumimoji="1" lang="en-US" altLang="ja-JP" dirty="0" err="1"/>
              <a:t>goto</a:t>
            </a:r>
            <a:r>
              <a:rPr kumimoji="1" lang="en-US" altLang="ja-JP" dirty="0"/>
              <a:t> </a:t>
            </a:r>
            <a:r>
              <a:rPr kumimoji="1" lang="ja-JP" altLang="en-US" dirty="0"/>
              <a:t>表の </a:t>
            </a:r>
            <a:r>
              <a:rPr kumimoji="1" lang="en-US" altLang="ja-JP" dirty="0"/>
              <a:t>0 E </a:t>
            </a:r>
            <a:r>
              <a:rPr kumimoji="1" lang="ja-JP" altLang="en-US" dirty="0"/>
              <a:t>の欄を見ると </a:t>
            </a:r>
            <a:r>
              <a:rPr kumimoji="1" lang="en-US" altLang="ja-JP" dirty="0"/>
              <a:t>1 </a:t>
            </a:r>
            <a:r>
              <a:rPr kumimoji="1" lang="ja-JP" altLang="en-US" dirty="0"/>
              <a:t>ですので、</a:t>
            </a:r>
            <a:endParaRPr kumimoji="1" lang="en-US" altLang="ja-JP" dirty="0"/>
          </a:p>
          <a:p>
            <a:r>
              <a:rPr kumimoji="1" lang="en-US" altLang="ja-JP" dirty="0"/>
              <a:t>E 1</a:t>
            </a:r>
            <a:r>
              <a:rPr kumimoji="1" lang="ja-JP" altLang="en-US" dirty="0"/>
              <a:t> をプッシュします。</a:t>
            </a:r>
            <a:endParaRPr kumimoji="1" lang="en-US" altLang="ja-JP" dirty="0"/>
          </a:p>
          <a:p>
            <a:r>
              <a:rPr kumimoji="1" lang="ja-JP" altLang="en-US" dirty="0"/>
              <a:t>このときコード </a:t>
            </a:r>
            <a:r>
              <a:rPr kumimoji="1" lang="en-US" altLang="ja-JP" dirty="0"/>
              <a:t>ADD </a:t>
            </a:r>
            <a:r>
              <a:rPr kumimoji="1" lang="ja-JP" altLang="en-US" dirty="0"/>
              <a:t>を生成します。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64</a:t>
            </a:fld>
            <a:endParaRPr kumimoji="1" lang="ja-JP" altLang="en-US"/>
          </a:p>
        </p:txBody>
      </p:sp>
    </p:spTree>
    <p:extLst>
      <p:ext uri="{BB962C8B-B14F-4D97-AF65-F5344CB8AC3E}">
        <p14:creationId xmlns:p14="http://schemas.microsoft.com/office/powerpoint/2010/main" val="2770156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スタックトップは状態 </a:t>
            </a:r>
            <a:r>
              <a:rPr kumimoji="1" lang="en-US" altLang="ja-JP" dirty="0"/>
              <a:t>1 </a:t>
            </a:r>
            <a:r>
              <a:rPr kumimoji="1" lang="ja-JP" altLang="en-US" dirty="0"/>
              <a:t>入力記号は </a:t>
            </a:r>
            <a:r>
              <a:rPr kumimoji="1" lang="en-US" altLang="ja-JP" dirty="0"/>
              <a:t>$ </a:t>
            </a:r>
            <a:r>
              <a:rPr kumimoji="1" lang="ja-JP" altLang="en-US" dirty="0"/>
              <a:t>です。</a:t>
            </a:r>
            <a:endParaRPr kumimoji="1" lang="en-US" altLang="ja-JP" dirty="0"/>
          </a:p>
          <a:p>
            <a:r>
              <a:rPr kumimoji="1" lang="en-US" altLang="ja-JP" dirty="0"/>
              <a:t>action </a:t>
            </a:r>
            <a:r>
              <a:rPr kumimoji="1" lang="ja-JP" altLang="en-US" dirty="0"/>
              <a:t>表の </a:t>
            </a:r>
            <a:r>
              <a:rPr kumimoji="1" lang="en-US" altLang="ja-JP" dirty="0"/>
              <a:t>1 $ </a:t>
            </a:r>
            <a:r>
              <a:rPr kumimoji="1" lang="ja-JP" altLang="en-US" dirty="0"/>
              <a:t>の欄は </a:t>
            </a:r>
            <a:r>
              <a:rPr kumimoji="1" lang="en-US" altLang="ja-JP" dirty="0"/>
              <a:t>a </a:t>
            </a:r>
            <a:r>
              <a:rPr kumimoji="1" lang="ja-JP" altLang="en-US" dirty="0"/>
              <a:t>ですので</a:t>
            </a:r>
            <a:endParaRPr kumimoji="1" lang="en-US" altLang="ja-JP" dirty="0"/>
          </a:p>
          <a:p>
            <a:r>
              <a:rPr kumimoji="1" lang="ja-JP" altLang="en-US" dirty="0"/>
              <a:t>解析完了です。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65</a:t>
            </a:fld>
            <a:endParaRPr kumimoji="1" lang="ja-JP" altLang="en-US"/>
          </a:p>
        </p:txBody>
      </p:sp>
    </p:spTree>
    <p:extLst>
      <p:ext uri="{BB962C8B-B14F-4D97-AF65-F5344CB8AC3E}">
        <p14:creationId xmlns:p14="http://schemas.microsoft.com/office/powerpoint/2010/main" val="6305936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今の</a:t>
            </a:r>
            <a:r>
              <a:rPr kumimoji="1" lang="en-US" altLang="ja-JP" dirty="0"/>
              <a:t>LR</a:t>
            </a:r>
            <a:r>
              <a:rPr kumimoji="1" lang="ja-JP" altLang="en-US" dirty="0"/>
              <a:t>解析の様子を表にするとこうなります。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66</a:t>
            </a:fld>
            <a:endParaRPr kumimoji="1" lang="ja-JP" altLang="en-US"/>
          </a:p>
        </p:txBody>
      </p:sp>
    </p:spTree>
    <p:extLst>
      <p:ext uri="{BB962C8B-B14F-4D97-AF65-F5344CB8AC3E}">
        <p14:creationId xmlns:p14="http://schemas.microsoft.com/office/powerpoint/2010/main" val="201825772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下降型解析では、トークンの先読みをして解析しました。</a:t>
            </a:r>
            <a:endParaRPr kumimoji="1" lang="en-US" altLang="ja-JP" dirty="0"/>
          </a:p>
          <a:p>
            <a:r>
              <a:rPr kumimoji="1" lang="en-US" altLang="ja-JP" dirty="0"/>
              <a:t>k </a:t>
            </a:r>
            <a:r>
              <a:rPr kumimoji="1" lang="ja-JP" altLang="en-US" dirty="0"/>
              <a:t>個のトークンを先読みすれば解析可能なのが </a:t>
            </a:r>
            <a:r>
              <a:rPr kumimoji="1" lang="en-US" altLang="ja-JP" dirty="0"/>
              <a:t>LL (k) </a:t>
            </a:r>
            <a:r>
              <a:rPr kumimoji="1" lang="ja-JP" altLang="en-US" dirty="0"/>
              <a:t>文法、</a:t>
            </a:r>
            <a:endParaRPr kumimoji="1" lang="en-US" altLang="ja-JP" dirty="0"/>
          </a:p>
          <a:p>
            <a:r>
              <a:rPr kumimoji="1" lang="en-US" altLang="ja-JP" dirty="0"/>
              <a:t>1</a:t>
            </a:r>
            <a:r>
              <a:rPr kumimoji="1" lang="ja-JP" altLang="en-US" dirty="0"/>
              <a:t>個のトークンを先読みすれば解析可能なのが </a:t>
            </a:r>
            <a:r>
              <a:rPr kumimoji="1" lang="en-US" altLang="ja-JP" dirty="0"/>
              <a:t>LL (1) </a:t>
            </a:r>
            <a:r>
              <a:rPr kumimoji="1" lang="ja-JP" altLang="en-US" dirty="0"/>
              <a:t>文法です。</a:t>
            </a:r>
            <a:endParaRPr kumimoji="1" lang="en-US" altLang="ja-JP" dirty="0"/>
          </a:p>
          <a:p>
            <a:r>
              <a:rPr kumimoji="1" lang="ja-JP" altLang="en-US" dirty="0"/>
              <a:t>上昇型解析でも同様に、</a:t>
            </a:r>
            <a:endParaRPr kumimoji="1" lang="en-US" altLang="ja-JP" dirty="0"/>
          </a:p>
          <a:p>
            <a:r>
              <a:rPr kumimoji="1" lang="en-US" altLang="ja-JP" dirty="0"/>
              <a:t>k </a:t>
            </a:r>
            <a:r>
              <a:rPr kumimoji="1" lang="ja-JP" altLang="en-US" dirty="0"/>
              <a:t>個のトークンを先読みすれば解析可能なのが </a:t>
            </a:r>
            <a:r>
              <a:rPr kumimoji="1" lang="en-US" altLang="ja-JP" dirty="0"/>
              <a:t>LR (k) </a:t>
            </a:r>
            <a:r>
              <a:rPr kumimoji="1" lang="ja-JP" altLang="en-US" dirty="0"/>
              <a:t>文法、</a:t>
            </a:r>
            <a:endParaRPr kumimoji="1" lang="en-US" altLang="ja-JP" dirty="0"/>
          </a:p>
          <a:p>
            <a:r>
              <a:rPr kumimoji="1" lang="en-US" altLang="ja-JP" dirty="0"/>
              <a:t>1</a:t>
            </a:r>
            <a:r>
              <a:rPr kumimoji="1" lang="ja-JP" altLang="en-US" dirty="0"/>
              <a:t>個のトークンを先読みすれば解析可能なのが</a:t>
            </a:r>
            <a:r>
              <a:rPr kumimoji="1" lang="en-US" altLang="ja-JP" dirty="0"/>
              <a:t> LR (1) </a:t>
            </a:r>
            <a:r>
              <a:rPr kumimoji="1" lang="ja-JP" altLang="en-US" dirty="0"/>
              <a:t>文法です。</a:t>
            </a:r>
            <a:endParaRPr kumimoji="1" lang="en-US" altLang="ja-JP" dirty="0"/>
          </a:p>
          <a:p>
            <a:r>
              <a:rPr kumimoji="1" lang="ja-JP" altLang="en-US" dirty="0"/>
              <a:t>上昇型解析の場合は、先読み無しで解析可能な </a:t>
            </a:r>
            <a:r>
              <a:rPr kumimoji="1" lang="en-US" altLang="ja-JP" dirty="0"/>
              <a:t>LR(0) </a:t>
            </a:r>
            <a:r>
              <a:rPr kumimoji="1" lang="ja-JP" altLang="en-US" dirty="0"/>
              <a:t>文法でも</a:t>
            </a:r>
            <a:endParaRPr kumimoji="1" lang="en-US" altLang="ja-JP" dirty="0"/>
          </a:p>
          <a:p>
            <a:r>
              <a:rPr kumimoji="1" lang="ja-JP" altLang="en-US" dirty="0"/>
              <a:t>そこそこ広い言語を受理できます。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67</a:t>
            </a:fld>
            <a:endParaRPr kumimoji="1" lang="ja-JP" altLang="en-US"/>
          </a:p>
        </p:txBody>
      </p:sp>
    </p:spTree>
    <p:extLst>
      <p:ext uri="{BB962C8B-B14F-4D97-AF65-F5344CB8AC3E}">
        <p14:creationId xmlns:p14="http://schemas.microsoft.com/office/powerpoint/2010/main" val="255239854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 </a:t>
            </a:r>
            <a:r>
              <a:rPr kumimoji="1" lang="ja-JP" altLang="en-US" dirty="0"/>
              <a:t>構文解析では、スタックと解析表で解析しました。</a:t>
            </a:r>
            <a:endParaRPr kumimoji="1" lang="en-US" altLang="ja-JP" dirty="0"/>
          </a:p>
          <a:p>
            <a:r>
              <a:rPr kumimoji="1" lang="ja-JP" altLang="en-US" dirty="0"/>
              <a:t>そのためには解析表を作る必要があります。</a:t>
            </a:r>
            <a:endParaRPr kumimoji="1" lang="en-US" altLang="ja-JP" dirty="0"/>
          </a:p>
          <a:p>
            <a:r>
              <a:rPr kumimoji="1" lang="en-US" altLang="ja-JP" dirty="0"/>
              <a:t>LL </a:t>
            </a:r>
            <a:r>
              <a:rPr kumimoji="1" lang="ja-JP" altLang="en-US" dirty="0"/>
              <a:t>構文解析では、解析表は生成規則をそのまま使えましたし、</a:t>
            </a:r>
            <a:endParaRPr kumimoji="1" lang="en-US" altLang="ja-JP" dirty="0"/>
          </a:p>
          <a:p>
            <a:r>
              <a:rPr kumimoji="1" lang="ja-JP" altLang="en-US" dirty="0"/>
              <a:t>演算子順位構文解析では、演算子の優先順位から解析表を作れました。</a:t>
            </a:r>
            <a:endParaRPr kumimoji="1" lang="en-US" altLang="ja-JP" dirty="0"/>
          </a:p>
          <a:p>
            <a:r>
              <a:rPr kumimoji="1" lang="ja-JP" altLang="en-US" dirty="0"/>
              <a:t>しかし、</a:t>
            </a:r>
            <a:r>
              <a:rPr kumimoji="1" lang="en-US" altLang="ja-JP" dirty="0"/>
              <a:t>LR </a:t>
            </a:r>
            <a:r>
              <a:rPr kumimoji="1" lang="ja-JP" altLang="en-US" dirty="0"/>
              <a:t>構文解析の解析表は、人力では作成できません。</a:t>
            </a:r>
            <a:endParaRPr kumimoji="1" lang="en-US" altLang="ja-JP" dirty="0"/>
          </a:p>
          <a:p>
            <a:r>
              <a:rPr kumimoji="1" lang="ja-JP" altLang="en-US" dirty="0"/>
              <a:t>これは、</a:t>
            </a:r>
            <a:r>
              <a:rPr kumimoji="1" lang="en-US" altLang="ja-JP" dirty="0"/>
              <a:t>LR </a:t>
            </a:r>
            <a:r>
              <a:rPr kumimoji="1" lang="ja-JP" altLang="en-US" dirty="0"/>
              <a:t>構文解析の解析表が非常に大きなサイズになるためです。</a:t>
            </a:r>
            <a:endParaRPr kumimoji="1" lang="en-US" altLang="ja-JP" dirty="0"/>
          </a:p>
          <a:p>
            <a:r>
              <a:rPr kumimoji="1" lang="en-US" altLang="ja-JP" dirty="0"/>
              <a:t>LR </a:t>
            </a:r>
            <a:r>
              <a:rPr kumimoji="1" lang="ja-JP" altLang="en-US" dirty="0"/>
              <a:t>構文解析の解析表は、終端記号数、非終端記号数に対して</a:t>
            </a:r>
            <a:endParaRPr kumimoji="1" lang="en-US" altLang="ja-JP" dirty="0"/>
          </a:p>
          <a:p>
            <a:r>
              <a:rPr kumimoji="1" lang="ja-JP" altLang="en-US" dirty="0"/>
              <a:t>サイズが指数的になります。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68</a:t>
            </a:fld>
            <a:endParaRPr kumimoji="1" lang="ja-JP" altLang="en-US"/>
          </a:p>
        </p:txBody>
      </p:sp>
    </p:spTree>
    <p:extLst>
      <p:ext uri="{BB962C8B-B14F-4D97-AF65-F5344CB8AC3E}">
        <p14:creationId xmlns:p14="http://schemas.microsoft.com/office/powerpoint/2010/main" val="89420480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先読みの有無により</a:t>
            </a:r>
            <a:r>
              <a:rPr kumimoji="1" lang="en-US" altLang="ja-JP" dirty="0"/>
              <a:t>LR</a:t>
            </a:r>
            <a:r>
              <a:rPr kumimoji="1" lang="ja-JP" altLang="en-US" dirty="0"/>
              <a:t> 構文解析のクラスをまとめたのがこちらの表です。</a:t>
            </a:r>
            <a:endParaRPr kumimoji="1" lang="en-US" altLang="ja-JP" dirty="0"/>
          </a:p>
          <a:p>
            <a:r>
              <a:rPr kumimoji="1" lang="ja-JP" altLang="en-US" dirty="0"/>
              <a:t>先読み無しで構文解析できるクラスが </a:t>
            </a:r>
            <a:r>
              <a:rPr kumimoji="1" lang="en-US" altLang="ja-JP" dirty="0"/>
              <a:t>LR (0) </a:t>
            </a:r>
            <a:r>
              <a:rPr kumimoji="1" lang="ja-JP" altLang="en-US" dirty="0"/>
              <a:t>です。</a:t>
            </a:r>
            <a:endParaRPr kumimoji="1" lang="en-US" altLang="ja-JP" dirty="0"/>
          </a:p>
          <a:p>
            <a:r>
              <a:rPr kumimoji="1" lang="en-US" altLang="ja-JP" dirty="0"/>
              <a:t>LR(0) </a:t>
            </a:r>
            <a:r>
              <a:rPr kumimoji="1" lang="ja-JP" altLang="en-US" dirty="0"/>
              <a:t>は、受理できる文法の範囲が狭いのですが、</a:t>
            </a:r>
            <a:endParaRPr kumimoji="1" lang="en-US" altLang="ja-JP" dirty="0"/>
          </a:p>
          <a:p>
            <a:r>
              <a:rPr kumimoji="1" lang="ja-JP" altLang="en-US" dirty="0"/>
              <a:t>解析表のサイズが小さく、人力で作成可能です。</a:t>
            </a:r>
            <a:endParaRPr kumimoji="1" lang="en-US" altLang="ja-JP" dirty="0"/>
          </a:p>
          <a:p>
            <a:r>
              <a:rPr kumimoji="1" lang="ja-JP" altLang="en-US" dirty="0"/>
              <a:t>一方、</a:t>
            </a:r>
            <a:r>
              <a:rPr kumimoji="1" lang="en-US" altLang="ja-JP" dirty="0"/>
              <a:t>1</a:t>
            </a:r>
            <a:r>
              <a:rPr kumimoji="1" lang="ja-JP" altLang="en-US" dirty="0"/>
              <a:t>個のトークンを先読みするクラス </a:t>
            </a:r>
            <a:r>
              <a:rPr kumimoji="1" lang="en-US" altLang="ja-JP" dirty="0"/>
              <a:t>LR(1) </a:t>
            </a:r>
            <a:r>
              <a:rPr kumimoji="1" lang="ja-JP" altLang="en-US" dirty="0"/>
              <a:t>は、</a:t>
            </a:r>
            <a:endParaRPr kumimoji="1" lang="en-US" altLang="ja-JP" dirty="0"/>
          </a:p>
          <a:p>
            <a:r>
              <a:rPr kumimoji="1" lang="ja-JP" altLang="en-US" dirty="0"/>
              <a:t>受理できる文法の範囲は広いのですが、解析表のサイズが極めて大きくなり</a:t>
            </a:r>
            <a:endParaRPr kumimoji="1" lang="en-US" altLang="ja-JP" dirty="0"/>
          </a:p>
          <a:p>
            <a:r>
              <a:rPr kumimoji="1" lang="ja-JP" altLang="en-US" dirty="0"/>
              <a:t>作成が困難になります。</a:t>
            </a:r>
            <a:endParaRPr kumimoji="1" lang="en-US" altLang="ja-JP" dirty="0"/>
          </a:p>
          <a:p>
            <a:r>
              <a:rPr kumimoji="1" lang="en-US" altLang="ja-JP" dirty="0"/>
              <a:t>LR(0) </a:t>
            </a:r>
            <a:r>
              <a:rPr kumimoji="1" lang="ja-JP" altLang="en-US" dirty="0"/>
              <a:t>と </a:t>
            </a:r>
            <a:r>
              <a:rPr kumimoji="1" lang="en-US" altLang="ja-JP" dirty="0"/>
              <a:t>LR(1) </a:t>
            </a:r>
            <a:r>
              <a:rPr kumimoji="1" lang="ja-JP" altLang="en-US" dirty="0"/>
              <a:t>の間には、</a:t>
            </a:r>
            <a:r>
              <a:rPr kumimoji="1" lang="en-US" altLang="ja-JP" dirty="0"/>
              <a:t>SLR(1) </a:t>
            </a:r>
            <a:r>
              <a:rPr kumimoji="1" lang="ja-JP" altLang="en-US" dirty="0"/>
              <a:t>と </a:t>
            </a:r>
            <a:r>
              <a:rPr kumimoji="1" lang="en-US" altLang="ja-JP" dirty="0"/>
              <a:t>LALR(1)</a:t>
            </a:r>
            <a:r>
              <a:rPr kumimoji="1" lang="ja-JP" altLang="en-US" dirty="0"/>
              <a:t> の</a:t>
            </a:r>
            <a:r>
              <a:rPr kumimoji="1" lang="en-US" altLang="ja-JP" dirty="0"/>
              <a:t>2</a:t>
            </a:r>
            <a:r>
              <a:rPr kumimoji="1" lang="ja-JP" altLang="en-US" dirty="0"/>
              <a:t>つのクラスがあります。</a:t>
            </a:r>
            <a:endParaRPr kumimoji="1" lang="en-US" altLang="ja-JP" dirty="0"/>
          </a:p>
          <a:p>
            <a:r>
              <a:rPr kumimoji="1" lang="en-US" altLang="ja-JP" dirty="0"/>
              <a:t>SLR simple LR(1) </a:t>
            </a:r>
            <a:r>
              <a:rPr kumimoji="1" lang="ja-JP" altLang="en-US" dirty="0"/>
              <a:t>は、必要なときのみトークンを</a:t>
            </a:r>
            <a:r>
              <a:rPr kumimoji="1" lang="en-US" altLang="ja-JP" dirty="0"/>
              <a:t>1</a:t>
            </a:r>
            <a:r>
              <a:rPr kumimoji="1" lang="ja-JP" altLang="en-US" dirty="0"/>
              <a:t>個先読みするクラスです。</a:t>
            </a:r>
            <a:endParaRPr kumimoji="1" lang="en-US" altLang="ja-JP" dirty="0"/>
          </a:p>
          <a:p>
            <a:r>
              <a:rPr kumimoji="1" lang="en-US" altLang="ja-JP" dirty="0"/>
              <a:t>LR(1) </a:t>
            </a:r>
            <a:r>
              <a:rPr kumimoji="1" lang="ja-JP" altLang="en-US" dirty="0"/>
              <a:t>よりは解析表のサイズが小さく、人力でもどうにか作れます。</a:t>
            </a:r>
            <a:endParaRPr kumimoji="1" lang="en-US" altLang="ja-JP" dirty="0"/>
          </a:p>
          <a:p>
            <a:r>
              <a:rPr kumimoji="1" lang="en-US" altLang="ja-JP" dirty="0"/>
              <a:t>LALR (1) </a:t>
            </a:r>
            <a:r>
              <a:rPr kumimoji="1" lang="ja-JP" altLang="en-US" dirty="0"/>
              <a:t>は、一部の状態を統合することで状態数を減らしたクラスです</a:t>
            </a:r>
            <a:endParaRPr kumimoji="1" lang="en-US" altLang="ja-JP" dirty="0"/>
          </a:p>
          <a:p>
            <a:r>
              <a:rPr kumimoji="1" lang="en-US" altLang="ja-JP" dirty="0"/>
              <a:t>LR(1) </a:t>
            </a:r>
            <a:r>
              <a:rPr kumimoji="1" lang="ja-JP" altLang="en-US" dirty="0"/>
              <a:t>よりは解析表のサイズが小さいのですが、人力で作るのはまず無理です。</a:t>
            </a:r>
            <a:endParaRPr kumimoji="1" lang="en-US" altLang="ja-JP" dirty="0"/>
          </a:p>
          <a:p>
            <a:r>
              <a:rPr kumimoji="1" lang="ja-JP" altLang="en-US" dirty="0"/>
              <a:t>人力で作れないのですから、機械に任せます。</a:t>
            </a:r>
            <a:endParaRPr kumimoji="1" lang="en-US" altLang="ja-JP" dirty="0"/>
          </a:p>
          <a:p>
            <a:r>
              <a:rPr kumimoji="1" lang="en-US" altLang="ja-JP" dirty="0"/>
              <a:t>LALR(1) </a:t>
            </a:r>
            <a:r>
              <a:rPr kumimoji="1" lang="ja-JP" altLang="en-US" dirty="0"/>
              <a:t>は、コンパイラコンパイラと呼ばれるコンパイラを自動生成するプログラムを用いて</a:t>
            </a:r>
            <a:endParaRPr kumimoji="1" lang="en-US" altLang="ja-JP" dirty="0"/>
          </a:p>
          <a:p>
            <a:r>
              <a:rPr kumimoji="1" lang="ja-JP" altLang="en-US" dirty="0"/>
              <a:t>解析表を作ります。</a:t>
            </a:r>
            <a:r>
              <a:rPr kumimoji="1" lang="en-US" altLang="ja-JP" dirty="0"/>
              <a:t>  </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69</a:t>
            </a:fld>
            <a:endParaRPr kumimoji="1" lang="ja-JP" altLang="en-US"/>
          </a:p>
        </p:txBody>
      </p:sp>
    </p:spTree>
    <p:extLst>
      <p:ext uri="{BB962C8B-B14F-4D97-AF65-F5344CB8AC3E}">
        <p14:creationId xmlns:p14="http://schemas.microsoft.com/office/powerpoint/2010/main" val="6229925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それでは、ここからは</a:t>
            </a:r>
            <a:r>
              <a:rPr kumimoji="1" lang="en-US" altLang="ja-JP" dirty="0"/>
              <a:t>LR(0) </a:t>
            </a:r>
            <a:r>
              <a:rPr kumimoji="1" lang="ja-JP" altLang="en-US" dirty="0"/>
              <a:t>構文解析の</a:t>
            </a:r>
            <a:endParaRPr kumimoji="1" lang="en-US" altLang="ja-JP" dirty="0"/>
          </a:p>
          <a:p>
            <a:r>
              <a:rPr kumimoji="1" lang="ja-JP" altLang="en-US" dirty="0"/>
              <a:t>解析表の作り方説明します。</a:t>
            </a:r>
            <a:endParaRPr kumimoji="1" lang="en-US" altLang="ja-JP" dirty="0"/>
          </a:p>
          <a:p>
            <a:r>
              <a:rPr kumimoji="1" lang="ja-JP" altLang="en-US" dirty="0"/>
              <a:t>先に言っておきますが、解析表の作り方はテストには出しません。</a:t>
            </a:r>
            <a:endParaRPr kumimoji="1" lang="en-US" altLang="ja-JP" dirty="0"/>
          </a:p>
          <a:p>
            <a:r>
              <a:rPr kumimoji="1" lang="ja-JP" altLang="en-US" dirty="0"/>
              <a:t>一番簡単な </a:t>
            </a:r>
            <a:r>
              <a:rPr kumimoji="1" lang="en-US" altLang="ja-JP" dirty="0"/>
              <a:t>LR(0)</a:t>
            </a:r>
            <a:r>
              <a:rPr kumimoji="1" lang="ja-JP" altLang="en-US" dirty="0"/>
              <a:t>構文解析とは言え、</a:t>
            </a:r>
            <a:endParaRPr kumimoji="1" lang="en-US" altLang="ja-JP" dirty="0"/>
          </a:p>
          <a:p>
            <a:r>
              <a:rPr kumimoji="1" lang="ja-JP" altLang="en-US" dirty="0"/>
              <a:t>解析表は</a:t>
            </a:r>
            <a:r>
              <a:rPr kumimoji="1" lang="en-US" altLang="ja-JP" dirty="0"/>
              <a:t>60</a:t>
            </a:r>
            <a:r>
              <a:rPr kumimoji="1" lang="ja-JP" altLang="en-US" dirty="0"/>
              <a:t>分のテスト時間で作れるような代物ではありません。</a:t>
            </a:r>
            <a:endParaRPr kumimoji="1" lang="en-US" altLang="ja-JP" dirty="0"/>
          </a:p>
          <a:p>
            <a:r>
              <a:rPr kumimoji="1" lang="en-US" altLang="ja-JP" dirty="0"/>
              <a:t>LR(0)</a:t>
            </a:r>
            <a:r>
              <a:rPr kumimoji="1" lang="ja-JP" altLang="en-US" dirty="0"/>
              <a:t>構文解析の解析表は、以下の手順で作成します。</a:t>
            </a:r>
            <a:endParaRPr kumimoji="1" lang="en-US" altLang="ja-JP" dirty="0"/>
          </a:p>
          <a:p>
            <a:r>
              <a:rPr kumimoji="1" lang="ja-JP" altLang="en-US" dirty="0"/>
              <a:t>まず各非終端記号の </a:t>
            </a:r>
            <a:r>
              <a:rPr kumimoji="1" lang="en-US" altLang="ja-JP" dirty="0"/>
              <a:t>Follow </a:t>
            </a:r>
            <a:r>
              <a:rPr kumimoji="1" lang="ja-JP" altLang="en-US" dirty="0"/>
              <a:t>集合を求めます。</a:t>
            </a:r>
            <a:endParaRPr kumimoji="1" lang="en-US" altLang="ja-JP" dirty="0"/>
          </a:p>
          <a:p>
            <a:r>
              <a:rPr kumimoji="1" lang="ja-JP" altLang="en-US" dirty="0"/>
              <a:t>次に生成規則から </a:t>
            </a:r>
            <a:r>
              <a:rPr kumimoji="1" lang="en-US" altLang="ja-JP" dirty="0"/>
              <a:t>LR(0) </a:t>
            </a:r>
            <a:r>
              <a:rPr kumimoji="1" lang="ja-JP" altLang="en-US" dirty="0"/>
              <a:t>項を求めます。</a:t>
            </a:r>
            <a:endParaRPr kumimoji="1" lang="en-US" altLang="ja-JP" dirty="0"/>
          </a:p>
          <a:p>
            <a:r>
              <a:rPr kumimoji="1" lang="en-US" altLang="ja-JP" dirty="0"/>
              <a:t>LR(0) </a:t>
            </a:r>
            <a:r>
              <a:rPr kumimoji="1" lang="ja-JP" altLang="en-US" dirty="0"/>
              <a:t>から閉包を求めます。</a:t>
            </a:r>
            <a:endParaRPr kumimoji="1" lang="en-US" altLang="ja-JP" dirty="0"/>
          </a:p>
          <a:p>
            <a:r>
              <a:rPr kumimoji="1" lang="ja-JP" altLang="en-US" dirty="0"/>
              <a:t>ここで求めた閉包が、</a:t>
            </a:r>
            <a:r>
              <a:rPr kumimoji="1" lang="en-US" altLang="ja-JP" dirty="0"/>
              <a:t>LR</a:t>
            </a:r>
            <a:r>
              <a:rPr kumimoji="1" lang="ja-JP" altLang="en-US" dirty="0"/>
              <a:t>構文解析の状態になります。</a:t>
            </a:r>
            <a:endParaRPr kumimoji="1" lang="en-US" altLang="ja-JP" dirty="0"/>
          </a:p>
          <a:p>
            <a:r>
              <a:rPr kumimoji="1" lang="ja-JP" altLang="en-US" dirty="0"/>
              <a:t>そして各状態からの遷移を求めます。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70</a:t>
            </a:fld>
            <a:endParaRPr kumimoji="1" lang="ja-JP" altLang="en-US"/>
          </a:p>
        </p:txBody>
      </p:sp>
    </p:spTree>
    <p:extLst>
      <p:ext uri="{BB962C8B-B14F-4D97-AF65-F5344CB8AC3E}">
        <p14:creationId xmlns:p14="http://schemas.microsoft.com/office/powerpoint/2010/main" val="179106942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LR(0) </a:t>
            </a:r>
            <a:r>
              <a:rPr kumimoji="1" lang="ja-JP" altLang="en-US" dirty="0"/>
              <a:t>構文解析では、</a:t>
            </a:r>
            <a:r>
              <a:rPr kumimoji="1" lang="en-US" altLang="ja-JP" dirty="0"/>
              <a:t>LR(0) </a:t>
            </a:r>
            <a:r>
              <a:rPr kumimoji="1" lang="ja-JP" altLang="en-US" dirty="0"/>
              <a:t>項を使います。</a:t>
            </a:r>
            <a:endParaRPr kumimoji="1" lang="en-US" altLang="ja-JP" dirty="0"/>
          </a:p>
          <a:p>
            <a:r>
              <a:rPr kumimoji="1" lang="en-US" altLang="ja-JP" dirty="0"/>
              <a:t>LR(0) </a:t>
            </a:r>
            <a:r>
              <a:rPr kumimoji="1" lang="ja-JP" altLang="en-US" dirty="0"/>
              <a:t>項とは、生成規則の右辺の解析位置を表す記号・を加えたものです、</a:t>
            </a:r>
            <a:endParaRPr kumimoji="1" lang="en-US" altLang="ja-JP" dirty="0"/>
          </a:p>
          <a:p>
            <a:r>
              <a:rPr kumimoji="1" lang="ja-JP" altLang="en-US" dirty="0"/>
              <a:t>例えば、</a:t>
            </a:r>
            <a:r>
              <a:rPr kumimoji="1" lang="en-US" altLang="ja-JP" dirty="0"/>
              <a:t>A </a:t>
            </a:r>
            <a:r>
              <a:rPr kumimoji="1" lang="ja-JP" altLang="en-US" dirty="0"/>
              <a:t>→ </a:t>
            </a:r>
            <a:r>
              <a:rPr kumimoji="1" lang="en-US" altLang="ja-JP" dirty="0"/>
              <a:t>BCD </a:t>
            </a:r>
            <a:r>
              <a:rPr kumimoji="1" lang="ja-JP" altLang="en-US" dirty="0"/>
              <a:t>からは、</a:t>
            </a:r>
            <a:endParaRPr kumimoji="1" lang="en-US" altLang="ja-JP" dirty="0"/>
          </a:p>
          <a:p>
            <a:r>
              <a:rPr kumimoji="1" lang="ja-JP" altLang="en-US" dirty="0"/>
              <a:t>解析位置が </a:t>
            </a:r>
            <a:r>
              <a:rPr kumimoji="1" lang="en-US" altLang="ja-JP" dirty="0"/>
              <a:t>B</a:t>
            </a:r>
            <a:r>
              <a:rPr kumimoji="1" lang="ja-JP" altLang="en-US" dirty="0"/>
              <a:t> の手前、</a:t>
            </a:r>
            <a:r>
              <a:rPr kumimoji="1" lang="en-US" altLang="ja-JP" dirty="0"/>
              <a:t>B</a:t>
            </a:r>
            <a:r>
              <a:rPr kumimoji="1" lang="ja-JP" altLang="en-US" dirty="0"/>
              <a:t>と</a:t>
            </a:r>
            <a:r>
              <a:rPr kumimoji="1" lang="en-US" altLang="ja-JP" dirty="0"/>
              <a:t>C </a:t>
            </a:r>
            <a:r>
              <a:rPr kumimoji="1" lang="ja-JP" altLang="en-US" dirty="0"/>
              <a:t>の間、</a:t>
            </a:r>
            <a:r>
              <a:rPr kumimoji="1" lang="en-US" altLang="ja-JP" dirty="0"/>
              <a:t>C </a:t>
            </a:r>
            <a:r>
              <a:rPr kumimoji="1" lang="ja-JP" altLang="en-US" dirty="0"/>
              <a:t>と</a:t>
            </a:r>
            <a:r>
              <a:rPr kumimoji="1" lang="en-US" altLang="ja-JP" dirty="0"/>
              <a:t>D </a:t>
            </a:r>
            <a:r>
              <a:rPr kumimoji="1" lang="ja-JP" altLang="en-US" dirty="0"/>
              <a:t>の間、</a:t>
            </a:r>
            <a:r>
              <a:rPr kumimoji="1" lang="en-US" altLang="ja-JP" dirty="0"/>
              <a:t>D </a:t>
            </a:r>
            <a:r>
              <a:rPr kumimoji="1" lang="ja-JP" altLang="en-US" dirty="0"/>
              <a:t>の後の</a:t>
            </a:r>
            <a:endParaRPr kumimoji="1" lang="en-US" altLang="ja-JP" dirty="0"/>
          </a:p>
          <a:p>
            <a:r>
              <a:rPr kumimoji="1" lang="en-US" altLang="ja-JP" dirty="0"/>
              <a:t>4</a:t>
            </a:r>
            <a:r>
              <a:rPr kumimoji="1" lang="ja-JP" altLang="en-US" dirty="0"/>
              <a:t>通りありますので、</a:t>
            </a:r>
            <a:r>
              <a:rPr kumimoji="1" lang="en-US" altLang="ja-JP" dirty="0"/>
              <a:t>A</a:t>
            </a:r>
            <a:r>
              <a:rPr kumimoji="1" lang="ja-JP" altLang="en-US" dirty="0"/>
              <a:t>→・</a:t>
            </a:r>
            <a:r>
              <a:rPr kumimoji="1" lang="en-US" altLang="ja-JP" dirty="0"/>
              <a:t>BCD, A</a:t>
            </a:r>
            <a:r>
              <a:rPr kumimoji="1" lang="ja-JP" altLang="en-US" dirty="0"/>
              <a:t>→</a:t>
            </a:r>
            <a:r>
              <a:rPr kumimoji="1" lang="en-US" altLang="ja-JP" dirty="0"/>
              <a:t>B</a:t>
            </a:r>
            <a:r>
              <a:rPr kumimoji="1" lang="ja-JP" altLang="en-US" dirty="0"/>
              <a:t>・</a:t>
            </a:r>
            <a:r>
              <a:rPr kumimoji="1" lang="en-US" altLang="ja-JP" dirty="0"/>
              <a:t>CD, A</a:t>
            </a:r>
            <a:r>
              <a:rPr kumimoji="1" lang="ja-JP" altLang="en-US" dirty="0"/>
              <a:t>→</a:t>
            </a:r>
            <a:r>
              <a:rPr kumimoji="1" lang="en-US" altLang="ja-JP" dirty="0"/>
              <a:t>BC</a:t>
            </a:r>
            <a:r>
              <a:rPr kumimoji="1" lang="ja-JP" altLang="en-US" dirty="0"/>
              <a:t>・</a:t>
            </a:r>
            <a:r>
              <a:rPr kumimoji="1" lang="en-US" altLang="ja-JP" dirty="0"/>
              <a:t>D, A</a:t>
            </a:r>
            <a:r>
              <a:rPr kumimoji="1" lang="ja-JP" altLang="en-US" dirty="0"/>
              <a:t>→</a:t>
            </a:r>
            <a:r>
              <a:rPr kumimoji="1" lang="en-US" altLang="ja-JP" dirty="0"/>
              <a:t>BCD</a:t>
            </a:r>
            <a:r>
              <a:rPr kumimoji="1" lang="ja-JP" altLang="en-US" dirty="0"/>
              <a:t>・の</a:t>
            </a:r>
            <a:endParaRPr kumimoji="1" lang="en-US" altLang="ja-JP" dirty="0"/>
          </a:p>
          <a:p>
            <a:r>
              <a:rPr kumimoji="1" lang="en-US" altLang="ja-JP" dirty="0"/>
              <a:t>4</a:t>
            </a:r>
            <a:r>
              <a:rPr kumimoji="1" lang="ja-JP" altLang="en-US" dirty="0"/>
              <a:t>つの</a:t>
            </a:r>
            <a:r>
              <a:rPr kumimoji="1" lang="en-US" altLang="ja-JP" dirty="0"/>
              <a:t>LR(0) </a:t>
            </a:r>
            <a:r>
              <a:rPr kumimoji="1" lang="ja-JP" altLang="en-US" dirty="0"/>
              <a:t>項が作られます。</a:t>
            </a:r>
            <a:endParaRPr kumimoji="1" lang="en-US" altLang="ja-JP" dirty="0"/>
          </a:p>
          <a:p>
            <a:r>
              <a:rPr kumimoji="1" lang="ja-JP" altLang="en-US" dirty="0"/>
              <a:t>また、</a:t>
            </a:r>
            <a:r>
              <a:rPr kumimoji="1" lang="en-US" altLang="ja-JP" dirty="0"/>
              <a:t>A</a:t>
            </a:r>
            <a:r>
              <a:rPr kumimoji="1" lang="ja-JP" altLang="en-US" dirty="0"/>
              <a:t>→</a:t>
            </a:r>
            <a:r>
              <a:rPr kumimoji="1" lang="en-US" altLang="ja-JP" dirty="0"/>
              <a:t>ε </a:t>
            </a:r>
            <a:r>
              <a:rPr kumimoji="1" lang="ja-JP" altLang="en-US" dirty="0"/>
              <a:t>からは、</a:t>
            </a:r>
            <a:r>
              <a:rPr kumimoji="1" lang="en-US" altLang="ja-JP" dirty="0"/>
              <a:t>LR(0)</a:t>
            </a:r>
            <a:r>
              <a:rPr kumimoji="1" lang="ja-JP" altLang="en-US" dirty="0"/>
              <a:t>項 </a:t>
            </a:r>
            <a:r>
              <a:rPr kumimoji="1" lang="en-US" altLang="ja-JP" dirty="0"/>
              <a:t>A </a:t>
            </a:r>
            <a:r>
              <a:rPr kumimoji="1" lang="ja-JP" altLang="en-US" dirty="0"/>
              <a:t>→・ が作られます。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71</a:t>
            </a:fld>
            <a:endParaRPr kumimoji="1" lang="ja-JP" altLang="en-US"/>
          </a:p>
        </p:txBody>
      </p:sp>
    </p:spTree>
    <p:extLst>
      <p:ext uri="{BB962C8B-B14F-4D97-AF65-F5344CB8AC3E}">
        <p14:creationId xmlns:p14="http://schemas.microsoft.com/office/powerpoint/2010/main" val="23528681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移動還元解析では、右辺を左辺に変換してきます。</a:t>
            </a:r>
            <a:endParaRPr kumimoji="1" lang="en-US" altLang="ja-JP" dirty="0"/>
          </a:p>
          <a:p>
            <a:r>
              <a:rPr kumimoji="1" lang="ja-JP" altLang="en-US" dirty="0"/>
              <a:t>右辺を読み込み途中ならば移動、</a:t>
            </a:r>
            <a:endParaRPr kumimoji="1" lang="en-US" altLang="ja-JP" dirty="0"/>
          </a:p>
          <a:p>
            <a:r>
              <a:rPr kumimoji="1" lang="ja-JP" altLang="en-US" dirty="0"/>
              <a:t>右辺を読み込み完了すれば還元します。</a:t>
            </a:r>
            <a:endParaRPr kumimoji="1" lang="en-US" altLang="ja-JP" dirty="0"/>
          </a:p>
          <a:p>
            <a:r>
              <a:rPr kumimoji="1" lang="ja-JP" altLang="en-US" dirty="0"/>
              <a:t>例えば、</a:t>
            </a:r>
            <a:r>
              <a:rPr kumimoji="1" lang="en-US" altLang="ja-JP" dirty="0"/>
              <a:t>E</a:t>
            </a:r>
            <a:r>
              <a:rPr kumimoji="1" lang="ja-JP" altLang="en-US" dirty="0"/>
              <a:t>→</a:t>
            </a:r>
            <a:r>
              <a:rPr kumimoji="1" lang="en-US" altLang="ja-JP" dirty="0"/>
              <a:t>T+T </a:t>
            </a:r>
            <a:r>
              <a:rPr kumimoji="1" lang="ja-JP" altLang="en-US" dirty="0"/>
              <a:t>を解析する場合、</a:t>
            </a:r>
            <a:endParaRPr kumimoji="1" lang="en-US" altLang="ja-JP" dirty="0"/>
          </a:p>
          <a:p>
            <a:r>
              <a:rPr kumimoji="1" lang="ja-JP" altLang="en-US" dirty="0"/>
              <a:t>読み込み位置が右辺の先頭ならば、移動、</a:t>
            </a:r>
            <a:endParaRPr kumimoji="1" lang="en-US" altLang="ja-JP" dirty="0"/>
          </a:p>
          <a:p>
            <a:r>
              <a:rPr kumimoji="1" lang="ja-JP" altLang="en-US" dirty="0"/>
              <a:t>右辺の途中でも移動します。</a:t>
            </a:r>
            <a:endParaRPr kumimoji="1" lang="en-US" altLang="ja-JP" dirty="0"/>
          </a:p>
          <a:p>
            <a:r>
              <a:rPr kumimoji="1" lang="ja-JP" altLang="en-US" dirty="0"/>
              <a:t>そして、右辺の最後まで行くと、還元、つまり、右辺を左辺に変換します。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a:t>
            </a:fld>
            <a:endParaRPr kumimoji="1" lang="ja-JP" altLang="en-US"/>
          </a:p>
        </p:txBody>
      </p:sp>
    </p:spTree>
    <p:extLst>
      <p:ext uri="{BB962C8B-B14F-4D97-AF65-F5344CB8AC3E}">
        <p14:creationId xmlns:p14="http://schemas.microsoft.com/office/powerpoint/2010/main" val="29890748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こちらの生成規則を例に見てみます。</a:t>
            </a:r>
            <a:endParaRPr kumimoji="1" lang="en-US" altLang="ja-JP" dirty="0"/>
          </a:p>
          <a:p>
            <a:r>
              <a:rPr kumimoji="1" lang="en-US" altLang="ja-JP" dirty="0"/>
              <a:t>$ </a:t>
            </a:r>
            <a:r>
              <a:rPr kumimoji="1" lang="ja-JP" altLang="en-US" dirty="0"/>
              <a:t>→ </a:t>
            </a:r>
            <a:r>
              <a:rPr kumimoji="1" lang="en-US" altLang="ja-JP" dirty="0"/>
              <a:t>E$ </a:t>
            </a:r>
            <a:r>
              <a:rPr kumimoji="1" lang="ja-JP" altLang="en-US" dirty="0"/>
              <a:t>で、</a:t>
            </a:r>
            <a:r>
              <a:rPr kumimoji="1" lang="en-US" altLang="ja-JP" dirty="0"/>
              <a:t>E</a:t>
            </a:r>
            <a:r>
              <a:rPr kumimoji="1" lang="ja-JP" altLang="en-US" dirty="0"/>
              <a:t> の手前を解析している状態を考えます。</a:t>
            </a:r>
            <a:endParaRPr kumimoji="1" lang="en-US" altLang="ja-JP" dirty="0"/>
          </a:p>
          <a:p>
            <a:r>
              <a:rPr kumimoji="1" lang="en-US" altLang="ja-JP" dirty="0"/>
              <a:t>E </a:t>
            </a:r>
            <a:r>
              <a:rPr kumimoji="1" lang="ja-JP" altLang="en-US" dirty="0"/>
              <a:t>からは、</a:t>
            </a:r>
            <a:r>
              <a:rPr kumimoji="1" lang="en-US" altLang="ja-JP" dirty="0"/>
              <a:t>E+T </a:t>
            </a:r>
            <a:r>
              <a:rPr kumimoji="1" lang="ja-JP" altLang="en-US" dirty="0"/>
              <a:t>または </a:t>
            </a:r>
            <a:r>
              <a:rPr kumimoji="1" lang="en-US" altLang="ja-JP" dirty="0"/>
              <a:t>T </a:t>
            </a:r>
            <a:r>
              <a:rPr kumimoji="1" lang="ja-JP" altLang="en-US" dirty="0"/>
              <a:t>が生成されます。</a:t>
            </a:r>
            <a:endParaRPr kumimoji="1" lang="en-US" altLang="ja-JP" dirty="0"/>
          </a:p>
          <a:p>
            <a:r>
              <a:rPr kumimoji="1" lang="en-US" altLang="ja-JP" dirty="0"/>
              <a:t>E$ </a:t>
            </a:r>
            <a:r>
              <a:rPr kumimoji="1" lang="ja-JP" altLang="en-US" dirty="0"/>
              <a:t>の解析前ということは、</a:t>
            </a:r>
            <a:endParaRPr kumimoji="1" lang="en-US" altLang="ja-JP" dirty="0"/>
          </a:p>
          <a:p>
            <a:r>
              <a:rPr kumimoji="1" lang="en-US" altLang="ja-JP" dirty="0"/>
              <a:t>E+T </a:t>
            </a:r>
            <a:r>
              <a:rPr kumimoji="1" lang="ja-JP" altLang="en-US" dirty="0"/>
              <a:t>の解析前、または </a:t>
            </a:r>
            <a:r>
              <a:rPr kumimoji="1" lang="en-US" altLang="ja-JP" dirty="0"/>
              <a:t>T </a:t>
            </a:r>
            <a:r>
              <a:rPr kumimoji="1" lang="ja-JP" altLang="en-US" dirty="0"/>
              <a:t>解析前です。</a:t>
            </a:r>
            <a:endParaRPr kumimoji="1" lang="en-US" altLang="ja-JP" dirty="0"/>
          </a:p>
          <a:p>
            <a:r>
              <a:rPr kumimoji="1" lang="ja-JP" altLang="en-US" dirty="0"/>
              <a:t>よって、</a:t>
            </a:r>
            <a:r>
              <a:rPr kumimoji="1" lang="en-US" altLang="ja-JP" dirty="0"/>
              <a:t>E$ </a:t>
            </a:r>
            <a:r>
              <a:rPr kumimoji="1" lang="ja-JP" altLang="en-US" dirty="0"/>
              <a:t>の解析前と </a:t>
            </a:r>
            <a:r>
              <a:rPr kumimoji="1" lang="en-US" altLang="ja-JP" dirty="0"/>
              <a:t>E+T </a:t>
            </a:r>
            <a:r>
              <a:rPr kumimoji="1" lang="ja-JP" altLang="en-US" dirty="0"/>
              <a:t>の解析前と </a:t>
            </a:r>
            <a:r>
              <a:rPr kumimoji="1" lang="en-US" altLang="ja-JP" dirty="0"/>
              <a:t>T </a:t>
            </a:r>
            <a:r>
              <a:rPr kumimoji="1" lang="ja-JP" altLang="en-US" dirty="0"/>
              <a:t>の解析前は、同じ状態として扱う必要があります。</a:t>
            </a:r>
            <a:endParaRPr kumimoji="1" lang="en-US" altLang="ja-JP" dirty="0"/>
          </a:p>
          <a:p>
            <a:r>
              <a:rPr kumimoji="1" lang="ja-JP" altLang="en-US" dirty="0"/>
              <a:t>同様に </a:t>
            </a:r>
            <a:r>
              <a:rPr kumimoji="1" lang="en-US" altLang="ja-JP" dirty="0"/>
              <a:t>T </a:t>
            </a:r>
            <a:r>
              <a:rPr kumimoji="1" lang="ja-JP" altLang="en-US" dirty="0"/>
              <a:t>の解析前は </a:t>
            </a:r>
            <a:r>
              <a:rPr kumimoji="1" lang="en-US" altLang="ja-JP" dirty="0"/>
              <a:t>T*F </a:t>
            </a:r>
            <a:r>
              <a:rPr kumimoji="1" lang="ja-JP" altLang="en-US" dirty="0"/>
              <a:t>の解析前または </a:t>
            </a:r>
            <a:r>
              <a:rPr kumimoji="1" lang="en-US" altLang="ja-JP" dirty="0"/>
              <a:t>F </a:t>
            </a:r>
            <a:r>
              <a:rPr kumimoji="1" lang="ja-JP" altLang="en-US" dirty="0"/>
              <a:t>の解析前であり、</a:t>
            </a:r>
            <a:endParaRPr kumimoji="1" lang="en-US" altLang="ja-JP" dirty="0"/>
          </a:p>
          <a:p>
            <a:r>
              <a:rPr kumimoji="1" lang="en-US" altLang="ja-JP" dirty="0"/>
              <a:t>F </a:t>
            </a:r>
            <a:r>
              <a:rPr kumimoji="1" lang="ja-JP" altLang="en-US" dirty="0"/>
              <a:t>の解析前は </a:t>
            </a:r>
            <a:r>
              <a:rPr kumimoji="1" lang="en-US" altLang="ja-JP" dirty="0" err="1"/>
              <a:t>i</a:t>
            </a:r>
            <a:r>
              <a:rPr kumimoji="1" lang="en-US" altLang="ja-JP" dirty="0"/>
              <a:t> </a:t>
            </a:r>
            <a:r>
              <a:rPr kumimoji="1" lang="ja-JP" altLang="en-US" dirty="0"/>
              <a:t>の解析前です、</a:t>
            </a:r>
            <a:endParaRPr kumimoji="1" lang="en-US" altLang="ja-JP" dirty="0"/>
          </a:p>
          <a:p>
            <a:r>
              <a:rPr kumimoji="1" lang="ja-JP" altLang="en-US" dirty="0"/>
              <a:t>このように、同じ状態となる</a:t>
            </a:r>
            <a:r>
              <a:rPr kumimoji="1" lang="en-US" altLang="ja-JP" dirty="0"/>
              <a:t>LR(0) </a:t>
            </a:r>
            <a:r>
              <a:rPr kumimoji="1" lang="ja-JP" altLang="en-US" dirty="0"/>
              <a:t>項を、閉包 </a:t>
            </a:r>
            <a:r>
              <a:rPr kumimoji="1" lang="en-US" altLang="ja-JP" dirty="0"/>
              <a:t>closure </a:t>
            </a:r>
            <a:r>
              <a:rPr kumimoji="1" lang="ja-JP" altLang="en-US" dirty="0"/>
              <a:t>と言います。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72</a:t>
            </a:fld>
            <a:endParaRPr kumimoji="1" lang="ja-JP" altLang="en-US"/>
          </a:p>
        </p:txBody>
      </p:sp>
    </p:spTree>
    <p:extLst>
      <p:ext uri="{BB962C8B-B14F-4D97-AF65-F5344CB8AC3E}">
        <p14:creationId xmlns:p14="http://schemas.microsoft.com/office/powerpoint/2010/main" val="103394445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LR(0)</a:t>
            </a:r>
            <a:r>
              <a:rPr kumimoji="1" lang="ja-JP" altLang="en-US" dirty="0"/>
              <a:t> 項の閉包は、以下の手順で求められます。</a:t>
            </a:r>
            <a:endParaRPr kumimoji="1" lang="en-US" altLang="ja-JP" dirty="0"/>
          </a:p>
          <a:p>
            <a:r>
              <a:rPr kumimoji="1" lang="en-US" altLang="ja-JP" dirty="0"/>
              <a:t>LR(0)</a:t>
            </a:r>
            <a:r>
              <a:rPr kumimoji="1" lang="ja-JP" altLang="en-US" dirty="0"/>
              <a:t>項集合 </a:t>
            </a:r>
            <a:r>
              <a:rPr kumimoji="1" lang="en-US" altLang="ja-JP" dirty="0"/>
              <a:t>I </a:t>
            </a:r>
            <a:r>
              <a:rPr kumimoji="1" lang="ja-JP" altLang="en-US" dirty="0"/>
              <a:t>に対して、</a:t>
            </a:r>
            <a:endParaRPr kumimoji="1" lang="en-US" altLang="ja-JP" dirty="0"/>
          </a:p>
          <a:p>
            <a:r>
              <a:rPr kumimoji="1" lang="ja-JP" altLang="en-US" dirty="0"/>
              <a:t>まず </a:t>
            </a:r>
            <a:r>
              <a:rPr kumimoji="1" lang="en-US" altLang="ja-JP" dirty="0"/>
              <a:t>I </a:t>
            </a:r>
            <a:r>
              <a:rPr kumimoji="1" lang="ja-JP" altLang="en-US" dirty="0"/>
              <a:t>の項は </a:t>
            </a:r>
            <a:r>
              <a:rPr kumimoji="1" lang="en-US" altLang="ja-JP" dirty="0"/>
              <a:t>closure (I) </a:t>
            </a:r>
            <a:r>
              <a:rPr kumimoji="1" lang="ja-JP" altLang="en-US" dirty="0"/>
              <a:t>に含まれます。</a:t>
            </a:r>
            <a:endParaRPr kumimoji="1" lang="en-US" altLang="ja-JP" dirty="0"/>
          </a:p>
          <a:p>
            <a:r>
              <a:rPr kumimoji="1" lang="en-US" altLang="ja-JP" dirty="0"/>
              <a:t>A </a:t>
            </a:r>
            <a:r>
              <a:rPr kumimoji="1" lang="ja-JP" altLang="en-US" dirty="0"/>
              <a:t>→ </a:t>
            </a:r>
            <a:r>
              <a:rPr kumimoji="1" lang="en-US" altLang="ja-JP" dirty="0"/>
              <a:t>u</a:t>
            </a:r>
            <a:r>
              <a:rPr kumimoji="1" lang="ja-JP" altLang="en-US" dirty="0"/>
              <a:t>・</a:t>
            </a:r>
            <a:r>
              <a:rPr kumimoji="1" lang="en-US" altLang="ja-JP" dirty="0" err="1"/>
              <a:t>Bv</a:t>
            </a:r>
            <a:r>
              <a:rPr kumimoji="1" lang="en-US" altLang="ja-JP" dirty="0"/>
              <a:t> </a:t>
            </a:r>
            <a:r>
              <a:rPr kumimoji="1" lang="ja-JP" altLang="en-US" dirty="0"/>
              <a:t>が </a:t>
            </a:r>
            <a:r>
              <a:rPr kumimoji="1" lang="en-US" altLang="ja-JP" dirty="0"/>
              <a:t>closure (I)</a:t>
            </a:r>
            <a:r>
              <a:rPr kumimoji="1" lang="ja-JP" altLang="en-US" dirty="0"/>
              <a:t>に含まれ、かつ </a:t>
            </a:r>
            <a:r>
              <a:rPr kumimoji="1" lang="en-US" altLang="ja-JP" dirty="0"/>
              <a:t>B</a:t>
            </a:r>
            <a:r>
              <a:rPr kumimoji="1" lang="ja-JP" altLang="en-US" dirty="0"/>
              <a:t>→ </a:t>
            </a:r>
            <a:r>
              <a:rPr kumimoji="1" lang="en-US" altLang="ja-JP" dirty="0"/>
              <a:t>w </a:t>
            </a:r>
            <a:r>
              <a:rPr kumimoji="1" lang="ja-JP" altLang="en-US" dirty="0"/>
              <a:t>という生成規則があるとき、</a:t>
            </a:r>
            <a:endParaRPr kumimoji="1" lang="en-US" altLang="ja-JP" dirty="0"/>
          </a:p>
          <a:p>
            <a:r>
              <a:rPr kumimoji="1" lang="en-US" altLang="ja-JP" dirty="0"/>
              <a:t>B </a:t>
            </a:r>
            <a:r>
              <a:rPr kumimoji="1" lang="ja-JP" altLang="en-US" dirty="0"/>
              <a:t>→・</a:t>
            </a:r>
            <a:r>
              <a:rPr kumimoji="1" lang="en-US" altLang="ja-JP" dirty="0"/>
              <a:t>w </a:t>
            </a:r>
            <a:r>
              <a:rPr kumimoji="1" lang="ja-JP" altLang="en-US" dirty="0"/>
              <a:t>は </a:t>
            </a:r>
            <a:r>
              <a:rPr kumimoji="1" lang="en-US" altLang="ja-JP" dirty="0"/>
              <a:t>closure (I) </a:t>
            </a:r>
            <a:r>
              <a:rPr kumimoji="1" lang="ja-JP" altLang="en-US" dirty="0"/>
              <a:t>に含まれます。</a:t>
            </a:r>
            <a:endParaRPr kumimoji="1" lang="en-US" altLang="ja-JP" dirty="0"/>
          </a:p>
          <a:p>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73</a:t>
            </a:fld>
            <a:endParaRPr kumimoji="1" lang="ja-JP" altLang="en-US"/>
          </a:p>
        </p:txBody>
      </p:sp>
    </p:spTree>
    <p:extLst>
      <p:ext uri="{BB962C8B-B14F-4D97-AF65-F5344CB8AC3E}">
        <p14:creationId xmlns:p14="http://schemas.microsoft.com/office/powerpoint/2010/main" val="42377928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こちらの生成規則を例に見てみます。</a:t>
            </a:r>
            <a:endParaRPr kumimoji="1" lang="en-US" altLang="ja-JP" dirty="0"/>
          </a:p>
          <a:p>
            <a:r>
              <a:rPr kumimoji="1" lang="en-US" altLang="ja-JP" dirty="0"/>
              <a:t>I</a:t>
            </a:r>
            <a:r>
              <a:rPr kumimoji="1" lang="ja-JP" altLang="en-US" dirty="0"/>
              <a:t> </a:t>
            </a:r>
            <a:r>
              <a:rPr kumimoji="1" lang="en-US" altLang="ja-JP" dirty="0"/>
              <a:t>= [$ </a:t>
            </a:r>
            <a:r>
              <a:rPr kumimoji="1" lang="ja-JP" altLang="en-US" dirty="0"/>
              <a:t>→・</a:t>
            </a:r>
            <a:r>
              <a:rPr kumimoji="1" lang="en-US" altLang="ja-JP" dirty="0"/>
              <a:t>E$]</a:t>
            </a:r>
            <a:r>
              <a:rPr kumimoji="1" lang="ja-JP" altLang="en-US" dirty="0"/>
              <a:t>のとき、</a:t>
            </a:r>
            <a:endParaRPr kumimoji="1" lang="en-US" altLang="ja-JP" dirty="0"/>
          </a:p>
          <a:p>
            <a:r>
              <a:rPr kumimoji="1" lang="ja-JP" altLang="en-US" dirty="0"/>
              <a:t>まず </a:t>
            </a:r>
            <a:r>
              <a:rPr kumimoji="1" lang="en-US" altLang="ja-JP" dirty="0"/>
              <a:t>I </a:t>
            </a:r>
            <a:r>
              <a:rPr kumimoji="1" lang="ja-JP" altLang="en-US" dirty="0"/>
              <a:t>自身は閉包です。</a:t>
            </a:r>
            <a:endParaRPr kumimoji="1" lang="en-US" altLang="ja-JP" dirty="0"/>
          </a:p>
          <a:p>
            <a:r>
              <a:rPr kumimoji="1" lang="en-US" altLang="ja-JP" dirty="0"/>
              <a:t>E </a:t>
            </a:r>
            <a:r>
              <a:rPr kumimoji="1" lang="ja-JP" altLang="en-US" dirty="0"/>
              <a:t>から </a:t>
            </a:r>
            <a:r>
              <a:rPr kumimoji="1" lang="en-US" altLang="ja-JP" dirty="0"/>
              <a:t>E+T </a:t>
            </a:r>
            <a:r>
              <a:rPr kumimoji="1" lang="ja-JP" altLang="en-US" dirty="0"/>
              <a:t>と </a:t>
            </a:r>
            <a:r>
              <a:rPr kumimoji="1" lang="en-US" altLang="ja-JP" dirty="0"/>
              <a:t>T </a:t>
            </a:r>
            <a:r>
              <a:rPr kumimoji="1" lang="ja-JP" altLang="en-US" dirty="0"/>
              <a:t>が生成されますので、</a:t>
            </a:r>
            <a:endParaRPr kumimoji="1" lang="en-US" altLang="ja-JP" dirty="0"/>
          </a:p>
          <a:p>
            <a:r>
              <a:rPr kumimoji="1" lang="ja-JP" altLang="en-US" dirty="0"/>
              <a:t>・</a:t>
            </a:r>
            <a:r>
              <a:rPr kumimoji="1" lang="en-US" altLang="ja-JP" dirty="0"/>
              <a:t>E+T </a:t>
            </a:r>
            <a:r>
              <a:rPr kumimoji="1" lang="ja-JP" altLang="en-US" dirty="0"/>
              <a:t>と ・</a:t>
            </a:r>
            <a:r>
              <a:rPr kumimoji="1" lang="en-US" altLang="ja-JP" dirty="0"/>
              <a:t>T </a:t>
            </a:r>
            <a:r>
              <a:rPr kumimoji="1" lang="ja-JP" altLang="en-US" dirty="0"/>
              <a:t>は閉包です。</a:t>
            </a:r>
            <a:endParaRPr kumimoji="1" lang="en-US" altLang="ja-JP" dirty="0"/>
          </a:p>
          <a:p>
            <a:r>
              <a:rPr kumimoji="1" lang="en-US" altLang="ja-JP" dirty="0"/>
              <a:t>T </a:t>
            </a:r>
            <a:r>
              <a:rPr kumimoji="1" lang="ja-JP" altLang="en-US" dirty="0"/>
              <a:t>から </a:t>
            </a:r>
            <a:r>
              <a:rPr kumimoji="1" lang="en-US" altLang="ja-JP" dirty="0"/>
              <a:t>T*F </a:t>
            </a:r>
            <a:r>
              <a:rPr kumimoji="1" lang="ja-JP" altLang="en-US" dirty="0"/>
              <a:t>と </a:t>
            </a:r>
            <a:r>
              <a:rPr kumimoji="1" lang="en-US" altLang="ja-JP" dirty="0"/>
              <a:t>F </a:t>
            </a:r>
            <a:r>
              <a:rPr kumimoji="1" lang="ja-JP" altLang="en-US" dirty="0"/>
              <a:t>が生成されますのでｍ</a:t>
            </a:r>
            <a:endParaRPr kumimoji="1" lang="en-US" altLang="ja-JP" dirty="0"/>
          </a:p>
          <a:p>
            <a:r>
              <a:rPr kumimoji="1" lang="ja-JP" altLang="en-US" dirty="0"/>
              <a:t>・</a:t>
            </a:r>
            <a:r>
              <a:rPr kumimoji="1" lang="en-US" altLang="ja-JP" dirty="0"/>
              <a:t>T</a:t>
            </a:r>
            <a:r>
              <a:rPr kumimoji="1" lang="ja-JP" altLang="en-US" dirty="0"/>
              <a:t>*</a:t>
            </a:r>
            <a:r>
              <a:rPr kumimoji="1" lang="en-US" altLang="ja-JP" dirty="0"/>
              <a:t>E</a:t>
            </a:r>
            <a:r>
              <a:rPr kumimoji="1" lang="ja-JP" altLang="en-US" dirty="0"/>
              <a:t> と ・</a:t>
            </a:r>
            <a:r>
              <a:rPr kumimoji="1" lang="en-US" altLang="ja-JP" dirty="0"/>
              <a:t>F </a:t>
            </a:r>
            <a:r>
              <a:rPr kumimoji="1" lang="ja-JP" altLang="en-US" dirty="0"/>
              <a:t>は閉包です。</a:t>
            </a:r>
            <a:endParaRPr kumimoji="1" lang="en-US" altLang="ja-JP" dirty="0"/>
          </a:p>
          <a:p>
            <a:r>
              <a:rPr kumimoji="1" lang="en-US" altLang="ja-JP" dirty="0"/>
              <a:t>F </a:t>
            </a:r>
            <a:r>
              <a:rPr kumimoji="1" lang="ja-JP" altLang="en-US" dirty="0"/>
              <a:t>から </a:t>
            </a:r>
            <a:r>
              <a:rPr kumimoji="1" lang="en-US" altLang="ja-JP" dirty="0" err="1"/>
              <a:t>i</a:t>
            </a:r>
            <a:r>
              <a:rPr kumimoji="1" lang="en-US" altLang="ja-JP" dirty="0"/>
              <a:t> </a:t>
            </a:r>
            <a:r>
              <a:rPr kumimoji="1" lang="ja-JP" altLang="en-US" dirty="0"/>
              <a:t>が生成されますので、</a:t>
            </a:r>
            <a:endParaRPr kumimoji="1" lang="en-US" altLang="ja-JP" dirty="0"/>
          </a:p>
          <a:p>
            <a:r>
              <a:rPr kumimoji="1" lang="ja-JP" altLang="en-US" dirty="0"/>
              <a:t>・</a:t>
            </a:r>
            <a:r>
              <a:rPr kumimoji="1" lang="en-US" altLang="ja-JP" dirty="0" err="1"/>
              <a:t>i</a:t>
            </a:r>
            <a:r>
              <a:rPr kumimoji="1" lang="en-US" altLang="ja-JP" dirty="0"/>
              <a:t> </a:t>
            </a:r>
            <a:r>
              <a:rPr kumimoji="1" lang="ja-JP" altLang="en-US" dirty="0"/>
              <a:t>は閉包です。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74</a:t>
            </a:fld>
            <a:endParaRPr kumimoji="1" lang="ja-JP" altLang="en-US"/>
          </a:p>
        </p:txBody>
      </p:sp>
    </p:spTree>
    <p:extLst>
      <p:ext uri="{BB962C8B-B14F-4D97-AF65-F5344CB8AC3E}">
        <p14:creationId xmlns:p14="http://schemas.microsoft.com/office/powerpoint/2010/main" val="362517822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閉包が求まったら、各閉包を一つの状態として、状態遷移を求めます。</a:t>
            </a:r>
            <a:endParaRPr kumimoji="1" lang="en-US" altLang="ja-JP" dirty="0"/>
          </a:p>
          <a:p>
            <a:r>
              <a:rPr kumimoji="1" lang="ja-JP" altLang="en-US" dirty="0"/>
              <a:t>出発点は、開始記号の解析前が含まれる閉包からです。</a:t>
            </a:r>
            <a:endParaRPr kumimoji="1" lang="en-US" altLang="ja-JP" dirty="0"/>
          </a:p>
          <a:p>
            <a:r>
              <a:rPr kumimoji="1" lang="ja-JP" altLang="en-US" dirty="0"/>
              <a:t>ここから、</a:t>
            </a:r>
            <a:r>
              <a:rPr kumimoji="1" lang="en-US" altLang="ja-JP" dirty="0"/>
              <a:t>E </a:t>
            </a:r>
            <a:r>
              <a:rPr kumimoji="1" lang="ja-JP" altLang="en-US" dirty="0"/>
              <a:t>を読むと、</a:t>
            </a:r>
            <a:r>
              <a:rPr kumimoji="1" lang="en-US" altLang="ja-JP" dirty="0"/>
              <a:t>$ </a:t>
            </a:r>
            <a:r>
              <a:rPr kumimoji="1" lang="ja-JP" altLang="en-US" dirty="0"/>
              <a:t>→</a:t>
            </a:r>
            <a:r>
              <a:rPr kumimoji="1" lang="en-US" altLang="ja-JP" dirty="0"/>
              <a:t>E</a:t>
            </a:r>
            <a:r>
              <a:rPr kumimoji="1" lang="ja-JP" altLang="en-US" dirty="0"/>
              <a:t>・</a:t>
            </a:r>
            <a:r>
              <a:rPr kumimoji="1" lang="en-US" altLang="ja-JP" dirty="0"/>
              <a:t>$ </a:t>
            </a:r>
            <a:r>
              <a:rPr kumimoji="1" lang="ja-JP" altLang="en-US" dirty="0"/>
              <a:t>に遷移します。</a:t>
            </a:r>
            <a:endParaRPr kumimoji="1" lang="en-US" altLang="ja-JP" dirty="0"/>
          </a:p>
          <a:p>
            <a:r>
              <a:rPr kumimoji="1" lang="ja-JP" altLang="en-US" dirty="0"/>
              <a:t>さらに </a:t>
            </a:r>
            <a:r>
              <a:rPr kumimoji="1" lang="en-US" altLang="ja-JP" dirty="0"/>
              <a:t>$ </a:t>
            </a:r>
            <a:r>
              <a:rPr kumimoji="1" lang="ja-JP" altLang="en-US" dirty="0"/>
              <a:t>を読むと、</a:t>
            </a:r>
            <a:r>
              <a:rPr kumimoji="1" lang="en-US" altLang="ja-JP" dirty="0"/>
              <a:t>$ </a:t>
            </a:r>
            <a:r>
              <a:rPr kumimoji="1" lang="ja-JP" altLang="en-US" dirty="0"/>
              <a:t>→ </a:t>
            </a:r>
            <a:r>
              <a:rPr kumimoji="1" lang="en-US" altLang="ja-JP" dirty="0"/>
              <a:t>E$</a:t>
            </a:r>
            <a:r>
              <a:rPr kumimoji="1" lang="ja-JP" altLang="en-US" dirty="0"/>
              <a:t>・ に遷移します。</a:t>
            </a:r>
            <a:endParaRPr kumimoji="1" lang="en-US" altLang="ja-JP" dirty="0"/>
          </a:p>
          <a:p>
            <a:r>
              <a:rPr kumimoji="1" lang="ja-JP" altLang="en-US" dirty="0"/>
              <a:t>初期状態から </a:t>
            </a:r>
            <a:r>
              <a:rPr kumimoji="1" lang="en-US" altLang="ja-JP" dirty="0"/>
              <a:t>T </a:t>
            </a:r>
            <a:r>
              <a:rPr kumimoji="1" lang="ja-JP" altLang="en-US" dirty="0"/>
              <a:t>を読むと、</a:t>
            </a:r>
            <a:r>
              <a:rPr kumimoji="1" lang="en-US" altLang="ja-JP" dirty="0"/>
              <a:t>E </a:t>
            </a:r>
            <a:r>
              <a:rPr kumimoji="1" lang="ja-JP" altLang="en-US" dirty="0"/>
              <a:t>→ </a:t>
            </a:r>
            <a:r>
              <a:rPr kumimoji="1" lang="en-US" altLang="ja-JP" dirty="0"/>
              <a:t>T</a:t>
            </a:r>
            <a:r>
              <a:rPr kumimoji="1" lang="ja-JP" altLang="en-US" dirty="0"/>
              <a:t>・</a:t>
            </a:r>
            <a:r>
              <a:rPr kumimoji="1" lang="en-US" altLang="ja-JP" dirty="0"/>
              <a:t>+T </a:t>
            </a:r>
            <a:r>
              <a:rPr kumimoji="1" lang="ja-JP" altLang="en-US" dirty="0"/>
              <a:t>と </a:t>
            </a:r>
            <a:r>
              <a:rPr kumimoji="1" lang="en-US" altLang="ja-JP" dirty="0"/>
              <a:t>E </a:t>
            </a:r>
            <a:r>
              <a:rPr kumimoji="1" lang="ja-JP" altLang="en-US" dirty="0"/>
              <a:t>→ </a:t>
            </a:r>
            <a:r>
              <a:rPr kumimoji="1" lang="en-US" altLang="ja-JP" dirty="0"/>
              <a:t>T</a:t>
            </a:r>
            <a:r>
              <a:rPr kumimoji="1" lang="ja-JP" altLang="en-US" dirty="0"/>
              <a:t>・に遷移します。</a:t>
            </a:r>
            <a:endParaRPr kumimoji="1" lang="en-US" altLang="ja-JP" dirty="0"/>
          </a:p>
          <a:p>
            <a:r>
              <a:rPr kumimoji="1" lang="ja-JP" altLang="en-US" dirty="0"/>
              <a:t>さらに </a:t>
            </a:r>
            <a:r>
              <a:rPr kumimoji="1" lang="en-US" altLang="ja-JP" dirty="0"/>
              <a:t>+ </a:t>
            </a:r>
            <a:r>
              <a:rPr kumimoji="1" lang="ja-JP" altLang="en-US" dirty="0"/>
              <a:t>を読むと、</a:t>
            </a:r>
            <a:r>
              <a:rPr kumimoji="1" lang="en-US" altLang="ja-JP" dirty="0"/>
              <a:t>E </a:t>
            </a:r>
            <a:r>
              <a:rPr kumimoji="1" lang="ja-JP" altLang="en-US" dirty="0"/>
              <a:t>→ </a:t>
            </a:r>
            <a:r>
              <a:rPr kumimoji="1" lang="en-US" altLang="ja-JP" dirty="0"/>
              <a:t>T+</a:t>
            </a:r>
            <a:r>
              <a:rPr kumimoji="1" lang="ja-JP" altLang="en-US" dirty="0"/>
              <a:t>・</a:t>
            </a:r>
            <a:r>
              <a:rPr kumimoji="1" lang="en-US" altLang="ja-JP" dirty="0"/>
              <a:t>T </a:t>
            </a:r>
            <a:r>
              <a:rPr kumimoji="1" lang="ja-JP" altLang="en-US" dirty="0"/>
              <a:t>と </a:t>
            </a:r>
            <a:r>
              <a:rPr kumimoji="1" lang="en-US" altLang="ja-JP" dirty="0"/>
              <a:t>T </a:t>
            </a:r>
            <a:r>
              <a:rPr kumimoji="1" lang="ja-JP" altLang="en-US" dirty="0"/>
              <a:t>→ </a:t>
            </a:r>
            <a:r>
              <a:rPr kumimoji="1" lang="en-US" altLang="ja-JP" dirty="0" err="1"/>
              <a:t>i</a:t>
            </a:r>
            <a:r>
              <a:rPr kumimoji="1" lang="en-US" altLang="ja-JP" dirty="0"/>
              <a:t> </a:t>
            </a:r>
            <a:r>
              <a:rPr kumimoji="1" lang="ja-JP" altLang="en-US" dirty="0"/>
              <a:t>に遷移します。</a:t>
            </a:r>
            <a:endParaRPr kumimoji="1" lang="en-US" altLang="ja-JP" dirty="0"/>
          </a:p>
          <a:p>
            <a:r>
              <a:rPr kumimoji="1" lang="ja-JP" altLang="en-US" dirty="0"/>
              <a:t>同様に他の遷移を求めるとこうなります。</a:t>
            </a:r>
            <a:endParaRPr kumimoji="1" lang="en-US" altLang="ja-JP" dirty="0"/>
          </a:p>
          <a:p>
            <a:r>
              <a:rPr kumimoji="1" lang="ja-JP" altLang="en-US" dirty="0"/>
              <a:t>遷移の矢印を見ると、終端記号で遷移するものと、非終端記号で遷移するものがあります。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75</a:t>
            </a:fld>
            <a:endParaRPr kumimoji="1" lang="ja-JP" altLang="en-US"/>
          </a:p>
        </p:txBody>
      </p:sp>
    </p:spTree>
    <p:extLst>
      <p:ext uri="{BB962C8B-B14F-4D97-AF65-F5344CB8AC3E}">
        <p14:creationId xmlns:p14="http://schemas.microsoft.com/office/powerpoint/2010/main" val="34014213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終端記号による遷移からは、</a:t>
            </a:r>
            <a:r>
              <a:rPr kumimoji="1" lang="en-US" altLang="ja-JP" dirty="0"/>
              <a:t>action </a:t>
            </a:r>
            <a:r>
              <a:rPr kumimoji="1" lang="ja-JP" altLang="en-US" dirty="0"/>
              <a:t>表の移動が作られます。</a:t>
            </a:r>
            <a:endParaRPr kumimoji="1" lang="en-US" altLang="ja-JP" dirty="0"/>
          </a:p>
          <a:p>
            <a:r>
              <a:rPr kumimoji="1" lang="ja-JP" altLang="en-US" dirty="0"/>
              <a:t>例えば左の状態遷移に対して、各状態に番号を付けます。</a:t>
            </a:r>
            <a:endParaRPr kumimoji="1" lang="en-US" altLang="ja-JP" dirty="0"/>
          </a:p>
          <a:p>
            <a:r>
              <a:rPr kumimoji="1" lang="ja-JP" altLang="en-US" dirty="0"/>
              <a:t>状態 </a:t>
            </a:r>
            <a:r>
              <a:rPr kumimoji="1" lang="en-US" altLang="ja-JP" dirty="0"/>
              <a:t>0 </a:t>
            </a:r>
            <a:r>
              <a:rPr kumimoji="1" lang="ja-JP" altLang="en-US" dirty="0"/>
              <a:t>からは　</a:t>
            </a:r>
            <a:r>
              <a:rPr kumimoji="1" lang="en-US" altLang="ja-JP" dirty="0"/>
              <a:t>+ </a:t>
            </a:r>
            <a:r>
              <a:rPr kumimoji="1" lang="ja-JP" altLang="en-US" dirty="0"/>
              <a:t>で状態　</a:t>
            </a:r>
            <a:r>
              <a:rPr kumimoji="1" lang="en-US" altLang="ja-JP" dirty="0"/>
              <a:t>1 </a:t>
            </a:r>
            <a:r>
              <a:rPr kumimoji="1" lang="ja-JP" altLang="en-US" dirty="0"/>
              <a:t>に遷移しますので、</a:t>
            </a:r>
            <a:endParaRPr kumimoji="1" lang="en-US" altLang="ja-JP" dirty="0"/>
          </a:p>
          <a:p>
            <a:r>
              <a:rPr kumimoji="1" lang="en-US" altLang="ja-JP" dirty="0"/>
              <a:t>action </a:t>
            </a:r>
            <a:r>
              <a:rPr kumimoji="1" lang="ja-JP" altLang="en-US" dirty="0"/>
              <a:t>表の </a:t>
            </a:r>
            <a:r>
              <a:rPr kumimoji="1" lang="en-US" altLang="ja-JP" dirty="0"/>
              <a:t>0 + </a:t>
            </a:r>
            <a:r>
              <a:rPr kumimoji="1" lang="ja-JP" altLang="en-US" dirty="0"/>
              <a:t>の欄に、</a:t>
            </a:r>
            <a:r>
              <a:rPr kumimoji="1" lang="en-US" altLang="ja-JP" dirty="0"/>
              <a:t>s 1 </a:t>
            </a:r>
            <a:r>
              <a:rPr kumimoji="1" lang="ja-JP" altLang="en-US" dirty="0"/>
              <a:t>と書きます。</a:t>
            </a:r>
            <a:endParaRPr kumimoji="1" lang="en-US" altLang="ja-JP" dirty="0"/>
          </a:p>
          <a:p>
            <a:r>
              <a:rPr kumimoji="1" lang="ja-JP" altLang="en-US" dirty="0"/>
              <a:t>また、状態</a:t>
            </a:r>
            <a:r>
              <a:rPr kumimoji="1" lang="en-US" altLang="ja-JP" dirty="0"/>
              <a:t> 0 </a:t>
            </a:r>
            <a:r>
              <a:rPr kumimoji="1" lang="ja-JP" altLang="en-US" dirty="0"/>
              <a:t>から </a:t>
            </a:r>
            <a:r>
              <a:rPr kumimoji="1" lang="en-US" altLang="ja-JP" dirty="0"/>
              <a:t>* </a:t>
            </a:r>
            <a:r>
              <a:rPr kumimoji="1" lang="ja-JP" altLang="en-US" dirty="0"/>
              <a:t>で状態 </a:t>
            </a:r>
            <a:r>
              <a:rPr kumimoji="1" lang="en-US" altLang="ja-JP" dirty="0"/>
              <a:t>2 </a:t>
            </a:r>
            <a:r>
              <a:rPr kumimoji="1" lang="ja-JP" altLang="en-US" dirty="0"/>
              <a:t>に遷移しますので、</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dirty="0"/>
              <a:t>action </a:t>
            </a:r>
            <a:r>
              <a:rPr kumimoji="1" lang="ja-JP" altLang="en-US" dirty="0"/>
              <a:t>表の </a:t>
            </a:r>
            <a:r>
              <a:rPr kumimoji="1" lang="en-US" altLang="ja-JP" dirty="0"/>
              <a:t>0 * </a:t>
            </a:r>
            <a:r>
              <a:rPr kumimoji="1" lang="ja-JP" altLang="en-US" dirty="0"/>
              <a:t>の欄に </a:t>
            </a:r>
            <a:r>
              <a:rPr kumimoji="1" lang="en-US" altLang="ja-JP" dirty="0"/>
              <a:t>s 2</a:t>
            </a:r>
            <a:r>
              <a:rPr kumimoji="1" lang="ja-JP" altLang="en-US" dirty="0"/>
              <a:t>と書きます。</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dirty="0"/>
              <a:t>action </a:t>
            </a:r>
            <a:r>
              <a:rPr kumimoji="1" lang="ja-JP" altLang="en-US" dirty="0"/>
              <a:t>表からは、状態</a:t>
            </a:r>
            <a:r>
              <a:rPr kumimoji="1" lang="en-US" altLang="ja-JP" dirty="0"/>
              <a:t>0</a:t>
            </a:r>
            <a:r>
              <a:rPr kumimoji="1" lang="ja-JP" altLang="en-US" dirty="0"/>
              <a:t>で入力が </a:t>
            </a:r>
            <a:r>
              <a:rPr kumimoji="1" lang="en-US" altLang="ja-JP" dirty="0"/>
              <a:t>+ </a:t>
            </a:r>
            <a:r>
              <a:rPr kumimoji="1" lang="ja-JP" altLang="en-US" dirty="0"/>
              <a:t>ならば、</a:t>
            </a:r>
            <a:r>
              <a:rPr kumimoji="1" lang="en-US" altLang="ja-JP" dirty="0"/>
              <a:t>+ 1 </a:t>
            </a:r>
            <a:r>
              <a:rPr kumimoji="1" lang="ja-JP" altLang="en-US" dirty="0"/>
              <a:t>をプッシュとなり、</a:t>
            </a:r>
            <a:endParaRPr kumimoji="1" lang="en-US" altLang="ja-JP"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状態</a:t>
            </a:r>
            <a:r>
              <a:rPr kumimoji="1" lang="en-US" altLang="ja-JP" dirty="0"/>
              <a:t>0 </a:t>
            </a:r>
            <a:r>
              <a:rPr kumimoji="1" lang="ja-JP" altLang="en-US" dirty="0"/>
              <a:t>から </a:t>
            </a:r>
            <a:r>
              <a:rPr kumimoji="1" lang="en-US" altLang="ja-JP" dirty="0"/>
              <a:t>+ </a:t>
            </a:r>
            <a:r>
              <a:rPr kumimoji="1" lang="ja-JP" altLang="en-US" dirty="0"/>
              <a:t>で状態</a:t>
            </a:r>
            <a:r>
              <a:rPr kumimoji="1" lang="en-US" altLang="ja-JP" dirty="0"/>
              <a:t>1</a:t>
            </a:r>
            <a:r>
              <a:rPr kumimoji="1" lang="ja-JP" altLang="en-US" dirty="0"/>
              <a:t>へ移動することになります。</a:t>
            </a:r>
            <a:endParaRPr kumimoji="1" lang="en-US" altLang="ja-JP" dirty="0"/>
          </a:p>
          <a:p>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76</a:t>
            </a:fld>
            <a:endParaRPr kumimoji="1" lang="ja-JP" altLang="en-US"/>
          </a:p>
        </p:txBody>
      </p:sp>
    </p:spTree>
    <p:extLst>
      <p:ext uri="{BB962C8B-B14F-4D97-AF65-F5344CB8AC3E}">
        <p14:creationId xmlns:p14="http://schemas.microsoft.com/office/powerpoint/2010/main" val="227069532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非終端記号終端記号による遷移からは、</a:t>
            </a:r>
            <a:r>
              <a:rPr kumimoji="1" lang="en-US" altLang="ja-JP" dirty="0" err="1"/>
              <a:t>goto</a:t>
            </a:r>
            <a:r>
              <a:rPr kumimoji="1" lang="en-US" altLang="ja-JP" dirty="0"/>
              <a:t> </a:t>
            </a:r>
            <a:r>
              <a:rPr kumimoji="1" lang="ja-JP" altLang="en-US" dirty="0"/>
              <a:t>表が作られます。</a:t>
            </a:r>
            <a:endParaRPr kumimoji="1" lang="en-US" altLang="ja-JP" dirty="0"/>
          </a:p>
          <a:p>
            <a:r>
              <a:rPr kumimoji="1" lang="ja-JP" altLang="en-US" dirty="0"/>
              <a:t>状態 </a:t>
            </a:r>
            <a:r>
              <a:rPr kumimoji="1" lang="en-US" altLang="ja-JP" dirty="0"/>
              <a:t>0 </a:t>
            </a:r>
            <a:r>
              <a:rPr kumimoji="1" lang="ja-JP" altLang="en-US" dirty="0"/>
              <a:t>から </a:t>
            </a:r>
            <a:r>
              <a:rPr kumimoji="1" lang="en-US" altLang="ja-JP" dirty="0"/>
              <a:t>E </a:t>
            </a:r>
            <a:r>
              <a:rPr kumimoji="1" lang="ja-JP" altLang="en-US" dirty="0"/>
              <a:t>で状態</a:t>
            </a:r>
            <a:r>
              <a:rPr kumimoji="1" lang="en-US" altLang="ja-JP" dirty="0"/>
              <a:t>1 </a:t>
            </a:r>
            <a:r>
              <a:rPr kumimoji="1" lang="ja-JP" altLang="en-US" dirty="0"/>
              <a:t>へ、</a:t>
            </a:r>
            <a:r>
              <a:rPr kumimoji="1" lang="en-US" altLang="ja-JP" dirty="0"/>
              <a:t>T </a:t>
            </a:r>
            <a:r>
              <a:rPr kumimoji="1" lang="ja-JP" altLang="en-US" dirty="0"/>
              <a:t>で状態</a:t>
            </a:r>
            <a:r>
              <a:rPr kumimoji="1" lang="en-US" altLang="ja-JP" dirty="0"/>
              <a:t>2 </a:t>
            </a:r>
            <a:r>
              <a:rPr kumimoji="1" lang="ja-JP" altLang="en-US" dirty="0"/>
              <a:t>へ、</a:t>
            </a:r>
            <a:r>
              <a:rPr kumimoji="1" lang="en-US" altLang="ja-JP" dirty="0"/>
              <a:t>F </a:t>
            </a:r>
            <a:r>
              <a:rPr kumimoji="1" lang="ja-JP" altLang="en-US" dirty="0"/>
              <a:t>で状態</a:t>
            </a:r>
            <a:r>
              <a:rPr kumimoji="1" lang="en-US" altLang="ja-JP" dirty="0"/>
              <a:t>3</a:t>
            </a:r>
            <a:r>
              <a:rPr kumimoji="1" lang="ja-JP" altLang="en-US" dirty="0"/>
              <a:t>へ遷移します。</a:t>
            </a:r>
            <a:endParaRPr kumimoji="1" lang="en-US" altLang="ja-JP" dirty="0"/>
          </a:p>
          <a:p>
            <a:r>
              <a:rPr kumimoji="1" lang="ja-JP" altLang="en-US" dirty="0"/>
              <a:t>このとき、</a:t>
            </a:r>
            <a:r>
              <a:rPr kumimoji="1" lang="en-US" altLang="ja-JP" dirty="0" err="1"/>
              <a:t>goto</a:t>
            </a:r>
            <a:r>
              <a:rPr kumimoji="1" lang="ja-JP" altLang="en-US" dirty="0"/>
              <a:t>表の</a:t>
            </a:r>
            <a:endParaRPr kumimoji="1" lang="en-US" altLang="ja-JP" dirty="0"/>
          </a:p>
          <a:p>
            <a:r>
              <a:rPr kumimoji="1" lang="en-US" altLang="ja-JP" dirty="0"/>
              <a:t>0 E </a:t>
            </a:r>
            <a:r>
              <a:rPr kumimoji="1" lang="ja-JP" altLang="en-US" dirty="0"/>
              <a:t>の欄に状態 </a:t>
            </a:r>
            <a:r>
              <a:rPr kumimoji="1" lang="en-US" altLang="ja-JP" dirty="0"/>
              <a:t>1 0T </a:t>
            </a:r>
            <a:r>
              <a:rPr kumimoji="1" lang="ja-JP" altLang="en-US" dirty="0"/>
              <a:t>の欄に状態 </a:t>
            </a:r>
            <a:r>
              <a:rPr kumimoji="1" lang="en-US" altLang="ja-JP" dirty="0"/>
              <a:t>2 0F</a:t>
            </a:r>
            <a:r>
              <a:rPr kumimoji="1" lang="ja-JP" altLang="en-US" dirty="0"/>
              <a:t>の欄に状態 </a:t>
            </a:r>
            <a:r>
              <a:rPr kumimoji="1" lang="en-US" altLang="ja-JP" dirty="0"/>
              <a:t>3 </a:t>
            </a:r>
            <a:r>
              <a:rPr kumimoji="1" lang="ja-JP" altLang="en-US" dirty="0"/>
              <a:t>と書きます。</a:t>
            </a:r>
            <a:endParaRPr kumimoji="1" lang="en-US" altLang="ja-JP" dirty="0"/>
          </a:p>
          <a:p>
            <a:r>
              <a:rPr kumimoji="1" lang="en-US" altLang="ja-JP" dirty="0" err="1"/>
              <a:t>goto</a:t>
            </a:r>
            <a:r>
              <a:rPr kumimoji="1" lang="en-US" altLang="ja-JP" dirty="0"/>
              <a:t> </a:t>
            </a:r>
            <a:r>
              <a:rPr kumimoji="1" lang="ja-JP" altLang="en-US" dirty="0"/>
              <a:t>表から、 </a:t>
            </a:r>
            <a:r>
              <a:rPr kumimoji="1" lang="en-US" altLang="ja-JP" dirty="0"/>
              <a:t>E </a:t>
            </a:r>
            <a:r>
              <a:rPr kumimoji="1" lang="ja-JP" altLang="en-US" dirty="0"/>
              <a:t>を還元後、状態</a:t>
            </a:r>
            <a:r>
              <a:rPr kumimoji="1" lang="en-US" altLang="ja-JP" dirty="0"/>
              <a:t>0</a:t>
            </a:r>
            <a:r>
              <a:rPr kumimoji="1" lang="ja-JP" altLang="en-US" dirty="0"/>
              <a:t>になれば</a:t>
            </a:r>
            <a:endParaRPr kumimoji="1" lang="en-US" altLang="ja-JP" dirty="0"/>
          </a:p>
          <a:p>
            <a:r>
              <a:rPr kumimoji="1" lang="en-US" altLang="ja-JP" dirty="0"/>
              <a:t>E 1 </a:t>
            </a:r>
            <a:r>
              <a:rPr kumimoji="1" lang="ja-JP" altLang="en-US" dirty="0"/>
              <a:t>をスタックにプッシュし、状態</a:t>
            </a:r>
            <a:r>
              <a:rPr kumimoji="1" lang="en-US" altLang="ja-JP" dirty="0"/>
              <a:t>1 </a:t>
            </a:r>
            <a:r>
              <a:rPr kumimoji="1" lang="ja-JP" altLang="en-US" dirty="0"/>
              <a:t>へ移動、となります。</a:t>
            </a:r>
            <a:endParaRPr kumimoji="1" lang="en-US" altLang="ja-JP" dirty="0"/>
          </a:p>
          <a:p>
            <a:r>
              <a:rPr kumimoji="1" lang="en-US" altLang="ja-JP" dirty="0"/>
              <a:t> </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77</a:t>
            </a:fld>
            <a:endParaRPr kumimoji="1" lang="ja-JP" altLang="en-US"/>
          </a:p>
        </p:txBody>
      </p:sp>
    </p:spTree>
    <p:extLst>
      <p:ext uri="{BB962C8B-B14F-4D97-AF65-F5344CB8AC3E}">
        <p14:creationId xmlns:p14="http://schemas.microsoft.com/office/powerpoint/2010/main" val="168469218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解析位置・が右端、解析完了となっているものからは、</a:t>
            </a:r>
            <a:endParaRPr kumimoji="1" lang="en-US" altLang="ja-JP" dirty="0"/>
          </a:p>
          <a:p>
            <a:r>
              <a:rPr kumimoji="1" lang="en-US" altLang="ja-JP" dirty="0"/>
              <a:t>action </a:t>
            </a:r>
            <a:r>
              <a:rPr kumimoji="1" lang="ja-JP" altLang="en-US" dirty="0"/>
              <a:t>表の還元が作られます。</a:t>
            </a:r>
            <a:endParaRPr kumimoji="1" lang="en-US" altLang="ja-JP" dirty="0"/>
          </a:p>
          <a:p>
            <a:r>
              <a:rPr kumimoji="1" lang="ja-JP" altLang="en-US" dirty="0"/>
              <a:t>生成規則 </a:t>
            </a:r>
            <a:r>
              <a:rPr kumimoji="1" lang="en-US" altLang="ja-JP" dirty="0"/>
              <a:t>E </a:t>
            </a:r>
            <a:r>
              <a:rPr kumimoji="1" lang="ja-JP" altLang="en-US" dirty="0"/>
              <a:t>→ </a:t>
            </a:r>
            <a:r>
              <a:rPr kumimoji="1" lang="en-US" altLang="ja-JP" dirty="0"/>
              <a:t>E+T </a:t>
            </a:r>
            <a:r>
              <a:rPr kumimoji="1" lang="ja-JP" altLang="en-US" dirty="0"/>
              <a:t>で、</a:t>
            </a:r>
            <a:r>
              <a:rPr kumimoji="1" lang="en-US" altLang="ja-JP" dirty="0"/>
              <a:t>E </a:t>
            </a:r>
            <a:r>
              <a:rPr kumimoji="1" lang="ja-JP" altLang="en-US" dirty="0"/>
              <a:t>の </a:t>
            </a:r>
            <a:r>
              <a:rPr kumimoji="1" lang="en-US" altLang="ja-JP" dirty="0"/>
              <a:t>follow </a:t>
            </a:r>
            <a:r>
              <a:rPr kumimoji="1" lang="ja-JP" altLang="en-US" dirty="0"/>
              <a:t>集合が</a:t>
            </a:r>
            <a:r>
              <a:rPr kumimoji="1" lang="en-US" altLang="ja-JP" dirty="0"/>
              <a:t> +, $ </a:t>
            </a:r>
            <a:r>
              <a:rPr kumimoji="1" lang="ja-JP" altLang="en-US" dirty="0"/>
              <a:t>だとします。</a:t>
            </a:r>
            <a:endParaRPr kumimoji="1" lang="en-US" altLang="ja-JP" dirty="0"/>
          </a:p>
          <a:p>
            <a:r>
              <a:rPr kumimoji="1" lang="ja-JP" altLang="en-US" dirty="0"/>
              <a:t>このとき、</a:t>
            </a:r>
            <a:r>
              <a:rPr kumimoji="1" lang="en-US" altLang="ja-JP" dirty="0"/>
              <a:t>action </a:t>
            </a:r>
            <a:r>
              <a:rPr kumimoji="1" lang="ja-JP" altLang="en-US" dirty="0"/>
              <a:t>表の </a:t>
            </a:r>
            <a:r>
              <a:rPr kumimoji="1" lang="en-US" altLang="ja-JP" dirty="0"/>
              <a:t>0 + </a:t>
            </a:r>
            <a:r>
              <a:rPr kumimoji="1" lang="ja-JP" altLang="en-US" dirty="0"/>
              <a:t>の欄と </a:t>
            </a:r>
            <a:r>
              <a:rPr kumimoji="1" lang="en-US" altLang="ja-JP" dirty="0"/>
              <a:t>0 $ </a:t>
            </a:r>
            <a:r>
              <a:rPr kumimoji="1" lang="ja-JP" altLang="en-US" dirty="0"/>
              <a:t>の欄に</a:t>
            </a:r>
            <a:endParaRPr kumimoji="1" lang="en-US" altLang="ja-JP" dirty="0"/>
          </a:p>
          <a:p>
            <a:r>
              <a:rPr kumimoji="1" lang="en-US" altLang="ja-JP" dirty="0"/>
              <a:t>r E</a:t>
            </a:r>
            <a:r>
              <a:rPr kumimoji="1" lang="ja-JP" altLang="en-US" dirty="0"/>
              <a:t>→</a:t>
            </a:r>
            <a:r>
              <a:rPr kumimoji="1" lang="en-US" altLang="ja-JP" dirty="0"/>
              <a:t>E+T </a:t>
            </a:r>
            <a:r>
              <a:rPr kumimoji="1" lang="ja-JP" altLang="en-US" dirty="0"/>
              <a:t>と書きます。</a:t>
            </a:r>
            <a:endParaRPr kumimoji="1" lang="en-US" altLang="ja-JP" dirty="0"/>
          </a:p>
          <a:p>
            <a:r>
              <a:rPr kumimoji="1" lang="en-US" altLang="ja-JP" dirty="0"/>
              <a:t>action </a:t>
            </a:r>
            <a:r>
              <a:rPr kumimoji="1" lang="ja-JP" altLang="en-US" dirty="0"/>
              <a:t>表からは、状態 </a:t>
            </a:r>
            <a:r>
              <a:rPr kumimoji="1" lang="en-US" altLang="ja-JP" dirty="0"/>
              <a:t>0 </a:t>
            </a:r>
            <a:r>
              <a:rPr kumimoji="1" lang="ja-JP" altLang="en-US" dirty="0"/>
              <a:t>で入力が </a:t>
            </a:r>
            <a:r>
              <a:rPr kumimoji="1" lang="en-US" altLang="ja-JP" dirty="0"/>
              <a:t>+, $ </a:t>
            </a:r>
            <a:r>
              <a:rPr kumimoji="1" lang="ja-JP" altLang="en-US" dirty="0"/>
              <a:t>ならば</a:t>
            </a:r>
            <a:endParaRPr kumimoji="1" lang="en-US" altLang="ja-JP" dirty="0"/>
          </a:p>
          <a:p>
            <a:r>
              <a:rPr kumimoji="1" lang="en-US" altLang="ja-JP" dirty="0"/>
              <a:t>E</a:t>
            </a:r>
            <a:r>
              <a:rPr kumimoji="1" lang="ja-JP" altLang="en-US" dirty="0"/>
              <a:t> → </a:t>
            </a:r>
            <a:r>
              <a:rPr kumimoji="1" lang="en-US" altLang="ja-JP" dirty="0"/>
              <a:t>E+T </a:t>
            </a:r>
            <a:r>
              <a:rPr kumimoji="1" lang="ja-JP" altLang="en-US" dirty="0"/>
              <a:t>で還元することになります。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78</a:t>
            </a:fld>
            <a:endParaRPr kumimoji="1" lang="ja-JP" altLang="en-US"/>
          </a:p>
        </p:txBody>
      </p:sp>
    </p:spTree>
    <p:extLst>
      <p:ext uri="{BB962C8B-B14F-4D97-AF65-F5344CB8AC3E}">
        <p14:creationId xmlns:p14="http://schemas.microsoft.com/office/powerpoint/2010/main" val="407436816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上の状態遷移からは、下の解析表が作られます。</a:t>
            </a:r>
            <a:endParaRPr kumimoji="1" lang="en-US" altLang="ja-JP" dirty="0"/>
          </a:p>
          <a:p>
            <a:r>
              <a:rPr kumimoji="1" lang="ja-JP" altLang="en-US" dirty="0"/>
              <a:t>終端記号で遷移するものから </a:t>
            </a:r>
            <a:r>
              <a:rPr kumimoji="1" lang="en-US" altLang="ja-JP" dirty="0"/>
              <a:t>action </a:t>
            </a:r>
            <a:r>
              <a:rPr kumimoji="1" lang="ja-JP" altLang="en-US" dirty="0"/>
              <a:t>表の移動が、</a:t>
            </a:r>
            <a:endParaRPr kumimoji="1" lang="en-US" altLang="ja-JP" dirty="0"/>
          </a:p>
          <a:p>
            <a:r>
              <a:rPr kumimoji="1" lang="ja-JP" altLang="en-US" dirty="0"/>
              <a:t>非終端記号で遷移するものから </a:t>
            </a:r>
            <a:r>
              <a:rPr kumimoji="1" lang="en-US" altLang="ja-JP" dirty="0" err="1"/>
              <a:t>goto</a:t>
            </a:r>
            <a:r>
              <a:rPr kumimoji="1" lang="en-US" altLang="ja-JP" dirty="0"/>
              <a:t> </a:t>
            </a:r>
            <a:r>
              <a:rPr kumimoji="1" lang="ja-JP" altLang="en-US" dirty="0"/>
              <a:t>表が作られます。</a:t>
            </a:r>
            <a:endParaRPr kumimoji="1" lang="en-US" altLang="ja-JP" dirty="0"/>
          </a:p>
          <a:p>
            <a:r>
              <a:rPr kumimoji="1" lang="ja-JP" altLang="en-US" dirty="0"/>
              <a:t>また、解析位置・が右端にあるものからは、</a:t>
            </a:r>
            <a:r>
              <a:rPr kumimoji="1" lang="en-US" altLang="ja-JP" dirty="0"/>
              <a:t>action </a:t>
            </a:r>
            <a:r>
              <a:rPr kumimoji="1" lang="ja-JP" altLang="en-US" dirty="0"/>
              <a:t>表の還元が作られます。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79</a:t>
            </a:fld>
            <a:endParaRPr kumimoji="1" lang="ja-JP" altLang="en-US"/>
          </a:p>
        </p:txBody>
      </p:sp>
    </p:spTree>
    <p:extLst>
      <p:ext uri="{BB962C8B-B14F-4D97-AF65-F5344CB8AC3E}">
        <p14:creationId xmlns:p14="http://schemas.microsoft.com/office/powerpoint/2010/main" val="120818554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ここで、</a:t>
            </a:r>
            <a:r>
              <a:rPr kumimoji="1" lang="en-US" altLang="ja-JP" dirty="0"/>
              <a:t>LR(0) </a:t>
            </a:r>
            <a:r>
              <a:rPr kumimoji="1" lang="ja-JP" altLang="en-US" dirty="0"/>
              <a:t>文法、先読み無しで解析できる条件を見てみましょう。</a:t>
            </a:r>
            <a:endParaRPr kumimoji="1" lang="en-US" altLang="ja-JP" dirty="0"/>
          </a:p>
          <a:p>
            <a:r>
              <a:rPr kumimoji="1" lang="ja-JP" altLang="en-US" dirty="0"/>
              <a:t>先読み無し解析するためには、</a:t>
            </a:r>
            <a:endParaRPr kumimoji="1" lang="en-US" altLang="ja-JP" dirty="0"/>
          </a:p>
          <a:p>
            <a:r>
              <a:rPr kumimoji="1" lang="ja-JP" altLang="en-US" dirty="0"/>
              <a:t>全ての状態が、移動のみ、あるいは還元</a:t>
            </a:r>
            <a:r>
              <a:rPr kumimoji="1" lang="en-US" altLang="ja-JP" dirty="0"/>
              <a:t>1 </a:t>
            </a:r>
            <a:r>
              <a:rPr kumimoji="1" lang="ja-JP" altLang="en-US" dirty="0"/>
              <a:t>個のみから成る必要があります。</a:t>
            </a:r>
            <a:endParaRPr kumimoji="1" lang="en-US" altLang="ja-JP" dirty="0"/>
          </a:p>
          <a:p>
            <a:r>
              <a:rPr kumimoji="1" lang="ja-JP" altLang="en-US" dirty="0"/>
              <a:t>例えば、こちらの状態遷移をする文法の場合</a:t>
            </a:r>
            <a:endParaRPr kumimoji="1" lang="en-US" altLang="ja-JP" dirty="0"/>
          </a:p>
          <a:p>
            <a:r>
              <a:rPr kumimoji="1" lang="ja-JP" altLang="en-US" dirty="0"/>
              <a:t>移動のみ、移動のみ、受理、還元</a:t>
            </a:r>
            <a:r>
              <a:rPr kumimoji="1" lang="en-US" altLang="ja-JP" dirty="0"/>
              <a:t>1 </a:t>
            </a:r>
            <a:r>
              <a:rPr kumimoji="1" lang="ja-JP" altLang="en-US" dirty="0"/>
              <a:t>個のみ、移動のみ、移動のみ、還元</a:t>
            </a:r>
            <a:r>
              <a:rPr kumimoji="1" lang="en-US" altLang="ja-JP" dirty="0"/>
              <a:t>1</a:t>
            </a:r>
            <a:r>
              <a:rPr kumimoji="1" lang="ja-JP" altLang="en-US" dirty="0"/>
              <a:t>個のみ、</a:t>
            </a:r>
            <a:endParaRPr kumimoji="1" lang="en-US" altLang="ja-JP" dirty="0"/>
          </a:p>
          <a:p>
            <a:r>
              <a:rPr kumimoji="1" lang="ja-JP" altLang="en-US" dirty="0"/>
              <a:t>となっており、全ての状態が移動のみまたは還元</a:t>
            </a:r>
            <a:r>
              <a:rPr kumimoji="1" lang="en-US" altLang="ja-JP" dirty="0"/>
              <a:t>1 </a:t>
            </a:r>
            <a:r>
              <a:rPr kumimoji="1" lang="ja-JP" altLang="en-US" dirty="0"/>
              <a:t>個のみですので、</a:t>
            </a:r>
            <a:endParaRPr kumimoji="1" lang="en-US" altLang="ja-JP" dirty="0"/>
          </a:p>
          <a:p>
            <a:r>
              <a:rPr kumimoji="1" lang="en-US" altLang="ja-JP" dirty="0"/>
              <a:t>LR(0) </a:t>
            </a:r>
            <a:r>
              <a:rPr kumimoji="1" lang="ja-JP" altLang="en-US" dirty="0"/>
              <a:t>文法となります。</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80</a:t>
            </a:fld>
            <a:endParaRPr kumimoji="1" lang="ja-JP" altLang="en-US"/>
          </a:p>
        </p:txBody>
      </p:sp>
    </p:spTree>
    <p:extLst>
      <p:ext uri="{BB962C8B-B14F-4D97-AF65-F5344CB8AC3E}">
        <p14:creationId xmlns:p14="http://schemas.microsoft.com/office/powerpoint/2010/main" val="236283523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こちらの状態遷移する文法ではどうでしょう。</a:t>
            </a:r>
            <a:endParaRPr kumimoji="1" lang="en-US" altLang="ja-JP" dirty="0"/>
          </a:p>
          <a:p>
            <a:r>
              <a:rPr kumimoji="1" lang="ja-JP" altLang="en-US" dirty="0"/>
              <a:t>こちらの状態は、移動のみ、または還元</a:t>
            </a:r>
            <a:r>
              <a:rPr kumimoji="1" lang="en-US" altLang="ja-JP" dirty="0"/>
              <a:t>1 </a:t>
            </a:r>
            <a:r>
              <a:rPr kumimoji="1" lang="ja-JP" altLang="en-US" dirty="0"/>
              <a:t>個のみですが、</a:t>
            </a:r>
            <a:endParaRPr kumimoji="1" lang="en-US" altLang="ja-JP" dirty="0"/>
          </a:p>
          <a:p>
            <a:r>
              <a:rPr kumimoji="1" lang="ja-JP" altLang="en-US" dirty="0"/>
              <a:t>この状態は、移動と還元があります。</a:t>
            </a:r>
            <a:endParaRPr kumimoji="1" lang="en-US" altLang="ja-JP" dirty="0"/>
          </a:p>
          <a:p>
            <a:r>
              <a:rPr kumimoji="1" lang="ja-JP" altLang="en-US" dirty="0"/>
              <a:t>移動と還元があると先読み無しでは、どちらを適用するか分かりません。</a:t>
            </a:r>
            <a:endParaRPr kumimoji="1" lang="en-US" altLang="ja-JP" dirty="0"/>
          </a:p>
          <a:p>
            <a:r>
              <a:rPr kumimoji="1" lang="ja-JP" altLang="en-US" dirty="0"/>
              <a:t>つまり、</a:t>
            </a:r>
            <a:r>
              <a:rPr kumimoji="1" lang="en-US" altLang="ja-JP" dirty="0"/>
              <a:t>LR(0)</a:t>
            </a:r>
            <a:r>
              <a:rPr kumimoji="1" lang="ja-JP" altLang="en-US" dirty="0"/>
              <a:t>文法ではありません。</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81</a:t>
            </a:fld>
            <a:endParaRPr kumimoji="1" lang="ja-JP" altLang="en-US"/>
          </a:p>
        </p:txBody>
      </p:sp>
    </p:spTree>
    <p:extLst>
      <p:ext uri="{BB962C8B-B14F-4D97-AF65-F5344CB8AC3E}">
        <p14:creationId xmlns:p14="http://schemas.microsoft.com/office/powerpoint/2010/main" val="23105147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移動還元構文解析には一つ問題があります。</a:t>
            </a:r>
            <a:endParaRPr kumimoji="1" lang="en-US" altLang="ja-JP" dirty="0"/>
          </a:p>
          <a:p>
            <a:r>
              <a:rPr kumimoji="1" lang="ja-JP" altLang="en-US" dirty="0"/>
              <a:t>生成規則が複数ある場合には、どの規則を適用するか決める必要があります。</a:t>
            </a:r>
            <a:endParaRPr kumimoji="1" lang="en-US" altLang="ja-JP" dirty="0"/>
          </a:p>
          <a:p>
            <a:r>
              <a:rPr kumimoji="1" lang="ja-JP" altLang="en-US" dirty="0"/>
              <a:t>例えば、</a:t>
            </a:r>
            <a:r>
              <a:rPr kumimoji="1" lang="en-US" altLang="ja-JP" dirty="0"/>
              <a:t>E </a:t>
            </a:r>
            <a:r>
              <a:rPr kumimoji="1" lang="ja-JP" altLang="en-US" dirty="0"/>
              <a:t>→ </a:t>
            </a:r>
            <a:r>
              <a:rPr kumimoji="1" lang="en-US" altLang="ja-JP" dirty="0"/>
              <a:t>T[+T] </a:t>
            </a:r>
            <a:r>
              <a:rPr kumimoji="1" lang="ja-JP" altLang="en-US" dirty="0"/>
              <a:t>を解析する場合を考えてみましょう。</a:t>
            </a:r>
            <a:endParaRPr kumimoji="1" lang="en-US" altLang="ja-JP" dirty="0"/>
          </a:p>
          <a:p>
            <a:r>
              <a:rPr kumimoji="1" lang="ja-JP" altLang="en-US" dirty="0"/>
              <a:t>今、</a:t>
            </a:r>
            <a:r>
              <a:rPr kumimoji="1" lang="en-US" altLang="ja-JP" dirty="0"/>
              <a:t>T </a:t>
            </a:r>
            <a:r>
              <a:rPr kumimoji="1" lang="ja-JP" altLang="en-US" dirty="0"/>
              <a:t>まで解析したとします。</a:t>
            </a:r>
            <a:endParaRPr kumimoji="1" lang="en-US" altLang="ja-JP" dirty="0"/>
          </a:p>
          <a:p>
            <a:r>
              <a:rPr kumimoji="1" lang="ja-JP" altLang="en-US" dirty="0"/>
              <a:t>このとき、解析した</a:t>
            </a:r>
            <a:r>
              <a:rPr kumimoji="1" lang="en-US" altLang="ja-JP" dirty="0"/>
              <a:t>T </a:t>
            </a:r>
            <a:r>
              <a:rPr kumimoji="1" lang="ja-JP" altLang="en-US" dirty="0"/>
              <a:t>は、 </a:t>
            </a:r>
            <a:r>
              <a:rPr kumimoji="1" lang="en-US" altLang="ja-JP" dirty="0"/>
              <a:t>T+T </a:t>
            </a:r>
            <a:r>
              <a:rPr kumimoji="1" lang="ja-JP" altLang="en-US" dirty="0"/>
              <a:t>の途中と見なして移動するべきか、</a:t>
            </a:r>
            <a:endParaRPr kumimoji="1" lang="en-US" altLang="ja-JP" dirty="0"/>
          </a:p>
          <a:p>
            <a:r>
              <a:rPr kumimoji="1" lang="en-US" altLang="ja-JP" dirty="0"/>
              <a:t>T </a:t>
            </a:r>
            <a:r>
              <a:rPr kumimoji="1" lang="ja-JP" altLang="en-US" dirty="0"/>
              <a:t>と見なして還元するべきか、決めねばなりません。</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a:t>
            </a:fld>
            <a:endParaRPr kumimoji="1" lang="ja-JP" altLang="en-US"/>
          </a:p>
        </p:txBody>
      </p:sp>
    </p:spTree>
    <p:extLst>
      <p:ext uri="{BB962C8B-B14F-4D97-AF65-F5344CB8AC3E}">
        <p14:creationId xmlns:p14="http://schemas.microsoft.com/office/powerpoint/2010/main" val="157936162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先読み無しで構文解析できないときは、</a:t>
            </a:r>
            <a:endParaRPr kumimoji="1" lang="en-US" altLang="ja-JP" dirty="0"/>
          </a:p>
          <a:p>
            <a:r>
              <a:rPr kumimoji="1" lang="ja-JP" altLang="en-US" dirty="0"/>
              <a:t>先読みを行います。</a:t>
            </a:r>
            <a:endParaRPr kumimoji="1" lang="en-US" altLang="ja-JP" dirty="0"/>
          </a:p>
          <a:p>
            <a:r>
              <a:rPr kumimoji="1" lang="ja-JP" altLang="en-US" dirty="0"/>
              <a:t>ただし、全て先読みするのは困難ですので、先読みするのは必要最小限にします。</a:t>
            </a:r>
            <a:endParaRPr kumimoji="1" lang="en-US" altLang="ja-JP" dirty="0"/>
          </a:p>
          <a:p>
            <a:r>
              <a:rPr kumimoji="1" lang="ja-JP" altLang="en-US" dirty="0"/>
              <a:t>そうして、必要最小限の先読みのみをするのが、</a:t>
            </a:r>
            <a:r>
              <a:rPr kumimoji="1" lang="en-US" altLang="ja-JP" dirty="0"/>
              <a:t>SLR(1) simple LR (1) </a:t>
            </a:r>
            <a:r>
              <a:rPr kumimoji="1" lang="ja-JP" altLang="en-US" dirty="0"/>
              <a:t>構文解析です。</a:t>
            </a:r>
            <a:endParaRPr kumimoji="1" lang="en-US" altLang="ja-JP" dirty="0"/>
          </a:p>
          <a:p>
            <a:r>
              <a:rPr kumimoji="1" lang="en-US" altLang="ja-JP" dirty="0"/>
              <a:t>SLR (1) </a:t>
            </a:r>
            <a:r>
              <a:rPr kumimoji="1" lang="ja-JP" altLang="en-US" dirty="0"/>
              <a:t>構文解析は、基本的には、</a:t>
            </a:r>
            <a:r>
              <a:rPr kumimoji="1" lang="en-US" altLang="ja-JP" dirty="0"/>
              <a:t>LR(0) </a:t>
            </a:r>
            <a:r>
              <a:rPr kumimoji="1" lang="ja-JP" altLang="en-US" dirty="0"/>
              <a:t>構文解析と同様に処理します。</a:t>
            </a:r>
            <a:endParaRPr kumimoji="1" lang="en-US" altLang="ja-JP" dirty="0"/>
          </a:p>
          <a:p>
            <a:r>
              <a:rPr kumimoji="1" lang="ja-JP" altLang="en-US" dirty="0"/>
              <a:t>そして、不都合が起きた閉包に対してのみ先読みを行います。</a:t>
            </a:r>
            <a:endParaRPr kumimoji="1" lang="en-US" altLang="ja-JP" dirty="0"/>
          </a:p>
          <a:p>
            <a:r>
              <a:rPr kumimoji="1" lang="ja-JP" altLang="en-US" dirty="0"/>
              <a:t>先読みでは </a:t>
            </a:r>
            <a:r>
              <a:rPr kumimoji="1" lang="en-US" altLang="ja-JP" dirty="0"/>
              <a:t>Follow </a:t>
            </a:r>
            <a:r>
              <a:rPr kumimoji="1" lang="ja-JP" altLang="en-US" dirty="0"/>
              <a:t>集合を使います。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82</a:t>
            </a:fld>
            <a:endParaRPr kumimoji="1" lang="ja-JP" altLang="en-US"/>
          </a:p>
        </p:txBody>
      </p:sp>
    </p:spTree>
    <p:extLst>
      <p:ext uri="{BB962C8B-B14F-4D97-AF65-F5344CB8AC3E}">
        <p14:creationId xmlns:p14="http://schemas.microsoft.com/office/powerpoint/2010/main" val="61122766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こちらが </a:t>
            </a:r>
            <a:r>
              <a:rPr kumimoji="1" lang="en-US" altLang="ja-JP" dirty="0"/>
              <a:t>SLR (1) </a:t>
            </a:r>
            <a:r>
              <a:rPr kumimoji="1" lang="ja-JP" altLang="en-US" dirty="0"/>
              <a:t>構文解析の手順です。</a:t>
            </a:r>
            <a:endParaRPr kumimoji="1" lang="en-US" altLang="ja-JP" dirty="0"/>
          </a:p>
          <a:p>
            <a:r>
              <a:rPr kumimoji="1" lang="ja-JP" altLang="en-US" dirty="0"/>
              <a:t>まず </a:t>
            </a:r>
            <a:r>
              <a:rPr kumimoji="1" lang="en-US" altLang="ja-JP" dirty="0"/>
              <a:t>LR(0) </a:t>
            </a:r>
            <a:r>
              <a:rPr kumimoji="1" lang="ja-JP" altLang="en-US" dirty="0"/>
              <a:t>構文解析と同様の処理をします。</a:t>
            </a:r>
            <a:endParaRPr kumimoji="1" lang="en-US" altLang="ja-JP" dirty="0"/>
          </a:p>
          <a:p>
            <a:r>
              <a:rPr kumimoji="1" lang="ja-JP" altLang="en-US" dirty="0"/>
              <a:t>そして、</a:t>
            </a:r>
            <a:r>
              <a:rPr kumimoji="1" lang="en-US" altLang="ja-JP" dirty="0"/>
              <a:t>LR(0)</a:t>
            </a:r>
            <a:r>
              <a:rPr kumimoji="1" lang="ja-JP" altLang="en-US" dirty="0"/>
              <a:t>構文解析では不都合が起きた閉包に対して、</a:t>
            </a:r>
            <a:endParaRPr kumimoji="1" lang="en-US" altLang="ja-JP" dirty="0"/>
          </a:p>
          <a:p>
            <a:r>
              <a:rPr kumimoji="1" lang="ja-JP" altLang="en-US" dirty="0"/>
              <a:t>項を </a:t>
            </a:r>
            <a:r>
              <a:rPr kumimoji="1" lang="en-US" altLang="ja-JP" dirty="0"/>
              <a:t>LR(1) </a:t>
            </a:r>
            <a:r>
              <a:rPr kumimoji="1" lang="ja-JP" altLang="en-US" dirty="0"/>
              <a:t>項に変換します。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83</a:t>
            </a:fld>
            <a:endParaRPr kumimoji="1" lang="ja-JP" altLang="en-US"/>
          </a:p>
        </p:txBody>
      </p:sp>
    </p:spTree>
    <p:extLst>
      <p:ext uri="{BB962C8B-B14F-4D97-AF65-F5344CB8AC3E}">
        <p14:creationId xmlns:p14="http://schemas.microsoft.com/office/powerpoint/2010/main" val="51803932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LR(1) </a:t>
            </a:r>
            <a:r>
              <a:rPr kumimoji="1" lang="ja-JP" altLang="en-US" dirty="0"/>
              <a:t>項とは、</a:t>
            </a:r>
            <a:r>
              <a:rPr kumimoji="1" lang="en-US" altLang="ja-JP" dirty="0"/>
              <a:t>LR(0) </a:t>
            </a:r>
            <a:r>
              <a:rPr kumimoji="1" lang="ja-JP" altLang="en-US" dirty="0"/>
              <a:t>項に先読み記号を加えたものです</a:t>
            </a:r>
            <a:endParaRPr kumimoji="1" lang="en-US" altLang="ja-JP" dirty="0"/>
          </a:p>
          <a:p>
            <a:r>
              <a:rPr kumimoji="1" lang="ja-JP" altLang="en-US" dirty="0"/>
              <a:t>例えば、</a:t>
            </a:r>
            <a:r>
              <a:rPr kumimoji="1" lang="en-US" altLang="ja-JP" dirty="0"/>
              <a:t>A </a:t>
            </a:r>
            <a:r>
              <a:rPr kumimoji="1" lang="ja-JP" altLang="en-US" dirty="0"/>
              <a:t>→</a:t>
            </a:r>
            <a:r>
              <a:rPr kumimoji="1" lang="en-US" altLang="ja-JP" dirty="0"/>
              <a:t>BCD </a:t>
            </a:r>
            <a:r>
              <a:rPr kumimoji="1" lang="ja-JP" altLang="en-US" dirty="0"/>
              <a:t>という生成規則に対して、</a:t>
            </a:r>
            <a:r>
              <a:rPr kumimoji="1" lang="en-US" altLang="ja-JP" dirty="0"/>
              <a:t>A </a:t>
            </a:r>
            <a:r>
              <a:rPr kumimoji="1" lang="ja-JP" altLang="en-US" dirty="0"/>
              <a:t>の </a:t>
            </a:r>
            <a:r>
              <a:rPr kumimoji="1" lang="en-US" altLang="ja-JP" dirty="0"/>
              <a:t>Follow </a:t>
            </a:r>
            <a:r>
              <a:rPr kumimoji="1" lang="ja-JP" altLang="en-US" dirty="0"/>
              <a:t>集合が </a:t>
            </a:r>
            <a:r>
              <a:rPr kumimoji="1" lang="en-US" altLang="ja-JP" dirty="0"/>
              <a:t>$ </a:t>
            </a:r>
            <a:r>
              <a:rPr kumimoji="1" lang="ja-JP" altLang="en-US" dirty="0"/>
              <a:t>だったとします。</a:t>
            </a:r>
            <a:endParaRPr kumimoji="1" lang="en-US" altLang="ja-JP" dirty="0"/>
          </a:p>
          <a:p>
            <a:r>
              <a:rPr kumimoji="1" lang="ja-JP" altLang="en-US" dirty="0"/>
              <a:t>このとき、</a:t>
            </a:r>
            <a:r>
              <a:rPr kumimoji="1" lang="en-US" altLang="ja-JP" dirty="0"/>
              <a:t>A </a:t>
            </a:r>
            <a:r>
              <a:rPr kumimoji="1" lang="ja-JP" altLang="en-US" dirty="0"/>
              <a:t>の後には </a:t>
            </a:r>
            <a:r>
              <a:rPr kumimoji="1" lang="en-US" altLang="ja-JP" dirty="0"/>
              <a:t>$ </a:t>
            </a:r>
            <a:r>
              <a:rPr kumimoji="1" lang="ja-JP" altLang="en-US" dirty="0"/>
              <a:t>しか来ません。</a:t>
            </a:r>
            <a:endParaRPr kumimoji="1" lang="en-US" altLang="ja-JP" dirty="0"/>
          </a:p>
          <a:p>
            <a:r>
              <a:rPr kumimoji="1" lang="ja-JP" altLang="en-US" dirty="0"/>
              <a:t>そこで、</a:t>
            </a:r>
            <a:r>
              <a:rPr kumimoji="1" lang="en-US" altLang="ja-JP" dirty="0"/>
              <a:t>LR (0) </a:t>
            </a:r>
            <a:r>
              <a:rPr kumimoji="1" lang="ja-JP" altLang="en-US" dirty="0"/>
              <a:t>項に、その後に来る記号 </a:t>
            </a:r>
            <a:r>
              <a:rPr kumimoji="1" lang="en-US" altLang="ja-JP" dirty="0"/>
              <a:t>$ </a:t>
            </a:r>
            <a:r>
              <a:rPr kumimoji="1" lang="ja-JP" altLang="en-US" dirty="0"/>
              <a:t>を付けます。</a:t>
            </a:r>
            <a:endParaRPr kumimoji="1" lang="en-US" altLang="ja-JP" dirty="0"/>
          </a:p>
          <a:p>
            <a:r>
              <a:rPr kumimoji="1" lang="en-US" altLang="ja-JP" dirty="0"/>
              <a:t>LR(0) </a:t>
            </a:r>
            <a:r>
              <a:rPr kumimoji="1" lang="ja-JP" altLang="en-US" dirty="0"/>
              <a:t>項は ・</a:t>
            </a:r>
            <a:r>
              <a:rPr kumimoji="1" lang="en-US" altLang="ja-JP" dirty="0"/>
              <a:t>BCD B</a:t>
            </a:r>
            <a:r>
              <a:rPr kumimoji="1" lang="ja-JP" altLang="en-US" dirty="0"/>
              <a:t>・</a:t>
            </a:r>
            <a:r>
              <a:rPr kumimoji="1" lang="en-US" altLang="ja-JP" dirty="0"/>
              <a:t>CD BC</a:t>
            </a:r>
            <a:r>
              <a:rPr kumimoji="1" lang="ja-JP" altLang="en-US" dirty="0"/>
              <a:t>・</a:t>
            </a:r>
            <a:r>
              <a:rPr kumimoji="1" lang="en-US" altLang="ja-JP" dirty="0"/>
              <a:t>D BCD</a:t>
            </a:r>
            <a:r>
              <a:rPr kumimoji="1" lang="ja-JP" altLang="en-US" dirty="0"/>
              <a:t>・ の</a:t>
            </a:r>
            <a:r>
              <a:rPr kumimoji="1" lang="en-US" altLang="ja-JP" dirty="0"/>
              <a:t>4</a:t>
            </a:r>
            <a:r>
              <a:rPr kumimoji="1" lang="ja-JP" altLang="en-US" dirty="0"/>
              <a:t>つですので、</a:t>
            </a:r>
            <a:endParaRPr kumimoji="1" lang="en-US" altLang="ja-JP" dirty="0"/>
          </a:p>
          <a:p>
            <a:r>
              <a:rPr kumimoji="1" lang="ja-JP" altLang="en-US" dirty="0"/>
              <a:t>それぞれに先読み記号 </a:t>
            </a:r>
            <a:r>
              <a:rPr kumimoji="1" lang="en-US" altLang="ja-JP" dirty="0"/>
              <a:t>$ </a:t>
            </a:r>
            <a:r>
              <a:rPr kumimoji="1" lang="ja-JP" altLang="en-US" dirty="0"/>
              <a:t>を付けます。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84</a:t>
            </a:fld>
            <a:endParaRPr kumimoji="1" lang="ja-JP" altLang="en-US"/>
          </a:p>
        </p:txBody>
      </p:sp>
    </p:spTree>
    <p:extLst>
      <p:ext uri="{BB962C8B-B14F-4D97-AF65-F5344CB8AC3E}">
        <p14:creationId xmlns:p14="http://schemas.microsoft.com/office/powerpoint/2010/main" val="177335682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LR(1)</a:t>
            </a:r>
            <a:r>
              <a:rPr kumimoji="1" lang="ja-JP" altLang="en-US" dirty="0"/>
              <a:t> 項の閉包は、以下の手順で求められます。</a:t>
            </a:r>
            <a:endParaRPr kumimoji="1" lang="en-US" altLang="ja-JP" dirty="0"/>
          </a:p>
          <a:p>
            <a:r>
              <a:rPr kumimoji="1" lang="ja-JP" altLang="en-US" dirty="0"/>
              <a:t>先読み記号が付いているだけで、基本的には </a:t>
            </a:r>
            <a:r>
              <a:rPr kumimoji="1" lang="en-US" altLang="ja-JP" dirty="0"/>
              <a:t>LR(0)</a:t>
            </a:r>
            <a:r>
              <a:rPr kumimoji="1" lang="ja-JP" altLang="en-US" dirty="0"/>
              <a:t>項の閉包と同様です。</a:t>
            </a:r>
            <a:endParaRPr kumimoji="1" lang="en-US" altLang="ja-JP" dirty="0"/>
          </a:p>
          <a:p>
            <a:r>
              <a:rPr kumimoji="1" lang="en-US" altLang="ja-JP" dirty="0"/>
              <a:t>LR(1)</a:t>
            </a:r>
            <a:r>
              <a:rPr kumimoji="1" lang="ja-JP" altLang="en-US" dirty="0"/>
              <a:t>項集合 </a:t>
            </a:r>
            <a:r>
              <a:rPr kumimoji="1" lang="en-US" altLang="ja-JP" dirty="0"/>
              <a:t>I </a:t>
            </a:r>
            <a:r>
              <a:rPr kumimoji="1" lang="ja-JP" altLang="en-US" dirty="0"/>
              <a:t>に対して、</a:t>
            </a:r>
            <a:endParaRPr kumimoji="1" lang="en-US" altLang="ja-JP" dirty="0"/>
          </a:p>
          <a:p>
            <a:r>
              <a:rPr kumimoji="1" lang="ja-JP" altLang="en-US" dirty="0"/>
              <a:t>まず </a:t>
            </a:r>
            <a:r>
              <a:rPr kumimoji="1" lang="en-US" altLang="ja-JP" dirty="0"/>
              <a:t>I </a:t>
            </a:r>
            <a:r>
              <a:rPr kumimoji="1" lang="ja-JP" altLang="en-US" dirty="0"/>
              <a:t>の項は </a:t>
            </a:r>
            <a:r>
              <a:rPr kumimoji="1" lang="en-US" altLang="ja-JP" dirty="0"/>
              <a:t>closure (I) </a:t>
            </a:r>
            <a:r>
              <a:rPr kumimoji="1" lang="ja-JP" altLang="en-US" dirty="0"/>
              <a:t>に含まれます。</a:t>
            </a:r>
            <a:endParaRPr kumimoji="1" lang="en-US" altLang="ja-JP" dirty="0"/>
          </a:p>
          <a:p>
            <a:r>
              <a:rPr kumimoji="1" lang="en-US" altLang="ja-JP" dirty="0"/>
              <a:t>A </a:t>
            </a:r>
            <a:r>
              <a:rPr kumimoji="1" lang="ja-JP" altLang="en-US" dirty="0"/>
              <a:t>→ </a:t>
            </a:r>
            <a:r>
              <a:rPr kumimoji="1" lang="en-US" altLang="ja-JP" dirty="0"/>
              <a:t>u</a:t>
            </a:r>
            <a:r>
              <a:rPr kumimoji="1" lang="ja-JP" altLang="en-US" dirty="0"/>
              <a:t>・</a:t>
            </a:r>
            <a:r>
              <a:rPr kumimoji="1" lang="en-US" altLang="ja-JP" dirty="0" err="1"/>
              <a:t>Bv</a:t>
            </a:r>
            <a:r>
              <a:rPr kumimoji="1" lang="en-US" altLang="ja-JP" dirty="0"/>
              <a:t> a </a:t>
            </a:r>
            <a:r>
              <a:rPr kumimoji="1" lang="ja-JP" altLang="en-US" dirty="0"/>
              <a:t>が </a:t>
            </a:r>
            <a:r>
              <a:rPr kumimoji="1" lang="en-US" altLang="ja-JP" dirty="0"/>
              <a:t>closure (I)</a:t>
            </a:r>
            <a:r>
              <a:rPr kumimoji="1" lang="ja-JP" altLang="en-US" dirty="0"/>
              <a:t>に含まれ、かつ </a:t>
            </a:r>
            <a:r>
              <a:rPr kumimoji="1" lang="en-US" altLang="ja-JP" dirty="0"/>
              <a:t>B</a:t>
            </a:r>
            <a:r>
              <a:rPr kumimoji="1" lang="ja-JP" altLang="en-US" dirty="0"/>
              <a:t>→ </a:t>
            </a:r>
            <a:r>
              <a:rPr kumimoji="1" lang="en-US" altLang="ja-JP" dirty="0"/>
              <a:t>w </a:t>
            </a:r>
            <a:r>
              <a:rPr kumimoji="1" lang="ja-JP" altLang="en-US" dirty="0"/>
              <a:t>という生成規則があるとき、</a:t>
            </a:r>
            <a:endParaRPr kumimoji="1" lang="en-US" altLang="ja-JP" dirty="0"/>
          </a:p>
          <a:p>
            <a:r>
              <a:rPr kumimoji="1" lang="en-US" altLang="ja-JP" dirty="0"/>
              <a:t>B </a:t>
            </a:r>
            <a:r>
              <a:rPr kumimoji="1" lang="ja-JP" altLang="en-US" dirty="0"/>
              <a:t>→・</a:t>
            </a:r>
            <a:r>
              <a:rPr kumimoji="1" lang="en-US" altLang="ja-JP" dirty="0"/>
              <a:t>w first (</a:t>
            </a:r>
            <a:r>
              <a:rPr kumimoji="1" lang="en-US" altLang="ja-JP" dirty="0" err="1"/>
              <a:t>va</a:t>
            </a:r>
            <a:r>
              <a:rPr kumimoji="1" lang="en-US" altLang="ja-JP" dirty="0"/>
              <a:t>) </a:t>
            </a:r>
            <a:r>
              <a:rPr kumimoji="1" lang="ja-JP" altLang="en-US" dirty="0"/>
              <a:t>は </a:t>
            </a:r>
            <a:r>
              <a:rPr kumimoji="1" lang="en-US" altLang="ja-JP" dirty="0"/>
              <a:t>closure (I) </a:t>
            </a:r>
            <a:r>
              <a:rPr kumimoji="1" lang="ja-JP" altLang="en-US" dirty="0"/>
              <a:t>に含まれます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85</a:t>
            </a:fld>
            <a:endParaRPr kumimoji="1" lang="ja-JP" altLang="en-US"/>
          </a:p>
        </p:txBody>
      </p:sp>
    </p:spTree>
    <p:extLst>
      <p:ext uri="{BB962C8B-B14F-4D97-AF65-F5344CB8AC3E}">
        <p14:creationId xmlns:p14="http://schemas.microsoft.com/office/powerpoint/2010/main" val="422675957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dirty="0"/>
              <a:t>こちらの生成規則を例に見てみます。</a:t>
            </a:r>
            <a:endParaRPr kumimoji="1" lang="en-US" altLang="ja-JP" dirty="0"/>
          </a:p>
          <a:p>
            <a:r>
              <a:rPr kumimoji="1" lang="en-US" altLang="ja-JP" dirty="0"/>
              <a:t>I</a:t>
            </a:r>
            <a:r>
              <a:rPr kumimoji="1" lang="ja-JP" altLang="en-US" dirty="0"/>
              <a:t> </a:t>
            </a:r>
            <a:r>
              <a:rPr kumimoji="1" lang="en-US" altLang="ja-JP" dirty="0"/>
              <a:t>= [$ </a:t>
            </a:r>
            <a:r>
              <a:rPr kumimoji="1" lang="ja-JP" altLang="en-US" dirty="0"/>
              <a:t>→・</a:t>
            </a:r>
            <a:r>
              <a:rPr kumimoji="1" lang="en-US" altLang="ja-JP" dirty="0"/>
              <a:t>E$,</a:t>
            </a:r>
            <a:r>
              <a:rPr kumimoji="1" lang="ja-JP" altLang="en-US" dirty="0"/>
              <a:t> </a:t>
            </a:r>
            <a:r>
              <a:rPr kumimoji="1" lang="en-US" altLang="ja-JP" dirty="0"/>
              <a:t>ε]</a:t>
            </a:r>
            <a:r>
              <a:rPr kumimoji="1" lang="ja-JP" altLang="en-US" dirty="0"/>
              <a:t>のとき、</a:t>
            </a:r>
            <a:endParaRPr kumimoji="1" lang="en-US" altLang="ja-JP" dirty="0"/>
          </a:p>
          <a:p>
            <a:r>
              <a:rPr kumimoji="1" lang="ja-JP" altLang="en-US" dirty="0"/>
              <a:t>まず </a:t>
            </a:r>
            <a:r>
              <a:rPr kumimoji="1" lang="en-US" altLang="ja-JP" dirty="0"/>
              <a:t>I </a:t>
            </a:r>
            <a:r>
              <a:rPr kumimoji="1" lang="ja-JP" altLang="en-US" dirty="0"/>
              <a:t>自身は閉包です。</a:t>
            </a:r>
            <a:endParaRPr kumimoji="1" lang="en-US" altLang="ja-JP" dirty="0"/>
          </a:p>
          <a:p>
            <a:r>
              <a:rPr kumimoji="1" lang="en-US" altLang="ja-JP" dirty="0"/>
              <a:t>E </a:t>
            </a:r>
            <a:r>
              <a:rPr kumimoji="1" lang="ja-JP" altLang="en-US" dirty="0"/>
              <a:t>から </a:t>
            </a:r>
            <a:r>
              <a:rPr kumimoji="1" lang="en-US" altLang="ja-JP" dirty="0"/>
              <a:t>T+T </a:t>
            </a:r>
            <a:r>
              <a:rPr kumimoji="1" lang="ja-JP" altLang="en-US" dirty="0"/>
              <a:t>が生成されます。</a:t>
            </a:r>
            <a:endParaRPr kumimoji="1" lang="en-US" altLang="ja-JP" dirty="0"/>
          </a:p>
          <a:p>
            <a:r>
              <a:rPr kumimoji="1" lang="ja-JP" altLang="en-US" dirty="0"/>
              <a:t>このとき、</a:t>
            </a:r>
            <a:r>
              <a:rPr kumimoji="1" lang="en-US" altLang="ja-JP" dirty="0"/>
              <a:t>E </a:t>
            </a:r>
            <a:r>
              <a:rPr kumimoji="1" lang="ja-JP" altLang="en-US" dirty="0"/>
              <a:t>の後には </a:t>
            </a:r>
            <a:r>
              <a:rPr kumimoji="1" lang="en-US" altLang="ja-JP" dirty="0"/>
              <a:t>$ </a:t>
            </a:r>
            <a:r>
              <a:rPr kumimoji="1" lang="ja-JP" altLang="en-US" dirty="0"/>
              <a:t>のみが来ますので、</a:t>
            </a:r>
            <a:endParaRPr kumimoji="1" lang="en-US" altLang="ja-JP" dirty="0"/>
          </a:p>
          <a:p>
            <a:r>
              <a:rPr kumimoji="1" lang="en-US" altLang="ja-JP" dirty="0"/>
              <a:t>T+T </a:t>
            </a:r>
            <a:r>
              <a:rPr kumimoji="1" lang="ja-JP" altLang="en-US" dirty="0"/>
              <a:t>の後にも </a:t>
            </a:r>
            <a:r>
              <a:rPr kumimoji="1" lang="en-US" altLang="ja-JP" dirty="0"/>
              <a:t>$ </a:t>
            </a:r>
            <a:r>
              <a:rPr kumimoji="1" lang="ja-JP" altLang="en-US" dirty="0"/>
              <a:t>が来ます、</a:t>
            </a:r>
            <a:endParaRPr kumimoji="1" lang="en-US" altLang="ja-JP" dirty="0"/>
          </a:p>
          <a:p>
            <a:r>
              <a:rPr kumimoji="1" lang="ja-JP" altLang="en-US" dirty="0"/>
              <a:t>また、</a:t>
            </a:r>
            <a:r>
              <a:rPr kumimoji="1" lang="en-US" altLang="ja-JP" dirty="0"/>
              <a:t>T </a:t>
            </a:r>
            <a:r>
              <a:rPr kumimoji="1" lang="ja-JP" altLang="en-US" dirty="0"/>
              <a:t>からは </a:t>
            </a:r>
            <a:r>
              <a:rPr kumimoji="1" lang="en-US" altLang="ja-JP" dirty="0"/>
              <a:t>F*F </a:t>
            </a:r>
            <a:r>
              <a:rPr kumimoji="1" lang="ja-JP" altLang="en-US" dirty="0"/>
              <a:t>が生成されます。</a:t>
            </a:r>
            <a:endParaRPr kumimoji="1" lang="en-US" altLang="ja-JP" dirty="0"/>
          </a:p>
          <a:p>
            <a:r>
              <a:rPr kumimoji="1" lang="ja-JP" altLang="en-US" dirty="0"/>
              <a:t>このとき、この　</a:t>
            </a:r>
            <a:r>
              <a:rPr kumimoji="1" lang="en-US" altLang="ja-JP" dirty="0"/>
              <a:t>T </a:t>
            </a:r>
            <a:r>
              <a:rPr kumimoji="1" lang="ja-JP" altLang="en-US" dirty="0"/>
              <a:t>の後には </a:t>
            </a:r>
            <a:r>
              <a:rPr kumimoji="1" lang="en-US" altLang="ja-JP" dirty="0"/>
              <a:t>+ </a:t>
            </a:r>
            <a:r>
              <a:rPr kumimoji="1" lang="ja-JP" altLang="en-US" dirty="0"/>
              <a:t>のみが来ますので、</a:t>
            </a:r>
            <a:endParaRPr kumimoji="1" lang="en-US" altLang="ja-JP" dirty="0"/>
          </a:p>
          <a:p>
            <a:r>
              <a:rPr kumimoji="1" lang="en-US" altLang="ja-JP" dirty="0"/>
              <a:t>F*F </a:t>
            </a:r>
            <a:r>
              <a:rPr kumimoji="1" lang="ja-JP" altLang="en-US" dirty="0"/>
              <a:t>の後にも </a:t>
            </a:r>
            <a:r>
              <a:rPr kumimoji="1" lang="en-US" altLang="ja-JP" dirty="0"/>
              <a:t>+ </a:t>
            </a:r>
            <a:r>
              <a:rPr kumimoji="1" lang="ja-JP" altLang="en-US" dirty="0"/>
              <a:t>のみが来ます。</a:t>
            </a:r>
            <a:endParaRPr kumimoji="1" lang="en-US" altLang="ja-JP" dirty="0"/>
          </a:p>
          <a:p>
            <a:r>
              <a:rPr kumimoji="1" lang="en-US" altLang="ja-JP" dirty="0"/>
              <a:t>F</a:t>
            </a:r>
            <a:r>
              <a:rPr kumimoji="1" lang="ja-JP" altLang="en-US" dirty="0"/>
              <a:t> から </a:t>
            </a:r>
            <a:r>
              <a:rPr kumimoji="1" lang="en-US" altLang="ja-JP" dirty="0" err="1"/>
              <a:t>i</a:t>
            </a:r>
            <a:r>
              <a:rPr kumimoji="1" lang="en-US" altLang="ja-JP" dirty="0"/>
              <a:t> </a:t>
            </a:r>
            <a:r>
              <a:rPr kumimoji="1" lang="ja-JP" altLang="en-US" dirty="0"/>
              <a:t>が生成されます。</a:t>
            </a:r>
            <a:endParaRPr kumimoji="1" lang="en-US" altLang="ja-JP" dirty="0"/>
          </a:p>
          <a:p>
            <a:r>
              <a:rPr kumimoji="1" lang="ja-JP" altLang="en-US" dirty="0"/>
              <a:t>このとき、この </a:t>
            </a:r>
            <a:r>
              <a:rPr kumimoji="1" lang="en-US" altLang="ja-JP" dirty="0"/>
              <a:t>F </a:t>
            </a:r>
            <a:r>
              <a:rPr kumimoji="1" lang="ja-JP" altLang="en-US" dirty="0"/>
              <a:t>の後には</a:t>
            </a:r>
            <a:r>
              <a:rPr kumimoji="1" lang="en-US" altLang="ja-JP" dirty="0"/>
              <a:t>* </a:t>
            </a:r>
            <a:r>
              <a:rPr kumimoji="1" lang="ja-JP" altLang="en-US" dirty="0"/>
              <a:t>のみが来ますので、</a:t>
            </a:r>
            <a:endParaRPr kumimoji="1" lang="en-US" altLang="ja-JP" dirty="0"/>
          </a:p>
          <a:p>
            <a:r>
              <a:rPr kumimoji="1" lang="en-US" altLang="ja-JP" dirty="0" err="1"/>
              <a:t>i</a:t>
            </a:r>
            <a:r>
              <a:rPr kumimoji="1" lang="en-US" altLang="ja-JP" dirty="0"/>
              <a:t> </a:t>
            </a:r>
            <a:r>
              <a:rPr kumimoji="1" lang="ja-JP" altLang="en-US" dirty="0"/>
              <a:t>の後にも </a:t>
            </a:r>
            <a:r>
              <a:rPr kumimoji="1" lang="en-US" altLang="ja-JP" dirty="0"/>
              <a:t>* </a:t>
            </a:r>
            <a:r>
              <a:rPr kumimoji="1" lang="ja-JP" altLang="en-US" dirty="0"/>
              <a:t>のみが来ます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86</a:t>
            </a:fld>
            <a:endParaRPr kumimoji="1" lang="ja-JP" altLang="en-US"/>
          </a:p>
        </p:txBody>
      </p:sp>
    </p:spTree>
    <p:extLst>
      <p:ext uri="{BB962C8B-B14F-4D97-AF65-F5344CB8AC3E}">
        <p14:creationId xmlns:p14="http://schemas.microsoft.com/office/powerpoint/2010/main" val="609421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先読み記号の付いた </a:t>
            </a:r>
            <a:r>
              <a:rPr kumimoji="1" lang="en-US" altLang="ja-JP" dirty="0"/>
              <a:t>LR(1) </a:t>
            </a:r>
            <a:r>
              <a:rPr kumimoji="1" lang="ja-JP" altLang="en-US" dirty="0"/>
              <a:t>閉包では、次の記号で判定できます。</a:t>
            </a:r>
            <a:endParaRPr kumimoji="1" lang="en-US" altLang="ja-JP" dirty="0"/>
          </a:p>
          <a:p>
            <a:r>
              <a:rPr kumimoji="1" lang="ja-JP" altLang="en-US" dirty="0"/>
              <a:t>例えば、こちらの生成規則に対して、</a:t>
            </a:r>
            <a:endParaRPr kumimoji="1" lang="en-US" altLang="ja-JP" dirty="0"/>
          </a:p>
          <a:p>
            <a:r>
              <a:rPr kumimoji="1" lang="en-US" altLang="ja-JP" dirty="0"/>
              <a:t>E </a:t>
            </a:r>
            <a:r>
              <a:rPr kumimoji="1" lang="ja-JP" altLang="en-US" dirty="0"/>
              <a:t>の </a:t>
            </a:r>
            <a:r>
              <a:rPr kumimoji="1" lang="en-US" altLang="ja-JP" dirty="0"/>
              <a:t>follow </a:t>
            </a:r>
            <a:r>
              <a:rPr kumimoji="1" lang="ja-JP" altLang="en-US" dirty="0"/>
              <a:t>集合は </a:t>
            </a:r>
            <a:r>
              <a:rPr kumimoji="1" lang="en-US" altLang="ja-JP" dirty="0"/>
              <a:t>$ T</a:t>
            </a:r>
            <a:r>
              <a:rPr kumimoji="1" lang="ja-JP" altLang="en-US" dirty="0"/>
              <a:t> の</a:t>
            </a:r>
            <a:r>
              <a:rPr kumimoji="1" lang="en-US" altLang="ja-JP" dirty="0"/>
              <a:t>follow </a:t>
            </a:r>
            <a:r>
              <a:rPr kumimoji="1" lang="ja-JP" altLang="en-US" dirty="0"/>
              <a:t>集合は </a:t>
            </a:r>
            <a:r>
              <a:rPr kumimoji="1" lang="en-US" altLang="ja-JP" dirty="0"/>
              <a:t>$ </a:t>
            </a:r>
            <a:r>
              <a:rPr kumimoji="1" lang="ja-JP" altLang="en-US" dirty="0"/>
              <a:t>と </a:t>
            </a:r>
            <a:r>
              <a:rPr kumimoji="1" lang="en-US" altLang="ja-JP" dirty="0"/>
              <a:t>+ </a:t>
            </a:r>
            <a:r>
              <a:rPr kumimoji="1" lang="ja-JP" altLang="en-US" dirty="0"/>
              <a:t>です。</a:t>
            </a:r>
            <a:endParaRPr kumimoji="1" lang="en-US" altLang="ja-JP" dirty="0"/>
          </a:p>
          <a:p>
            <a:r>
              <a:rPr kumimoji="1" lang="ja-JP" altLang="en-US" dirty="0"/>
              <a:t>こちらの </a:t>
            </a:r>
            <a:r>
              <a:rPr kumimoji="1" lang="en-US" altLang="ja-JP" dirty="0"/>
              <a:t>LR(1)</a:t>
            </a:r>
            <a:r>
              <a:rPr kumimoji="1" lang="ja-JP" altLang="en-US" dirty="0"/>
              <a:t>閉包</a:t>
            </a:r>
            <a:r>
              <a:rPr kumimoji="1" lang="en-US" altLang="ja-JP" dirty="0"/>
              <a:t> </a:t>
            </a:r>
            <a:r>
              <a:rPr kumimoji="1" lang="ja-JP" altLang="en-US" dirty="0"/>
              <a:t>を解析する場合を見ます。</a:t>
            </a:r>
            <a:endParaRPr kumimoji="1" lang="en-US" altLang="ja-JP" dirty="0"/>
          </a:p>
          <a:p>
            <a:r>
              <a:rPr kumimoji="1" lang="ja-JP" altLang="en-US" dirty="0"/>
              <a:t>先読み記号を見ると、上は</a:t>
            </a:r>
            <a:r>
              <a:rPr kumimoji="1" lang="en-US" altLang="ja-JP" dirty="0"/>
              <a:t>+ </a:t>
            </a:r>
            <a:r>
              <a:rPr kumimoji="1" lang="ja-JP" altLang="en-US" dirty="0"/>
              <a:t>下は </a:t>
            </a:r>
            <a:r>
              <a:rPr kumimoji="1" lang="en-US" altLang="ja-JP" dirty="0"/>
              <a:t>$ </a:t>
            </a:r>
            <a:r>
              <a:rPr kumimoji="1" lang="ja-JP" altLang="en-US" dirty="0"/>
              <a:t>です。</a:t>
            </a:r>
            <a:endParaRPr kumimoji="1" lang="en-US" altLang="ja-JP" dirty="0"/>
          </a:p>
          <a:p>
            <a:r>
              <a:rPr kumimoji="1" lang="ja-JP" altLang="en-US" dirty="0"/>
              <a:t>よって、次の入力記号が </a:t>
            </a:r>
            <a:r>
              <a:rPr kumimoji="1" lang="en-US" altLang="ja-JP" dirty="0"/>
              <a:t>+ </a:t>
            </a:r>
            <a:r>
              <a:rPr kumimoji="1" lang="ja-JP" altLang="en-US" dirty="0"/>
              <a:t>であれば、</a:t>
            </a:r>
            <a:r>
              <a:rPr kumimoji="1" lang="en-US" altLang="ja-JP" dirty="0"/>
              <a:t>E</a:t>
            </a:r>
            <a:r>
              <a:rPr kumimoji="1" lang="ja-JP" altLang="en-US" dirty="0"/>
              <a:t>→</a:t>
            </a:r>
            <a:r>
              <a:rPr kumimoji="1" lang="en-US" altLang="ja-JP" dirty="0"/>
              <a:t>T+T </a:t>
            </a:r>
            <a:r>
              <a:rPr kumimoji="1" lang="ja-JP" altLang="en-US" dirty="0"/>
              <a:t>の解析をして、</a:t>
            </a:r>
            <a:endParaRPr kumimoji="1" lang="en-US" altLang="ja-JP" dirty="0"/>
          </a:p>
          <a:p>
            <a:r>
              <a:rPr kumimoji="1" lang="ja-JP" altLang="en-US" dirty="0"/>
              <a:t>次の入力記号が </a:t>
            </a:r>
            <a:r>
              <a:rPr kumimoji="1" lang="en-US" altLang="ja-JP" dirty="0"/>
              <a:t>$ </a:t>
            </a:r>
            <a:r>
              <a:rPr kumimoji="1" lang="ja-JP" altLang="en-US" dirty="0"/>
              <a:t>であれば、</a:t>
            </a:r>
            <a:r>
              <a:rPr kumimoji="1" lang="en-US" altLang="ja-JP" dirty="0"/>
              <a:t>E</a:t>
            </a:r>
            <a:r>
              <a:rPr kumimoji="1" lang="ja-JP" altLang="en-US" dirty="0"/>
              <a:t>→</a:t>
            </a:r>
            <a:r>
              <a:rPr kumimoji="1" lang="en-US" altLang="ja-JP" dirty="0"/>
              <a:t>T </a:t>
            </a:r>
            <a:r>
              <a:rPr kumimoji="1" lang="ja-JP" altLang="en-US" dirty="0"/>
              <a:t>の解析をします。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87</a:t>
            </a:fld>
            <a:endParaRPr kumimoji="1" lang="ja-JP" altLang="en-US"/>
          </a:p>
        </p:txBody>
      </p:sp>
    </p:spTree>
    <p:extLst>
      <p:ext uri="{BB962C8B-B14F-4D97-AF65-F5344CB8AC3E}">
        <p14:creationId xmlns:p14="http://schemas.microsoft.com/office/powerpoint/2010/main" val="182362090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先ほどの </a:t>
            </a:r>
            <a:r>
              <a:rPr kumimoji="1" lang="en-US" altLang="ja-JP" dirty="0"/>
              <a:t>LR(0) </a:t>
            </a:r>
            <a:r>
              <a:rPr kumimoji="1" lang="ja-JP" altLang="en-US" dirty="0"/>
              <a:t>文法ではない場合の例を見てみましょう。</a:t>
            </a:r>
            <a:endParaRPr kumimoji="1" lang="en-US" altLang="ja-JP" dirty="0"/>
          </a:p>
          <a:p>
            <a:r>
              <a:rPr kumimoji="1" lang="ja-JP" altLang="en-US" dirty="0"/>
              <a:t>ほとんどの状態は移動のみまたは還元</a:t>
            </a:r>
            <a:r>
              <a:rPr kumimoji="1" lang="en-US" altLang="ja-JP" dirty="0"/>
              <a:t>1</a:t>
            </a:r>
            <a:r>
              <a:rPr kumimoji="1" lang="ja-JP" altLang="en-US" dirty="0"/>
              <a:t>個のみですが、</a:t>
            </a:r>
            <a:endParaRPr kumimoji="1" lang="en-US" altLang="ja-JP" dirty="0"/>
          </a:p>
          <a:p>
            <a:r>
              <a:rPr kumimoji="1" lang="ja-JP" altLang="en-US" dirty="0"/>
              <a:t>この状態は、移動と還元がありあますので、</a:t>
            </a:r>
            <a:endParaRPr kumimoji="1" lang="en-US" altLang="ja-JP" dirty="0"/>
          </a:p>
          <a:p>
            <a:r>
              <a:rPr kumimoji="1" lang="en-US" altLang="ja-JP" dirty="0"/>
              <a:t>LR(0) </a:t>
            </a:r>
            <a:r>
              <a:rPr kumimoji="1" lang="ja-JP" altLang="en-US" dirty="0"/>
              <a:t>文法ではありません。</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88</a:t>
            </a:fld>
            <a:endParaRPr kumimoji="1" lang="ja-JP" altLang="en-US"/>
          </a:p>
        </p:txBody>
      </p:sp>
    </p:spTree>
    <p:extLst>
      <p:ext uri="{BB962C8B-B14F-4D97-AF65-F5344CB8AC3E}">
        <p14:creationId xmlns:p14="http://schemas.microsoft.com/office/powerpoint/2010/main" val="381258593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そこで、移動と還元がある項を</a:t>
            </a:r>
            <a:r>
              <a:rPr kumimoji="1" lang="en-US" altLang="ja-JP" dirty="0"/>
              <a:t>LR(1) </a:t>
            </a:r>
            <a:r>
              <a:rPr kumimoji="1" lang="ja-JP" altLang="en-US" dirty="0"/>
              <a:t>項に変換します。</a:t>
            </a:r>
            <a:endParaRPr kumimoji="1" lang="en-US" altLang="ja-JP" dirty="0"/>
          </a:p>
          <a:p>
            <a:r>
              <a:rPr kumimoji="1" lang="ja-JP" altLang="en-US" dirty="0"/>
              <a:t>すると、上は先読み記号が </a:t>
            </a:r>
            <a:r>
              <a:rPr kumimoji="1" lang="en-US" altLang="ja-JP" dirty="0"/>
              <a:t>+ </a:t>
            </a:r>
            <a:r>
              <a:rPr kumimoji="1" lang="ja-JP" altLang="en-US" dirty="0"/>
              <a:t>下は先読み記号が </a:t>
            </a:r>
            <a:r>
              <a:rPr kumimoji="1" lang="en-US" altLang="ja-JP" dirty="0"/>
              <a:t>$ </a:t>
            </a:r>
            <a:r>
              <a:rPr kumimoji="1" lang="ja-JP" altLang="en-US" dirty="0"/>
              <a:t>ですので、</a:t>
            </a:r>
            <a:endParaRPr kumimoji="1" lang="en-US" altLang="ja-JP" dirty="0"/>
          </a:p>
          <a:p>
            <a:r>
              <a:rPr kumimoji="1" lang="ja-JP" altLang="en-US" dirty="0"/>
              <a:t>次の記号が </a:t>
            </a:r>
            <a:r>
              <a:rPr kumimoji="1" lang="en-US" altLang="ja-JP" dirty="0"/>
              <a:t>+ </a:t>
            </a:r>
            <a:r>
              <a:rPr kumimoji="1" lang="ja-JP" altLang="en-US" dirty="0"/>
              <a:t>ならば移動、＄ならば還元、と判定できます。</a:t>
            </a:r>
            <a:endParaRPr kumimoji="1" lang="en-US" altLang="ja-JP" dirty="0"/>
          </a:p>
          <a:p>
            <a:r>
              <a:rPr kumimoji="1" lang="ja-JP" altLang="en-US" dirty="0"/>
              <a:t>このように、</a:t>
            </a:r>
            <a:r>
              <a:rPr kumimoji="1" lang="en-US" altLang="ja-JP" dirty="0"/>
              <a:t>LR(0) </a:t>
            </a:r>
            <a:r>
              <a:rPr kumimoji="1" lang="ja-JP" altLang="en-US" dirty="0"/>
              <a:t>解析では都合の悪い部分を</a:t>
            </a:r>
            <a:endParaRPr kumimoji="1" lang="en-US" altLang="ja-JP" dirty="0"/>
          </a:p>
          <a:p>
            <a:r>
              <a:rPr kumimoji="1" lang="en-US" altLang="ja-JP" dirty="0"/>
              <a:t>LR(1) </a:t>
            </a:r>
            <a:r>
              <a:rPr kumimoji="1" lang="ja-JP" altLang="en-US" dirty="0"/>
              <a:t>項にすることにより解析できる文法が　</a:t>
            </a:r>
            <a:r>
              <a:rPr kumimoji="1" lang="en-US" altLang="ja-JP" dirty="0"/>
              <a:t>SLR(1) </a:t>
            </a:r>
            <a:r>
              <a:rPr kumimoji="1" lang="ja-JP" altLang="en-US" dirty="0"/>
              <a:t>文法です。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89</a:t>
            </a:fld>
            <a:endParaRPr kumimoji="1" lang="ja-JP" altLang="en-US"/>
          </a:p>
        </p:txBody>
      </p:sp>
    </p:spTree>
    <p:extLst>
      <p:ext uri="{BB962C8B-B14F-4D97-AF65-F5344CB8AC3E}">
        <p14:creationId xmlns:p14="http://schemas.microsoft.com/office/powerpoint/2010/main" val="363952650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それでは、都合の悪い部分のみを </a:t>
            </a:r>
            <a:r>
              <a:rPr kumimoji="1" lang="en-US" altLang="ja-JP" dirty="0"/>
              <a:t>LR(1) </a:t>
            </a:r>
            <a:r>
              <a:rPr kumimoji="1" lang="ja-JP" altLang="en-US" dirty="0"/>
              <a:t>項にすることで</a:t>
            </a:r>
            <a:endParaRPr kumimoji="1" lang="en-US" altLang="ja-JP" dirty="0"/>
          </a:p>
          <a:p>
            <a:r>
              <a:rPr kumimoji="1" lang="ja-JP" altLang="en-US" dirty="0"/>
              <a:t>全て解析できるのか、というと、そうではありません。</a:t>
            </a:r>
            <a:endParaRPr kumimoji="1" lang="en-US" altLang="ja-JP" dirty="0"/>
          </a:p>
          <a:p>
            <a:r>
              <a:rPr kumimoji="1" lang="ja-JP" altLang="en-US" dirty="0"/>
              <a:t>こちらの文法の場合、</a:t>
            </a:r>
            <a:endParaRPr kumimoji="1" lang="en-US" altLang="ja-JP" dirty="0"/>
          </a:p>
          <a:p>
            <a:r>
              <a:rPr kumimoji="1" lang="ja-JP" altLang="en-US" dirty="0"/>
              <a:t>この状態が還元 </a:t>
            </a:r>
            <a:r>
              <a:rPr kumimoji="1" lang="en-US" altLang="ja-JP" dirty="0"/>
              <a:t>2 </a:t>
            </a:r>
            <a:r>
              <a:rPr kumimoji="1" lang="ja-JP" altLang="en-US" dirty="0"/>
              <a:t>個ですので</a:t>
            </a:r>
            <a:r>
              <a:rPr kumimoji="1" lang="en-US" altLang="ja-JP" dirty="0"/>
              <a:t>LR(0) </a:t>
            </a:r>
            <a:r>
              <a:rPr kumimoji="1" lang="ja-JP" altLang="en-US" dirty="0"/>
              <a:t>文法ではありません。</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90</a:t>
            </a:fld>
            <a:endParaRPr kumimoji="1" lang="ja-JP" altLang="en-US"/>
          </a:p>
        </p:txBody>
      </p:sp>
    </p:spTree>
    <p:extLst>
      <p:ext uri="{BB962C8B-B14F-4D97-AF65-F5344CB8AC3E}">
        <p14:creationId xmlns:p14="http://schemas.microsoft.com/office/powerpoint/2010/main" val="44732105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都合の悪い部分を </a:t>
            </a:r>
            <a:r>
              <a:rPr kumimoji="1" lang="en-US" altLang="ja-JP" dirty="0"/>
              <a:t>LR(1) </a:t>
            </a:r>
            <a:r>
              <a:rPr kumimoji="1" lang="ja-JP" altLang="en-US" dirty="0"/>
              <a:t>項に変換してみます。</a:t>
            </a:r>
            <a:endParaRPr kumimoji="1" lang="en-US" altLang="ja-JP" dirty="0"/>
          </a:p>
          <a:p>
            <a:r>
              <a:rPr kumimoji="1" lang="ja-JP" altLang="en-US" dirty="0"/>
              <a:t>すると、</a:t>
            </a:r>
            <a:r>
              <a:rPr kumimoji="1" lang="en-US" altLang="ja-JP" dirty="0"/>
              <a:t>E </a:t>
            </a:r>
            <a:r>
              <a:rPr kumimoji="1" lang="ja-JP" altLang="en-US" dirty="0"/>
              <a:t>の</a:t>
            </a:r>
            <a:r>
              <a:rPr kumimoji="1" lang="en-US" altLang="ja-JP" dirty="0"/>
              <a:t>follow </a:t>
            </a:r>
            <a:r>
              <a:rPr kumimoji="1" lang="ja-JP" altLang="en-US" dirty="0"/>
              <a:t>集合は </a:t>
            </a:r>
            <a:r>
              <a:rPr kumimoji="1" lang="en-US" altLang="ja-JP" dirty="0"/>
              <a:t>$ </a:t>
            </a:r>
            <a:r>
              <a:rPr kumimoji="1" lang="ja-JP" altLang="en-US" dirty="0"/>
              <a:t>、</a:t>
            </a:r>
            <a:r>
              <a:rPr kumimoji="1" lang="en-US" altLang="ja-JP" dirty="0"/>
              <a:t>T</a:t>
            </a:r>
            <a:r>
              <a:rPr kumimoji="1" lang="ja-JP" altLang="en-US" dirty="0"/>
              <a:t> </a:t>
            </a:r>
            <a:r>
              <a:rPr kumimoji="1" lang="en-US" altLang="ja-JP" dirty="0"/>
              <a:t>follow </a:t>
            </a:r>
            <a:r>
              <a:rPr kumimoji="1" lang="ja-JP" altLang="en-US" dirty="0"/>
              <a:t>集合は </a:t>
            </a:r>
            <a:r>
              <a:rPr kumimoji="1" lang="en-US" altLang="ja-JP" dirty="0"/>
              <a:t>$, + </a:t>
            </a:r>
            <a:r>
              <a:rPr kumimoji="1" lang="ja-JP" altLang="en-US" dirty="0"/>
              <a:t>なので、</a:t>
            </a:r>
            <a:endParaRPr kumimoji="1" lang="en-US" altLang="ja-JP" dirty="0"/>
          </a:p>
          <a:p>
            <a:r>
              <a:rPr kumimoji="1" lang="ja-JP" altLang="en-US" dirty="0"/>
              <a:t>上の先読み記号は </a:t>
            </a:r>
            <a:r>
              <a:rPr kumimoji="1" lang="en-US" altLang="ja-JP" dirty="0"/>
              <a:t>$ </a:t>
            </a:r>
            <a:r>
              <a:rPr kumimoji="1" lang="ja-JP" altLang="en-US" dirty="0"/>
              <a:t>下の先読み記号は </a:t>
            </a:r>
            <a:r>
              <a:rPr kumimoji="1" lang="en-US" altLang="ja-JP" dirty="0"/>
              <a:t>$ </a:t>
            </a:r>
            <a:r>
              <a:rPr kumimoji="1" lang="ja-JP" altLang="en-US" dirty="0"/>
              <a:t>と </a:t>
            </a:r>
            <a:r>
              <a:rPr kumimoji="1" lang="en-US" altLang="ja-JP" dirty="0"/>
              <a:t>+ </a:t>
            </a:r>
            <a:r>
              <a:rPr kumimoji="1" lang="ja-JP" altLang="en-US" dirty="0"/>
              <a:t>になります。</a:t>
            </a:r>
            <a:endParaRPr kumimoji="1" lang="en-US" altLang="ja-JP" dirty="0"/>
          </a:p>
          <a:p>
            <a:r>
              <a:rPr kumimoji="1" lang="ja-JP" altLang="en-US" dirty="0"/>
              <a:t>このとき、次の記号が </a:t>
            </a:r>
            <a:r>
              <a:rPr kumimoji="1" lang="en-US" altLang="ja-JP" dirty="0"/>
              <a:t>$ </a:t>
            </a:r>
            <a:r>
              <a:rPr kumimoji="1" lang="ja-JP" altLang="en-US" dirty="0"/>
              <a:t>だと、どちらの還元をするのか判定不可能です。</a:t>
            </a:r>
            <a:endParaRPr kumimoji="1" lang="en-US" altLang="ja-JP" dirty="0"/>
          </a:p>
          <a:p>
            <a:r>
              <a:rPr kumimoji="1" lang="ja-JP" altLang="en-US" dirty="0"/>
              <a:t>このように、不都合が発生した部分のみを </a:t>
            </a:r>
            <a:r>
              <a:rPr kumimoji="1" lang="en-US" altLang="ja-JP" dirty="0"/>
              <a:t>LR(1) </a:t>
            </a:r>
            <a:r>
              <a:rPr kumimoji="1" lang="ja-JP" altLang="en-US" dirty="0"/>
              <a:t>項に変換しても解析できませんので、</a:t>
            </a:r>
            <a:endParaRPr kumimoji="1" lang="en-US" altLang="ja-JP" dirty="0"/>
          </a:p>
          <a:p>
            <a:r>
              <a:rPr kumimoji="1" lang="ja-JP" altLang="en-US" dirty="0"/>
              <a:t>この文法は </a:t>
            </a:r>
            <a:r>
              <a:rPr kumimoji="1" lang="en-US" altLang="ja-JP" dirty="0"/>
              <a:t>SLR(1) </a:t>
            </a:r>
            <a:r>
              <a:rPr kumimoji="1" lang="ja-JP" altLang="en-US" dirty="0"/>
              <a:t>文法ではありません。</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91</a:t>
            </a:fld>
            <a:endParaRPr kumimoji="1" lang="ja-JP" altLang="en-US"/>
          </a:p>
        </p:txBody>
      </p:sp>
    </p:spTree>
    <p:extLst>
      <p:ext uri="{BB962C8B-B14F-4D97-AF65-F5344CB8AC3E}">
        <p14:creationId xmlns:p14="http://schemas.microsoft.com/office/powerpoint/2010/main" val="42486371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移動還元構文解析で </a:t>
            </a:r>
            <a:r>
              <a:rPr kumimoji="1" lang="en-US" altLang="ja-JP" dirty="0"/>
              <a:t>X+1 </a:t>
            </a:r>
            <a:r>
              <a:rPr kumimoji="1" lang="ja-JP" altLang="en-US" dirty="0"/>
              <a:t>を解析する場合を見てみましょう。</a:t>
            </a:r>
            <a:endParaRPr kumimoji="1" lang="en-US" altLang="ja-JP" dirty="0"/>
          </a:p>
          <a:p>
            <a:r>
              <a:rPr kumimoji="1" lang="ja-JP" altLang="en-US" dirty="0"/>
              <a:t>スタックトップが生成規則右辺、ハンドルに一致すれば還元、一致しなければ移動とします。</a:t>
            </a:r>
            <a:endParaRPr kumimoji="1" lang="en-US" altLang="ja-JP" dirty="0"/>
          </a:p>
          <a:p>
            <a:r>
              <a:rPr kumimoji="1" lang="ja-JP" altLang="en-US" dirty="0"/>
              <a:t>まず </a:t>
            </a:r>
            <a:r>
              <a:rPr kumimoji="1" lang="en-US" altLang="ja-JP" dirty="0"/>
              <a:t>$ </a:t>
            </a:r>
            <a:r>
              <a:rPr kumimoji="1" lang="ja-JP" altLang="en-US" dirty="0"/>
              <a:t>はハンドルではないので移動します。</a:t>
            </a:r>
            <a:endParaRPr kumimoji="1" lang="en-US" altLang="ja-JP" dirty="0"/>
          </a:p>
          <a:p>
            <a:r>
              <a:rPr kumimoji="1" lang="en-US" altLang="ja-JP" dirty="0"/>
              <a:t>x </a:t>
            </a:r>
            <a:r>
              <a:rPr kumimoji="1" lang="ja-JP" altLang="en-US" dirty="0"/>
              <a:t>はハンドルですので、 </a:t>
            </a:r>
            <a:r>
              <a:rPr kumimoji="1" lang="en-US" altLang="ja-JP" dirty="0"/>
              <a:t>T </a:t>
            </a:r>
            <a:r>
              <a:rPr kumimoji="1" lang="ja-JP" altLang="en-US" dirty="0"/>
              <a:t>→ </a:t>
            </a:r>
            <a:r>
              <a:rPr kumimoji="1" lang="en-US" altLang="ja-JP" dirty="0"/>
              <a:t>n </a:t>
            </a:r>
            <a:r>
              <a:rPr kumimoji="1" lang="ja-JP" altLang="en-US" dirty="0"/>
              <a:t>で還元します。</a:t>
            </a:r>
            <a:endParaRPr kumimoji="1" lang="en-US" altLang="ja-JP" dirty="0"/>
          </a:p>
          <a:p>
            <a:r>
              <a:rPr kumimoji="1" lang="en-US" altLang="ja-JP" dirty="0"/>
              <a:t>T </a:t>
            </a:r>
            <a:r>
              <a:rPr kumimoji="1" lang="ja-JP" altLang="en-US" dirty="0"/>
              <a:t>はハンドルですので、</a:t>
            </a:r>
            <a:r>
              <a:rPr kumimoji="1" lang="en-US" altLang="ja-JP" dirty="0"/>
              <a:t>E </a:t>
            </a:r>
            <a:r>
              <a:rPr kumimoji="1" lang="ja-JP" altLang="en-US" dirty="0"/>
              <a:t>→ </a:t>
            </a:r>
            <a:r>
              <a:rPr kumimoji="1" lang="en-US" altLang="ja-JP" dirty="0"/>
              <a:t>T </a:t>
            </a:r>
            <a:r>
              <a:rPr kumimoji="1" lang="ja-JP" altLang="en-US" dirty="0"/>
              <a:t>で還元還元します。</a:t>
            </a:r>
            <a:endParaRPr kumimoji="1" lang="en-US" altLang="ja-JP" dirty="0"/>
          </a:p>
          <a:p>
            <a:r>
              <a:rPr kumimoji="1" lang="en-US" altLang="ja-JP" dirty="0"/>
              <a:t>E</a:t>
            </a:r>
            <a:r>
              <a:rPr kumimoji="1" lang="ja-JP" altLang="en-US" dirty="0"/>
              <a:t> はハンドルではないので移動、</a:t>
            </a:r>
            <a:endParaRPr kumimoji="1" lang="en-US" altLang="ja-JP" dirty="0"/>
          </a:p>
          <a:p>
            <a:r>
              <a:rPr kumimoji="1" lang="en-US" altLang="ja-JP" dirty="0"/>
              <a:t>+ </a:t>
            </a:r>
            <a:r>
              <a:rPr kumimoji="1" lang="ja-JP" altLang="en-US" dirty="0"/>
              <a:t>も移動</a:t>
            </a:r>
            <a:endParaRPr kumimoji="1" lang="en-US" altLang="ja-JP" dirty="0"/>
          </a:p>
          <a:p>
            <a:r>
              <a:rPr kumimoji="1" lang="en-US" altLang="ja-JP" dirty="0" err="1"/>
              <a:t>i</a:t>
            </a:r>
            <a:r>
              <a:rPr kumimoji="1" lang="en-US" altLang="ja-JP" dirty="0"/>
              <a:t> </a:t>
            </a:r>
            <a:r>
              <a:rPr kumimoji="1" lang="ja-JP" altLang="en-US" dirty="0"/>
              <a:t>はハンドルなので還元、</a:t>
            </a:r>
            <a:endParaRPr kumimoji="1" lang="en-US" altLang="ja-JP" dirty="0"/>
          </a:p>
          <a:p>
            <a:r>
              <a:rPr kumimoji="1" lang="en-US" altLang="ja-JP" dirty="0"/>
              <a:t>T </a:t>
            </a:r>
            <a:r>
              <a:rPr kumimoji="1" lang="ja-JP" altLang="en-US" dirty="0"/>
              <a:t>は還元、</a:t>
            </a:r>
            <a:endParaRPr kumimoji="1" lang="en-US" altLang="ja-JP" dirty="0"/>
          </a:p>
          <a:p>
            <a:r>
              <a:rPr kumimoji="1" lang="en-US" altLang="ja-JP" dirty="0"/>
              <a:t>E </a:t>
            </a:r>
            <a:r>
              <a:rPr kumimoji="1" lang="ja-JP" altLang="en-US" dirty="0"/>
              <a:t>は移動、</a:t>
            </a:r>
            <a:endParaRPr kumimoji="1" lang="en-US" altLang="ja-JP" dirty="0"/>
          </a:p>
          <a:p>
            <a:r>
              <a:rPr kumimoji="1" lang="en-US" altLang="ja-JP" dirty="0"/>
              <a:t>E$ </a:t>
            </a:r>
            <a:r>
              <a:rPr kumimoji="1" lang="ja-JP" altLang="en-US" dirty="0"/>
              <a:t>は還元します。</a:t>
            </a:r>
            <a:endParaRPr kumimoji="1" lang="en-US" altLang="ja-JP" dirty="0"/>
          </a:p>
          <a:p>
            <a:r>
              <a:rPr kumimoji="1" lang="ja-JP" altLang="en-US" dirty="0"/>
              <a:t>するとスタックには、</a:t>
            </a:r>
            <a:r>
              <a:rPr kumimoji="1" lang="en-US" altLang="ja-JP" dirty="0"/>
              <a:t>$E+$</a:t>
            </a:r>
            <a:r>
              <a:rPr kumimoji="1" lang="ja-JP" altLang="en-US" dirty="0"/>
              <a:t>、入力記号は </a:t>
            </a:r>
            <a:r>
              <a:rPr kumimoji="1" lang="en-US" altLang="ja-JP" dirty="0"/>
              <a:t>ε </a:t>
            </a:r>
            <a:r>
              <a:rPr kumimoji="1" lang="ja-JP" altLang="en-US" dirty="0"/>
              <a:t>ですので、解析失敗です。</a:t>
            </a:r>
            <a:endParaRPr kumimoji="1" lang="en-US" altLang="ja-JP" dirty="0"/>
          </a:p>
          <a:p>
            <a:r>
              <a:rPr kumimoji="1" lang="ja-JP" altLang="en-US" dirty="0"/>
              <a:t>失敗しましたので、バックトラックしてやり直すことにします。</a:t>
            </a:r>
            <a:endParaRPr kumimoji="1" lang="en-US" altLang="ja-JP" dirty="0"/>
          </a:p>
          <a:p>
            <a:r>
              <a:rPr kumimoji="1" lang="en-US" altLang="ja-JP" dirty="0"/>
              <a:t>3</a:t>
            </a:r>
            <a:r>
              <a:rPr kumimoji="1" lang="ja-JP" altLang="en-US" dirty="0"/>
              <a:t>行目を移動に変更してましょう。</a:t>
            </a:r>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a:t>
            </a:fld>
            <a:endParaRPr kumimoji="1" lang="ja-JP" altLang="en-US"/>
          </a:p>
        </p:txBody>
      </p:sp>
    </p:spTree>
    <p:extLst>
      <p:ext uri="{BB962C8B-B14F-4D97-AF65-F5344CB8AC3E}">
        <p14:creationId xmlns:p14="http://schemas.microsoft.com/office/powerpoint/2010/main" val="405024831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不都合があった部分のみを</a:t>
            </a:r>
            <a:r>
              <a:rPr kumimoji="1" lang="en-US" altLang="ja-JP" dirty="0"/>
              <a:t>LR(1)</a:t>
            </a:r>
            <a:r>
              <a:rPr kumimoji="1" lang="ja-JP" altLang="en-US" dirty="0"/>
              <a:t>項に変換しても解析できませんでしたので、</a:t>
            </a:r>
            <a:endParaRPr kumimoji="1" lang="en-US" altLang="ja-JP" dirty="0"/>
          </a:p>
          <a:p>
            <a:r>
              <a:rPr kumimoji="1" lang="ja-JP" altLang="en-US" dirty="0"/>
              <a:t>今度は全ての閉包に対して先読みを行うことにします。</a:t>
            </a:r>
            <a:endParaRPr kumimoji="1" lang="en-US" altLang="ja-JP" dirty="0"/>
          </a:p>
          <a:p>
            <a:r>
              <a:rPr kumimoji="1" lang="ja-JP" altLang="en-US" dirty="0"/>
              <a:t>まず</a:t>
            </a:r>
            <a:r>
              <a:rPr kumimoji="1" lang="en-US" altLang="ja-JP" dirty="0"/>
              <a:t>LR(0) </a:t>
            </a:r>
            <a:r>
              <a:rPr kumimoji="1" lang="ja-JP" altLang="en-US" dirty="0"/>
              <a:t>項と同様の処理をして閉包を求め、</a:t>
            </a:r>
            <a:endParaRPr kumimoji="1" lang="en-US" altLang="ja-JP" dirty="0"/>
          </a:p>
          <a:p>
            <a:r>
              <a:rPr kumimoji="1" lang="ja-JP" altLang="en-US" dirty="0"/>
              <a:t>その後全ての閉包を</a:t>
            </a:r>
            <a:r>
              <a:rPr kumimoji="1" lang="en-US" altLang="ja-JP" dirty="0"/>
              <a:t>LR(1) </a:t>
            </a:r>
            <a:r>
              <a:rPr kumimoji="1" lang="ja-JP" altLang="en-US" dirty="0"/>
              <a:t>項に変換します。</a:t>
            </a:r>
            <a:endParaRPr kumimoji="1" lang="en-US" altLang="ja-JP" dirty="0"/>
          </a:p>
          <a:p>
            <a:r>
              <a:rPr kumimoji="1" lang="ja-JP" altLang="en-US" dirty="0"/>
              <a:t>このやり方を、</a:t>
            </a:r>
            <a:r>
              <a:rPr kumimoji="1" lang="en-US" altLang="ja-JP" dirty="0"/>
              <a:t>LALR(1) </a:t>
            </a:r>
            <a:r>
              <a:rPr kumimoji="1" lang="ja-JP" altLang="en-US" dirty="0"/>
              <a:t>構文解析 </a:t>
            </a:r>
            <a:r>
              <a:rPr kumimoji="1" lang="en-US" altLang="ja-JP" dirty="0"/>
              <a:t>look </a:t>
            </a:r>
            <a:r>
              <a:rPr kumimoji="1" lang="en-US" altLang="ja-JP" dirty="0" err="1"/>
              <a:t>Ahear</a:t>
            </a:r>
            <a:r>
              <a:rPr kumimoji="1" lang="en-US" altLang="ja-JP" dirty="0"/>
              <a:t> LR (1)</a:t>
            </a:r>
            <a:r>
              <a:rPr kumimoji="1" lang="ja-JP" altLang="en-US" dirty="0"/>
              <a:t>構文解析と言います。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92</a:t>
            </a:fld>
            <a:endParaRPr kumimoji="1" lang="ja-JP" altLang="en-US"/>
          </a:p>
        </p:txBody>
      </p:sp>
    </p:spTree>
    <p:extLst>
      <p:ext uri="{BB962C8B-B14F-4D97-AF65-F5344CB8AC3E}">
        <p14:creationId xmlns:p14="http://schemas.microsoft.com/office/powerpoint/2010/main" val="46084717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こちらが </a:t>
            </a:r>
            <a:r>
              <a:rPr kumimoji="1" lang="en-US" altLang="ja-JP" dirty="0"/>
              <a:t>LALR (1) </a:t>
            </a:r>
            <a:r>
              <a:rPr kumimoji="1" lang="ja-JP" altLang="en-US" dirty="0"/>
              <a:t>構文解析の手順です。</a:t>
            </a:r>
            <a:endParaRPr kumimoji="1" lang="en-US" altLang="ja-JP" dirty="0"/>
          </a:p>
          <a:p>
            <a:r>
              <a:rPr kumimoji="1" lang="ja-JP" altLang="en-US" dirty="0"/>
              <a:t>まず </a:t>
            </a:r>
            <a:r>
              <a:rPr kumimoji="1" lang="en-US" altLang="ja-JP" dirty="0"/>
              <a:t>LR(0) </a:t>
            </a:r>
            <a:r>
              <a:rPr kumimoji="1" lang="ja-JP" altLang="en-US" dirty="0"/>
              <a:t>構文解析と同様の処理をします。</a:t>
            </a:r>
            <a:endParaRPr kumimoji="1" lang="en-US" altLang="ja-JP" dirty="0"/>
          </a:p>
          <a:p>
            <a:r>
              <a:rPr kumimoji="1" lang="ja-JP" altLang="en-US" dirty="0"/>
              <a:t>そして、初期状態から順に全ての閉包に対して、</a:t>
            </a:r>
            <a:endParaRPr kumimoji="1" lang="en-US" altLang="ja-JP" dirty="0"/>
          </a:p>
          <a:p>
            <a:r>
              <a:rPr kumimoji="1" lang="ja-JP" altLang="en-US" dirty="0"/>
              <a:t>項を </a:t>
            </a:r>
            <a:r>
              <a:rPr kumimoji="1" lang="en-US" altLang="ja-JP" dirty="0"/>
              <a:t>LR(1) </a:t>
            </a:r>
            <a:r>
              <a:rPr kumimoji="1" lang="ja-JP" altLang="en-US" dirty="0"/>
              <a:t>項に変換します。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93</a:t>
            </a:fld>
            <a:endParaRPr kumimoji="1" lang="ja-JP" altLang="en-US"/>
          </a:p>
        </p:txBody>
      </p:sp>
    </p:spTree>
    <p:extLst>
      <p:ext uri="{BB962C8B-B14F-4D97-AF65-F5344CB8AC3E}">
        <p14:creationId xmlns:p14="http://schemas.microsoft.com/office/powerpoint/2010/main" val="342542326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先ほどの</a:t>
            </a:r>
            <a:r>
              <a:rPr kumimoji="1" lang="en-US" altLang="ja-JP" dirty="0"/>
              <a:t>SLR(1)</a:t>
            </a:r>
            <a:r>
              <a:rPr kumimoji="1" lang="ja-JP" altLang="en-US" dirty="0"/>
              <a:t>文法では無い例を見てみましょう。</a:t>
            </a:r>
            <a:endParaRPr kumimoji="1" lang="en-US" altLang="ja-JP" dirty="0"/>
          </a:p>
          <a:p>
            <a:r>
              <a:rPr kumimoji="1" lang="ja-JP" altLang="en-US" dirty="0"/>
              <a:t>この文法では、不都合が起きた部分のみを</a:t>
            </a:r>
            <a:r>
              <a:rPr kumimoji="1" lang="en-US" altLang="ja-JP" dirty="0"/>
              <a:t>LR(1)</a:t>
            </a:r>
            <a:r>
              <a:rPr kumimoji="1" lang="ja-JP" altLang="en-US" dirty="0"/>
              <a:t>項にしても解析できません。</a:t>
            </a:r>
            <a:endParaRPr kumimoji="1" lang="en-US" altLang="ja-JP" dirty="0"/>
          </a:p>
          <a:p>
            <a:endParaRPr kumimoji="1" lang="en-US" altLang="ja-JP" dirty="0"/>
          </a:p>
          <a:p>
            <a:endParaRPr kumimoji="1" lang="en-US" altLang="ja-JP" dirty="0"/>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94</a:t>
            </a:fld>
            <a:endParaRPr kumimoji="1" lang="ja-JP" altLang="en-US"/>
          </a:p>
        </p:txBody>
      </p:sp>
    </p:spTree>
    <p:extLst>
      <p:ext uri="{BB962C8B-B14F-4D97-AF65-F5344CB8AC3E}">
        <p14:creationId xmlns:p14="http://schemas.microsoft.com/office/powerpoint/2010/main" val="87206049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そこで、初期状態から順に、全ての項を</a:t>
            </a:r>
            <a:r>
              <a:rPr kumimoji="1" lang="en-US" altLang="ja-JP" dirty="0"/>
              <a:t>LR(1) </a:t>
            </a:r>
            <a:r>
              <a:rPr kumimoji="1" lang="ja-JP" altLang="en-US" dirty="0"/>
              <a:t>項に変換します。</a:t>
            </a:r>
            <a:endParaRPr kumimoji="1" lang="en-US" altLang="ja-JP" dirty="0"/>
          </a:p>
          <a:p>
            <a:r>
              <a:rPr kumimoji="1" lang="ja-JP" altLang="en-US" dirty="0"/>
              <a:t>すると、左下の項の先読み記号が、上は </a:t>
            </a:r>
            <a:r>
              <a:rPr kumimoji="1" lang="en-US" altLang="ja-JP" dirty="0"/>
              <a:t>$ </a:t>
            </a:r>
            <a:r>
              <a:rPr kumimoji="1" lang="ja-JP" altLang="en-US" dirty="0"/>
              <a:t>下は </a:t>
            </a:r>
            <a:r>
              <a:rPr kumimoji="1" lang="en-US" altLang="ja-JP" dirty="0"/>
              <a:t>+ </a:t>
            </a:r>
            <a:r>
              <a:rPr kumimoji="1" lang="ja-JP" altLang="en-US" dirty="0"/>
              <a:t>となり、</a:t>
            </a:r>
            <a:endParaRPr kumimoji="1" lang="en-US" altLang="ja-JP" dirty="0"/>
          </a:p>
          <a:p>
            <a:r>
              <a:rPr kumimoji="1" lang="ja-JP" altLang="en-US" dirty="0"/>
              <a:t>次の入力記号が </a:t>
            </a:r>
            <a:r>
              <a:rPr kumimoji="1" lang="en-US" altLang="ja-JP" dirty="0"/>
              <a:t>$ </a:t>
            </a:r>
            <a:r>
              <a:rPr kumimoji="1" lang="ja-JP" altLang="en-US" dirty="0"/>
              <a:t>か </a:t>
            </a:r>
            <a:r>
              <a:rPr kumimoji="1" lang="en-US" altLang="ja-JP" dirty="0"/>
              <a:t>+ </a:t>
            </a:r>
            <a:r>
              <a:rPr kumimoji="1" lang="ja-JP" altLang="en-US" dirty="0"/>
              <a:t>かでどちらの還元か判定可能となります。</a:t>
            </a:r>
            <a:endParaRPr kumimoji="1" lang="en-US" altLang="ja-JP" dirty="0"/>
          </a:p>
          <a:p>
            <a:r>
              <a:rPr kumimoji="1" lang="ja-JP" altLang="en-US" dirty="0"/>
              <a:t>このように、全ての</a:t>
            </a:r>
            <a:r>
              <a:rPr kumimoji="1" lang="en-US" altLang="ja-JP" dirty="0"/>
              <a:t>LR(0)</a:t>
            </a:r>
            <a:r>
              <a:rPr kumimoji="1" lang="ja-JP" altLang="en-US" dirty="0"/>
              <a:t>項を</a:t>
            </a:r>
            <a:r>
              <a:rPr kumimoji="1" lang="en-US" altLang="ja-JP" dirty="0"/>
              <a:t>LR(1)</a:t>
            </a:r>
            <a:r>
              <a:rPr kumimoji="1" lang="ja-JP" altLang="en-US" dirty="0"/>
              <a:t>項に変換することで解析可能なのが</a:t>
            </a:r>
            <a:endParaRPr kumimoji="1" lang="en-US" altLang="ja-JP" dirty="0"/>
          </a:p>
          <a:p>
            <a:r>
              <a:rPr kumimoji="1" lang="en-US" altLang="ja-JP" dirty="0"/>
              <a:t>LALR(1)</a:t>
            </a:r>
            <a:r>
              <a:rPr kumimoji="1" lang="ja-JP" altLang="en-US" dirty="0"/>
              <a:t>文法です。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95</a:t>
            </a:fld>
            <a:endParaRPr kumimoji="1" lang="ja-JP" altLang="en-US"/>
          </a:p>
        </p:txBody>
      </p:sp>
    </p:spTree>
    <p:extLst>
      <p:ext uri="{BB962C8B-B14F-4D97-AF65-F5344CB8AC3E}">
        <p14:creationId xmlns:p14="http://schemas.microsoft.com/office/powerpoint/2010/main" val="52998960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それでは、全ての項を</a:t>
            </a:r>
            <a:r>
              <a:rPr kumimoji="1" lang="en-US" altLang="ja-JP" dirty="0"/>
              <a:t>LR(1) </a:t>
            </a:r>
            <a:r>
              <a:rPr kumimoji="1" lang="ja-JP" altLang="en-US" dirty="0"/>
              <a:t>項にすることで</a:t>
            </a:r>
            <a:endParaRPr kumimoji="1" lang="en-US" altLang="ja-JP" dirty="0"/>
          </a:p>
          <a:p>
            <a:r>
              <a:rPr kumimoji="1" lang="ja-JP" altLang="en-US" dirty="0"/>
              <a:t>全て解析できるのか、というと、そうではありません。</a:t>
            </a:r>
            <a:endParaRPr kumimoji="1" lang="en-US" altLang="ja-JP" dirty="0"/>
          </a:p>
          <a:p>
            <a:r>
              <a:rPr kumimoji="1" lang="ja-JP" altLang="en-US" dirty="0"/>
              <a:t>こちらの文法の場合、</a:t>
            </a:r>
            <a:endParaRPr kumimoji="1" lang="en-US" altLang="ja-JP" dirty="0"/>
          </a:p>
          <a:p>
            <a:r>
              <a:rPr kumimoji="1" lang="ja-JP" altLang="en-US" dirty="0"/>
              <a:t>この状態が還元 </a:t>
            </a:r>
            <a:r>
              <a:rPr kumimoji="1" lang="en-US" altLang="ja-JP" dirty="0"/>
              <a:t>2 </a:t>
            </a:r>
            <a:r>
              <a:rPr kumimoji="1" lang="ja-JP" altLang="en-US" dirty="0"/>
              <a:t>個ですので</a:t>
            </a:r>
            <a:r>
              <a:rPr kumimoji="1" lang="en-US" altLang="ja-JP" dirty="0"/>
              <a:t>LR(0) </a:t>
            </a:r>
            <a:r>
              <a:rPr kumimoji="1" lang="ja-JP" altLang="en-US" dirty="0"/>
              <a:t>文法ではありません。</a:t>
            </a:r>
            <a:endParaRPr kumimoji="1" lang="en-US" altLang="ja-JP" dirty="0"/>
          </a:p>
          <a:p>
            <a:r>
              <a:rPr kumimoji="1" lang="ja-JP" altLang="en-US" dirty="0"/>
              <a:t>都合の悪い部分を</a:t>
            </a:r>
            <a:r>
              <a:rPr kumimoji="1" lang="en-US" altLang="ja-JP" dirty="0"/>
              <a:t>LR(1) </a:t>
            </a:r>
            <a:r>
              <a:rPr kumimoji="1" lang="ja-JP" altLang="en-US" dirty="0"/>
              <a:t>項に変換しても、</a:t>
            </a:r>
            <a:endParaRPr kumimoji="1" lang="en-US" altLang="ja-JP" dirty="0"/>
          </a:p>
          <a:p>
            <a:r>
              <a:rPr kumimoji="1" lang="ja-JP" altLang="en-US" dirty="0"/>
              <a:t>どちらも</a:t>
            </a:r>
            <a:r>
              <a:rPr kumimoji="1" lang="en-US" altLang="ja-JP" dirty="0"/>
              <a:t>$= </a:t>
            </a:r>
            <a:r>
              <a:rPr kumimoji="1" lang="ja-JP" altLang="en-US" dirty="0"/>
              <a:t>ですので </a:t>
            </a:r>
            <a:r>
              <a:rPr kumimoji="1" lang="en-US" altLang="ja-JP" dirty="0"/>
              <a:t>SLR(1) </a:t>
            </a:r>
            <a:r>
              <a:rPr kumimoji="1" lang="ja-JP" altLang="en-US" dirty="0"/>
              <a:t>文法でもありません。</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96</a:t>
            </a:fld>
            <a:endParaRPr kumimoji="1" lang="ja-JP" altLang="en-US"/>
          </a:p>
        </p:txBody>
      </p:sp>
    </p:spTree>
    <p:extLst>
      <p:ext uri="{BB962C8B-B14F-4D97-AF65-F5344CB8AC3E}">
        <p14:creationId xmlns:p14="http://schemas.microsoft.com/office/powerpoint/2010/main" val="270243591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初期状態から全ての項を </a:t>
            </a:r>
            <a:r>
              <a:rPr kumimoji="1" lang="en-US" altLang="ja-JP" dirty="0"/>
              <a:t>LR(1) </a:t>
            </a:r>
            <a:r>
              <a:rPr kumimoji="1" lang="ja-JP" altLang="en-US" dirty="0"/>
              <a:t>項に変換しても、</a:t>
            </a:r>
            <a:endParaRPr kumimoji="1" lang="en-US" altLang="ja-JP" dirty="0"/>
          </a:p>
          <a:p>
            <a:r>
              <a:rPr kumimoji="1" lang="ja-JP" altLang="en-US" dirty="0"/>
              <a:t>やはり先読み記号はどちらも </a:t>
            </a:r>
            <a:r>
              <a:rPr kumimoji="1" lang="en-US" altLang="ja-JP" dirty="0"/>
              <a:t>$= </a:t>
            </a:r>
            <a:r>
              <a:rPr kumimoji="1" lang="ja-JP" altLang="en-US" dirty="0"/>
              <a:t>ですので、</a:t>
            </a:r>
            <a:r>
              <a:rPr kumimoji="1" lang="en-US" altLang="ja-JP" dirty="0"/>
              <a:t>LALR(1) </a:t>
            </a:r>
            <a:r>
              <a:rPr kumimoji="1" lang="ja-JP" altLang="en-US" dirty="0"/>
              <a:t>文法でもありません。</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97</a:t>
            </a:fld>
            <a:endParaRPr kumimoji="1" lang="ja-JP" altLang="en-US"/>
          </a:p>
        </p:txBody>
      </p:sp>
    </p:spTree>
    <p:extLst>
      <p:ext uri="{BB962C8B-B14F-4D97-AF65-F5344CB8AC3E}">
        <p14:creationId xmlns:p14="http://schemas.microsoft.com/office/powerpoint/2010/main" val="175963403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LALR(1) </a:t>
            </a:r>
            <a:r>
              <a:rPr kumimoji="1" lang="ja-JP" altLang="en-US" dirty="0"/>
              <a:t>構文解析でも解析できない場合は、</a:t>
            </a:r>
            <a:endParaRPr kumimoji="1" lang="en-US" altLang="ja-JP" dirty="0"/>
          </a:p>
          <a:p>
            <a:r>
              <a:rPr kumimoji="1" lang="en-US" altLang="ja-JP" dirty="0"/>
              <a:t>LR(1) </a:t>
            </a:r>
            <a:r>
              <a:rPr kumimoji="1" lang="ja-JP" altLang="en-US" dirty="0"/>
              <a:t>解析を使います。</a:t>
            </a:r>
            <a:endParaRPr kumimoji="1" lang="en-US" altLang="ja-JP" dirty="0"/>
          </a:p>
          <a:p>
            <a:r>
              <a:rPr kumimoji="1" lang="en-US" altLang="ja-JP" dirty="0"/>
              <a:t>LR(1) </a:t>
            </a:r>
            <a:r>
              <a:rPr kumimoji="1" lang="ja-JP" altLang="en-US" dirty="0"/>
              <a:t>解析は、最初から</a:t>
            </a:r>
            <a:r>
              <a:rPr kumimoji="1" lang="en-US" altLang="ja-JP" dirty="0"/>
              <a:t>LR(1) </a:t>
            </a:r>
            <a:r>
              <a:rPr kumimoji="1" lang="ja-JP" altLang="en-US" dirty="0"/>
              <a:t>項を使って閉包を求めます。</a:t>
            </a:r>
            <a:endParaRPr kumimoji="1" lang="en-US" altLang="ja-JP" dirty="0"/>
          </a:p>
          <a:p>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98</a:t>
            </a:fld>
            <a:endParaRPr kumimoji="1" lang="ja-JP" altLang="en-US"/>
          </a:p>
        </p:txBody>
      </p:sp>
    </p:spTree>
    <p:extLst>
      <p:ext uri="{BB962C8B-B14F-4D97-AF65-F5344CB8AC3E}">
        <p14:creationId xmlns:p14="http://schemas.microsoft.com/office/powerpoint/2010/main" val="60776649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こちらが </a:t>
            </a:r>
            <a:r>
              <a:rPr kumimoji="1" lang="en-US" altLang="ja-JP" dirty="0"/>
              <a:t>LR (1) </a:t>
            </a:r>
            <a:r>
              <a:rPr kumimoji="1" lang="ja-JP" altLang="en-US" dirty="0"/>
              <a:t>構文解析の手順です。</a:t>
            </a:r>
            <a:endParaRPr kumimoji="1" lang="en-US" altLang="ja-JP" dirty="0"/>
          </a:p>
          <a:p>
            <a:r>
              <a:rPr kumimoji="1" lang="en-US" altLang="ja-JP" dirty="0"/>
              <a:t>LR(1) </a:t>
            </a:r>
            <a:r>
              <a:rPr kumimoji="1" lang="ja-JP" altLang="en-US" dirty="0"/>
              <a:t>構文解析では、最初から</a:t>
            </a:r>
            <a:r>
              <a:rPr kumimoji="1" lang="en-US" altLang="ja-JP" dirty="0"/>
              <a:t>LR(1) </a:t>
            </a:r>
            <a:r>
              <a:rPr kumimoji="1" lang="ja-JP" altLang="en-US" dirty="0"/>
              <a:t>項に求めます。</a:t>
            </a:r>
          </a:p>
          <a:p>
            <a:endParaRPr kumimoji="1" lang="ja-JP" altLang="en-US"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99</a:t>
            </a:fld>
            <a:endParaRPr kumimoji="1" lang="ja-JP" altLang="en-US"/>
          </a:p>
        </p:txBody>
      </p:sp>
    </p:spTree>
    <p:extLst>
      <p:ext uri="{BB962C8B-B14F-4D97-AF65-F5344CB8AC3E}">
        <p14:creationId xmlns:p14="http://schemas.microsoft.com/office/powerpoint/2010/main" val="157528784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先ほどの</a:t>
            </a:r>
            <a:r>
              <a:rPr kumimoji="1" lang="en-US" altLang="ja-JP" dirty="0"/>
              <a:t>LR(1) </a:t>
            </a:r>
            <a:r>
              <a:rPr kumimoji="1" lang="ja-JP" altLang="en-US" dirty="0"/>
              <a:t>文法でない文法を、最初から</a:t>
            </a:r>
            <a:r>
              <a:rPr kumimoji="1" lang="en-US" altLang="ja-JP" dirty="0"/>
              <a:t>LR(1)</a:t>
            </a:r>
            <a:r>
              <a:rPr kumimoji="1" lang="ja-JP" altLang="en-US" dirty="0"/>
              <a:t>項を使って</a:t>
            </a:r>
            <a:endParaRPr kumimoji="1" lang="en-US" altLang="ja-JP" dirty="0"/>
          </a:p>
          <a:p>
            <a:r>
              <a:rPr kumimoji="1" lang="ja-JP" altLang="en-US" dirty="0"/>
              <a:t>状態遷移を求めるとこうなります。</a:t>
            </a:r>
            <a:endParaRPr kumimoji="1" lang="en-US" altLang="ja-JP" dirty="0"/>
          </a:p>
          <a:p>
            <a:r>
              <a:rPr kumimoji="1" lang="ja-JP" altLang="en-US" dirty="0"/>
              <a:t>還元が</a:t>
            </a:r>
            <a:r>
              <a:rPr kumimoji="1" lang="en-US" altLang="ja-JP" dirty="0"/>
              <a:t>2</a:t>
            </a:r>
            <a:r>
              <a:rPr kumimoji="1" lang="ja-JP" altLang="en-US" dirty="0"/>
              <a:t>個ある閉包は</a:t>
            </a:r>
            <a:r>
              <a:rPr kumimoji="1" lang="en-US" altLang="ja-JP" dirty="0"/>
              <a:t>2</a:t>
            </a:r>
            <a:r>
              <a:rPr kumimoji="1" lang="ja-JP" altLang="en-US" dirty="0"/>
              <a:t>つありますが、どちらの閉包も、次の記号で</a:t>
            </a:r>
            <a:endParaRPr kumimoji="1" lang="en-US" altLang="ja-JP" dirty="0"/>
          </a:p>
          <a:p>
            <a:r>
              <a:rPr kumimoji="1" lang="ja-JP" altLang="en-US" dirty="0"/>
              <a:t>判定可能となっています。</a:t>
            </a:r>
            <a:endParaRPr kumimoji="1" lang="en-US" altLang="ja-JP" dirty="0"/>
          </a:p>
          <a:p>
            <a:r>
              <a:rPr kumimoji="1" lang="ja-JP" altLang="en-US" dirty="0"/>
              <a:t>このように、最初から</a:t>
            </a:r>
            <a:r>
              <a:rPr kumimoji="1" lang="en-US" altLang="ja-JP" dirty="0"/>
              <a:t>LR(1) </a:t>
            </a:r>
            <a:r>
              <a:rPr kumimoji="1" lang="ja-JP" altLang="en-US" dirty="0"/>
              <a:t>項を使うことで解析できる文法が</a:t>
            </a:r>
            <a:endParaRPr kumimoji="1" lang="en-US" altLang="ja-JP" dirty="0"/>
          </a:p>
          <a:p>
            <a:r>
              <a:rPr kumimoji="1" lang="en-US" altLang="ja-JP" dirty="0"/>
              <a:t>LR(1) </a:t>
            </a:r>
            <a:r>
              <a:rPr kumimoji="1" lang="ja-JP" altLang="en-US" dirty="0"/>
              <a:t>文法です。</a:t>
            </a:r>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100</a:t>
            </a:fld>
            <a:endParaRPr kumimoji="1" lang="ja-JP" altLang="en-US"/>
          </a:p>
        </p:txBody>
      </p:sp>
    </p:spTree>
    <p:extLst>
      <p:ext uri="{BB962C8B-B14F-4D97-AF65-F5344CB8AC3E}">
        <p14:creationId xmlns:p14="http://schemas.microsoft.com/office/powerpoint/2010/main" val="156881742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それでは、</a:t>
            </a:r>
            <a:r>
              <a:rPr kumimoji="1" lang="en-US" altLang="ja-JP" dirty="0"/>
              <a:t>LR(1)</a:t>
            </a:r>
            <a:r>
              <a:rPr kumimoji="1" lang="ja-JP" altLang="en-US" dirty="0"/>
              <a:t>構文解析では全て解析できるか、というとそうではありません。</a:t>
            </a:r>
            <a:endParaRPr kumimoji="1" lang="en-US" altLang="ja-JP" dirty="0"/>
          </a:p>
          <a:p>
            <a:r>
              <a:rPr kumimoji="1" lang="ja-JP" altLang="en-US" dirty="0"/>
              <a:t>こちらの文法では最初から</a:t>
            </a:r>
            <a:r>
              <a:rPr kumimoji="1" lang="en-US" altLang="ja-JP" dirty="0"/>
              <a:t>LR(1)</a:t>
            </a:r>
            <a:r>
              <a:rPr kumimoji="1" lang="ja-JP" altLang="en-US" dirty="0"/>
              <a:t>項を使っても解析できません。</a:t>
            </a:r>
            <a:endParaRPr kumimoji="1" lang="en-US" altLang="ja-JP" dirty="0"/>
          </a:p>
          <a:p>
            <a:r>
              <a:rPr kumimoji="1" lang="ja-JP" altLang="en-US" dirty="0"/>
              <a:t>このように、ある構文解析で解析できない文法は</a:t>
            </a:r>
            <a:endParaRPr kumimoji="1" lang="en-US" altLang="ja-JP" dirty="0"/>
          </a:p>
          <a:p>
            <a:r>
              <a:rPr kumimoji="1" lang="ja-JP" altLang="en-US" dirty="0"/>
              <a:t>いくらでも作れます。</a:t>
            </a:r>
            <a:endParaRPr kumimoji="1" lang="en-US" altLang="ja-JP" dirty="0"/>
          </a:p>
        </p:txBody>
      </p:sp>
      <p:sp>
        <p:nvSpPr>
          <p:cNvPr id="4" name="スライド番号プレースホルダー 3"/>
          <p:cNvSpPr>
            <a:spLocks noGrp="1"/>
          </p:cNvSpPr>
          <p:nvPr>
            <p:ph type="sldNum" sz="quarter" idx="5"/>
          </p:nvPr>
        </p:nvSpPr>
        <p:spPr/>
        <p:txBody>
          <a:bodyPr/>
          <a:lstStyle/>
          <a:p>
            <a:fld id="{A2C23BBB-59CA-4356-B6D2-B35FE9810452}" type="slidenum">
              <a:rPr kumimoji="1" lang="ja-JP" altLang="en-US" smtClean="0"/>
              <a:t>101</a:t>
            </a:fld>
            <a:endParaRPr kumimoji="1" lang="ja-JP" altLang="en-US"/>
          </a:p>
        </p:txBody>
      </p:sp>
    </p:spTree>
    <p:extLst>
      <p:ext uri="{BB962C8B-B14F-4D97-AF65-F5344CB8AC3E}">
        <p14:creationId xmlns:p14="http://schemas.microsoft.com/office/powerpoint/2010/main" val="7999937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ahLst/>
                <a:cxnLst>
                  <a:cxn ang="0">
                    <a:pos x="0" y="3159"/>
                  </a:cxn>
                  <a:cxn ang="0">
                    <a:pos x="5184" y="3159"/>
                  </a:cxn>
                  <a:cxn ang="0">
                    <a:pos x="5184" y="0"/>
                  </a:cxn>
                  <a:cxn ang="0">
                    <a:pos x="0" y="0"/>
                  </a:cxn>
                  <a:cxn ang="0">
                    <a:pos x="0" y="3159"/>
                  </a:cxn>
                  <a:cxn ang="0">
                    <a:pos x="0" y="3159"/>
                  </a:cxn>
                </a:cxnLst>
                <a:rect l="0" t="0" r="r" b="b"/>
                <a:pathLst>
                  <a:path w="5184" h="3159">
                    <a:moveTo>
                      <a:pt x="0" y="3159"/>
                    </a:moveTo>
                    <a:lnTo>
                      <a:pt x="5184" y="3159"/>
                    </a:lnTo>
                    <a:lnTo>
                      <a:pt x="5184" y="0"/>
                    </a:lnTo>
                    <a:lnTo>
                      <a:pt x="0" y="0"/>
                    </a:lnTo>
                    <a:lnTo>
                      <a:pt x="0" y="3159"/>
                    </a:lnTo>
                    <a:lnTo>
                      <a:pt x="0" y="3159"/>
                    </a:lnTo>
                    <a:close/>
                  </a:path>
                </a:pathLst>
              </a:custGeom>
              <a:gradFill rotWithShape="0">
                <a:gsLst>
                  <a:gs pos="0">
                    <a:schemeClr val="bg1"/>
                  </a:gs>
                  <a:gs pos="100000">
                    <a:schemeClr val="bg2"/>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17" name="Freeform 5"/>
              <p:cNvSpPr>
                <a:spLocks/>
              </p:cNvSpPr>
              <p:nvPr/>
            </p:nvSpPr>
            <p:spPr bwMode="hidden">
              <a:xfrm>
                <a:off x="0" y="1161"/>
                <a:ext cx="558" cy="3159"/>
              </a:xfrm>
              <a:custGeom>
                <a:avLst/>
                <a:gdLst/>
                <a:ahLst/>
                <a:cxnLst>
                  <a:cxn ang="0">
                    <a:pos x="0" y="0"/>
                  </a:cxn>
                  <a:cxn ang="0">
                    <a:pos x="0" y="3159"/>
                  </a:cxn>
                  <a:cxn ang="0">
                    <a:pos x="556" y="3159"/>
                  </a:cxn>
                  <a:cxn ang="0">
                    <a:pos x="556" y="0"/>
                  </a:cxn>
                  <a:cxn ang="0">
                    <a:pos x="0" y="0"/>
                  </a:cxn>
                  <a:cxn ang="0">
                    <a:pos x="0" y="0"/>
                  </a:cxn>
                </a:cxnLst>
                <a:rect l="0" t="0" r="r" b="b"/>
                <a:pathLst>
                  <a:path w="556" h="3159">
                    <a:moveTo>
                      <a:pt x="0" y="0"/>
                    </a:moveTo>
                    <a:lnTo>
                      <a:pt x="0" y="3159"/>
                    </a:lnTo>
                    <a:lnTo>
                      <a:pt x="556" y="3159"/>
                    </a:lnTo>
                    <a:lnTo>
                      <a:pt x="556" y="0"/>
                    </a:lnTo>
                    <a:lnTo>
                      <a:pt x="0" y="0"/>
                    </a:lnTo>
                    <a:lnTo>
                      <a:pt x="0" y="0"/>
                    </a:lnTo>
                    <a:close/>
                  </a:path>
                </a:pathLst>
              </a:custGeom>
              <a:gradFill rotWithShape="0">
                <a:gsLst>
                  <a:gs pos="0">
                    <a:schemeClr val="bg1"/>
                  </a:gs>
                  <a:gs pos="100000">
                    <a:schemeClr val="bg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 name="Freeform 7"/>
            <p:cNvSpPr>
              <a:spLocks/>
            </p:cNvSpPr>
            <p:nvPr/>
          </p:nvSpPr>
          <p:spPr bwMode="ltGray">
            <a:xfrm>
              <a:off x="767" y="1155"/>
              <a:ext cx="252" cy="12"/>
            </a:xfrm>
            <a:custGeom>
              <a:avLst/>
              <a:gdLst/>
              <a:ahLst/>
              <a:cxnLst>
                <a:cxn ang="0">
                  <a:pos x="251" y="0"/>
                </a:cxn>
                <a:cxn ang="0">
                  <a:pos x="0" y="0"/>
                </a:cxn>
                <a:cxn ang="0">
                  <a:pos x="0" y="12"/>
                </a:cxn>
                <a:cxn ang="0">
                  <a:pos x="251" y="12"/>
                </a:cxn>
                <a:cxn ang="0">
                  <a:pos x="251" y="0"/>
                </a:cxn>
                <a:cxn ang="0">
                  <a:pos x="251" y="0"/>
                </a:cxn>
              </a:cxnLst>
              <a:rect l="0" t="0" r="r" b="b"/>
              <a:pathLst>
                <a:path w="251" h="12">
                  <a:moveTo>
                    <a:pt x="251" y="0"/>
                  </a:moveTo>
                  <a:lnTo>
                    <a:pt x="0" y="0"/>
                  </a:lnTo>
                  <a:lnTo>
                    <a:pt x="0" y="12"/>
                  </a:lnTo>
                  <a:lnTo>
                    <a:pt x="251" y="12"/>
                  </a:lnTo>
                  <a:lnTo>
                    <a:pt x="251" y="0"/>
                  </a:lnTo>
                  <a:lnTo>
                    <a:pt x="251" y="0"/>
                  </a:lnTo>
                  <a:close/>
                </a:path>
              </a:pathLst>
            </a:custGeom>
            <a:gradFill rotWithShape="0">
              <a:gsLst>
                <a:gs pos="0">
                  <a:schemeClr val="accent2"/>
                </a:gs>
                <a:gs pos="100000">
                  <a:schemeClr val="bg2"/>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8" name="Freeform 8"/>
            <p:cNvSpPr>
              <a:spLocks/>
            </p:cNvSpPr>
            <p:nvPr/>
          </p:nvSpPr>
          <p:spPr bwMode="ltGray">
            <a:xfrm>
              <a:off x="0" y="1155"/>
              <a:ext cx="351" cy="12"/>
            </a:xfrm>
            <a:custGeom>
              <a:avLst/>
              <a:gdLst/>
              <a:ahLst/>
              <a:cxnLst>
                <a:cxn ang="0">
                  <a:pos x="0" y="0"/>
                </a:cxn>
                <a:cxn ang="0">
                  <a:pos x="0" y="12"/>
                </a:cxn>
                <a:cxn ang="0">
                  <a:pos x="251" y="12"/>
                </a:cxn>
                <a:cxn ang="0">
                  <a:pos x="251" y="0"/>
                </a:cxn>
                <a:cxn ang="0">
                  <a:pos x="0" y="0"/>
                </a:cxn>
                <a:cxn ang="0">
                  <a:pos x="0" y="0"/>
                </a:cxn>
              </a:cxnLst>
              <a:rect l="0" t="0" r="r" b="b"/>
              <a:pathLst>
                <a:path w="251" h="12">
                  <a:moveTo>
                    <a:pt x="0" y="0"/>
                  </a:moveTo>
                  <a:lnTo>
                    <a:pt x="0" y="12"/>
                  </a:lnTo>
                  <a:lnTo>
                    <a:pt x="251" y="12"/>
                  </a:lnTo>
                  <a:lnTo>
                    <a:pt x="251" y="0"/>
                  </a:lnTo>
                  <a:lnTo>
                    <a:pt x="0" y="0"/>
                  </a:lnTo>
                  <a:lnTo>
                    <a:pt x="0" y="0"/>
                  </a:lnTo>
                  <a:close/>
                </a:path>
              </a:pathLst>
            </a:custGeom>
            <a:gradFill rotWithShape="0">
              <a:gsLst>
                <a:gs pos="0">
                  <a:schemeClr val="bg2"/>
                </a:gs>
                <a:gs pos="100000">
                  <a:schemeClr val="accent2"/>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ahLst/>
                <a:cxnLst>
                  <a:cxn ang="0">
                    <a:pos x="12" y="0"/>
                  </a:cxn>
                  <a:cxn ang="0">
                    <a:pos x="0" y="0"/>
                  </a:cxn>
                  <a:cxn ang="0">
                    <a:pos x="0" y="695"/>
                  </a:cxn>
                  <a:cxn ang="0">
                    <a:pos x="12" y="695"/>
                  </a:cxn>
                  <a:cxn ang="0">
                    <a:pos x="12" y="0"/>
                  </a:cxn>
                  <a:cxn ang="0">
                    <a:pos x="12" y="0"/>
                  </a:cxn>
                </a:cxnLst>
                <a:rect l="0" t="0" r="r" b="b"/>
                <a:pathLst>
                  <a:path w="12" h="695">
                    <a:moveTo>
                      <a:pt x="12" y="0"/>
                    </a:moveTo>
                    <a:lnTo>
                      <a:pt x="0" y="0"/>
                    </a:lnTo>
                    <a:lnTo>
                      <a:pt x="0" y="695"/>
                    </a:lnTo>
                    <a:lnTo>
                      <a:pt x="12" y="695"/>
                    </a:lnTo>
                    <a:lnTo>
                      <a:pt x="12" y="0"/>
                    </a:lnTo>
                    <a:lnTo>
                      <a:pt x="12" y="0"/>
                    </a:lnTo>
                    <a:close/>
                  </a:path>
                </a:pathLst>
              </a:custGeom>
              <a:gradFill rotWithShape="0">
                <a:gsLst>
                  <a:gs pos="0">
                    <a:schemeClr val="bg1"/>
                  </a:gs>
                  <a:gs pos="100000">
                    <a:schemeClr val="bg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11" name="Freeform 11"/>
              <p:cNvSpPr>
                <a:spLocks/>
              </p:cNvSpPr>
              <p:nvPr/>
            </p:nvSpPr>
            <p:spPr bwMode="ltGray">
              <a:xfrm>
                <a:off x="552" y="1623"/>
                <a:ext cx="12" cy="2697"/>
              </a:xfrm>
              <a:custGeom>
                <a:avLst/>
                <a:gdLst/>
                <a:ahLst/>
                <a:cxnLst>
                  <a:cxn ang="0">
                    <a:pos x="0" y="2697"/>
                  </a:cxn>
                  <a:cxn ang="0">
                    <a:pos x="12" y="2697"/>
                  </a:cxn>
                  <a:cxn ang="0">
                    <a:pos x="12" y="0"/>
                  </a:cxn>
                  <a:cxn ang="0">
                    <a:pos x="0" y="0"/>
                  </a:cxn>
                  <a:cxn ang="0">
                    <a:pos x="0" y="2697"/>
                  </a:cxn>
                  <a:cxn ang="0">
                    <a:pos x="0" y="2697"/>
                  </a:cxn>
                </a:cxnLst>
                <a:rect l="0" t="0" r="r" b="b"/>
                <a:pathLst>
                  <a:path w="12" h="2697">
                    <a:moveTo>
                      <a:pt x="0" y="2697"/>
                    </a:moveTo>
                    <a:lnTo>
                      <a:pt x="12" y="2697"/>
                    </a:lnTo>
                    <a:lnTo>
                      <a:pt x="12" y="0"/>
                    </a:lnTo>
                    <a:lnTo>
                      <a:pt x="0" y="0"/>
                    </a:lnTo>
                    <a:lnTo>
                      <a:pt x="0" y="2697"/>
                    </a:lnTo>
                    <a:lnTo>
                      <a:pt x="0" y="2697"/>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12" name="Freeform 12"/>
              <p:cNvSpPr>
                <a:spLocks/>
              </p:cNvSpPr>
              <p:nvPr/>
            </p:nvSpPr>
            <p:spPr bwMode="ltGray">
              <a:xfrm>
                <a:off x="1019" y="1155"/>
                <a:ext cx="4739" cy="12"/>
              </a:xfrm>
              <a:custGeom>
                <a:avLst/>
                <a:gdLst/>
                <a:ahLst/>
                <a:cxnLst>
                  <a:cxn ang="0">
                    <a:pos x="4724" y="0"/>
                  </a:cxn>
                  <a:cxn ang="0">
                    <a:pos x="0" y="0"/>
                  </a:cxn>
                  <a:cxn ang="0">
                    <a:pos x="0" y="12"/>
                  </a:cxn>
                  <a:cxn ang="0">
                    <a:pos x="4724" y="12"/>
                  </a:cxn>
                  <a:cxn ang="0">
                    <a:pos x="4724" y="0"/>
                  </a:cxn>
                  <a:cxn ang="0">
                    <a:pos x="4724" y="0"/>
                  </a:cxn>
                </a:cxnLst>
                <a:rect l="0" t="0" r="r" b="b"/>
                <a:pathLst>
                  <a:path w="4724" h="12">
                    <a:moveTo>
                      <a:pt x="4724" y="0"/>
                    </a:moveTo>
                    <a:lnTo>
                      <a:pt x="0" y="0"/>
                    </a:lnTo>
                    <a:lnTo>
                      <a:pt x="0" y="12"/>
                    </a:lnTo>
                    <a:lnTo>
                      <a:pt x="4724" y="12"/>
                    </a:lnTo>
                    <a:lnTo>
                      <a:pt x="4724" y="0"/>
                    </a:lnTo>
                    <a:lnTo>
                      <a:pt x="4724" y="0"/>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13" name="Freeform 13"/>
              <p:cNvSpPr>
                <a:spLocks/>
              </p:cNvSpPr>
              <p:nvPr/>
            </p:nvSpPr>
            <p:spPr bwMode="ltGray">
              <a:xfrm>
                <a:off x="552" y="1371"/>
                <a:ext cx="12" cy="252"/>
              </a:xfrm>
              <a:custGeom>
                <a:avLst/>
                <a:gdLst/>
                <a:ahLst/>
                <a:cxnLst>
                  <a:cxn ang="0">
                    <a:pos x="0" y="252"/>
                  </a:cxn>
                  <a:cxn ang="0">
                    <a:pos x="12" y="252"/>
                  </a:cxn>
                  <a:cxn ang="0">
                    <a:pos x="12" y="0"/>
                  </a:cxn>
                  <a:cxn ang="0">
                    <a:pos x="0" y="0"/>
                  </a:cxn>
                  <a:cxn ang="0">
                    <a:pos x="0" y="252"/>
                  </a:cxn>
                  <a:cxn ang="0">
                    <a:pos x="0" y="252"/>
                  </a:cxn>
                </a:cxnLst>
                <a:rect l="0" t="0" r="r" b="b"/>
                <a:pathLst>
                  <a:path w="12" h="252">
                    <a:moveTo>
                      <a:pt x="0" y="252"/>
                    </a:moveTo>
                    <a:lnTo>
                      <a:pt x="12" y="252"/>
                    </a:lnTo>
                    <a:lnTo>
                      <a:pt x="12" y="0"/>
                    </a:lnTo>
                    <a:lnTo>
                      <a:pt x="0" y="0"/>
                    </a:lnTo>
                    <a:lnTo>
                      <a:pt x="0" y="252"/>
                    </a:lnTo>
                    <a:lnTo>
                      <a:pt x="0" y="252"/>
                    </a:lnTo>
                    <a:close/>
                  </a:path>
                </a:pathLst>
              </a:custGeom>
              <a:gradFill rotWithShape="0">
                <a:gsLst>
                  <a:gs pos="0">
                    <a:schemeClr val="accent2"/>
                  </a:gs>
                  <a:gs pos="100000">
                    <a:schemeClr val="bg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14" name="Freeform 14"/>
              <p:cNvSpPr>
                <a:spLocks/>
              </p:cNvSpPr>
              <p:nvPr/>
            </p:nvSpPr>
            <p:spPr bwMode="ltGray">
              <a:xfrm>
                <a:off x="552" y="699"/>
                <a:ext cx="12" cy="252"/>
              </a:xfrm>
              <a:custGeom>
                <a:avLst/>
                <a:gdLst/>
                <a:ahLst/>
                <a:cxnLst>
                  <a:cxn ang="0">
                    <a:pos x="12" y="0"/>
                  </a:cxn>
                  <a:cxn ang="0">
                    <a:pos x="0" y="0"/>
                  </a:cxn>
                  <a:cxn ang="0">
                    <a:pos x="0" y="252"/>
                  </a:cxn>
                  <a:cxn ang="0">
                    <a:pos x="12" y="252"/>
                  </a:cxn>
                  <a:cxn ang="0">
                    <a:pos x="12" y="0"/>
                  </a:cxn>
                  <a:cxn ang="0">
                    <a:pos x="12" y="0"/>
                  </a:cxn>
                </a:cxnLst>
                <a:rect l="0" t="0" r="r" b="b"/>
                <a:pathLst>
                  <a:path w="12" h="252">
                    <a:moveTo>
                      <a:pt x="12" y="0"/>
                    </a:moveTo>
                    <a:lnTo>
                      <a:pt x="0" y="0"/>
                    </a:lnTo>
                    <a:lnTo>
                      <a:pt x="0" y="252"/>
                    </a:lnTo>
                    <a:lnTo>
                      <a:pt x="12" y="252"/>
                    </a:lnTo>
                    <a:lnTo>
                      <a:pt x="12" y="0"/>
                    </a:lnTo>
                    <a:lnTo>
                      <a:pt x="12" y="0"/>
                    </a:lnTo>
                    <a:close/>
                  </a:path>
                </a:pathLst>
              </a:custGeom>
              <a:gradFill rotWithShape="0">
                <a:gsLst>
                  <a:gs pos="0">
                    <a:schemeClr val="bg2"/>
                  </a:gs>
                  <a:gs pos="100000">
                    <a:schemeClr val="accent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grpSp>
      </p:grpSp>
      <p:sp>
        <p:nvSpPr>
          <p:cNvPr id="8208" name="Rectangle 16"/>
          <p:cNvSpPr>
            <a:spLocks noGrp="1" noChangeArrowheads="1"/>
          </p:cNvSpPr>
          <p:nvPr>
            <p:ph type="ctrTitle" sz="quarter"/>
          </p:nvPr>
        </p:nvSpPr>
        <p:spPr>
          <a:xfrm>
            <a:off x="1066800" y="1997075"/>
            <a:ext cx="7086600" cy="1431925"/>
          </a:xfrm>
        </p:spPr>
        <p:txBody>
          <a:bodyPr anchor="b"/>
          <a:lstStyle>
            <a:lvl1pPr>
              <a:defRPr/>
            </a:lvl1pPr>
          </a:lstStyle>
          <a:p>
            <a:r>
              <a:rPr lang="ja-JP" altLang="en-US"/>
              <a:t>マスタ タイトルの書式設定</a:t>
            </a:r>
          </a:p>
        </p:txBody>
      </p:sp>
      <p:sp>
        <p:nvSpPr>
          <p:cNvPr id="820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2" charset="2"/>
              <a:buNone/>
              <a:defRPr/>
            </a:lvl1pPr>
          </a:lstStyle>
          <a:p>
            <a:r>
              <a:rPr lang="ja-JP" altLang="en-US"/>
              <a:t>マスタ サブタイトルの書式設定</a:t>
            </a:r>
          </a:p>
        </p:txBody>
      </p:sp>
      <p:sp>
        <p:nvSpPr>
          <p:cNvPr id="18" name="Rectangle 18"/>
          <p:cNvSpPr>
            <a:spLocks noGrp="1" noChangeArrowheads="1"/>
          </p:cNvSpPr>
          <p:nvPr>
            <p:ph type="dt" sz="quarter" idx="10"/>
          </p:nvPr>
        </p:nvSpPr>
        <p:spPr/>
        <p:txBody>
          <a:bodyPr/>
          <a:lstStyle>
            <a:lvl1pPr>
              <a:defRPr/>
            </a:lvl1pPr>
          </a:lstStyle>
          <a:p>
            <a:pPr>
              <a:defRPr/>
            </a:pPr>
            <a:endParaRPr lang="en-US" altLang="ja-JP"/>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ltLang="ja-JP"/>
          </a:p>
        </p:txBody>
      </p:sp>
      <p:sp>
        <p:nvSpPr>
          <p:cNvPr id="20" name="Rectangle 20"/>
          <p:cNvSpPr>
            <a:spLocks noGrp="1" noChangeArrowheads="1"/>
          </p:cNvSpPr>
          <p:nvPr>
            <p:ph type="sldNum" sz="quarter" idx="12"/>
          </p:nvPr>
        </p:nvSpPr>
        <p:spPr/>
        <p:txBody>
          <a:bodyPr/>
          <a:lstStyle>
            <a:lvl1pPr>
              <a:defRPr/>
            </a:lvl1pPr>
          </a:lstStyle>
          <a:p>
            <a:fld id="{78EAD849-A4E9-4BCE-94A7-7A1109B9C0AA}" type="slidenum">
              <a:rPr lang="en-US" altLang="ja-JP"/>
              <a:pPr/>
              <a:t>‹#›</a:t>
            </a:fld>
            <a:endParaRPr lang="en-US" altLang="ja-JP"/>
          </a:p>
        </p:txBody>
      </p:sp>
    </p:spTree>
    <p:extLst>
      <p:ext uri="{BB962C8B-B14F-4D97-AF65-F5344CB8AC3E}">
        <p14:creationId xmlns:p14="http://schemas.microsoft.com/office/powerpoint/2010/main" val="153619746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9"/>
          <p:cNvSpPr>
            <a:spLocks noGrp="1" noChangeArrowheads="1"/>
          </p:cNvSpPr>
          <p:nvPr>
            <p:ph type="sldNum" sz="quarter" idx="12"/>
          </p:nvPr>
        </p:nvSpPr>
        <p:spPr>
          <a:ln/>
        </p:spPr>
        <p:txBody>
          <a:bodyPr/>
          <a:lstStyle>
            <a:lvl1pPr>
              <a:defRPr/>
            </a:lvl1pPr>
          </a:lstStyle>
          <a:p>
            <a:fld id="{C52A2698-B989-4051-9962-B250C2FDFE9F}" type="slidenum">
              <a:rPr lang="en-US" altLang="ja-JP"/>
              <a:pPr/>
              <a:t>‹#›</a:t>
            </a:fld>
            <a:endParaRPr lang="en-US" altLang="ja-JP"/>
          </a:p>
        </p:txBody>
      </p:sp>
    </p:spTree>
    <p:extLst>
      <p:ext uri="{BB962C8B-B14F-4D97-AF65-F5344CB8AC3E}">
        <p14:creationId xmlns:p14="http://schemas.microsoft.com/office/powerpoint/2010/main" val="3506368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724650" y="304800"/>
            <a:ext cx="1885950" cy="57912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1066800" y="304800"/>
            <a:ext cx="5505450" cy="57912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9"/>
          <p:cNvSpPr>
            <a:spLocks noGrp="1" noChangeArrowheads="1"/>
          </p:cNvSpPr>
          <p:nvPr>
            <p:ph type="sldNum" sz="quarter" idx="12"/>
          </p:nvPr>
        </p:nvSpPr>
        <p:spPr>
          <a:ln/>
        </p:spPr>
        <p:txBody>
          <a:bodyPr/>
          <a:lstStyle>
            <a:lvl1pPr>
              <a:defRPr/>
            </a:lvl1pPr>
          </a:lstStyle>
          <a:p>
            <a:fld id="{F7B98D12-9C48-42A9-9CE2-EB9AA882B32F}" type="slidenum">
              <a:rPr lang="en-US" altLang="ja-JP"/>
              <a:pPr/>
              <a:t>‹#›</a:t>
            </a:fld>
            <a:endParaRPr lang="en-US" altLang="ja-JP"/>
          </a:p>
        </p:txBody>
      </p:sp>
    </p:spTree>
    <p:extLst>
      <p:ext uri="{BB962C8B-B14F-4D97-AF65-F5344CB8AC3E}">
        <p14:creationId xmlns:p14="http://schemas.microsoft.com/office/powerpoint/2010/main" val="42306849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reserve="1">
  <p:cSld name="タイトル、テキスト、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066800" y="304800"/>
            <a:ext cx="7543800" cy="1431925"/>
          </a:xfrm>
        </p:spPr>
        <p:txBody>
          <a:bodyPr/>
          <a:lstStyle/>
          <a:p>
            <a:r>
              <a:rPr lang="ja-JP" altLang="en-US"/>
              <a:t>マスタ タイトルの書式設定</a:t>
            </a:r>
          </a:p>
        </p:txBody>
      </p:sp>
      <p:sp>
        <p:nvSpPr>
          <p:cNvPr id="3" name="テキスト プレースホルダ 2"/>
          <p:cNvSpPr>
            <a:spLocks noGrp="1"/>
          </p:cNvSpPr>
          <p:nvPr>
            <p:ph type="body" sz="half" idx="1"/>
          </p:nvPr>
        </p:nvSpPr>
        <p:spPr>
          <a:xfrm>
            <a:off x="1066800" y="1981200"/>
            <a:ext cx="3695700" cy="4114800"/>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quarter" idx="2"/>
          </p:nvPr>
        </p:nvSpPr>
        <p:spPr>
          <a:xfrm>
            <a:off x="4914900" y="1981200"/>
            <a:ext cx="3695700" cy="1981200"/>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コンテンツ プレースホルダ 4"/>
          <p:cNvSpPr>
            <a:spLocks noGrp="1"/>
          </p:cNvSpPr>
          <p:nvPr>
            <p:ph sz="quarter" idx="3"/>
          </p:nvPr>
        </p:nvSpPr>
        <p:spPr>
          <a:xfrm>
            <a:off x="4914900" y="4114800"/>
            <a:ext cx="3695700" cy="1981200"/>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6"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7"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8" name="Rectangle 19"/>
          <p:cNvSpPr>
            <a:spLocks noGrp="1" noChangeArrowheads="1"/>
          </p:cNvSpPr>
          <p:nvPr>
            <p:ph type="sldNum" sz="quarter" idx="12"/>
          </p:nvPr>
        </p:nvSpPr>
        <p:spPr>
          <a:ln/>
        </p:spPr>
        <p:txBody>
          <a:bodyPr/>
          <a:lstStyle>
            <a:lvl1pPr>
              <a:defRPr/>
            </a:lvl1pPr>
          </a:lstStyle>
          <a:p>
            <a:fld id="{0373A315-CBC9-4F80-B2AC-9FDAE9D85447}" type="slidenum">
              <a:rPr lang="en-US" altLang="ja-JP"/>
              <a:pPr/>
              <a:t>‹#›</a:t>
            </a:fld>
            <a:endParaRPr lang="en-US" altLang="ja-JP"/>
          </a:p>
        </p:txBody>
      </p:sp>
    </p:spTree>
    <p:extLst>
      <p:ext uri="{BB962C8B-B14F-4D97-AF65-F5344CB8AC3E}">
        <p14:creationId xmlns:p14="http://schemas.microsoft.com/office/powerpoint/2010/main" val="12417938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タイトル、テキスト、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066800" y="304800"/>
            <a:ext cx="7543800" cy="1431925"/>
          </a:xfrm>
        </p:spPr>
        <p:txBody>
          <a:bodyPr/>
          <a:lstStyle/>
          <a:p>
            <a:r>
              <a:rPr lang="ja-JP" altLang="en-US"/>
              <a:t>マスタ タイトルの書式設定</a:t>
            </a:r>
          </a:p>
        </p:txBody>
      </p:sp>
      <p:sp>
        <p:nvSpPr>
          <p:cNvPr id="3" name="テキスト プレースホルダ 2"/>
          <p:cNvSpPr>
            <a:spLocks noGrp="1"/>
          </p:cNvSpPr>
          <p:nvPr>
            <p:ph type="body" sz="half" idx="1"/>
          </p:nvPr>
        </p:nvSpPr>
        <p:spPr>
          <a:xfrm>
            <a:off x="1066800" y="1981200"/>
            <a:ext cx="3695700" cy="4114800"/>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914900" y="1981200"/>
            <a:ext cx="3695700" cy="4114800"/>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9"/>
          <p:cNvSpPr>
            <a:spLocks noGrp="1" noChangeArrowheads="1"/>
          </p:cNvSpPr>
          <p:nvPr>
            <p:ph type="sldNum" sz="quarter" idx="12"/>
          </p:nvPr>
        </p:nvSpPr>
        <p:spPr>
          <a:ln/>
        </p:spPr>
        <p:txBody>
          <a:bodyPr/>
          <a:lstStyle>
            <a:lvl1pPr>
              <a:defRPr/>
            </a:lvl1pPr>
          </a:lstStyle>
          <a:p>
            <a:fld id="{DF23BC5F-7F71-4571-827B-70EDCAB3786E}" type="slidenum">
              <a:rPr lang="en-US" altLang="ja-JP"/>
              <a:pPr/>
              <a:t>‹#›</a:t>
            </a:fld>
            <a:endParaRPr lang="en-US" altLang="ja-JP"/>
          </a:p>
        </p:txBody>
      </p:sp>
    </p:spTree>
    <p:extLst>
      <p:ext uri="{BB962C8B-B14F-4D97-AF65-F5344CB8AC3E}">
        <p14:creationId xmlns:p14="http://schemas.microsoft.com/office/powerpoint/2010/main" val="46447407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9"/>
          <p:cNvSpPr>
            <a:spLocks noGrp="1" noChangeArrowheads="1"/>
          </p:cNvSpPr>
          <p:nvPr>
            <p:ph type="sldNum" sz="quarter" idx="12"/>
          </p:nvPr>
        </p:nvSpPr>
        <p:spPr>
          <a:ln/>
        </p:spPr>
        <p:txBody>
          <a:bodyPr/>
          <a:lstStyle>
            <a:lvl1pPr>
              <a:defRPr/>
            </a:lvl1pPr>
          </a:lstStyle>
          <a:p>
            <a:fld id="{A0570689-A062-4E48-81F4-149E19DAE082}" type="slidenum">
              <a:rPr lang="en-US" altLang="ja-JP"/>
              <a:pPr/>
              <a:t>‹#›</a:t>
            </a:fld>
            <a:endParaRPr lang="en-US" altLang="ja-JP"/>
          </a:p>
        </p:txBody>
      </p:sp>
    </p:spTree>
    <p:extLst>
      <p:ext uri="{BB962C8B-B14F-4D97-AF65-F5344CB8AC3E}">
        <p14:creationId xmlns:p14="http://schemas.microsoft.com/office/powerpoint/2010/main" val="35362382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19"/>
          <p:cNvSpPr>
            <a:spLocks noGrp="1" noChangeArrowheads="1"/>
          </p:cNvSpPr>
          <p:nvPr>
            <p:ph type="sldNum" sz="quarter" idx="12"/>
          </p:nvPr>
        </p:nvSpPr>
        <p:spPr>
          <a:ln/>
        </p:spPr>
        <p:txBody>
          <a:bodyPr/>
          <a:lstStyle>
            <a:lvl1pPr>
              <a:defRPr/>
            </a:lvl1pPr>
          </a:lstStyle>
          <a:p>
            <a:fld id="{64130C0B-A6F4-4D5C-A961-82E4331A6FCF}" type="slidenum">
              <a:rPr lang="en-US" altLang="ja-JP"/>
              <a:pPr/>
              <a:t>‹#›</a:t>
            </a:fld>
            <a:endParaRPr lang="en-US" altLang="ja-JP"/>
          </a:p>
        </p:txBody>
      </p:sp>
    </p:spTree>
    <p:extLst>
      <p:ext uri="{BB962C8B-B14F-4D97-AF65-F5344CB8AC3E}">
        <p14:creationId xmlns:p14="http://schemas.microsoft.com/office/powerpoint/2010/main" val="22300112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10668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9149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9"/>
          <p:cNvSpPr>
            <a:spLocks noGrp="1" noChangeArrowheads="1"/>
          </p:cNvSpPr>
          <p:nvPr>
            <p:ph type="sldNum" sz="quarter" idx="12"/>
          </p:nvPr>
        </p:nvSpPr>
        <p:spPr>
          <a:ln/>
        </p:spPr>
        <p:txBody>
          <a:bodyPr/>
          <a:lstStyle>
            <a:lvl1pPr>
              <a:defRPr/>
            </a:lvl1pPr>
          </a:lstStyle>
          <a:p>
            <a:fld id="{A201B357-F9A7-4B04-A879-B91BD677F54A}" type="slidenum">
              <a:rPr lang="en-US" altLang="ja-JP"/>
              <a:pPr/>
              <a:t>‹#›</a:t>
            </a:fld>
            <a:endParaRPr lang="en-US" altLang="ja-JP"/>
          </a:p>
        </p:txBody>
      </p:sp>
    </p:spTree>
    <p:extLst>
      <p:ext uri="{BB962C8B-B14F-4D97-AF65-F5344CB8AC3E}">
        <p14:creationId xmlns:p14="http://schemas.microsoft.com/office/powerpoint/2010/main" val="30622889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19"/>
          <p:cNvSpPr>
            <a:spLocks noGrp="1" noChangeArrowheads="1"/>
          </p:cNvSpPr>
          <p:nvPr>
            <p:ph type="sldNum" sz="quarter" idx="12"/>
          </p:nvPr>
        </p:nvSpPr>
        <p:spPr>
          <a:ln/>
        </p:spPr>
        <p:txBody>
          <a:bodyPr/>
          <a:lstStyle>
            <a:lvl1pPr>
              <a:defRPr/>
            </a:lvl1pPr>
          </a:lstStyle>
          <a:p>
            <a:fld id="{B522F18F-2401-45E5-A783-830C54E4CFD9}" type="slidenum">
              <a:rPr lang="en-US" altLang="ja-JP"/>
              <a:pPr/>
              <a:t>‹#›</a:t>
            </a:fld>
            <a:endParaRPr lang="en-US" altLang="ja-JP"/>
          </a:p>
        </p:txBody>
      </p:sp>
    </p:spTree>
    <p:extLst>
      <p:ext uri="{BB962C8B-B14F-4D97-AF65-F5344CB8AC3E}">
        <p14:creationId xmlns:p14="http://schemas.microsoft.com/office/powerpoint/2010/main" val="37016008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19"/>
          <p:cNvSpPr>
            <a:spLocks noGrp="1" noChangeArrowheads="1"/>
          </p:cNvSpPr>
          <p:nvPr>
            <p:ph type="sldNum" sz="quarter" idx="12"/>
          </p:nvPr>
        </p:nvSpPr>
        <p:spPr>
          <a:ln/>
        </p:spPr>
        <p:txBody>
          <a:bodyPr/>
          <a:lstStyle>
            <a:lvl1pPr>
              <a:defRPr/>
            </a:lvl1pPr>
          </a:lstStyle>
          <a:p>
            <a:fld id="{F55F01BC-390A-49DA-96F6-16B03E8C6F66}" type="slidenum">
              <a:rPr lang="en-US" altLang="ja-JP"/>
              <a:pPr/>
              <a:t>‹#›</a:t>
            </a:fld>
            <a:endParaRPr lang="en-US" altLang="ja-JP"/>
          </a:p>
        </p:txBody>
      </p:sp>
    </p:spTree>
    <p:extLst>
      <p:ext uri="{BB962C8B-B14F-4D97-AF65-F5344CB8AC3E}">
        <p14:creationId xmlns:p14="http://schemas.microsoft.com/office/powerpoint/2010/main" val="21307350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19"/>
          <p:cNvSpPr>
            <a:spLocks noGrp="1" noChangeArrowheads="1"/>
          </p:cNvSpPr>
          <p:nvPr>
            <p:ph type="sldNum" sz="quarter" idx="12"/>
          </p:nvPr>
        </p:nvSpPr>
        <p:spPr>
          <a:ln/>
        </p:spPr>
        <p:txBody>
          <a:bodyPr/>
          <a:lstStyle>
            <a:lvl1pPr>
              <a:defRPr/>
            </a:lvl1pPr>
          </a:lstStyle>
          <a:p>
            <a:fld id="{BAF95DB2-EDC4-4528-8DCE-54318CADE951}" type="slidenum">
              <a:rPr lang="en-US" altLang="ja-JP"/>
              <a:pPr/>
              <a:t>‹#›</a:t>
            </a:fld>
            <a:endParaRPr lang="en-US" altLang="ja-JP"/>
          </a:p>
        </p:txBody>
      </p:sp>
    </p:spTree>
    <p:extLst>
      <p:ext uri="{BB962C8B-B14F-4D97-AF65-F5344CB8AC3E}">
        <p14:creationId xmlns:p14="http://schemas.microsoft.com/office/powerpoint/2010/main" val="2254346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9"/>
          <p:cNvSpPr>
            <a:spLocks noGrp="1" noChangeArrowheads="1"/>
          </p:cNvSpPr>
          <p:nvPr>
            <p:ph type="sldNum" sz="quarter" idx="12"/>
          </p:nvPr>
        </p:nvSpPr>
        <p:spPr>
          <a:ln/>
        </p:spPr>
        <p:txBody>
          <a:bodyPr/>
          <a:lstStyle>
            <a:lvl1pPr>
              <a:defRPr/>
            </a:lvl1pPr>
          </a:lstStyle>
          <a:p>
            <a:fld id="{0DCCC0BE-0B24-4F6B-8167-C3F758BD9EF8}" type="slidenum">
              <a:rPr lang="en-US" altLang="ja-JP"/>
              <a:pPr/>
              <a:t>‹#›</a:t>
            </a:fld>
            <a:endParaRPr lang="en-US" altLang="ja-JP"/>
          </a:p>
        </p:txBody>
      </p:sp>
    </p:spTree>
    <p:extLst>
      <p:ext uri="{BB962C8B-B14F-4D97-AF65-F5344CB8AC3E}">
        <p14:creationId xmlns:p14="http://schemas.microsoft.com/office/powerpoint/2010/main" val="16370497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dirty="0"/>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18"/>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19"/>
          <p:cNvSpPr>
            <a:spLocks noGrp="1" noChangeArrowheads="1"/>
          </p:cNvSpPr>
          <p:nvPr>
            <p:ph type="sldNum" sz="quarter" idx="12"/>
          </p:nvPr>
        </p:nvSpPr>
        <p:spPr>
          <a:ln/>
        </p:spPr>
        <p:txBody>
          <a:bodyPr/>
          <a:lstStyle>
            <a:lvl1pPr>
              <a:defRPr/>
            </a:lvl1pPr>
          </a:lstStyle>
          <a:p>
            <a:fld id="{6E7F1E62-D98C-4226-A9DE-0925EC0645E4}" type="slidenum">
              <a:rPr lang="en-US" altLang="ja-JP"/>
              <a:pPr/>
              <a:t>‹#›</a:t>
            </a:fld>
            <a:endParaRPr lang="en-US" altLang="ja-JP"/>
          </a:p>
        </p:txBody>
      </p:sp>
    </p:spTree>
    <p:extLst>
      <p:ext uri="{BB962C8B-B14F-4D97-AF65-F5344CB8AC3E}">
        <p14:creationId xmlns:p14="http://schemas.microsoft.com/office/powerpoint/2010/main" val="57664369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0" y="6350"/>
            <a:ext cx="9140825" cy="6851650"/>
            <a:chOff x="0" y="4"/>
            <a:chExt cx="5758" cy="4316"/>
          </a:xfrm>
        </p:grpSpPr>
        <p:sp>
          <p:nvSpPr>
            <p:cNvPr id="7171" name="Freeform 3"/>
            <p:cNvSpPr>
              <a:spLocks/>
            </p:cNvSpPr>
            <p:nvPr/>
          </p:nvSpPr>
          <p:spPr bwMode="hidden">
            <a:xfrm>
              <a:off x="558" y="1161"/>
              <a:ext cx="5200" cy="3159"/>
            </a:xfrm>
            <a:custGeom>
              <a:avLst/>
              <a:gdLst/>
              <a:ahLst/>
              <a:cxnLst>
                <a:cxn ang="0">
                  <a:pos x="0" y="3159"/>
                </a:cxn>
                <a:cxn ang="0">
                  <a:pos x="5184" y="3159"/>
                </a:cxn>
                <a:cxn ang="0">
                  <a:pos x="5184" y="0"/>
                </a:cxn>
                <a:cxn ang="0">
                  <a:pos x="0" y="0"/>
                </a:cxn>
                <a:cxn ang="0">
                  <a:pos x="0" y="3159"/>
                </a:cxn>
                <a:cxn ang="0">
                  <a:pos x="0" y="3159"/>
                </a:cxn>
              </a:cxnLst>
              <a:rect l="0" t="0" r="r" b="b"/>
              <a:pathLst>
                <a:path w="5184" h="3159">
                  <a:moveTo>
                    <a:pt x="0" y="3159"/>
                  </a:moveTo>
                  <a:lnTo>
                    <a:pt x="5184" y="3159"/>
                  </a:lnTo>
                  <a:lnTo>
                    <a:pt x="5184" y="0"/>
                  </a:lnTo>
                  <a:lnTo>
                    <a:pt x="0" y="0"/>
                  </a:lnTo>
                  <a:lnTo>
                    <a:pt x="0" y="3159"/>
                  </a:lnTo>
                  <a:lnTo>
                    <a:pt x="0" y="3159"/>
                  </a:lnTo>
                  <a:close/>
                </a:path>
              </a:pathLst>
            </a:custGeom>
            <a:gradFill rotWithShape="0">
              <a:gsLst>
                <a:gs pos="0">
                  <a:schemeClr val="bg1"/>
                </a:gs>
                <a:gs pos="100000">
                  <a:schemeClr val="bg2"/>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172" name="Freeform 4"/>
            <p:cNvSpPr>
              <a:spLocks/>
            </p:cNvSpPr>
            <p:nvPr/>
          </p:nvSpPr>
          <p:spPr bwMode="hidden">
            <a:xfrm>
              <a:off x="0" y="1161"/>
              <a:ext cx="558" cy="3159"/>
            </a:xfrm>
            <a:custGeom>
              <a:avLst/>
              <a:gdLst/>
              <a:ahLst/>
              <a:cxnLst>
                <a:cxn ang="0">
                  <a:pos x="0" y="0"/>
                </a:cxn>
                <a:cxn ang="0">
                  <a:pos x="0" y="3159"/>
                </a:cxn>
                <a:cxn ang="0">
                  <a:pos x="556" y="3159"/>
                </a:cxn>
                <a:cxn ang="0">
                  <a:pos x="556" y="0"/>
                </a:cxn>
                <a:cxn ang="0">
                  <a:pos x="0" y="0"/>
                </a:cxn>
                <a:cxn ang="0">
                  <a:pos x="0" y="0"/>
                </a:cxn>
              </a:cxnLst>
              <a:rect l="0" t="0" r="r" b="b"/>
              <a:pathLst>
                <a:path w="556" h="3159">
                  <a:moveTo>
                    <a:pt x="0" y="0"/>
                  </a:moveTo>
                  <a:lnTo>
                    <a:pt x="0" y="3159"/>
                  </a:lnTo>
                  <a:lnTo>
                    <a:pt x="556" y="3159"/>
                  </a:lnTo>
                  <a:lnTo>
                    <a:pt x="556" y="0"/>
                  </a:lnTo>
                  <a:lnTo>
                    <a:pt x="0" y="0"/>
                  </a:lnTo>
                  <a:lnTo>
                    <a:pt x="0" y="0"/>
                  </a:lnTo>
                  <a:close/>
                </a:path>
              </a:pathLst>
            </a:custGeom>
            <a:gradFill rotWithShape="0">
              <a:gsLst>
                <a:gs pos="0">
                  <a:schemeClr val="bg1"/>
                </a:gs>
                <a:gs pos="100000">
                  <a:schemeClr val="bg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grpSp>
          <p:nvGrpSpPr>
            <p:cNvPr id="3082" name="Group 5"/>
            <p:cNvGrpSpPr>
              <a:grpSpLocks/>
            </p:cNvGrpSpPr>
            <p:nvPr userDrawn="1"/>
          </p:nvGrpSpPr>
          <p:grpSpPr bwMode="auto">
            <a:xfrm>
              <a:off x="0" y="4"/>
              <a:ext cx="5758" cy="4316"/>
              <a:chOff x="0" y="4"/>
              <a:chExt cx="5758" cy="4316"/>
            </a:xfrm>
          </p:grpSpPr>
          <p:sp>
            <p:nvSpPr>
              <p:cNvPr id="7174" name="Freeform 6"/>
              <p:cNvSpPr>
                <a:spLocks/>
              </p:cNvSpPr>
              <p:nvPr/>
            </p:nvSpPr>
            <p:spPr bwMode="ltGray">
              <a:xfrm>
                <a:off x="552" y="4"/>
                <a:ext cx="12" cy="695"/>
              </a:xfrm>
              <a:custGeom>
                <a:avLst/>
                <a:gdLst/>
                <a:ahLst/>
                <a:cxnLst>
                  <a:cxn ang="0">
                    <a:pos x="12" y="0"/>
                  </a:cxn>
                  <a:cxn ang="0">
                    <a:pos x="0" y="0"/>
                  </a:cxn>
                  <a:cxn ang="0">
                    <a:pos x="0" y="695"/>
                  </a:cxn>
                  <a:cxn ang="0">
                    <a:pos x="12" y="695"/>
                  </a:cxn>
                  <a:cxn ang="0">
                    <a:pos x="12" y="0"/>
                  </a:cxn>
                  <a:cxn ang="0">
                    <a:pos x="12" y="0"/>
                  </a:cxn>
                </a:cxnLst>
                <a:rect l="0" t="0" r="r" b="b"/>
                <a:pathLst>
                  <a:path w="12" h="695">
                    <a:moveTo>
                      <a:pt x="12" y="0"/>
                    </a:moveTo>
                    <a:lnTo>
                      <a:pt x="0" y="0"/>
                    </a:lnTo>
                    <a:lnTo>
                      <a:pt x="0" y="695"/>
                    </a:lnTo>
                    <a:lnTo>
                      <a:pt x="12" y="695"/>
                    </a:lnTo>
                    <a:lnTo>
                      <a:pt x="12" y="0"/>
                    </a:lnTo>
                    <a:lnTo>
                      <a:pt x="12" y="0"/>
                    </a:lnTo>
                    <a:close/>
                  </a:path>
                </a:pathLst>
              </a:custGeom>
              <a:gradFill rotWithShape="0">
                <a:gsLst>
                  <a:gs pos="0">
                    <a:schemeClr val="bg1"/>
                  </a:gs>
                  <a:gs pos="100000">
                    <a:schemeClr val="bg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175" name="Freeform 7"/>
              <p:cNvSpPr>
                <a:spLocks/>
              </p:cNvSpPr>
              <p:nvPr/>
            </p:nvSpPr>
            <p:spPr bwMode="ltGray">
              <a:xfrm>
                <a:off x="552" y="1623"/>
                <a:ext cx="12" cy="2697"/>
              </a:xfrm>
              <a:custGeom>
                <a:avLst/>
                <a:gdLst/>
                <a:ahLst/>
                <a:cxnLst>
                  <a:cxn ang="0">
                    <a:pos x="0" y="2697"/>
                  </a:cxn>
                  <a:cxn ang="0">
                    <a:pos x="12" y="2697"/>
                  </a:cxn>
                  <a:cxn ang="0">
                    <a:pos x="12" y="0"/>
                  </a:cxn>
                  <a:cxn ang="0">
                    <a:pos x="0" y="0"/>
                  </a:cxn>
                  <a:cxn ang="0">
                    <a:pos x="0" y="2697"/>
                  </a:cxn>
                  <a:cxn ang="0">
                    <a:pos x="0" y="2697"/>
                  </a:cxn>
                </a:cxnLst>
                <a:rect l="0" t="0" r="r" b="b"/>
                <a:pathLst>
                  <a:path w="12" h="2697">
                    <a:moveTo>
                      <a:pt x="0" y="2697"/>
                    </a:moveTo>
                    <a:lnTo>
                      <a:pt x="12" y="2697"/>
                    </a:lnTo>
                    <a:lnTo>
                      <a:pt x="12" y="0"/>
                    </a:lnTo>
                    <a:lnTo>
                      <a:pt x="0" y="0"/>
                    </a:lnTo>
                    <a:lnTo>
                      <a:pt x="0" y="2697"/>
                    </a:lnTo>
                    <a:lnTo>
                      <a:pt x="0" y="2697"/>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176" name="Freeform 8"/>
              <p:cNvSpPr>
                <a:spLocks/>
              </p:cNvSpPr>
              <p:nvPr/>
            </p:nvSpPr>
            <p:spPr bwMode="ltGray">
              <a:xfrm>
                <a:off x="1019" y="1155"/>
                <a:ext cx="4739" cy="12"/>
              </a:xfrm>
              <a:custGeom>
                <a:avLst/>
                <a:gdLst/>
                <a:ahLst/>
                <a:cxnLst>
                  <a:cxn ang="0">
                    <a:pos x="4724" y="0"/>
                  </a:cxn>
                  <a:cxn ang="0">
                    <a:pos x="0" y="0"/>
                  </a:cxn>
                  <a:cxn ang="0">
                    <a:pos x="0" y="12"/>
                  </a:cxn>
                  <a:cxn ang="0">
                    <a:pos x="4724" y="12"/>
                  </a:cxn>
                  <a:cxn ang="0">
                    <a:pos x="4724" y="0"/>
                  </a:cxn>
                  <a:cxn ang="0">
                    <a:pos x="4724" y="0"/>
                  </a:cxn>
                </a:cxnLst>
                <a:rect l="0" t="0" r="r" b="b"/>
                <a:pathLst>
                  <a:path w="4724" h="12">
                    <a:moveTo>
                      <a:pt x="4724" y="0"/>
                    </a:moveTo>
                    <a:lnTo>
                      <a:pt x="0" y="0"/>
                    </a:lnTo>
                    <a:lnTo>
                      <a:pt x="0" y="12"/>
                    </a:lnTo>
                    <a:lnTo>
                      <a:pt x="4724" y="12"/>
                    </a:lnTo>
                    <a:lnTo>
                      <a:pt x="4724" y="0"/>
                    </a:lnTo>
                    <a:lnTo>
                      <a:pt x="4724" y="0"/>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177" name="Freeform 9"/>
              <p:cNvSpPr>
                <a:spLocks/>
              </p:cNvSpPr>
              <p:nvPr/>
            </p:nvSpPr>
            <p:spPr bwMode="ltGray">
              <a:xfrm>
                <a:off x="552" y="1371"/>
                <a:ext cx="12" cy="252"/>
              </a:xfrm>
              <a:custGeom>
                <a:avLst/>
                <a:gdLst/>
                <a:ahLst/>
                <a:cxnLst>
                  <a:cxn ang="0">
                    <a:pos x="0" y="252"/>
                  </a:cxn>
                  <a:cxn ang="0">
                    <a:pos x="12" y="252"/>
                  </a:cxn>
                  <a:cxn ang="0">
                    <a:pos x="12" y="0"/>
                  </a:cxn>
                  <a:cxn ang="0">
                    <a:pos x="0" y="0"/>
                  </a:cxn>
                  <a:cxn ang="0">
                    <a:pos x="0" y="252"/>
                  </a:cxn>
                  <a:cxn ang="0">
                    <a:pos x="0" y="252"/>
                  </a:cxn>
                </a:cxnLst>
                <a:rect l="0" t="0" r="r" b="b"/>
                <a:pathLst>
                  <a:path w="12" h="252">
                    <a:moveTo>
                      <a:pt x="0" y="252"/>
                    </a:moveTo>
                    <a:lnTo>
                      <a:pt x="12" y="252"/>
                    </a:lnTo>
                    <a:lnTo>
                      <a:pt x="12" y="0"/>
                    </a:lnTo>
                    <a:lnTo>
                      <a:pt x="0" y="0"/>
                    </a:lnTo>
                    <a:lnTo>
                      <a:pt x="0" y="252"/>
                    </a:lnTo>
                    <a:lnTo>
                      <a:pt x="0" y="252"/>
                    </a:lnTo>
                    <a:close/>
                  </a:path>
                </a:pathLst>
              </a:custGeom>
              <a:gradFill rotWithShape="0">
                <a:gsLst>
                  <a:gs pos="0">
                    <a:schemeClr val="accent2"/>
                  </a:gs>
                  <a:gs pos="100000">
                    <a:schemeClr val="bg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178" name="Freeform 10"/>
              <p:cNvSpPr>
                <a:spLocks/>
              </p:cNvSpPr>
              <p:nvPr/>
            </p:nvSpPr>
            <p:spPr bwMode="ltGray">
              <a:xfrm>
                <a:off x="552" y="699"/>
                <a:ext cx="12" cy="252"/>
              </a:xfrm>
              <a:custGeom>
                <a:avLst/>
                <a:gdLst/>
                <a:ahLst/>
                <a:cxnLst>
                  <a:cxn ang="0">
                    <a:pos x="12" y="0"/>
                  </a:cxn>
                  <a:cxn ang="0">
                    <a:pos x="0" y="0"/>
                  </a:cxn>
                  <a:cxn ang="0">
                    <a:pos x="0" y="252"/>
                  </a:cxn>
                  <a:cxn ang="0">
                    <a:pos x="12" y="252"/>
                  </a:cxn>
                  <a:cxn ang="0">
                    <a:pos x="12" y="0"/>
                  </a:cxn>
                  <a:cxn ang="0">
                    <a:pos x="12" y="0"/>
                  </a:cxn>
                </a:cxnLst>
                <a:rect l="0" t="0" r="r" b="b"/>
                <a:pathLst>
                  <a:path w="12" h="252">
                    <a:moveTo>
                      <a:pt x="12" y="0"/>
                    </a:moveTo>
                    <a:lnTo>
                      <a:pt x="0" y="0"/>
                    </a:lnTo>
                    <a:lnTo>
                      <a:pt x="0" y="252"/>
                    </a:lnTo>
                    <a:lnTo>
                      <a:pt x="12" y="252"/>
                    </a:lnTo>
                    <a:lnTo>
                      <a:pt x="12" y="0"/>
                    </a:lnTo>
                    <a:lnTo>
                      <a:pt x="12" y="0"/>
                    </a:lnTo>
                    <a:close/>
                  </a:path>
                </a:pathLst>
              </a:custGeom>
              <a:gradFill rotWithShape="0">
                <a:gsLst>
                  <a:gs pos="0">
                    <a:schemeClr val="bg2"/>
                  </a:gs>
                  <a:gs pos="100000">
                    <a:schemeClr val="accent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17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180" name="Freeform 12"/>
              <p:cNvSpPr>
                <a:spLocks/>
              </p:cNvSpPr>
              <p:nvPr/>
            </p:nvSpPr>
            <p:spPr bwMode="ltGray">
              <a:xfrm>
                <a:off x="0" y="1155"/>
                <a:ext cx="351" cy="12"/>
              </a:xfrm>
              <a:custGeom>
                <a:avLst/>
                <a:gdLst/>
                <a:ahLst/>
                <a:cxnLst>
                  <a:cxn ang="0">
                    <a:pos x="0" y="0"/>
                  </a:cxn>
                  <a:cxn ang="0">
                    <a:pos x="0" y="12"/>
                  </a:cxn>
                  <a:cxn ang="0">
                    <a:pos x="251" y="12"/>
                  </a:cxn>
                  <a:cxn ang="0">
                    <a:pos x="251" y="0"/>
                  </a:cxn>
                  <a:cxn ang="0">
                    <a:pos x="0" y="0"/>
                  </a:cxn>
                  <a:cxn ang="0">
                    <a:pos x="0" y="0"/>
                  </a:cxn>
                </a:cxnLst>
                <a:rect l="0" t="0" r="r" b="b"/>
                <a:pathLst>
                  <a:path w="251" h="12">
                    <a:moveTo>
                      <a:pt x="0" y="0"/>
                    </a:moveTo>
                    <a:lnTo>
                      <a:pt x="0" y="12"/>
                    </a:lnTo>
                    <a:lnTo>
                      <a:pt x="251" y="12"/>
                    </a:lnTo>
                    <a:lnTo>
                      <a:pt x="251" y="0"/>
                    </a:lnTo>
                    <a:lnTo>
                      <a:pt x="0" y="0"/>
                    </a:lnTo>
                    <a:lnTo>
                      <a:pt x="0" y="0"/>
                    </a:lnTo>
                    <a:close/>
                  </a:path>
                </a:pathLst>
              </a:custGeom>
              <a:gradFill rotWithShape="0">
                <a:gsLst>
                  <a:gs pos="0">
                    <a:schemeClr val="bg2"/>
                  </a:gs>
                  <a:gs pos="100000">
                    <a:schemeClr val="accent2"/>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181" name="Freeform 13"/>
              <p:cNvSpPr>
                <a:spLocks/>
              </p:cNvSpPr>
              <p:nvPr/>
            </p:nvSpPr>
            <p:spPr bwMode="ltGray">
              <a:xfrm>
                <a:off x="767" y="1155"/>
                <a:ext cx="252" cy="12"/>
              </a:xfrm>
              <a:custGeom>
                <a:avLst/>
                <a:gdLst/>
                <a:ahLst/>
                <a:cxnLst>
                  <a:cxn ang="0">
                    <a:pos x="251" y="0"/>
                  </a:cxn>
                  <a:cxn ang="0">
                    <a:pos x="0" y="0"/>
                  </a:cxn>
                  <a:cxn ang="0">
                    <a:pos x="0" y="12"/>
                  </a:cxn>
                  <a:cxn ang="0">
                    <a:pos x="251" y="12"/>
                  </a:cxn>
                  <a:cxn ang="0">
                    <a:pos x="251" y="0"/>
                  </a:cxn>
                  <a:cxn ang="0">
                    <a:pos x="251" y="0"/>
                  </a:cxn>
                </a:cxnLst>
                <a:rect l="0" t="0" r="r" b="b"/>
                <a:pathLst>
                  <a:path w="251" h="12">
                    <a:moveTo>
                      <a:pt x="251" y="0"/>
                    </a:moveTo>
                    <a:lnTo>
                      <a:pt x="0" y="0"/>
                    </a:lnTo>
                    <a:lnTo>
                      <a:pt x="0" y="12"/>
                    </a:lnTo>
                    <a:lnTo>
                      <a:pt x="251" y="12"/>
                    </a:lnTo>
                    <a:lnTo>
                      <a:pt x="251" y="0"/>
                    </a:lnTo>
                    <a:lnTo>
                      <a:pt x="251" y="0"/>
                    </a:lnTo>
                    <a:close/>
                  </a:path>
                </a:pathLst>
              </a:custGeom>
              <a:gradFill rotWithShape="0">
                <a:gsLst>
                  <a:gs pos="0">
                    <a:schemeClr val="accent2"/>
                  </a:gs>
                  <a:gs pos="100000">
                    <a:schemeClr val="bg2"/>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sp>
            <p:nvSpPr>
              <p:cNvPr id="718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ja-JP" altLang="en-US" i="1" dirty="0">
                  <a:effectLst>
                    <a:outerShdw blurRad="38100" dist="38100" dir="2700000" algn="tl">
                      <a:srgbClr val="000000">
                        <a:alpha val="43137"/>
                      </a:srgbClr>
                    </a:outerShdw>
                  </a:effectLst>
                </a:endParaRPr>
              </a:p>
            </p:txBody>
          </p:sp>
        </p:grpSp>
      </p:grpSp>
      <p:sp>
        <p:nvSpPr>
          <p:cNvPr id="7183" name="Rectangle 15"/>
          <p:cNvSpPr>
            <a:spLocks noGrp="1" noChangeArrowheads="1"/>
          </p:cNvSpPr>
          <p:nvPr>
            <p:ph type="title"/>
          </p:nvPr>
        </p:nvSpPr>
        <p:spPr bwMode="auto">
          <a:xfrm>
            <a:off x="1066800" y="304800"/>
            <a:ext cx="75438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7184" name="Rectangle 16"/>
          <p:cNvSpPr>
            <a:spLocks noGrp="1" noChangeArrowheads="1"/>
          </p:cNvSpPr>
          <p:nvPr>
            <p:ph type="body" idx="1"/>
          </p:nvPr>
        </p:nvSpPr>
        <p:spPr bwMode="auto">
          <a:xfrm>
            <a:off x="1066800" y="1981200"/>
            <a:ext cx="75438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18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kumimoji="0" sz="1000" i="0">
                <a:effectLst>
                  <a:outerShdw blurRad="38100" dist="38100" dir="2700000" algn="tl">
                    <a:srgbClr val="000000"/>
                  </a:outerShdw>
                </a:effectLst>
                <a:latin typeface="+mn-lt"/>
              </a:defRPr>
            </a:lvl1pPr>
          </a:lstStyle>
          <a:p>
            <a:pPr>
              <a:defRPr/>
            </a:pPr>
            <a:endParaRPr lang="en-US" altLang="ja-JP"/>
          </a:p>
        </p:txBody>
      </p:sp>
      <p:sp>
        <p:nvSpPr>
          <p:cNvPr id="718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000" i="0">
                <a:effectLst>
                  <a:outerShdw blurRad="38100" dist="38100" dir="2700000" algn="tl">
                    <a:srgbClr val="000000"/>
                  </a:outerShdw>
                </a:effectLst>
                <a:latin typeface="+mn-lt"/>
              </a:defRPr>
            </a:lvl1pPr>
          </a:lstStyle>
          <a:p>
            <a:pPr>
              <a:defRPr/>
            </a:pPr>
            <a:endParaRPr lang="en-US" altLang="ja-JP"/>
          </a:p>
        </p:txBody>
      </p:sp>
      <p:sp>
        <p:nvSpPr>
          <p:cNvPr id="718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000">
                <a:effectLst>
                  <a:outerShdw blurRad="38100" dist="38100" dir="2700000" algn="tl">
                    <a:srgbClr val="000000"/>
                  </a:outerShdw>
                </a:effectLst>
              </a:defRPr>
            </a:lvl1pPr>
          </a:lstStyle>
          <a:p>
            <a:fld id="{D3ADA55A-FB9A-46D6-8A2E-555962B0027C}" type="slidenum">
              <a:rPr lang="en-US" altLang="ja-JP"/>
              <a:pPr/>
              <a:t>‹#›</a:t>
            </a:fld>
            <a:endParaRPr lang="en-US" altLang="ja-JP"/>
          </a:p>
        </p:txBody>
      </p:sp>
    </p:spTree>
  </p:cSld>
  <p:clrMap bg1="dk2" tx1="lt1" bg2="dk1" tx2="lt2" accent1="accent1" accent2="accent2" accent3="accent3" accent4="accent4" accent5="accent5" accent6="accent6" hlink="hlink" folHlink="folHlink"/>
  <p:sldLayoutIdLst>
    <p:sldLayoutId id="2147483718"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Lst>
  <p:txStyles>
    <p:titleStyle>
      <a:lvl1pPr algn="l"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Times New Roman" pitchFamily="18" charset="0"/>
          <a:ea typeface="ＭＳ Ｐゴシック" pitchFamily="50" charset="-128"/>
        </a:defRPr>
      </a:lvl2pPr>
      <a:lvl3pPr algn="l"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Times New Roman" pitchFamily="18" charset="0"/>
          <a:ea typeface="ＭＳ Ｐゴシック" pitchFamily="50" charset="-128"/>
        </a:defRPr>
      </a:lvl3pPr>
      <a:lvl4pPr algn="l"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Times New Roman" pitchFamily="18" charset="0"/>
          <a:ea typeface="ＭＳ Ｐゴシック" pitchFamily="50" charset="-128"/>
        </a:defRPr>
      </a:lvl4pPr>
      <a:lvl5pPr algn="l"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Times New Roman" pitchFamily="18" charset="0"/>
          <a:ea typeface="ＭＳ Ｐゴシック" pitchFamily="50" charset="-128"/>
        </a:defRPr>
      </a:lvl5pPr>
      <a:lvl6pPr marL="457200" algn="l" rtl="0" fontAlgn="base">
        <a:spcBef>
          <a:spcPct val="0"/>
        </a:spcBef>
        <a:spcAft>
          <a:spcPct val="0"/>
        </a:spcAft>
        <a:defRPr kumimoji="1" sz="4400" b="1">
          <a:solidFill>
            <a:schemeClr val="tx2"/>
          </a:solidFill>
          <a:effectLst>
            <a:outerShdw blurRad="38100" dist="38100" dir="2700000" algn="tl">
              <a:srgbClr val="000000"/>
            </a:outerShdw>
          </a:effectLst>
          <a:latin typeface="Tahoma" pitchFamily="34" charset="0"/>
          <a:ea typeface="ＭＳ Ｐゴシック" pitchFamily="50" charset="-128"/>
        </a:defRPr>
      </a:lvl6pPr>
      <a:lvl7pPr marL="914400" algn="l" rtl="0" fontAlgn="base">
        <a:spcBef>
          <a:spcPct val="0"/>
        </a:spcBef>
        <a:spcAft>
          <a:spcPct val="0"/>
        </a:spcAft>
        <a:defRPr kumimoji="1" sz="4400" b="1">
          <a:solidFill>
            <a:schemeClr val="tx2"/>
          </a:solidFill>
          <a:effectLst>
            <a:outerShdw blurRad="38100" dist="38100" dir="2700000" algn="tl">
              <a:srgbClr val="000000"/>
            </a:outerShdw>
          </a:effectLst>
          <a:latin typeface="Tahoma" pitchFamily="34" charset="0"/>
          <a:ea typeface="ＭＳ Ｐゴシック" pitchFamily="50" charset="-128"/>
        </a:defRPr>
      </a:lvl7pPr>
      <a:lvl8pPr marL="1371600" algn="l" rtl="0" fontAlgn="base">
        <a:spcBef>
          <a:spcPct val="0"/>
        </a:spcBef>
        <a:spcAft>
          <a:spcPct val="0"/>
        </a:spcAft>
        <a:defRPr kumimoji="1" sz="4400" b="1">
          <a:solidFill>
            <a:schemeClr val="tx2"/>
          </a:solidFill>
          <a:effectLst>
            <a:outerShdw blurRad="38100" dist="38100" dir="2700000" algn="tl">
              <a:srgbClr val="000000"/>
            </a:outerShdw>
          </a:effectLst>
          <a:latin typeface="Tahoma" pitchFamily="34" charset="0"/>
          <a:ea typeface="ＭＳ Ｐゴシック" pitchFamily="50" charset="-128"/>
        </a:defRPr>
      </a:lvl8pPr>
      <a:lvl9pPr marL="1828800" algn="l" rtl="0" fontAlgn="base">
        <a:spcBef>
          <a:spcPct val="0"/>
        </a:spcBef>
        <a:spcAft>
          <a:spcPct val="0"/>
        </a:spcAft>
        <a:defRPr kumimoji="1" sz="4400" b="1">
          <a:solidFill>
            <a:schemeClr val="tx2"/>
          </a:solidFill>
          <a:effectLst>
            <a:outerShdw blurRad="38100" dist="38100" dir="2700000" algn="tl">
              <a:srgbClr val="000000"/>
            </a:outerShdw>
          </a:effectLst>
          <a:latin typeface="Tahoma" pitchFamily="34" charset="0"/>
          <a:ea typeface="ＭＳ Ｐゴシック" pitchFamily="50" charset="-128"/>
        </a:defRPr>
      </a:lvl9pPr>
    </p:titleStyle>
    <p:bodyStyle>
      <a:lvl1pPr marL="342900" indent="-342900" algn="l" rtl="0" eaLnBrk="0" fontAlgn="base" hangingPunct="0">
        <a:spcBef>
          <a:spcPct val="20000"/>
        </a:spcBef>
        <a:spcAft>
          <a:spcPct val="0"/>
        </a:spcAft>
        <a:buClr>
          <a:schemeClr val="hlink"/>
        </a:buClr>
        <a:buSzPct val="70000"/>
        <a:buFont typeface="Wingdings" panose="05000000000000000000" pitchFamily="2" charset="2"/>
        <a:buChar char="n"/>
        <a:defRPr kumimoji="1"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1"/>
        </a:buClr>
        <a:buChar char="–"/>
        <a:defRPr kumimoji="1"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70000"/>
        <a:buFont typeface="Wingdings" panose="05000000000000000000" pitchFamily="2" charset="2"/>
        <a:buChar char="n"/>
        <a:defRPr kumimoji="1"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1"/>
        </a:buClr>
        <a:buChar char="–"/>
        <a:defRPr kumimoji="1"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70000"/>
        <a:buFont typeface="Wingdings" pitchFamily="2" charset="2"/>
        <a:buChar char="n"/>
        <a:defRPr kumimoji="1"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pitchFamily="2" charset="2"/>
        <a:buChar char="n"/>
        <a:defRPr kumimoji="1"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pitchFamily="2" charset="2"/>
        <a:buChar char="n"/>
        <a:defRPr kumimoji="1"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pitchFamily="2" charset="2"/>
        <a:buChar char="n"/>
        <a:defRPr kumimoji="1" sz="2000">
          <a:solidFill>
            <a:schemeClr val="tx1"/>
          </a:solidFill>
          <a:effectLst>
            <a:outerShdw blurRad="38100" dist="38100" dir="2700000" algn="tl">
              <a:srgbClr val="000000"/>
            </a:outerShdw>
          </a:effectLst>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990600" y="1676400"/>
            <a:ext cx="7086600" cy="898525"/>
          </a:xfrm>
        </p:spPr>
        <p:txBody>
          <a:bodyPr/>
          <a:lstStyle/>
          <a:p>
            <a:pPr eaLnBrk="1" hangingPunct="1"/>
            <a:r>
              <a:rPr lang="ja-JP" altLang="en-US" dirty="0">
                <a:effectLst/>
              </a:rPr>
              <a:t>コンパイラ</a:t>
            </a:r>
          </a:p>
        </p:txBody>
      </p:sp>
      <p:sp>
        <p:nvSpPr>
          <p:cNvPr id="5123" name="Rectangle 3"/>
          <p:cNvSpPr>
            <a:spLocks noGrp="1" noChangeArrowheads="1"/>
          </p:cNvSpPr>
          <p:nvPr>
            <p:ph type="subTitle" idx="1"/>
          </p:nvPr>
        </p:nvSpPr>
        <p:spPr>
          <a:xfrm>
            <a:off x="990600" y="2743200"/>
            <a:ext cx="7162800" cy="3124200"/>
          </a:xfrm>
        </p:spPr>
        <p:txBody>
          <a:bodyPr/>
          <a:lstStyle/>
          <a:p>
            <a:pPr eaLnBrk="1" hangingPunct="1"/>
            <a:r>
              <a:rPr lang="ja-JP" altLang="en-US" dirty="0">
                <a:effectLst/>
              </a:rPr>
              <a:t>第1</a:t>
            </a:r>
            <a:r>
              <a:rPr lang="en-US" altLang="ja-JP" dirty="0">
                <a:effectLst/>
              </a:rPr>
              <a:t>2</a:t>
            </a:r>
            <a:r>
              <a:rPr lang="ja-JP" altLang="en-US" dirty="0">
                <a:effectLst/>
              </a:rPr>
              <a:t>回 上昇型構文解析(2)</a:t>
            </a:r>
            <a:endParaRPr lang="en-US" altLang="ja-JP" dirty="0">
              <a:effectLst/>
            </a:endParaRPr>
          </a:p>
          <a:p>
            <a:pPr eaLnBrk="1" hangingPunct="1"/>
            <a:endParaRPr lang="ja-JP" altLang="en-US" dirty="0">
              <a:effectLst/>
            </a:endParaRPr>
          </a:p>
          <a:p>
            <a:pPr algn="r" eaLnBrk="1" hangingPunct="1"/>
            <a:r>
              <a:rPr lang="en-US" altLang="ja-JP" dirty="0">
                <a:effectLst/>
              </a:rPr>
              <a:t>http://www.info.kindai.ac.jp/compiler</a:t>
            </a:r>
          </a:p>
          <a:p>
            <a:pPr algn="r"/>
            <a:r>
              <a:rPr lang="en-US" altLang="ja-JP" dirty="0">
                <a:latin typeface="Times New Roman" panose="02020603050405020304" pitchFamily="18" charset="0"/>
              </a:rPr>
              <a:t>E</a:t>
            </a:r>
            <a:r>
              <a:rPr lang="ja-JP" altLang="en-US" dirty="0">
                <a:latin typeface="Times New Roman" panose="02020603050405020304" pitchFamily="18" charset="0"/>
              </a:rPr>
              <a:t>館</a:t>
            </a:r>
            <a:r>
              <a:rPr lang="en-US" altLang="ja-JP" dirty="0">
                <a:latin typeface="Times New Roman" panose="02020603050405020304" pitchFamily="18" charset="0"/>
              </a:rPr>
              <a:t>3</a:t>
            </a:r>
            <a:r>
              <a:rPr lang="ja-JP" altLang="en-US" dirty="0">
                <a:latin typeface="Times New Roman" panose="02020603050405020304" pitchFamily="18" charset="0"/>
              </a:rPr>
              <a:t>階</a:t>
            </a:r>
            <a:r>
              <a:rPr lang="en-US" altLang="ja-JP" dirty="0">
                <a:latin typeface="Times New Roman" panose="02020603050405020304" pitchFamily="18" charset="0"/>
              </a:rPr>
              <a:t>E-331 </a:t>
            </a:r>
            <a:r>
              <a:rPr lang="ja-JP" altLang="en-US" dirty="0">
                <a:latin typeface="Times New Roman" panose="02020603050405020304" pitchFamily="18" charset="0"/>
              </a:rPr>
              <a:t>内線</a:t>
            </a:r>
            <a:r>
              <a:rPr lang="en-US" altLang="ja-JP" dirty="0">
                <a:latin typeface="Times New Roman" panose="02020603050405020304" pitchFamily="18" charset="0"/>
              </a:rPr>
              <a:t>5459</a:t>
            </a:r>
          </a:p>
          <a:p>
            <a:pPr algn="r" eaLnBrk="1" hangingPunct="1"/>
            <a:r>
              <a:rPr lang="en-US" altLang="ja-JP" dirty="0">
                <a:effectLst/>
              </a:rPr>
              <a:t>takasi-i@info.kindai.ac.jp</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32834" name="Group 2"/>
          <p:cNvGraphicFramePr>
            <a:graphicFrameLocks noGrp="1"/>
          </p:cNvGraphicFramePr>
          <p:nvPr>
            <p:extLst>
              <p:ext uri="{D42A27DB-BD31-4B8C-83A1-F6EECF244321}">
                <p14:modId xmlns:p14="http://schemas.microsoft.com/office/powerpoint/2010/main" val="1076226230"/>
              </p:ext>
            </p:extLst>
          </p:nvPr>
        </p:nvGraphicFramePr>
        <p:xfrm>
          <a:off x="457200" y="914400"/>
          <a:ext cx="6019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559050">
                  <a:extLst>
                    <a:ext uri="{9D8B030D-6E8A-4147-A177-3AD203B41FA5}">
                      <a16:colId xmlns:a16="http://schemas.microsoft.com/office/drawing/2014/main" val="20002"/>
                    </a:ext>
                  </a:extLst>
                </a:gridCol>
              </a:tblGrid>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p:sp>
        <p:nvSpPr>
          <p:cNvPr id="632880" name="Text Box 48"/>
          <p:cNvSpPr txBox="1">
            <a:spLocks noChangeArrowheads="1"/>
          </p:cNvSpPr>
          <p:nvPr/>
        </p:nvSpPr>
        <p:spPr bwMode="auto">
          <a:xfrm>
            <a:off x="2286000" y="228600"/>
            <a:ext cx="5762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 $</a:t>
            </a:r>
            <a:r>
              <a:rPr lang="ja-JP" altLang="en-US" sz="2800"/>
              <a:t>→</a:t>
            </a:r>
            <a:r>
              <a:rPr lang="en-US" altLang="ja-JP" sz="2800"/>
              <a:t>E$, E</a:t>
            </a:r>
            <a:r>
              <a:rPr lang="ja-JP" altLang="en-US" sz="2800"/>
              <a:t>→</a:t>
            </a:r>
            <a:r>
              <a:rPr lang="en-US" altLang="ja-JP" sz="2800"/>
              <a:t>T+T, E</a:t>
            </a:r>
            <a:r>
              <a:rPr lang="ja-JP" altLang="en-US" sz="2800"/>
              <a:t>→</a:t>
            </a:r>
            <a:r>
              <a:rPr lang="en-US" altLang="ja-JP" sz="2800"/>
              <a:t>T, T</a:t>
            </a:r>
            <a:r>
              <a:rPr lang="ja-JP" altLang="en-US" sz="2800"/>
              <a:t>→</a:t>
            </a:r>
            <a:r>
              <a:rPr lang="en-US" altLang="ja-JP" sz="2800" i="1"/>
              <a:t>i</a:t>
            </a:r>
            <a:r>
              <a:rPr lang="en-US" altLang="ja-JP" sz="2800"/>
              <a:t>, T</a:t>
            </a:r>
            <a:r>
              <a:rPr lang="ja-JP" altLang="en-US" sz="2800"/>
              <a:t>→</a:t>
            </a:r>
            <a:r>
              <a:rPr lang="en-US" altLang="ja-JP" sz="2800" i="1"/>
              <a:t>n</a:t>
            </a:r>
            <a:r>
              <a:rPr lang="en-US" altLang="ja-JP" sz="2800"/>
              <a:t> }</a:t>
            </a:r>
            <a:endParaRPr lang="en-US" altLang="ja-JP" sz="2800" i="1"/>
          </a:p>
        </p:txBody>
      </p:sp>
      <p:sp>
        <p:nvSpPr>
          <p:cNvPr id="632881" name="Text Box 49"/>
          <p:cNvSpPr txBox="1">
            <a:spLocks noChangeArrowheads="1"/>
          </p:cNvSpPr>
          <p:nvPr/>
        </p:nvSpPr>
        <p:spPr bwMode="auto">
          <a:xfrm>
            <a:off x="304800" y="228600"/>
            <a:ext cx="2079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 </a:t>
            </a:r>
            <a:r>
              <a:rPr lang="en-US" altLang="ja-JP" sz="2800"/>
              <a:t>x + 1 $</a:t>
            </a:r>
          </a:p>
        </p:txBody>
      </p:sp>
      <p:grpSp>
        <p:nvGrpSpPr>
          <p:cNvPr id="632882" name="Group 50"/>
          <p:cNvGrpSpPr>
            <a:grpSpLocks/>
          </p:cNvGrpSpPr>
          <p:nvPr/>
        </p:nvGrpSpPr>
        <p:grpSpPr bwMode="auto">
          <a:xfrm>
            <a:off x="6629400" y="4267200"/>
            <a:ext cx="2225675" cy="1662113"/>
            <a:chOff x="4128" y="2592"/>
            <a:chExt cx="1402" cy="1047"/>
          </a:xfrm>
        </p:grpSpPr>
        <p:grpSp>
          <p:nvGrpSpPr>
            <p:cNvPr id="632883" name="Group 51"/>
            <p:cNvGrpSpPr>
              <a:grpSpLocks/>
            </p:cNvGrpSpPr>
            <p:nvPr/>
          </p:nvGrpSpPr>
          <p:grpSpPr bwMode="auto">
            <a:xfrm>
              <a:off x="4128" y="2592"/>
              <a:ext cx="384" cy="912"/>
              <a:chOff x="4368" y="1728"/>
              <a:chExt cx="384" cy="2304"/>
            </a:xfrm>
          </p:grpSpPr>
          <p:sp>
            <p:nvSpPr>
              <p:cNvPr id="632884" name="Arc 52"/>
              <p:cNvSpPr>
                <a:spLocks/>
              </p:cNvSpPr>
              <p:nvPr/>
            </p:nvSpPr>
            <p:spPr bwMode="auto">
              <a:xfrm flipV="1">
                <a:off x="4368" y="2880"/>
                <a:ext cx="384" cy="115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32885" name="Arc 53"/>
              <p:cNvSpPr>
                <a:spLocks/>
              </p:cNvSpPr>
              <p:nvPr/>
            </p:nvSpPr>
            <p:spPr bwMode="auto">
              <a:xfrm>
                <a:off x="4368" y="1728"/>
                <a:ext cx="384" cy="115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8100">
                <a:solidFill>
                  <a:srgbClr val="00FF00"/>
                </a:solidFill>
                <a:round/>
                <a:headEnd type="triangle"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grpSp>
        <p:sp>
          <p:nvSpPr>
            <p:cNvPr id="632886" name="Text Box 54"/>
            <p:cNvSpPr txBox="1">
              <a:spLocks noChangeArrowheads="1"/>
            </p:cNvSpPr>
            <p:nvPr/>
          </p:nvSpPr>
          <p:spPr bwMode="auto">
            <a:xfrm>
              <a:off x="4176" y="3312"/>
              <a:ext cx="135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バックトラック</a:t>
              </a:r>
            </a:p>
          </p:txBody>
        </p:sp>
      </p:grpSp>
      <p:sp>
        <p:nvSpPr>
          <p:cNvPr id="632887" name="AutoShape 55"/>
          <p:cNvSpPr>
            <a:spLocks noChangeArrowheads="1"/>
          </p:cNvSpPr>
          <p:nvPr/>
        </p:nvSpPr>
        <p:spPr bwMode="auto">
          <a:xfrm>
            <a:off x="6629400" y="2743200"/>
            <a:ext cx="2209800" cy="1066800"/>
          </a:xfrm>
          <a:prstGeom prst="wedgeRoundRectCallout">
            <a:avLst>
              <a:gd name="adj1" fmla="val -70759"/>
              <a:gd name="adj2" fmla="val 82588"/>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en-US" altLang="ja-JP" sz="2800"/>
              <a:t>E</a:t>
            </a:r>
            <a:r>
              <a:rPr lang="ja-JP" altLang="en-US" sz="2800"/>
              <a:t>→</a:t>
            </a:r>
            <a:r>
              <a:rPr lang="en-US" altLang="ja-JP" sz="2800"/>
              <a:t>T+T</a:t>
            </a:r>
            <a:r>
              <a:rPr lang="ja-JP" altLang="en-US" sz="2800"/>
              <a:t>に</a:t>
            </a:r>
          </a:p>
          <a:p>
            <a:pPr algn="ctr"/>
            <a:r>
              <a:rPr lang="ja-JP" altLang="en-US" sz="2800"/>
              <a:t>変更</a:t>
            </a:r>
          </a:p>
        </p:txBody>
      </p:sp>
      <p:sp>
        <p:nvSpPr>
          <p:cNvPr id="632888" name="Rectangle 56"/>
          <p:cNvSpPr>
            <a:spLocks noChangeArrowheads="1"/>
          </p:cNvSpPr>
          <p:nvPr/>
        </p:nvSpPr>
        <p:spPr bwMode="auto">
          <a:xfrm>
            <a:off x="3917950" y="2405063"/>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移動</a:t>
            </a:r>
          </a:p>
        </p:txBody>
      </p:sp>
      <p:grpSp>
        <p:nvGrpSpPr>
          <p:cNvPr id="632889" name="Group 57"/>
          <p:cNvGrpSpPr>
            <a:grpSpLocks/>
          </p:cNvGrpSpPr>
          <p:nvPr/>
        </p:nvGrpSpPr>
        <p:grpSpPr bwMode="auto">
          <a:xfrm>
            <a:off x="457200" y="2922588"/>
            <a:ext cx="6019800" cy="517525"/>
            <a:chOff x="288" y="1841"/>
            <a:chExt cx="3792" cy="326"/>
          </a:xfrm>
        </p:grpSpPr>
        <p:sp>
          <p:nvSpPr>
            <p:cNvPr id="632890" name="Rectangle 58"/>
            <p:cNvSpPr>
              <a:spLocks noChangeArrowheads="1"/>
            </p:cNvSpPr>
            <p:nvPr/>
          </p:nvSpPr>
          <p:spPr bwMode="auto">
            <a:xfrm>
              <a:off x="2468" y="1841"/>
              <a:ext cx="1612"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移動</a:t>
              </a:r>
            </a:p>
          </p:txBody>
        </p:sp>
        <p:sp>
          <p:nvSpPr>
            <p:cNvPr id="632891" name="Rectangle 59"/>
            <p:cNvSpPr>
              <a:spLocks noChangeArrowheads="1"/>
            </p:cNvSpPr>
            <p:nvPr/>
          </p:nvSpPr>
          <p:spPr bwMode="auto">
            <a:xfrm>
              <a:off x="1331" y="1841"/>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1 $</a:t>
              </a:r>
            </a:p>
          </p:txBody>
        </p:sp>
        <p:sp>
          <p:nvSpPr>
            <p:cNvPr id="632892" name="Rectangle 60"/>
            <p:cNvSpPr>
              <a:spLocks noChangeArrowheads="1"/>
            </p:cNvSpPr>
            <p:nvPr/>
          </p:nvSpPr>
          <p:spPr bwMode="auto">
            <a:xfrm>
              <a:off x="288" y="1841"/>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 </a:t>
              </a:r>
              <a:r>
                <a:rPr lang="en-US" altLang="ja-JP"/>
                <a:t>T +</a:t>
              </a:r>
            </a:p>
          </p:txBody>
        </p:sp>
      </p:grpSp>
      <p:grpSp>
        <p:nvGrpSpPr>
          <p:cNvPr id="632893" name="Group 61"/>
          <p:cNvGrpSpPr>
            <a:grpSpLocks/>
          </p:cNvGrpSpPr>
          <p:nvPr/>
        </p:nvGrpSpPr>
        <p:grpSpPr bwMode="auto">
          <a:xfrm>
            <a:off x="457200" y="5510213"/>
            <a:ext cx="6019800" cy="517525"/>
            <a:chOff x="288" y="3471"/>
            <a:chExt cx="3792" cy="326"/>
          </a:xfrm>
        </p:grpSpPr>
        <p:sp>
          <p:nvSpPr>
            <p:cNvPr id="632894" name="Rectangle 62"/>
            <p:cNvSpPr>
              <a:spLocks noChangeArrowheads="1"/>
            </p:cNvSpPr>
            <p:nvPr/>
          </p:nvSpPr>
          <p:spPr bwMode="auto">
            <a:xfrm>
              <a:off x="2468" y="3471"/>
              <a:ext cx="1612"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解析失敗</a:t>
              </a:r>
            </a:p>
          </p:txBody>
        </p:sp>
        <p:sp>
          <p:nvSpPr>
            <p:cNvPr id="632895" name="Rectangle 63"/>
            <p:cNvSpPr>
              <a:spLocks noChangeArrowheads="1"/>
            </p:cNvSpPr>
            <p:nvPr/>
          </p:nvSpPr>
          <p:spPr bwMode="auto">
            <a:xfrm>
              <a:off x="1331" y="3471"/>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ε</a:t>
              </a:r>
            </a:p>
          </p:txBody>
        </p:sp>
        <p:sp>
          <p:nvSpPr>
            <p:cNvPr id="632896" name="Rectangle 64"/>
            <p:cNvSpPr>
              <a:spLocks noChangeArrowheads="1"/>
            </p:cNvSpPr>
            <p:nvPr/>
          </p:nvSpPr>
          <p:spPr bwMode="auto">
            <a:xfrm>
              <a:off x="288" y="3471"/>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T + $</a:t>
              </a:r>
            </a:p>
          </p:txBody>
        </p:sp>
      </p:grpSp>
      <p:grpSp>
        <p:nvGrpSpPr>
          <p:cNvPr id="632897" name="Group 65"/>
          <p:cNvGrpSpPr>
            <a:grpSpLocks/>
          </p:cNvGrpSpPr>
          <p:nvPr/>
        </p:nvGrpSpPr>
        <p:grpSpPr bwMode="auto">
          <a:xfrm>
            <a:off x="457200" y="4992688"/>
            <a:ext cx="6019800" cy="517525"/>
            <a:chOff x="288" y="3145"/>
            <a:chExt cx="3792" cy="326"/>
          </a:xfrm>
        </p:grpSpPr>
        <p:sp>
          <p:nvSpPr>
            <p:cNvPr id="632898" name="Rectangle 66"/>
            <p:cNvSpPr>
              <a:spLocks noChangeArrowheads="1"/>
            </p:cNvSpPr>
            <p:nvPr/>
          </p:nvSpPr>
          <p:spPr bwMode="auto">
            <a:xfrm>
              <a:off x="2468" y="3145"/>
              <a:ext cx="1612"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a:t>
              </a:r>
              <a:r>
                <a:rPr lang="en-US" altLang="ja-JP"/>
                <a:t> </a:t>
              </a:r>
              <a:r>
                <a:rPr lang="ja-JP" altLang="en-US"/>
                <a:t>→ </a:t>
              </a:r>
              <a:r>
                <a:rPr lang="en-US" altLang="ja-JP"/>
                <a:t>E$</a:t>
              </a:r>
            </a:p>
          </p:txBody>
        </p:sp>
        <p:sp>
          <p:nvSpPr>
            <p:cNvPr id="632899" name="Rectangle 67"/>
            <p:cNvSpPr>
              <a:spLocks noChangeArrowheads="1"/>
            </p:cNvSpPr>
            <p:nvPr/>
          </p:nvSpPr>
          <p:spPr bwMode="auto">
            <a:xfrm>
              <a:off x="1331" y="3145"/>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ε</a:t>
              </a:r>
            </a:p>
          </p:txBody>
        </p:sp>
        <p:sp>
          <p:nvSpPr>
            <p:cNvPr id="632900" name="Rectangle 68"/>
            <p:cNvSpPr>
              <a:spLocks noChangeArrowheads="1"/>
            </p:cNvSpPr>
            <p:nvPr/>
          </p:nvSpPr>
          <p:spPr bwMode="auto">
            <a:xfrm>
              <a:off x="288" y="3145"/>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T + E $</a:t>
              </a:r>
            </a:p>
          </p:txBody>
        </p:sp>
      </p:grpSp>
      <p:grpSp>
        <p:nvGrpSpPr>
          <p:cNvPr id="632901" name="Group 69"/>
          <p:cNvGrpSpPr>
            <a:grpSpLocks/>
          </p:cNvGrpSpPr>
          <p:nvPr/>
        </p:nvGrpSpPr>
        <p:grpSpPr bwMode="auto">
          <a:xfrm>
            <a:off x="457200" y="4475163"/>
            <a:ext cx="6019800" cy="517525"/>
            <a:chOff x="288" y="2819"/>
            <a:chExt cx="3792" cy="326"/>
          </a:xfrm>
        </p:grpSpPr>
        <p:sp>
          <p:nvSpPr>
            <p:cNvPr id="632902" name="Rectangle 70"/>
            <p:cNvSpPr>
              <a:spLocks noChangeArrowheads="1"/>
            </p:cNvSpPr>
            <p:nvPr/>
          </p:nvSpPr>
          <p:spPr bwMode="auto">
            <a:xfrm>
              <a:off x="2468" y="2819"/>
              <a:ext cx="1612"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移動</a:t>
              </a:r>
            </a:p>
          </p:txBody>
        </p:sp>
        <p:sp>
          <p:nvSpPr>
            <p:cNvPr id="632903" name="Rectangle 71"/>
            <p:cNvSpPr>
              <a:spLocks noChangeArrowheads="1"/>
            </p:cNvSpPr>
            <p:nvPr/>
          </p:nvSpPr>
          <p:spPr bwMode="auto">
            <a:xfrm>
              <a:off x="1331" y="2819"/>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ja-JP" altLang="en-US" dirty="0"/>
                <a:t>$</a:t>
              </a:r>
            </a:p>
          </p:txBody>
        </p:sp>
        <p:sp>
          <p:nvSpPr>
            <p:cNvPr id="632904" name="Rectangle 72"/>
            <p:cNvSpPr>
              <a:spLocks noChangeArrowheads="1"/>
            </p:cNvSpPr>
            <p:nvPr/>
          </p:nvSpPr>
          <p:spPr bwMode="auto">
            <a:xfrm>
              <a:off x="288" y="2819"/>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T + E</a:t>
              </a:r>
            </a:p>
          </p:txBody>
        </p:sp>
      </p:grpSp>
      <p:grpSp>
        <p:nvGrpSpPr>
          <p:cNvPr id="632905" name="Group 73"/>
          <p:cNvGrpSpPr>
            <a:grpSpLocks/>
          </p:cNvGrpSpPr>
          <p:nvPr/>
        </p:nvGrpSpPr>
        <p:grpSpPr bwMode="auto">
          <a:xfrm>
            <a:off x="457200" y="3957638"/>
            <a:ext cx="6019800" cy="517525"/>
            <a:chOff x="288" y="2493"/>
            <a:chExt cx="3792" cy="326"/>
          </a:xfrm>
        </p:grpSpPr>
        <p:sp>
          <p:nvSpPr>
            <p:cNvPr id="632906" name="Rectangle 74"/>
            <p:cNvSpPr>
              <a:spLocks noChangeArrowheads="1"/>
            </p:cNvSpPr>
            <p:nvPr/>
          </p:nvSpPr>
          <p:spPr bwMode="auto">
            <a:xfrm>
              <a:off x="2468" y="2493"/>
              <a:ext cx="1612"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a:t>
              </a:r>
              <a:r>
                <a:rPr lang="en-US" altLang="ja-JP"/>
                <a:t>E </a:t>
              </a:r>
              <a:r>
                <a:rPr lang="ja-JP" altLang="en-US"/>
                <a:t>→ </a:t>
              </a:r>
              <a:r>
                <a:rPr lang="en-US" altLang="ja-JP"/>
                <a:t>T</a:t>
              </a:r>
            </a:p>
          </p:txBody>
        </p:sp>
        <p:sp>
          <p:nvSpPr>
            <p:cNvPr id="632907" name="Rectangle 75"/>
            <p:cNvSpPr>
              <a:spLocks noChangeArrowheads="1"/>
            </p:cNvSpPr>
            <p:nvPr/>
          </p:nvSpPr>
          <p:spPr bwMode="auto">
            <a:xfrm>
              <a:off x="1331" y="2493"/>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a:t>
              </a:r>
            </a:p>
          </p:txBody>
        </p:sp>
        <p:sp>
          <p:nvSpPr>
            <p:cNvPr id="632908" name="Rectangle 76"/>
            <p:cNvSpPr>
              <a:spLocks noChangeArrowheads="1"/>
            </p:cNvSpPr>
            <p:nvPr/>
          </p:nvSpPr>
          <p:spPr bwMode="auto">
            <a:xfrm>
              <a:off x="288" y="2493"/>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 </a:t>
              </a:r>
              <a:r>
                <a:rPr lang="en-US" altLang="ja-JP"/>
                <a:t>T + T</a:t>
              </a:r>
            </a:p>
          </p:txBody>
        </p:sp>
      </p:grpSp>
      <p:grpSp>
        <p:nvGrpSpPr>
          <p:cNvPr id="632909" name="Group 77"/>
          <p:cNvGrpSpPr>
            <a:grpSpLocks/>
          </p:cNvGrpSpPr>
          <p:nvPr/>
        </p:nvGrpSpPr>
        <p:grpSpPr bwMode="auto">
          <a:xfrm>
            <a:off x="457200" y="3440113"/>
            <a:ext cx="6019800" cy="517525"/>
            <a:chOff x="288" y="2167"/>
            <a:chExt cx="3792" cy="326"/>
          </a:xfrm>
        </p:grpSpPr>
        <p:sp>
          <p:nvSpPr>
            <p:cNvPr id="632910" name="Rectangle 78"/>
            <p:cNvSpPr>
              <a:spLocks noChangeArrowheads="1"/>
            </p:cNvSpPr>
            <p:nvPr/>
          </p:nvSpPr>
          <p:spPr bwMode="auto">
            <a:xfrm>
              <a:off x="2468" y="2167"/>
              <a:ext cx="1612"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a:t>
              </a:r>
              <a:r>
                <a:rPr lang="en-US" altLang="ja-JP"/>
                <a:t>T </a:t>
              </a:r>
              <a:r>
                <a:rPr lang="ja-JP" altLang="en-US"/>
                <a:t>→ </a:t>
              </a:r>
              <a:r>
                <a:rPr lang="en-US" altLang="ja-JP" i="1"/>
                <a:t>i</a:t>
              </a:r>
              <a:endParaRPr lang="ja-JP" altLang="en-US" i="1"/>
            </a:p>
          </p:txBody>
        </p:sp>
        <p:sp>
          <p:nvSpPr>
            <p:cNvPr id="632911" name="Rectangle 79"/>
            <p:cNvSpPr>
              <a:spLocks noChangeArrowheads="1"/>
            </p:cNvSpPr>
            <p:nvPr/>
          </p:nvSpPr>
          <p:spPr bwMode="auto">
            <a:xfrm>
              <a:off x="1331" y="2167"/>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a:t>
              </a:r>
            </a:p>
          </p:txBody>
        </p:sp>
        <p:sp>
          <p:nvSpPr>
            <p:cNvPr id="632912" name="Rectangle 80"/>
            <p:cNvSpPr>
              <a:spLocks noChangeArrowheads="1"/>
            </p:cNvSpPr>
            <p:nvPr/>
          </p:nvSpPr>
          <p:spPr bwMode="auto">
            <a:xfrm>
              <a:off x="288" y="2167"/>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 </a:t>
              </a:r>
              <a:r>
                <a:rPr lang="en-US" altLang="ja-JP"/>
                <a:t>T + 1</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32888"/>
                                        </p:tgtEl>
                                        <p:attrNameLst>
                                          <p:attrName>style.visibility</p:attrName>
                                        </p:attrNameLst>
                                      </p:cBhvr>
                                      <p:to>
                                        <p:strVal val="visible"/>
                                      </p:to>
                                    </p:set>
                                    <p:animEffect transition="in" filter="checkerboard(across)">
                                      <p:cBhvr>
                                        <p:cTn id="7" dur="500"/>
                                        <p:tgtEl>
                                          <p:spTgt spid="6328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632889"/>
                                        </p:tgtEl>
                                        <p:attrNameLst>
                                          <p:attrName>style.visibility</p:attrName>
                                        </p:attrNameLst>
                                      </p:cBhvr>
                                      <p:to>
                                        <p:strVal val="visible"/>
                                      </p:to>
                                    </p:set>
                                    <p:animEffect transition="in" filter="checkerboard(across)">
                                      <p:cBhvr>
                                        <p:cTn id="12" dur="500"/>
                                        <p:tgtEl>
                                          <p:spTgt spid="63288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632909"/>
                                        </p:tgtEl>
                                        <p:attrNameLst>
                                          <p:attrName>style.visibility</p:attrName>
                                        </p:attrNameLst>
                                      </p:cBhvr>
                                      <p:to>
                                        <p:strVal val="visible"/>
                                      </p:to>
                                    </p:set>
                                    <p:animEffect transition="in" filter="checkerboard(across)">
                                      <p:cBhvr>
                                        <p:cTn id="17" dur="500"/>
                                        <p:tgtEl>
                                          <p:spTgt spid="6329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632905"/>
                                        </p:tgtEl>
                                        <p:attrNameLst>
                                          <p:attrName>style.visibility</p:attrName>
                                        </p:attrNameLst>
                                      </p:cBhvr>
                                      <p:to>
                                        <p:strVal val="visible"/>
                                      </p:to>
                                    </p:set>
                                    <p:animEffect transition="in" filter="checkerboard(across)">
                                      <p:cBhvr>
                                        <p:cTn id="22" dur="500"/>
                                        <p:tgtEl>
                                          <p:spTgt spid="63290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nodeType="clickEffect">
                                  <p:stCondLst>
                                    <p:cond delay="0"/>
                                  </p:stCondLst>
                                  <p:childTnLst>
                                    <p:set>
                                      <p:cBhvr>
                                        <p:cTn id="26" dur="1" fill="hold">
                                          <p:stCondLst>
                                            <p:cond delay="0"/>
                                          </p:stCondLst>
                                        </p:cTn>
                                        <p:tgtEl>
                                          <p:spTgt spid="632901"/>
                                        </p:tgtEl>
                                        <p:attrNameLst>
                                          <p:attrName>style.visibility</p:attrName>
                                        </p:attrNameLst>
                                      </p:cBhvr>
                                      <p:to>
                                        <p:strVal val="visible"/>
                                      </p:to>
                                    </p:set>
                                    <p:animEffect transition="in" filter="checkerboard(across)">
                                      <p:cBhvr>
                                        <p:cTn id="27" dur="500"/>
                                        <p:tgtEl>
                                          <p:spTgt spid="63290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632897"/>
                                        </p:tgtEl>
                                        <p:attrNameLst>
                                          <p:attrName>style.visibility</p:attrName>
                                        </p:attrNameLst>
                                      </p:cBhvr>
                                      <p:to>
                                        <p:strVal val="visible"/>
                                      </p:to>
                                    </p:set>
                                    <p:animEffect transition="in" filter="checkerboard(across)">
                                      <p:cBhvr>
                                        <p:cTn id="32" dur="500"/>
                                        <p:tgtEl>
                                          <p:spTgt spid="63289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nodeType="clickEffect">
                                  <p:stCondLst>
                                    <p:cond delay="0"/>
                                  </p:stCondLst>
                                  <p:childTnLst>
                                    <p:set>
                                      <p:cBhvr>
                                        <p:cTn id="36" dur="1" fill="hold">
                                          <p:stCondLst>
                                            <p:cond delay="0"/>
                                          </p:stCondLst>
                                        </p:cTn>
                                        <p:tgtEl>
                                          <p:spTgt spid="632893"/>
                                        </p:tgtEl>
                                        <p:attrNameLst>
                                          <p:attrName>style.visibility</p:attrName>
                                        </p:attrNameLst>
                                      </p:cBhvr>
                                      <p:to>
                                        <p:strVal val="visible"/>
                                      </p:to>
                                    </p:set>
                                    <p:animEffect transition="in" filter="checkerboard(across)">
                                      <p:cBhvr>
                                        <p:cTn id="37" dur="500"/>
                                        <p:tgtEl>
                                          <p:spTgt spid="63289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4" fill="hold" nodeType="clickEffect">
                                  <p:stCondLst>
                                    <p:cond delay="0"/>
                                  </p:stCondLst>
                                  <p:childTnLst>
                                    <p:set>
                                      <p:cBhvr>
                                        <p:cTn id="41" dur="1" fill="hold">
                                          <p:stCondLst>
                                            <p:cond delay="0"/>
                                          </p:stCondLst>
                                        </p:cTn>
                                        <p:tgtEl>
                                          <p:spTgt spid="632882"/>
                                        </p:tgtEl>
                                        <p:attrNameLst>
                                          <p:attrName>style.visibility</p:attrName>
                                        </p:attrNameLst>
                                      </p:cBhvr>
                                      <p:to>
                                        <p:strVal val="visible"/>
                                      </p:to>
                                    </p:set>
                                    <p:animEffect transition="in" filter="wipe(down)">
                                      <p:cBhvr>
                                        <p:cTn id="42" dur="500"/>
                                        <p:tgtEl>
                                          <p:spTgt spid="63288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632887"/>
                                        </p:tgtEl>
                                        <p:attrNameLst>
                                          <p:attrName>style.visibility</p:attrName>
                                        </p:attrNameLst>
                                      </p:cBhvr>
                                      <p:to>
                                        <p:strVal val="visible"/>
                                      </p:to>
                                    </p:set>
                                    <p:animEffect transition="in" filter="checkerboard(across)">
                                      <p:cBhvr>
                                        <p:cTn id="47" dur="500"/>
                                        <p:tgtEl>
                                          <p:spTgt spid="6328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2887" grpId="0" animBg="1" autoUpdateAnimBg="0"/>
      <p:bldP spid="632888" grpId="0"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2"/>
          <p:cNvSpPr>
            <a:spLocks noGrp="1" noChangeArrowheads="1"/>
          </p:cNvSpPr>
          <p:nvPr>
            <p:ph type="title"/>
          </p:nvPr>
        </p:nvSpPr>
        <p:spPr>
          <a:xfrm>
            <a:off x="1066800" y="304800"/>
            <a:ext cx="7543800" cy="914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 </a:t>
            </a:r>
            <a:r>
              <a:rPr lang="ja-JP" altLang="en-US">
                <a:effectLst/>
              </a:rPr>
              <a:t>文法の例</a:t>
            </a:r>
          </a:p>
        </p:txBody>
      </p:sp>
      <p:sp>
        <p:nvSpPr>
          <p:cNvPr id="703491" name="Rectangle 3"/>
          <p:cNvSpPr>
            <a:spLocks noGrp="1" noChangeArrowheads="1"/>
          </p:cNvSpPr>
          <p:nvPr>
            <p:ph type="body" idx="1"/>
          </p:nvPr>
        </p:nvSpPr>
        <p:spPr>
          <a:xfrm>
            <a:off x="609600" y="990600"/>
            <a:ext cx="8532813" cy="1066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sz="2800">
                <a:effectLst/>
              </a:rPr>
              <a:t>$</a:t>
            </a:r>
            <a:r>
              <a:rPr lang="ja-JP" altLang="en-US" sz="2800">
                <a:effectLst/>
              </a:rPr>
              <a:t>→</a:t>
            </a:r>
            <a:r>
              <a:rPr lang="en-US" altLang="ja-JP" sz="2800">
                <a:effectLst/>
              </a:rPr>
              <a:t>E$, $</a:t>
            </a:r>
            <a:r>
              <a:rPr lang="ja-JP" altLang="en-US" sz="2800">
                <a:effectLst/>
              </a:rPr>
              <a:t>→+</a:t>
            </a:r>
            <a:r>
              <a:rPr lang="en-US" altLang="ja-JP" sz="2800">
                <a:effectLst/>
              </a:rPr>
              <a:t>X$, E</a:t>
            </a:r>
            <a:r>
              <a:rPr lang="ja-JP" altLang="en-US" sz="2800">
                <a:effectLst/>
              </a:rPr>
              <a:t>→</a:t>
            </a:r>
            <a:r>
              <a:rPr lang="en-US" altLang="ja-JP" sz="2800">
                <a:effectLst/>
              </a:rPr>
              <a:t>T=, X</a:t>
            </a:r>
            <a:r>
              <a:rPr lang="ja-JP" altLang="en-US" sz="2800">
                <a:effectLst/>
              </a:rPr>
              <a:t>→</a:t>
            </a:r>
            <a:r>
              <a:rPr lang="en-US" altLang="ja-JP" sz="2800">
                <a:effectLst/>
              </a:rPr>
              <a:t>E=, X</a:t>
            </a:r>
            <a:r>
              <a:rPr lang="ja-JP" altLang="en-US" sz="2800">
                <a:effectLst/>
              </a:rPr>
              <a:t>→</a:t>
            </a:r>
            <a:r>
              <a:rPr lang="en-US" altLang="ja-JP" sz="2800">
                <a:effectLst/>
              </a:rPr>
              <a:t>T, E</a:t>
            </a:r>
            <a:r>
              <a:rPr lang="ja-JP" altLang="en-US" sz="2800">
                <a:effectLst/>
              </a:rPr>
              <a:t>→</a:t>
            </a:r>
            <a:r>
              <a:rPr lang="en-US" altLang="ja-JP" sz="2800">
                <a:effectLst/>
              </a:rPr>
              <a:t>m, T</a:t>
            </a:r>
            <a:r>
              <a:rPr lang="ja-JP" altLang="en-US" sz="2800">
                <a:effectLst/>
              </a:rPr>
              <a:t>→</a:t>
            </a:r>
            <a:r>
              <a:rPr lang="en-US" altLang="ja-JP" sz="2800">
                <a:effectLst/>
              </a:rPr>
              <a:t>m</a:t>
            </a:r>
          </a:p>
          <a:p>
            <a:pPr>
              <a:buFont typeface="Wingdings" panose="05000000000000000000" pitchFamily="2" charset="2"/>
              <a:buNone/>
            </a:pPr>
            <a:r>
              <a:rPr lang="en-US" altLang="ja-JP" sz="2800">
                <a:effectLst/>
              </a:rPr>
              <a:t>Follow</a:t>
            </a:r>
            <a:r>
              <a:rPr lang="ja-JP" altLang="en-US" sz="2800">
                <a:effectLst/>
              </a:rPr>
              <a:t> (</a:t>
            </a:r>
            <a:r>
              <a:rPr lang="en-US" altLang="ja-JP" sz="2800">
                <a:effectLst/>
              </a:rPr>
              <a:t>E) = {$, =}, Follow(X) ={$}, Follow(T) = {$, =}</a:t>
            </a:r>
          </a:p>
        </p:txBody>
      </p:sp>
      <p:sp>
        <p:nvSpPr>
          <p:cNvPr id="703492" name="Rectangle 4"/>
          <p:cNvSpPr>
            <a:spLocks noChangeArrowheads="1"/>
          </p:cNvSpPr>
          <p:nvPr/>
        </p:nvSpPr>
        <p:spPr bwMode="auto">
          <a:xfrm>
            <a:off x="533400" y="2286000"/>
            <a:ext cx="1752600" cy="18288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a:t>
            </a:r>
            <a:r>
              <a:rPr lang="en-US" altLang="ja-JP" sz="2400"/>
              <a:t>E$,   ε</a:t>
            </a:r>
          </a:p>
          <a:p>
            <a:r>
              <a:rPr lang="en-US" altLang="ja-JP" sz="2400"/>
              <a:t>$ </a:t>
            </a:r>
            <a:r>
              <a:rPr lang="ja-JP" altLang="en-US" sz="2400"/>
              <a:t>→・+</a:t>
            </a:r>
            <a:r>
              <a:rPr lang="en-US" altLang="ja-JP" sz="2400"/>
              <a:t>X$,ε</a:t>
            </a:r>
          </a:p>
          <a:p>
            <a:r>
              <a:rPr lang="en-US" altLang="ja-JP" sz="2400"/>
              <a:t>E </a:t>
            </a:r>
            <a:r>
              <a:rPr lang="ja-JP" altLang="en-US" sz="2400"/>
              <a:t>→・</a:t>
            </a:r>
            <a:r>
              <a:rPr lang="en-US" altLang="ja-JP" sz="2400"/>
              <a:t>T=,   $</a:t>
            </a:r>
          </a:p>
          <a:p>
            <a:r>
              <a:rPr lang="en-US" altLang="ja-JP" sz="2400"/>
              <a:t>E </a:t>
            </a:r>
            <a:r>
              <a:rPr lang="ja-JP" altLang="en-US" sz="2400"/>
              <a:t>→・</a:t>
            </a:r>
            <a:r>
              <a:rPr lang="en-US" altLang="ja-JP" sz="2400"/>
              <a:t>m,    $</a:t>
            </a:r>
          </a:p>
          <a:p>
            <a:r>
              <a:rPr lang="en-US" altLang="ja-JP" sz="2400"/>
              <a:t>T </a:t>
            </a:r>
            <a:r>
              <a:rPr lang="ja-JP" altLang="en-US" sz="2400"/>
              <a:t>→・</a:t>
            </a:r>
            <a:r>
              <a:rPr lang="en-US" altLang="ja-JP" sz="2400"/>
              <a:t>m,    =</a:t>
            </a:r>
          </a:p>
        </p:txBody>
      </p:sp>
      <p:grpSp>
        <p:nvGrpSpPr>
          <p:cNvPr id="703493" name="Group 5"/>
          <p:cNvGrpSpPr>
            <a:grpSpLocks/>
          </p:cNvGrpSpPr>
          <p:nvPr/>
        </p:nvGrpSpPr>
        <p:grpSpPr bwMode="auto">
          <a:xfrm>
            <a:off x="2286000" y="1981200"/>
            <a:ext cx="2286000" cy="609600"/>
            <a:chOff x="1440" y="1248"/>
            <a:chExt cx="1440" cy="384"/>
          </a:xfrm>
        </p:grpSpPr>
        <p:sp>
          <p:nvSpPr>
            <p:cNvPr id="703494" name="Line 6"/>
            <p:cNvSpPr>
              <a:spLocks noChangeShapeType="1"/>
            </p:cNvSpPr>
            <p:nvPr/>
          </p:nvSpPr>
          <p:spPr bwMode="auto">
            <a:xfrm flipV="1">
              <a:off x="1440" y="1536"/>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495" name="Text Box 7"/>
            <p:cNvSpPr txBox="1">
              <a:spLocks noChangeArrowheads="1"/>
            </p:cNvSpPr>
            <p:nvPr/>
          </p:nvSpPr>
          <p:spPr bwMode="auto">
            <a:xfrm>
              <a:off x="1440" y="1248"/>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E</a:t>
              </a:r>
            </a:p>
          </p:txBody>
        </p:sp>
        <p:sp>
          <p:nvSpPr>
            <p:cNvPr id="703496" name="Rectangle 8"/>
            <p:cNvSpPr>
              <a:spLocks noChangeArrowheads="1"/>
            </p:cNvSpPr>
            <p:nvPr/>
          </p:nvSpPr>
          <p:spPr bwMode="auto">
            <a:xfrm>
              <a:off x="1728" y="1392"/>
              <a:ext cx="1152"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 ε</a:t>
              </a:r>
            </a:p>
          </p:txBody>
        </p:sp>
      </p:grpSp>
      <p:grpSp>
        <p:nvGrpSpPr>
          <p:cNvPr id="703497" name="Group 9"/>
          <p:cNvGrpSpPr>
            <a:grpSpLocks/>
          </p:cNvGrpSpPr>
          <p:nvPr/>
        </p:nvGrpSpPr>
        <p:grpSpPr bwMode="auto">
          <a:xfrm>
            <a:off x="4572000" y="1981200"/>
            <a:ext cx="2057400" cy="609600"/>
            <a:chOff x="2880" y="1248"/>
            <a:chExt cx="1296" cy="384"/>
          </a:xfrm>
        </p:grpSpPr>
        <p:sp>
          <p:nvSpPr>
            <p:cNvPr id="703498" name="Line 10"/>
            <p:cNvSpPr>
              <a:spLocks noChangeShapeType="1"/>
            </p:cNvSpPr>
            <p:nvPr/>
          </p:nvSpPr>
          <p:spPr bwMode="auto">
            <a:xfrm>
              <a:off x="2908" y="1536"/>
              <a:ext cx="21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499" name="Text Box 11"/>
            <p:cNvSpPr txBox="1">
              <a:spLocks noChangeArrowheads="1"/>
            </p:cNvSpPr>
            <p:nvPr/>
          </p:nvSpPr>
          <p:spPr bwMode="auto">
            <a:xfrm>
              <a:off x="2880" y="1248"/>
              <a:ext cx="2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03500" name="Rectangle 12"/>
            <p:cNvSpPr>
              <a:spLocks noChangeArrowheads="1"/>
            </p:cNvSpPr>
            <p:nvPr/>
          </p:nvSpPr>
          <p:spPr bwMode="auto">
            <a:xfrm>
              <a:off x="3120" y="1392"/>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 ε</a:t>
              </a:r>
            </a:p>
          </p:txBody>
        </p:sp>
      </p:grpSp>
      <p:grpSp>
        <p:nvGrpSpPr>
          <p:cNvPr id="703501" name="Group 13"/>
          <p:cNvGrpSpPr>
            <a:grpSpLocks/>
          </p:cNvGrpSpPr>
          <p:nvPr/>
        </p:nvGrpSpPr>
        <p:grpSpPr bwMode="auto">
          <a:xfrm>
            <a:off x="1981200" y="4114800"/>
            <a:ext cx="1752600" cy="1066800"/>
            <a:chOff x="1392" y="2592"/>
            <a:chExt cx="1104" cy="672"/>
          </a:xfrm>
        </p:grpSpPr>
        <p:sp>
          <p:nvSpPr>
            <p:cNvPr id="703502" name="Line 14"/>
            <p:cNvSpPr>
              <a:spLocks noChangeShapeType="1"/>
            </p:cNvSpPr>
            <p:nvPr/>
          </p:nvSpPr>
          <p:spPr bwMode="auto">
            <a:xfrm>
              <a:off x="1488" y="2592"/>
              <a:ext cx="0" cy="432"/>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03" name="Text Box 15"/>
            <p:cNvSpPr txBox="1">
              <a:spLocks noChangeArrowheads="1"/>
            </p:cNvSpPr>
            <p:nvPr/>
          </p:nvSpPr>
          <p:spPr bwMode="auto">
            <a:xfrm>
              <a:off x="1536" y="2688"/>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T</a:t>
              </a:r>
            </a:p>
          </p:txBody>
        </p:sp>
        <p:sp>
          <p:nvSpPr>
            <p:cNvPr id="703504" name="Rectangle 16"/>
            <p:cNvSpPr>
              <a:spLocks noChangeArrowheads="1"/>
            </p:cNvSpPr>
            <p:nvPr/>
          </p:nvSpPr>
          <p:spPr bwMode="auto">
            <a:xfrm>
              <a:off x="1392" y="3024"/>
              <a:ext cx="110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 T・=, $</a:t>
              </a:r>
              <a:endParaRPr lang="ja-JP" altLang="en-US" sz="2400"/>
            </a:p>
          </p:txBody>
        </p:sp>
      </p:grpSp>
      <p:grpSp>
        <p:nvGrpSpPr>
          <p:cNvPr id="703505" name="Group 17"/>
          <p:cNvGrpSpPr>
            <a:grpSpLocks/>
          </p:cNvGrpSpPr>
          <p:nvPr/>
        </p:nvGrpSpPr>
        <p:grpSpPr bwMode="auto">
          <a:xfrm>
            <a:off x="4572000" y="4114800"/>
            <a:ext cx="3276600" cy="1143000"/>
            <a:chOff x="2880" y="2592"/>
            <a:chExt cx="2064" cy="720"/>
          </a:xfrm>
        </p:grpSpPr>
        <p:sp>
          <p:nvSpPr>
            <p:cNvPr id="703506" name="Line 18"/>
            <p:cNvSpPr>
              <a:spLocks noChangeShapeType="1"/>
            </p:cNvSpPr>
            <p:nvPr/>
          </p:nvSpPr>
          <p:spPr bwMode="auto">
            <a:xfrm>
              <a:off x="2880" y="2832"/>
              <a:ext cx="100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07" name="Text Box 19"/>
            <p:cNvSpPr txBox="1">
              <a:spLocks noChangeArrowheads="1"/>
            </p:cNvSpPr>
            <p:nvPr/>
          </p:nvSpPr>
          <p:spPr bwMode="auto">
            <a:xfrm>
              <a:off x="3264" y="2592"/>
              <a:ext cx="2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m</a:t>
              </a:r>
            </a:p>
          </p:txBody>
        </p:sp>
        <p:sp>
          <p:nvSpPr>
            <p:cNvPr id="703508" name="Rectangle 20"/>
            <p:cNvSpPr>
              <a:spLocks noChangeArrowheads="1"/>
            </p:cNvSpPr>
            <p:nvPr/>
          </p:nvSpPr>
          <p:spPr bwMode="auto">
            <a:xfrm>
              <a:off x="3888" y="2784"/>
              <a:ext cx="1056" cy="528"/>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m・,  =</a:t>
              </a:r>
            </a:p>
            <a:p>
              <a:r>
                <a:rPr lang="en-US" altLang="ja-JP" sz="2400"/>
                <a:t>T </a:t>
              </a:r>
              <a:r>
                <a:rPr lang="ja-JP" altLang="en-US" sz="2400"/>
                <a:t>→ </a:t>
              </a:r>
              <a:r>
                <a:rPr lang="en-US" altLang="ja-JP" sz="2400"/>
                <a:t>m</a:t>
              </a:r>
              <a:r>
                <a:rPr lang="ja-JP" altLang="en-US" sz="2400"/>
                <a:t>・,  $</a:t>
              </a:r>
            </a:p>
          </p:txBody>
        </p:sp>
      </p:grpSp>
      <p:sp>
        <p:nvSpPr>
          <p:cNvPr id="703509" name="Text Box 21"/>
          <p:cNvSpPr txBox="1">
            <a:spLocks noChangeArrowheads="1"/>
          </p:cNvSpPr>
          <p:nvPr/>
        </p:nvSpPr>
        <p:spPr bwMode="auto">
          <a:xfrm>
            <a:off x="838200" y="5616575"/>
            <a:ext cx="79343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どちらの閉包も次の記号でどちらの還元か判定可能</a:t>
            </a:r>
          </a:p>
        </p:txBody>
      </p:sp>
      <p:sp>
        <p:nvSpPr>
          <p:cNvPr id="703510" name="Text Box 22"/>
          <p:cNvSpPr txBox="1">
            <a:spLocks noChangeArrowheads="1"/>
          </p:cNvSpPr>
          <p:nvPr/>
        </p:nvSpPr>
        <p:spPr bwMode="auto">
          <a:xfrm>
            <a:off x="914400" y="6019800"/>
            <a:ext cx="2206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LR(1)</a:t>
            </a:r>
            <a:r>
              <a:rPr lang="ja-JP" altLang="en-US" sz="2800"/>
              <a:t>文法</a:t>
            </a:r>
          </a:p>
        </p:txBody>
      </p:sp>
      <p:grpSp>
        <p:nvGrpSpPr>
          <p:cNvPr id="703511" name="Group 23"/>
          <p:cNvGrpSpPr>
            <a:grpSpLocks/>
          </p:cNvGrpSpPr>
          <p:nvPr/>
        </p:nvGrpSpPr>
        <p:grpSpPr bwMode="auto">
          <a:xfrm>
            <a:off x="2286000" y="2667000"/>
            <a:ext cx="2286000" cy="1905000"/>
            <a:chOff x="1440" y="1680"/>
            <a:chExt cx="1440" cy="1200"/>
          </a:xfrm>
        </p:grpSpPr>
        <p:sp>
          <p:nvSpPr>
            <p:cNvPr id="703512" name="Line 24"/>
            <p:cNvSpPr>
              <a:spLocks noChangeShapeType="1"/>
            </p:cNvSpPr>
            <p:nvPr/>
          </p:nvSpPr>
          <p:spPr bwMode="auto">
            <a:xfrm>
              <a:off x="1440" y="2352"/>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13" name="Text Box 25"/>
            <p:cNvSpPr txBox="1">
              <a:spLocks noChangeArrowheads="1"/>
            </p:cNvSpPr>
            <p:nvPr/>
          </p:nvSpPr>
          <p:spPr bwMode="auto">
            <a:xfrm>
              <a:off x="1440" y="2064"/>
              <a:ext cx="2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03514" name="Rectangle 26"/>
            <p:cNvSpPr>
              <a:spLocks noChangeArrowheads="1"/>
            </p:cNvSpPr>
            <p:nvPr/>
          </p:nvSpPr>
          <p:spPr bwMode="auto">
            <a:xfrm>
              <a:off x="1728" y="1680"/>
              <a:ext cx="1152" cy="12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 → +・X$, ε</a:t>
              </a:r>
            </a:p>
            <a:p>
              <a:r>
                <a:rPr lang="en-US" altLang="ja-JP" sz="2400"/>
                <a:t>X </a:t>
              </a:r>
              <a:r>
                <a:rPr lang="ja-JP" altLang="en-US" sz="2400"/>
                <a:t>→・</a:t>
              </a:r>
              <a:r>
                <a:rPr lang="en-US" altLang="ja-JP" sz="2400"/>
                <a:t>E=,    $</a:t>
              </a:r>
            </a:p>
            <a:p>
              <a:r>
                <a:rPr lang="en-US" altLang="ja-JP" sz="2400"/>
                <a:t>X </a:t>
              </a:r>
              <a:r>
                <a:rPr lang="ja-JP" altLang="en-US" sz="2400"/>
                <a:t>→・</a:t>
              </a:r>
              <a:r>
                <a:rPr lang="en-US" altLang="ja-JP" sz="2400"/>
                <a:t>T,      $</a:t>
              </a:r>
            </a:p>
            <a:p>
              <a:r>
                <a:rPr lang="en-US" altLang="ja-JP" sz="2400"/>
                <a:t>E </a:t>
              </a:r>
              <a:r>
                <a:rPr lang="ja-JP" altLang="en-US" sz="2400"/>
                <a:t>→ ・</a:t>
              </a:r>
              <a:r>
                <a:rPr lang="en-US" altLang="ja-JP" sz="2400"/>
                <a:t>m,     =</a:t>
              </a:r>
            </a:p>
            <a:p>
              <a:r>
                <a:rPr lang="en-US" altLang="ja-JP" sz="2400"/>
                <a:t>T </a:t>
              </a:r>
              <a:r>
                <a:rPr lang="ja-JP" altLang="en-US" sz="2400"/>
                <a:t>→・</a:t>
              </a:r>
              <a:r>
                <a:rPr lang="en-US" altLang="ja-JP" sz="2400"/>
                <a:t>m,      $</a:t>
              </a:r>
            </a:p>
          </p:txBody>
        </p:sp>
      </p:grpSp>
      <p:grpSp>
        <p:nvGrpSpPr>
          <p:cNvPr id="703515" name="Group 27"/>
          <p:cNvGrpSpPr>
            <a:grpSpLocks/>
          </p:cNvGrpSpPr>
          <p:nvPr/>
        </p:nvGrpSpPr>
        <p:grpSpPr bwMode="auto">
          <a:xfrm>
            <a:off x="3733800" y="4572000"/>
            <a:ext cx="2286000" cy="635000"/>
            <a:chOff x="3552" y="1232"/>
            <a:chExt cx="1440" cy="400"/>
          </a:xfrm>
        </p:grpSpPr>
        <p:sp>
          <p:nvSpPr>
            <p:cNvPr id="703516" name="Line 28"/>
            <p:cNvSpPr>
              <a:spLocks noChangeShapeType="1"/>
            </p:cNvSpPr>
            <p:nvPr/>
          </p:nvSpPr>
          <p:spPr bwMode="auto">
            <a:xfrm>
              <a:off x="3552" y="153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17" name="Text Box 29"/>
            <p:cNvSpPr txBox="1">
              <a:spLocks noChangeArrowheads="1"/>
            </p:cNvSpPr>
            <p:nvPr/>
          </p:nvSpPr>
          <p:spPr bwMode="auto">
            <a:xfrm>
              <a:off x="3614" y="1232"/>
              <a:ext cx="2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03518" name="Rectangle 30"/>
            <p:cNvSpPr>
              <a:spLocks noChangeArrowheads="1"/>
            </p:cNvSpPr>
            <p:nvPr/>
          </p:nvSpPr>
          <p:spPr bwMode="auto">
            <a:xfrm>
              <a:off x="3936" y="1392"/>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 T=・, $</a:t>
              </a:r>
            </a:p>
          </p:txBody>
        </p:sp>
      </p:grpSp>
      <p:grpSp>
        <p:nvGrpSpPr>
          <p:cNvPr id="703519" name="Group 31"/>
          <p:cNvGrpSpPr>
            <a:grpSpLocks/>
          </p:cNvGrpSpPr>
          <p:nvPr/>
        </p:nvGrpSpPr>
        <p:grpSpPr bwMode="auto">
          <a:xfrm>
            <a:off x="4572000" y="2514600"/>
            <a:ext cx="2209800" cy="609600"/>
            <a:chOff x="2880" y="1584"/>
            <a:chExt cx="1392" cy="384"/>
          </a:xfrm>
        </p:grpSpPr>
        <p:sp>
          <p:nvSpPr>
            <p:cNvPr id="703520" name="Line 32"/>
            <p:cNvSpPr>
              <a:spLocks noChangeShapeType="1"/>
            </p:cNvSpPr>
            <p:nvPr/>
          </p:nvSpPr>
          <p:spPr bwMode="auto">
            <a:xfrm>
              <a:off x="2880" y="1872"/>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21" name="Text Box 33"/>
            <p:cNvSpPr txBox="1">
              <a:spLocks noChangeArrowheads="1"/>
            </p:cNvSpPr>
            <p:nvPr/>
          </p:nvSpPr>
          <p:spPr bwMode="auto">
            <a:xfrm>
              <a:off x="2880" y="1584"/>
              <a:ext cx="25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X</a:t>
              </a:r>
            </a:p>
          </p:txBody>
        </p:sp>
        <p:sp>
          <p:nvSpPr>
            <p:cNvPr id="703522" name="Rectangle 34"/>
            <p:cNvSpPr>
              <a:spLocks noChangeArrowheads="1"/>
            </p:cNvSpPr>
            <p:nvPr/>
          </p:nvSpPr>
          <p:spPr bwMode="auto">
            <a:xfrm>
              <a:off x="3120" y="1728"/>
              <a:ext cx="1152"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X・$, ε</a:t>
              </a:r>
            </a:p>
          </p:txBody>
        </p:sp>
      </p:grpSp>
      <p:grpSp>
        <p:nvGrpSpPr>
          <p:cNvPr id="703523" name="Group 35"/>
          <p:cNvGrpSpPr>
            <a:grpSpLocks/>
          </p:cNvGrpSpPr>
          <p:nvPr/>
        </p:nvGrpSpPr>
        <p:grpSpPr bwMode="auto">
          <a:xfrm>
            <a:off x="6781800" y="2514600"/>
            <a:ext cx="2209800" cy="609600"/>
            <a:chOff x="4272" y="1584"/>
            <a:chExt cx="1392" cy="384"/>
          </a:xfrm>
        </p:grpSpPr>
        <p:sp>
          <p:nvSpPr>
            <p:cNvPr id="703524" name="Line 36"/>
            <p:cNvSpPr>
              <a:spLocks noChangeShapeType="1"/>
            </p:cNvSpPr>
            <p:nvPr/>
          </p:nvSpPr>
          <p:spPr bwMode="auto">
            <a:xfrm flipV="1">
              <a:off x="4272" y="1872"/>
              <a:ext cx="19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25" name="Text Box 37"/>
            <p:cNvSpPr txBox="1">
              <a:spLocks noChangeArrowheads="1"/>
            </p:cNvSpPr>
            <p:nvPr/>
          </p:nvSpPr>
          <p:spPr bwMode="auto">
            <a:xfrm>
              <a:off x="4272" y="1584"/>
              <a:ext cx="2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03526" name="Rectangle 38"/>
            <p:cNvSpPr>
              <a:spLocks noChangeArrowheads="1"/>
            </p:cNvSpPr>
            <p:nvPr/>
          </p:nvSpPr>
          <p:spPr bwMode="auto">
            <a:xfrm>
              <a:off x="4464" y="1728"/>
              <a:ext cx="1200"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X$・, ε</a:t>
              </a:r>
            </a:p>
          </p:txBody>
        </p:sp>
      </p:grpSp>
      <p:grpSp>
        <p:nvGrpSpPr>
          <p:cNvPr id="703527" name="Group 39"/>
          <p:cNvGrpSpPr>
            <a:grpSpLocks/>
          </p:cNvGrpSpPr>
          <p:nvPr/>
        </p:nvGrpSpPr>
        <p:grpSpPr bwMode="auto">
          <a:xfrm>
            <a:off x="4572000" y="3022600"/>
            <a:ext cx="2057400" cy="635000"/>
            <a:chOff x="2880" y="1904"/>
            <a:chExt cx="1296" cy="400"/>
          </a:xfrm>
        </p:grpSpPr>
        <p:sp>
          <p:nvSpPr>
            <p:cNvPr id="703528" name="Line 40"/>
            <p:cNvSpPr>
              <a:spLocks noChangeShapeType="1"/>
            </p:cNvSpPr>
            <p:nvPr/>
          </p:nvSpPr>
          <p:spPr bwMode="auto">
            <a:xfrm flipV="1">
              <a:off x="2880" y="2208"/>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29" name="Text Box 41"/>
            <p:cNvSpPr txBox="1">
              <a:spLocks noChangeArrowheads="1"/>
            </p:cNvSpPr>
            <p:nvPr/>
          </p:nvSpPr>
          <p:spPr bwMode="auto">
            <a:xfrm>
              <a:off x="2880" y="1904"/>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E</a:t>
              </a:r>
            </a:p>
          </p:txBody>
        </p:sp>
        <p:sp>
          <p:nvSpPr>
            <p:cNvPr id="703530" name="Rectangle 42"/>
            <p:cNvSpPr>
              <a:spLocks noChangeArrowheads="1"/>
            </p:cNvSpPr>
            <p:nvPr/>
          </p:nvSpPr>
          <p:spPr bwMode="auto">
            <a:xfrm>
              <a:off x="3120" y="2064"/>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E=・, $</a:t>
              </a:r>
            </a:p>
          </p:txBody>
        </p:sp>
      </p:grpSp>
      <p:grpSp>
        <p:nvGrpSpPr>
          <p:cNvPr id="703531" name="Group 43"/>
          <p:cNvGrpSpPr>
            <a:grpSpLocks/>
          </p:cNvGrpSpPr>
          <p:nvPr/>
        </p:nvGrpSpPr>
        <p:grpSpPr bwMode="auto">
          <a:xfrm>
            <a:off x="4572000" y="3581400"/>
            <a:ext cx="2057400" cy="609600"/>
            <a:chOff x="2880" y="2256"/>
            <a:chExt cx="1296" cy="384"/>
          </a:xfrm>
        </p:grpSpPr>
        <p:sp>
          <p:nvSpPr>
            <p:cNvPr id="703532" name="Line 44"/>
            <p:cNvSpPr>
              <a:spLocks noChangeShapeType="1"/>
            </p:cNvSpPr>
            <p:nvPr/>
          </p:nvSpPr>
          <p:spPr bwMode="auto">
            <a:xfrm>
              <a:off x="2880" y="2544"/>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33" name="Text Box 45"/>
            <p:cNvSpPr txBox="1">
              <a:spLocks noChangeArrowheads="1"/>
            </p:cNvSpPr>
            <p:nvPr/>
          </p:nvSpPr>
          <p:spPr bwMode="auto">
            <a:xfrm>
              <a:off x="2891" y="2256"/>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T</a:t>
              </a:r>
            </a:p>
          </p:txBody>
        </p:sp>
        <p:sp>
          <p:nvSpPr>
            <p:cNvPr id="703534" name="Rectangle 46"/>
            <p:cNvSpPr>
              <a:spLocks noChangeArrowheads="1"/>
            </p:cNvSpPr>
            <p:nvPr/>
          </p:nvSpPr>
          <p:spPr bwMode="auto">
            <a:xfrm>
              <a:off x="3120" y="2400"/>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T・,   $</a:t>
              </a:r>
            </a:p>
          </p:txBody>
        </p:sp>
      </p:grpSp>
      <p:grpSp>
        <p:nvGrpSpPr>
          <p:cNvPr id="703535" name="Group 47"/>
          <p:cNvGrpSpPr>
            <a:grpSpLocks/>
          </p:cNvGrpSpPr>
          <p:nvPr/>
        </p:nvGrpSpPr>
        <p:grpSpPr bwMode="auto">
          <a:xfrm>
            <a:off x="6629400" y="3048000"/>
            <a:ext cx="2057400" cy="609600"/>
            <a:chOff x="2880" y="2256"/>
            <a:chExt cx="1296" cy="384"/>
          </a:xfrm>
        </p:grpSpPr>
        <p:sp>
          <p:nvSpPr>
            <p:cNvPr id="703536" name="Line 48"/>
            <p:cNvSpPr>
              <a:spLocks noChangeShapeType="1"/>
            </p:cNvSpPr>
            <p:nvPr/>
          </p:nvSpPr>
          <p:spPr bwMode="auto">
            <a:xfrm>
              <a:off x="2880" y="2544"/>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37" name="Text Box 49"/>
            <p:cNvSpPr txBox="1">
              <a:spLocks noChangeArrowheads="1"/>
            </p:cNvSpPr>
            <p:nvPr/>
          </p:nvSpPr>
          <p:spPr bwMode="auto">
            <a:xfrm>
              <a:off x="2895" y="2256"/>
              <a:ext cx="2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03538" name="Rectangle 50"/>
            <p:cNvSpPr>
              <a:spLocks noChangeArrowheads="1"/>
            </p:cNvSpPr>
            <p:nvPr/>
          </p:nvSpPr>
          <p:spPr bwMode="auto">
            <a:xfrm>
              <a:off x="3120" y="2400"/>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E=・, $</a:t>
              </a:r>
            </a:p>
          </p:txBody>
        </p:sp>
      </p:grpSp>
      <p:grpSp>
        <p:nvGrpSpPr>
          <p:cNvPr id="703539" name="Group 51"/>
          <p:cNvGrpSpPr>
            <a:grpSpLocks/>
          </p:cNvGrpSpPr>
          <p:nvPr/>
        </p:nvGrpSpPr>
        <p:grpSpPr bwMode="auto">
          <a:xfrm>
            <a:off x="228600" y="4114800"/>
            <a:ext cx="1676400" cy="1295400"/>
            <a:chOff x="336" y="2736"/>
            <a:chExt cx="1056" cy="816"/>
          </a:xfrm>
        </p:grpSpPr>
        <p:sp>
          <p:nvSpPr>
            <p:cNvPr id="703540" name="Line 52"/>
            <p:cNvSpPr>
              <a:spLocks noChangeShapeType="1"/>
            </p:cNvSpPr>
            <p:nvPr/>
          </p:nvSpPr>
          <p:spPr bwMode="auto">
            <a:xfrm>
              <a:off x="864" y="273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3541" name="Text Box 53"/>
            <p:cNvSpPr txBox="1">
              <a:spLocks noChangeArrowheads="1"/>
            </p:cNvSpPr>
            <p:nvPr/>
          </p:nvSpPr>
          <p:spPr bwMode="auto">
            <a:xfrm>
              <a:off x="924" y="2768"/>
              <a:ext cx="2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m</a:t>
              </a:r>
            </a:p>
          </p:txBody>
        </p:sp>
        <p:sp>
          <p:nvSpPr>
            <p:cNvPr id="703542" name="Rectangle 54"/>
            <p:cNvSpPr>
              <a:spLocks noChangeArrowheads="1"/>
            </p:cNvSpPr>
            <p:nvPr/>
          </p:nvSpPr>
          <p:spPr bwMode="auto">
            <a:xfrm>
              <a:off x="336" y="3024"/>
              <a:ext cx="1056" cy="528"/>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m・,  $</a:t>
              </a:r>
            </a:p>
            <a:p>
              <a:r>
                <a:rPr lang="en-US" altLang="ja-JP" sz="2400"/>
                <a:t>T </a:t>
              </a:r>
              <a:r>
                <a:rPr lang="ja-JP" altLang="en-US" sz="2400"/>
                <a:t>→ </a:t>
              </a:r>
              <a:r>
                <a:rPr lang="en-US" altLang="ja-JP" sz="2400"/>
                <a:t>m</a:t>
              </a:r>
              <a:r>
                <a:rPr lang="ja-JP" altLang="en-US" sz="2400"/>
                <a:t>・,  =</a:t>
              </a:r>
            </a:p>
          </p:txBody>
        </p:sp>
      </p:grpSp>
      <p:grpSp>
        <p:nvGrpSpPr>
          <p:cNvPr id="703543" name="Group 55"/>
          <p:cNvGrpSpPr>
            <a:grpSpLocks/>
          </p:cNvGrpSpPr>
          <p:nvPr/>
        </p:nvGrpSpPr>
        <p:grpSpPr bwMode="auto">
          <a:xfrm flipV="1">
            <a:off x="1905000" y="5257800"/>
            <a:ext cx="4724400" cy="304800"/>
            <a:chOff x="1344" y="3360"/>
            <a:chExt cx="2976" cy="192"/>
          </a:xfrm>
        </p:grpSpPr>
        <p:sp>
          <p:nvSpPr>
            <p:cNvPr id="703544" name="Arc 56"/>
            <p:cNvSpPr>
              <a:spLocks/>
            </p:cNvSpPr>
            <p:nvPr/>
          </p:nvSpPr>
          <p:spPr bwMode="auto">
            <a:xfrm>
              <a:off x="2832" y="3360"/>
              <a:ext cx="1488"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03545" name="Arc 57"/>
            <p:cNvSpPr>
              <a:spLocks/>
            </p:cNvSpPr>
            <p:nvPr/>
          </p:nvSpPr>
          <p:spPr bwMode="auto">
            <a:xfrm flipH="1">
              <a:off x="1344" y="3360"/>
              <a:ext cx="1488"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03492"/>
                                        </p:tgtEl>
                                        <p:attrNameLst>
                                          <p:attrName>style.visibility</p:attrName>
                                        </p:attrNameLst>
                                      </p:cBhvr>
                                      <p:to>
                                        <p:strVal val="visible"/>
                                      </p:to>
                                    </p:set>
                                    <p:animEffect transition="in" filter="checkerboard(across)">
                                      <p:cBhvr>
                                        <p:cTn id="7" dur="500"/>
                                        <p:tgtEl>
                                          <p:spTgt spid="70349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703493"/>
                                        </p:tgtEl>
                                        <p:attrNameLst>
                                          <p:attrName>style.visibility</p:attrName>
                                        </p:attrNameLst>
                                      </p:cBhvr>
                                      <p:to>
                                        <p:strVal val="visible"/>
                                      </p:to>
                                    </p:set>
                                    <p:animEffect transition="in" filter="wipe(left)">
                                      <p:cBhvr>
                                        <p:cTn id="12" dur="500"/>
                                        <p:tgtEl>
                                          <p:spTgt spid="70349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03497"/>
                                        </p:tgtEl>
                                        <p:attrNameLst>
                                          <p:attrName>style.visibility</p:attrName>
                                        </p:attrNameLst>
                                      </p:cBhvr>
                                      <p:to>
                                        <p:strVal val="visible"/>
                                      </p:to>
                                    </p:set>
                                    <p:animEffect transition="in" filter="wipe(left)">
                                      <p:cBhvr>
                                        <p:cTn id="17" dur="500"/>
                                        <p:tgtEl>
                                          <p:spTgt spid="70349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703511"/>
                                        </p:tgtEl>
                                        <p:attrNameLst>
                                          <p:attrName>style.visibility</p:attrName>
                                        </p:attrNameLst>
                                      </p:cBhvr>
                                      <p:to>
                                        <p:strVal val="visible"/>
                                      </p:to>
                                    </p:set>
                                    <p:animEffect transition="in" filter="wipe(left)">
                                      <p:cBhvr>
                                        <p:cTn id="22" dur="500"/>
                                        <p:tgtEl>
                                          <p:spTgt spid="703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703519"/>
                                        </p:tgtEl>
                                        <p:attrNameLst>
                                          <p:attrName>style.visibility</p:attrName>
                                        </p:attrNameLst>
                                      </p:cBhvr>
                                      <p:to>
                                        <p:strVal val="visible"/>
                                      </p:to>
                                    </p:set>
                                    <p:animEffect transition="in" filter="wipe(left)">
                                      <p:cBhvr>
                                        <p:cTn id="27" dur="500"/>
                                        <p:tgtEl>
                                          <p:spTgt spid="70351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703523"/>
                                        </p:tgtEl>
                                        <p:attrNameLst>
                                          <p:attrName>style.visibility</p:attrName>
                                        </p:attrNameLst>
                                      </p:cBhvr>
                                      <p:to>
                                        <p:strVal val="visible"/>
                                      </p:to>
                                    </p:set>
                                    <p:animEffect transition="in" filter="wipe(left)">
                                      <p:cBhvr>
                                        <p:cTn id="32" dur="500"/>
                                        <p:tgtEl>
                                          <p:spTgt spid="70352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703527"/>
                                        </p:tgtEl>
                                        <p:attrNameLst>
                                          <p:attrName>style.visibility</p:attrName>
                                        </p:attrNameLst>
                                      </p:cBhvr>
                                      <p:to>
                                        <p:strVal val="visible"/>
                                      </p:to>
                                    </p:set>
                                    <p:animEffect transition="in" filter="wipe(left)">
                                      <p:cBhvr>
                                        <p:cTn id="37" dur="500"/>
                                        <p:tgtEl>
                                          <p:spTgt spid="70352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703535"/>
                                        </p:tgtEl>
                                        <p:attrNameLst>
                                          <p:attrName>style.visibility</p:attrName>
                                        </p:attrNameLst>
                                      </p:cBhvr>
                                      <p:to>
                                        <p:strVal val="visible"/>
                                      </p:to>
                                    </p:set>
                                    <p:animEffect transition="in" filter="wipe(left)">
                                      <p:cBhvr>
                                        <p:cTn id="42" dur="500"/>
                                        <p:tgtEl>
                                          <p:spTgt spid="70353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703531"/>
                                        </p:tgtEl>
                                        <p:attrNameLst>
                                          <p:attrName>style.visibility</p:attrName>
                                        </p:attrNameLst>
                                      </p:cBhvr>
                                      <p:to>
                                        <p:strVal val="visible"/>
                                      </p:to>
                                    </p:set>
                                    <p:animEffect transition="in" filter="wipe(left)">
                                      <p:cBhvr>
                                        <p:cTn id="47" dur="500"/>
                                        <p:tgtEl>
                                          <p:spTgt spid="70353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nodeType="clickEffect">
                                  <p:stCondLst>
                                    <p:cond delay="0"/>
                                  </p:stCondLst>
                                  <p:childTnLst>
                                    <p:set>
                                      <p:cBhvr>
                                        <p:cTn id="51" dur="1" fill="hold">
                                          <p:stCondLst>
                                            <p:cond delay="0"/>
                                          </p:stCondLst>
                                        </p:cTn>
                                        <p:tgtEl>
                                          <p:spTgt spid="703505"/>
                                        </p:tgtEl>
                                        <p:attrNameLst>
                                          <p:attrName>style.visibility</p:attrName>
                                        </p:attrNameLst>
                                      </p:cBhvr>
                                      <p:to>
                                        <p:strVal val="visible"/>
                                      </p:to>
                                    </p:set>
                                    <p:animEffect transition="in" filter="wipe(left)">
                                      <p:cBhvr>
                                        <p:cTn id="52" dur="500"/>
                                        <p:tgtEl>
                                          <p:spTgt spid="70350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1" fill="hold" nodeType="clickEffect">
                                  <p:stCondLst>
                                    <p:cond delay="0"/>
                                  </p:stCondLst>
                                  <p:childTnLst>
                                    <p:set>
                                      <p:cBhvr>
                                        <p:cTn id="56" dur="1" fill="hold">
                                          <p:stCondLst>
                                            <p:cond delay="0"/>
                                          </p:stCondLst>
                                        </p:cTn>
                                        <p:tgtEl>
                                          <p:spTgt spid="703539"/>
                                        </p:tgtEl>
                                        <p:attrNameLst>
                                          <p:attrName>style.visibility</p:attrName>
                                        </p:attrNameLst>
                                      </p:cBhvr>
                                      <p:to>
                                        <p:strVal val="visible"/>
                                      </p:to>
                                    </p:set>
                                    <p:animEffect transition="in" filter="wipe(up)">
                                      <p:cBhvr>
                                        <p:cTn id="57" dur="500"/>
                                        <p:tgtEl>
                                          <p:spTgt spid="703539"/>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nodeType="clickEffect">
                                  <p:stCondLst>
                                    <p:cond delay="0"/>
                                  </p:stCondLst>
                                  <p:childTnLst>
                                    <p:set>
                                      <p:cBhvr>
                                        <p:cTn id="61" dur="1" fill="hold">
                                          <p:stCondLst>
                                            <p:cond delay="0"/>
                                          </p:stCondLst>
                                        </p:cTn>
                                        <p:tgtEl>
                                          <p:spTgt spid="703501"/>
                                        </p:tgtEl>
                                        <p:attrNameLst>
                                          <p:attrName>style.visibility</p:attrName>
                                        </p:attrNameLst>
                                      </p:cBhvr>
                                      <p:to>
                                        <p:strVal val="visible"/>
                                      </p:to>
                                    </p:set>
                                    <p:animEffect transition="in" filter="wipe(up)">
                                      <p:cBhvr>
                                        <p:cTn id="62" dur="500"/>
                                        <p:tgtEl>
                                          <p:spTgt spid="703501"/>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8" fill="hold" nodeType="clickEffect">
                                  <p:stCondLst>
                                    <p:cond delay="0"/>
                                  </p:stCondLst>
                                  <p:childTnLst>
                                    <p:set>
                                      <p:cBhvr>
                                        <p:cTn id="66" dur="1" fill="hold">
                                          <p:stCondLst>
                                            <p:cond delay="0"/>
                                          </p:stCondLst>
                                        </p:cTn>
                                        <p:tgtEl>
                                          <p:spTgt spid="703515"/>
                                        </p:tgtEl>
                                        <p:attrNameLst>
                                          <p:attrName>style.visibility</p:attrName>
                                        </p:attrNameLst>
                                      </p:cBhvr>
                                      <p:to>
                                        <p:strVal val="visible"/>
                                      </p:to>
                                    </p:set>
                                    <p:animEffect transition="in" filter="wipe(left)">
                                      <p:cBhvr>
                                        <p:cTn id="67" dur="500"/>
                                        <p:tgtEl>
                                          <p:spTgt spid="703515"/>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6" presetClass="entr" presetSubtype="37" fill="hold" nodeType="clickEffect">
                                  <p:stCondLst>
                                    <p:cond delay="0"/>
                                  </p:stCondLst>
                                  <p:childTnLst>
                                    <p:set>
                                      <p:cBhvr>
                                        <p:cTn id="71" dur="1" fill="hold">
                                          <p:stCondLst>
                                            <p:cond delay="0"/>
                                          </p:stCondLst>
                                        </p:cTn>
                                        <p:tgtEl>
                                          <p:spTgt spid="703543"/>
                                        </p:tgtEl>
                                        <p:attrNameLst>
                                          <p:attrName>style.visibility</p:attrName>
                                        </p:attrNameLst>
                                      </p:cBhvr>
                                      <p:to>
                                        <p:strVal val="visible"/>
                                      </p:to>
                                    </p:set>
                                    <p:animEffect transition="in" filter="barn(outVertical)">
                                      <p:cBhvr>
                                        <p:cTn id="72" dur="500"/>
                                        <p:tgtEl>
                                          <p:spTgt spid="703543"/>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5" presetClass="entr" presetSubtype="10" fill="hold" grpId="0" nodeType="clickEffect">
                                  <p:stCondLst>
                                    <p:cond delay="0"/>
                                  </p:stCondLst>
                                  <p:childTnLst>
                                    <p:set>
                                      <p:cBhvr>
                                        <p:cTn id="76" dur="1" fill="hold">
                                          <p:stCondLst>
                                            <p:cond delay="0"/>
                                          </p:stCondLst>
                                        </p:cTn>
                                        <p:tgtEl>
                                          <p:spTgt spid="703509"/>
                                        </p:tgtEl>
                                        <p:attrNameLst>
                                          <p:attrName>style.visibility</p:attrName>
                                        </p:attrNameLst>
                                      </p:cBhvr>
                                      <p:to>
                                        <p:strVal val="visible"/>
                                      </p:to>
                                    </p:set>
                                    <p:animEffect transition="in" filter="checkerboard(across)">
                                      <p:cBhvr>
                                        <p:cTn id="77" dur="500"/>
                                        <p:tgtEl>
                                          <p:spTgt spid="703509"/>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 presetClass="entr" presetSubtype="10" fill="hold" grpId="0" nodeType="clickEffect">
                                  <p:stCondLst>
                                    <p:cond delay="0"/>
                                  </p:stCondLst>
                                  <p:childTnLst>
                                    <p:set>
                                      <p:cBhvr>
                                        <p:cTn id="81" dur="1" fill="hold">
                                          <p:stCondLst>
                                            <p:cond delay="0"/>
                                          </p:stCondLst>
                                        </p:cTn>
                                        <p:tgtEl>
                                          <p:spTgt spid="703510"/>
                                        </p:tgtEl>
                                        <p:attrNameLst>
                                          <p:attrName>style.visibility</p:attrName>
                                        </p:attrNameLst>
                                      </p:cBhvr>
                                      <p:to>
                                        <p:strVal val="visible"/>
                                      </p:to>
                                    </p:set>
                                    <p:animEffect transition="in" filter="checkerboard(across)">
                                      <p:cBhvr>
                                        <p:cTn id="82" dur="500"/>
                                        <p:tgtEl>
                                          <p:spTgt spid="7035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3492" grpId="0" animBg="1" autoUpdateAnimBg="0"/>
      <p:bldP spid="703509" grpId="0" autoUpdateAnimBg="0"/>
      <p:bldP spid="703510"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title"/>
          </p:nvPr>
        </p:nvSpPr>
        <p:spPr>
          <a:xfrm>
            <a:off x="1066800" y="304800"/>
            <a:ext cx="7543800" cy="838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a:t>
            </a:r>
            <a:r>
              <a:rPr lang="ja-JP" altLang="en-US">
                <a:effectLst/>
              </a:rPr>
              <a:t>文法ではない例</a:t>
            </a:r>
          </a:p>
        </p:txBody>
      </p:sp>
      <p:sp>
        <p:nvSpPr>
          <p:cNvPr id="704515" name="Rectangle 3"/>
          <p:cNvSpPr>
            <a:spLocks noGrp="1" noChangeArrowheads="1"/>
          </p:cNvSpPr>
          <p:nvPr>
            <p:ph type="body" idx="1"/>
          </p:nvPr>
        </p:nvSpPr>
        <p:spPr>
          <a:xfrm>
            <a:off x="533400" y="990600"/>
            <a:ext cx="8382000" cy="1066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en-US" altLang="ja-JP">
                <a:effectLst/>
              </a:rPr>
              <a:t>$</a:t>
            </a:r>
            <a:r>
              <a:rPr lang="ja-JP" altLang="en-US">
                <a:effectLst/>
              </a:rPr>
              <a:t>→</a:t>
            </a:r>
            <a:r>
              <a:rPr lang="en-US" altLang="ja-JP">
                <a:effectLst/>
              </a:rPr>
              <a:t>E$, E</a:t>
            </a:r>
            <a:r>
              <a:rPr lang="ja-JP" altLang="en-US">
                <a:effectLst/>
              </a:rPr>
              <a:t>→</a:t>
            </a:r>
            <a:r>
              <a:rPr lang="en-US" altLang="ja-JP">
                <a:effectLst/>
              </a:rPr>
              <a:t>E+a, E</a:t>
            </a:r>
            <a:r>
              <a:rPr lang="ja-JP" altLang="en-US">
                <a:effectLst/>
              </a:rPr>
              <a:t>→</a:t>
            </a:r>
            <a:r>
              <a:rPr lang="en-US" altLang="ja-JP">
                <a:effectLst/>
              </a:rPr>
              <a:t>T+T, E</a:t>
            </a:r>
            <a:r>
              <a:rPr lang="ja-JP" altLang="en-US">
                <a:effectLst/>
              </a:rPr>
              <a:t>→</a:t>
            </a:r>
            <a:r>
              <a:rPr lang="en-US" altLang="ja-JP">
                <a:effectLst/>
              </a:rPr>
              <a:t>m, T</a:t>
            </a:r>
            <a:r>
              <a:rPr lang="ja-JP" altLang="en-US">
                <a:effectLst/>
              </a:rPr>
              <a:t>→</a:t>
            </a:r>
            <a:r>
              <a:rPr lang="en-US" altLang="ja-JP">
                <a:effectLst/>
              </a:rPr>
              <a:t>m</a:t>
            </a:r>
          </a:p>
          <a:p>
            <a:pPr>
              <a:lnSpc>
                <a:spcPct val="90000"/>
              </a:lnSpc>
              <a:buFont typeface="Wingdings" panose="05000000000000000000" pitchFamily="2" charset="2"/>
              <a:buNone/>
            </a:pPr>
            <a:r>
              <a:rPr lang="en-US" altLang="ja-JP">
                <a:effectLst/>
              </a:rPr>
              <a:t>Follow (E) = {$, +}, Follow (T) = {$, +}</a:t>
            </a:r>
          </a:p>
        </p:txBody>
      </p:sp>
      <p:sp>
        <p:nvSpPr>
          <p:cNvPr id="704516" name="Rectangle 4"/>
          <p:cNvSpPr>
            <a:spLocks noChangeArrowheads="1"/>
          </p:cNvSpPr>
          <p:nvPr/>
        </p:nvSpPr>
        <p:spPr bwMode="auto">
          <a:xfrm>
            <a:off x="381000" y="2209800"/>
            <a:ext cx="1905000" cy="22098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a:t>
            </a:r>
            <a:r>
              <a:rPr lang="en-US" altLang="ja-JP" sz="2400"/>
              <a:t>E$,    ε</a:t>
            </a:r>
          </a:p>
          <a:p>
            <a:r>
              <a:rPr lang="en-US" altLang="ja-JP" sz="2400"/>
              <a:t>E </a:t>
            </a:r>
            <a:r>
              <a:rPr lang="ja-JP" altLang="en-US" sz="2400"/>
              <a:t>→・</a:t>
            </a:r>
            <a:r>
              <a:rPr lang="en-US" altLang="ja-JP" sz="2400"/>
              <a:t>E+a,  $</a:t>
            </a:r>
          </a:p>
          <a:p>
            <a:r>
              <a:rPr lang="en-US" altLang="ja-JP" sz="2400"/>
              <a:t>E </a:t>
            </a:r>
            <a:r>
              <a:rPr lang="ja-JP" altLang="en-US" sz="2400"/>
              <a:t>→・</a:t>
            </a:r>
            <a:r>
              <a:rPr lang="en-US" altLang="ja-JP" sz="2400"/>
              <a:t>T+T, $</a:t>
            </a:r>
          </a:p>
          <a:p>
            <a:r>
              <a:rPr lang="en-US" altLang="ja-JP" sz="2400"/>
              <a:t>E </a:t>
            </a:r>
            <a:r>
              <a:rPr lang="ja-JP" altLang="en-US" sz="2400"/>
              <a:t>→・</a:t>
            </a:r>
            <a:r>
              <a:rPr lang="en-US" altLang="ja-JP" sz="2400"/>
              <a:t>m,     $+</a:t>
            </a:r>
          </a:p>
          <a:p>
            <a:r>
              <a:rPr lang="en-US" altLang="ja-JP" sz="2400"/>
              <a:t>T </a:t>
            </a:r>
            <a:r>
              <a:rPr lang="ja-JP" altLang="en-US" sz="2400"/>
              <a:t>→・</a:t>
            </a:r>
            <a:r>
              <a:rPr lang="en-US" altLang="ja-JP" sz="2400"/>
              <a:t>m,     +</a:t>
            </a:r>
          </a:p>
        </p:txBody>
      </p:sp>
      <p:grpSp>
        <p:nvGrpSpPr>
          <p:cNvPr id="704571" name="Group 59"/>
          <p:cNvGrpSpPr>
            <a:grpSpLocks/>
          </p:cNvGrpSpPr>
          <p:nvPr/>
        </p:nvGrpSpPr>
        <p:grpSpPr bwMode="auto">
          <a:xfrm>
            <a:off x="2286000" y="1981200"/>
            <a:ext cx="2286000" cy="1143000"/>
            <a:chOff x="1440" y="1248"/>
            <a:chExt cx="1440" cy="720"/>
          </a:xfrm>
        </p:grpSpPr>
        <p:sp>
          <p:nvSpPr>
            <p:cNvPr id="704518" name="Line 6"/>
            <p:cNvSpPr>
              <a:spLocks noChangeShapeType="1"/>
            </p:cNvSpPr>
            <p:nvPr/>
          </p:nvSpPr>
          <p:spPr bwMode="auto">
            <a:xfrm flipV="1">
              <a:off x="1440" y="1536"/>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4519" name="Text Box 7"/>
            <p:cNvSpPr txBox="1">
              <a:spLocks noChangeArrowheads="1"/>
            </p:cNvSpPr>
            <p:nvPr/>
          </p:nvSpPr>
          <p:spPr bwMode="auto">
            <a:xfrm>
              <a:off x="1440" y="1248"/>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E</a:t>
              </a:r>
            </a:p>
          </p:txBody>
        </p:sp>
        <p:sp>
          <p:nvSpPr>
            <p:cNvPr id="704520" name="Rectangle 8"/>
            <p:cNvSpPr>
              <a:spLocks noChangeArrowheads="1"/>
            </p:cNvSpPr>
            <p:nvPr/>
          </p:nvSpPr>
          <p:spPr bwMode="auto">
            <a:xfrm>
              <a:off x="1728" y="1392"/>
              <a:ext cx="1152"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 ε</a:t>
              </a:r>
            </a:p>
            <a:p>
              <a:r>
                <a:rPr lang="en-US" altLang="ja-JP" sz="2400"/>
                <a:t>E </a:t>
              </a:r>
              <a:r>
                <a:rPr lang="ja-JP" altLang="en-US" sz="2400"/>
                <a:t>→ </a:t>
              </a:r>
              <a:r>
                <a:rPr lang="en-US" altLang="ja-JP" sz="2400"/>
                <a:t>E・+a, $</a:t>
              </a:r>
            </a:p>
          </p:txBody>
        </p:sp>
      </p:grpSp>
      <p:grpSp>
        <p:nvGrpSpPr>
          <p:cNvPr id="704521" name="Group 9"/>
          <p:cNvGrpSpPr>
            <a:grpSpLocks/>
          </p:cNvGrpSpPr>
          <p:nvPr/>
        </p:nvGrpSpPr>
        <p:grpSpPr bwMode="auto">
          <a:xfrm>
            <a:off x="4572000" y="1981200"/>
            <a:ext cx="2057400" cy="609600"/>
            <a:chOff x="2880" y="1248"/>
            <a:chExt cx="1296" cy="384"/>
          </a:xfrm>
        </p:grpSpPr>
        <p:sp>
          <p:nvSpPr>
            <p:cNvPr id="704522" name="Line 10"/>
            <p:cNvSpPr>
              <a:spLocks noChangeShapeType="1"/>
            </p:cNvSpPr>
            <p:nvPr/>
          </p:nvSpPr>
          <p:spPr bwMode="auto">
            <a:xfrm>
              <a:off x="2908" y="1536"/>
              <a:ext cx="21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4523" name="Text Box 11"/>
            <p:cNvSpPr txBox="1">
              <a:spLocks noChangeArrowheads="1"/>
            </p:cNvSpPr>
            <p:nvPr/>
          </p:nvSpPr>
          <p:spPr bwMode="auto">
            <a:xfrm>
              <a:off x="2880" y="1248"/>
              <a:ext cx="2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04524" name="Rectangle 12"/>
            <p:cNvSpPr>
              <a:spLocks noChangeArrowheads="1"/>
            </p:cNvSpPr>
            <p:nvPr/>
          </p:nvSpPr>
          <p:spPr bwMode="auto">
            <a:xfrm>
              <a:off x="3120" y="1392"/>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 ε</a:t>
              </a:r>
            </a:p>
          </p:txBody>
        </p:sp>
      </p:grpSp>
      <p:sp>
        <p:nvSpPr>
          <p:cNvPr id="704533" name="Text Box 21"/>
          <p:cNvSpPr txBox="1">
            <a:spLocks noChangeArrowheads="1"/>
          </p:cNvSpPr>
          <p:nvPr/>
        </p:nvSpPr>
        <p:spPr bwMode="auto">
          <a:xfrm>
            <a:off x="1371600" y="5638800"/>
            <a:ext cx="44386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1</a:t>
            </a:r>
            <a:r>
              <a:rPr lang="ja-JP" altLang="en-US" sz="2800"/>
              <a:t>個先読みしても解析不可能</a:t>
            </a:r>
          </a:p>
        </p:txBody>
      </p:sp>
      <p:sp>
        <p:nvSpPr>
          <p:cNvPr id="704534" name="Text Box 22"/>
          <p:cNvSpPr txBox="1">
            <a:spLocks noChangeArrowheads="1"/>
          </p:cNvSpPr>
          <p:nvPr/>
        </p:nvSpPr>
        <p:spPr bwMode="auto">
          <a:xfrm>
            <a:off x="1600200" y="6019800"/>
            <a:ext cx="3540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LR(1)</a:t>
            </a:r>
            <a:r>
              <a:rPr lang="ja-JP" altLang="en-US" sz="2800"/>
              <a:t>文法ではない</a:t>
            </a:r>
          </a:p>
        </p:txBody>
      </p:sp>
      <p:grpSp>
        <p:nvGrpSpPr>
          <p:cNvPr id="704601" name="Group 89"/>
          <p:cNvGrpSpPr>
            <a:grpSpLocks/>
          </p:cNvGrpSpPr>
          <p:nvPr/>
        </p:nvGrpSpPr>
        <p:grpSpPr bwMode="auto">
          <a:xfrm>
            <a:off x="2286000" y="3886200"/>
            <a:ext cx="2133600" cy="1320800"/>
            <a:chOff x="1440" y="2448"/>
            <a:chExt cx="1344" cy="832"/>
          </a:xfrm>
        </p:grpSpPr>
        <p:sp>
          <p:nvSpPr>
            <p:cNvPr id="704565" name="Text Box 53"/>
            <p:cNvSpPr txBox="1">
              <a:spLocks noChangeArrowheads="1"/>
            </p:cNvSpPr>
            <p:nvPr/>
          </p:nvSpPr>
          <p:spPr bwMode="auto">
            <a:xfrm>
              <a:off x="1440" y="2448"/>
              <a:ext cx="2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m</a:t>
              </a:r>
            </a:p>
          </p:txBody>
        </p:sp>
        <p:sp>
          <p:nvSpPr>
            <p:cNvPr id="704564" name="Line 52"/>
            <p:cNvSpPr>
              <a:spLocks noChangeShapeType="1"/>
            </p:cNvSpPr>
            <p:nvPr/>
          </p:nvSpPr>
          <p:spPr bwMode="auto">
            <a:xfrm>
              <a:off x="1440" y="2688"/>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4566" name="Rectangle 54"/>
            <p:cNvSpPr>
              <a:spLocks noChangeArrowheads="1"/>
            </p:cNvSpPr>
            <p:nvPr/>
          </p:nvSpPr>
          <p:spPr bwMode="auto">
            <a:xfrm>
              <a:off x="1728" y="2608"/>
              <a:ext cx="1056" cy="672"/>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m・, $+</a:t>
              </a:r>
            </a:p>
            <a:p>
              <a:r>
                <a:rPr lang="en-US" altLang="ja-JP" sz="2400"/>
                <a:t>T </a:t>
              </a:r>
              <a:r>
                <a:rPr lang="ja-JP" altLang="en-US" sz="2400"/>
                <a:t>→ </a:t>
              </a:r>
              <a:r>
                <a:rPr lang="en-US" altLang="ja-JP" sz="2400"/>
                <a:t>m</a:t>
              </a:r>
              <a:r>
                <a:rPr lang="ja-JP" altLang="en-US" sz="2400"/>
                <a:t>・, +</a:t>
              </a:r>
            </a:p>
          </p:txBody>
        </p:sp>
      </p:grpSp>
      <p:grpSp>
        <p:nvGrpSpPr>
          <p:cNvPr id="704576" name="Group 64"/>
          <p:cNvGrpSpPr>
            <a:grpSpLocks/>
          </p:cNvGrpSpPr>
          <p:nvPr/>
        </p:nvGrpSpPr>
        <p:grpSpPr bwMode="auto">
          <a:xfrm>
            <a:off x="4562475" y="2514600"/>
            <a:ext cx="2143125" cy="609600"/>
            <a:chOff x="2874" y="1584"/>
            <a:chExt cx="1350" cy="384"/>
          </a:xfrm>
        </p:grpSpPr>
        <p:sp>
          <p:nvSpPr>
            <p:cNvPr id="704573" name="Line 61"/>
            <p:cNvSpPr>
              <a:spLocks noChangeShapeType="1"/>
            </p:cNvSpPr>
            <p:nvPr/>
          </p:nvSpPr>
          <p:spPr bwMode="auto">
            <a:xfrm>
              <a:off x="2908" y="1872"/>
              <a:ext cx="21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4574" name="Text Box 62"/>
            <p:cNvSpPr txBox="1">
              <a:spLocks noChangeArrowheads="1"/>
            </p:cNvSpPr>
            <p:nvPr/>
          </p:nvSpPr>
          <p:spPr bwMode="auto">
            <a:xfrm>
              <a:off x="2874" y="1584"/>
              <a:ext cx="2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04575" name="Rectangle 63"/>
            <p:cNvSpPr>
              <a:spLocks noChangeArrowheads="1"/>
            </p:cNvSpPr>
            <p:nvPr/>
          </p:nvSpPr>
          <p:spPr bwMode="auto">
            <a:xfrm>
              <a:off x="3120" y="1728"/>
              <a:ext cx="110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E+・a, $</a:t>
              </a:r>
            </a:p>
          </p:txBody>
        </p:sp>
      </p:grpSp>
      <p:grpSp>
        <p:nvGrpSpPr>
          <p:cNvPr id="704577" name="Group 65"/>
          <p:cNvGrpSpPr>
            <a:grpSpLocks/>
          </p:cNvGrpSpPr>
          <p:nvPr/>
        </p:nvGrpSpPr>
        <p:grpSpPr bwMode="auto">
          <a:xfrm>
            <a:off x="6724650" y="2514600"/>
            <a:ext cx="2124075" cy="609600"/>
            <a:chOff x="2886" y="1584"/>
            <a:chExt cx="1338" cy="384"/>
          </a:xfrm>
        </p:grpSpPr>
        <p:sp>
          <p:nvSpPr>
            <p:cNvPr id="704578" name="Line 66"/>
            <p:cNvSpPr>
              <a:spLocks noChangeShapeType="1"/>
            </p:cNvSpPr>
            <p:nvPr/>
          </p:nvSpPr>
          <p:spPr bwMode="auto">
            <a:xfrm>
              <a:off x="2908" y="1872"/>
              <a:ext cx="21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4579" name="Text Box 67"/>
            <p:cNvSpPr txBox="1">
              <a:spLocks noChangeArrowheads="1"/>
            </p:cNvSpPr>
            <p:nvPr/>
          </p:nvSpPr>
          <p:spPr bwMode="auto">
            <a:xfrm>
              <a:off x="2886" y="1584"/>
              <a:ext cx="1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a:t>
              </a:r>
            </a:p>
          </p:txBody>
        </p:sp>
        <p:sp>
          <p:nvSpPr>
            <p:cNvPr id="704580" name="Rectangle 68"/>
            <p:cNvSpPr>
              <a:spLocks noChangeArrowheads="1"/>
            </p:cNvSpPr>
            <p:nvPr/>
          </p:nvSpPr>
          <p:spPr bwMode="auto">
            <a:xfrm>
              <a:off x="3120" y="1728"/>
              <a:ext cx="110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E+a・, $</a:t>
              </a:r>
            </a:p>
          </p:txBody>
        </p:sp>
      </p:grpSp>
      <p:grpSp>
        <p:nvGrpSpPr>
          <p:cNvPr id="704585" name="Group 73"/>
          <p:cNvGrpSpPr>
            <a:grpSpLocks/>
          </p:cNvGrpSpPr>
          <p:nvPr/>
        </p:nvGrpSpPr>
        <p:grpSpPr bwMode="auto">
          <a:xfrm>
            <a:off x="2286000" y="3200400"/>
            <a:ext cx="2292350" cy="609600"/>
            <a:chOff x="1436" y="1920"/>
            <a:chExt cx="1444" cy="384"/>
          </a:xfrm>
        </p:grpSpPr>
        <p:sp>
          <p:nvSpPr>
            <p:cNvPr id="704582" name="Line 70"/>
            <p:cNvSpPr>
              <a:spLocks noChangeShapeType="1"/>
            </p:cNvSpPr>
            <p:nvPr/>
          </p:nvSpPr>
          <p:spPr bwMode="auto">
            <a:xfrm>
              <a:off x="1440" y="2208"/>
              <a:ext cx="30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4583" name="Text Box 71"/>
            <p:cNvSpPr txBox="1">
              <a:spLocks noChangeArrowheads="1"/>
            </p:cNvSpPr>
            <p:nvPr/>
          </p:nvSpPr>
          <p:spPr bwMode="auto">
            <a:xfrm>
              <a:off x="1436" y="1920"/>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T</a:t>
              </a:r>
            </a:p>
          </p:txBody>
        </p:sp>
        <p:sp>
          <p:nvSpPr>
            <p:cNvPr id="704584" name="Rectangle 72"/>
            <p:cNvSpPr>
              <a:spLocks noChangeArrowheads="1"/>
            </p:cNvSpPr>
            <p:nvPr/>
          </p:nvSpPr>
          <p:spPr bwMode="auto">
            <a:xfrm>
              <a:off x="1728" y="2064"/>
              <a:ext cx="1152"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T・+T, $</a:t>
              </a:r>
            </a:p>
          </p:txBody>
        </p:sp>
      </p:grpSp>
      <p:grpSp>
        <p:nvGrpSpPr>
          <p:cNvPr id="704590" name="Group 78"/>
          <p:cNvGrpSpPr>
            <a:grpSpLocks/>
          </p:cNvGrpSpPr>
          <p:nvPr/>
        </p:nvGrpSpPr>
        <p:grpSpPr bwMode="auto">
          <a:xfrm>
            <a:off x="4572000" y="3200400"/>
            <a:ext cx="2209800" cy="1143000"/>
            <a:chOff x="2880" y="2064"/>
            <a:chExt cx="1392" cy="720"/>
          </a:xfrm>
        </p:grpSpPr>
        <p:sp>
          <p:nvSpPr>
            <p:cNvPr id="704587" name="Line 75"/>
            <p:cNvSpPr>
              <a:spLocks noChangeShapeType="1"/>
            </p:cNvSpPr>
            <p:nvPr/>
          </p:nvSpPr>
          <p:spPr bwMode="auto">
            <a:xfrm flipV="1">
              <a:off x="2880" y="2352"/>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4588" name="Text Box 76"/>
            <p:cNvSpPr txBox="1">
              <a:spLocks noChangeArrowheads="1"/>
            </p:cNvSpPr>
            <p:nvPr/>
          </p:nvSpPr>
          <p:spPr bwMode="auto">
            <a:xfrm>
              <a:off x="2884" y="2064"/>
              <a:ext cx="2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04589" name="Rectangle 77"/>
            <p:cNvSpPr>
              <a:spLocks noChangeArrowheads="1"/>
            </p:cNvSpPr>
            <p:nvPr/>
          </p:nvSpPr>
          <p:spPr bwMode="auto">
            <a:xfrm>
              <a:off x="3120" y="2208"/>
              <a:ext cx="1152"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T+・T, $</a:t>
              </a:r>
            </a:p>
            <a:p>
              <a:r>
                <a:rPr lang="en-US" altLang="ja-JP" sz="2400"/>
                <a:t>T </a:t>
              </a:r>
              <a:r>
                <a:rPr lang="ja-JP" altLang="en-US" sz="2400"/>
                <a:t>→ </a:t>
              </a:r>
              <a:r>
                <a:rPr lang="en-US" altLang="ja-JP" sz="2400"/>
                <a:t>・m, $</a:t>
              </a:r>
            </a:p>
          </p:txBody>
        </p:sp>
      </p:grpSp>
      <p:grpSp>
        <p:nvGrpSpPr>
          <p:cNvPr id="704591" name="Group 79"/>
          <p:cNvGrpSpPr>
            <a:grpSpLocks/>
          </p:cNvGrpSpPr>
          <p:nvPr/>
        </p:nvGrpSpPr>
        <p:grpSpPr bwMode="auto">
          <a:xfrm>
            <a:off x="6756400" y="3200400"/>
            <a:ext cx="2149475" cy="609600"/>
            <a:chOff x="2870" y="1584"/>
            <a:chExt cx="1354" cy="384"/>
          </a:xfrm>
        </p:grpSpPr>
        <p:sp>
          <p:nvSpPr>
            <p:cNvPr id="704592" name="Line 80"/>
            <p:cNvSpPr>
              <a:spLocks noChangeShapeType="1"/>
            </p:cNvSpPr>
            <p:nvPr/>
          </p:nvSpPr>
          <p:spPr bwMode="auto">
            <a:xfrm>
              <a:off x="2908" y="1872"/>
              <a:ext cx="21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4593" name="Text Box 81"/>
            <p:cNvSpPr txBox="1">
              <a:spLocks noChangeArrowheads="1"/>
            </p:cNvSpPr>
            <p:nvPr/>
          </p:nvSpPr>
          <p:spPr bwMode="auto">
            <a:xfrm>
              <a:off x="2870" y="1584"/>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T</a:t>
              </a:r>
            </a:p>
          </p:txBody>
        </p:sp>
        <p:sp>
          <p:nvSpPr>
            <p:cNvPr id="704594" name="Rectangle 82"/>
            <p:cNvSpPr>
              <a:spLocks noChangeArrowheads="1"/>
            </p:cNvSpPr>
            <p:nvPr/>
          </p:nvSpPr>
          <p:spPr bwMode="auto">
            <a:xfrm>
              <a:off x="3120" y="1728"/>
              <a:ext cx="110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T+T・, $</a:t>
              </a:r>
            </a:p>
          </p:txBody>
        </p:sp>
      </p:grpSp>
      <p:grpSp>
        <p:nvGrpSpPr>
          <p:cNvPr id="704596" name="Group 84"/>
          <p:cNvGrpSpPr>
            <a:grpSpLocks/>
          </p:cNvGrpSpPr>
          <p:nvPr/>
        </p:nvGrpSpPr>
        <p:grpSpPr bwMode="auto">
          <a:xfrm>
            <a:off x="6705600" y="3810000"/>
            <a:ext cx="2174875" cy="609600"/>
            <a:chOff x="2854" y="1584"/>
            <a:chExt cx="1370" cy="384"/>
          </a:xfrm>
        </p:grpSpPr>
        <p:sp>
          <p:nvSpPr>
            <p:cNvPr id="704597" name="Line 85"/>
            <p:cNvSpPr>
              <a:spLocks noChangeShapeType="1"/>
            </p:cNvSpPr>
            <p:nvPr/>
          </p:nvSpPr>
          <p:spPr bwMode="auto">
            <a:xfrm>
              <a:off x="2908" y="1872"/>
              <a:ext cx="21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4598" name="Text Box 86"/>
            <p:cNvSpPr txBox="1">
              <a:spLocks noChangeArrowheads="1"/>
            </p:cNvSpPr>
            <p:nvPr/>
          </p:nvSpPr>
          <p:spPr bwMode="auto">
            <a:xfrm>
              <a:off x="2854" y="1584"/>
              <a:ext cx="2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m</a:t>
              </a:r>
            </a:p>
          </p:txBody>
        </p:sp>
        <p:sp>
          <p:nvSpPr>
            <p:cNvPr id="704599" name="Rectangle 87"/>
            <p:cNvSpPr>
              <a:spLocks noChangeArrowheads="1"/>
            </p:cNvSpPr>
            <p:nvPr/>
          </p:nvSpPr>
          <p:spPr bwMode="auto">
            <a:xfrm>
              <a:off x="3120" y="1728"/>
              <a:ext cx="110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T </a:t>
              </a:r>
              <a:r>
                <a:rPr lang="ja-JP" altLang="en-US" sz="2400"/>
                <a:t>→ </a:t>
              </a:r>
              <a:r>
                <a:rPr lang="en-US" altLang="ja-JP" sz="2400"/>
                <a:t>・m, $</a:t>
              </a:r>
            </a:p>
          </p:txBody>
        </p:sp>
      </p:grpSp>
      <p:sp>
        <p:nvSpPr>
          <p:cNvPr id="704602" name="AutoShape 90"/>
          <p:cNvSpPr>
            <a:spLocks noChangeArrowheads="1"/>
          </p:cNvSpPr>
          <p:nvPr/>
        </p:nvSpPr>
        <p:spPr bwMode="auto">
          <a:xfrm>
            <a:off x="4876800" y="4572000"/>
            <a:ext cx="3276600" cy="838200"/>
          </a:xfrm>
          <a:prstGeom prst="wedgeRoundRectCallout">
            <a:avLst>
              <a:gd name="adj1" fmla="val -62935"/>
              <a:gd name="adj2" fmla="val -22917"/>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400"/>
              <a:t>+ が来た場合</a:t>
            </a:r>
          </a:p>
          <a:p>
            <a:pPr algn="ctr"/>
            <a:r>
              <a:rPr lang="ja-JP" altLang="en-US" sz="2400"/>
              <a:t>どちらの還元か不明</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04516"/>
                                        </p:tgtEl>
                                        <p:attrNameLst>
                                          <p:attrName>style.visibility</p:attrName>
                                        </p:attrNameLst>
                                      </p:cBhvr>
                                      <p:to>
                                        <p:strVal val="visible"/>
                                      </p:to>
                                    </p:set>
                                    <p:animEffect transition="in" filter="checkerboard(across)">
                                      <p:cBhvr>
                                        <p:cTn id="7" dur="500"/>
                                        <p:tgtEl>
                                          <p:spTgt spid="7045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704571"/>
                                        </p:tgtEl>
                                        <p:attrNameLst>
                                          <p:attrName>style.visibility</p:attrName>
                                        </p:attrNameLst>
                                      </p:cBhvr>
                                      <p:to>
                                        <p:strVal val="visible"/>
                                      </p:to>
                                    </p:set>
                                    <p:animEffect transition="in" filter="wipe(left)">
                                      <p:cBhvr>
                                        <p:cTn id="12" dur="500"/>
                                        <p:tgtEl>
                                          <p:spTgt spid="7045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04521"/>
                                        </p:tgtEl>
                                        <p:attrNameLst>
                                          <p:attrName>style.visibility</p:attrName>
                                        </p:attrNameLst>
                                      </p:cBhvr>
                                      <p:to>
                                        <p:strVal val="visible"/>
                                      </p:to>
                                    </p:set>
                                    <p:animEffect transition="in" filter="wipe(left)">
                                      <p:cBhvr>
                                        <p:cTn id="17" dur="500"/>
                                        <p:tgtEl>
                                          <p:spTgt spid="70452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704576"/>
                                        </p:tgtEl>
                                        <p:attrNameLst>
                                          <p:attrName>style.visibility</p:attrName>
                                        </p:attrNameLst>
                                      </p:cBhvr>
                                      <p:to>
                                        <p:strVal val="visible"/>
                                      </p:to>
                                    </p:set>
                                    <p:animEffect transition="in" filter="wipe(left)">
                                      <p:cBhvr>
                                        <p:cTn id="22" dur="500"/>
                                        <p:tgtEl>
                                          <p:spTgt spid="70457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704577"/>
                                        </p:tgtEl>
                                        <p:attrNameLst>
                                          <p:attrName>style.visibility</p:attrName>
                                        </p:attrNameLst>
                                      </p:cBhvr>
                                      <p:to>
                                        <p:strVal val="visible"/>
                                      </p:to>
                                    </p:set>
                                    <p:animEffect transition="in" filter="wipe(left)">
                                      <p:cBhvr>
                                        <p:cTn id="27" dur="500"/>
                                        <p:tgtEl>
                                          <p:spTgt spid="70457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704585"/>
                                        </p:tgtEl>
                                        <p:attrNameLst>
                                          <p:attrName>style.visibility</p:attrName>
                                        </p:attrNameLst>
                                      </p:cBhvr>
                                      <p:to>
                                        <p:strVal val="visible"/>
                                      </p:to>
                                    </p:set>
                                    <p:animEffect transition="in" filter="wipe(left)">
                                      <p:cBhvr>
                                        <p:cTn id="32" dur="500"/>
                                        <p:tgtEl>
                                          <p:spTgt spid="70458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704590"/>
                                        </p:tgtEl>
                                        <p:attrNameLst>
                                          <p:attrName>style.visibility</p:attrName>
                                        </p:attrNameLst>
                                      </p:cBhvr>
                                      <p:to>
                                        <p:strVal val="visible"/>
                                      </p:to>
                                    </p:set>
                                    <p:animEffect transition="in" filter="wipe(left)">
                                      <p:cBhvr>
                                        <p:cTn id="37" dur="500"/>
                                        <p:tgtEl>
                                          <p:spTgt spid="70459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704591"/>
                                        </p:tgtEl>
                                        <p:attrNameLst>
                                          <p:attrName>style.visibility</p:attrName>
                                        </p:attrNameLst>
                                      </p:cBhvr>
                                      <p:to>
                                        <p:strVal val="visible"/>
                                      </p:to>
                                    </p:set>
                                    <p:animEffect transition="in" filter="wipe(left)">
                                      <p:cBhvr>
                                        <p:cTn id="42" dur="500"/>
                                        <p:tgtEl>
                                          <p:spTgt spid="70459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704596"/>
                                        </p:tgtEl>
                                        <p:attrNameLst>
                                          <p:attrName>style.visibility</p:attrName>
                                        </p:attrNameLst>
                                      </p:cBhvr>
                                      <p:to>
                                        <p:strVal val="visible"/>
                                      </p:to>
                                    </p:set>
                                    <p:animEffect transition="in" filter="wipe(left)">
                                      <p:cBhvr>
                                        <p:cTn id="47" dur="500"/>
                                        <p:tgtEl>
                                          <p:spTgt spid="70459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nodeType="clickEffect">
                                  <p:stCondLst>
                                    <p:cond delay="0"/>
                                  </p:stCondLst>
                                  <p:childTnLst>
                                    <p:set>
                                      <p:cBhvr>
                                        <p:cTn id="51" dur="1" fill="hold">
                                          <p:stCondLst>
                                            <p:cond delay="0"/>
                                          </p:stCondLst>
                                        </p:cTn>
                                        <p:tgtEl>
                                          <p:spTgt spid="704601"/>
                                        </p:tgtEl>
                                        <p:attrNameLst>
                                          <p:attrName>style.visibility</p:attrName>
                                        </p:attrNameLst>
                                      </p:cBhvr>
                                      <p:to>
                                        <p:strVal val="visible"/>
                                      </p:to>
                                    </p:set>
                                    <p:animEffect transition="in" filter="wipe(left)">
                                      <p:cBhvr>
                                        <p:cTn id="52" dur="500"/>
                                        <p:tgtEl>
                                          <p:spTgt spid="704601"/>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5" presetClass="entr" presetSubtype="10" fill="hold" grpId="0" nodeType="clickEffect">
                                  <p:stCondLst>
                                    <p:cond delay="0"/>
                                  </p:stCondLst>
                                  <p:childTnLst>
                                    <p:set>
                                      <p:cBhvr>
                                        <p:cTn id="56" dur="1" fill="hold">
                                          <p:stCondLst>
                                            <p:cond delay="0"/>
                                          </p:stCondLst>
                                        </p:cTn>
                                        <p:tgtEl>
                                          <p:spTgt spid="704602"/>
                                        </p:tgtEl>
                                        <p:attrNameLst>
                                          <p:attrName>style.visibility</p:attrName>
                                        </p:attrNameLst>
                                      </p:cBhvr>
                                      <p:to>
                                        <p:strVal val="visible"/>
                                      </p:to>
                                    </p:set>
                                    <p:animEffect transition="in" filter="checkerboard(across)">
                                      <p:cBhvr>
                                        <p:cTn id="57" dur="500"/>
                                        <p:tgtEl>
                                          <p:spTgt spid="704602"/>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704533"/>
                                        </p:tgtEl>
                                        <p:attrNameLst>
                                          <p:attrName>style.visibility</p:attrName>
                                        </p:attrNameLst>
                                      </p:cBhvr>
                                      <p:to>
                                        <p:strVal val="visible"/>
                                      </p:to>
                                    </p:set>
                                    <p:animEffect transition="in" filter="checkerboard(across)">
                                      <p:cBhvr>
                                        <p:cTn id="62" dur="500"/>
                                        <p:tgtEl>
                                          <p:spTgt spid="704533"/>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 presetClass="entr" presetSubtype="10" fill="hold" grpId="0" nodeType="clickEffect">
                                  <p:stCondLst>
                                    <p:cond delay="0"/>
                                  </p:stCondLst>
                                  <p:childTnLst>
                                    <p:set>
                                      <p:cBhvr>
                                        <p:cTn id="66" dur="1" fill="hold">
                                          <p:stCondLst>
                                            <p:cond delay="0"/>
                                          </p:stCondLst>
                                        </p:cTn>
                                        <p:tgtEl>
                                          <p:spTgt spid="704534"/>
                                        </p:tgtEl>
                                        <p:attrNameLst>
                                          <p:attrName>style.visibility</p:attrName>
                                        </p:attrNameLst>
                                      </p:cBhvr>
                                      <p:to>
                                        <p:strVal val="visible"/>
                                      </p:to>
                                    </p:set>
                                    <p:animEffect transition="in" filter="checkerboard(across)">
                                      <p:cBhvr>
                                        <p:cTn id="67" dur="500"/>
                                        <p:tgtEl>
                                          <p:spTgt spid="7045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16" grpId="0" animBg="1" autoUpdateAnimBg="0"/>
      <p:bldP spid="704533" grpId="0" autoUpdateAnimBg="0"/>
      <p:bldP spid="704534" grpId="0" autoUpdateAnimBg="0"/>
      <p:bldP spid="704602" grpId="0" animBg="1"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7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solidFill>
                  <a:schemeClr val="tx1"/>
                </a:solidFill>
                <a:effectLst/>
              </a:rPr>
              <a:t>LR</a:t>
            </a:r>
            <a:r>
              <a:rPr lang="ja-JP" altLang="en-US">
                <a:solidFill>
                  <a:schemeClr val="tx1"/>
                </a:solidFill>
                <a:effectLst/>
              </a:rPr>
              <a:t>構文解析のクラス</a:t>
            </a:r>
          </a:p>
        </p:txBody>
      </p:sp>
      <p:graphicFrame>
        <p:nvGraphicFramePr>
          <p:cNvPr id="749662" name="Group 94"/>
          <p:cNvGraphicFramePr>
            <a:graphicFrameLocks noGrp="1"/>
          </p:cNvGraphicFramePr>
          <p:nvPr/>
        </p:nvGraphicFramePr>
        <p:xfrm>
          <a:off x="152400" y="1371600"/>
          <a:ext cx="8839200" cy="5152517"/>
        </p:xfrm>
        <a:graphic>
          <a:graphicData uri="http://schemas.openxmlformats.org/drawingml/2006/table">
            <a:tbl>
              <a:tblPr/>
              <a:tblGrid>
                <a:gridCol w="13716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99060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2133600">
                  <a:extLst>
                    <a:ext uri="{9D8B030D-6E8A-4147-A177-3AD203B41FA5}">
                      <a16:colId xmlns:a16="http://schemas.microsoft.com/office/drawing/2014/main" val="20005"/>
                    </a:ext>
                  </a:extLst>
                </a:gridCol>
              </a:tblGrid>
              <a:tr h="1047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クラス</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先読み</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解析表</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サイズ</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受理</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文法</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その他の特徴</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810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6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無し</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LR(0)</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項</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row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87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6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SLR(1)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有り</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(必要時のみ)</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LR(0)</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項</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LR(1)</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項</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(必要部分のみ)</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tc vMerge="1">
                  <a:txBody>
                    <a:bodyPr/>
                    <a:lstStyle/>
                    <a:p>
                      <a:endParaRPr kumimoji="1" lang="ja-JP" altLang="en-US"/>
                    </a:p>
                  </a:txBody>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461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LALR(1)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有り</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LR(0)</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項</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LR(1)</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項</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(全体)</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tc vMerge="1">
                  <a:txBody>
                    <a:bodyPr/>
                    <a:lstStyle/>
                    <a:p>
                      <a:endParaRPr kumimoji="1" lang="ja-JP" altLang="en-US"/>
                    </a:p>
                  </a:txBody>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コンパイラコンパイラで作成</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73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6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有り</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LR(1)</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項</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tc vMerge="1">
                  <a:txBody>
                    <a:bodyPr/>
                    <a:lstStyle/>
                    <a:p>
                      <a:endParaRPr kumimoji="1" lang="ja-JP" altLang="en-US"/>
                    </a:p>
                  </a:txBody>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749614" name="AutoShape 46"/>
          <p:cNvSpPr>
            <a:spLocks noChangeArrowheads="1"/>
          </p:cNvSpPr>
          <p:nvPr/>
        </p:nvSpPr>
        <p:spPr bwMode="auto">
          <a:xfrm>
            <a:off x="4953000" y="2590800"/>
            <a:ext cx="838200" cy="3733800"/>
          </a:xfrm>
          <a:prstGeom prst="upDownArrow">
            <a:avLst>
              <a:gd name="adj1" fmla="val 50000"/>
              <a:gd name="adj2" fmla="val 89091"/>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nchorCtr="1"/>
          <a:lstStyle/>
          <a:p>
            <a:r>
              <a:rPr lang="ja-JP" altLang="en-US" sz="2800"/>
              <a:t>小</a:t>
            </a:r>
          </a:p>
          <a:p>
            <a:endParaRPr lang="ja-JP" altLang="en-US" sz="2800"/>
          </a:p>
          <a:p>
            <a:endParaRPr lang="ja-JP" altLang="en-US" sz="2800"/>
          </a:p>
          <a:p>
            <a:endParaRPr lang="ja-JP" altLang="en-US" sz="2800"/>
          </a:p>
          <a:p>
            <a:r>
              <a:rPr lang="ja-JP" altLang="en-US" sz="2800"/>
              <a:t>大</a:t>
            </a:r>
          </a:p>
        </p:txBody>
      </p:sp>
      <p:sp>
        <p:nvSpPr>
          <p:cNvPr id="749615" name="AutoShape 47"/>
          <p:cNvSpPr>
            <a:spLocks noChangeArrowheads="1"/>
          </p:cNvSpPr>
          <p:nvPr/>
        </p:nvSpPr>
        <p:spPr bwMode="auto">
          <a:xfrm>
            <a:off x="5943600" y="2590800"/>
            <a:ext cx="838200" cy="3733800"/>
          </a:xfrm>
          <a:prstGeom prst="upDownArrow">
            <a:avLst>
              <a:gd name="adj1" fmla="val 50000"/>
              <a:gd name="adj2" fmla="val 89091"/>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nchorCtr="1"/>
          <a:lstStyle/>
          <a:p>
            <a:r>
              <a:rPr lang="ja-JP" altLang="en-US" sz="2800"/>
              <a:t>狭</a:t>
            </a:r>
          </a:p>
          <a:p>
            <a:endParaRPr lang="ja-JP" altLang="en-US" sz="2800"/>
          </a:p>
          <a:p>
            <a:endParaRPr lang="ja-JP" altLang="en-US" sz="2800"/>
          </a:p>
          <a:p>
            <a:endParaRPr lang="ja-JP" altLang="en-US" sz="2800"/>
          </a:p>
          <a:p>
            <a:r>
              <a:rPr lang="ja-JP" altLang="en-US" sz="2800"/>
              <a:t>広</a:t>
            </a: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a:xfrm>
            <a:off x="1066800" y="304800"/>
            <a:ext cx="7543800" cy="838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a:t>
            </a:r>
            <a:r>
              <a:rPr lang="ja-JP" altLang="en-US">
                <a:effectLst/>
              </a:rPr>
              <a:t>文法のクラス</a:t>
            </a:r>
          </a:p>
        </p:txBody>
      </p:sp>
      <p:sp>
        <p:nvSpPr>
          <p:cNvPr id="705539" name="AutoShape 3"/>
          <p:cNvSpPr>
            <a:spLocks noChangeArrowheads="1"/>
          </p:cNvSpPr>
          <p:nvPr/>
        </p:nvSpPr>
        <p:spPr bwMode="auto">
          <a:xfrm>
            <a:off x="304800" y="1371600"/>
            <a:ext cx="3657600" cy="990600"/>
          </a:xfrm>
          <a:prstGeom prst="flowChartDecision">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ja-JP" altLang="en-US" sz="2400"/>
              <a:t>先読み無しで</a:t>
            </a:r>
          </a:p>
          <a:p>
            <a:pPr algn="ctr"/>
            <a:r>
              <a:rPr lang="ja-JP" altLang="en-US" sz="2400"/>
              <a:t>解析可能</a:t>
            </a:r>
          </a:p>
        </p:txBody>
      </p:sp>
      <p:grpSp>
        <p:nvGrpSpPr>
          <p:cNvPr id="705552" name="Group 16"/>
          <p:cNvGrpSpPr>
            <a:grpSpLocks/>
          </p:cNvGrpSpPr>
          <p:nvPr/>
        </p:nvGrpSpPr>
        <p:grpSpPr bwMode="auto">
          <a:xfrm>
            <a:off x="3962400" y="1447800"/>
            <a:ext cx="3276600" cy="762000"/>
            <a:chOff x="2880" y="1152"/>
            <a:chExt cx="2064" cy="480"/>
          </a:xfrm>
        </p:grpSpPr>
        <p:sp>
          <p:nvSpPr>
            <p:cNvPr id="705540" name="Line 4"/>
            <p:cNvSpPr>
              <a:spLocks noChangeShapeType="1"/>
            </p:cNvSpPr>
            <p:nvPr/>
          </p:nvSpPr>
          <p:spPr bwMode="auto">
            <a:xfrm>
              <a:off x="2880" y="1440"/>
              <a:ext cx="52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5541" name="Text Box 5"/>
            <p:cNvSpPr txBox="1">
              <a:spLocks noChangeArrowheads="1"/>
            </p:cNvSpPr>
            <p:nvPr/>
          </p:nvSpPr>
          <p:spPr bwMode="auto">
            <a:xfrm>
              <a:off x="2880" y="1152"/>
              <a:ext cx="4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Yes</a:t>
              </a:r>
            </a:p>
          </p:txBody>
        </p:sp>
        <p:sp>
          <p:nvSpPr>
            <p:cNvPr id="705542" name="AutoShape 6"/>
            <p:cNvSpPr>
              <a:spLocks noChangeArrowheads="1"/>
            </p:cNvSpPr>
            <p:nvPr/>
          </p:nvSpPr>
          <p:spPr bwMode="auto">
            <a:xfrm>
              <a:off x="3408" y="1248"/>
              <a:ext cx="1536" cy="384"/>
            </a:xfrm>
            <a:prstGeom prst="flowChartProcess">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a:t>LR(0)</a:t>
              </a:r>
              <a:r>
                <a:rPr lang="ja-JP" altLang="en-US"/>
                <a:t>文法</a:t>
              </a:r>
            </a:p>
          </p:txBody>
        </p:sp>
      </p:grpSp>
      <p:grpSp>
        <p:nvGrpSpPr>
          <p:cNvPr id="705571" name="Group 35"/>
          <p:cNvGrpSpPr>
            <a:grpSpLocks/>
          </p:cNvGrpSpPr>
          <p:nvPr/>
        </p:nvGrpSpPr>
        <p:grpSpPr bwMode="auto">
          <a:xfrm>
            <a:off x="304800" y="2257425"/>
            <a:ext cx="3657600" cy="1476375"/>
            <a:chOff x="576" y="1662"/>
            <a:chExt cx="2304" cy="930"/>
          </a:xfrm>
        </p:grpSpPr>
        <p:sp>
          <p:nvSpPr>
            <p:cNvPr id="705543" name="Line 7"/>
            <p:cNvSpPr>
              <a:spLocks noChangeShapeType="1"/>
            </p:cNvSpPr>
            <p:nvPr/>
          </p:nvSpPr>
          <p:spPr bwMode="auto">
            <a:xfrm>
              <a:off x="1728" y="1728"/>
              <a:ext cx="0" cy="24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5544" name="Text Box 8"/>
            <p:cNvSpPr txBox="1">
              <a:spLocks noChangeArrowheads="1"/>
            </p:cNvSpPr>
            <p:nvPr/>
          </p:nvSpPr>
          <p:spPr bwMode="auto">
            <a:xfrm>
              <a:off x="1824" y="1662"/>
              <a:ext cx="3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No</a:t>
              </a:r>
            </a:p>
          </p:txBody>
        </p:sp>
        <p:sp>
          <p:nvSpPr>
            <p:cNvPr id="705545" name="AutoShape 9"/>
            <p:cNvSpPr>
              <a:spLocks noChangeArrowheads="1"/>
            </p:cNvSpPr>
            <p:nvPr/>
          </p:nvSpPr>
          <p:spPr bwMode="auto">
            <a:xfrm>
              <a:off x="576" y="1968"/>
              <a:ext cx="2304" cy="624"/>
            </a:xfrm>
            <a:prstGeom prst="flowChartDecision">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ja-JP" altLang="en-US" sz="2400"/>
                <a:t>不都合が起こる部分を</a:t>
              </a:r>
            </a:p>
            <a:p>
              <a:pPr algn="ctr"/>
              <a:r>
                <a:rPr lang="ja-JP" altLang="en-US" sz="2400"/>
                <a:t>先読みすれば解析可能</a:t>
              </a:r>
            </a:p>
          </p:txBody>
        </p:sp>
      </p:grpSp>
      <p:grpSp>
        <p:nvGrpSpPr>
          <p:cNvPr id="705553" name="Group 17"/>
          <p:cNvGrpSpPr>
            <a:grpSpLocks/>
          </p:cNvGrpSpPr>
          <p:nvPr/>
        </p:nvGrpSpPr>
        <p:grpSpPr bwMode="auto">
          <a:xfrm>
            <a:off x="3962400" y="2743200"/>
            <a:ext cx="3276600" cy="762000"/>
            <a:chOff x="2880" y="1968"/>
            <a:chExt cx="2064" cy="480"/>
          </a:xfrm>
        </p:grpSpPr>
        <p:sp>
          <p:nvSpPr>
            <p:cNvPr id="705548" name="Line 12"/>
            <p:cNvSpPr>
              <a:spLocks noChangeShapeType="1"/>
            </p:cNvSpPr>
            <p:nvPr/>
          </p:nvSpPr>
          <p:spPr bwMode="auto">
            <a:xfrm>
              <a:off x="2880" y="2256"/>
              <a:ext cx="52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5549" name="Text Box 13"/>
            <p:cNvSpPr txBox="1">
              <a:spLocks noChangeArrowheads="1"/>
            </p:cNvSpPr>
            <p:nvPr/>
          </p:nvSpPr>
          <p:spPr bwMode="auto">
            <a:xfrm>
              <a:off x="2880" y="1968"/>
              <a:ext cx="4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Yes</a:t>
              </a:r>
            </a:p>
          </p:txBody>
        </p:sp>
        <p:sp>
          <p:nvSpPr>
            <p:cNvPr id="705550" name="AutoShape 14"/>
            <p:cNvSpPr>
              <a:spLocks noChangeArrowheads="1"/>
            </p:cNvSpPr>
            <p:nvPr/>
          </p:nvSpPr>
          <p:spPr bwMode="auto">
            <a:xfrm>
              <a:off x="3408" y="2064"/>
              <a:ext cx="1536" cy="384"/>
            </a:xfrm>
            <a:prstGeom prst="flowChartProcess">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a:t>SLR(1)</a:t>
              </a:r>
              <a:r>
                <a:rPr lang="ja-JP" altLang="en-US"/>
                <a:t>文法</a:t>
              </a:r>
            </a:p>
          </p:txBody>
        </p:sp>
      </p:grpSp>
      <p:grpSp>
        <p:nvGrpSpPr>
          <p:cNvPr id="705570" name="Group 34"/>
          <p:cNvGrpSpPr>
            <a:grpSpLocks/>
          </p:cNvGrpSpPr>
          <p:nvPr/>
        </p:nvGrpSpPr>
        <p:grpSpPr bwMode="auto">
          <a:xfrm>
            <a:off x="304800" y="3629025"/>
            <a:ext cx="3657600" cy="1476375"/>
            <a:chOff x="576" y="2526"/>
            <a:chExt cx="2304" cy="930"/>
          </a:xfrm>
        </p:grpSpPr>
        <p:sp>
          <p:nvSpPr>
            <p:cNvPr id="705560" name="Line 24"/>
            <p:cNvSpPr>
              <a:spLocks noChangeShapeType="1"/>
            </p:cNvSpPr>
            <p:nvPr/>
          </p:nvSpPr>
          <p:spPr bwMode="auto">
            <a:xfrm>
              <a:off x="1728" y="2592"/>
              <a:ext cx="0" cy="24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5561" name="Text Box 25"/>
            <p:cNvSpPr txBox="1">
              <a:spLocks noChangeArrowheads="1"/>
            </p:cNvSpPr>
            <p:nvPr/>
          </p:nvSpPr>
          <p:spPr bwMode="auto">
            <a:xfrm>
              <a:off x="1824" y="2526"/>
              <a:ext cx="3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No</a:t>
              </a:r>
            </a:p>
          </p:txBody>
        </p:sp>
        <p:sp>
          <p:nvSpPr>
            <p:cNvPr id="705562" name="AutoShape 26"/>
            <p:cNvSpPr>
              <a:spLocks noChangeArrowheads="1"/>
            </p:cNvSpPr>
            <p:nvPr/>
          </p:nvSpPr>
          <p:spPr bwMode="auto">
            <a:xfrm>
              <a:off x="576" y="2832"/>
              <a:ext cx="2304" cy="624"/>
            </a:xfrm>
            <a:prstGeom prst="flowChartDecision">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ja-JP" altLang="en-US" sz="2400"/>
                <a:t>全て先読みすれば</a:t>
              </a:r>
            </a:p>
            <a:p>
              <a:pPr algn="ctr"/>
              <a:r>
                <a:rPr lang="ja-JP" altLang="en-US" sz="2400"/>
                <a:t>解析可能</a:t>
              </a:r>
            </a:p>
          </p:txBody>
        </p:sp>
      </p:grpSp>
      <p:grpSp>
        <p:nvGrpSpPr>
          <p:cNvPr id="705569" name="Group 33"/>
          <p:cNvGrpSpPr>
            <a:grpSpLocks/>
          </p:cNvGrpSpPr>
          <p:nvPr/>
        </p:nvGrpSpPr>
        <p:grpSpPr bwMode="auto">
          <a:xfrm>
            <a:off x="838200" y="5029200"/>
            <a:ext cx="2667000" cy="1143000"/>
            <a:chOff x="912" y="3408"/>
            <a:chExt cx="1680" cy="720"/>
          </a:xfrm>
        </p:grpSpPr>
        <p:sp>
          <p:nvSpPr>
            <p:cNvPr id="705563" name="Line 27"/>
            <p:cNvSpPr>
              <a:spLocks noChangeShapeType="1"/>
            </p:cNvSpPr>
            <p:nvPr/>
          </p:nvSpPr>
          <p:spPr bwMode="auto">
            <a:xfrm>
              <a:off x="1728" y="345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5567" name="AutoShape 31"/>
            <p:cNvSpPr>
              <a:spLocks noChangeArrowheads="1"/>
            </p:cNvSpPr>
            <p:nvPr/>
          </p:nvSpPr>
          <p:spPr bwMode="auto">
            <a:xfrm>
              <a:off x="912" y="3744"/>
              <a:ext cx="1680" cy="384"/>
            </a:xfrm>
            <a:prstGeom prst="flowChartProcess">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sz="2400"/>
                <a:t>LR(1)</a:t>
              </a:r>
              <a:r>
                <a:rPr lang="ja-JP" altLang="en-US" sz="2400"/>
                <a:t>文法ではない</a:t>
              </a:r>
            </a:p>
          </p:txBody>
        </p:sp>
        <p:sp>
          <p:nvSpPr>
            <p:cNvPr id="705568" name="Text Box 32"/>
            <p:cNvSpPr txBox="1">
              <a:spLocks noChangeArrowheads="1"/>
            </p:cNvSpPr>
            <p:nvPr/>
          </p:nvSpPr>
          <p:spPr bwMode="auto">
            <a:xfrm>
              <a:off x="1824" y="3408"/>
              <a:ext cx="3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No</a:t>
              </a:r>
            </a:p>
          </p:txBody>
        </p:sp>
      </p:grpSp>
      <p:grpSp>
        <p:nvGrpSpPr>
          <p:cNvPr id="705586" name="Group 50"/>
          <p:cNvGrpSpPr>
            <a:grpSpLocks/>
          </p:cNvGrpSpPr>
          <p:nvPr/>
        </p:nvGrpSpPr>
        <p:grpSpPr bwMode="auto">
          <a:xfrm>
            <a:off x="3886200" y="4038600"/>
            <a:ext cx="4114800" cy="1066800"/>
            <a:chOff x="2448" y="2544"/>
            <a:chExt cx="2592" cy="672"/>
          </a:xfrm>
        </p:grpSpPr>
        <p:sp>
          <p:nvSpPr>
            <p:cNvPr id="705573" name="Line 37"/>
            <p:cNvSpPr>
              <a:spLocks noChangeShapeType="1"/>
            </p:cNvSpPr>
            <p:nvPr/>
          </p:nvSpPr>
          <p:spPr bwMode="auto">
            <a:xfrm>
              <a:off x="2496" y="2880"/>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5574" name="Text Box 38"/>
            <p:cNvSpPr txBox="1">
              <a:spLocks noChangeArrowheads="1"/>
            </p:cNvSpPr>
            <p:nvPr/>
          </p:nvSpPr>
          <p:spPr bwMode="auto">
            <a:xfrm>
              <a:off x="2448" y="2544"/>
              <a:ext cx="4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Yes</a:t>
              </a:r>
            </a:p>
          </p:txBody>
        </p:sp>
        <p:sp>
          <p:nvSpPr>
            <p:cNvPr id="705575" name="AutoShape 39"/>
            <p:cNvSpPr>
              <a:spLocks noChangeArrowheads="1"/>
            </p:cNvSpPr>
            <p:nvPr/>
          </p:nvSpPr>
          <p:spPr bwMode="auto">
            <a:xfrm>
              <a:off x="2736" y="2592"/>
              <a:ext cx="2304" cy="624"/>
            </a:xfrm>
            <a:prstGeom prst="flowChartDecision">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ja-JP" altLang="en-US" sz="2400"/>
                <a:t>重複する項を合併しても</a:t>
              </a:r>
            </a:p>
            <a:p>
              <a:pPr algn="ctr"/>
              <a:r>
                <a:rPr lang="ja-JP" altLang="en-US" sz="2400"/>
                <a:t>解析可能</a:t>
              </a:r>
            </a:p>
          </p:txBody>
        </p:sp>
      </p:grpSp>
      <p:grpSp>
        <p:nvGrpSpPr>
          <p:cNvPr id="705587" name="Group 51"/>
          <p:cNvGrpSpPr>
            <a:grpSpLocks/>
          </p:cNvGrpSpPr>
          <p:nvPr/>
        </p:nvGrpSpPr>
        <p:grpSpPr bwMode="auto">
          <a:xfrm>
            <a:off x="4038600" y="5029200"/>
            <a:ext cx="2438400" cy="1143000"/>
            <a:chOff x="2544" y="3168"/>
            <a:chExt cx="1536" cy="720"/>
          </a:xfrm>
        </p:grpSpPr>
        <p:sp>
          <p:nvSpPr>
            <p:cNvPr id="705576" name="Text Box 40"/>
            <p:cNvSpPr txBox="1">
              <a:spLocks noChangeArrowheads="1"/>
            </p:cNvSpPr>
            <p:nvPr/>
          </p:nvSpPr>
          <p:spPr bwMode="auto">
            <a:xfrm>
              <a:off x="3408" y="3168"/>
              <a:ext cx="4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Yes</a:t>
              </a:r>
            </a:p>
          </p:txBody>
        </p:sp>
        <p:sp>
          <p:nvSpPr>
            <p:cNvPr id="705578" name="Line 42"/>
            <p:cNvSpPr>
              <a:spLocks noChangeShapeType="1"/>
            </p:cNvSpPr>
            <p:nvPr/>
          </p:nvSpPr>
          <p:spPr bwMode="auto">
            <a:xfrm>
              <a:off x="3888" y="3216"/>
              <a:ext cx="0" cy="24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5580" name="AutoShape 44"/>
            <p:cNvSpPr>
              <a:spLocks noChangeArrowheads="1"/>
            </p:cNvSpPr>
            <p:nvPr/>
          </p:nvSpPr>
          <p:spPr bwMode="auto">
            <a:xfrm>
              <a:off x="2544" y="3504"/>
              <a:ext cx="1536" cy="384"/>
            </a:xfrm>
            <a:prstGeom prst="flowChartProcess">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a:t>LALR(1)</a:t>
              </a:r>
              <a:r>
                <a:rPr lang="ja-JP" altLang="en-US"/>
                <a:t>文法</a:t>
              </a:r>
            </a:p>
          </p:txBody>
        </p:sp>
      </p:grpSp>
      <p:grpSp>
        <p:nvGrpSpPr>
          <p:cNvPr id="705584" name="Group 48"/>
          <p:cNvGrpSpPr>
            <a:grpSpLocks/>
          </p:cNvGrpSpPr>
          <p:nvPr/>
        </p:nvGrpSpPr>
        <p:grpSpPr bwMode="auto">
          <a:xfrm>
            <a:off x="6553200" y="4648200"/>
            <a:ext cx="2438400" cy="1524000"/>
            <a:chOff x="4128" y="2928"/>
            <a:chExt cx="1536" cy="960"/>
          </a:xfrm>
        </p:grpSpPr>
        <p:sp>
          <p:nvSpPr>
            <p:cNvPr id="705579" name="Text Box 43"/>
            <p:cNvSpPr txBox="1">
              <a:spLocks noChangeArrowheads="1"/>
            </p:cNvSpPr>
            <p:nvPr/>
          </p:nvSpPr>
          <p:spPr bwMode="auto">
            <a:xfrm>
              <a:off x="4704" y="3072"/>
              <a:ext cx="3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No</a:t>
              </a:r>
            </a:p>
          </p:txBody>
        </p:sp>
        <p:sp>
          <p:nvSpPr>
            <p:cNvPr id="705581" name="AutoShape 45"/>
            <p:cNvSpPr>
              <a:spLocks noChangeArrowheads="1"/>
            </p:cNvSpPr>
            <p:nvPr/>
          </p:nvSpPr>
          <p:spPr bwMode="auto">
            <a:xfrm>
              <a:off x="4128" y="3504"/>
              <a:ext cx="1536" cy="384"/>
            </a:xfrm>
            <a:prstGeom prst="flowChartProcess">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a:t>LR(1)</a:t>
              </a:r>
              <a:r>
                <a:rPr lang="ja-JP" altLang="en-US"/>
                <a:t>文法</a:t>
              </a:r>
            </a:p>
          </p:txBody>
        </p:sp>
        <p:sp>
          <p:nvSpPr>
            <p:cNvPr id="705582" name="Line 46"/>
            <p:cNvSpPr>
              <a:spLocks noChangeShapeType="1"/>
            </p:cNvSpPr>
            <p:nvPr/>
          </p:nvSpPr>
          <p:spPr bwMode="auto">
            <a:xfrm>
              <a:off x="5040" y="2928"/>
              <a:ext cx="9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5583" name="Line 47"/>
            <p:cNvSpPr>
              <a:spLocks noChangeShapeType="1"/>
            </p:cNvSpPr>
            <p:nvPr/>
          </p:nvSpPr>
          <p:spPr bwMode="auto">
            <a:xfrm>
              <a:off x="5136" y="2928"/>
              <a:ext cx="0" cy="52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05539"/>
                                        </p:tgtEl>
                                        <p:attrNameLst>
                                          <p:attrName>style.visibility</p:attrName>
                                        </p:attrNameLst>
                                      </p:cBhvr>
                                      <p:to>
                                        <p:strVal val="visible"/>
                                      </p:to>
                                    </p:set>
                                    <p:animEffect transition="in" filter="wipe(up)">
                                      <p:cBhvr>
                                        <p:cTn id="7" dur="500"/>
                                        <p:tgtEl>
                                          <p:spTgt spid="7055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705552"/>
                                        </p:tgtEl>
                                        <p:attrNameLst>
                                          <p:attrName>style.visibility</p:attrName>
                                        </p:attrNameLst>
                                      </p:cBhvr>
                                      <p:to>
                                        <p:strVal val="visible"/>
                                      </p:to>
                                    </p:set>
                                    <p:animEffect transition="in" filter="wipe(left)">
                                      <p:cBhvr>
                                        <p:cTn id="12" dur="500"/>
                                        <p:tgtEl>
                                          <p:spTgt spid="7055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05571"/>
                                        </p:tgtEl>
                                        <p:attrNameLst>
                                          <p:attrName>style.visibility</p:attrName>
                                        </p:attrNameLst>
                                      </p:cBhvr>
                                      <p:to>
                                        <p:strVal val="visible"/>
                                      </p:to>
                                    </p:set>
                                    <p:animEffect transition="in" filter="wipe(up)">
                                      <p:cBhvr>
                                        <p:cTn id="17" dur="500"/>
                                        <p:tgtEl>
                                          <p:spTgt spid="70557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705553"/>
                                        </p:tgtEl>
                                        <p:attrNameLst>
                                          <p:attrName>style.visibility</p:attrName>
                                        </p:attrNameLst>
                                      </p:cBhvr>
                                      <p:to>
                                        <p:strVal val="visible"/>
                                      </p:to>
                                    </p:set>
                                    <p:animEffect transition="in" filter="wipe(left)">
                                      <p:cBhvr>
                                        <p:cTn id="22" dur="500"/>
                                        <p:tgtEl>
                                          <p:spTgt spid="70555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705570"/>
                                        </p:tgtEl>
                                        <p:attrNameLst>
                                          <p:attrName>style.visibility</p:attrName>
                                        </p:attrNameLst>
                                      </p:cBhvr>
                                      <p:to>
                                        <p:strVal val="visible"/>
                                      </p:to>
                                    </p:set>
                                    <p:animEffect transition="in" filter="wipe(up)">
                                      <p:cBhvr>
                                        <p:cTn id="27" dur="500"/>
                                        <p:tgtEl>
                                          <p:spTgt spid="70557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705569"/>
                                        </p:tgtEl>
                                        <p:attrNameLst>
                                          <p:attrName>style.visibility</p:attrName>
                                        </p:attrNameLst>
                                      </p:cBhvr>
                                      <p:to>
                                        <p:strVal val="visible"/>
                                      </p:to>
                                    </p:set>
                                    <p:animEffect transition="in" filter="wipe(up)">
                                      <p:cBhvr>
                                        <p:cTn id="32" dur="500"/>
                                        <p:tgtEl>
                                          <p:spTgt spid="70556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705586"/>
                                        </p:tgtEl>
                                        <p:attrNameLst>
                                          <p:attrName>style.visibility</p:attrName>
                                        </p:attrNameLst>
                                      </p:cBhvr>
                                      <p:to>
                                        <p:strVal val="visible"/>
                                      </p:to>
                                    </p:set>
                                    <p:animEffect transition="in" filter="wipe(left)">
                                      <p:cBhvr>
                                        <p:cTn id="37" dur="500"/>
                                        <p:tgtEl>
                                          <p:spTgt spid="70558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1" fill="hold" nodeType="clickEffect">
                                  <p:stCondLst>
                                    <p:cond delay="0"/>
                                  </p:stCondLst>
                                  <p:childTnLst>
                                    <p:set>
                                      <p:cBhvr>
                                        <p:cTn id="41" dur="1" fill="hold">
                                          <p:stCondLst>
                                            <p:cond delay="0"/>
                                          </p:stCondLst>
                                        </p:cTn>
                                        <p:tgtEl>
                                          <p:spTgt spid="705587"/>
                                        </p:tgtEl>
                                        <p:attrNameLst>
                                          <p:attrName>style.visibility</p:attrName>
                                        </p:attrNameLst>
                                      </p:cBhvr>
                                      <p:to>
                                        <p:strVal val="visible"/>
                                      </p:to>
                                    </p:set>
                                    <p:animEffect transition="in" filter="wipe(up)">
                                      <p:cBhvr>
                                        <p:cTn id="42" dur="500"/>
                                        <p:tgtEl>
                                          <p:spTgt spid="70558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1" fill="hold" nodeType="clickEffect">
                                  <p:stCondLst>
                                    <p:cond delay="0"/>
                                  </p:stCondLst>
                                  <p:childTnLst>
                                    <p:set>
                                      <p:cBhvr>
                                        <p:cTn id="46" dur="1" fill="hold">
                                          <p:stCondLst>
                                            <p:cond delay="0"/>
                                          </p:stCondLst>
                                        </p:cTn>
                                        <p:tgtEl>
                                          <p:spTgt spid="705584"/>
                                        </p:tgtEl>
                                        <p:attrNameLst>
                                          <p:attrName>style.visibility</p:attrName>
                                        </p:attrNameLst>
                                      </p:cBhvr>
                                      <p:to>
                                        <p:strVal val="visible"/>
                                      </p:to>
                                    </p:set>
                                    <p:animEffect transition="in" filter="wipe(up)">
                                      <p:cBhvr>
                                        <p:cTn id="47" dur="500"/>
                                        <p:tgtEl>
                                          <p:spTgt spid="705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39"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2" name="Rectangle 2"/>
          <p:cNvSpPr>
            <a:spLocks noGrp="1" noChangeArrowheads="1"/>
          </p:cNvSpPr>
          <p:nvPr>
            <p:ph type="title" idx="429496729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構文解析の種類</a:t>
            </a:r>
          </a:p>
        </p:txBody>
      </p:sp>
      <p:graphicFrame>
        <p:nvGraphicFramePr>
          <p:cNvPr id="737283" name="Group 3"/>
          <p:cNvGraphicFramePr>
            <a:graphicFrameLocks noGrp="1"/>
          </p:cNvGraphicFramePr>
          <p:nvPr/>
        </p:nvGraphicFramePr>
        <p:xfrm>
          <a:off x="381000" y="2133600"/>
          <a:ext cx="8382000" cy="3889248"/>
        </p:xfrm>
        <a:graphic>
          <a:graphicData uri="http://schemas.openxmlformats.org/drawingml/2006/table">
            <a:tbl>
              <a:tblPr/>
              <a:tblGrid>
                <a:gridCol w="2743200">
                  <a:extLst>
                    <a:ext uri="{9D8B030D-6E8A-4147-A177-3AD203B41FA5}">
                      <a16:colId xmlns:a16="http://schemas.microsoft.com/office/drawing/2014/main" val="20000"/>
                    </a:ext>
                  </a:extLst>
                </a:gridCol>
                <a:gridCol w="5638800">
                  <a:extLst>
                    <a:ext uri="{9D8B030D-6E8A-4147-A177-3AD203B41FA5}">
                      <a16:colId xmlns:a16="http://schemas.microsoft.com/office/drawing/2014/main" val="20001"/>
                    </a:ext>
                  </a:extLst>
                </a:gridCol>
              </a:tblGrid>
              <a:tr h="647700">
                <a:tc row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下降型解析</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(top-down parsing)</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再帰下降解析</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recursive descent parsing)</a:t>
                      </a:r>
                    </a:p>
                  </a:txBody>
                  <a:tcPr marL="1143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47700">
                <a:tc vMerge="1">
                  <a:txBody>
                    <a:bodyPr/>
                    <a:lstStyle/>
                    <a:p>
                      <a:endParaRPr kumimoji="1" lang="ja-JP" altLang="en-US"/>
                    </a:p>
                  </a:txBody>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LL</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解析</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Left to right scan &amp; Left most derivation)</a:t>
                      </a:r>
                    </a:p>
                  </a:txBody>
                  <a:tcPr marL="1143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47700">
                <a:tc row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上昇型解析</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bottom-up parsing)</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演算子順位構文解析</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operator precedence parsing)</a:t>
                      </a:r>
                    </a:p>
                  </a:txBody>
                  <a:tcPr marL="1143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7700">
                <a:tc vMerge="1">
                  <a:txBody>
                    <a:bodyPr/>
                    <a:lstStyle/>
                    <a:p>
                      <a:endParaRPr kumimoji="1" lang="ja-JP" altLang="en-US"/>
                    </a:p>
                  </a:txBody>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3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a:t>
                      </a:r>
                      <a:r>
                        <a:rPr kumimoji="1" lang="ja-JP" altLang="en-US" sz="3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解析</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Left to right scan &amp; Right most derivation) </a:t>
                      </a:r>
                    </a:p>
                  </a:txBody>
                  <a:tcPr marL="1143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30" name="Rectangle 2"/>
          <p:cNvSpPr>
            <a:spLocks noGrp="1" noChangeArrowheads="1"/>
          </p:cNvSpPr>
          <p:nvPr>
            <p:ph type="title"/>
          </p:nvPr>
        </p:nvSpPr>
        <p:spPr>
          <a:xfrm>
            <a:off x="1066800" y="381000"/>
            <a:ext cx="75438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構文解析の長所と短所</a:t>
            </a:r>
          </a:p>
        </p:txBody>
      </p:sp>
      <p:graphicFrame>
        <p:nvGraphicFramePr>
          <p:cNvPr id="739455" name="Group 127"/>
          <p:cNvGraphicFramePr>
            <a:graphicFrameLocks noGrp="1"/>
          </p:cNvGraphicFramePr>
          <p:nvPr>
            <p:extLst>
              <p:ext uri="{D42A27DB-BD31-4B8C-83A1-F6EECF244321}">
                <p14:modId xmlns:p14="http://schemas.microsoft.com/office/powerpoint/2010/main" val="4182974822"/>
              </p:ext>
            </p:extLst>
          </p:nvPr>
        </p:nvGraphicFramePr>
        <p:xfrm>
          <a:off x="152400" y="1752600"/>
          <a:ext cx="8839200" cy="4800602"/>
        </p:xfrm>
        <a:graphic>
          <a:graphicData uri="http://schemas.openxmlformats.org/drawingml/2006/table">
            <a:tbl>
              <a:tblPr/>
              <a:tblGrid>
                <a:gridCol w="12192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066800">
                  <a:extLst>
                    <a:ext uri="{9D8B030D-6E8A-4147-A177-3AD203B41FA5}">
                      <a16:colId xmlns:a16="http://schemas.microsoft.com/office/drawing/2014/main" val="20004"/>
                    </a:ext>
                  </a:extLst>
                </a:gridCol>
                <a:gridCol w="2209800">
                  <a:extLst>
                    <a:ext uri="{9D8B030D-6E8A-4147-A177-3AD203B41FA5}">
                      <a16:colId xmlns:a16="http://schemas.microsoft.com/office/drawing/2014/main" val="20005"/>
                    </a:ext>
                  </a:extLst>
                </a:gridCol>
              </a:tblGrid>
              <a:tr h="9191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文法</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解析表と</a:t>
                      </a:r>
                      <a:endParaRPr kumimoji="1" lang="en-US" altLang="ja-JP"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文法の対応</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解析表</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サイズ</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適用可能文法範囲</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解析</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効率</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その他の長所</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699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再帰下降</a:t>
                      </a:r>
                      <a:endParaRPr kumimoji="1" lang="en-US" altLang="ja-JP"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高</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小</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狭</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高</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構文エラー発見時のエラーメッセージを作り易い</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コード生成部を埋め込み易い</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715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LL</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2"/>
                  </a:ext>
                </a:extLst>
              </a:tr>
              <a:tr h="9699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演算子</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順位</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式:高</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全体:低</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式:小</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全体:大</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狭</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式:最高</a:t>
                      </a:r>
                    </a:p>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全体:低</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699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低</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大</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広</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低</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構文エラー発見が速い</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LL</a:t>
            </a:r>
            <a:r>
              <a:rPr lang="ja-JP" altLang="en-US">
                <a:effectLst/>
              </a:rPr>
              <a:t>解析と</a:t>
            </a:r>
            <a:r>
              <a:rPr lang="en-US" altLang="ja-JP">
                <a:effectLst/>
              </a:rPr>
              <a:t>LR</a:t>
            </a:r>
            <a:r>
              <a:rPr lang="ja-JP" altLang="en-US">
                <a:effectLst/>
              </a:rPr>
              <a:t>解析の解析表</a:t>
            </a:r>
          </a:p>
        </p:txBody>
      </p:sp>
      <p:sp>
        <p:nvSpPr>
          <p:cNvPr id="747523" name="Rectangle 3"/>
          <p:cNvSpPr>
            <a:spLocks noGrp="1" noChangeArrowheads="1"/>
          </p:cNvSpPr>
          <p:nvPr>
            <p:ph type="body" idx="1"/>
          </p:nvPr>
        </p:nvSpPr>
        <p:spPr>
          <a:xfrm>
            <a:off x="1066800" y="1600200"/>
            <a:ext cx="7848600" cy="4953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LL</a:t>
            </a:r>
            <a:r>
              <a:rPr lang="ja-JP" altLang="en-US">
                <a:effectLst/>
              </a:rPr>
              <a:t>解析</a:t>
            </a:r>
          </a:p>
          <a:p>
            <a:pPr lvl="1"/>
            <a:r>
              <a:rPr lang="ja-JP" altLang="en-US">
                <a:effectLst/>
              </a:rPr>
              <a:t>文法から直接解析表を作成可能</a:t>
            </a:r>
          </a:p>
          <a:p>
            <a:pPr lvl="1"/>
            <a:r>
              <a:rPr lang="ja-JP" altLang="en-US">
                <a:effectLst/>
              </a:rPr>
              <a:t>サイズが小さい   </a:t>
            </a:r>
            <a:r>
              <a:rPr lang="en-US" altLang="ja-JP">
                <a:effectLst/>
              </a:rPr>
              <a:t>LL(k) : </a:t>
            </a:r>
            <a:r>
              <a:rPr lang="en-US" altLang="ja-JP" sz="3200">
                <a:effectLst/>
              </a:rPr>
              <a:t>|</a:t>
            </a:r>
            <a:r>
              <a:rPr lang="en-US" altLang="ja-JP" sz="3200" b="1">
                <a:effectLst/>
              </a:rPr>
              <a:t>N</a:t>
            </a:r>
            <a:r>
              <a:rPr lang="en-US" altLang="ja-JP" sz="3200">
                <a:effectLst/>
              </a:rPr>
              <a:t>|</a:t>
            </a:r>
            <a:r>
              <a:rPr lang="ja-JP" altLang="en-US" sz="3200">
                <a:effectLst/>
              </a:rPr>
              <a:t>×|</a:t>
            </a:r>
            <a:r>
              <a:rPr lang="en-US" altLang="ja-JP" sz="3200" b="1">
                <a:effectLst/>
              </a:rPr>
              <a:t>T</a:t>
            </a:r>
            <a:r>
              <a:rPr lang="en-US" altLang="ja-JP" sz="3200">
                <a:effectLst/>
              </a:rPr>
              <a:t>|</a:t>
            </a:r>
            <a:r>
              <a:rPr lang="en-US" altLang="ja-JP" sz="3200" i="1" baseline="30000">
                <a:effectLst/>
              </a:rPr>
              <a:t>k</a:t>
            </a:r>
            <a:endParaRPr lang="ja-JP" altLang="en-US" sz="3200" i="1" baseline="30000">
              <a:effectLst/>
            </a:endParaRPr>
          </a:p>
          <a:p>
            <a:pPr lvl="1">
              <a:buFontTx/>
              <a:buNone/>
            </a:pPr>
            <a:r>
              <a:rPr lang="ja-JP" altLang="en-US">
                <a:effectLst/>
              </a:rPr>
              <a:t>⇒解析表の作成は容易</a:t>
            </a:r>
          </a:p>
          <a:p>
            <a:r>
              <a:rPr lang="en-US" altLang="ja-JP">
                <a:effectLst/>
              </a:rPr>
              <a:t>LR</a:t>
            </a:r>
            <a:r>
              <a:rPr lang="ja-JP" altLang="en-US">
                <a:effectLst/>
              </a:rPr>
              <a:t>解析</a:t>
            </a:r>
          </a:p>
          <a:p>
            <a:pPr lvl="1"/>
            <a:r>
              <a:rPr lang="ja-JP" altLang="en-US">
                <a:effectLst/>
              </a:rPr>
              <a:t>解析表の導出作業が必要</a:t>
            </a:r>
          </a:p>
          <a:p>
            <a:pPr lvl="1"/>
            <a:r>
              <a:rPr lang="ja-JP" altLang="en-US">
                <a:effectLst/>
              </a:rPr>
              <a:t>サイズが大きい  </a:t>
            </a:r>
            <a:r>
              <a:rPr lang="en-US" altLang="ja-JP">
                <a:effectLst/>
              </a:rPr>
              <a:t>LR(k) : </a:t>
            </a:r>
            <a:r>
              <a:rPr lang="en-US" altLang="ja-JP" sz="3200">
                <a:effectLst/>
              </a:rPr>
              <a:t>2</a:t>
            </a:r>
            <a:r>
              <a:rPr lang="en-US" altLang="ja-JP" sz="3200" baseline="30000">
                <a:effectLst/>
              </a:rPr>
              <a:t>|</a:t>
            </a:r>
            <a:r>
              <a:rPr lang="en-US" altLang="ja-JP" sz="3200" b="1" baseline="30000">
                <a:effectLst/>
              </a:rPr>
              <a:t>P</a:t>
            </a:r>
            <a:r>
              <a:rPr lang="en-US" altLang="ja-JP" sz="3200" baseline="30000">
                <a:effectLst/>
              </a:rPr>
              <a:t>|</a:t>
            </a:r>
            <a:r>
              <a:rPr lang="ja-JP" altLang="en-US" sz="3200">
                <a:effectLst/>
              </a:rPr>
              <a:t>×(</a:t>
            </a:r>
            <a:r>
              <a:rPr lang="en-US" altLang="ja-JP" sz="3200">
                <a:effectLst/>
              </a:rPr>
              <a:t>|</a:t>
            </a:r>
            <a:r>
              <a:rPr lang="en-US" altLang="ja-JP" sz="3200" b="1">
                <a:effectLst/>
              </a:rPr>
              <a:t>N</a:t>
            </a:r>
            <a:r>
              <a:rPr lang="en-US" altLang="ja-JP" sz="3200">
                <a:effectLst/>
              </a:rPr>
              <a:t>|+|</a:t>
            </a:r>
            <a:r>
              <a:rPr lang="en-US" altLang="ja-JP" sz="3200" b="1">
                <a:effectLst/>
              </a:rPr>
              <a:t>T</a:t>
            </a:r>
            <a:r>
              <a:rPr lang="en-US" altLang="ja-JP" sz="3200">
                <a:effectLst/>
              </a:rPr>
              <a:t>|)</a:t>
            </a:r>
            <a:r>
              <a:rPr lang="ja-JP" altLang="en-US" sz="3200">
                <a:effectLst/>
              </a:rPr>
              <a:t>×|</a:t>
            </a:r>
            <a:r>
              <a:rPr lang="en-US" altLang="ja-JP" sz="3200" b="1">
                <a:effectLst/>
              </a:rPr>
              <a:t>T</a:t>
            </a:r>
            <a:r>
              <a:rPr lang="en-US" altLang="ja-JP" sz="3200">
                <a:effectLst/>
              </a:rPr>
              <a:t>|</a:t>
            </a:r>
            <a:r>
              <a:rPr lang="en-US" altLang="ja-JP" sz="3200" i="1" baseline="30000">
                <a:effectLst/>
              </a:rPr>
              <a:t>k</a:t>
            </a:r>
            <a:endParaRPr lang="en-US" altLang="ja-JP" sz="3200" i="1" baseline="50000">
              <a:effectLst/>
            </a:endParaRPr>
          </a:p>
          <a:p>
            <a:pPr lvl="1">
              <a:buFontTx/>
              <a:buNone/>
            </a:pPr>
            <a:r>
              <a:rPr lang="ja-JP" altLang="en-US">
                <a:effectLst/>
              </a:rPr>
              <a:t>⇒解析表の作成は困難 </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4" name="Rectangle 2"/>
          <p:cNvSpPr>
            <a:spLocks noGrp="1" noChangeArrowheads="1"/>
          </p:cNvSpPr>
          <p:nvPr>
            <p:ph type="title"/>
          </p:nvPr>
        </p:nvSpPr>
        <p:spPr>
          <a:xfrm>
            <a:off x="1066800" y="304800"/>
            <a:ext cx="7391400" cy="685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LL</a:t>
            </a:r>
            <a:r>
              <a:rPr lang="ja-JP" altLang="en-US">
                <a:effectLst/>
              </a:rPr>
              <a:t>解析と</a:t>
            </a:r>
            <a:r>
              <a:rPr lang="en-US" altLang="ja-JP">
                <a:effectLst/>
              </a:rPr>
              <a:t>LR</a:t>
            </a:r>
            <a:r>
              <a:rPr lang="ja-JP" altLang="en-US">
                <a:effectLst/>
              </a:rPr>
              <a:t>解析の能力差</a:t>
            </a:r>
          </a:p>
        </p:txBody>
      </p:sp>
      <p:sp>
        <p:nvSpPr>
          <p:cNvPr id="745475" name="Text Box 3"/>
          <p:cNvSpPr txBox="1">
            <a:spLocks noChangeArrowheads="1"/>
          </p:cNvSpPr>
          <p:nvPr/>
        </p:nvSpPr>
        <p:spPr bwMode="auto">
          <a:xfrm>
            <a:off x="762000" y="1143000"/>
            <a:ext cx="6934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&lt;</a:t>
            </a:r>
            <a:r>
              <a:rPr lang="en-US" altLang="ja-JP" sz="2800"/>
              <a:t>X&gt; ::= α ( &lt;A&gt; | &lt;B&gt; | &lt;C&gt; ) β </a:t>
            </a:r>
            <a:r>
              <a:rPr lang="ja-JP" altLang="en-US" sz="2800"/>
              <a:t>の解析</a:t>
            </a:r>
          </a:p>
        </p:txBody>
      </p:sp>
      <p:grpSp>
        <p:nvGrpSpPr>
          <p:cNvPr id="745476" name="Group 4"/>
          <p:cNvGrpSpPr>
            <a:grpSpLocks/>
          </p:cNvGrpSpPr>
          <p:nvPr/>
        </p:nvGrpSpPr>
        <p:grpSpPr bwMode="auto">
          <a:xfrm>
            <a:off x="1524000" y="2667000"/>
            <a:ext cx="4876800" cy="1295400"/>
            <a:chOff x="1248" y="1152"/>
            <a:chExt cx="3072" cy="816"/>
          </a:xfrm>
        </p:grpSpPr>
        <p:sp>
          <p:nvSpPr>
            <p:cNvPr id="745477" name="Rectangle 5"/>
            <p:cNvSpPr>
              <a:spLocks noChangeArrowheads="1"/>
            </p:cNvSpPr>
            <p:nvPr/>
          </p:nvSpPr>
          <p:spPr bwMode="auto">
            <a:xfrm>
              <a:off x="1248" y="1440"/>
              <a:ext cx="672"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sz="2800"/>
                <a:t>α</a:t>
              </a:r>
            </a:p>
          </p:txBody>
        </p:sp>
        <p:sp>
          <p:nvSpPr>
            <p:cNvPr id="745478" name="Line 6"/>
            <p:cNvSpPr>
              <a:spLocks noChangeShapeType="1"/>
            </p:cNvSpPr>
            <p:nvPr/>
          </p:nvSpPr>
          <p:spPr bwMode="auto">
            <a:xfrm>
              <a:off x="1920" y="1584"/>
              <a:ext cx="43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5479" name="Line 7"/>
            <p:cNvSpPr>
              <a:spLocks noChangeShapeType="1"/>
            </p:cNvSpPr>
            <p:nvPr/>
          </p:nvSpPr>
          <p:spPr bwMode="auto">
            <a:xfrm flipV="1">
              <a:off x="1920" y="1296"/>
              <a:ext cx="432"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5480" name="Line 8"/>
            <p:cNvSpPr>
              <a:spLocks noChangeShapeType="1"/>
            </p:cNvSpPr>
            <p:nvPr/>
          </p:nvSpPr>
          <p:spPr bwMode="auto">
            <a:xfrm>
              <a:off x="1920" y="1584"/>
              <a:ext cx="432"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5481" name="Rectangle 9"/>
            <p:cNvSpPr>
              <a:spLocks noChangeArrowheads="1"/>
            </p:cNvSpPr>
            <p:nvPr/>
          </p:nvSpPr>
          <p:spPr bwMode="auto">
            <a:xfrm>
              <a:off x="2352" y="1152"/>
              <a:ext cx="86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sz="2800" dirty="0"/>
                <a:t>&lt;A&gt;</a:t>
              </a:r>
            </a:p>
          </p:txBody>
        </p:sp>
        <p:sp>
          <p:nvSpPr>
            <p:cNvPr id="745482" name="Rectangle 10"/>
            <p:cNvSpPr>
              <a:spLocks noChangeArrowheads="1"/>
            </p:cNvSpPr>
            <p:nvPr/>
          </p:nvSpPr>
          <p:spPr bwMode="auto">
            <a:xfrm>
              <a:off x="2352" y="1440"/>
              <a:ext cx="86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sz="2800"/>
                <a:t>&lt;B&gt;</a:t>
              </a:r>
            </a:p>
          </p:txBody>
        </p:sp>
        <p:sp>
          <p:nvSpPr>
            <p:cNvPr id="745483" name="Rectangle 11"/>
            <p:cNvSpPr>
              <a:spLocks noChangeArrowheads="1"/>
            </p:cNvSpPr>
            <p:nvPr/>
          </p:nvSpPr>
          <p:spPr bwMode="auto">
            <a:xfrm>
              <a:off x="2352" y="1728"/>
              <a:ext cx="86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sz="2800"/>
                <a:t>&lt;C&gt;</a:t>
              </a:r>
            </a:p>
          </p:txBody>
        </p:sp>
        <p:sp>
          <p:nvSpPr>
            <p:cNvPr id="745484" name="Line 12"/>
            <p:cNvSpPr>
              <a:spLocks noChangeShapeType="1"/>
            </p:cNvSpPr>
            <p:nvPr/>
          </p:nvSpPr>
          <p:spPr bwMode="auto">
            <a:xfrm>
              <a:off x="3216" y="1584"/>
              <a:ext cx="43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5485" name="Line 13"/>
            <p:cNvSpPr>
              <a:spLocks noChangeShapeType="1"/>
            </p:cNvSpPr>
            <p:nvPr/>
          </p:nvSpPr>
          <p:spPr bwMode="auto">
            <a:xfrm flipV="1">
              <a:off x="3216" y="1584"/>
              <a:ext cx="432"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5486" name="Line 14"/>
            <p:cNvSpPr>
              <a:spLocks noChangeShapeType="1"/>
            </p:cNvSpPr>
            <p:nvPr/>
          </p:nvSpPr>
          <p:spPr bwMode="auto">
            <a:xfrm>
              <a:off x="3216" y="1296"/>
              <a:ext cx="432"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5487" name="Rectangle 15"/>
            <p:cNvSpPr>
              <a:spLocks noChangeArrowheads="1"/>
            </p:cNvSpPr>
            <p:nvPr/>
          </p:nvSpPr>
          <p:spPr bwMode="auto">
            <a:xfrm>
              <a:off x="3648" y="1440"/>
              <a:ext cx="672"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sz="2800"/>
                <a:t>β</a:t>
              </a:r>
            </a:p>
          </p:txBody>
        </p:sp>
      </p:grpSp>
      <p:sp>
        <p:nvSpPr>
          <p:cNvPr id="745488" name="Text Box 16"/>
          <p:cNvSpPr txBox="1">
            <a:spLocks noChangeArrowheads="1"/>
          </p:cNvSpPr>
          <p:nvPr/>
        </p:nvSpPr>
        <p:spPr bwMode="auto">
          <a:xfrm>
            <a:off x="4343400" y="1600200"/>
            <a:ext cx="45989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&lt;</a:t>
            </a:r>
            <a:r>
              <a:rPr lang="en-US" altLang="ja-JP" sz="2800"/>
              <a:t>A&gt;&lt;B&gt;&lt;C&gt; </a:t>
            </a:r>
            <a:r>
              <a:rPr lang="ja-JP" altLang="en-US" sz="2800"/>
              <a:t>のどれが来る？</a:t>
            </a:r>
          </a:p>
        </p:txBody>
      </p:sp>
      <p:sp>
        <p:nvSpPr>
          <p:cNvPr id="745489" name="AutoShape 17"/>
          <p:cNvSpPr>
            <a:spLocks noChangeArrowheads="1"/>
          </p:cNvSpPr>
          <p:nvPr/>
        </p:nvSpPr>
        <p:spPr bwMode="auto">
          <a:xfrm>
            <a:off x="1143000" y="4038600"/>
            <a:ext cx="2057400" cy="990600"/>
          </a:xfrm>
          <a:prstGeom prst="wedgeRoundRectCallout">
            <a:avLst>
              <a:gd name="adj1" fmla="val 21375"/>
              <a:gd name="adj2" fmla="val -111699"/>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r>
              <a:rPr lang="en-US" altLang="ja-JP" sz="2400"/>
              <a:t>LL</a:t>
            </a:r>
            <a:r>
              <a:rPr lang="ja-JP" altLang="en-US" sz="2400"/>
              <a:t>解析</a:t>
            </a:r>
          </a:p>
          <a:p>
            <a:pPr algn="ctr"/>
            <a:r>
              <a:rPr lang="ja-JP" altLang="en-US" sz="2800"/>
              <a:t>ここで判定</a:t>
            </a:r>
          </a:p>
        </p:txBody>
      </p:sp>
      <p:grpSp>
        <p:nvGrpSpPr>
          <p:cNvPr id="745490" name="Group 18"/>
          <p:cNvGrpSpPr>
            <a:grpSpLocks/>
          </p:cNvGrpSpPr>
          <p:nvPr/>
        </p:nvGrpSpPr>
        <p:grpSpPr bwMode="auto">
          <a:xfrm>
            <a:off x="2819400" y="1846263"/>
            <a:ext cx="1254125" cy="2268537"/>
            <a:chOff x="1920" y="1248"/>
            <a:chExt cx="790" cy="1429"/>
          </a:xfrm>
        </p:grpSpPr>
        <p:sp>
          <p:nvSpPr>
            <p:cNvPr id="745491" name="AutoShape 19"/>
            <p:cNvSpPr>
              <a:spLocks noChangeArrowheads="1"/>
            </p:cNvSpPr>
            <p:nvPr/>
          </p:nvSpPr>
          <p:spPr bwMode="auto">
            <a:xfrm>
              <a:off x="2160" y="1669"/>
              <a:ext cx="288" cy="1008"/>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45492" name="Text Box 20"/>
            <p:cNvSpPr txBox="1">
              <a:spLocks noChangeArrowheads="1"/>
            </p:cNvSpPr>
            <p:nvPr/>
          </p:nvSpPr>
          <p:spPr bwMode="auto">
            <a:xfrm>
              <a:off x="1920" y="1248"/>
              <a:ext cx="790"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000" dirty="0"/>
                <a:t>LL</a:t>
              </a:r>
              <a:r>
                <a:rPr lang="ja-JP" altLang="en-US" sz="2000" dirty="0"/>
                <a:t>解析の</a:t>
              </a:r>
            </a:p>
            <a:p>
              <a:r>
                <a:rPr lang="ja-JP" altLang="en-US" sz="2000" dirty="0"/>
                <a:t>先読み</a:t>
              </a:r>
            </a:p>
          </p:txBody>
        </p:sp>
      </p:grpSp>
      <p:grpSp>
        <p:nvGrpSpPr>
          <p:cNvPr id="745493" name="Group 21"/>
          <p:cNvGrpSpPr>
            <a:grpSpLocks/>
          </p:cNvGrpSpPr>
          <p:nvPr/>
        </p:nvGrpSpPr>
        <p:grpSpPr bwMode="auto">
          <a:xfrm>
            <a:off x="4876800" y="2303463"/>
            <a:ext cx="1268413" cy="1371600"/>
            <a:chOff x="3216" y="1536"/>
            <a:chExt cx="799" cy="864"/>
          </a:xfrm>
        </p:grpSpPr>
        <p:sp>
          <p:nvSpPr>
            <p:cNvPr id="745494" name="Text Box 22"/>
            <p:cNvSpPr txBox="1">
              <a:spLocks noChangeArrowheads="1"/>
            </p:cNvSpPr>
            <p:nvPr/>
          </p:nvSpPr>
          <p:spPr bwMode="auto">
            <a:xfrm>
              <a:off x="3216" y="1536"/>
              <a:ext cx="799"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000"/>
                <a:t>LR</a:t>
              </a:r>
              <a:r>
                <a:rPr lang="ja-JP" altLang="en-US" sz="2000"/>
                <a:t>解析の</a:t>
              </a:r>
            </a:p>
            <a:p>
              <a:r>
                <a:rPr lang="ja-JP" altLang="en-US" sz="2000"/>
                <a:t>先読み</a:t>
              </a:r>
            </a:p>
          </p:txBody>
        </p:sp>
        <p:sp>
          <p:nvSpPr>
            <p:cNvPr id="745495" name="AutoShape 23"/>
            <p:cNvSpPr>
              <a:spLocks noChangeArrowheads="1"/>
            </p:cNvSpPr>
            <p:nvPr/>
          </p:nvSpPr>
          <p:spPr bwMode="auto">
            <a:xfrm>
              <a:off x="3456" y="1968"/>
              <a:ext cx="288" cy="432"/>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grpSp>
      <p:sp>
        <p:nvSpPr>
          <p:cNvPr id="745496" name="AutoShape 24"/>
          <p:cNvSpPr>
            <a:spLocks noChangeArrowheads="1"/>
          </p:cNvSpPr>
          <p:nvPr/>
        </p:nvSpPr>
        <p:spPr bwMode="auto">
          <a:xfrm>
            <a:off x="4267200" y="4038600"/>
            <a:ext cx="2057400" cy="990600"/>
          </a:xfrm>
          <a:prstGeom prst="wedgeRoundRectCallout">
            <a:avLst>
              <a:gd name="adj1" fmla="val 2394"/>
              <a:gd name="adj2" fmla="val -117949"/>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r>
              <a:rPr lang="en-US" altLang="ja-JP" sz="2400"/>
              <a:t>LR</a:t>
            </a:r>
            <a:r>
              <a:rPr lang="ja-JP" altLang="en-US" sz="2400"/>
              <a:t>解析</a:t>
            </a:r>
          </a:p>
          <a:p>
            <a:pPr algn="ctr"/>
            <a:r>
              <a:rPr lang="ja-JP" altLang="en-US" sz="2800"/>
              <a:t>ここで判定</a:t>
            </a:r>
          </a:p>
        </p:txBody>
      </p:sp>
      <p:sp>
        <p:nvSpPr>
          <p:cNvPr id="745497" name="Text Box 25"/>
          <p:cNvSpPr txBox="1">
            <a:spLocks noChangeArrowheads="1"/>
          </p:cNvSpPr>
          <p:nvPr/>
        </p:nvSpPr>
        <p:spPr bwMode="auto">
          <a:xfrm>
            <a:off x="685800" y="5181600"/>
            <a:ext cx="444658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LL</a:t>
            </a:r>
            <a:r>
              <a:rPr lang="ja-JP" altLang="en-US" sz="2800"/>
              <a:t>解析 : 読み込む前に判定</a:t>
            </a:r>
          </a:p>
          <a:p>
            <a:r>
              <a:rPr lang="en-US" altLang="ja-JP" sz="2800"/>
              <a:t>LR</a:t>
            </a:r>
            <a:r>
              <a:rPr lang="ja-JP" altLang="en-US" sz="2800"/>
              <a:t>解析 : 読み込み後に判定</a:t>
            </a:r>
          </a:p>
        </p:txBody>
      </p:sp>
      <p:sp>
        <p:nvSpPr>
          <p:cNvPr id="745498" name="Text Box 26"/>
          <p:cNvSpPr txBox="1">
            <a:spLocks noChangeArrowheads="1"/>
          </p:cNvSpPr>
          <p:nvPr/>
        </p:nvSpPr>
        <p:spPr bwMode="auto">
          <a:xfrm>
            <a:off x="1371600" y="6096000"/>
            <a:ext cx="6864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LR </a:t>
            </a:r>
            <a:r>
              <a:rPr lang="ja-JP" altLang="en-US" sz="2800"/>
              <a:t>解析の方がより広い文法を受理できる</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745476"/>
                                        </p:tgtEl>
                                        <p:attrNameLst>
                                          <p:attrName>style.visibility</p:attrName>
                                        </p:attrNameLst>
                                      </p:cBhvr>
                                      <p:to>
                                        <p:strVal val="visible"/>
                                      </p:to>
                                    </p:set>
                                    <p:animEffect transition="in" filter="wipe(left)">
                                      <p:cBhvr>
                                        <p:cTn id="7" dur="500"/>
                                        <p:tgtEl>
                                          <p:spTgt spid="7454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45488"/>
                                        </p:tgtEl>
                                        <p:attrNameLst>
                                          <p:attrName>style.visibility</p:attrName>
                                        </p:attrNameLst>
                                      </p:cBhvr>
                                      <p:to>
                                        <p:strVal val="visible"/>
                                      </p:to>
                                    </p:set>
                                    <p:animEffect transition="in" filter="checkerboard(across)">
                                      <p:cBhvr>
                                        <p:cTn id="12" dur="500"/>
                                        <p:tgtEl>
                                          <p:spTgt spid="7454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45489"/>
                                        </p:tgtEl>
                                        <p:attrNameLst>
                                          <p:attrName>style.visibility</p:attrName>
                                        </p:attrNameLst>
                                      </p:cBhvr>
                                      <p:to>
                                        <p:strVal val="visible"/>
                                      </p:to>
                                    </p:set>
                                    <p:animEffect transition="in" filter="checkerboard(across)">
                                      <p:cBhvr>
                                        <p:cTn id="17" dur="500"/>
                                        <p:tgtEl>
                                          <p:spTgt spid="74548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745490"/>
                                        </p:tgtEl>
                                        <p:attrNameLst>
                                          <p:attrName>style.visibility</p:attrName>
                                        </p:attrNameLst>
                                      </p:cBhvr>
                                      <p:to>
                                        <p:strVal val="visible"/>
                                      </p:to>
                                    </p:set>
                                    <p:animEffect transition="in" filter="checkerboard(across)">
                                      <p:cBhvr>
                                        <p:cTn id="22" dur="500"/>
                                        <p:tgtEl>
                                          <p:spTgt spid="74549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45496"/>
                                        </p:tgtEl>
                                        <p:attrNameLst>
                                          <p:attrName>style.visibility</p:attrName>
                                        </p:attrNameLst>
                                      </p:cBhvr>
                                      <p:to>
                                        <p:strVal val="visible"/>
                                      </p:to>
                                    </p:set>
                                    <p:animEffect transition="in" filter="checkerboard(across)">
                                      <p:cBhvr>
                                        <p:cTn id="27" dur="500"/>
                                        <p:tgtEl>
                                          <p:spTgt spid="74549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745493"/>
                                        </p:tgtEl>
                                        <p:attrNameLst>
                                          <p:attrName>style.visibility</p:attrName>
                                        </p:attrNameLst>
                                      </p:cBhvr>
                                      <p:to>
                                        <p:strVal val="visible"/>
                                      </p:to>
                                    </p:set>
                                    <p:animEffect transition="in" filter="checkerboard(across)">
                                      <p:cBhvr>
                                        <p:cTn id="32" dur="500"/>
                                        <p:tgtEl>
                                          <p:spTgt spid="74549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745497"/>
                                        </p:tgtEl>
                                        <p:attrNameLst>
                                          <p:attrName>style.visibility</p:attrName>
                                        </p:attrNameLst>
                                      </p:cBhvr>
                                      <p:to>
                                        <p:strVal val="visible"/>
                                      </p:to>
                                    </p:set>
                                    <p:animEffect transition="in" filter="checkerboard(across)">
                                      <p:cBhvr>
                                        <p:cTn id="37" dur="500"/>
                                        <p:tgtEl>
                                          <p:spTgt spid="74549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745498"/>
                                        </p:tgtEl>
                                        <p:attrNameLst>
                                          <p:attrName>style.visibility</p:attrName>
                                        </p:attrNameLst>
                                      </p:cBhvr>
                                      <p:to>
                                        <p:strVal val="visible"/>
                                      </p:to>
                                    </p:set>
                                    <p:animEffect transition="in" filter="checkerboard(across)">
                                      <p:cBhvr>
                                        <p:cTn id="42" dur="500"/>
                                        <p:tgtEl>
                                          <p:spTgt spid="7454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5488" grpId="0" autoUpdateAnimBg="0"/>
      <p:bldP spid="745489" grpId="0" animBg="1" autoUpdateAnimBg="0"/>
      <p:bldP spid="745496" grpId="0" animBg="1" autoUpdateAnimBg="0"/>
      <p:bldP spid="745497" grpId="0" autoUpdateAnimBg="0"/>
      <p:bldP spid="745498" grpId="0"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6498" name="Rectangle 2"/>
          <p:cNvSpPr>
            <a:spLocks noGrp="1" noChangeArrowheads="1"/>
          </p:cNvSpPr>
          <p:nvPr>
            <p:ph type="title"/>
          </p:nvPr>
        </p:nvSpPr>
        <p:spPr>
          <a:xfrm>
            <a:off x="1066800" y="304800"/>
            <a:ext cx="76200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LL</a:t>
            </a:r>
            <a:r>
              <a:rPr lang="ja-JP" altLang="en-US">
                <a:effectLst/>
              </a:rPr>
              <a:t>解析と</a:t>
            </a:r>
            <a:r>
              <a:rPr lang="en-US" altLang="ja-JP">
                <a:effectLst/>
              </a:rPr>
              <a:t>LR</a:t>
            </a:r>
            <a:r>
              <a:rPr lang="ja-JP" altLang="en-US">
                <a:effectLst/>
              </a:rPr>
              <a:t>解析の能力差</a:t>
            </a:r>
          </a:p>
        </p:txBody>
      </p:sp>
      <p:grpSp>
        <p:nvGrpSpPr>
          <p:cNvPr id="746499" name="Group 3"/>
          <p:cNvGrpSpPr>
            <a:grpSpLocks/>
          </p:cNvGrpSpPr>
          <p:nvPr/>
        </p:nvGrpSpPr>
        <p:grpSpPr bwMode="auto">
          <a:xfrm>
            <a:off x="1219200" y="1295400"/>
            <a:ext cx="6629400" cy="5334000"/>
            <a:chOff x="768" y="816"/>
            <a:chExt cx="4176" cy="3360"/>
          </a:xfrm>
        </p:grpSpPr>
        <p:sp>
          <p:nvSpPr>
            <p:cNvPr id="746500" name="AutoShape 4"/>
            <p:cNvSpPr>
              <a:spLocks noChangeArrowheads="1"/>
            </p:cNvSpPr>
            <p:nvPr/>
          </p:nvSpPr>
          <p:spPr bwMode="auto">
            <a:xfrm>
              <a:off x="768" y="816"/>
              <a:ext cx="4176" cy="3360"/>
            </a:xfrm>
            <a:prstGeom prst="roundRect">
              <a:avLst>
                <a:gd name="adj" fmla="val 16667"/>
              </a:avLst>
            </a:prstGeom>
            <a:solidFill>
              <a:srgbClr val="000080"/>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46501" name="Text Box 5"/>
            <p:cNvSpPr txBox="1">
              <a:spLocks noChangeArrowheads="1"/>
            </p:cNvSpPr>
            <p:nvPr/>
          </p:nvSpPr>
          <p:spPr bwMode="auto">
            <a:xfrm>
              <a:off x="3552" y="960"/>
              <a:ext cx="72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LR(</a:t>
              </a:r>
              <a:r>
                <a:rPr lang="en-US" altLang="ja-JP" i="1"/>
                <a:t>k</a:t>
              </a:r>
              <a:r>
                <a:rPr lang="en-US" altLang="ja-JP"/>
                <a:t>)</a:t>
              </a:r>
            </a:p>
          </p:txBody>
        </p:sp>
      </p:grpSp>
      <p:grpSp>
        <p:nvGrpSpPr>
          <p:cNvPr id="746502" name="Group 6"/>
          <p:cNvGrpSpPr>
            <a:grpSpLocks/>
          </p:cNvGrpSpPr>
          <p:nvPr/>
        </p:nvGrpSpPr>
        <p:grpSpPr bwMode="auto">
          <a:xfrm>
            <a:off x="1371600" y="2133600"/>
            <a:ext cx="6324600" cy="4191000"/>
            <a:chOff x="864" y="1344"/>
            <a:chExt cx="3984" cy="2640"/>
          </a:xfrm>
        </p:grpSpPr>
        <p:sp>
          <p:nvSpPr>
            <p:cNvPr id="746503" name="AutoShape 7"/>
            <p:cNvSpPr>
              <a:spLocks noChangeArrowheads="1"/>
            </p:cNvSpPr>
            <p:nvPr/>
          </p:nvSpPr>
          <p:spPr bwMode="auto">
            <a:xfrm>
              <a:off x="864" y="1344"/>
              <a:ext cx="3984" cy="2640"/>
            </a:xfrm>
            <a:prstGeom prst="roundRect">
              <a:avLst>
                <a:gd name="adj" fmla="val 16667"/>
              </a:avLst>
            </a:prstGeom>
            <a:solidFill>
              <a:srgbClr val="0000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46504" name="Text Box 8"/>
            <p:cNvSpPr txBox="1">
              <a:spLocks noChangeArrowheads="1"/>
            </p:cNvSpPr>
            <p:nvPr/>
          </p:nvSpPr>
          <p:spPr bwMode="auto">
            <a:xfrm>
              <a:off x="3552" y="1392"/>
              <a:ext cx="73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LR(1)</a:t>
              </a:r>
            </a:p>
          </p:txBody>
        </p:sp>
      </p:grpSp>
      <p:grpSp>
        <p:nvGrpSpPr>
          <p:cNvPr id="746505" name="Group 9"/>
          <p:cNvGrpSpPr>
            <a:grpSpLocks/>
          </p:cNvGrpSpPr>
          <p:nvPr/>
        </p:nvGrpSpPr>
        <p:grpSpPr bwMode="auto">
          <a:xfrm>
            <a:off x="1524000" y="2819400"/>
            <a:ext cx="6019800" cy="3352800"/>
            <a:chOff x="960" y="1776"/>
            <a:chExt cx="3792" cy="2112"/>
          </a:xfrm>
        </p:grpSpPr>
        <p:sp>
          <p:nvSpPr>
            <p:cNvPr id="746506" name="AutoShape 10"/>
            <p:cNvSpPr>
              <a:spLocks noChangeArrowheads="1"/>
            </p:cNvSpPr>
            <p:nvPr/>
          </p:nvSpPr>
          <p:spPr bwMode="auto">
            <a:xfrm>
              <a:off x="960" y="1776"/>
              <a:ext cx="3792" cy="2112"/>
            </a:xfrm>
            <a:prstGeom prst="roundRect">
              <a:avLst>
                <a:gd name="adj" fmla="val 16667"/>
              </a:avLst>
            </a:prstGeom>
            <a:solidFill>
              <a:srgbClr val="3366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46507" name="Text Box 11"/>
            <p:cNvSpPr txBox="1">
              <a:spLocks noChangeArrowheads="1"/>
            </p:cNvSpPr>
            <p:nvPr/>
          </p:nvSpPr>
          <p:spPr bwMode="auto">
            <a:xfrm>
              <a:off x="3408" y="1824"/>
              <a:ext cx="108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LALR(1)</a:t>
              </a:r>
            </a:p>
          </p:txBody>
        </p:sp>
      </p:grpSp>
      <p:grpSp>
        <p:nvGrpSpPr>
          <p:cNvPr id="746508" name="Group 12"/>
          <p:cNvGrpSpPr>
            <a:grpSpLocks/>
          </p:cNvGrpSpPr>
          <p:nvPr/>
        </p:nvGrpSpPr>
        <p:grpSpPr bwMode="auto">
          <a:xfrm>
            <a:off x="1676400" y="3505200"/>
            <a:ext cx="5715000" cy="2514600"/>
            <a:chOff x="1056" y="2208"/>
            <a:chExt cx="3600" cy="1584"/>
          </a:xfrm>
        </p:grpSpPr>
        <p:sp>
          <p:nvSpPr>
            <p:cNvPr id="746509" name="AutoShape 13"/>
            <p:cNvSpPr>
              <a:spLocks noChangeArrowheads="1"/>
            </p:cNvSpPr>
            <p:nvPr/>
          </p:nvSpPr>
          <p:spPr bwMode="auto">
            <a:xfrm>
              <a:off x="1056" y="2208"/>
              <a:ext cx="3600" cy="1584"/>
            </a:xfrm>
            <a:prstGeom prst="roundRect">
              <a:avLst>
                <a:gd name="adj" fmla="val 16667"/>
              </a:avLst>
            </a:prstGeom>
            <a:solidFill>
              <a:srgbClr val="00CC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46510" name="Text Box 14"/>
            <p:cNvSpPr txBox="1">
              <a:spLocks noChangeArrowheads="1"/>
            </p:cNvSpPr>
            <p:nvPr/>
          </p:nvSpPr>
          <p:spPr bwMode="auto">
            <a:xfrm>
              <a:off x="3456" y="2352"/>
              <a:ext cx="881"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solidFill>
                    <a:srgbClr val="000000"/>
                  </a:solidFill>
                </a:rPr>
                <a:t>SLR(1)</a:t>
              </a:r>
            </a:p>
          </p:txBody>
        </p:sp>
      </p:grpSp>
      <p:grpSp>
        <p:nvGrpSpPr>
          <p:cNvPr id="746511" name="Group 15"/>
          <p:cNvGrpSpPr>
            <a:grpSpLocks/>
          </p:cNvGrpSpPr>
          <p:nvPr/>
        </p:nvGrpSpPr>
        <p:grpSpPr bwMode="auto">
          <a:xfrm>
            <a:off x="1828800" y="4343400"/>
            <a:ext cx="5410200" cy="1371600"/>
            <a:chOff x="1152" y="2736"/>
            <a:chExt cx="3408" cy="864"/>
          </a:xfrm>
        </p:grpSpPr>
        <p:sp>
          <p:nvSpPr>
            <p:cNvPr id="746512" name="AutoShape 16"/>
            <p:cNvSpPr>
              <a:spLocks noChangeArrowheads="1"/>
            </p:cNvSpPr>
            <p:nvPr/>
          </p:nvSpPr>
          <p:spPr bwMode="auto">
            <a:xfrm>
              <a:off x="1152" y="2736"/>
              <a:ext cx="3408" cy="864"/>
            </a:xfrm>
            <a:prstGeom prst="roundRect">
              <a:avLst>
                <a:gd name="adj" fmla="val 16667"/>
              </a:avLst>
            </a:prstGeom>
            <a:solidFill>
              <a:srgbClr val="CCFFFF"/>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46513" name="Text Box 17"/>
            <p:cNvSpPr txBox="1">
              <a:spLocks noChangeArrowheads="1"/>
            </p:cNvSpPr>
            <p:nvPr/>
          </p:nvSpPr>
          <p:spPr bwMode="auto">
            <a:xfrm>
              <a:off x="3552" y="3024"/>
              <a:ext cx="73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solidFill>
                    <a:srgbClr val="000000"/>
                  </a:solidFill>
                </a:rPr>
                <a:t>LR(0)</a:t>
              </a:r>
            </a:p>
          </p:txBody>
        </p:sp>
      </p:grpSp>
      <p:grpSp>
        <p:nvGrpSpPr>
          <p:cNvPr id="746535" name="Group 39"/>
          <p:cNvGrpSpPr>
            <a:grpSpLocks/>
          </p:cNvGrpSpPr>
          <p:nvPr/>
        </p:nvGrpSpPr>
        <p:grpSpPr bwMode="auto">
          <a:xfrm>
            <a:off x="2057400" y="1447800"/>
            <a:ext cx="2971800" cy="5029200"/>
            <a:chOff x="1296" y="912"/>
            <a:chExt cx="1872" cy="3168"/>
          </a:xfrm>
        </p:grpSpPr>
        <p:sp>
          <p:nvSpPr>
            <p:cNvPr id="746536" name="AutoShape 40"/>
            <p:cNvSpPr>
              <a:spLocks noChangeArrowheads="1"/>
            </p:cNvSpPr>
            <p:nvPr/>
          </p:nvSpPr>
          <p:spPr bwMode="auto">
            <a:xfrm>
              <a:off x="1296" y="912"/>
              <a:ext cx="1872" cy="3168"/>
            </a:xfrm>
            <a:prstGeom prst="roundRect">
              <a:avLst>
                <a:gd name="adj" fmla="val 11912"/>
              </a:avLst>
            </a:prstGeom>
            <a:solidFill>
              <a:srgbClr val="003300"/>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endParaRPr lang="en-US" altLang="ja-JP"/>
            </a:p>
          </p:txBody>
        </p:sp>
        <p:sp>
          <p:nvSpPr>
            <p:cNvPr id="746537" name="Text Box 41"/>
            <p:cNvSpPr txBox="1">
              <a:spLocks noChangeArrowheads="1"/>
            </p:cNvSpPr>
            <p:nvPr/>
          </p:nvSpPr>
          <p:spPr bwMode="auto">
            <a:xfrm>
              <a:off x="1920" y="960"/>
              <a:ext cx="71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LL(</a:t>
              </a:r>
              <a:r>
                <a:rPr lang="en-US" altLang="ja-JP" i="1"/>
                <a:t>k</a:t>
              </a:r>
              <a:r>
                <a:rPr lang="en-US" altLang="ja-JP"/>
                <a:t>)</a:t>
              </a:r>
            </a:p>
          </p:txBody>
        </p:sp>
      </p:grpSp>
      <p:sp>
        <p:nvSpPr>
          <p:cNvPr id="746534" name="Rectangle 38"/>
          <p:cNvSpPr>
            <a:spLocks noChangeArrowheads="1"/>
          </p:cNvSpPr>
          <p:nvPr/>
        </p:nvSpPr>
        <p:spPr bwMode="auto">
          <a:xfrm>
            <a:off x="2057400" y="2819400"/>
            <a:ext cx="2971800" cy="3352800"/>
          </a:xfrm>
          <a:prstGeom prst="rect">
            <a:avLst/>
          </a:prstGeom>
          <a:solidFill>
            <a:srgbClr val="0080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46530" name="Rectangle 34"/>
          <p:cNvSpPr>
            <a:spLocks noChangeArrowheads="1"/>
          </p:cNvSpPr>
          <p:nvPr/>
        </p:nvSpPr>
        <p:spPr bwMode="auto">
          <a:xfrm>
            <a:off x="2057400" y="3505200"/>
            <a:ext cx="2971800" cy="2514600"/>
          </a:xfrm>
          <a:prstGeom prst="rect">
            <a:avLst/>
          </a:prstGeom>
          <a:solidFill>
            <a:srgbClr val="3399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grpSp>
        <p:nvGrpSpPr>
          <p:cNvPr id="746517" name="Group 21"/>
          <p:cNvGrpSpPr>
            <a:grpSpLocks/>
          </p:cNvGrpSpPr>
          <p:nvPr/>
        </p:nvGrpSpPr>
        <p:grpSpPr bwMode="auto">
          <a:xfrm>
            <a:off x="2209800" y="3657600"/>
            <a:ext cx="2667000" cy="2209800"/>
            <a:chOff x="1392" y="2304"/>
            <a:chExt cx="1680" cy="1392"/>
          </a:xfrm>
        </p:grpSpPr>
        <p:sp>
          <p:nvSpPr>
            <p:cNvPr id="746518" name="AutoShape 22"/>
            <p:cNvSpPr>
              <a:spLocks noChangeArrowheads="1"/>
            </p:cNvSpPr>
            <p:nvPr/>
          </p:nvSpPr>
          <p:spPr bwMode="auto">
            <a:xfrm>
              <a:off x="1392" y="2304"/>
              <a:ext cx="1680" cy="1392"/>
            </a:xfrm>
            <a:prstGeom prst="roundRect">
              <a:avLst>
                <a:gd name="adj" fmla="val 16667"/>
              </a:avLst>
            </a:prstGeom>
            <a:solidFill>
              <a:srgbClr val="00FF00"/>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endParaRPr lang="en-US" altLang="ja-JP"/>
            </a:p>
          </p:txBody>
        </p:sp>
        <p:sp>
          <p:nvSpPr>
            <p:cNvPr id="746519" name="Text Box 23"/>
            <p:cNvSpPr txBox="1">
              <a:spLocks noChangeArrowheads="1"/>
            </p:cNvSpPr>
            <p:nvPr/>
          </p:nvSpPr>
          <p:spPr bwMode="auto">
            <a:xfrm>
              <a:off x="1872" y="2352"/>
              <a:ext cx="7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solidFill>
                    <a:srgbClr val="000000"/>
                  </a:solidFill>
                </a:rPr>
                <a:t>LL(1)</a:t>
              </a:r>
            </a:p>
          </p:txBody>
        </p:sp>
      </p:grpSp>
      <p:sp>
        <p:nvSpPr>
          <p:cNvPr id="746520" name="AutoShape 24"/>
          <p:cNvSpPr>
            <a:spLocks noChangeArrowheads="1"/>
          </p:cNvSpPr>
          <p:nvPr/>
        </p:nvSpPr>
        <p:spPr bwMode="auto">
          <a:xfrm>
            <a:off x="2667000" y="4495800"/>
            <a:ext cx="1752600" cy="1066800"/>
          </a:xfrm>
          <a:prstGeom prst="roundRect">
            <a:avLst>
              <a:gd name="adj" fmla="val 16667"/>
            </a:avLst>
          </a:prstGeom>
          <a:solidFill>
            <a:srgbClr val="CCFFCC"/>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a:solidFill>
                  <a:srgbClr val="000000"/>
                </a:solidFill>
              </a:rPr>
              <a:t>LL(0)</a:t>
            </a:r>
          </a:p>
        </p:txBody>
      </p:sp>
      <p:sp>
        <p:nvSpPr>
          <p:cNvPr id="746521" name="Line 25"/>
          <p:cNvSpPr>
            <a:spLocks noChangeShapeType="1"/>
          </p:cNvSpPr>
          <p:nvPr/>
        </p:nvSpPr>
        <p:spPr bwMode="auto">
          <a:xfrm>
            <a:off x="2057400" y="5715000"/>
            <a:ext cx="2971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6522" name="Line 26"/>
          <p:cNvSpPr>
            <a:spLocks noChangeShapeType="1"/>
          </p:cNvSpPr>
          <p:nvPr/>
        </p:nvSpPr>
        <p:spPr bwMode="auto">
          <a:xfrm>
            <a:off x="2057400" y="4343400"/>
            <a:ext cx="2971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6523" name="Line 27"/>
          <p:cNvSpPr>
            <a:spLocks noChangeShapeType="1"/>
          </p:cNvSpPr>
          <p:nvPr/>
        </p:nvSpPr>
        <p:spPr bwMode="auto">
          <a:xfrm>
            <a:off x="2057400" y="3505200"/>
            <a:ext cx="2971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6524" name="Line 28"/>
          <p:cNvSpPr>
            <a:spLocks noChangeShapeType="1"/>
          </p:cNvSpPr>
          <p:nvPr/>
        </p:nvSpPr>
        <p:spPr bwMode="auto">
          <a:xfrm>
            <a:off x="2057400" y="2819400"/>
            <a:ext cx="2971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6525" name="Line 29"/>
          <p:cNvSpPr>
            <a:spLocks noChangeShapeType="1"/>
          </p:cNvSpPr>
          <p:nvPr/>
        </p:nvSpPr>
        <p:spPr bwMode="auto">
          <a:xfrm>
            <a:off x="2057400" y="2133600"/>
            <a:ext cx="2971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6526" name="Line 30"/>
          <p:cNvSpPr>
            <a:spLocks noChangeShapeType="1"/>
          </p:cNvSpPr>
          <p:nvPr/>
        </p:nvSpPr>
        <p:spPr bwMode="auto">
          <a:xfrm>
            <a:off x="2057400" y="6019800"/>
            <a:ext cx="2971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6527" name="Line 31"/>
          <p:cNvSpPr>
            <a:spLocks noChangeShapeType="1"/>
          </p:cNvSpPr>
          <p:nvPr/>
        </p:nvSpPr>
        <p:spPr bwMode="auto">
          <a:xfrm>
            <a:off x="2057400" y="6172200"/>
            <a:ext cx="2971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46528" name="Line 32"/>
          <p:cNvSpPr>
            <a:spLocks noChangeShapeType="1"/>
          </p:cNvSpPr>
          <p:nvPr/>
        </p:nvSpPr>
        <p:spPr bwMode="auto">
          <a:xfrm>
            <a:off x="2057400" y="6324600"/>
            <a:ext cx="29718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2"/>
          <p:cNvSpPr>
            <a:spLocks noGrp="1" noChangeArrowheads="1"/>
          </p:cNvSpPr>
          <p:nvPr>
            <p:ph type="title"/>
          </p:nvPr>
        </p:nvSpPr>
        <p:spPr/>
        <p:txBody>
          <a:bodyPr/>
          <a:lstStyle/>
          <a:p>
            <a:pPr eaLnBrk="1" hangingPunct="1">
              <a:defRPr/>
            </a:pPr>
            <a:r>
              <a:rPr lang="ja-JP" altLang="en-US" dirty="0">
                <a:latin typeface="Times New Roman" panose="02020603050405020304" pitchFamily="18" charset="0"/>
              </a:rPr>
              <a:t>オンライン試験</a:t>
            </a:r>
          </a:p>
        </p:txBody>
      </p:sp>
      <p:sp>
        <p:nvSpPr>
          <p:cNvPr id="260099" name="Rectangle 3"/>
          <p:cNvSpPr>
            <a:spLocks noGrp="1" noChangeArrowheads="1"/>
          </p:cNvSpPr>
          <p:nvPr>
            <p:ph idx="1"/>
          </p:nvPr>
        </p:nvSpPr>
        <p:spPr/>
        <p:txBody>
          <a:bodyPr/>
          <a:lstStyle/>
          <a:p>
            <a:pPr eaLnBrk="1" hangingPunct="1">
              <a:defRPr/>
            </a:pPr>
            <a:r>
              <a:rPr lang="ja-JP" altLang="en-US" dirty="0">
                <a:latin typeface="Times New Roman" panose="02020603050405020304" pitchFamily="18" charset="0"/>
              </a:rPr>
              <a:t>試験日 </a:t>
            </a:r>
            <a:r>
              <a:rPr lang="en-US" altLang="ja-JP" dirty="0">
                <a:latin typeface="Times New Roman" panose="02020603050405020304" pitchFamily="18" charset="0"/>
              </a:rPr>
              <a:t>: 7</a:t>
            </a:r>
            <a:r>
              <a:rPr lang="ja-JP" altLang="en-US">
                <a:latin typeface="Times New Roman" panose="02020603050405020304" pitchFamily="18" charset="0"/>
              </a:rPr>
              <a:t>月</a:t>
            </a:r>
            <a:r>
              <a:rPr lang="en-US" altLang="ja-JP">
                <a:latin typeface="Times New Roman" panose="02020603050405020304" pitchFamily="18" charset="0"/>
              </a:rPr>
              <a:t>26</a:t>
            </a:r>
            <a:r>
              <a:rPr lang="ja-JP" altLang="en-US">
                <a:latin typeface="Times New Roman" panose="02020603050405020304" pitchFamily="18" charset="0"/>
              </a:rPr>
              <a:t>日</a:t>
            </a:r>
            <a:r>
              <a:rPr lang="en-US" altLang="ja-JP" dirty="0">
                <a:latin typeface="Times New Roman" panose="02020603050405020304" pitchFamily="18" charset="0"/>
              </a:rPr>
              <a:t>(</a:t>
            </a:r>
            <a:r>
              <a:rPr lang="ja-JP" altLang="en-US" dirty="0">
                <a:latin typeface="Times New Roman" panose="02020603050405020304" pitchFamily="18" charset="0"/>
              </a:rPr>
              <a:t>水</a:t>
            </a:r>
            <a:r>
              <a:rPr lang="en-US" altLang="ja-JP" dirty="0">
                <a:latin typeface="Times New Roman" panose="02020603050405020304" pitchFamily="18" charset="0"/>
              </a:rPr>
              <a:t>)</a:t>
            </a:r>
          </a:p>
          <a:p>
            <a:pPr eaLnBrk="1" hangingPunct="1">
              <a:defRPr/>
            </a:pPr>
            <a:r>
              <a:rPr lang="ja-JP" altLang="en-US" dirty="0">
                <a:latin typeface="Times New Roman" panose="02020603050405020304" pitchFamily="18" charset="0"/>
              </a:rPr>
              <a:t>試験時間 </a:t>
            </a:r>
            <a:r>
              <a:rPr lang="en-US" altLang="ja-JP" dirty="0">
                <a:latin typeface="Times New Roman" panose="02020603050405020304" pitchFamily="18" charset="0"/>
              </a:rPr>
              <a:t>: 60</a:t>
            </a:r>
            <a:r>
              <a:rPr lang="ja-JP" altLang="en-US" dirty="0">
                <a:latin typeface="Times New Roman" panose="02020603050405020304" pitchFamily="18" charset="0"/>
              </a:rPr>
              <a:t>分</a:t>
            </a:r>
          </a:p>
          <a:p>
            <a:pPr eaLnBrk="1" hangingPunct="1">
              <a:defRPr/>
            </a:pPr>
            <a:r>
              <a:rPr lang="ja-JP" altLang="en-US" dirty="0">
                <a:latin typeface="Times New Roman" panose="02020603050405020304" pitchFamily="18" charset="0"/>
              </a:rPr>
              <a:t>試験範囲 </a:t>
            </a:r>
            <a:r>
              <a:rPr lang="en-US" altLang="ja-JP" dirty="0">
                <a:latin typeface="Times New Roman" panose="02020603050405020304" pitchFamily="18" charset="0"/>
              </a:rPr>
              <a:t>: </a:t>
            </a:r>
            <a:r>
              <a:rPr lang="ja-JP" altLang="en-US" dirty="0">
                <a:latin typeface="Times New Roman" panose="02020603050405020304" pitchFamily="18" charset="0"/>
              </a:rPr>
              <a:t>第</a:t>
            </a:r>
            <a:r>
              <a:rPr lang="en-US" altLang="ja-JP" dirty="0">
                <a:latin typeface="Times New Roman" panose="02020603050405020304" pitchFamily="18" charset="0"/>
              </a:rPr>
              <a:t>1</a:t>
            </a:r>
            <a:r>
              <a:rPr lang="ja-JP" altLang="en-US" dirty="0">
                <a:latin typeface="Times New Roman" panose="02020603050405020304" pitchFamily="18" charset="0"/>
              </a:rPr>
              <a:t>～</a:t>
            </a:r>
            <a:r>
              <a:rPr lang="en-US" altLang="ja-JP" dirty="0">
                <a:latin typeface="Times New Roman" panose="02020603050405020304" pitchFamily="18" charset="0"/>
              </a:rPr>
              <a:t>14</a:t>
            </a:r>
            <a:r>
              <a:rPr lang="ja-JP" altLang="en-US" dirty="0">
                <a:latin typeface="Times New Roman" panose="02020603050405020304" pitchFamily="18" charset="0"/>
              </a:rPr>
              <a:t>回</a:t>
            </a:r>
          </a:p>
          <a:p>
            <a:pPr eaLnBrk="1" hangingPunct="1">
              <a:defRPr/>
            </a:pPr>
            <a:r>
              <a:rPr lang="ja-JP" altLang="en-US" dirty="0">
                <a:latin typeface="Times New Roman" panose="02020603050405020304" pitchFamily="18" charset="0"/>
              </a:rPr>
              <a:t>配点 </a:t>
            </a:r>
            <a:r>
              <a:rPr lang="en-US" altLang="ja-JP" dirty="0">
                <a:latin typeface="Times New Roman" panose="02020603050405020304" pitchFamily="18" charset="0"/>
              </a:rPr>
              <a:t>: 70</a:t>
            </a:r>
            <a:r>
              <a:rPr lang="ja-JP" altLang="en-US" dirty="0">
                <a:latin typeface="Times New Roman" panose="02020603050405020304" pitchFamily="18" charset="0"/>
              </a:rPr>
              <a:t>点満点</a:t>
            </a:r>
            <a:endParaRPr lang="en-US" altLang="ja-JP" dirty="0">
              <a:latin typeface="Times New Roman" panose="02020603050405020304" pitchFamily="18" charset="0"/>
            </a:endParaRPr>
          </a:p>
          <a:p>
            <a:pPr eaLnBrk="1" hangingPunct="1">
              <a:defRPr/>
            </a:pPr>
            <a:r>
              <a:rPr lang="ja-JP" altLang="en-US" dirty="0">
                <a:latin typeface="Times New Roman" panose="02020603050405020304" pitchFamily="18" charset="0"/>
              </a:rPr>
              <a:t>持ち込み：全て可</a:t>
            </a:r>
            <a:endParaRPr lang="en-US" altLang="ja-JP" dirty="0">
              <a:latin typeface="Times New Roman" panose="02020603050405020304" pitchFamily="18" charset="0"/>
            </a:endParaRPr>
          </a:p>
          <a:p>
            <a:pPr lvl="1" eaLnBrk="1" hangingPunct="1">
              <a:defRPr/>
            </a:pPr>
            <a:r>
              <a:rPr lang="ja-JP" altLang="en-US" dirty="0">
                <a:latin typeface="Times New Roman" panose="02020603050405020304" pitchFamily="18" charset="0"/>
              </a:rPr>
              <a:t>ただし外部との通信は禁止</a:t>
            </a:r>
            <a:endParaRPr lang="en-US" altLang="ja-JP" dirty="0">
              <a:latin typeface="Times New Roman" panose="02020603050405020304" pitchFamily="18" charset="0"/>
            </a:endParaRPr>
          </a:p>
        </p:txBody>
      </p:sp>
    </p:spTree>
    <p:extLst>
      <p:ext uri="{BB962C8B-B14F-4D97-AF65-F5344CB8AC3E}">
        <p14:creationId xmlns:p14="http://schemas.microsoft.com/office/powerpoint/2010/main" val="3298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34882" name="Group 2"/>
          <p:cNvGraphicFramePr>
            <a:graphicFrameLocks noGrp="1"/>
          </p:cNvGraphicFramePr>
          <p:nvPr>
            <p:extLst>
              <p:ext uri="{D42A27DB-BD31-4B8C-83A1-F6EECF244321}">
                <p14:modId xmlns:p14="http://schemas.microsoft.com/office/powerpoint/2010/main" val="764851747"/>
              </p:ext>
            </p:extLst>
          </p:nvPr>
        </p:nvGraphicFramePr>
        <p:xfrm>
          <a:off x="457200" y="914400"/>
          <a:ext cx="6019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559050">
                  <a:extLst>
                    <a:ext uri="{9D8B030D-6E8A-4147-A177-3AD203B41FA5}">
                      <a16:colId xmlns:a16="http://schemas.microsoft.com/office/drawing/2014/main" val="20002"/>
                    </a:ext>
                  </a:extLst>
                </a:gridCol>
              </a:tblGrid>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p:sp>
        <p:nvSpPr>
          <p:cNvPr id="634928" name="Text Box 48"/>
          <p:cNvSpPr txBox="1">
            <a:spLocks noChangeArrowheads="1"/>
          </p:cNvSpPr>
          <p:nvPr/>
        </p:nvSpPr>
        <p:spPr bwMode="auto">
          <a:xfrm>
            <a:off x="2286000" y="228600"/>
            <a:ext cx="5762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 $</a:t>
            </a:r>
            <a:r>
              <a:rPr lang="ja-JP" altLang="en-US" sz="2800"/>
              <a:t>→</a:t>
            </a:r>
            <a:r>
              <a:rPr lang="en-US" altLang="ja-JP" sz="2800"/>
              <a:t>E$, E</a:t>
            </a:r>
            <a:r>
              <a:rPr lang="ja-JP" altLang="en-US" sz="2800"/>
              <a:t>→</a:t>
            </a:r>
            <a:r>
              <a:rPr lang="en-US" altLang="ja-JP" sz="2800"/>
              <a:t>T+T, E</a:t>
            </a:r>
            <a:r>
              <a:rPr lang="ja-JP" altLang="en-US" sz="2800"/>
              <a:t>→</a:t>
            </a:r>
            <a:r>
              <a:rPr lang="en-US" altLang="ja-JP" sz="2800"/>
              <a:t>T, T</a:t>
            </a:r>
            <a:r>
              <a:rPr lang="ja-JP" altLang="en-US" sz="2800"/>
              <a:t>→</a:t>
            </a:r>
            <a:r>
              <a:rPr lang="en-US" altLang="ja-JP" sz="2800" i="1"/>
              <a:t>i</a:t>
            </a:r>
            <a:r>
              <a:rPr lang="en-US" altLang="ja-JP" sz="2800"/>
              <a:t>, T</a:t>
            </a:r>
            <a:r>
              <a:rPr lang="ja-JP" altLang="en-US" sz="2800"/>
              <a:t>→</a:t>
            </a:r>
            <a:r>
              <a:rPr lang="en-US" altLang="ja-JP" sz="2800" i="1"/>
              <a:t>n</a:t>
            </a:r>
            <a:r>
              <a:rPr lang="en-US" altLang="ja-JP" sz="2800"/>
              <a:t> }</a:t>
            </a:r>
            <a:endParaRPr lang="en-US" altLang="ja-JP" sz="2800" i="1"/>
          </a:p>
        </p:txBody>
      </p:sp>
      <p:sp>
        <p:nvSpPr>
          <p:cNvPr id="634929" name="Text Box 49"/>
          <p:cNvSpPr txBox="1">
            <a:spLocks noChangeArrowheads="1"/>
          </p:cNvSpPr>
          <p:nvPr/>
        </p:nvSpPr>
        <p:spPr bwMode="auto">
          <a:xfrm>
            <a:off x="304800" y="228600"/>
            <a:ext cx="2079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 </a:t>
            </a:r>
            <a:r>
              <a:rPr lang="en-US" altLang="ja-JP" sz="2800"/>
              <a:t>x + 1 $</a:t>
            </a:r>
          </a:p>
        </p:txBody>
      </p:sp>
      <p:sp>
        <p:nvSpPr>
          <p:cNvPr id="634930" name="Rectangle 50"/>
          <p:cNvSpPr>
            <a:spLocks noChangeArrowheads="1"/>
          </p:cNvSpPr>
          <p:nvPr/>
        </p:nvSpPr>
        <p:spPr bwMode="auto">
          <a:xfrm>
            <a:off x="3917950" y="3957638"/>
            <a:ext cx="2559050" cy="538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a:t>
            </a:r>
            <a:r>
              <a:rPr lang="en-US" altLang="ja-JP"/>
              <a:t>E </a:t>
            </a:r>
            <a:r>
              <a:rPr lang="ja-JP" altLang="en-US"/>
              <a:t>→ </a:t>
            </a:r>
            <a:r>
              <a:rPr lang="en-US" altLang="ja-JP"/>
              <a:t>T+T</a:t>
            </a:r>
          </a:p>
        </p:txBody>
      </p:sp>
      <p:grpSp>
        <p:nvGrpSpPr>
          <p:cNvPr id="634931" name="Group 51"/>
          <p:cNvGrpSpPr>
            <a:grpSpLocks/>
          </p:cNvGrpSpPr>
          <p:nvPr/>
        </p:nvGrpSpPr>
        <p:grpSpPr bwMode="auto">
          <a:xfrm>
            <a:off x="457200" y="5530850"/>
            <a:ext cx="6019800" cy="517525"/>
            <a:chOff x="288" y="3484"/>
            <a:chExt cx="3792" cy="326"/>
          </a:xfrm>
        </p:grpSpPr>
        <p:sp>
          <p:nvSpPr>
            <p:cNvPr id="634932" name="Rectangle 52"/>
            <p:cNvSpPr>
              <a:spLocks noChangeArrowheads="1"/>
            </p:cNvSpPr>
            <p:nvPr/>
          </p:nvSpPr>
          <p:spPr bwMode="auto">
            <a:xfrm>
              <a:off x="2468" y="3484"/>
              <a:ext cx="1612"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解析完了</a:t>
              </a:r>
              <a:endParaRPr lang="en-US" altLang="ja-JP"/>
            </a:p>
          </p:txBody>
        </p:sp>
        <p:sp>
          <p:nvSpPr>
            <p:cNvPr id="634933" name="Rectangle 53"/>
            <p:cNvSpPr>
              <a:spLocks noChangeArrowheads="1"/>
            </p:cNvSpPr>
            <p:nvPr/>
          </p:nvSpPr>
          <p:spPr bwMode="auto">
            <a:xfrm>
              <a:off x="1331" y="3484"/>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ε</a:t>
              </a:r>
            </a:p>
          </p:txBody>
        </p:sp>
        <p:sp>
          <p:nvSpPr>
            <p:cNvPr id="634934" name="Rectangle 54"/>
            <p:cNvSpPr>
              <a:spLocks noChangeArrowheads="1"/>
            </p:cNvSpPr>
            <p:nvPr/>
          </p:nvSpPr>
          <p:spPr bwMode="auto">
            <a:xfrm>
              <a:off x="288" y="3484"/>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a:t>
              </a:r>
            </a:p>
          </p:txBody>
        </p:sp>
      </p:grpSp>
      <p:grpSp>
        <p:nvGrpSpPr>
          <p:cNvPr id="634935" name="Group 55"/>
          <p:cNvGrpSpPr>
            <a:grpSpLocks/>
          </p:cNvGrpSpPr>
          <p:nvPr/>
        </p:nvGrpSpPr>
        <p:grpSpPr bwMode="auto">
          <a:xfrm>
            <a:off x="457200" y="5013325"/>
            <a:ext cx="6019800" cy="517525"/>
            <a:chOff x="288" y="3158"/>
            <a:chExt cx="3792" cy="326"/>
          </a:xfrm>
        </p:grpSpPr>
        <p:sp>
          <p:nvSpPr>
            <p:cNvPr id="634936" name="Rectangle 56"/>
            <p:cNvSpPr>
              <a:spLocks noChangeArrowheads="1"/>
            </p:cNvSpPr>
            <p:nvPr/>
          </p:nvSpPr>
          <p:spPr bwMode="auto">
            <a:xfrm>
              <a:off x="2468" y="3158"/>
              <a:ext cx="1612"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a:t>
              </a:r>
              <a:r>
                <a:rPr lang="en-US" altLang="ja-JP"/>
                <a:t> </a:t>
              </a:r>
              <a:r>
                <a:rPr lang="ja-JP" altLang="en-US"/>
                <a:t>→ </a:t>
              </a:r>
              <a:r>
                <a:rPr lang="en-US" altLang="ja-JP"/>
                <a:t>E$</a:t>
              </a:r>
            </a:p>
          </p:txBody>
        </p:sp>
        <p:sp>
          <p:nvSpPr>
            <p:cNvPr id="634937" name="Rectangle 57"/>
            <p:cNvSpPr>
              <a:spLocks noChangeArrowheads="1"/>
            </p:cNvSpPr>
            <p:nvPr/>
          </p:nvSpPr>
          <p:spPr bwMode="auto">
            <a:xfrm>
              <a:off x="1331" y="3158"/>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ja-JP" altLang="en-US" dirty="0"/>
                <a:t>$</a:t>
              </a:r>
            </a:p>
          </p:txBody>
        </p:sp>
        <p:sp>
          <p:nvSpPr>
            <p:cNvPr id="634938" name="Rectangle 58"/>
            <p:cNvSpPr>
              <a:spLocks noChangeArrowheads="1"/>
            </p:cNvSpPr>
            <p:nvPr/>
          </p:nvSpPr>
          <p:spPr bwMode="auto">
            <a:xfrm>
              <a:off x="288" y="3158"/>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E $</a:t>
              </a:r>
            </a:p>
          </p:txBody>
        </p:sp>
      </p:grpSp>
      <p:grpSp>
        <p:nvGrpSpPr>
          <p:cNvPr id="634939" name="Group 59"/>
          <p:cNvGrpSpPr>
            <a:grpSpLocks/>
          </p:cNvGrpSpPr>
          <p:nvPr/>
        </p:nvGrpSpPr>
        <p:grpSpPr bwMode="auto">
          <a:xfrm>
            <a:off x="457200" y="4495800"/>
            <a:ext cx="6019800" cy="517525"/>
            <a:chOff x="288" y="2832"/>
            <a:chExt cx="3792" cy="326"/>
          </a:xfrm>
        </p:grpSpPr>
        <p:sp>
          <p:nvSpPr>
            <p:cNvPr id="634940" name="Rectangle 60"/>
            <p:cNvSpPr>
              <a:spLocks noChangeArrowheads="1"/>
            </p:cNvSpPr>
            <p:nvPr/>
          </p:nvSpPr>
          <p:spPr bwMode="auto">
            <a:xfrm>
              <a:off x="2468" y="2832"/>
              <a:ext cx="1612"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移動</a:t>
              </a:r>
            </a:p>
          </p:txBody>
        </p:sp>
        <p:sp>
          <p:nvSpPr>
            <p:cNvPr id="634941" name="Rectangle 61"/>
            <p:cNvSpPr>
              <a:spLocks noChangeArrowheads="1"/>
            </p:cNvSpPr>
            <p:nvPr/>
          </p:nvSpPr>
          <p:spPr bwMode="auto">
            <a:xfrm>
              <a:off x="1331" y="2832"/>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a:t>
              </a:r>
            </a:p>
          </p:txBody>
        </p:sp>
        <p:sp>
          <p:nvSpPr>
            <p:cNvPr id="634942" name="Rectangle 62"/>
            <p:cNvSpPr>
              <a:spLocks noChangeArrowheads="1"/>
            </p:cNvSpPr>
            <p:nvPr/>
          </p:nvSpPr>
          <p:spPr bwMode="auto">
            <a:xfrm>
              <a:off x="288" y="2832"/>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 </a:t>
              </a:r>
              <a:r>
                <a:rPr lang="en-US" altLang="ja-JP"/>
                <a:t>E</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34930"/>
                                        </p:tgtEl>
                                        <p:attrNameLst>
                                          <p:attrName>style.visibility</p:attrName>
                                        </p:attrNameLst>
                                      </p:cBhvr>
                                      <p:to>
                                        <p:strVal val="visible"/>
                                      </p:to>
                                    </p:set>
                                    <p:animEffect transition="in" filter="checkerboard(across)">
                                      <p:cBhvr>
                                        <p:cTn id="7" dur="500"/>
                                        <p:tgtEl>
                                          <p:spTgt spid="6349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634939"/>
                                        </p:tgtEl>
                                        <p:attrNameLst>
                                          <p:attrName>style.visibility</p:attrName>
                                        </p:attrNameLst>
                                      </p:cBhvr>
                                      <p:to>
                                        <p:strVal val="visible"/>
                                      </p:to>
                                    </p:set>
                                    <p:animEffect transition="in" filter="checkerboard(across)">
                                      <p:cBhvr>
                                        <p:cTn id="12" dur="500"/>
                                        <p:tgtEl>
                                          <p:spTgt spid="63493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634935"/>
                                        </p:tgtEl>
                                        <p:attrNameLst>
                                          <p:attrName>style.visibility</p:attrName>
                                        </p:attrNameLst>
                                      </p:cBhvr>
                                      <p:to>
                                        <p:strVal val="visible"/>
                                      </p:to>
                                    </p:set>
                                    <p:animEffect transition="in" filter="checkerboard(across)">
                                      <p:cBhvr>
                                        <p:cTn id="17" dur="500"/>
                                        <p:tgtEl>
                                          <p:spTgt spid="6349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634931"/>
                                        </p:tgtEl>
                                        <p:attrNameLst>
                                          <p:attrName>style.visibility</p:attrName>
                                        </p:attrNameLst>
                                      </p:cBhvr>
                                      <p:to>
                                        <p:strVal val="visible"/>
                                      </p:to>
                                    </p:set>
                                    <p:animEffect transition="in" filter="checkerboard(across)">
                                      <p:cBhvr>
                                        <p:cTn id="22" dur="500"/>
                                        <p:tgtEl>
                                          <p:spTgt spid="6349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30"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移動還元構文解析の問題点</a:t>
            </a:r>
          </a:p>
        </p:txBody>
      </p:sp>
      <p:sp>
        <p:nvSpPr>
          <p:cNvPr id="637955" name="Rectangle 3"/>
          <p:cNvSpPr>
            <a:spLocks noGrp="1" noChangeArrowheads="1"/>
          </p:cNvSpPr>
          <p:nvPr>
            <p:ph type="body" idx="1"/>
          </p:nvPr>
        </p:nvSpPr>
        <p:spPr>
          <a:xfrm>
            <a:off x="1066800" y="1981200"/>
            <a:ext cx="7543800" cy="1371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生成規則が複数ある場合</a:t>
            </a:r>
          </a:p>
          <a:p>
            <a:pPr lvl="1"/>
            <a:r>
              <a:rPr lang="ja-JP" altLang="en-US">
                <a:effectLst/>
              </a:rPr>
              <a:t>例 : $→</a:t>
            </a:r>
            <a:r>
              <a:rPr lang="en-US" altLang="ja-JP">
                <a:effectLst/>
              </a:rPr>
              <a:t>E$, E</a:t>
            </a:r>
            <a:r>
              <a:rPr lang="ja-JP" altLang="en-US">
                <a:effectLst/>
              </a:rPr>
              <a:t>→</a:t>
            </a:r>
            <a:r>
              <a:rPr lang="en-US" altLang="ja-JP">
                <a:effectLst/>
              </a:rPr>
              <a:t>T+T, E</a:t>
            </a:r>
            <a:r>
              <a:rPr lang="ja-JP" altLang="en-US">
                <a:effectLst/>
              </a:rPr>
              <a:t>→</a:t>
            </a:r>
            <a:r>
              <a:rPr lang="en-US" altLang="ja-JP">
                <a:effectLst/>
              </a:rPr>
              <a:t>T, T</a:t>
            </a:r>
            <a:r>
              <a:rPr lang="ja-JP" altLang="en-US">
                <a:effectLst/>
              </a:rPr>
              <a:t>→</a:t>
            </a:r>
            <a:r>
              <a:rPr lang="en-US" altLang="ja-JP" i="1">
                <a:effectLst/>
              </a:rPr>
              <a:t>i</a:t>
            </a:r>
            <a:r>
              <a:rPr lang="en-US" altLang="ja-JP">
                <a:effectLst/>
              </a:rPr>
              <a:t>, T</a:t>
            </a:r>
            <a:r>
              <a:rPr lang="ja-JP" altLang="en-US">
                <a:effectLst/>
              </a:rPr>
              <a:t>→</a:t>
            </a:r>
            <a:r>
              <a:rPr lang="en-US" altLang="ja-JP" i="1">
                <a:effectLst/>
              </a:rPr>
              <a:t>n</a:t>
            </a:r>
            <a:endParaRPr lang="ja-JP" altLang="en-US">
              <a:effectLst/>
            </a:endParaRPr>
          </a:p>
        </p:txBody>
      </p:sp>
      <p:sp>
        <p:nvSpPr>
          <p:cNvPr id="637956" name="Text Box 4"/>
          <p:cNvSpPr txBox="1">
            <a:spLocks noChangeArrowheads="1"/>
          </p:cNvSpPr>
          <p:nvPr/>
        </p:nvSpPr>
        <p:spPr bwMode="auto">
          <a:xfrm>
            <a:off x="1447800" y="3733800"/>
            <a:ext cx="71358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還元 </a:t>
            </a:r>
            <a:r>
              <a:rPr lang="en-US" altLang="ja-JP" sz="2800"/>
              <a:t>E</a:t>
            </a:r>
            <a:r>
              <a:rPr lang="ja-JP" altLang="en-US" sz="2800"/>
              <a:t>→ </a:t>
            </a:r>
            <a:r>
              <a:rPr lang="en-US" altLang="ja-JP" sz="2800"/>
              <a:t>T </a:t>
            </a:r>
            <a:r>
              <a:rPr lang="ja-JP" altLang="en-US" sz="2800"/>
              <a:t>よりも </a:t>
            </a:r>
            <a:r>
              <a:rPr lang="en-US" altLang="ja-JP" sz="2800"/>
              <a:t>E </a:t>
            </a:r>
            <a:r>
              <a:rPr lang="ja-JP" altLang="en-US" sz="2800"/>
              <a:t>→ </a:t>
            </a:r>
            <a:r>
              <a:rPr lang="en-US" altLang="ja-JP" sz="2800"/>
              <a:t>T+T </a:t>
            </a:r>
            <a:r>
              <a:rPr lang="ja-JP" altLang="en-US" sz="2800"/>
              <a:t>を優先 (最長一致)</a:t>
            </a:r>
          </a:p>
        </p:txBody>
      </p:sp>
      <p:sp>
        <p:nvSpPr>
          <p:cNvPr id="637957" name="Text Box 5"/>
          <p:cNvSpPr txBox="1">
            <a:spLocks noChangeArrowheads="1"/>
          </p:cNvSpPr>
          <p:nvPr/>
        </p:nvSpPr>
        <p:spPr bwMode="auto">
          <a:xfrm>
            <a:off x="1447800" y="4419600"/>
            <a:ext cx="6733231" cy="5254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dirty="0"/>
              <a:t>E</a:t>
            </a:r>
            <a:r>
              <a:rPr lang="ja-JP" altLang="en-US" sz="2800" dirty="0" err="1"/>
              <a:t>への</a:t>
            </a:r>
            <a:r>
              <a:rPr lang="ja-JP" altLang="en-US" sz="2800" dirty="0"/>
              <a:t>還元はその後に </a:t>
            </a:r>
            <a:r>
              <a:rPr lang="en-US" altLang="ja-JP" sz="2800" dirty="0"/>
              <a:t>“</a:t>
            </a:r>
            <a:r>
              <a:rPr lang="ja-JP" altLang="en-US" sz="2800" dirty="0"/>
              <a:t>$</a:t>
            </a:r>
            <a:r>
              <a:rPr lang="en-US" altLang="ja-JP" sz="2800" dirty="0"/>
              <a:t>”</a:t>
            </a:r>
            <a:r>
              <a:rPr lang="ja-JP" altLang="en-US" sz="2800" dirty="0"/>
              <a:t> が来る場合のみ</a:t>
            </a:r>
          </a:p>
        </p:txBody>
      </p:sp>
      <p:sp>
        <p:nvSpPr>
          <p:cNvPr id="637958" name="Text Box 6"/>
          <p:cNvSpPr txBox="1">
            <a:spLocks noChangeArrowheads="1"/>
          </p:cNvSpPr>
          <p:nvPr/>
        </p:nvSpPr>
        <p:spPr bwMode="auto">
          <a:xfrm>
            <a:off x="1462088" y="4886325"/>
            <a:ext cx="422751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後に来る記号で判断</a:t>
            </a:r>
          </a:p>
        </p:txBody>
      </p:sp>
      <p:sp>
        <p:nvSpPr>
          <p:cNvPr id="637959" name="Text Box 7"/>
          <p:cNvSpPr txBox="1">
            <a:spLocks noChangeArrowheads="1"/>
          </p:cNvSpPr>
          <p:nvPr/>
        </p:nvSpPr>
        <p:spPr bwMode="auto">
          <a:xfrm>
            <a:off x="1614488" y="5648325"/>
            <a:ext cx="36512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Follow </a:t>
            </a:r>
            <a:r>
              <a:rPr lang="ja-JP" altLang="en-US"/>
              <a:t>集合 </a:t>
            </a:r>
            <a:r>
              <a:rPr lang="ja-JP" altLang="en-US" sz="2800"/>
              <a:t>を用いる</a:t>
            </a:r>
          </a:p>
        </p:txBody>
      </p:sp>
      <p:sp>
        <p:nvSpPr>
          <p:cNvPr id="637960" name="Line 8"/>
          <p:cNvSpPr>
            <a:spLocks noChangeShapeType="1"/>
          </p:cNvSpPr>
          <p:nvPr/>
        </p:nvSpPr>
        <p:spPr bwMode="auto">
          <a:xfrm>
            <a:off x="3048000" y="3048000"/>
            <a:ext cx="381000" cy="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37961" name="AutoShape 9"/>
          <p:cNvSpPr>
            <a:spLocks noChangeArrowheads="1"/>
          </p:cNvSpPr>
          <p:nvPr/>
        </p:nvSpPr>
        <p:spPr bwMode="auto">
          <a:xfrm>
            <a:off x="3048000" y="3200400"/>
            <a:ext cx="2971800" cy="533400"/>
          </a:xfrm>
          <a:prstGeom prst="wedgeRoundRectCallout">
            <a:avLst>
              <a:gd name="adj1" fmla="val -41292"/>
              <a:gd name="adj2" fmla="val -73514"/>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en-US" altLang="ja-JP" sz="2400"/>
              <a:t>E </a:t>
            </a:r>
            <a:r>
              <a:rPr lang="ja-JP" altLang="en-US" sz="2400"/>
              <a:t>の後には必ず $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37956"/>
                                        </p:tgtEl>
                                        <p:attrNameLst>
                                          <p:attrName>style.visibility</p:attrName>
                                        </p:attrNameLst>
                                      </p:cBhvr>
                                      <p:to>
                                        <p:strVal val="visible"/>
                                      </p:to>
                                    </p:set>
                                    <p:animEffect transition="in" filter="checkerboard(across)">
                                      <p:cBhvr>
                                        <p:cTn id="7" dur="500"/>
                                        <p:tgtEl>
                                          <p:spTgt spid="6379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37960"/>
                                        </p:tgtEl>
                                        <p:attrNameLst>
                                          <p:attrName>style.visibility</p:attrName>
                                        </p:attrNameLst>
                                      </p:cBhvr>
                                      <p:to>
                                        <p:strVal val="visible"/>
                                      </p:to>
                                    </p:set>
                                    <p:animEffect transition="in" filter="checkerboard(across)">
                                      <p:cBhvr>
                                        <p:cTn id="12" dur="500"/>
                                        <p:tgtEl>
                                          <p:spTgt spid="637960"/>
                                        </p:tgtEl>
                                      </p:cBhvr>
                                    </p:animEffect>
                                  </p:childTnLst>
                                </p:cTn>
                              </p:par>
                            </p:childTnLst>
                          </p:cTn>
                        </p:par>
                        <p:par>
                          <p:cTn id="13" fill="hold" nodeType="afterGroup">
                            <p:stCondLst>
                              <p:cond delay="500"/>
                            </p:stCondLst>
                            <p:childTnLst>
                              <p:par>
                                <p:cTn id="14" presetID="5" presetClass="entr" presetSubtype="10" fill="hold" grpId="0" nodeType="afterEffect">
                                  <p:stCondLst>
                                    <p:cond delay="0"/>
                                  </p:stCondLst>
                                  <p:childTnLst>
                                    <p:set>
                                      <p:cBhvr>
                                        <p:cTn id="15" dur="1" fill="hold">
                                          <p:stCondLst>
                                            <p:cond delay="0"/>
                                          </p:stCondLst>
                                        </p:cTn>
                                        <p:tgtEl>
                                          <p:spTgt spid="637961"/>
                                        </p:tgtEl>
                                        <p:attrNameLst>
                                          <p:attrName>style.visibility</p:attrName>
                                        </p:attrNameLst>
                                      </p:cBhvr>
                                      <p:to>
                                        <p:strVal val="visible"/>
                                      </p:to>
                                    </p:set>
                                    <p:animEffect transition="in" filter="checkerboard(across)">
                                      <p:cBhvr>
                                        <p:cTn id="16" dur="500"/>
                                        <p:tgtEl>
                                          <p:spTgt spid="63796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637957"/>
                                        </p:tgtEl>
                                        <p:attrNameLst>
                                          <p:attrName>style.visibility</p:attrName>
                                        </p:attrNameLst>
                                      </p:cBhvr>
                                      <p:to>
                                        <p:strVal val="visible"/>
                                      </p:to>
                                    </p:set>
                                    <p:animEffect transition="in" filter="checkerboard(across)">
                                      <p:cBhvr>
                                        <p:cTn id="21" dur="500"/>
                                        <p:tgtEl>
                                          <p:spTgt spid="63795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637958"/>
                                        </p:tgtEl>
                                        <p:attrNameLst>
                                          <p:attrName>style.visibility</p:attrName>
                                        </p:attrNameLst>
                                      </p:cBhvr>
                                      <p:to>
                                        <p:strVal val="visible"/>
                                      </p:to>
                                    </p:set>
                                    <p:animEffect transition="in" filter="checkerboard(across)">
                                      <p:cBhvr>
                                        <p:cTn id="26" dur="500"/>
                                        <p:tgtEl>
                                          <p:spTgt spid="637958"/>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637959"/>
                                        </p:tgtEl>
                                        <p:attrNameLst>
                                          <p:attrName>style.visibility</p:attrName>
                                        </p:attrNameLst>
                                      </p:cBhvr>
                                      <p:to>
                                        <p:strVal val="visible"/>
                                      </p:to>
                                    </p:set>
                                    <p:animEffect transition="in" filter="checkerboard(across)">
                                      <p:cBhvr>
                                        <p:cTn id="31" dur="500"/>
                                        <p:tgtEl>
                                          <p:spTgt spid="6379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7956" grpId="0" autoUpdateAnimBg="0"/>
      <p:bldP spid="637957" grpId="0" autoUpdateAnimBg="0"/>
      <p:bldP spid="637958" grpId="0" autoUpdateAnimBg="0"/>
      <p:bldP spid="637959" grpId="0" autoUpdateAnimBg="0"/>
      <p:bldP spid="637960" grpId="0" animBg="1"/>
      <p:bldP spid="637961" grpId="0" animBg="1"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Follow</a:t>
            </a:r>
            <a:r>
              <a:rPr lang="ja-JP" altLang="en-US">
                <a:effectLst/>
              </a:rPr>
              <a:t>集合</a:t>
            </a:r>
            <a:br>
              <a:rPr lang="ja-JP" altLang="en-US">
                <a:effectLst/>
              </a:rPr>
            </a:br>
            <a:r>
              <a:rPr lang="ja-JP" altLang="en-US" sz="4000">
                <a:effectLst/>
              </a:rPr>
              <a:t>(後続終端記号)</a:t>
            </a:r>
          </a:p>
        </p:txBody>
      </p:sp>
      <p:sp>
        <p:nvSpPr>
          <p:cNvPr id="638979" name="Rectangle 3"/>
          <p:cNvSpPr>
            <a:spLocks noGrp="1" noChangeArrowheads="1"/>
          </p:cNvSpPr>
          <p:nvPr>
            <p:ph type="body" idx="1"/>
          </p:nvPr>
        </p:nvSpPr>
        <p:spPr>
          <a:xfrm>
            <a:off x="1066800" y="1676400"/>
            <a:ext cx="7543800" cy="1143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Follow</a:t>
            </a:r>
            <a:r>
              <a:rPr lang="ja-JP" altLang="en-US">
                <a:effectLst/>
              </a:rPr>
              <a:t> (</a:t>
            </a:r>
            <a:r>
              <a:rPr lang="en-US" altLang="ja-JP">
                <a:effectLst/>
              </a:rPr>
              <a:t>A) = {“b” | S</a:t>
            </a:r>
            <a:r>
              <a:rPr lang="ja-JP" altLang="en-US">
                <a:effectLst/>
              </a:rPr>
              <a:t>⇒</a:t>
            </a:r>
            <a:r>
              <a:rPr lang="en-US" altLang="ja-JP">
                <a:effectLst/>
              </a:rPr>
              <a:t>αAbβ}</a:t>
            </a:r>
          </a:p>
          <a:p>
            <a:pPr>
              <a:buFont typeface="Wingdings" panose="05000000000000000000" pitchFamily="2" charset="2"/>
              <a:buNone/>
            </a:pPr>
            <a:r>
              <a:rPr lang="en-US" altLang="ja-JP" sz="2800">
                <a:effectLst/>
              </a:rPr>
              <a:t>         </a:t>
            </a:r>
            <a:r>
              <a:rPr lang="ja-JP" altLang="en-US" sz="2400">
                <a:effectLst/>
              </a:rPr>
              <a:t>非終端記号&lt;</a:t>
            </a:r>
            <a:r>
              <a:rPr lang="en-US" altLang="ja-JP" sz="2400">
                <a:effectLst/>
              </a:rPr>
              <a:t>A&gt;</a:t>
            </a:r>
            <a:r>
              <a:rPr lang="ja-JP" altLang="en-US" sz="2400">
                <a:effectLst/>
              </a:rPr>
              <a:t>の直後に来る終端記号の集合</a:t>
            </a:r>
            <a:r>
              <a:rPr lang="ja-JP" altLang="en-US" sz="2800">
                <a:effectLst/>
              </a:rPr>
              <a:t> </a:t>
            </a:r>
            <a:endParaRPr lang="ja-JP" altLang="en-US">
              <a:effectLst/>
            </a:endParaRPr>
          </a:p>
        </p:txBody>
      </p:sp>
      <p:sp>
        <p:nvSpPr>
          <p:cNvPr id="638980" name="Rectangle 4"/>
          <p:cNvSpPr>
            <a:spLocks noChangeArrowheads="1"/>
          </p:cNvSpPr>
          <p:nvPr/>
        </p:nvSpPr>
        <p:spPr bwMode="auto">
          <a:xfrm>
            <a:off x="1066800" y="2743200"/>
            <a:ext cx="75438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sz="2400"/>
              <a:t>例 : </a:t>
            </a:r>
            <a:r>
              <a:rPr lang="ja-JP" altLang="en-US" sz="2800"/>
              <a:t>&lt;</a:t>
            </a:r>
            <a:r>
              <a:rPr lang="en-US" altLang="ja-JP" sz="2800"/>
              <a:t>S&gt; ::= “a” | &lt;B&gt; &lt;C&gt;</a:t>
            </a:r>
          </a:p>
          <a:p>
            <a:pPr>
              <a:buFont typeface="Wingdings" panose="05000000000000000000" pitchFamily="2" charset="2"/>
              <a:buNone/>
            </a:pPr>
            <a:r>
              <a:rPr lang="en-US" altLang="ja-JP" sz="2800"/>
              <a:t>      &lt;B&gt; ::= “b” | ε</a:t>
            </a:r>
          </a:p>
          <a:p>
            <a:pPr>
              <a:buFont typeface="Wingdings" panose="05000000000000000000" pitchFamily="2" charset="2"/>
              <a:buNone/>
            </a:pPr>
            <a:r>
              <a:rPr lang="en-US" altLang="ja-JP" sz="2800"/>
              <a:t>      &lt;C&gt; ::= “c”</a:t>
            </a:r>
            <a:endParaRPr lang="ja-JP" altLang="en-US" sz="2800"/>
          </a:p>
        </p:txBody>
      </p:sp>
      <p:sp>
        <p:nvSpPr>
          <p:cNvPr id="638981" name="Text Box 5"/>
          <p:cNvSpPr txBox="1">
            <a:spLocks noChangeArrowheads="1"/>
          </p:cNvSpPr>
          <p:nvPr/>
        </p:nvSpPr>
        <p:spPr bwMode="auto">
          <a:xfrm>
            <a:off x="1600200" y="4267200"/>
            <a:ext cx="54514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Follow (S) = {$}   </a:t>
            </a:r>
            <a:r>
              <a:rPr lang="en-US" altLang="ja-JP" sz="2400"/>
              <a:t> ($ : </a:t>
            </a:r>
            <a:r>
              <a:rPr lang="ja-JP" altLang="en-US" sz="2400"/>
              <a:t>入力の末尾)</a:t>
            </a:r>
          </a:p>
        </p:txBody>
      </p:sp>
      <p:sp>
        <p:nvSpPr>
          <p:cNvPr id="638982" name="Text Box 6"/>
          <p:cNvSpPr txBox="1">
            <a:spLocks noChangeArrowheads="1"/>
          </p:cNvSpPr>
          <p:nvPr/>
        </p:nvSpPr>
        <p:spPr bwMode="auto">
          <a:xfrm>
            <a:off x="1600200" y="4800600"/>
            <a:ext cx="30003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Follow (C) = {$}</a:t>
            </a:r>
            <a:endParaRPr lang="ja-JP" altLang="en-US" sz="2400"/>
          </a:p>
        </p:txBody>
      </p:sp>
      <p:sp>
        <p:nvSpPr>
          <p:cNvPr id="638983" name="Text Box 7"/>
          <p:cNvSpPr txBox="1">
            <a:spLocks noChangeArrowheads="1"/>
          </p:cNvSpPr>
          <p:nvPr/>
        </p:nvSpPr>
        <p:spPr bwMode="auto">
          <a:xfrm>
            <a:off x="1600200" y="5334000"/>
            <a:ext cx="51593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Follow (B) = First (C) = {“c”}</a:t>
            </a:r>
            <a:endParaRPr lang="ja-JP" altLang="en-US" sz="2400"/>
          </a:p>
        </p:txBody>
      </p:sp>
      <p:sp>
        <p:nvSpPr>
          <p:cNvPr id="638985" name="Text Box 9"/>
          <p:cNvSpPr txBox="1">
            <a:spLocks noChangeArrowheads="1"/>
          </p:cNvSpPr>
          <p:nvPr/>
        </p:nvSpPr>
        <p:spPr bwMode="auto">
          <a:xfrm>
            <a:off x="5548313" y="3371850"/>
            <a:ext cx="19272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a:t>
            </a:r>
            <a:r>
              <a:rPr lang="en-US" altLang="ja-JP"/>
              <a:t>a, bc, c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38980"/>
                                        </p:tgtEl>
                                        <p:attrNameLst>
                                          <p:attrName>style.visibility</p:attrName>
                                        </p:attrNameLst>
                                      </p:cBhvr>
                                      <p:to>
                                        <p:strVal val="visible"/>
                                      </p:to>
                                    </p:set>
                                    <p:animEffect transition="in" filter="checkerboard(across)">
                                      <p:cBhvr>
                                        <p:cTn id="7" dur="500"/>
                                        <p:tgtEl>
                                          <p:spTgt spid="63898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38985"/>
                                        </p:tgtEl>
                                        <p:attrNameLst>
                                          <p:attrName>style.visibility</p:attrName>
                                        </p:attrNameLst>
                                      </p:cBhvr>
                                      <p:to>
                                        <p:strVal val="visible"/>
                                      </p:to>
                                    </p:set>
                                    <p:animEffect transition="in" filter="checkerboard(across)">
                                      <p:cBhvr>
                                        <p:cTn id="12" dur="500"/>
                                        <p:tgtEl>
                                          <p:spTgt spid="63898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638981"/>
                                        </p:tgtEl>
                                        <p:attrNameLst>
                                          <p:attrName>style.visibility</p:attrName>
                                        </p:attrNameLst>
                                      </p:cBhvr>
                                      <p:to>
                                        <p:strVal val="visible"/>
                                      </p:to>
                                    </p:set>
                                    <p:animEffect transition="in" filter="checkerboard(across)">
                                      <p:cBhvr>
                                        <p:cTn id="17" dur="500"/>
                                        <p:tgtEl>
                                          <p:spTgt spid="63898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38982"/>
                                        </p:tgtEl>
                                        <p:attrNameLst>
                                          <p:attrName>style.visibility</p:attrName>
                                        </p:attrNameLst>
                                      </p:cBhvr>
                                      <p:to>
                                        <p:strVal val="visible"/>
                                      </p:to>
                                    </p:set>
                                    <p:animEffect transition="in" filter="checkerboard(across)">
                                      <p:cBhvr>
                                        <p:cTn id="22" dur="500"/>
                                        <p:tgtEl>
                                          <p:spTgt spid="63898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638983"/>
                                        </p:tgtEl>
                                        <p:attrNameLst>
                                          <p:attrName>style.visibility</p:attrName>
                                        </p:attrNameLst>
                                      </p:cBhvr>
                                      <p:to>
                                        <p:strVal val="visible"/>
                                      </p:to>
                                    </p:set>
                                    <p:animEffect transition="in" filter="checkerboard(across)">
                                      <p:cBhvr>
                                        <p:cTn id="27" dur="500"/>
                                        <p:tgtEl>
                                          <p:spTgt spid="6389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80" grpId="0" autoUpdateAnimBg="0"/>
      <p:bldP spid="638981" grpId="0" autoUpdateAnimBg="0"/>
      <p:bldP spid="638982" grpId="0" autoUpdateAnimBg="0"/>
      <p:bldP spid="638983" grpId="0" autoUpdateAnimBg="0"/>
      <p:bldP spid="638985"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Follow </a:t>
            </a:r>
            <a:r>
              <a:rPr lang="ja-JP" altLang="en-US">
                <a:effectLst/>
              </a:rPr>
              <a:t>集合の求め方</a:t>
            </a:r>
          </a:p>
        </p:txBody>
      </p:sp>
      <p:sp>
        <p:nvSpPr>
          <p:cNvPr id="6604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09600" indent="-609600">
              <a:lnSpc>
                <a:spcPct val="90000"/>
              </a:lnSpc>
            </a:pPr>
            <a:r>
              <a:rPr lang="en-US" altLang="ja-JP">
                <a:effectLst/>
              </a:rPr>
              <a:t>Follow (A) </a:t>
            </a:r>
            <a:r>
              <a:rPr lang="ja-JP" altLang="en-US">
                <a:effectLst/>
              </a:rPr>
              <a:t>の求め方</a:t>
            </a:r>
            <a:r>
              <a:rPr lang="ja-JP" altLang="en-US" sz="2000">
                <a:effectLst/>
              </a:rPr>
              <a:t> </a:t>
            </a:r>
            <a:r>
              <a:rPr lang="ja-JP" altLang="en-US" sz="2400">
                <a:effectLst/>
              </a:rPr>
              <a:t>(</a:t>
            </a:r>
            <a:r>
              <a:rPr lang="en-US" altLang="ja-JP" sz="2400">
                <a:effectLst/>
              </a:rPr>
              <a:t>A∈N )</a:t>
            </a:r>
          </a:p>
          <a:p>
            <a:pPr marL="990600" lvl="1" indent="-533400">
              <a:lnSpc>
                <a:spcPct val="90000"/>
              </a:lnSpc>
            </a:pPr>
            <a:r>
              <a:rPr lang="ja-JP" altLang="en-US">
                <a:effectLst/>
              </a:rPr>
              <a:t>初期状態では </a:t>
            </a:r>
            <a:r>
              <a:rPr lang="en-US" altLang="ja-JP">
                <a:effectLst/>
              </a:rPr>
              <a:t>Follow</a:t>
            </a:r>
            <a:r>
              <a:rPr lang="ja-JP" altLang="en-US">
                <a:effectLst/>
              </a:rPr>
              <a:t> (</a:t>
            </a:r>
            <a:r>
              <a:rPr lang="en-US" altLang="ja-JP">
                <a:effectLst/>
              </a:rPr>
              <a:t>A) = φ</a:t>
            </a:r>
            <a:r>
              <a:rPr lang="en-US" altLang="ja-JP" sz="2400">
                <a:effectLst/>
              </a:rPr>
              <a:t>(</a:t>
            </a:r>
            <a:r>
              <a:rPr lang="ja-JP" altLang="en-US" sz="2400">
                <a:effectLst/>
              </a:rPr>
              <a:t>空集合)</a:t>
            </a:r>
          </a:p>
          <a:p>
            <a:pPr marL="609600" indent="-609600">
              <a:lnSpc>
                <a:spcPct val="90000"/>
              </a:lnSpc>
              <a:buSzTx/>
              <a:buFont typeface="Wingdings" panose="05000000000000000000" pitchFamily="2" charset="2"/>
              <a:buAutoNum type="arabicPeriod"/>
            </a:pPr>
            <a:r>
              <a:rPr lang="en-US" altLang="ja-JP" sz="2800">
                <a:effectLst/>
              </a:rPr>
              <a:t>A = S </a:t>
            </a:r>
            <a:r>
              <a:rPr lang="ja-JP" altLang="en-US" sz="2800">
                <a:effectLst/>
              </a:rPr>
              <a:t>のとき</a:t>
            </a:r>
            <a:r>
              <a:rPr lang="ja-JP" altLang="en-US">
                <a:effectLst/>
              </a:rPr>
              <a:t> </a:t>
            </a:r>
          </a:p>
          <a:p>
            <a:pPr marL="609600" indent="-609600">
              <a:lnSpc>
                <a:spcPct val="90000"/>
              </a:lnSpc>
              <a:buFont typeface="Wingdings" panose="05000000000000000000" pitchFamily="2" charset="2"/>
              <a:buNone/>
            </a:pPr>
            <a:r>
              <a:rPr lang="en-US" altLang="ja-JP">
                <a:effectLst/>
              </a:rPr>
              <a:t>			Follow</a:t>
            </a:r>
            <a:r>
              <a:rPr lang="ja-JP" altLang="en-US">
                <a:effectLst/>
              </a:rPr>
              <a:t> (</a:t>
            </a:r>
            <a:r>
              <a:rPr lang="en-US" altLang="ja-JP">
                <a:effectLst/>
              </a:rPr>
              <a:t>S) += “$”;</a:t>
            </a:r>
          </a:p>
          <a:p>
            <a:pPr marL="609600" indent="-609600">
              <a:lnSpc>
                <a:spcPct val="90000"/>
              </a:lnSpc>
              <a:buSzTx/>
              <a:buFont typeface="Wingdings" panose="05000000000000000000" pitchFamily="2" charset="2"/>
              <a:buAutoNum type="arabicPeriod" startAt="2"/>
            </a:pPr>
            <a:r>
              <a:rPr lang="ja-JP" altLang="en-US" sz="2800">
                <a:effectLst/>
              </a:rPr>
              <a:t>生成規則 </a:t>
            </a:r>
            <a:r>
              <a:rPr lang="en-US" altLang="ja-JP" sz="2800">
                <a:effectLst/>
              </a:rPr>
              <a:t>X </a:t>
            </a:r>
            <a:r>
              <a:rPr lang="ja-JP" altLang="en-US" sz="2800">
                <a:effectLst/>
              </a:rPr>
              <a:t>→ </a:t>
            </a:r>
            <a:r>
              <a:rPr lang="en-US" altLang="ja-JP" sz="2800">
                <a:effectLst/>
              </a:rPr>
              <a:t>αAβ</a:t>
            </a:r>
            <a:r>
              <a:rPr lang="ja-JP" altLang="en-US" sz="2800">
                <a:effectLst/>
              </a:rPr>
              <a:t>があるとき</a:t>
            </a:r>
          </a:p>
          <a:p>
            <a:pPr marL="609600" indent="-609600">
              <a:lnSpc>
                <a:spcPct val="90000"/>
              </a:lnSpc>
              <a:buSzTx/>
              <a:buFont typeface="Wingdings" panose="05000000000000000000" pitchFamily="2" charset="2"/>
              <a:buNone/>
            </a:pPr>
            <a:r>
              <a:rPr lang="en-US" altLang="ja-JP">
                <a:effectLst/>
              </a:rPr>
              <a:t>			Follow (A) += (First (β) - {ε})</a:t>
            </a:r>
          </a:p>
          <a:p>
            <a:pPr marL="609600" indent="-609600">
              <a:lnSpc>
                <a:spcPct val="90000"/>
              </a:lnSpc>
              <a:buSzTx/>
              <a:buFont typeface="Wingdings" panose="05000000000000000000" pitchFamily="2" charset="2"/>
              <a:buAutoNum type="arabicPeriod" startAt="3"/>
            </a:pPr>
            <a:r>
              <a:rPr lang="ja-JP" altLang="en-US" sz="2800">
                <a:effectLst/>
              </a:rPr>
              <a:t>生成規則 </a:t>
            </a:r>
            <a:r>
              <a:rPr lang="en-US" altLang="ja-JP" sz="2800">
                <a:effectLst/>
              </a:rPr>
              <a:t>X </a:t>
            </a:r>
            <a:r>
              <a:rPr lang="ja-JP" altLang="en-US" sz="2800">
                <a:effectLst/>
              </a:rPr>
              <a:t>→ </a:t>
            </a:r>
            <a:r>
              <a:rPr lang="en-US" altLang="ja-JP" sz="2800">
                <a:effectLst/>
              </a:rPr>
              <a:t>αA </a:t>
            </a:r>
            <a:r>
              <a:rPr lang="ja-JP" altLang="en-US" sz="2800">
                <a:effectLst/>
              </a:rPr>
              <a:t>があるとき</a:t>
            </a:r>
          </a:p>
          <a:p>
            <a:pPr marL="609600" indent="-609600">
              <a:lnSpc>
                <a:spcPct val="90000"/>
              </a:lnSpc>
              <a:buFont typeface="Wingdings" panose="05000000000000000000" pitchFamily="2" charset="2"/>
              <a:buNone/>
            </a:pPr>
            <a:r>
              <a:rPr lang="en-US" altLang="ja-JP">
                <a:effectLst/>
              </a:rPr>
              <a:t>			Follow (A) += Follow (X)</a:t>
            </a:r>
            <a:endParaRPr lang="ja-JP" altLang="en-US">
              <a:effectLst/>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sz="4000">
                <a:effectLst/>
              </a:rPr>
              <a:t>Follow</a:t>
            </a:r>
            <a:r>
              <a:rPr lang="ja-JP" altLang="en-US" sz="4000">
                <a:effectLst/>
              </a:rPr>
              <a:t>集合を用いた</a:t>
            </a:r>
            <a:br>
              <a:rPr lang="ja-JP" altLang="en-US" sz="4000">
                <a:effectLst/>
              </a:rPr>
            </a:br>
            <a:r>
              <a:rPr lang="ja-JP" altLang="en-US" sz="4000">
                <a:effectLst/>
              </a:rPr>
              <a:t>移動還元構文解析</a:t>
            </a:r>
          </a:p>
        </p:txBody>
      </p:sp>
      <p:sp>
        <p:nvSpPr>
          <p:cNvPr id="642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lvl="1"/>
            <a:r>
              <a:rPr lang="ja-JP" altLang="en-US">
                <a:effectLst/>
              </a:rPr>
              <a:t>例 : $</a:t>
            </a:r>
            <a:r>
              <a:rPr lang="en-US" altLang="ja-JP">
                <a:effectLst/>
              </a:rPr>
              <a:t>→E$, E</a:t>
            </a:r>
            <a:r>
              <a:rPr lang="ja-JP" altLang="en-US">
                <a:effectLst/>
              </a:rPr>
              <a:t>→</a:t>
            </a:r>
            <a:r>
              <a:rPr lang="en-US" altLang="ja-JP">
                <a:effectLst/>
              </a:rPr>
              <a:t>T+T, E</a:t>
            </a:r>
            <a:r>
              <a:rPr lang="ja-JP" altLang="en-US">
                <a:effectLst/>
              </a:rPr>
              <a:t>→</a:t>
            </a:r>
            <a:r>
              <a:rPr lang="en-US" altLang="ja-JP">
                <a:effectLst/>
              </a:rPr>
              <a:t>T, T</a:t>
            </a:r>
            <a:r>
              <a:rPr lang="ja-JP" altLang="en-US">
                <a:effectLst/>
              </a:rPr>
              <a:t>→</a:t>
            </a:r>
            <a:r>
              <a:rPr lang="en-US" altLang="ja-JP" i="1">
                <a:effectLst/>
              </a:rPr>
              <a:t>i</a:t>
            </a:r>
            <a:r>
              <a:rPr lang="en-US" altLang="ja-JP">
                <a:effectLst/>
              </a:rPr>
              <a:t>, T</a:t>
            </a:r>
            <a:r>
              <a:rPr lang="ja-JP" altLang="en-US">
                <a:effectLst/>
              </a:rPr>
              <a:t>→</a:t>
            </a:r>
            <a:r>
              <a:rPr lang="en-US" altLang="ja-JP" i="1">
                <a:effectLst/>
              </a:rPr>
              <a:t>n</a:t>
            </a:r>
            <a:endParaRPr lang="ja-JP" altLang="en-US">
              <a:effectLst/>
            </a:endParaRPr>
          </a:p>
        </p:txBody>
      </p:sp>
      <p:sp>
        <p:nvSpPr>
          <p:cNvPr id="642052" name="Text Box 4"/>
          <p:cNvSpPr txBox="1">
            <a:spLocks noChangeArrowheads="1"/>
          </p:cNvSpPr>
          <p:nvPr/>
        </p:nvSpPr>
        <p:spPr bwMode="auto">
          <a:xfrm>
            <a:off x="1828800" y="2819400"/>
            <a:ext cx="413226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dirty="0"/>
              <a:t>Follow (E) = {“$”}</a:t>
            </a:r>
          </a:p>
          <a:p>
            <a:r>
              <a:rPr lang="en-US" altLang="ja-JP" dirty="0"/>
              <a:t>Follow (T) = {“$”, “+”}</a:t>
            </a:r>
          </a:p>
        </p:txBody>
      </p:sp>
      <p:sp>
        <p:nvSpPr>
          <p:cNvPr id="642053" name="Text Box 5"/>
          <p:cNvSpPr txBox="1">
            <a:spLocks noChangeArrowheads="1"/>
          </p:cNvSpPr>
          <p:nvPr/>
        </p:nvSpPr>
        <p:spPr bwMode="auto">
          <a:xfrm>
            <a:off x="1219200" y="4191000"/>
            <a:ext cx="7391039" cy="10793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dirty="0"/>
              <a:t>E </a:t>
            </a:r>
            <a:r>
              <a:rPr lang="ja-JP" altLang="en-US" dirty="0"/>
              <a:t>の還元は次に </a:t>
            </a:r>
            <a:r>
              <a:rPr lang="en-US" altLang="ja-JP" dirty="0"/>
              <a:t>“</a:t>
            </a:r>
            <a:r>
              <a:rPr lang="ja-JP" altLang="en-US" dirty="0"/>
              <a:t>$</a:t>
            </a:r>
            <a:r>
              <a:rPr lang="en-US" altLang="ja-JP" dirty="0"/>
              <a:t>”</a:t>
            </a:r>
            <a:r>
              <a:rPr lang="ja-JP" altLang="en-US" dirty="0"/>
              <a:t> が来るときのみ</a:t>
            </a:r>
          </a:p>
          <a:p>
            <a:r>
              <a:rPr lang="en-US" altLang="ja-JP" dirty="0"/>
              <a:t>T </a:t>
            </a:r>
            <a:r>
              <a:rPr lang="ja-JP" altLang="en-US" dirty="0"/>
              <a:t>の還元は次に </a:t>
            </a:r>
            <a:r>
              <a:rPr lang="en-US" altLang="ja-JP" dirty="0"/>
              <a:t>“</a:t>
            </a:r>
            <a:r>
              <a:rPr lang="ja-JP" altLang="en-US" dirty="0"/>
              <a:t>$</a:t>
            </a:r>
            <a:r>
              <a:rPr lang="en-US" altLang="ja-JP" dirty="0"/>
              <a:t>”</a:t>
            </a:r>
            <a:r>
              <a:rPr lang="ja-JP" altLang="en-US" dirty="0"/>
              <a:t>か</a:t>
            </a:r>
            <a:r>
              <a:rPr lang="en-US" altLang="ja-JP" dirty="0"/>
              <a:t>“</a:t>
            </a:r>
            <a:r>
              <a:rPr lang="ja-JP" altLang="en-US" dirty="0"/>
              <a:t>+</a:t>
            </a:r>
            <a:r>
              <a:rPr lang="en-US" altLang="ja-JP" dirty="0"/>
              <a:t>”</a:t>
            </a:r>
            <a:r>
              <a:rPr lang="ja-JP" altLang="en-US" dirty="0"/>
              <a:t>が来るときのみ</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42052"/>
                                        </p:tgtEl>
                                        <p:attrNameLst>
                                          <p:attrName>style.visibility</p:attrName>
                                        </p:attrNameLst>
                                      </p:cBhvr>
                                      <p:to>
                                        <p:strVal val="visible"/>
                                      </p:to>
                                    </p:set>
                                    <p:animEffect transition="in" filter="checkerboard(across)">
                                      <p:cBhvr>
                                        <p:cTn id="7" dur="500"/>
                                        <p:tgtEl>
                                          <p:spTgt spid="6420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42053"/>
                                        </p:tgtEl>
                                        <p:attrNameLst>
                                          <p:attrName>style.visibility</p:attrName>
                                        </p:attrNameLst>
                                      </p:cBhvr>
                                      <p:to>
                                        <p:strVal val="visible"/>
                                      </p:to>
                                    </p:set>
                                    <p:animEffect transition="in" filter="checkerboard(across)">
                                      <p:cBhvr>
                                        <p:cTn id="12" dur="500"/>
                                        <p:tgtEl>
                                          <p:spTgt spid="6420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052" grpId="0" autoUpdateAnimBg="0"/>
      <p:bldP spid="642053"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7170" name="Group 2"/>
          <p:cNvGraphicFramePr>
            <a:graphicFrameLocks noGrp="1"/>
          </p:cNvGraphicFramePr>
          <p:nvPr>
            <p:extLst>
              <p:ext uri="{D42A27DB-BD31-4B8C-83A1-F6EECF244321}">
                <p14:modId xmlns:p14="http://schemas.microsoft.com/office/powerpoint/2010/main" val="1956868671"/>
              </p:ext>
            </p:extLst>
          </p:nvPr>
        </p:nvGraphicFramePr>
        <p:xfrm>
          <a:off x="457200" y="914400"/>
          <a:ext cx="8305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406650">
                  <a:extLst>
                    <a:ext uri="{9D8B030D-6E8A-4147-A177-3AD203B41FA5}">
                      <a16:colId xmlns:a16="http://schemas.microsoft.com/office/drawing/2014/main" val="20002"/>
                    </a:ext>
                  </a:extLst>
                </a:gridCol>
                <a:gridCol w="2438400">
                  <a:extLst>
                    <a:ext uri="{9D8B030D-6E8A-4147-A177-3AD203B41FA5}">
                      <a16:colId xmlns:a16="http://schemas.microsoft.com/office/drawing/2014/main" val="20003"/>
                    </a:ext>
                  </a:extLst>
                </a:gridCol>
              </a:tblGrid>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p:sp>
        <p:nvSpPr>
          <p:cNvPr id="647227" name="Text Box 59"/>
          <p:cNvSpPr txBox="1">
            <a:spLocks noChangeArrowheads="1"/>
          </p:cNvSpPr>
          <p:nvPr/>
        </p:nvSpPr>
        <p:spPr bwMode="auto">
          <a:xfrm>
            <a:off x="2286000" y="228600"/>
            <a:ext cx="5762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 $</a:t>
            </a:r>
            <a:r>
              <a:rPr lang="ja-JP" altLang="en-US" sz="2800"/>
              <a:t>→</a:t>
            </a:r>
            <a:r>
              <a:rPr lang="en-US" altLang="ja-JP" sz="2800"/>
              <a:t>E$, E</a:t>
            </a:r>
            <a:r>
              <a:rPr lang="ja-JP" altLang="en-US" sz="2800"/>
              <a:t>→</a:t>
            </a:r>
            <a:r>
              <a:rPr lang="en-US" altLang="ja-JP" sz="2800"/>
              <a:t>T+T, E</a:t>
            </a:r>
            <a:r>
              <a:rPr lang="ja-JP" altLang="en-US" sz="2800"/>
              <a:t>→</a:t>
            </a:r>
            <a:r>
              <a:rPr lang="en-US" altLang="ja-JP" sz="2800"/>
              <a:t>T, T</a:t>
            </a:r>
            <a:r>
              <a:rPr lang="ja-JP" altLang="en-US" sz="2800"/>
              <a:t>→</a:t>
            </a:r>
            <a:r>
              <a:rPr lang="en-US" altLang="ja-JP" sz="2800" i="1"/>
              <a:t>i</a:t>
            </a:r>
            <a:r>
              <a:rPr lang="en-US" altLang="ja-JP" sz="2800"/>
              <a:t>, T</a:t>
            </a:r>
            <a:r>
              <a:rPr lang="ja-JP" altLang="en-US" sz="2800"/>
              <a:t>→</a:t>
            </a:r>
            <a:r>
              <a:rPr lang="en-US" altLang="ja-JP" sz="2800" i="1"/>
              <a:t>n</a:t>
            </a:r>
            <a:r>
              <a:rPr lang="en-US" altLang="ja-JP" sz="2800"/>
              <a:t> }</a:t>
            </a:r>
            <a:endParaRPr lang="en-US" altLang="ja-JP" sz="2800" i="1"/>
          </a:p>
        </p:txBody>
      </p:sp>
      <p:sp>
        <p:nvSpPr>
          <p:cNvPr id="647228" name="Text Box 60"/>
          <p:cNvSpPr txBox="1">
            <a:spLocks noChangeArrowheads="1"/>
          </p:cNvSpPr>
          <p:nvPr/>
        </p:nvSpPr>
        <p:spPr bwMode="auto">
          <a:xfrm>
            <a:off x="304800" y="228600"/>
            <a:ext cx="2079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 </a:t>
            </a:r>
            <a:r>
              <a:rPr lang="en-US" altLang="ja-JP" sz="2800"/>
              <a:t>x + 1 $</a:t>
            </a:r>
          </a:p>
        </p:txBody>
      </p:sp>
      <p:sp useBgFill="1">
        <p:nvSpPr>
          <p:cNvPr id="647230" name="Text Box 62"/>
          <p:cNvSpPr txBox="1">
            <a:spLocks noChangeArrowheads="1"/>
          </p:cNvSpPr>
          <p:nvPr/>
        </p:nvSpPr>
        <p:spPr bwMode="auto">
          <a:xfrm>
            <a:off x="3657600" y="2895600"/>
            <a:ext cx="3968750" cy="1554163"/>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先読み記号 : +</a:t>
            </a:r>
          </a:p>
          <a:p>
            <a:r>
              <a:rPr lang="ja-JP" altLang="en-US"/>
              <a:t>+∈</a:t>
            </a:r>
            <a:r>
              <a:rPr lang="en-US" altLang="ja-JP"/>
              <a:t>Follow (T) </a:t>
            </a:r>
            <a:r>
              <a:rPr lang="ja-JP" altLang="en-US"/>
              <a:t>なので</a:t>
            </a:r>
          </a:p>
          <a:p>
            <a:r>
              <a:rPr lang="en-US" altLang="ja-JP"/>
              <a:t>T </a:t>
            </a:r>
            <a:r>
              <a:rPr lang="ja-JP" altLang="en-US"/>
              <a:t>→ </a:t>
            </a:r>
            <a:r>
              <a:rPr lang="en-US" altLang="ja-JP" i="1"/>
              <a:t>n</a:t>
            </a:r>
            <a:r>
              <a:rPr lang="en-US" altLang="ja-JP"/>
              <a:t> </a:t>
            </a:r>
            <a:r>
              <a:rPr lang="ja-JP" altLang="en-US"/>
              <a:t>で還元していい</a:t>
            </a:r>
          </a:p>
        </p:txBody>
      </p:sp>
      <p:sp>
        <p:nvSpPr>
          <p:cNvPr id="6" name="Text Box 4"/>
          <p:cNvSpPr txBox="1">
            <a:spLocks noChangeArrowheads="1"/>
          </p:cNvSpPr>
          <p:nvPr/>
        </p:nvSpPr>
        <p:spPr bwMode="auto">
          <a:xfrm>
            <a:off x="219868" y="5560751"/>
            <a:ext cx="4132263" cy="1066800"/>
          </a:xfrm>
          <a:prstGeom prst="rect">
            <a:avLst/>
          </a:prstGeom>
          <a:solidFill>
            <a:srgbClr val="660066"/>
          </a:solidFill>
          <a:ln w="19050">
            <a:solidFill>
              <a:schemeClr val="tx1"/>
            </a:solidFill>
            <a:miter lim="800000"/>
            <a:headEnd/>
            <a:tailEnd/>
          </a:ln>
          <a:effectLst/>
        </p:spPr>
        <p:txBody>
          <a:bodyPr wrap="none" lIns="90000" tIns="46800" rIns="90000" bIns="46800">
            <a:spAutoFit/>
          </a:bodyPr>
          <a:lstStyle/>
          <a:p>
            <a:r>
              <a:rPr lang="en-US" altLang="ja-JP" dirty="0"/>
              <a:t>Follow (E) = {“$”}</a:t>
            </a:r>
          </a:p>
          <a:p>
            <a:r>
              <a:rPr lang="en-US" altLang="ja-JP" dirty="0"/>
              <a:t>Follow (T) = {“$”,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47230"/>
                                        </p:tgtEl>
                                        <p:attrNameLst>
                                          <p:attrName>style.visibility</p:attrName>
                                        </p:attrNameLst>
                                      </p:cBhvr>
                                      <p:to>
                                        <p:strVal val="visible"/>
                                      </p:to>
                                    </p:set>
                                    <p:animEffect transition="in" filter="checkerboard(across)">
                                      <p:cBhvr>
                                        <p:cTn id="7" dur="500"/>
                                        <p:tgtEl>
                                          <p:spTgt spid="647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7230" grpId="0" animBg="1"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648194" name="Group 2"/>
              <p:cNvGraphicFramePr>
                <a:graphicFrameLocks noGrp="1"/>
              </p:cNvGraphicFramePr>
              <p:nvPr>
                <p:extLst>
                  <p:ext uri="{D42A27DB-BD31-4B8C-83A1-F6EECF244321}">
                    <p14:modId xmlns:p14="http://schemas.microsoft.com/office/powerpoint/2010/main" val="2291528158"/>
                  </p:ext>
                </p:extLst>
              </p:nvPr>
            </p:nvGraphicFramePr>
            <p:xfrm>
              <a:off x="457200" y="914400"/>
              <a:ext cx="8305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406650">
                      <a:extLst>
                        <a:ext uri="{9D8B030D-6E8A-4147-A177-3AD203B41FA5}">
                          <a16:colId xmlns:a16="http://schemas.microsoft.com/office/drawing/2014/main" val="20002"/>
                        </a:ext>
                      </a:extLst>
                    </a:gridCol>
                    <a:gridCol w="2438400">
                      <a:extLst>
                        <a:ext uri="{9D8B030D-6E8A-4147-A177-3AD203B41FA5}">
                          <a16:colId xmlns:a16="http://schemas.microsoft.com/office/drawing/2014/main" val="20003"/>
                        </a:ext>
                      </a:extLst>
                    </a:gridCol>
                  </a:tblGrid>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14:m>
                            <m:oMath xmlns:m="http://schemas.openxmlformats.org/officeDocument/2006/math">
                              <m:r>
                                <a:rPr kumimoji="1" lang="en-US" altLang="ja-JP" sz="2800" b="0" i="1" u="none" strike="noStrike" cap="none" normalizeH="0" baseline="0" smtClean="0">
                                  <a:ln>
                                    <a:noFill/>
                                  </a:ln>
                                  <a:solidFill>
                                    <a:schemeClr val="tx1"/>
                                  </a:solidFill>
                                  <a:effectLst/>
                                  <a:latin typeface="Cambria Math" panose="02040503050406030204" pitchFamily="18" charset="0"/>
                                  <a:ea typeface="Cambria Math" panose="02040503050406030204" pitchFamily="18" charset="0"/>
                                </a:rPr>
                                <m:t>∉</m:t>
                              </m:r>
                            </m:oMath>
                          </a14:m>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Follow (E)</a:t>
                          </a: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064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mc:Choice>
        <mc:Fallback xmlns="">
          <p:graphicFrame>
            <p:nvGraphicFramePr>
              <p:cNvPr id="648194" name="Group 2"/>
              <p:cNvGraphicFramePr>
                <a:graphicFrameLocks noGrp="1"/>
              </p:cNvGraphicFramePr>
              <p:nvPr>
                <p:extLst>
                  <p:ext uri="{D42A27DB-BD31-4B8C-83A1-F6EECF244321}">
                    <p14:modId xmlns:p14="http://schemas.microsoft.com/office/powerpoint/2010/main" val="2291528158"/>
                  </p:ext>
                </p:extLst>
              </p:nvPr>
            </p:nvGraphicFramePr>
            <p:xfrm>
              <a:off x="457200" y="914400"/>
              <a:ext cx="8305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406650">
                      <a:extLst>
                        <a:ext uri="{9D8B030D-6E8A-4147-A177-3AD203B41FA5}">
                          <a16:colId xmlns:a16="http://schemas.microsoft.com/office/drawing/2014/main" val="20002"/>
                        </a:ext>
                      </a:extLst>
                    </a:gridCol>
                    <a:gridCol w="2438400">
                      <a:extLst>
                        <a:ext uri="{9D8B030D-6E8A-4147-A177-3AD203B41FA5}">
                          <a16:colId xmlns:a16="http://schemas.microsoft.com/office/drawing/2014/main" val="20003"/>
                        </a:ext>
                      </a:extLst>
                    </a:gridCol>
                  </a:tblGrid>
                  <a:tr h="457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p>
                          <a:endParaRPr lang="ja-JP"/>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blipFill>
                          <a:blip r:embed="rId3"/>
                          <a:stretch>
                            <a:fillRect l="-148861" t="-301176" r="-102532" b="-605882"/>
                          </a:stretch>
                        </a:blip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mc:Fallback>
      </mc:AlternateContent>
      <p:sp>
        <p:nvSpPr>
          <p:cNvPr id="648251" name="Text Box 59"/>
          <p:cNvSpPr txBox="1">
            <a:spLocks noChangeArrowheads="1"/>
          </p:cNvSpPr>
          <p:nvPr/>
        </p:nvSpPr>
        <p:spPr bwMode="auto">
          <a:xfrm>
            <a:off x="2286000" y="228600"/>
            <a:ext cx="5762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 $</a:t>
            </a:r>
            <a:r>
              <a:rPr lang="ja-JP" altLang="en-US" sz="2800"/>
              <a:t>→</a:t>
            </a:r>
            <a:r>
              <a:rPr lang="en-US" altLang="ja-JP" sz="2800"/>
              <a:t>E$, E</a:t>
            </a:r>
            <a:r>
              <a:rPr lang="ja-JP" altLang="en-US" sz="2800"/>
              <a:t>→</a:t>
            </a:r>
            <a:r>
              <a:rPr lang="en-US" altLang="ja-JP" sz="2800"/>
              <a:t>T+T, E</a:t>
            </a:r>
            <a:r>
              <a:rPr lang="ja-JP" altLang="en-US" sz="2800"/>
              <a:t>→</a:t>
            </a:r>
            <a:r>
              <a:rPr lang="en-US" altLang="ja-JP" sz="2800"/>
              <a:t>T, T</a:t>
            </a:r>
            <a:r>
              <a:rPr lang="ja-JP" altLang="en-US" sz="2800"/>
              <a:t>→</a:t>
            </a:r>
            <a:r>
              <a:rPr lang="en-US" altLang="ja-JP" sz="2800" i="1"/>
              <a:t>i</a:t>
            </a:r>
            <a:r>
              <a:rPr lang="en-US" altLang="ja-JP" sz="2800"/>
              <a:t>, T</a:t>
            </a:r>
            <a:r>
              <a:rPr lang="ja-JP" altLang="en-US" sz="2800"/>
              <a:t>→</a:t>
            </a:r>
            <a:r>
              <a:rPr lang="en-US" altLang="ja-JP" sz="2800" i="1"/>
              <a:t>n</a:t>
            </a:r>
            <a:r>
              <a:rPr lang="en-US" altLang="ja-JP" sz="2800"/>
              <a:t> }</a:t>
            </a:r>
            <a:endParaRPr lang="en-US" altLang="ja-JP" sz="2800" i="1"/>
          </a:p>
        </p:txBody>
      </p:sp>
      <p:sp>
        <p:nvSpPr>
          <p:cNvPr id="648252" name="Text Box 60"/>
          <p:cNvSpPr txBox="1">
            <a:spLocks noChangeArrowheads="1"/>
          </p:cNvSpPr>
          <p:nvPr/>
        </p:nvSpPr>
        <p:spPr bwMode="auto">
          <a:xfrm>
            <a:off x="304800" y="228600"/>
            <a:ext cx="2079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 </a:t>
            </a:r>
            <a:r>
              <a:rPr lang="en-US" altLang="ja-JP" sz="2800"/>
              <a:t>x + 1 $</a:t>
            </a:r>
          </a:p>
        </p:txBody>
      </p:sp>
      <mc:AlternateContent xmlns:mc="http://schemas.openxmlformats.org/markup-compatibility/2006" xmlns:a14="http://schemas.microsoft.com/office/drawing/2010/main">
        <mc:Choice Requires="a14">
          <p:sp useBgFill="1">
            <p:nvSpPr>
              <p:cNvPr id="648254" name="Text Box 62"/>
              <p:cNvSpPr txBox="1">
                <a:spLocks noChangeArrowheads="1"/>
              </p:cNvSpPr>
              <p:nvPr/>
            </p:nvSpPr>
            <p:spPr bwMode="auto">
              <a:xfrm>
                <a:off x="3657600" y="3429000"/>
                <a:ext cx="4501402" cy="1571842"/>
              </a:xfrm>
              <a:prstGeom prst="rect">
                <a:avLst/>
              </a:prstGeom>
              <a:ln>
                <a:noFill/>
              </a:ln>
              <a:effectLst/>
              <a:extLst>
                <a:ext uri="{91240B29-F687-4F45-9708-019B960494DF}">
                  <a14:hiddenLine w="19050">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none" lIns="90000" tIns="46800" rIns="90000" bIns="46800">
                <a:spAutoFit/>
              </a:bodyPr>
              <a:lstStyle/>
              <a:p>
                <a:r>
                  <a:rPr lang="ja-JP" altLang="en-US" dirty="0"/>
                  <a:t>先読み記号 : +</a:t>
                </a:r>
              </a:p>
              <a:p>
                <a:r>
                  <a:rPr lang="ja-JP" altLang="en-US" dirty="0"/>
                  <a:t>+</a:t>
                </a:r>
                <a14:m>
                  <m:oMath xmlns:m="http://schemas.openxmlformats.org/officeDocument/2006/math">
                    <m:r>
                      <a:rPr lang="ja-JP" altLang="en-US" i="1" smtClean="0">
                        <a:latin typeface="Cambria Math" panose="02040503050406030204" pitchFamily="18" charset="0"/>
                      </a:rPr>
                      <m:t>∉</m:t>
                    </m:r>
                  </m:oMath>
                </a14:m>
                <a:r>
                  <a:rPr lang="en-US" altLang="ja-JP" dirty="0"/>
                  <a:t>Follow (E) </a:t>
                </a:r>
                <a:r>
                  <a:rPr lang="ja-JP" altLang="en-US" dirty="0"/>
                  <a:t>なので</a:t>
                </a:r>
              </a:p>
              <a:p>
                <a:r>
                  <a:rPr lang="en-US" altLang="ja-JP" dirty="0"/>
                  <a:t>E </a:t>
                </a:r>
                <a:r>
                  <a:rPr lang="ja-JP" altLang="en-US" dirty="0"/>
                  <a:t>→ </a:t>
                </a:r>
                <a:r>
                  <a:rPr lang="en-US" altLang="ja-JP" dirty="0"/>
                  <a:t>T </a:t>
                </a:r>
                <a:r>
                  <a:rPr lang="ja-JP" altLang="en-US" dirty="0"/>
                  <a:t>の還元はできない</a:t>
                </a:r>
              </a:p>
            </p:txBody>
          </p:sp>
        </mc:Choice>
        <mc:Fallback xmlns="">
          <p:sp useBgFill="1">
            <p:nvSpPr>
              <p:cNvPr id="648254" name="Text Box 62"/>
              <p:cNvSpPr txBox="1">
                <a:spLocks noRot="1" noChangeAspect="1" noMove="1" noResize="1" noEditPoints="1" noAdjustHandles="1" noChangeArrowheads="1" noChangeShapeType="1" noTextEdit="1"/>
              </p:cNvSpPr>
              <p:nvPr/>
            </p:nvSpPr>
            <p:spPr bwMode="auto">
              <a:xfrm>
                <a:off x="3657600" y="3429000"/>
                <a:ext cx="4501402" cy="1571842"/>
              </a:xfrm>
              <a:prstGeom prst="rect">
                <a:avLst/>
              </a:prstGeom>
              <a:blipFill rotWithShape="0">
                <a:blip r:embed="rId4" cstate="print"/>
                <a:stretch>
                  <a:fillRect l="-3523" t="-6615" r="-2710" b="-12062"/>
                </a:stretch>
              </a:blip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r>
                  <a:rPr lang="ja-JP" altLang="en-US">
                    <a:noFill/>
                  </a:rPr>
                  <a:t> </a:t>
                </a:r>
              </a:p>
            </p:txBody>
          </p:sp>
        </mc:Fallback>
      </mc:AlternateContent>
      <p:sp>
        <p:nvSpPr>
          <p:cNvPr id="6" name="Text Box 4"/>
          <p:cNvSpPr txBox="1">
            <a:spLocks noChangeArrowheads="1"/>
          </p:cNvSpPr>
          <p:nvPr/>
        </p:nvSpPr>
        <p:spPr bwMode="auto">
          <a:xfrm>
            <a:off x="219868" y="5560751"/>
            <a:ext cx="4132263" cy="1066800"/>
          </a:xfrm>
          <a:prstGeom prst="rect">
            <a:avLst/>
          </a:prstGeom>
          <a:solidFill>
            <a:srgbClr val="660066"/>
          </a:solidFill>
          <a:ln w="19050">
            <a:solidFill>
              <a:schemeClr val="tx1"/>
            </a:solidFill>
            <a:miter lim="800000"/>
            <a:headEnd/>
            <a:tailEnd/>
          </a:ln>
          <a:effectLst/>
        </p:spPr>
        <p:txBody>
          <a:bodyPr wrap="none" lIns="90000" tIns="46800" rIns="90000" bIns="46800">
            <a:spAutoFit/>
          </a:bodyPr>
          <a:lstStyle/>
          <a:p>
            <a:r>
              <a:rPr lang="en-US" altLang="ja-JP" dirty="0"/>
              <a:t>Follow (E) = {“$”}</a:t>
            </a:r>
          </a:p>
          <a:p>
            <a:r>
              <a:rPr lang="en-US" altLang="ja-JP" dirty="0"/>
              <a:t>Follow (T) = {“$”,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48254"/>
                                        </p:tgtEl>
                                        <p:attrNameLst>
                                          <p:attrName>style.visibility</p:attrName>
                                        </p:attrNameLst>
                                      </p:cBhvr>
                                      <p:to>
                                        <p:strVal val="visible"/>
                                      </p:to>
                                    </p:set>
                                    <p:animEffect transition="in" filter="checkerboard(across)">
                                      <p:cBhvr>
                                        <p:cTn id="7" dur="500"/>
                                        <p:tgtEl>
                                          <p:spTgt spid="648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825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649279" name="Group 63"/>
              <p:cNvGraphicFramePr>
                <a:graphicFrameLocks noGrp="1"/>
              </p:cNvGraphicFramePr>
              <p:nvPr>
                <p:extLst>
                  <p:ext uri="{D42A27DB-BD31-4B8C-83A1-F6EECF244321}">
                    <p14:modId xmlns:p14="http://schemas.microsoft.com/office/powerpoint/2010/main" val="2772842256"/>
                  </p:ext>
                </p:extLst>
              </p:nvPr>
            </p:nvGraphicFramePr>
            <p:xfrm>
              <a:off x="457200" y="914400"/>
              <a:ext cx="8305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406650">
                      <a:extLst>
                        <a:ext uri="{9D8B030D-6E8A-4147-A177-3AD203B41FA5}">
                          <a16:colId xmlns:a16="http://schemas.microsoft.com/office/drawing/2014/main" val="20002"/>
                        </a:ext>
                      </a:extLst>
                    </a:gridCol>
                    <a:gridCol w="2438400">
                      <a:extLst>
                        <a:ext uri="{9D8B030D-6E8A-4147-A177-3AD203B41FA5}">
                          <a16:colId xmlns:a16="http://schemas.microsoft.com/office/drawing/2014/main" val="20003"/>
                        </a:ext>
                      </a:extLst>
                    </a:gridCol>
                  </a:tblGrid>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14:m>
                            <m:oMath xmlns:m="http://schemas.openxmlformats.org/officeDocument/2006/math">
                              <m:r>
                                <a:rPr kumimoji="1" lang="en-US" altLang="ja-JP" sz="2800" b="0" i="1" u="none" strike="noStrike" cap="none" normalizeH="0" baseline="0" smtClean="0">
                                  <a:ln>
                                    <a:noFill/>
                                  </a:ln>
                                  <a:solidFill>
                                    <a:schemeClr val="tx1"/>
                                  </a:solidFill>
                                  <a:effectLst/>
                                  <a:latin typeface="Cambria Math" panose="02040503050406030204" pitchFamily="18" charset="0"/>
                                  <a:ea typeface="Cambria Math" panose="02040503050406030204" pitchFamily="18" charset="0"/>
                                </a:rPr>
                                <m:t>∉</m:t>
                              </m:r>
                            </m:oMath>
                          </a14:m>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Follow (E)</a:t>
                          </a: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064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mc:Choice>
        <mc:Fallback xmlns="">
          <p:graphicFrame>
            <p:nvGraphicFramePr>
              <p:cNvPr id="649279" name="Group 63"/>
              <p:cNvGraphicFramePr>
                <a:graphicFrameLocks noGrp="1"/>
              </p:cNvGraphicFramePr>
              <p:nvPr>
                <p:extLst>
                  <p:ext uri="{D42A27DB-BD31-4B8C-83A1-F6EECF244321}">
                    <p14:modId xmlns:p14="http://schemas.microsoft.com/office/powerpoint/2010/main" val="2772842256"/>
                  </p:ext>
                </p:extLst>
              </p:nvPr>
            </p:nvGraphicFramePr>
            <p:xfrm>
              <a:off x="457200" y="914400"/>
              <a:ext cx="8305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406650">
                      <a:extLst>
                        <a:ext uri="{9D8B030D-6E8A-4147-A177-3AD203B41FA5}">
                          <a16:colId xmlns:a16="http://schemas.microsoft.com/office/drawing/2014/main" val="20002"/>
                        </a:ext>
                      </a:extLst>
                    </a:gridCol>
                    <a:gridCol w="2438400">
                      <a:extLst>
                        <a:ext uri="{9D8B030D-6E8A-4147-A177-3AD203B41FA5}">
                          <a16:colId xmlns:a16="http://schemas.microsoft.com/office/drawing/2014/main" val="20003"/>
                        </a:ext>
                      </a:extLst>
                    </a:gridCol>
                  </a:tblGrid>
                  <a:tr h="457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p>
                          <a:endParaRPr lang="ja-JP"/>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blipFill>
                          <a:blip r:embed="rId3"/>
                          <a:stretch>
                            <a:fillRect l="-148861" t="-301176" r="-102532" b="-605882"/>
                          </a:stretch>
                        </a:blip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mc:Fallback>
      </mc:AlternateContent>
      <p:sp>
        <p:nvSpPr>
          <p:cNvPr id="649275" name="Text Box 59"/>
          <p:cNvSpPr txBox="1">
            <a:spLocks noChangeArrowheads="1"/>
          </p:cNvSpPr>
          <p:nvPr/>
        </p:nvSpPr>
        <p:spPr bwMode="auto">
          <a:xfrm>
            <a:off x="2286000" y="228600"/>
            <a:ext cx="5762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 $</a:t>
            </a:r>
            <a:r>
              <a:rPr lang="ja-JP" altLang="en-US" sz="2800"/>
              <a:t>→</a:t>
            </a:r>
            <a:r>
              <a:rPr lang="en-US" altLang="ja-JP" sz="2800"/>
              <a:t>E$, E</a:t>
            </a:r>
            <a:r>
              <a:rPr lang="ja-JP" altLang="en-US" sz="2800"/>
              <a:t>→</a:t>
            </a:r>
            <a:r>
              <a:rPr lang="en-US" altLang="ja-JP" sz="2800"/>
              <a:t>T+T, E</a:t>
            </a:r>
            <a:r>
              <a:rPr lang="ja-JP" altLang="en-US" sz="2800"/>
              <a:t>→</a:t>
            </a:r>
            <a:r>
              <a:rPr lang="en-US" altLang="ja-JP" sz="2800"/>
              <a:t>T, T</a:t>
            </a:r>
            <a:r>
              <a:rPr lang="ja-JP" altLang="en-US" sz="2800"/>
              <a:t>→</a:t>
            </a:r>
            <a:r>
              <a:rPr lang="en-US" altLang="ja-JP" sz="2800" i="1"/>
              <a:t>i</a:t>
            </a:r>
            <a:r>
              <a:rPr lang="en-US" altLang="ja-JP" sz="2800"/>
              <a:t>, T</a:t>
            </a:r>
            <a:r>
              <a:rPr lang="ja-JP" altLang="en-US" sz="2800"/>
              <a:t>→</a:t>
            </a:r>
            <a:r>
              <a:rPr lang="en-US" altLang="ja-JP" sz="2800" i="1"/>
              <a:t>n</a:t>
            </a:r>
            <a:r>
              <a:rPr lang="en-US" altLang="ja-JP" sz="2800"/>
              <a:t> }</a:t>
            </a:r>
            <a:endParaRPr lang="en-US" altLang="ja-JP" sz="2800" i="1"/>
          </a:p>
        </p:txBody>
      </p:sp>
      <p:sp>
        <p:nvSpPr>
          <p:cNvPr id="649276" name="Text Box 60"/>
          <p:cNvSpPr txBox="1">
            <a:spLocks noChangeArrowheads="1"/>
          </p:cNvSpPr>
          <p:nvPr/>
        </p:nvSpPr>
        <p:spPr bwMode="auto">
          <a:xfrm>
            <a:off x="304800" y="228600"/>
            <a:ext cx="2079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 </a:t>
            </a:r>
            <a:r>
              <a:rPr lang="en-US" altLang="ja-JP" sz="2800"/>
              <a:t>x + 1 $</a:t>
            </a:r>
          </a:p>
        </p:txBody>
      </p:sp>
      <p:sp>
        <p:nvSpPr>
          <p:cNvPr id="6" name="Text Box 4"/>
          <p:cNvSpPr txBox="1">
            <a:spLocks noChangeArrowheads="1"/>
          </p:cNvSpPr>
          <p:nvPr/>
        </p:nvSpPr>
        <p:spPr bwMode="auto">
          <a:xfrm>
            <a:off x="219868" y="5560751"/>
            <a:ext cx="4132263" cy="1066800"/>
          </a:xfrm>
          <a:prstGeom prst="rect">
            <a:avLst/>
          </a:prstGeom>
          <a:solidFill>
            <a:srgbClr val="660066"/>
          </a:solidFill>
          <a:ln w="19050">
            <a:solidFill>
              <a:schemeClr val="tx1"/>
            </a:solidFill>
            <a:miter lim="800000"/>
            <a:headEnd/>
            <a:tailEnd/>
          </a:ln>
          <a:effectLst/>
        </p:spPr>
        <p:txBody>
          <a:bodyPr wrap="none" lIns="90000" tIns="46800" rIns="90000" bIns="46800">
            <a:spAutoFit/>
          </a:bodyPr>
          <a:lstStyle/>
          <a:p>
            <a:r>
              <a:rPr lang="en-US" altLang="ja-JP" dirty="0"/>
              <a:t>Follow (E) = {“$”}</a:t>
            </a:r>
          </a:p>
          <a:p>
            <a:r>
              <a:rPr lang="en-US" altLang="ja-JP" dirty="0"/>
              <a:t>Follow (T) = {“$”, “+”}</a:t>
            </a:r>
          </a:p>
        </p:txBody>
      </p:sp>
      <p:sp useBgFill="1">
        <p:nvSpPr>
          <p:cNvPr id="649280" name="Text Box 64"/>
          <p:cNvSpPr txBox="1">
            <a:spLocks noChangeArrowheads="1"/>
          </p:cNvSpPr>
          <p:nvPr/>
        </p:nvSpPr>
        <p:spPr bwMode="auto">
          <a:xfrm>
            <a:off x="3657600" y="4343400"/>
            <a:ext cx="3878263" cy="1554163"/>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dirty="0"/>
              <a:t>先読み記号 : $</a:t>
            </a:r>
          </a:p>
          <a:p>
            <a:r>
              <a:rPr lang="ja-JP" altLang="en-US" dirty="0"/>
              <a:t>$∈</a:t>
            </a:r>
            <a:r>
              <a:rPr lang="en-US" altLang="ja-JP" dirty="0"/>
              <a:t>Follow (T) </a:t>
            </a:r>
            <a:r>
              <a:rPr lang="ja-JP" altLang="en-US" dirty="0"/>
              <a:t>なので</a:t>
            </a:r>
          </a:p>
          <a:p>
            <a:r>
              <a:rPr lang="en-US" altLang="ja-JP" dirty="0"/>
              <a:t>T </a:t>
            </a:r>
            <a:r>
              <a:rPr lang="ja-JP" altLang="en-US" dirty="0"/>
              <a:t>→ </a:t>
            </a:r>
            <a:r>
              <a:rPr lang="en-US" altLang="ja-JP" i="1" dirty="0" err="1"/>
              <a:t>i</a:t>
            </a:r>
            <a:r>
              <a:rPr lang="en-US" altLang="ja-JP" dirty="0"/>
              <a:t> </a:t>
            </a:r>
            <a:r>
              <a:rPr lang="ja-JP" altLang="en-US" dirty="0"/>
              <a:t>で還元していい</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49280"/>
                                        </p:tgtEl>
                                        <p:attrNameLst>
                                          <p:attrName>style.visibility</p:attrName>
                                        </p:attrNameLst>
                                      </p:cBhvr>
                                      <p:to>
                                        <p:strVal val="visible"/>
                                      </p:to>
                                    </p:set>
                                    <p:animEffect transition="in" filter="checkerboard(across)">
                                      <p:cBhvr>
                                        <p:cTn id="7" dur="500"/>
                                        <p:tgtEl>
                                          <p:spTgt spid="649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9280" grpId="0" animBg="1"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650242" name="Group 2"/>
              <p:cNvGraphicFramePr>
                <a:graphicFrameLocks noGrp="1"/>
              </p:cNvGraphicFramePr>
              <p:nvPr>
                <p:extLst>
                  <p:ext uri="{D42A27DB-BD31-4B8C-83A1-F6EECF244321}">
                    <p14:modId xmlns:p14="http://schemas.microsoft.com/office/powerpoint/2010/main" val="3023830791"/>
                  </p:ext>
                </p:extLst>
              </p:nvPr>
            </p:nvGraphicFramePr>
            <p:xfrm>
              <a:off x="457200" y="914400"/>
              <a:ext cx="8305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406650">
                      <a:extLst>
                        <a:ext uri="{9D8B030D-6E8A-4147-A177-3AD203B41FA5}">
                          <a16:colId xmlns:a16="http://schemas.microsoft.com/office/drawing/2014/main" val="20002"/>
                        </a:ext>
                      </a:extLst>
                    </a:gridCol>
                    <a:gridCol w="2438400">
                      <a:extLst>
                        <a:ext uri="{9D8B030D-6E8A-4147-A177-3AD203B41FA5}">
                          <a16:colId xmlns:a16="http://schemas.microsoft.com/office/drawing/2014/main" val="20003"/>
                        </a:ext>
                      </a:extLst>
                    </a:gridCol>
                  </a:tblGrid>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14:m>
                            <m:oMath xmlns:m="http://schemas.openxmlformats.org/officeDocument/2006/math">
                              <m:r>
                                <a:rPr kumimoji="1" lang="en-US" altLang="ja-JP" sz="2800" b="0" i="1" u="none" strike="noStrike" cap="none" normalizeH="0" baseline="0" smtClean="0">
                                  <a:ln>
                                    <a:noFill/>
                                  </a:ln>
                                  <a:solidFill>
                                    <a:schemeClr val="tx1"/>
                                  </a:solidFill>
                                  <a:effectLst/>
                                  <a:latin typeface="Cambria Math" panose="02040503050406030204" pitchFamily="18" charset="0"/>
                                  <a:ea typeface="Cambria Math" panose="02040503050406030204" pitchFamily="18" charset="0"/>
                                </a:rPr>
                                <m:t>∉</m:t>
                              </m:r>
                            </m:oMath>
                          </a14:m>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Follow (E)</a:t>
                          </a: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064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 + 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mc:Choice>
        <mc:Fallback xmlns="">
          <p:graphicFrame>
            <p:nvGraphicFramePr>
              <p:cNvPr id="650242" name="Group 2"/>
              <p:cNvGraphicFramePr>
                <a:graphicFrameLocks noGrp="1"/>
              </p:cNvGraphicFramePr>
              <p:nvPr>
                <p:extLst>
                  <p:ext uri="{D42A27DB-BD31-4B8C-83A1-F6EECF244321}">
                    <p14:modId xmlns:p14="http://schemas.microsoft.com/office/powerpoint/2010/main" val="3023830791"/>
                  </p:ext>
                </p:extLst>
              </p:nvPr>
            </p:nvGraphicFramePr>
            <p:xfrm>
              <a:off x="457200" y="914400"/>
              <a:ext cx="8305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406650">
                      <a:extLst>
                        <a:ext uri="{9D8B030D-6E8A-4147-A177-3AD203B41FA5}">
                          <a16:colId xmlns:a16="http://schemas.microsoft.com/office/drawing/2014/main" val="20002"/>
                        </a:ext>
                      </a:extLst>
                    </a:gridCol>
                    <a:gridCol w="2438400">
                      <a:extLst>
                        <a:ext uri="{9D8B030D-6E8A-4147-A177-3AD203B41FA5}">
                          <a16:colId xmlns:a16="http://schemas.microsoft.com/office/drawing/2014/main" val="20003"/>
                        </a:ext>
                      </a:extLst>
                    </a:gridCol>
                  </a:tblGrid>
                  <a:tr h="457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p>
                          <a:endParaRPr lang="ja-JP"/>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blipFill>
                          <a:blip r:embed="rId3"/>
                          <a:stretch>
                            <a:fillRect l="-148861" t="-301176" r="-102785" b="-605882"/>
                          </a:stretch>
                        </a:blip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 + 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mc:Fallback>
      </mc:AlternateContent>
      <p:sp>
        <p:nvSpPr>
          <p:cNvPr id="8" name="Text Box 4"/>
          <p:cNvSpPr txBox="1">
            <a:spLocks noChangeArrowheads="1"/>
          </p:cNvSpPr>
          <p:nvPr/>
        </p:nvSpPr>
        <p:spPr bwMode="auto">
          <a:xfrm>
            <a:off x="219868" y="5560751"/>
            <a:ext cx="4132263" cy="1066800"/>
          </a:xfrm>
          <a:prstGeom prst="rect">
            <a:avLst/>
          </a:prstGeom>
          <a:solidFill>
            <a:srgbClr val="660066"/>
          </a:solidFill>
          <a:ln w="19050">
            <a:solidFill>
              <a:schemeClr val="tx1"/>
            </a:solidFill>
            <a:miter lim="800000"/>
            <a:headEnd/>
            <a:tailEnd/>
          </a:ln>
          <a:effectLst/>
        </p:spPr>
        <p:txBody>
          <a:bodyPr wrap="none" lIns="90000" tIns="46800" rIns="90000" bIns="46800">
            <a:spAutoFit/>
          </a:bodyPr>
          <a:lstStyle/>
          <a:p>
            <a:r>
              <a:rPr lang="en-US" altLang="ja-JP" dirty="0"/>
              <a:t>Follow (E) = {“$”}</a:t>
            </a:r>
          </a:p>
          <a:p>
            <a:r>
              <a:rPr lang="en-US" altLang="ja-JP" dirty="0"/>
              <a:t>Follow (T) = {“$”, “+”}</a:t>
            </a:r>
          </a:p>
        </p:txBody>
      </p:sp>
      <p:sp>
        <p:nvSpPr>
          <p:cNvPr id="650299" name="Text Box 59"/>
          <p:cNvSpPr txBox="1">
            <a:spLocks noChangeArrowheads="1"/>
          </p:cNvSpPr>
          <p:nvPr/>
        </p:nvSpPr>
        <p:spPr bwMode="auto">
          <a:xfrm>
            <a:off x="2286000" y="228600"/>
            <a:ext cx="5762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 $</a:t>
            </a:r>
            <a:r>
              <a:rPr lang="ja-JP" altLang="en-US" sz="2800"/>
              <a:t>→</a:t>
            </a:r>
            <a:r>
              <a:rPr lang="en-US" altLang="ja-JP" sz="2800"/>
              <a:t>E$, E</a:t>
            </a:r>
            <a:r>
              <a:rPr lang="ja-JP" altLang="en-US" sz="2800"/>
              <a:t>→</a:t>
            </a:r>
            <a:r>
              <a:rPr lang="en-US" altLang="ja-JP" sz="2800"/>
              <a:t>T+T, E</a:t>
            </a:r>
            <a:r>
              <a:rPr lang="ja-JP" altLang="en-US" sz="2800"/>
              <a:t>→</a:t>
            </a:r>
            <a:r>
              <a:rPr lang="en-US" altLang="ja-JP" sz="2800"/>
              <a:t>T, T</a:t>
            </a:r>
            <a:r>
              <a:rPr lang="ja-JP" altLang="en-US" sz="2800"/>
              <a:t>→</a:t>
            </a:r>
            <a:r>
              <a:rPr lang="en-US" altLang="ja-JP" sz="2800" i="1"/>
              <a:t>i</a:t>
            </a:r>
            <a:r>
              <a:rPr lang="en-US" altLang="ja-JP" sz="2800"/>
              <a:t>, T</a:t>
            </a:r>
            <a:r>
              <a:rPr lang="ja-JP" altLang="en-US" sz="2800"/>
              <a:t>→</a:t>
            </a:r>
            <a:r>
              <a:rPr lang="en-US" altLang="ja-JP" sz="2800" i="1"/>
              <a:t>n</a:t>
            </a:r>
            <a:r>
              <a:rPr lang="en-US" altLang="ja-JP" sz="2800"/>
              <a:t> }</a:t>
            </a:r>
            <a:endParaRPr lang="en-US" altLang="ja-JP" sz="2800" i="1"/>
          </a:p>
        </p:txBody>
      </p:sp>
      <p:sp>
        <p:nvSpPr>
          <p:cNvPr id="650300" name="Text Box 60"/>
          <p:cNvSpPr txBox="1">
            <a:spLocks noChangeArrowheads="1"/>
          </p:cNvSpPr>
          <p:nvPr/>
        </p:nvSpPr>
        <p:spPr bwMode="auto">
          <a:xfrm>
            <a:off x="304800" y="228600"/>
            <a:ext cx="2079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 </a:t>
            </a:r>
            <a:r>
              <a:rPr lang="en-US" altLang="ja-JP" sz="2800"/>
              <a:t>x + 1 $</a:t>
            </a:r>
          </a:p>
        </p:txBody>
      </p:sp>
      <p:sp useBgFill="1">
        <p:nvSpPr>
          <p:cNvPr id="650303" name="Text Box 63"/>
          <p:cNvSpPr txBox="1">
            <a:spLocks noChangeArrowheads="1"/>
          </p:cNvSpPr>
          <p:nvPr/>
        </p:nvSpPr>
        <p:spPr bwMode="auto">
          <a:xfrm>
            <a:off x="3048000" y="6019800"/>
            <a:ext cx="3024188" cy="579438"/>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dirty="0"/>
              <a:t>E </a:t>
            </a:r>
            <a:r>
              <a:rPr lang="ja-JP" altLang="en-US" dirty="0"/>
              <a:t>→ </a:t>
            </a:r>
            <a:r>
              <a:rPr lang="en-US" altLang="ja-JP" dirty="0"/>
              <a:t>T+T </a:t>
            </a:r>
            <a:r>
              <a:rPr lang="ja-JP" altLang="en-US" dirty="0" err="1"/>
              <a:t>を優</a:t>
            </a:r>
            <a:r>
              <a:rPr lang="ja-JP" altLang="en-US" dirty="0"/>
              <a:t>先</a:t>
            </a:r>
          </a:p>
        </p:txBody>
      </p:sp>
      <p:sp useBgFill="1">
        <p:nvSpPr>
          <p:cNvPr id="650302" name="Text Box 62"/>
          <p:cNvSpPr txBox="1">
            <a:spLocks noChangeArrowheads="1"/>
          </p:cNvSpPr>
          <p:nvPr/>
        </p:nvSpPr>
        <p:spPr bwMode="auto">
          <a:xfrm>
            <a:off x="3048000" y="4572000"/>
            <a:ext cx="5695950" cy="1554163"/>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dirty="0"/>
              <a:t>先読み記号 : $</a:t>
            </a:r>
          </a:p>
          <a:p>
            <a:r>
              <a:rPr lang="ja-JP" altLang="en-US" dirty="0"/>
              <a:t>$∈</a:t>
            </a:r>
            <a:r>
              <a:rPr lang="en-US" altLang="ja-JP" dirty="0"/>
              <a:t>Follow (E) </a:t>
            </a:r>
            <a:r>
              <a:rPr lang="ja-JP" altLang="en-US" dirty="0"/>
              <a:t>なので</a:t>
            </a:r>
          </a:p>
          <a:p>
            <a:r>
              <a:rPr lang="en-US" altLang="ja-JP" dirty="0"/>
              <a:t>E </a:t>
            </a:r>
            <a:r>
              <a:rPr lang="ja-JP" altLang="en-US" dirty="0"/>
              <a:t>→ </a:t>
            </a:r>
            <a:r>
              <a:rPr lang="en-US" altLang="ja-JP" dirty="0"/>
              <a:t>T, E</a:t>
            </a:r>
            <a:r>
              <a:rPr lang="ja-JP" altLang="en-US" dirty="0"/>
              <a:t>→ </a:t>
            </a:r>
            <a:r>
              <a:rPr lang="en-US" altLang="ja-JP" dirty="0"/>
              <a:t>T+T </a:t>
            </a:r>
            <a:r>
              <a:rPr lang="ja-JP" altLang="en-US" dirty="0"/>
              <a:t>で還元していい</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50302"/>
                                        </p:tgtEl>
                                        <p:attrNameLst>
                                          <p:attrName>style.visibility</p:attrName>
                                        </p:attrNameLst>
                                      </p:cBhvr>
                                      <p:to>
                                        <p:strVal val="visible"/>
                                      </p:to>
                                    </p:set>
                                    <p:animEffect transition="in" filter="checkerboard(across)">
                                      <p:cBhvr>
                                        <p:cTn id="7" dur="500"/>
                                        <p:tgtEl>
                                          <p:spTgt spid="6503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50303"/>
                                        </p:tgtEl>
                                        <p:attrNameLst>
                                          <p:attrName>style.visibility</p:attrName>
                                        </p:attrNameLst>
                                      </p:cBhvr>
                                      <p:to>
                                        <p:strVal val="visible"/>
                                      </p:to>
                                    </p:set>
                                    <p:animEffect transition="in" filter="checkerboard(across)">
                                      <p:cBhvr>
                                        <p:cTn id="12" dur="500"/>
                                        <p:tgtEl>
                                          <p:spTgt spid="650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0303" grpId="0" animBg="1" autoUpdateAnimBg="0"/>
      <p:bldP spid="650302"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dirty="0">
                <a:effectLst/>
              </a:rPr>
              <a:t>移動還元構文解析</a:t>
            </a:r>
            <a:br>
              <a:rPr lang="ja-JP" altLang="en-US" dirty="0">
                <a:effectLst/>
              </a:rPr>
            </a:br>
            <a:r>
              <a:rPr lang="ja-JP" altLang="en-US" dirty="0">
                <a:effectLst/>
              </a:rPr>
              <a:t>(</a:t>
            </a:r>
            <a:r>
              <a:rPr lang="en-US" altLang="ja-JP" dirty="0">
                <a:effectLst/>
              </a:rPr>
              <a:t>shift reduce parsing)</a:t>
            </a:r>
          </a:p>
        </p:txBody>
      </p:sp>
      <p:sp>
        <p:nvSpPr>
          <p:cNvPr id="412675" name="Rectangle 3"/>
          <p:cNvSpPr>
            <a:spLocks noGrp="1" noChangeArrowheads="1"/>
          </p:cNvSpPr>
          <p:nvPr>
            <p:ph type="body" idx="1"/>
          </p:nvPr>
        </p:nvSpPr>
        <p:spPr>
          <a:xfrm>
            <a:off x="1066800" y="1981200"/>
            <a:ext cx="7620000" cy="1066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ja-JP" altLang="en-US" dirty="0">
                <a:effectLst/>
              </a:rPr>
              <a:t>上昇型構文解析</a:t>
            </a:r>
          </a:p>
          <a:p>
            <a:pPr>
              <a:lnSpc>
                <a:spcPct val="90000"/>
              </a:lnSpc>
            </a:pPr>
            <a:r>
              <a:rPr lang="ja-JP" altLang="en-US" dirty="0">
                <a:effectLst/>
              </a:rPr>
              <a:t>構文解析表とスタックで解析</a:t>
            </a:r>
          </a:p>
        </p:txBody>
      </p:sp>
      <p:graphicFrame>
        <p:nvGraphicFramePr>
          <p:cNvPr id="412720" name="Group 48"/>
          <p:cNvGraphicFramePr>
            <a:graphicFrameLocks noGrp="1"/>
          </p:cNvGraphicFramePr>
          <p:nvPr>
            <p:extLst>
              <p:ext uri="{D42A27DB-BD31-4B8C-83A1-F6EECF244321}">
                <p14:modId xmlns:p14="http://schemas.microsoft.com/office/powerpoint/2010/main" val="2934846378"/>
              </p:ext>
            </p:extLst>
          </p:nvPr>
        </p:nvGraphicFramePr>
        <p:xfrm>
          <a:off x="990600" y="3810000"/>
          <a:ext cx="1447800" cy="2703514"/>
        </p:xfrm>
        <a:graphic>
          <a:graphicData uri="http://schemas.openxmlformats.org/drawingml/2006/table">
            <a:tbl>
              <a:tblPr/>
              <a:tblGrid>
                <a:gridCol w="1447800">
                  <a:extLst>
                    <a:ext uri="{9D8B030D-6E8A-4147-A177-3AD203B41FA5}">
                      <a16:colId xmlns:a16="http://schemas.microsoft.com/office/drawing/2014/main" val="20000"/>
                    </a:ext>
                  </a:extLst>
                </a:gridCol>
              </a:tblGrid>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bl>
          </a:graphicData>
        </a:graphic>
      </p:graphicFrame>
      <p:sp>
        <p:nvSpPr>
          <p:cNvPr id="412694" name="Text Box 22"/>
          <p:cNvSpPr txBox="1">
            <a:spLocks noChangeArrowheads="1"/>
          </p:cNvSpPr>
          <p:nvPr/>
        </p:nvSpPr>
        <p:spPr bwMode="auto">
          <a:xfrm>
            <a:off x="1066800" y="3124200"/>
            <a:ext cx="13223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dirty="0"/>
              <a:t>スタック</a:t>
            </a:r>
          </a:p>
        </p:txBody>
      </p:sp>
      <p:graphicFrame>
        <p:nvGraphicFramePr>
          <p:cNvPr id="412726" name="Group 54"/>
          <p:cNvGraphicFramePr>
            <a:graphicFrameLocks noGrp="1"/>
          </p:cNvGraphicFramePr>
          <p:nvPr>
            <p:extLst>
              <p:ext uri="{D42A27DB-BD31-4B8C-83A1-F6EECF244321}">
                <p14:modId xmlns:p14="http://schemas.microsoft.com/office/powerpoint/2010/main" val="1699734910"/>
              </p:ext>
            </p:extLst>
          </p:nvPr>
        </p:nvGraphicFramePr>
        <p:xfrm>
          <a:off x="3429000" y="3657600"/>
          <a:ext cx="4376738" cy="609600"/>
        </p:xfrm>
        <a:graphic>
          <a:graphicData uri="http://schemas.openxmlformats.org/drawingml/2006/table">
            <a:tbl>
              <a:tblPr/>
              <a:tblGrid>
                <a:gridCol w="546100">
                  <a:extLst>
                    <a:ext uri="{9D8B030D-6E8A-4147-A177-3AD203B41FA5}">
                      <a16:colId xmlns:a16="http://schemas.microsoft.com/office/drawing/2014/main" val="20000"/>
                    </a:ext>
                  </a:extLst>
                </a:gridCol>
                <a:gridCol w="546100">
                  <a:extLst>
                    <a:ext uri="{9D8B030D-6E8A-4147-A177-3AD203B41FA5}">
                      <a16:colId xmlns:a16="http://schemas.microsoft.com/office/drawing/2014/main" val="20001"/>
                    </a:ext>
                  </a:extLst>
                </a:gridCol>
                <a:gridCol w="547688">
                  <a:extLst>
                    <a:ext uri="{9D8B030D-6E8A-4147-A177-3AD203B41FA5}">
                      <a16:colId xmlns:a16="http://schemas.microsoft.com/office/drawing/2014/main" val="20002"/>
                    </a:ext>
                  </a:extLst>
                </a:gridCol>
                <a:gridCol w="546100">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gridCol w="547688">
                  <a:extLst>
                    <a:ext uri="{9D8B030D-6E8A-4147-A177-3AD203B41FA5}">
                      <a16:colId xmlns:a16="http://schemas.microsoft.com/office/drawing/2014/main" val="20005"/>
                    </a:ext>
                  </a:extLst>
                </a:gridCol>
                <a:gridCol w="547687">
                  <a:extLst>
                    <a:ext uri="{9D8B030D-6E8A-4147-A177-3AD203B41FA5}">
                      <a16:colId xmlns:a16="http://schemas.microsoft.com/office/drawing/2014/main" val="20006"/>
                    </a:ext>
                  </a:extLst>
                </a:gridCol>
                <a:gridCol w="547688">
                  <a:extLst>
                    <a:ext uri="{9D8B030D-6E8A-4147-A177-3AD203B41FA5}">
                      <a16:colId xmlns:a16="http://schemas.microsoft.com/office/drawing/2014/main" val="20007"/>
                    </a:ext>
                  </a:extLst>
                </a:gridCol>
              </a:tblGrid>
              <a:tr h="6096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4</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x</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412715" name="Text Box 43"/>
          <p:cNvSpPr txBox="1">
            <a:spLocks noChangeArrowheads="1"/>
          </p:cNvSpPr>
          <p:nvPr/>
        </p:nvSpPr>
        <p:spPr bwMode="auto">
          <a:xfrm>
            <a:off x="3505200" y="3048000"/>
            <a:ext cx="19589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入力記号列</a:t>
            </a:r>
          </a:p>
        </p:txBody>
      </p:sp>
      <p:sp>
        <p:nvSpPr>
          <p:cNvPr id="412721" name="AutoShape 49"/>
          <p:cNvSpPr>
            <a:spLocks noChangeArrowheads="1"/>
          </p:cNvSpPr>
          <p:nvPr/>
        </p:nvSpPr>
        <p:spPr bwMode="auto">
          <a:xfrm>
            <a:off x="2590800" y="4800600"/>
            <a:ext cx="2286000" cy="609600"/>
          </a:xfrm>
          <a:prstGeom prst="wedgeRoundRectCallout">
            <a:avLst>
              <a:gd name="adj1" fmla="val -57917"/>
              <a:gd name="adj2" fmla="val -159898"/>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800" dirty="0"/>
              <a:t>トップに </a:t>
            </a:r>
            <a:r>
              <a:rPr lang="en-US" altLang="ja-JP" sz="2800" dirty="0"/>
              <a:t>“</a:t>
            </a:r>
            <a:r>
              <a:rPr lang="ja-JP" altLang="en-US" sz="2800" dirty="0"/>
              <a:t>$</a:t>
            </a:r>
            <a:r>
              <a:rPr lang="en-US" altLang="ja-JP" sz="2800" dirty="0"/>
              <a:t>”</a:t>
            </a:r>
            <a:endParaRPr lang="ja-JP" altLang="en-US" sz="2800" dirty="0"/>
          </a:p>
        </p:txBody>
      </p:sp>
      <p:sp>
        <p:nvSpPr>
          <p:cNvPr id="412722" name="AutoShape 50"/>
          <p:cNvSpPr>
            <a:spLocks noChangeArrowheads="1"/>
          </p:cNvSpPr>
          <p:nvPr/>
        </p:nvSpPr>
        <p:spPr bwMode="auto">
          <a:xfrm>
            <a:off x="5943600" y="4800600"/>
            <a:ext cx="2209800" cy="609600"/>
          </a:xfrm>
          <a:prstGeom prst="wedgeRoundRectCallout">
            <a:avLst>
              <a:gd name="adj1" fmla="val 26796"/>
              <a:gd name="adj2" fmla="val -128125"/>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800" dirty="0"/>
              <a:t>末尾に </a:t>
            </a:r>
            <a:r>
              <a:rPr lang="en-US" altLang="ja-JP" sz="2800" dirty="0"/>
              <a:t>“</a:t>
            </a:r>
            <a:r>
              <a:rPr lang="ja-JP" altLang="en-US" sz="2800" dirty="0"/>
              <a:t>$</a:t>
            </a:r>
            <a:r>
              <a:rPr lang="en-US" altLang="ja-JP" sz="2800" dirty="0"/>
              <a:t>”</a:t>
            </a:r>
            <a:endParaRPr lang="ja-JP" altLang="en-US" sz="2800"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644158" name="Group 62"/>
              <p:cNvGraphicFramePr>
                <a:graphicFrameLocks noGrp="1"/>
              </p:cNvGraphicFramePr>
              <p:nvPr>
                <p:extLst>
                  <p:ext uri="{D42A27DB-BD31-4B8C-83A1-F6EECF244321}">
                    <p14:modId xmlns:p14="http://schemas.microsoft.com/office/powerpoint/2010/main" val="3527897354"/>
                  </p:ext>
                </p:extLst>
              </p:nvPr>
            </p:nvGraphicFramePr>
            <p:xfrm>
              <a:off x="457200" y="914400"/>
              <a:ext cx="8305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406650">
                      <a:extLst>
                        <a:ext uri="{9D8B030D-6E8A-4147-A177-3AD203B41FA5}">
                          <a16:colId xmlns:a16="http://schemas.microsoft.com/office/drawing/2014/main" val="20002"/>
                        </a:ext>
                      </a:extLst>
                    </a:gridCol>
                    <a:gridCol w="2438400">
                      <a:extLst>
                        <a:ext uri="{9D8B030D-6E8A-4147-A177-3AD203B41FA5}">
                          <a16:colId xmlns:a16="http://schemas.microsoft.com/office/drawing/2014/main" val="20003"/>
                        </a:ext>
                      </a:extLst>
                    </a:gridCol>
                  </a:tblGrid>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14:m>
                            <m:oMath xmlns:m="http://schemas.openxmlformats.org/officeDocument/2006/math">
                              <m:r>
                                <a:rPr kumimoji="1" lang="en-US" altLang="ja-JP" sz="2800" b="0" i="1" u="none" strike="noStrike" cap="none" normalizeH="0" baseline="0" smtClean="0">
                                  <a:ln>
                                    <a:noFill/>
                                  </a:ln>
                                  <a:solidFill>
                                    <a:schemeClr val="tx1"/>
                                  </a:solidFill>
                                  <a:effectLst/>
                                  <a:latin typeface="Cambria Math" panose="02040503050406030204" pitchFamily="18" charset="0"/>
                                  <a:ea typeface="Cambria Math" panose="02040503050406030204" pitchFamily="18" charset="0"/>
                                </a:rPr>
                                <m:t>∉</m:t>
                              </m:r>
                            </m:oMath>
                          </a14:m>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Follow (E)</a:t>
                          </a: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064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E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ε</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ε</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解析完了</a:t>
                          </a: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mc:Choice>
        <mc:Fallback xmlns="">
          <p:graphicFrame>
            <p:nvGraphicFramePr>
              <p:cNvPr id="644158" name="Group 62"/>
              <p:cNvGraphicFramePr>
                <a:graphicFrameLocks noGrp="1"/>
              </p:cNvGraphicFramePr>
              <p:nvPr>
                <p:extLst>
                  <p:ext uri="{D42A27DB-BD31-4B8C-83A1-F6EECF244321}">
                    <p14:modId xmlns:p14="http://schemas.microsoft.com/office/powerpoint/2010/main" val="3527897354"/>
                  </p:ext>
                </p:extLst>
              </p:nvPr>
            </p:nvGraphicFramePr>
            <p:xfrm>
              <a:off x="457200" y="914400"/>
              <a:ext cx="8305800" cy="512064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406650">
                      <a:extLst>
                        <a:ext uri="{9D8B030D-6E8A-4147-A177-3AD203B41FA5}">
                          <a16:colId xmlns:a16="http://schemas.microsoft.com/office/drawing/2014/main" val="20002"/>
                        </a:ext>
                      </a:extLst>
                    </a:gridCol>
                    <a:gridCol w="2438400">
                      <a:extLst>
                        <a:ext uri="{9D8B030D-6E8A-4147-A177-3AD203B41FA5}">
                          <a16:colId xmlns:a16="http://schemas.microsoft.com/office/drawing/2014/main" val="20003"/>
                        </a:ext>
                      </a:extLst>
                    </a:gridCol>
                  </a:tblGrid>
                  <a:tr h="457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x</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p>
                          <a:endParaRPr lang="ja-JP"/>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blipFill>
                          <a:blip r:embed="rId3"/>
                          <a:stretch>
                            <a:fillRect l="-148861" t="-301176" r="-102785" b="-632941"/>
                          </a:stretch>
                        </a:blip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(T)</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 + 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Follow (E)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E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ε</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51816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ε</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解析完了</a:t>
                          </a: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bl>
              </a:graphicData>
            </a:graphic>
          </p:graphicFrame>
        </mc:Fallback>
      </mc:AlternateContent>
      <p:sp>
        <p:nvSpPr>
          <p:cNvPr id="644155" name="Text Box 59"/>
          <p:cNvSpPr txBox="1">
            <a:spLocks noChangeArrowheads="1"/>
          </p:cNvSpPr>
          <p:nvPr/>
        </p:nvSpPr>
        <p:spPr bwMode="auto">
          <a:xfrm>
            <a:off x="2286000" y="228600"/>
            <a:ext cx="5762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 $</a:t>
            </a:r>
            <a:r>
              <a:rPr lang="ja-JP" altLang="en-US" sz="2800"/>
              <a:t>→</a:t>
            </a:r>
            <a:r>
              <a:rPr lang="en-US" altLang="ja-JP" sz="2800"/>
              <a:t>E$, E</a:t>
            </a:r>
            <a:r>
              <a:rPr lang="ja-JP" altLang="en-US" sz="2800"/>
              <a:t>→</a:t>
            </a:r>
            <a:r>
              <a:rPr lang="en-US" altLang="ja-JP" sz="2800"/>
              <a:t>T+T, E</a:t>
            </a:r>
            <a:r>
              <a:rPr lang="ja-JP" altLang="en-US" sz="2800"/>
              <a:t>→</a:t>
            </a:r>
            <a:r>
              <a:rPr lang="en-US" altLang="ja-JP" sz="2800"/>
              <a:t>T, T</a:t>
            </a:r>
            <a:r>
              <a:rPr lang="ja-JP" altLang="en-US" sz="2800"/>
              <a:t>→</a:t>
            </a:r>
            <a:r>
              <a:rPr lang="en-US" altLang="ja-JP" sz="2800" i="1"/>
              <a:t>i</a:t>
            </a:r>
            <a:r>
              <a:rPr lang="en-US" altLang="ja-JP" sz="2800"/>
              <a:t>, T</a:t>
            </a:r>
            <a:r>
              <a:rPr lang="ja-JP" altLang="en-US" sz="2800"/>
              <a:t>→</a:t>
            </a:r>
            <a:r>
              <a:rPr lang="en-US" altLang="ja-JP" sz="2800" i="1"/>
              <a:t>n</a:t>
            </a:r>
            <a:r>
              <a:rPr lang="en-US" altLang="ja-JP" sz="2800"/>
              <a:t> }</a:t>
            </a:r>
            <a:endParaRPr lang="en-US" altLang="ja-JP" sz="2800" i="1"/>
          </a:p>
        </p:txBody>
      </p:sp>
      <p:sp>
        <p:nvSpPr>
          <p:cNvPr id="644156" name="Text Box 60"/>
          <p:cNvSpPr txBox="1">
            <a:spLocks noChangeArrowheads="1"/>
          </p:cNvSpPr>
          <p:nvPr/>
        </p:nvSpPr>
        <p:spPr bwMode="auto">
          <a:xfrm>
            <a:off x="304800" y="228600"/>
            <a:ext cx="2079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 </a:t>
            </a:r>
            <a:r>
              <a:rPr lang="en-US" altLang="ja-JP" sz="2800"/>
              <a:t>x + 1 $</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a:t>
            </a:r>
            <a:r>
              <a:rPr lang="ja-JP" altLang="en-US">
                <a:effectLst/>
              </a:rPr>
              <a:t>構文解析</a:t>
            </a:r>
            <a:endParaRPr lang="ja-JP" altLang="en-US" sz="2800">
              <a:effectLst/>
            </a:endParaRPr>
          </a:p>
        </p:txBody>
      </p:sp>
      <p:sp>
        <p:nvSpPr>
          <p:cNvPr id="5478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sz="2800" dirty="0">
                <a:effectLst/>
              </a:rPr>
              <a:t>Left to right scan &amp; Right most derivation </a:t>
            </a:r>
            <a:r>
              <a:rPr lang="ja-JP" altLang="en-US" dirty="0">
                <a:effectLst/>
              </a:rPr>
              <a:t>解析</a:t>
            </a:r>
          </a:p>
          <a:p>
            <a:pPr lvl="1"/>
            <a:r>
              <a:rPr lang="ja-JP" altLang="en-US" dirty="0">
                <a:effectLst/>
              </a:rPr>
              <a:t>上昇型解析</a:t>
            </a:r>
          </a:p>
          <a:p>
            <a:pPr lvl="1"/>
            <a:r>
              <a:rPr lang="ja-JP" altLang="en-US" dirty="0">
                <a:effectLst/>
              </a:rPr>
              <a:t>スタックと解析表を用いて解析</a:t>
            </a:r>
          </a:p>
          <a:p>
            <a:pPr lvl="1"/>
            <a:r>
              <a:rPr lang="ja-JP" altLang="en-US" dirty="0">
                <a:effectLst/>
              </a:rPr>
              <a:t>演算順子位構文解析よりも広い文法を受理</a:t>
            </a:r>
          </a:p>
        </p:txBody>
      </p:sp>
      <p:sp>
        <p:nvSpPr>
          <p:cNvPr id="547844" name="Text Box 4"/>
          <p:cNvSpPr txBox="1">
            <a:spLocks noChangeArrowheads="1"/>
          </p:cNvSpPr>
          <p:nvPr/>
        </p:nvSpPr>
        <p:spPr bwMode="auto">
          <a:xfrm>
            <a:off x="1905000" y="4495800"/>
            <a:ext cx="5077329" cy="956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dirty="0"/>
              <a:t>演算子順位構文解析 : 式を解析</a:t>
            </a:r>
          </a:p>
          <a:p>
            <a:r>
              <a:rPr lang="en-US" altLang="ja-JP" sz="2800" dirty="0"/>
              <a:t>LR</a:t>
            </a:r>
            <a:r>
              <a:rPr lang="ja-JP" altLang="en-US" sz="2800" dirty="0"/>
              <a:t>構文解析               : 全て解析</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47844"/>
                                        </p:tgtEl>
                                        <p:attrNameLst>
                                          <p:attrName>style.visibility</p:attrName>
                                        </p:attrNameLst>
                                      </p:cBhvr>
                                      <p:to>
                                        <p:strVal val="visible"/>
                                      </p:to>
                                    </p:set>
                                    <p:animEffect transition="in" filter="checkerboard(across)">
                                      <p:cBhvr>
                                        <p:cTn id="7" dur="500"/>
                                        <p:tgtEl>
                                          <p:spTgt spid="547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44"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idx="4294967295"/>
          </p:nvPr>
        </p:nvSpPr>
        <p:spPr/>
        <p:txBody>
          <a:bodyPr/>
          <a:lstStyle/>
          <a:p>
            <a:pPr>
              <a:defRPr/>
            </a:pPr>
            <a:r>
              <a:rPr lang="ja-JP" altLang="en-US" dirty="0"/>
              <a:t>演算子順位構文解析の問題点</a:t>
            </a:r>
          </a:p>
        </p:txBody>
      </p:sp>
      <p:sp>
        <p:nvSpPr>
          <p:cNvPr id="3" name="コンテンツ プレースホルダー 2"/>
          <p:cNvSpPr>
            <a:spLocks noGrp="1"/>
          </p:cNvSpPr>
          <p:nvPr>
            <p:ph idx="4294967295"/>
          </p:nvPr>
        </p:nvSpPr>
        <p:spPr/>
        <p:txBody>
          <a:bodyPr/>
          <a:lstStyle/>
          <a:p>
            <a:pPr>
              <a:defRPr/>
            </a:pPr>
            <a:r>
              <a:rPr lang="ja-JP" altLang="en-US" dirty="0"/>
              <a:t>演算子順位構文解析の解析手順</a:t>
            </a:r>
            <a:endParaRPr lang="en-US" altLang="ja-JP" dirty="0"/>
          </a:p>
          <a:p>
            <a:pPr lvl="1">
              <a:defRPr/>
            </a:pPr>
            <a:r>
              <a:rPr lang="ja-JP" altLang="en-US" dirty="0"/>
              <a:t>スタックトップと入力記号で次の操作を決定</a:t>
            </a:r>
          </a:p>
        </p:txBody>
      </p:sp>
      <p:sp>
        <p:nvSpPr>
          <p:cNvPr id="556036" name="テキスト ボックス 3"/>
          <p:cNvSpPr txBox="1">
            <a:spLocks noChangeArrowheads="1"/>
          </p:cNvSpPr>
          <p:nvPr/>
        </p:nvSpPr>
        <p:spPr bwMode="auto">
          <a:xfrm>
            <a:off x="1752600" y="3200400"/>
            <a:ext cx="4983163"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ctr" eaLnBrk="0" hangingPunct="0">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lgn="ctr" eaLnBrk="0" hangingPunct="0">
              <a:defRPr kumimoji="1" sz="3200">
                <a:solidFill>
                  <a:schemeClr val="tx1"/>
                </a:solidFill>
                <a:latin typeface="Times New Roman" panose="02020603050405020304" pitchFamily="18" charset="0"/>
                <a:ea typeface="ＭＳ Ｐゴシック" panose="020B0600070205080204" pitchFamily="50" charset="-128"/>
              </a:defRPr>
            </a:lvl2pPr>
            <a:lvl3pPr marL="11430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3pPr>
            <a:lvl4pPr marL="16002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4pPr>
            <a:lvl5pPr marL="20574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9pPr>
          </a:lstStyle>
          <a:p>
            <a:pPr algn="l" eaLnBrk="1" hangingPunct="1"/>
            <a:r>
              <a:rPr lang="ja-JP" altLang="en-US"/>
              <a:t>式の解析ならこれで</a:t>
            </a:r>
            <a:r>
              <a:rPr lang="en-US" altLang="ja-JP"/>
              <a:t>OK</a:t>
            </a:r>
          </a:p>
          <a:p>
            <a:pPr algn="l" eaLnBrk="1" hangingPunct="1"/>
            <a:r>
              <a:rPr lang="ja-JP" altLang="en-US"/>
              <a:t>しかしプログラム全体だと？</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idx="4294967295"/>
          </p:nvPr>
        </p:nvSpPr>
        <p:spPr/>
        <p:txBody>
          <a:bodyPr/>
          <a:lstStyle/>
          <a:p>
            <a:pPr>
              <a:defRPr/>
            </a:pPr>
            <a:r>
              <a:rPr lang="ja-JP" altLang="en-US" dirty="0"/>
              <a:t>演算子順位構文解析の問題点</a:t>
            </a:r>
          </a:p>
        </p:txBody>
      </p:sp>
      <p:sp>
        <p:nvSpPr>
          <p:cNvPr id="557059" name="テキスト ボックス 3"/>
          <p:cNvSpPr txBox="1">
            <a:spLocks noChangeArrowheads="1"/>
          </p:cNvSpPr>
          <p:nvPr/>
        </p:nvSpPr>
        <p:spPr bwMode="auto">
          <a:xfrm>
            <a:off x="1001713" y="1836738"/>
            <a:ext cx="59896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ctr" eaLnBrk="0" hangingPunct="0">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lgn="ctr" eaLnBrk="0" hangingPunct="0">
              <a:defRPr kumimoji="1" sz="3200">
                <a:solidFill>
                  <a:schemeClr val="tx1"/>
                </a:solidFill>
                <a:latin typeface="Times New Roman" panose="02020603050405020304" pitchFamily="18" charset="0"/>
                <a:ea typeface="ＭＳ Ｐゴシック" panose="020B0600070205080204" pitchFamily="50" charset="-128"/>
              </a:defRPr>
            </a:lvl2pPr>
            <a:lvl3pPr marL="11430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3pPr>
            <a:lvl4pPr marL="16002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4pPr>
            <a:lvl5pPr marL="20574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9pPr>
          </a:lstStyle>
          <a:p>
            <a:pPr algn="l" eaLnBrk="1" hangingPunct="1"/>
            <a:r>
              <a:rPr lang="ja-JP" altLang="en-US"/>
              <a:t>例 </a:t>
            </a:r>
            <a:r>
              <a:rPr lang="en-US" altLang="ja-JP"/>
              <a:t>: “while” “(” “i” “)” “--” “i” “;”</a:t>
            </a:r>
            <a:endParaRPr lang="ja-JP" altLang="en-US"/>
          </a:p>
        </p:txBody>
      </p:sp>
      <p:grpSp>
        <p:nvGrpSpPr>
          <p:cNvPr id="557118" name="Group 62"/>
          <p:cNvGrpSpPr>
            <a:grpSpLocks/>
          </p:cNvGrpSpPr>
          <p:nvPr/>
        </p:nvGrpSpPr>
        <p:grpSpPr bwMode="auto">
          <a:xfrm>
            <a:off x="3733800" y="2420938"/>
            <a:ext cx="1752600" cy="396875"/>
            <a:chOff x="2352" y="1525"/>
            <a:chExt cx="1104" cy="250"/>
          </a:xfrm>
        </p:grpSpPr>
        <p:cxnSp>
          <p:nvCxnSpPr>
            <p:cNvPr id="557061" name="直線矢印コネクタ 5"/>
            <p:cNvCxnSpPr>
              <a:cxnSpLocks noChangeShapeType="1"/>
            </p:cNvCxnSpPr>
            <p:nvPr/>
          </p:nvCxnSpPr>
          <p:spPr bwMode="auto">
            <a:xfrm flipV="1">
              <a:off x="2352" y="1525"/>
              <a:ext cx="0" cy="208"/>
            </a:xfrm>
            <a:prstGeom prst="straightConnector1">
              <a:avLst/>
            </a:prstGeom>
            <a:noFill/>
            <a:ln w="38100" algn="ctr">
              <a:solidFill>
                <a:srgbClr val="00FF00"/>
              </a:solidFill>
              <a:round/>
              <a:headEnd/>
              <a:tailEnd type="triangle" w="med" len="med"/>
            </a:ln>
          </p:spPr>
        </p:cxnSp>
        <p:sp>
          <p:nvSpPr>
            <p:cNvPr id="557062" name="テキスト ボックス 6"/>
            <p:cNvSpPr txBox="1">
              <a:spLocks noChangeArrowheads="1"/>
            </p:cNvSpPr>
            <p:nvPr/>
          </p:nvSpPr>
          <p:spPr bwMode="auto">
            <a:xfrm>
              <a:off x="2364" y="1525"/>
              <a:ext cx="109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ctr" eaLnBrk="0" hangingPunct="0">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lgn="ctr" eaLnBrk="0" hangingPunct="0">
                <a:defRPr kumimoji="1" sz="3200">
                  <a:solidFill>
                    <a:schemeClr val="tx1"/>
                  </a:solidFill>
                  <a:latin typeface="Times New Roman" panose="02020603050405020304" pitchFamily="18" charset="0"/>
                  <a:ea typeface="ＭＳ Ｐゴシック" panose="020B0600070205080204" pitchFamily="50" charset="-128"/>
                </a:defRPr>
              </a:lvl2pPr>
              <a:lvl3pPr marL="11430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3pPr>
              <a:lvl4pPr marL="16002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4pPr>
              <a:lvl5pPr marL="20574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9pPr>
            </a:lstStyle>
            <a:p>
              <a:pPr algn="l" eaLnBrk="1" hangingPunct="1"/>
              <a:r>
                <a:rPr lang="ja-JP" altLang="en-US" sz="2000"/>
                <a:t>読み込み位置</a:t>
              </a:r>
            </a:p>
          </p:txBody>
        </p:sp>
      </p:grpSp>
      <p:graphicFrame>
        <p:nvGraphicFramePr>
          <p:cNvPr id="557106" name="Group 50"/>
          <p:cNvGraphicFramePr>
            <a:graphicFrameLocks noGrp="1"/>
          </p:cNvGraphicFramePr>
          <p:nvPr>
            <p:extLst>
              <p:ext uri="{D42A27DB-BD31-4B8C-83A1-F6EECF244321}">
                <p14:modId xmlns:p14="http://schemas.microsoft.com/office/powerpoint/2010/main" val="2238599082"/>
              </p:ext>
            </p:extLst>
          </p:nvPr>
        </p:nvGraphicFramePr>
        <p:xfrm>
          <a:off x="1524000" y="2751138"/>
          <a:ext cx="1008063" cy="2072640"/>
        </p:xfrm>
        <a:graphic>
          <a:graphicData uri="http://schemas.openxmlformats.org/drawingml/2006/table">
            <a:tbl>
              <a:tblPr/>
              <a:tblGrid>
                <a:gridCol w="1008063">
                  <a:extLst>
                    <a:ext uri="{9D8B030D-6E8A-4147-A177-3AD203B41FA5}">
                      <a16:colId xmlns:a16="http://schemas.microsoft.com/office/drawing/2014/main" val="20000"/>
                    </a:ext>
                  </a:extLst>
                </a:gridCol>
              </a:tblGrid>
              <a:tr h="4492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4302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while</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302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4302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bl>
          </a:graphicData>
        </a:graphic>
      </p:graphicFrame>
      <p:graphicFrame>
        <p:nvGraphicFramePr>
          <p:cNvPr id="557117" name="Group 61"/>
          <p:cNvGraphicFramePr>
            <a:graphicFrameLocks noGrp="1"/>
          </p:cNvGraphicFramePr>
          <p:nvPr>
            <p:extLst>
              <p:ext uri="{D42A27DB-BD31-4B8C-83A1-F6EECF244321}">
                <p14:modId xmlns:p14="http://schemas.microsoft.com/office/powerpoint/2010/main" val="1441383417"/>
              </p:ext>
            </p:extLst>
          </p:nvPr>
        </p:nvGraphicFramePr>
        <p:xfrm>
          <a:off x="3276600" y="3200400"/>
          <a:ext cx="4038600" cy="533400"/>
        </p:xfrm>
        <a:graphic>
          <a:graphicData uri="http://schemas.openxmlformats.org/drawingml/2006/table">
            <a:tbl>
              <a:tblPr/>
              <a:tblGrid>
                <a:gridCol w="673100">
                  <a:extLst>
                    <a:ext uri="{9D8B030D-6E8A-4147-A177-3AD203B41FA5}">
                      <a16:colId xmlns:a16="http://schemas.microsoft.com/office/drawing/2014/main" val="20000"/>
                    </a:ext>
                  </a:extLst>
                </a:gridCol>
                <a:gridCol w="673100">
                  <a:extLst>
                    <a:ext uri="{9D8B030D-6E8A-4147-A177-3AD203B41FA5}">
                      <a16:colId xmlns:a16="http://schemas.microsoft.com/office/drawing/2014/main" val="20001"/>
                    </a:ext>
                  </a:extLst>
                </a:gridCol>
                <a:gridCol w="673100">
                  <a:extLst>
                    <a:ext uri="{9D8B030D-6E8A-4147-A177-3AD203B41FA5}">
                      <a16:colId xmlns:a16="http://schemas.microsoft.com/office/drawing/2014/main" val="20002"/>
                    </a:ext>
                  </a:extLst>
                </a:gridCol>
                <a:gridCol w="673100">
                  <a:extLst>
                    <a:ext uri="{9D8B030D-6E8A-4147-A177-3AD203B41FA5}">
                      <a16:colId xmlns:a16="http://schemas.microsoft.com/office/drawing/2014/main" val="20003"/>
                    </a:ext>
                  </a:extLst>
                </a:gridCol>
                <a:gridCol w="673100">
                  <a:extLst>
                    <a:ext uri="{9D8B030D-6E8A-4147-A177-3AD203B41FA5}">
                      <a16:colId xmlns:a16="http://schemas.microsoft.com/office/drawing/2014/main" val="20004"/>
                    </a:ext>
                  </a:extLst>
                </a:gridCol>
                <a:gridCol w="673100">
                  <a:extLst>
                    <a:ext uri="{9D8B030D-6E8A-4147-A177-3AD203B41FA5}">
                      <a16:colId xmlns:a16="http://schemas.microsoft.com/office/drawing/2014/main" val="20005"/>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rPr>
                        <a:t>i</a:t>
                      </a:r>
                      <a:endParaRPr kumimoji="1" lang="ja-JP" altLang="en-US"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rPr>
                        <a:t>)</a:t>
                      </a:r>
                      <a:endParaRPr kumimoji="1" lang="ja-JP" altLang="en-US"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rPr>
                        <a:t>--</a:t>
                      </a:r>
                      <a:endParaRPr kumimoji="1" lang="ja-JP" altLang="en-US"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rPr>
                        <a:t>i</a:t>
                      </a:r>
                      <a:endParaRPr kumimoji="1" lang="ja-JP" altLang="en-US"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rPr>
                        <a:t>;</a:t>
                      </a:r>
                      <a:endParaRPr kumimoji="1" lang="ja-JP" altLang="en-US" sz="2800" b="0" i="0" u="none" strike="noStrike" cap="none" normalizeH="0" baseline="0">
                        <a:ln>
                          <a:noFill/>
                        </a:ln>
                        <a:solidFill>
                          <a:srgbClr val="FFFFFF"/>
                        </a:solidFill>
                        <a:effectLst/>
                        <a:latin typeface="Times New Roman" panose="02020603050405020304" pitchFamily="18" charset="0"/>
                        <a:ea typeface="ＭＳ Ｐゴシック" panose="020B0600070205080204" pitchFamily="50"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marL="742950" indent="-285750"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marL="1600200" indent="-228600"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marL="2057400" indent="-228600"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2800" b="0" i="0" u="none" strike="noStrike" cap="none" normalizeH="0" baseline="0" dirty="0">
                          <a:ln>
                            <a:noFill/>
                          </a:ln>
                          <a:solidFill>
                            <a:srgbClr val="FFFFFF"/>
                          </a:solidFill>
                          <a:effectLst/>
                          <a:latin typeface="Times New Roman" panose="02020603050405020304" pitchFamily="18" charset="0"/>
                          <a:ea typeface="ＭＳ Ｐゴシック" panose="020B0600070205080204" pitchFamily="50" charset="-128"/>
                        </a:rPr>
                        <a:t>$</a:t>
                      </a:r>
                      <a:endParaRPr kumimoji="1" lang="ja-JP" altLang="en-US" sz="2800" b="0" i="0" u="none" strike="noStrike" cap="none" normalizeH="0" baseline="0" dirty="0">
                        <a:ln>
                          <a:noFill/>
                        </a:ln>
                        <a:solidFill>
                          <a:srgbClr val="FFFFFF"/>
                        </a:solidFill>
                        <a:effectLst/>
                        <a:latin typeface="Times New Roman" panose="02020603050405020304" pitchFamily="18" charset="0"/>
                        <a:ea typeface="ＭＳ Ｐゴシック" panose="020B0600070205080204" pitchFamily="50"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57093" name="テキスト ボックス 10"/>
          <p:cNvSpPr txBox="1">
            <a:spLocks noChangeArrowheads="1"/>
          </p:cNvSpPr>
          <p:nvPr/>
        </p:nvSpPr>
        <p:spPr bwMode="auto">
          <a:xfrm>
            <a:off x="1524000" y="2351088"/>
            <a:ext cx="1008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ctr" eaLnBrk="0" hangingPunct="0">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lgn="ctr" eaLnBrk="0" hangingPunct="0">
              <a:defRPr kumimoji="1" sz="3200">
                <a:solidFill>
                  <a:schemeClr val="tx1"/>
                </a:solidFill>
                <a:latin typeface="Times New Roman" panose="02020603050405020304" pitchFamily="18" charset="0"/>
                <a:ea typeface="ＭＳ Ｐゴシック" panose="020B0600070205080204" pitchFamily="50" charset="-128"/>
              </a:defRPr>
            </a:lvl2pPr>
            <a:lvl3pPr marL="11430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3pPr>
            <a:lvl4pPr marL="16002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4pPr>
            <a:lvl5pPr marL="20574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9pPr>
          </a:lstStyle>
          <a:p>
            <a:pPr algn="l" eaLnBrk="1" hangingPunct="1"/>
            <a:r>
              <a:rPr lang="ja-JP" altLang="en-US" sz="2000"/>
              <a:t>スタック</a:t>
            </a:r>
          </a:p>
        </p:txBody>
      </p:sp>
      <p:sp>
        <p:nvSpPr>
          <p:cNvPr id="557094" name="テキスト ボックス 11"/>
          <p:cNvSpPr txBox="1">
            <a:spLocks noChangeArrowheads="1"/>
          </p:cNvSpPr>
          <p:nvPr/>
        </p:nvSpPr>
        <p:spPr bwMode="auto">
          <a:xfrm>
            <a:off x="3251200" y="2820988"/>
            <a:ext cx="1466850"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ctr" eaLnBrk="0" hangingPunct="0">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lgn="ctr" eaLnBrk="0" hangingPunct="0">
              <a:defRPr kumimoji="1" sz="3200">
                <a:solidFill>
                  <a:schemeClr val="tx1"/>
                </a:solidFill>
                <a:latin typeface="Times New Roman" panose="02020603050405020304" pitchFamily="18" charset="0"/>
                <a:ea typeface="ＭＳ Ｐゴシック" panose="020B0600070205080204" pitchFamily="50" charset="-128"/>
              </a:defRPr>
            </a:lvl2pPr>
            <a:lvl3pPr marL="11430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3pPr>
            <a:lvl4pPr marL="16002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4pPr>
            <a:lvl5pPr marL="20574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9pPr>
          </a:lstStyle>
          <a:p>
            <a:pPr algn="l" eaLnBrk="1" hangingPunct="1"/>
            <a:r>
              <a:rPr lang="ja-JP" altLang="en-US" sz="2000"/>
              <a:t>入力記号列</a:t>
            </a:r>
          </a:p>
        </p:txBody>
      </p:sp>
      <p:sp>
        <p:nvSpPr>
          <p:cNvPr id="557095" name="テキスト ボックス 12"/>
          <p:cNvSpPr txBox="1">
            <a:spLocks noChangeArrowheads="1"/>
          </p:cNvSpPr>
          <p:nvPr/>
        </p:nvSpPr>
        <p:spPr bwMode="auto">
          <a:xfrm>
            <a:off x="2971800" y="4038600"/>
            <a:ext cx="43291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ctr" eaLnBrk="0" hangingPunct="0">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lgn="ctr" eaLnBrk="0" hangingPunct="0">
              <a:defRPr kumimoji="1" sz="3200">
                <a:solidFill>
                  <a:schemeClr val="tx1"/>
                </a:solidFill>
                <a:latin typeface="Times New Roman" panose="02020603050405020304" pitchFamily="18" charset="0"/>
                <a:ea typeface="ＭＳ Ｐゴシック" panose="020B0600070205080204" pitchFamily="50" charset="-128"/>
              </a:defRPr>
            </a:lvl2pPr>
            <a:lvl3pPr marL="11430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3pPr>
            <a:lvl4pPr marL="16002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4pPr>
            <a:lvl5pPr marL="20574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9pPr>
          </a:lstStyle>
          <a:p>
            <a:pPr algn="l" eaLnBrk="1" hangingPunct="1"/>
            <a:r>
              <a:rPr lang="en-US" altLang="ja-JP" sz="2800"/>
              <a:t>“(” </a:t>
            </a:r>
            <a:r>
              <a:rPr lang="ja-JP" altLang="en-US" sz="2800"/>
              <a:t>と </a:t>
            </a:r>
            <a:r>
              <a:rPr lang="en-US" altLang="ja-JP" sz="2800"/>
              <a:t>“i” </a:t>
            </a:r>
            <a:r>
              <a:rPr lang="ja-JP" altLang="en-US" sz="2800"/>
              <a:t>で次の操作を決定</a:t>
            </a:r>
          </a:p>
        </p:txBody>
      </p:sp>
      <p:sp>
        <p:nvSpPr>
          <p:cNvPr id="557096" name="テキスト ボックス 13"/>
          <p:cNvSpPr txBox="1">
            <a:spLocks noChangeArrowheads="1"/>
          </p:cNvSpPr>
          <p:nvPr/>
        </p:nvSpPr>
        <p:spPr bwMode="auto">
          <a:xfrm>
            <a:off x="2155825" y="5049838"/>
            <a:ext cx="4495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ctr" eaLnBrk="0" hangingPunct="0">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lgn="ctr" eaLnBrk="0" hangingPunct="0">
              <a:defRPr kumimoji="1" sz="3200">
                <a:solidFill>
                  <a:schemeClr val="tx1"/>
                </a:solidFill>
                <a:latin typeface="Times New Roman" panose="02020603050405020304" pitchFamily="18" charset="0"/>
                <a:ea typeface="ＭＳ Ｐゴシック" panose="020B0600070205080204" pitchFamily="50" charset="-128"/>
              </a:defRPr>
            </a:lvl2pPr>
            <a:lvl3pPr marL="11430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3pPr>
            <a:lvl4pPr marL="16002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4pPr>
            <a:lvl5pPr marL="20574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9pPr>
          </a:lstStyle>
          <a:p>
            <a:pPr algn="l" eaLnBrk="1" hangingPunct="1"/>
            <a:r>
              <a:rPr lang="en-US" altLang="ja-JP" dirty="0"/>
              <a:t>“if” “(” “</a:t>
            </a:r>
            <a:r>
              <a:rPr lang="en-US" altLang="ja-JP" dirty="0" err="1"/>
              <a:t>i</a:t>
            </a:r>
            <a:r>
              <a:rPr lang="en-US" altLang="ja-JP" dirty="0"/>
              <a:t>” “)” “--” “</a:t>
            </a:r>
            <a:r>
              <a:rPr lang="en-US" altLang="ja-JP" dirty="0" err="1"/>
              <a:t>i</a:t>
            </a:r>
            <a:r>
              <a:rPr lang="en-US" altLang="ja-JP" dirty="0"/>
              <a:t>” “;”</a:t>
            </a:r>
            <a:endParaRPr lang="ja-JP" altLang="en-US" dirty="0"/>
          </a:p>
        </p:txBody>
      </p:sp>
      <p:grpSp>
        <p:nvGrpSpPr>
          <p:cNvPr id="557119" name="Group 63"/>
          <p:cNvGrpSpPr>
            <a:grpSpLocks/>
          </p:cNvGrpSpPr>
          <p:nvPr/>
        </p:nvGrpSpPr>
        <p:grpSpPr bwMode="auto">
          <a:xfrm>
            <a:off x="3490913" y="5634038"/>
            <a:ext cx="1752600" cy="396875"/>
            <a:chOff x="2199" y="3549"/>
            <a:chExt cx="1104" cy="250"/>
          </a:xfrm>
        </p:grpSpPr>
        <p:cxnSp>
          <p:nvCxnSpPr>
            <p:cNvPr id="557098" name="直線矢印コネクタ 15"/>
            <p:cNvCxnSpPr>
              <a:cxnSpLocks noChangeShapeType="1"/>
            </p:cNvCxnSpPr>
            <p:nvPr/>
          </p:nvCxnSpPr>
          <p:spPr bwMode="auto">
            <a:xfrm flipV="1">
              <a:off x="2199" y="3549"/>
              <a:ext cx="0" cy="208"/>
            </a:xfrm>
            <a:prstGeom prst="straightConnector1">
              <a:avLst/>
            </a:prstGeom>
            <a:noFill/>
            <a:ln w="38100" algn="ctr">
              <a:solidFill>
                <a:srgbClr val="00FF00"/>
              </a:solidFill>
              <a:round/>
              <a:headEnd/>
              <a:tailEnd type="triangle" w="med" len="med"/>
            </a:ln>
          </p:spPr>
        </p:cxnSp>
        <p:sp>
          <p:nvSpPr>
            <p:cNvPr id="557099" name="テキスト ボックス 16"/>
            <p:cNvSpPr txBox="1">
              <a:spLocks noChangeArrowheads="1"/>
            </p:cNvSpPr>
            <p:nvPr/>
          </p:nvSpPr>
          <p:spPr bwMode="auto">
            <a:xfrm>
              <a:off x="2211" y="3549"/>
              <a:ext cx="109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ctr" eaLnBrk="0" hangingPunct="0">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lgn="ctr" eaLnBrk="0" hangingPunct="0">
                <a:defRPr kumimoji="1" sz="3200">
                  <a:solidFill>
                    <a:schemeClr val="tx1"/>
                  </a:solidFill>
                  <a:latin typeface="Times New Roman" panose="02020603050405020304" pitchFamily="18" charset="0"/>
                  <a:ea typeface="ＭＳ Ｐゴシック" panose="020B0600070205080204" pitchFamily="50" charset="-128"/>
                </a:defRPr>
              </a:lvl2pPr>
              <a:lvl3pPr marL="11430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3pPr>
              <a:lvl4pPr marL="16002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4pPr>
              <a:lvl5pPr marL="20574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9pPr>
            </a:lstStyle>
            <a:p>
              <a:pPr algn="l" eaLnBrk="1" hangingPunct="1"/>
              <a:r>
                <a:rPr lang="ja-JP" altLang="en-US" sz="2000"/>
                <a:t>読み込み位置</a:t>
              </a:r>
            </a:p>
          </p:txBody>
        </p:sp>
      </p:grpSp>
      <p:sp>
        <p:nvSpPr>
          <p:cNvPr id="557100" name="テキスト ボックス 18"/>
          <p:cNvSpPr txBox="1">
            <a:spLocks noChangeArrowheads="1"/>
          </p:cNvSpPr>
          <p:nvPr/>
        </p:nvSpPr>
        <p:spPr bwMode="auto">
          <a:xfrm>
            <a:off x="1295400" y="6057900"/>
            <a:ext cx="7618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ctr" eaLnBrk="0" hangingPunct="0">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lgn="ctr" eaLnBrk="0" hangingPunct="0">
              <a:defRPr kumimoji="1" sz="3200">
                <a:solidFill>
                  <a:schemeClr val="tx1"/>
                </a:solidFill>
                <a:latin typeface="Times New Roman" panose="02020603050405020304" pitchFamily="18" charset="0"/>
                <a:ea typeface="ＭＳ Ｐゴシック" panose="020B0600070205080204" pitchFamily="50" charset="-128"/>
              </a:defRPr>
            </a:lvl2pPr>
            <a:lvl3pPr marL="11430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3pPr>
            <a:lvl4pPr marL="16002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4pPr>
            <a:lvl5pPr marL="2057400" indent="-228600" algn="ctr" eaLnBrk="0" hangingPunct="0">
              <a:defRPr kumimoji="1" sz="3200">
                <a:solidFill>
                  <a:schemeClr val="tx1"/>
                </a:solidFill>
                <a:latin typeface="Times New Roman" panose="02020603050405020304" pitchFamily="18" charset="0"/>
                <a:ea typeface="ＭＳ Ｐゴシック" panose="020B0600070205080204" pitchFamily="50" charset="-128"/>
              </a:defRPr>
            </a:lvl5pPr>
            <a:lvl6pPr marL="25146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6pPr>
            <a:lvl7pPr marL="29718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7pPr>
            <a:lvl8pPr marL="34290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8pPr>
            <a:lvl9pPr marL="3886200" indent="-228600" algn="ctr" eaLnBrk="0" fontAlgn="base" hangingPunct="0">
              <a:spcBef>
                <a:spcPct val="0"/>
              </a:spcBef>
              <a:spcAft>
                <a:spcPct val="0"/>
              </a:spcAft>
              <a:defRPr kumimoji="1" sz="3200">
                <a:solidFill>
                  <a:schemeClr val="tx1"/>
                </a:solidFill>
                <a:latin typeface="Times New Roman" panose="02020603050405020304" pitchFamily="18" charset="0"/>
                <a:ea typeface="ＭＳ Ｐゴシック" panose="020B0600070205080204" pitchFamily="50" charset="-128"/>
              </a:defRPr>
            </a:lvl9pPr>
          </a:lstStyle>
          <a:p>
            <a:pPr algn="l" eaLnBrk="1" hangingPunct="1"/>
            <a:r>
              <a:rPr lang="ja-JP" altLang="en-US" sz="2800"/>
              <a:t>スタックトップと入力が同じだが異なる操作が必要</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557118"/>
                                        </p:tgtEl>
                                        <p:attrNameLst>
                                          <p:attrName>style.visibility</p:attrName>
                                        </p:attrNameLst>
                                      </p:cBhvr>
                                      <p:to>
                                        <p:strVal val="visible"/>
                                      </p:to>
                                    </p:set>
                                    <p:animEffect transition="in" filter="checkerboard(across)">
                                      <p:cBhvr>
                                        <p:cTn id="7" dur="500"/>
                                        <p:tgtEl>
                                          <p:spTgt spid="5571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57093"/>
                                        </p:tgtEl>
                                        <p:attrNameLst>
                                          <p:attrName>style.visibility</p:attrName>
                                        </p:attrNameLst>
                                      </p:cBhvr>
                                      <p:to>
                                        <p:strVal val="visible"/>
                                      </p:to>
                                    </p:set>
                                    <p:animEffect transition="in" filter="wipe(up)">
                                      <p:cBhvr>
                                        <p:cTn id="12" dur="500"/>
                                        <p:tgtEl>
                                          <p:spTgt spid="557093"/>
                                        </p:tgtEl>
                                      </p:cBhvr>
                                    </p:animEffect>
                                  </p:childTnLst>
                                </p:cTn>
                              </p:par>
                            </p:childTnLst>
                          </p:cTn>
                        </p:par>
                        <p:par>
                          <p:cTn id="13" fill="hold" nodeType="afterGroup">
                            <p:stCondLst>
                              <p:cond delay="500"/>
                            </p:stCondLst>
                            <p:childTnLst>
                              <p:par>
                                <p:cTn id="14" presetID="22" presetClass="entr" presetSubtype="1" fill="hold" nodeType="afterEffect">
                                  <p:stCondLst>
                                    <p:cond delay="0"/>
                                  </p:stCondLst>
                                  <p:childTnLst>
                                    <p:set>
                                      <p:cBhvr>
                                        <p:cTn id="15" dur="1" fill="hold">
                                          <p:stCondLst>
                                            <p:cond delay="0"/>
                                          </p:stCondLst>
                                        </p:cTn>
                                        <p:tgtEl>
                                          <p:spTgt spid="557106"/>
                                        </p:tgtEl>
                                        <p:attrNameLst>
                                          <p:attrName>style.visibility</p:attrName>
                                        </p:attrNameLst>
                                      </p:cBhvr>
                                      <p:to>
                                        <p:strVal val="visible"/>
                                      </p:to>
                                    </p:set>
                                    <p:animEffect transition="in" filter="wipe(up)">
                                      <p:cBhvr>
                                        <p:cTn id="16" dur="500"/>
                                        <p:tgtEl>
                                          <p:spTgt spid="55710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557094"/>
                                        </p:tgtEl>
                                        <p:attrNameLst>
                                          <p:attrName>style.visibility</p:attrName>
                                        </p:attrNameLst>
                                      </p:cBhvr>
                                      <p:to>
                                        <p:strVal val="visible"/>
                                      </p:to>
                                    </p:set>
                                    <p:animEffect transition="in" filter="wipe(up)">
                                      <p:cBhvr>
                                        <p:cTn id="21" dur="500"/>
                                        <p:tgtEl>
                                          <p:spTgt spid="557094"/>
                                        </p:tgtEl>
                                      </p:cBhvr>
                                    </p:animEffect>
                                  </p:childTnLst>
                                </p:cTn>
                              </p:par>
                            </p:childTnLst>
                          </p:cTn>
                        </p:par>
                        <p:par>
                          <p:cTn id="22" fill="hold" nodeType="afterGroup">
                            <p:stCondLst>
                              <p:cond delay="500"/>
                            </p:stCondLst>
                            <p:childTnLst>
                              <p:par>
                                <p:cTn id="23" presetID="22" presetClass="entr" presetSubtype="1" fill="hold" nodeType="afterEffect">
                                  <p:stCondLst>
                                    <p:cond delay="0"/>
                                  </p:stCondLst>
                                  <p:childTnLst>
                                    <p:set>
                                      <p:cBhvr>
                                        <p:cTn id="24" dur="1" fill="hold">
                                          <p:stCondLst>
                                            <p:cond delay="0"/>
                                          </p:stCondLst>
                                        </p:cTn>
                                        <p:tgtEl>
                                          <p:spTgt spid="557117"/>
                                        </p:tgtEl>
                                        <p:attrNameLst>
                                          <p:attrName>style.visibility</p:attrName>
                                        </p:attrNameLst>
                                      </p:cBhvr>
                                      <p:to>
                                        <p:strVal val="visible"/>
                                      </p:to>
                                    </p:set>
                                    <p:animEffect transition="in" filter="wipe(up)">
                                      <p:cBhvr>
                                        <p:cTn id="25" dur="500"/>
                                        <p:tgtEl>
                                          <p:spTgt spid="55711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5" presetClass="entr" presetSubtype="10" fill="hold" grpId="0" nodeType="clickEffect">
                                  <p:stCondLst>
                                    <p:cond delay="0"/>
                                  </p:stCondLst>
                                  <p:childTnLst>
                                    <p:set>
                                      <p:cBhvr>
                                        <p:cTn id="29" dur="1" fill="hold">
                                          <p:stCondLst>
                                            <p:cond delay="0"/>
                                          </p:stCondLst>
                                        </p:cTn>
                                        <p:tgtEl>
                                          <p:spTgt spid="557095"/>
                                        </p:tgtEl>
                                        <p:attrNameLst>
                                          <p:attrName>style.visibility</p:attrName>
                                        </p:attrNameLst>
                                      </p:cBhvr>
                                      <p:to>
                                        <p:strVal val="visible"/>
                                      </p:to>
                                    </p:set>
                                    <p:animEffect transition="in" filter="checkerboard(across)">
                                      <p:cBhvr>
                                        <p:cTn id="30" dur="500"/>
                                        <p:tgtEl>
                                          <p:spTgt spid="55709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 presetClass="entr" presetSubtype="10" fill="hold" grpId="0" nodeType="clickEffect">
                                  <p:stCondLst>
                                    <p:cond delay="0"/>
                                  </p:stCondLst>
                                  <p:childTnLst>
                                    <p:set>
                                      <p:cBhvr>
                                        <p:cTn id="34" dur="1" fill="hold">
                                          <p:stCondLst>
                                            <p:cond delay="0"/>
                                          </p:stCondLst>
                                        </p:cTn>
                                        <p:tgtEl>
                                          <p:spTgt spid="557096"/>
                                        </p:tgtEl>
                                        <p:attrNameLst>
                                          <p:attrName>style.visibility</p:attrName>
                                        </p:attrNameLst>
                                      </p:cBhvr>
                                      <p:to>
                                        <p:strVal val="visible"/>
                                      </p:to>
                                    </p:set>
                                    <p:animEffect transition="in" filter="checkerboard(across)">
                                      <p:cBhvr>
                                        <p:cTn id="35" dur="500"/>
                                        <p:tgtEl>
                                          <p:spTgt spid="55709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 presetClass="entr" presetSubtype="10" fill="hold" nodeType="clickEffect">
                                  <p:stCondLst>
                                    <p:cond delay="0"/>
                                  </p:stCondLst>
                                  <p:childTnLst>
                                    <p:set>
                                      <p:cBhvr>
                                        <p:cTn id="39" dur="1" fill="hold">
                                          <p:stCondLst>
                                            <p:cond delay="0"/>
                                          </p:stCondLst>
                                        </p:cTn>
                                        <p:tgtEl>
                                          <p:spTgt spid="557119"/>
                                        </p:tgtEl>
                                        <p:attrNameLst>
                                          <p:attrName>style.visibility</p:attrName>
                                        </p:attrNameLst>
                                      </p:cBhvr>
                                      <p:to>
                                        <p:strVal val="visible"/>
                                      </p:to>
                                    </p:set>
                                    <p:animEffect transition="in" filter="checkerboard(across)">
                                      <p:cBhvr>
                                        <p:cTn id="40" dur="500"/>
                                        <p:tgtEl>
                                          <p:spTgt spid="557119"/>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 presetClass="entr" presetSubtype="10" fill="hold" grpId="0" nodeType="clickEffect">
                                  <p:stCondLst>
                                    <p:cond delay="0"/>
                                  </p:stCondLst>
                                  <p:childTnLst>
                                    <p:set>
                                      <p:cBhvr>
                                        <p:cTn id="44" dur="1" fill="hold">
                                          <p:stCondLst>
                                            <p:cond delay="0"/>
                                          </p:stCondLst>
                                        </p:cTn>
                                        <p:tgtEl>
                                          <p:spTgt spid="557100"/>
                                        </p:tgtEl>
                                        <p:attrNameLst>
                                          <p:attrName>style.visibility</p:attrName>
                                        </p:attrNameLst>
                                      </p:cBhvr>
                                      <p:to>
                                        <p:strVal val="visible"/>
                                      </p:to>
                                    </p:set>
                                    <p:animEffect transition="in" filter="checkerboard(across)">
                                      <p:cBhvr>
                                        <p:cTn id="45" dur="500"/>
                                        <p:tgtEl>
                                          <p:spTgt spid="557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7093" grpId="0" autoUpdateAnimBg="0"/>
      <p:bldP spid="557094" grpId="0" autoUpdateAnimBg="0"/>
      <p:bldP spid="557095" grpId="0" autoUpdateAnimBg="0"/>
      <p:bldP spid="557096" grpId="0" autoUpdateAnimBg="0"/>
      <p:bldP spid="557100"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t>演算順位構文解析の問題点</a:t>
            </a:r>
          </a:p>
        </p:txBody>
      </p:sp>
      <p:sp>
        <p:nvSpPr>
          <p:cNvPr id="5601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スタックトップと入力だけでは解析不能</a:t>
            </a:r>
          </a:p>
        </p:txBody>
      </p:sp>
      <p:sp>
        <p:nvSpPr>
          <p:cNvPr id="560132" name="AutoShape 4"/>
          <p:cNvSpPr>
            <a:spLocks noChangeArrowheads="1"/>
          </p:cNvSpPr>
          <p:nvPr/>
        </p:nvSpPr>
        <p:spPr bwMode="auto">
          <a:xfrm>
            <a:off x="4191000" y="2667000"/>
            <a:ext cx="838200" cy="457200"/>
          </a:xfrm>
          <a:prstGeom prst="downArrow">
            <a:avLst>
              <a:gd name="adj1" fmla="val 50000"/>
              <a:gd name="adj2" fmla="val 25000"/>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560133" name="Text Box 5"/>
          <p:cNvSpPr txBox="1">
            <a:spLocks noChangeArrowheads="1"/>
          </p:cNvSpPr>
          <p:nvPr/>
        </p:nvSpPr>
        <p:spPr bwMode="auto">
          <a:xfrm>
            <a:off x="3276600" y="3200400"/>
            <a:ext cx="26574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状態</a:t>
            </a:r>
            <a:r>
              <a:rPr lang="ja-JP" altLang="en-US" sz="2800"/>
              <a:t>を記憶する</a:t>
            </a:r>
          </a:p>
        </p:txBody>
      </p:sp>
      <p:sp>
        <p:nvSpPr>
          <p:cNvPr id="560134" name="Text Box 6"/>
          <p:cNvSpPr txBox="1">
            <a:spLocks noChangeArrowheads="1"/>
          </p:cNvSpPr>
          <p:nvPr/>
        </p:nvSpPr>
        <p:spPr bwMode="auto">
          <a:xfrm>
            <a:off x="990600" y="3810000"/>
            <a:ext cx="45608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状態 : 過去の入力の履歴</a:t>
            </a:r>
          </a:p>
        </p:txBody>
      </p:sp>
      <p:sp>
        <p:nvSpPr>
          <p:cNvPr id="560153" name="Text Box 25"/>
          <p:cNvSpPr txBox="1">
            <a:spLocks noChangeArrowheads="1"/>
          </p:cNvSpPr>
          <p:nvPr/>
        </p:nvSpPr>
        <p:spPr bwMode="auto">
          <a:xfrm>
            <a:off x="990600" y="4495800"/>
            <a:ext cx="77676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状態記号 : それより下のスタックの内容を表す記号</a:t>
            </a:r>
          </a:p>
        </p:txBody>
      </p:sp>
      <p:sp>
        <p:nvSpPr>
          <p:cNvPr id="560154" name="Text Box 26"/>
          <p:cNvSpPr txBox="1">
            <a:spLocks noChangeArrowheads="1"/>
          </p:cNvSpPr>
          <p:nvPr/>
        </p:nvSpPr>
        <p:spPr bwMode="auto">
          <a:xfrm>
            <a:off x="1157288" y="5114925"/>
            <a:ext cx="39290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例 : </a:t>
            </a:r>
            <a:r>
              <a:rPr lang="en-US" altLang="ja-JP"/>
              <a:t>E </a:t>
            </a:r>
            <a:r>
              <a:rPr lang="ja-JP" altLang="en-US"/>
              <a:t>→ </a:t>
            </a:r>
            <a:r>
              <a:rPr lang="en-US" altLang="ja-JP"/>
              <a:t>T ( + T | - T )</a:t>
            </a:r>
          </a:p>
        </p:txBody>
      </p:sp>
      <p:grpSp>
        <p:nvGrpSpPr>
          <p:cNvPr id="560155" name="Group 27"/>
          <p:cNvGrpSpPr>
            <a:grpSpLocks/>
          </p:cNvGrpSpPr>
          <p:nvPr/>
        </p:nvGrpSpPr>
        <p:grpSpPr bwMode="auto">
          <a:xfrm>
            <a:off x="2924175" y="5553075"/>
            <a:ext cx="473075" cy="731838"/>
            <a:chOff x="2256" y="3120"/>
            <a:chExt cx="298" cy="461"/>
          </a:xfrm>
        </p:grpSpPr>
        <p:sp>
          <p:nvSpPr>
            <p:cNvPr id="560156" name="Line 28"/>
            <p:cNvSpPr>
              <a:spLocks noChangeShapeType="1"/>
            </p:cNvSpPr>
            <p:nvPr/>
          </p:nvSpPr>
          <p:spPr bwMode="auto">
            <a:xfrm flipV="1">
              <a:off x="2400" y="3120"/>
              <a:ext cx="0" cy="192"/>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60157" name="Text Box 29"/>
            <p:cNvSpPr txBox="1">
              <a:spLocks noChangeArrowheads="1"/>
            </p:cNvSpPr>
            <p:nvPr/>
          </p:nvSpPr>
          <p:spPr bwMode="auto">
            <a:xfrm>
              <a:off x="2256" y="3216"/>
              <a:ext cx="29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s</a:t>
              </a:r>
              <a:r>
                <a:rPr lang="en-US" altLang="ja-JP" baseline="-25000"/>
                <a:t>0</a:t>
              </a:r>
            </a:p>
          </p:txBody>
        </p:sp>
      </p:grpSp>
      <p:grpSp>
        <p:nvGrpSpPr>
          <p:cNvPr id="560158" name="Group 30"/>
          <p:cNvGrpSpPr>
            <a:grpSpLocks/>
          </p:cNvGrpSpPr>
          <p:nvPr/>
        </p:nvGrpSpPr>
        <p:grpSpPr bwMode="auto">
          <a:xfrm>
            <a:off x="3457575" y="5553075"/>
            <a:ext cx="473075" cy="731838"/>
            <a:chOff x="2256" y="3120"/>
            <a:chExt cx="298" cy="461"/>
          </a:xfrm>
        </p:grpSpPr>
        <p:sp>
          <p:nvSpPr>
            <p:cNvPr id="560159" name="Line 31"/>
            <p:cNvSpPr>
              <a:spLocks noChangeShapeType="1"/>
            </p:cNvSpPr>
            <p:nvPr/>
          </p:nvSpPr>
          <p:spPr bwMode="auto">
            <a:xfrm flipV="1">
              <a:off x="2400" y="3120"/>
              <a:ext cx="0" cy="192"/>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60160" name="Text Box 32"/>
            <p:cNvSpPr txBox="1">
              <a:spLocks noChangeArrowheads="1"/>
            </p:cNvSpPr>
            <p:nvPr/>
          </p:nvSpPr>
          <p:spPr bwMode="auto">
            <a:xfrm>
              <a:off x="2256" y="3216"/>
              <a:ext cx="29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s</a:t>
              </a:r>
              <a:r>
                <a:rPr lang="en-US" altLang="ja-JP" baseline="-25000"/>
                <a:t>1</a:t>
              </a:r>
            </a:p>
          </p:txBody>
        </p:sp>
      </p:grpSp>
      <p:grpSp>
        <p:nvGrpSpPr>
          <p:cNvPr id="560161" name="Group 33"/>
          <p:cNvGrpSpPr>
            <a:grpSpLocks/>
          </p:cNvGrpSpPr>
          <p:nvPr/>
        </p:nvGrpSpPr>
        <p:grpSpPr bwMode="auto">
          <a:xfrm>
            <a:off x="4191000" y="5562600"/>
            <a:ext cx="473075" cy="731838"/>
            <a:chOff x="2256" y="3120"/>
            <a:chExt cx="298" cy="461"/>
          </a:xfrm>
        </p:grpSpPr>
        <p:sp>
          <p:nvSpPr>
            <p:cNvPr id="560162" name="Line 34"/>
            <p:cNvSpPr>
              <a:spLocks noChangeShapeType="1"/>
            </p:cNvSpPr>
            <p:nvPr/>
          </p:nvSpPr>
          <p:spPr bwMode="auto">
            <a:xfrm flipV="1">
              <a:off x="2400" y="3120"/>
              <a:ext cx="0" cy="192"/>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60163" name="Text Box 35"/>
            <p:cNvSpPr txBox="1">
              <a:spLocks noChangeArrowheads="1"/>
            </p:cNvSpPr>
            <p:nvPr/>
          </p:nvSpPr>
          <p:spPr bwMode="auto">
            <a:xfrm>
              <a:off x="2256" y="3216"/>
              <a:ext cx="29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s</a:t>
              </a:r>
              <a:r>
                <a:rPr lang="en-US" altLang="ja-JP" baseline="-25000"/>
                <a:t>2</a:t>
              </a:r>
            </a:p>
          </p:txBody>
        </p:sp>
      </p:grpSp>
      <p:sp>
        <p:nvSpPr>
          <p:cNvPr id="560164" name="Text Box 36"/>
          <p:cNvSpPr txBox="1">
            <a:spLocks noChangeArrowheads="1"/>
          </p:cNvSpPr>
          <p:nvPr/>
        </p:nvSpPr>
        <p:spPr bwMode="auto">
          <a:xfrm>
            <a:off x="5410200" y="5257800"/>
            <a:ext cx="2886075"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s</a:t>
            </a:r>
            <a:r>
              <a:rPr lang="en-US" altLang="ja-JP" sz="2800" baseline="-25000"/>
              <a:t>0</a:t>
            </a:r>
            <a:r>
              <a:rPr lang="en-US" altLang="ja-JP" sz="2800"/>
              <a:t> : T </a:t>
            </a:r>
            <a:r>
              <a:rPr lang="ja-JP" altLang="en-US" sz="2800"/>
              <a:t>まで読んだ</a:t>
            </a:r>
          </a:p>
          <a:p>
            <a:r>
              <a:rPr lang="en-US" altLang="ja-JP" sz="2800"/>
              <a:t>s</a:t>
            </a:r>
            <a:r>
              <a:rPr lang="en-US" altLang="ja-JP" sz="2800" baseline="-25000"/>
              <a:t>1</a:t>
            </a:r>
            <a:r>
              <a:rPr lang="en-US" altLang="ja-JP" sz="2800"/>
              <a:t> : T+ </a:t>
            </a:r>
            <a:r>
              <a:rPr lang="ja-JP" altLang="en-US" sz="2800"/>
              <a:t>まで読んだ</a:t>
            </a:r>
          </a:p>
          <a:p>
            <a:r>
              <a:rPr lang="en-US" altLang="ja-JP" sz="2800"/>
              <a:t>s</a:t>
            </a:r>
            <a:r>
              <a:rPr lang="en-US" altLang="ja-JP" sz="2800" baseline="-25000"/>
              <a:t>2</a:t>
            </a:r>
            <a:r>
              <a:rPr lang="en-US" altLang="ja-JP" sz="2800"/>
              <a:t> : T- </a:t>
            </a:r>
            <a:r>
              <a:rPr lang="ja-JP" altLang="en-US" sz="2800"/>
              <a:t>まで読んだ</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60132"/>
                                        </p:tgtEl>
                                        <p:attrNameLst>
                                          <p:attrName>style.visibility</p:attrName>
                                        </p:attrNameLst>
                                      </p:cBhvr>
                                      <p:to>
                                        <p:strVal val="visible"/>
                                      </p:to>
                                    </p:set>
                                    <p:animEffect transition="in" filter="wipe(up)">
                                      <p:cBhvr>
                                        <p:cTn id="7" dur="500"/>
                                        <p:tgtEl>
                                          <p:spTgt spid="56013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60133"/>
                                        </p:tgtEl>
                                        <p:attrNameLst>
                                          <p:attrName>style.visibility</p:attrName>
                                        </p:attrNameLst>
                                      </p:cBhvr>
                                      <p:to>
                                        <p:strVal val="visible"/>
                                      </p:to>
                                    </p:set>
                                    <p:animEffect transition="in" filter="wipe(up)">
                                      <p:cBhvr>
                                        <p:cTn id="11" dur="500"/>
                                        <p:tgtEl>
                                          <p:spTgt spid="56013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560134"/>
                                        </p:tgtEl>
                                        <p:attrNameLst>
                                          <p:attrName>style.visibility</p:attrName>
                                        </p:attrNameLst>
                                      </p:cBhvr>
                                      <p:to>
                                        <p:strVal val="visible"/>
                                      </p:to>
                                    </p:set>
                                    <p:animEffect transition="in" filter="checkerboard(across)">
                                      <p:cBhvr>
                                        <p:cTn id="16" dur="500"/>
                                        <p:tgtEl>
                                          <p:spTgt spid="56013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560153"/>
                                        </p:tgtEl>
                                        <p:attrNameLst>
                                          <p:attrName>style.visibility</p:attrName>
                                        </p:attrNameLst>
                                      </p:cBhvr>
                                      <p:to>
                                        <p:strVal val="visible"/>
                                      </p:to>
                                    </p:set>
                                    <p:animEffect transition="in" filter="checkerboard(across)">
                                      <p:cBhvr>
                                        <p:cTn id="21" dur="500"/>
                                        <p:tgtEl>
                                          <p:spTgt spid="56015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560154"/>
                                        </p:tgtEl>
                                        <p:attrNameLst>
                                          <p:attrName>style.visibility</p:attrName>
                                        </p:attrNameLst>
                                      </p:cBhvr>
                                      <p:to>
                                        <p:strVal val="visible"/>
                                      </p:to>
                                    </p:set>
                                    <p:animEffect transition="in" filter="checkerboard(across)">
                                      <p:cBhvr>
                                        <p:cTn id="26" dur="500"/>
                                        <p:tgtEl>
                                          <p:spTgt spid="56015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nodeType="clickEffect">
                                  <p:stCondLst>
                                    <p:cond delay="0"/>
                                  </p:stCondLst>
                                  <p:childTnLst>
                                    <p:set>
                                      <p:cBhvr>
                                        <p:cTn id="30" dur="1" fill="hold">
                                          <p:stCondLst>
                                            <p:cond delay="0"/>
                                          </p:stCondLst>
                                        </p:cTn>
                                        <p:tgtEl>
                                          <p:spTgt spid="560155"/>
                                        </p:tgtEl>
                                        <p:attrNameLst>
                                          <p:attrName>style.visibility</p:attrName>
                                        </p:attrNameLst>
                                      </p:cBhvr>
                                      <p:to>
                                        <p:strVal val="visible"/>
                                      </p:to>
                                    </p:set>
                                    <p:animEffect transition="in" filter="checkerboard(across)">
                                      <p:cBhvr>
                                        <p:cTn id="31" dur="500"/>
                                        <p:tgtEl>
                                          <p:spTgt spid="560155"/>
                                        </p:tgtEl>
                                      </p:cBhvr>
                                    </p:animEffect>
                                  </p:childTnLst>
                                </p:cTn>
                              </p:par>
                            </p:childTnLst>
                          </p:cTn>
                        </p:par>
                        <p:par>
                          <p:cTn id="32" fill="hold" nodeType="afterGroup">
                            <p:stCondLst>
                              <p:cond delay="500"/>
                            </p:stCondLst>
                            <p:childTnLst>
                              <p:par>
                                <p:cTn id="33" presetID="5" presetClass="entr" presetSubtype="10" fill="hold" nodeType="afterEffect">
                                  <p:stCondLst>
                                    <p:cond delay="0"/>
                                  </p:stCondLst>
                                  <p:childTnLst>
                                    <p:set>
                                      <p:cBhvr>
                                        <p:cTn id="34" dur="1" fill="hold">
                                          <p:stCondLst>
                                            <p:cond delay="0"/>
                                          </p:stCondLst>
                                        </p:cTn>
                                        <p:tgtEl>
                                          <p:spTgt spid="560158"/>
                                        </p:tgtEl>
                                        <p:attrNameLst>
                                          <p:attrName>style.visibility</p:attrName>
                                        </p:attrNameLst>
                                      </p:cBhvr>
                                      <p:to>
                                        <p:strVal val="visible"/>
                                      </p:to>
                                    </p:set>
                                    <p:animEffect transition="in" filter="checkerboard(across)">
                                      <p:cBhvr>
                                        <p:cTn id="35" dur="500"/>
                                        <p:tgtEl>
                                          <p:spTgt spid="560158"/>
                                        </p:tgtEl>
                                      </p:cBhvr>
                                    </p:animEffect>
                                  </p:childTnLst>
                                </p:cTn>
                              </p:par>
                            </p:childTnLst>
                          </p:cTn>
                        </p:par>
                        <p:par>
                          <p:cTn id="36" fill="hold" nodeType="afterGroup">
                            <p:stCondLst>
                              <p:cond delay="1000"/>
                            </p:stCondLst>
                            <p:childTnLst>
                              <p:par>
                                <p:cTn id="37" presetID="5" presetClass="entr" presetSubtype="10" fill="hold" nodeType="afterEffect">
                                  <p:stCondLst>
                                    <p:cond delay="0"/>
                                  </p:stCondLst>
                                  <p:childTnLst>
                                    <p:set>
                                      <p:cBhvr>
                                        <p:cTn id="38" dur="1" fill="hold">
                                          <p:stCondLst>
                                            <p:cond delay="0"/>
                                          </p:stCondLst>
                                        </p:cTn>
                                        <p:tgtEl>
                                          <p:spTgt spid="560161"/>
                                        </p:tgtEl>
                                        <p:attrNameLst>
                                          <p:attrName>style.visibility</p:attrName>
                                        </p:attrNameLst>
                                      </p:cBhvr>
                                      <p:to>
                                        <p:strVal val="visible"/>
                                      </p:to>
                                    </p:set>
                                    <p:animEffect transition="in" filter="checkerboard(across)">
                                      <p:cBhvr>
                                        <p:cTn id="39" dur="500"/>
                                        <p:tgtEl>
                                          <p:spTgt spid="56016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5" presetClass="entr" presetSubtype="10" fill="hold" grpId="0" nodeType="clickEffect">
                                  <p:stCondLst>
                                    <p:cond delay="0"/>
                                  </p:stCondLst>
                                  <p:childTnLst>
                                    <p:set>
                                      <p:cBhvr>
                                        <p:cTn id="43" dur="1" fill="hold">
                                          <p:stCondLst>
                                            <p:cond delay="0"/>
                                          </p:stCondLst>
                                        </p:cTn>
                                        <p:tgtEl>
                                          <p:spTgt spid="560164"/>
                                        </p:tgtEl>
                                        <p:attrNameLst>
                                          <p:attrName>style.visibility</p:attrName>
                                        </p:attrNameLst>
                                      </p:cBhvr>
                                      <p:to>
                                        <p:strVal val="visible"/>
                                      </p:to>
                                    </p:set>
                                    <p:animEffect transition="in" filter="checkerboard(across)">
                                      <p:cBhvr>
                                        <p:cTn id="44" dur="500"/>
                                        <p:tgtEl>
                                          <p:spTgt spid="560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2" grpId="0" animBg="1"/>
      <p:bldP spid="560133" grpId="0" autoUpdateAnimBg="0"/>
      <p:bldP spid="560134" grpId="0" autoUpdateAnimBg="0"/>
      <p:bldP spid="560153" grpId="0" autoUpdateAnimBg="0"/>
      <p:bldP spid="560154" grpId="0" autoUpdateAnimBg="0"/>
      <p:bldP spid="560164"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状態の記憶</a:t>
            </a:r>
          </a:p>
        </p:txBody>
      </p:sp>
      <p:sp>
        <p:nvSpPr>
          <p:cNvPr id="563203" name="Rectangle 3"/>
          <p:cNvSpPr>
            <a:spLocks noGrp="1" noChangeArrowheads="1"/>
          </p:cNvSpPr>
          <p:nvPr>
            <p:ph type="body" idx="1"/>
          </p:nvPr>
        </p:nvSpPr>
        <p:spPr>
          <a:xfrm>
            <a:off x="1066800" y="1676400"/>
            <a:ext cx="7543800" cy="838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スタックに状態を記憶する</a:t>
            </a:r>
          </a:p>
        </p:txBody>
      </p:sp>
      <p:sp>
        <p:nvSpPr>
          <p:cNvPr id="563204" name="Text Box 4"/>
          <p:cNvSpPr txBox="1">
            <a:spLocks noChangeArrowheads="1"/>
          </p:cNvSpPr>
          <p:nvPr/>
        </p:nvSpPr>
        <p:spPr bwMode="auto">
          <a:xfrm>
            <a:off x="1752600" y="2514600"/>
            <a:ext cx="4567238"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X</a:t>
            </a:r>
            <a:r>
              <a:rPr lang="en-US" altLang="ja-JP" i="1" baseline="-25000"/>
              <a:t>i</a:t>
            </a:r>
            <a:r>
              <a:rPr lang="en-US" altLang="ja-JP"/>
              <a:t> : </a:t>
            </a:r>
            <a:r>
              <a:rPr lang="ja-JP" altLang="en-US"/>
              <a:t>文法記号 (∈ </a:t>
            </a:r>
            <a:r>
              <a:rPr lang="en-US" altLang="ja-JP" b="1"/>
              <a:t>N</a:t>
            </a:r>
            <a:r>
              <a:rPr lang="en-US" altLang="ja-JP"/>
              <a:t> </a:t>
            </a:r>
            <a:r>
              <a:rPr lang="ja-JP" altLang="en-US"/>
              <a:t>∪ </a:t>
            </a:r>
            <a:r>
              <a:rPr lang="en-US" altLang="ja-JP" b="1"/>
              <a:t>N</a:t>
            </a:r>
            <a:r>
              <a:rPr lang="ja-JP" altLang="en-US"/>
              <a:t>)</a:t>
            </a:r>
          </a:p>
          <a:p>
            <a:r>
              <a:rPr lang="en-US" altLang="ja-JP"/>
              <a:t>s</a:t>
            </a:r>
            <a:r>
              <a:rPr lang="en-US" altLang="ja-JP" i="1" baseline="-25000"/>
              <a:t>j</a:t>
            </a:r>
            <a:r>
              <a:rPr lang="en-US" altLang="ja-JP"/>
              <a:t> : </a:t>
            </a:r>
            <a:r>
              <a:rPr lang="ja-JP" altLang="en-US"/>
              <a:t>状態記号</a:t>
            </a:r>
          </a:p>
        </p:txBody>
      </p:sp>
      <p:sp>
        <p:nvSpPr>
          <p:cNvPr id="563233" name="Text Box 33"/>
          <p:cNvSpPr txBox="1">
            <a:spLocks noChangeArrowheads="1"/>
          </p:cNvSpPr>
          <p:nvPr/>
        </p:nvSpPr>
        <p:spPr bwMode="auto">
          <a:xfrm>
            <a:off x="7086600" y="15240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sp>
        <p:nvSpPr>
          <p:cNvPr id="563256" name="Text Box 56"/>
          <p:cNvSpPr txBox="1">
            <a:spLocks noChangeArrowheads="1"/>
          </p:cNvSpPr>
          <p:nvPr/>
        </p:nvSpPr>
        <p:spPr bwMode="auto">
          <a:xfrm>
            <a:off x="1219200" y="3810000"/>
            <a:ext cx="431482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文法記号と状態記号の対を</a:t>
            </a:r>
          </a:p>
          <a:p>
            <a:r>
              <a:rPr lang="ja-JP" altLang="en-US" sz="2800"/>
              <a:t>スタックに記憶</a:t>
            </a:r>
          </a:p>
        </p:txBody>
      </p:sp>
      <p:grpSp>
        <p:nvGrpSpPr>
          <p:cNvPr id="563259" name="Group 59"/>
          <p:cNvGrpSpPr>
            <a:grpSpLocks/>
          </p:cNvGrpSpPr>
          <p:nvPr/>
        </p:nvGrpSpPr>
        <p:grpSpPr bwMode="auto">
          <a:xfrm>
            <a:off x="1219200" y="4800600"/>
            <a:ext cx="4457700" cy="1189038"/>
            <a:chOff x="1008" y="3168"/>
            <a:chExt cx="2808" cy="749"/>
          </a:xfrm>
        </p:grpSpPr>
        <p:sp>
          <p:nvSpPr>
            <p:cNvPr id="563257" name="Text Box 57"/>
            <p:cNvSpPr txBox="1">
              <a:spLocks noChangeArrowheads="1"/>
            </p:cNvSpPr>
            <p:nvPr/>
          </p:nvSpPr>
          <p:spPr bwMode="auto">
            <a:xfrm>
              <a:off x="1008" y="3552"/>
              <a:ext cx="28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状態と入力で操作を決定</a:t>
              </a:r>
            </a:p>
          </p:txBody>
        </p:sp>
        <p:sp>
          <p:nvSpPr>
            <p:cNvPr id="563258" name="AutoShape 58"/>
            <p:cNvSpPr>
              <a:spLocks noChangeArrowheads="1"/>
            </p:cNvSpPr>
            <p:nvPr/>
          </p:nvSpPr>
          <p:spPr bwMode="auto">
            <a:xfrm>
              <a:off x="2208" y="3168"/>
              <a:ext cx="384" cy="384"/>
            </a:xfrm>
            <a:prstGeom prst="downArrow">
              <a:avLst>
                <a:gd name="adj1" fmla="val 50000"/>
                <a:gd name="adj2" fmla="val 25000"/>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grpSp>
      <p:graphicFrame>
        <p:nvGraphicFramePr>
          <p:cNvPr id="563312" name="Group 112"/>
          <p:cNvGraphicFramePr>
            <a:graphicFrameLocks noGrp="1"/>
          </p:cNvGraphicFramePr>
          <p:nvPr>
            <p:extLst>
              <p:ext uri="{D42A27DB-BD31-4B8C-83A1-F6EECF244321}">
                <p14:modId xmlns:p14="http://schemas.microsoft.com/office/powerpoint/2010/main" val="4240338875"/>
              </p:ext>
            </p:extLst>
          </p:nvPr>
        </p:nvGraphicFramePr>
        <p:xfrm>
          <a:off x="6324600" y="1981200"/>
          <a:ext cx="2514600" cy="4541520"/>
        </p:xfrm>
        <a:graphic>
          <a:graphicData uri="http://schemas.openxmlformats.org/drawingml/2006/table">
            <a:tbl>
              <a:tblPr/>
              <a:tblGrid>
                <a:gridCol w="1257300">
                  <a:extLst>
                    <a:ext uri="{9D8B030D-6E8A-4147-A177-3AD203B41FA5}">
                      <a16:colId xmlns:a16="http://schemas.microsoft.com/office/drawing/2014/main" val="20000"/>
                    </a:ext>
                  </a:extLst>
                </a:gridCol>
                <a:gridCol w="1257300">
                  <a:extLst>
                    <a:ext uri="{9D8B030D-6E8A-4147-A177-3AD203B41FA5}">
                      <a16:colId xmlns:a16="http://schemas.microsoft.com/office/drawing/2014/main" val="20001"/>
                    </a:ext>
                  </a:extLst>
                </a:gridCol>
              </a:tblGrid>
              <a:tr h="2492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文法記号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0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状態記号</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2508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a:t>
                      </a:r>
                      <a:r>
                        <a:rPr kumimoji="1" lang="en-US" altLang="ja-JP" sz="2800" b="0" i="0" u="none" strike="noStrike" cap="none" normalizeH="0" baseline="-2500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2492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a:t>
                      </a:r>
                      <a:r>
                        <a:rPr kumimoji="1" lang="en-US" altLang="ja-JP" sz="2800" b="0" i="0" u="none" strike="noStrike" cap="none" normalizeH="0" baseline="-2500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a:t>
                      </a:r>
                      <a:r>
                        <a:rPr kumimoji="1" lang="en-US" altLang="ja-JP" sz="2800" b="0" i="0" u="none" strike="noStrike" cap="none" normalizeH="0" baseline="-25000">
                          <a:ln>
                            <a:noFill/>
                          </a:ln>
                          <a:solidFill>
                            <a:schemeClr val="tx1"/>
                          </a:solidFill>
                          <a:effectLst/>
                          <a:latin typeface="Times New Roman" panose="02020603050405020304" pitchFamily="18" charset="0"/>
                          <a:ea typeface="ＭＳ Ｐゴシック" panose="020B0600070205080204" pitchFamily="50" charset="-128"/>
                        </a:rPr>
                        <a:t>1</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2492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a:t>
                      </a:r>
                      <a:r>
                        <a:rPr kumimoji="1" lang="en-US" altLang="ja-JP" sz="2800" b="0" i="0" u="none" strike="noStrike" cap="none" normalizeH="0" baseline="-2500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a:t>
                      </a:r>
                      <a:r>
                        <a:rPr kumimoji="1" lang="en-US" altLang="ja-JP" sz="2800" b="0" i="0" u="none" strike="noStrike" cap="none" normalizeH="0" baseline="-25000">
                          <a:ln>
                            <a:noFill/>
                          </a:ln>
                          <a:solidFill>
                            <a:schemeClr val="tx1"/>
                          </a:solidFill>
                          <a:effectLst/>
                          <a:latin typeface="Times New Roman" panose="02020603050405020304" pitchFamily="18" charset="0"/>
                          <a:ea typeface="ＭＳ Ｐゴシック" panose="020B0600070205080204" pitchFamily="50" charset="-128"/>
                        </a:rPr>
                        <a:t>2</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2492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a:t>
                      </a:r>
                      <a:r>
                        <a:rPr kumimoji="1" lang="en-US" altLang="ja-JP" sz="2800" b="0" i="0" u="none" strike="noStrike" cap="none" normalizeH="0" baseline="-2500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a:t>
                      </a:r>
                      <a:r>
                        <a:rPr kumimoji="1" lang="en-US" altLang="ja-JP" sz="2800" b="0" i="0" u="none" strike="noStrike" cap="none" normalizeH="0" baseline="-25000">
                          <a:ln>
                            <a:noFill/>
                          </a:ln>
                          <a:solidFill>
                            <a:schemeClr val="tx1"/>
                          </a:solidFill>
                          <a:effectLst/>
                          <a:latin typeface="Times New Roman" panose="02020603050405020304" pitchFamily="18" charset="0"/>
                          <a:ea typeface="ＭＳ Ｐゴシック" panose="020B0600070205080204" pitchFamily="50" charset="-128"/>
                        </a:rPr>
                        <a:t>3</a:t>
                      </a: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2492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2492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a:t>
                      </a:r>
                      <a:r>
                        <a:rPr kumimoji="1" lang="en-US" altLang="ja-JP" sz="2800" b="0" i="1" u="none" strike="noStrike" cap="none" normalizeH="0" baseline="-25000">
                          <a:ln>
                            <a:noFill/>
                          </a:ln>
                          <a:solidFill>
                            <a:schemeClr val="tx1"/>
                          </a:solidFill>
                          <a:effectLst/>
                          <a:latin typeface="Times New Roman" panose="02020603050405020304" pitchFamily="18" charset="0"/>
                          <a:ea typeface="ＭＳ Ｐゴシック" panose="020B0600070205080204" pitchFamily="50" charset="-128"/>
                        </a:rPr>
                        <a:t>m</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a:t>
                      </a:r>
                      <a:r>
                        <a:rPr kumimoji="1" lang="en-US" altLang="ja-JP" sz="2800" b="0" i="1" u="none" strike="noStrike" cap="none" normalizeH="0" baseline="-25000">
                          <a:ln>
                            <a:noFill/>
                          </a:ln>
                          <a:solidFill>
                            <a:schemeClr val="tx1"/>
                          </a:solidFill>
                          <a:effectLst/>
                          <a:latin typeface="Times New Roman" panose="02020603050405020304" pitchFamily="18" charset="0"/>
                          <a:ea typeface="ＭＳ Ｐゴシック" panose="020B0600070205080204" pitchFamily="50" charset="-128"/>
                        </a:rPr>
                        <a:t>m</a:t>
                      </a:r>
                      <a:endParaRPr kumimoji="1" lang="ja-JP" altLang="en-US"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2492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2492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63259"/>
                                        </p:tgtEl>
                                        <p:attrNameLst>
                                          <p:attrName>style.visibility</p:attrName>
                                        </p:attrNameLst>
                                      </p:cBhvr>
                                      <p:to>
                                        <p:strVal val="visible"/>
                                      </p:to>
                                    </p:set>
                                    <p:animEffect transition="in" filter="wipe(up)">
                                      <p:cBhvr>
                                        <p:cTn id="7" dur="500"/>
                                        <p:tgtEl>
                                          <p:spTgt spid="563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構文解析表</a:t>
            </a:r>
          </a:p>
        </p:txBody>
      </p:sp>
      <p:sp>
        <p:nvSpPr>
          <p:cNvPr id="564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action </a:t>
            </a:r>
            <a:r>
              <a:rPr lang="ja-JP" altLang="en-US">
                <a:effectLst/>
              </a:rPr>
              <a:t>表</a:t>
            </a:r>
          </a:p>
          <a:p>
            <a:pPr lvl="1"/>
            <a:r>
              <a:rPr lang="ja-JP" altLang="en-US">
                <a:effectLst/>
              </a:rPr>
              <a:t>構文解析の動作を決定 (移動, 還元, 受理)</a:t>
            </a:r>
          </a:p>
          <a:p>
            <a:pPr lvl="1"/>
            <a:r>
              <a:rPr lang="ja-JP" altLang="en-US">
                <a:effectLst/>
              </a:rPr>
              <a:t>状態×終端記号 → 動作</a:t>
            </a:r>
            <a:r>
              <a:rPr lang="ja-JP" altLang="en-US" sz="2400">
                <a:effectLst/>
              </a:rPr>
              <a:t>(移動, 還元, 受理)</a:t>
            </a:r>
          </a:p>
          <a:p>
            <a:r>
              <a:rPr lang="en-US" altLang="ja-JP">
                <a:effectLst/>
              </a:rPr>
              <a:t>goto </a:t>
            </a:r>
            <a:r>
              <a:rPr lang="ja-JP" altLang="en-US">
                <a:effectLst/>
              </a:rPr>
              <a:t>表</a:t>
            </a:r>
          </a:p>
          <a:p>
            <a:pPr lvl="1"/>
            <a:r>
              <a:rPr lang="ja-JP" altLang="en-US">
                <a:effectLst/>
              </a:rPr>
              <a:t>還元時の状態遷移を決定</a:t>
            </a:r>
          </a:p>
          <a:p>
            <a:pPr lvl="1"/>
            <a:r>
              <a:rPr lang="ja-JP" altLang="en-US">
                <a:effectLst/>
              </a:rPr>
              <a:t>状態×非終端記号 → 移動</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action </a:t>
            </a:r>
            <a:r>
              <a:rPr lang="ja-JP" altLang="en-US">
                <a:effectLst/>
              </a:rPr>
              <a:t>表による動作</a:t>
            </a:r>
          </a:p>
        </p:txBody>
      </p:sp>
      <p:sp>
        <p:nvSpPr>
          <p:cNvPr id="571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s : </a:t>
            </a:r>
            <a:r>
              <a:rPr lang="ja-JP" altLang="en-US">
                <a:effectLst/>
              </a:rPr>
              <a:t>移動 (</a:t>
            </a:r>
            <a:r>
              <a:rPr lang="en-US" altLang="ja-JP">
                <a:effectLst/>
              </a:rPr>
              <a:t>shift)</a:t>
            </a:r>
          </a:p>
          <a:p>
            <a:pPr lvl="1"/>
            <a:r>
              <a:rPr lang="ja-JP" altLang="en-US">
                <a:effectLst/>
              </a:rPr>
              <a:t>入力記号と表で示された状態をプッシュ</a:t>
            </a:r>
          </a:p>
          <a:p>
            <a:r>
              <a:rPr lang="en-US" altLang="ja-JP">
                <a:effectLst/>
              </a:rPr>
              <a:t>r : </a:t>
            </a:r>
            <a:r>
              <a:rPr lang="ja-JP" altLang="en-US">
                <a:effectLst/>
              </a:rPr>
              <a:t>還元 (</a:t>
            </a:r>
            <a:r>
              <a:rPr lang="en-US" altLang="ja-JP">
                <a:effectLst/>
              </a:rPr>
              <a:t>reduce)</a:t>
            </a:r>
          </a:p>
          <a:p>
            <a:pPr lvl="1"/>
            <a:r>
              <a:rPr lang="ja-JP" altLang="en-US">
                <a:effectLst/>
              </a:rPr>
              <a:t>表で示された規則によりスタックトップを還元</a:t>
            </a:r>
          </a:p>
          <a:p>
            <a:pPr lvl="1"/>
            <a:r>
              <a:rPr lang="en-US" altLang="ja-JP">
                <a:effectLst/>
              </a:rPr>
              <a:t>goto </a:t>
            </a:r>
            <a:r>
              <a:rPr lang="ja-JP" altLang="en-US">
                <a:effectLst/>
              </a:rPr>
              <a:t>表で示された状態をプッシュ</a:t>
            </a:r>
          </a:p>
          <a:p>
            <a:r>
              <a:rPr lang="en-US" altLang="ja-JP">
                <a:effectLst/>
              </a:rPr>
              <a:t>a : </a:t>
            </a:r>
            <a:r>
              <a:rPr lang="ja-JP" altLang="en-US">
                <a:effectLst/>
              </a:rPr>
              <a:t>受理 (</a:t>
            </a:r>
            <a:r>
              <a:rPr lang="en-US" altLang="ja-JP">
                <a:effectLst/>
              </a:rPr>
              <a:t>accept)</a:t>
            </a:r>
          </a:p>
          <a:p>
            <a:pPr lvl="1"/>
            <a:r>
              <a:rPr lang="ja-JP" altLang="en-US">
                <a:effectLst/>
              </a:rPr>
              <a:t>解析完了</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450" name="Group 154"/>
          <p:cNvGraphicFramePr>
            <a:graphicFrameLocks noGrp="1"/>
          </p:cNvGraphicFramePr>
          <p:nvPr>
            <p:extLst>
              <p:ext uri="{D42A27DB-BD31-4B8C-83A1-F6EECF244321}">
                <p14:modId xmlns:p14="http://schemas.microsoft.com/office/powerpoint/2010/main" val="980132715"/>
              </p:ext>
            </p:extLst>
          </p:nvPr>
        </p:nvGraphicFramePr>
        <p:xfrm>
          <a:off x="457200" y="2286000"/>
          <a:ext cx="8229600" cy="3657600"/>
        </p:xfrm>
        <a:graphic>
          <a:graphicData uri="http://schemas.openxmlformats.org/drawingml/2006/table">
            <a:tbl>
              <a:tblPr/>
              <a:tblGrid>
                <a:gridCol w="9144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981200">
                  <a:extLst>
                    <a:ext uri="{9D8B030D-6E8A-4147-A177-3AD203B41FA5}">
                      <a16:colId xmlns:a16="http://schemas.microsoft.com/office/drawing/2014/main" val="20002"/>
                    </a:ext>
                  </a:extLst>
                </a:gridCol>
                <a:gridCol w="19050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受理</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67442" name="Rectangle 146"/>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構文解析表</a:t>
            </a:r>
          </a:p>
        </p:txBody>
      </p:sp>
      <p:sp>
        <p:nvSpPr>
          <p:cNvPr id="567443" name="Rectangle 147"/>
          <p:cNvSpPr>
            <a:spLocks noGrp="1" noChangeArrowheads="1"/>
          </p:cNvSpPr>
          <p:nvPr>
            <p:ph type="body" idx="1"/>
          </p:nvPr>
        </p:nvSpPr>
        <p:spPr>
          <a:xfrm>
            <a:off x="1066800" y="1524000"/>
            <a:ext cx="7696200" cy="457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ja-JP" altLang="en-US" sz="2800">
                <a:effectLst/>
              </a:rPr>
              <a:t>例 : $→</a:t>
            </a:r>
            <a:r>
              <a:rPr lang="en-US" altLang="ja-JP" sz="2800">
                <a:effectLst/>
              </a:rPr>
              <a:t>E$, E</a:t>
            </a:r>
            <a:r>
              <a:rPr lang="ja-JP" altLang="en-US" sz="2800">
                <a:effectLst/>
              </a:rPr>
              <a:t>→</a:t>
            </a:r>
            <a:r>
              <a:rPr lang="en-US" altLang="ja-JP" sz="2800">
                <a:effectLst/>
              </a:rPr>
              <a:t>E*F, E</a:t>
            </a:r>
            <a:r>
              <a:rPr lang="ja-JP" altLang="en-US" sz="2800">
                <a:effectLst/>
              </a:rPr>
              <a:t>→</a:t>
            </a:r>
            <a:r>
              <a:rPr lang="en-US" altLang="ja-JP" sz="2800">
                <a:effectLst/>
              </a:rPr>
              <a:t>F, F</a:t>
            </a:r>
            <a:r>
              <a:rPr lang="ja-JP" altLang="en-US" sz="2800">
                <a:effectLst/>
              </a:rPr>
              <a:t>→</a:t>
            </a:r>
            <a:r>
              <a:rPr lang="en-US" altLang="ja-JP" sz="2800" i="1">
                <a:effectLst/>
              </a:rPr>
              <a:t>i</a:t>
            </a:r>
            <a:endParaRPr lang="ja-JP" altLang="en-US" sz="2800" i="1">
              <a:effectLst/>
            </a:endParaRPr>
          </a:p>
        </p:txBody>
      </p:sp>
      <p:sp useBgFill="1">
        <p:nvSpPr>
          <p:cNvPr id="567449" name="AutoShape 153"/>
          <p:cNvSpPr>
            <a:spLocks noChangeArrowheads="1"/>
          </p:cNvSpPr>
          <p:nvPr/>
        </p:nvSpPr>
        <p:spPr bwMode="auto">
          <a:xfrm>
            <a:off x="228600" y="3810000"/>
            <a:ext cx="1524000" cy="1066800"/>
          </a:xfrm>
          <a:prstGeom prst="wedgeRoundRectCallout">
            <a:avLst>
              <a:gd name="adj1" fmla="val 61981"/>
              <a:gd name="adj2" fmla="val -58333"/>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状態 0 で</a:t>
            </a:r>
          </a:p>
          <a:p>
            <a:pPr algn="ctr"/>
            <a:r>
              <a:rPr lang="en-US" altLang="ja-JP" sz="2000" i="1"/>
              <a:t>i</a:t>
            </a:r>
            <a:r>
              <a:rPr lang="en-US" altLang="ja-JP" sz="2000"/>
              <a:t> </a:t>
            </a:r>
            <a:r>
              <a:rPr lang="ja-JP" altLang="en-US" sz="2000"/>
              <a:t>を読めば</a:t>
            </a:r>
          </a:p>
          <a:p>
            <a:pPr algn="ctr"/>
            <a:r>
              <a:rPr lang="ja-JP" altLang="en-US" sz="2000"/>
              <a:t>状態 3へ</a:t>
            </a:r>
            <a:endParaRPr lang="en-US" altLang="ja-JP" sz="2000"/>
          </a:p>
        </p:txBody>
      </p:sp>
      <p:sp useBgFill="1">
        <p:nvSpPr>
          <p:cNvPr id="567451" name="AutoShape 155"/>
          <p:cNvSpPr>
            <a:spLocks noChangeArrowheads="1"/>
          </p:cNvSpPr>
          <p:nvPr/>
        </p:nvSpPr>
        <p:spPr bwMode="auto">
          <a:xfrm>
            <a:off x="6629400" y="5638800"/>
            <a:ext cx="1981200" cy="1066800"/>
          </a:xfrm>
          <a:prstGeom prst="wedgeRoundRectCallout">
            <a:avLst>
              <a:gd name="adj1" fmla="val -65944"/>
              <a:gd name="adj2" fmla="val -34523"/>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dirty="0"/>
              <a:t>状態 5 で</a:t>
            </a:r>
          </a:p>
          <a:p>
            <a:pPr algn="ctr"/>
            <a:r>
              <a:rPr lang="en-US" altLang="ja-JP" sz="2000" dirty="0"/>
              <a:t>$ </a:t>
            </a:r>
            <a:r>
              <a:rPr lang="ja-JP" altLang="en-US" sz="2000" dirty="0"/>
              <a:t>を読めば</a:t>
            </a:r>
          </a:p>
          <a:p>
            <a:pPr algn="ctr"/>
            <a:r>
              <a:rPr lang="en-US" altLang="ja-JP" sz="2000" dirty="0"/>
              <a:t>E</a:t>
            </a:r>
            <a:r>
              <a:rPr lang="ja-JP" altLang="en-US" sz="2000" dirty="0"/>
              <a:t>→</a:t>
            </a:r>
            <a:r>
              <a:rPr lang="en-US" altLang="ja-JP" sz="2000" dirty="0"/>
              <a:t>E*F </a:t>
            </a:r>
            <a:r>
              <a:rPr lang="ja-JP" altLang="en-US" sz="2000" dirty="0"/>
              <a:t>で還元</a:t>
            </a:r>
          </a:p>
        </p:txBody>
      </p:sp>
      <p:sp useBgFill="1">
        <p:nvSpPr>
          <p:cNvPr id="567452" name="AutoShape 156"/>
          <p:cNvSpPr>
            <a:spLocks noChangeArrowheads="1"/>
          </p:cNvSpPr>
          <p:nvPr/>
        </p:nvSpPr>
        <p:spPr bwMode="auto">
          <a:xfrm>
            <a:off x="6553200" y="914400"/>
            <a:ext cx="2286000" cy="1066800"/>
          </a:xfrm>
          <a:prstGeom prst="wedgeRoundRectCallout">
            <a:avLst>
              <a:gd name="adj1" fmla="val 37361"/>
              <a:gd name="adj2" fmla="val 160120"/>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en-US" altLang="ja-JP" sz="2000"/>
              <a:t>F </a:t>
            </a:r>
            <a:r>
              <a:rPr lang="ja-JP" altLang="en-US" sz="2000"/>
              <a:t>を還元後</a:t>
            </a:r>
          </a:p>
          <a:p>
            <a:pPr algn="ctr"/>
            <a:r>
              <a:rPr lang="ja-JP" altLang="en-US" sz="2000"/>
              <a:t>状態 0 ならば</a:t>
            </a:r>
          </a:p>
          <a:p>
            <a:pPr algn="ctr"/>
            <a:r>
              <a:rPr lang="ja-JP" altLang="en-US" sz="2000"/>
              <a:t>状態 2 へ</a:t>
            </a:r>
          </a:p>
        </p:txBody>
      </p:sp>
      <p:sp useBgFill="1">
        <p:nvSpPr>
          <p:cNvPr id="567453" name="AutoShape 157"/>
          <p:cNvSpPr>
            <a:spLocks noChangeArrowheads="1"/>
          </p:cNvSpPr>
          <p:nvPr/>
        </p:nvSpPr>
        <p:spPr bwMode="auto">
          <a:xfrm>
            <a:off x="2209800" y="6019800"/>
            <a:ext cx="2895600" cy="457200"/>
          </a:xfrm>
          <a:prstGeom prst="wedgeRoundRectCallout">
            <a:avLst>
              <a:gd name="adj1" fmla="val -49889"/>
              <a:gd name="adj2" fmla="val -91319"/>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空欄は構文解析エラー</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67449"/>
                                        </p:tgtEl>
                                        <p:attrNameLst>
                                          <p:attrName>style.visibility</p:attrName>
                                        </p:attrNameLst>
                                      </p:cBhvr>
                                      <p:to>
                                        <p:strVal val="visible"/>
                                      </p:to>
                                    </p:set>
                                    <p:animEffect transition="in" filter="checkerboard(across)">
                                      <p:cBhvr>
                                        <p:cTn id="7" dur="500"/>
                                        <p:tgtEl>
                                          <p:spTgt spid="56744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67451"/>
                                        </p:tgtEl>
                                        <p:attrNameLst>
                                          <p:attrName>style.visibility</p:attrName>
                                        </p:attrNameLst>
                                      </p:cBhvr>
                                      <p:to>
                                        <p:strVal val="visible"/>
                                      </p:to>
                                    </p:set>
                                    <p:animEffect transition="in" filter="checkerboard(across)">
                                      <p:cBhvr>
                                        <p:cTn id="12" dur="500"/>
                                        <p:tgtEl>
                                          <p:spTgt spid="56745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67452"/>
                                        </p:tgtEl>
                                        <p:attrNameLst>
                                          <p:attrName>style.visibility</p:attrName>
                                        </p:attrNameLst>
                                      </p:cBhvr>
                                      <p:to>
                                        <p:strVal val="visible"/>
                                      </p:to>
                                    </p:set>
                                    <p:animEffect transition="in" filter="checkerboard(across)">
                                      <p:cBhvr>
                                        <p:cTn id="17" dur="500"/>
                                        <p:tgtEl>
                                          <p:spTgt spid="56745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67453"/>
                                        </p:tgtEl>
                                        <p:attrNameLst>
                                          <p:attrName>style.visibility</p:attrName>
                                        </p:attrNameLst>
                                      </p:cBhvr>
                                      <p:to>
                                        <p:strVal val="visible"/>
                                      </p:to>
                                    </p:set>
                                    <p:animEffect transition="in" filter="checkerboard(across)">
                                      <p:cBhvr>
                                        <p:cTn id="22" dur="500"/>
                                        <p:tgtEl>
                                          <p:spTgt spid="567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7449" grpId="0" animBg="1" autoUpdateAnimBg="0"/>
      <p:bldP spid="567451" grpId="0" animBg="1" autoUpdateAnimBg="0"/>
      <p:bldP spid="567452" grpId="0" animBg="1" autoUpdateAnimBg="0"/>
      <p:bldP spid="567453" grpId="0" animBg="1"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a:t>
            </a:r>
            <a:r>
              <a:rPr lang="ja-JP" altLang="en-US">
                <a:effectLst/>
              </a:rPr>
              <a:t>構文解析アルゴリズム</a:t>
            </a:r>
          </a:p>
        </p:txBody>
      </p:sp>
      <p:sp>
        <p:nvSpPr>
          <p:cNvPr id="575495" name="Rectangle 7"/>
          <p:cNvSpPr>
            <a:spLocks noGrp="1" noChangeArrowheads="1"/>
          </p:cNvSpPr>
          <p:nvPr>
            <p:ph type="body" idx="1"/>
          </p:nvPr>
        </p:nvSpPr>
        <p:spPr>
          <a:xfrm>
            <a:off x="685800" y="1676400"/>
            <a:ext cx="8001000" cy="4724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 typeface="Wingdings" panose="05000000000000000000" pitchFamily="2" charset="2"/>
              <a:buNone/>
            </a:pPr>
            <a:r>
              <a:rPr lang="ja-JP" altLang="en-US" sz="2800" dirty="0">
                <a:effectLst/>
              </a:rPr>
              <a:t>スタック : ($</a:t>
            </a:r>
            <a:r>
              <a:rPr lang="en-US" altLang="ja-JP" sz="2800" dirty="0">
                <a:effectLst/>
              </a:rPr>
              <a:t>s</a:t>
            </a:r>
            <a:r>
              <a:rPr lang="en-US" altLang="ja-JP" sz="2800" baseline="-25000" dirty="0">
                <a:effectLst/>
              </a:rPr>
              <a:t>0</a:t>
            </a:r>
            <a:r>
              <a:rPr lang="en-US" altLang="ja-JP" sz="2800" dirty="0">
                <a:effectLst/>
              </a:rPr>
              <a:t>)(X</a:t>
            </a:r>
            <a:r>
              <a:rPr lang="en-US" altLang="ja-JP" sz="2800" baseline="-25000" dirty="0">
                <a:effectLst/>
              </a:rPr>
              <a:t>1</a:t>
            </a:r>
            <a:r>
              <a:rPr lang="en-US" altLang="ja-JP" sz="2800" dirty="0">
                <a:effectLst/>
              </a:rPr>
              <a:t>s</a:t>
            </a:r>
            <a:r>
              <a:rPr lang="en-US" altLang="ja-JP" sz="2800" baseline="-25000" dirty="0">
                <a:effectLst/>
              </a:rPr>
              <a:t>1</a:t>
            </a:r>
            <a:r>
              <a:rPr lang="en-US" altLang="ja-JP" sz="2800" dirty="0">
                <a:effectLst/>
              </a:rPr>
              <a:t>)(X</a:t>
            </a:r>
            <a:r>
              <a:rPr lang="en-US" altLang="ja-JP" sz="2800" baseline="-25000" dirty="0">
                <a:effectLst/>
              </a:rPr>
              <a:t>2</a:t>
            </a:r>
            <a:r>
              <a:rPr lang="en-US" altLang="ja-JP" sz="2800" dirty="0">
                <a:effectLst/>
              </a:rPr>
              <a:t>s</a:t>
            </a:r>
            <a:r>
              <a:rPr lang="en-US" altLang="ja-JP" sz="2800" baseline="-25000" dirty="0">
                <a:effectLst/>
              </a:rPr>
              <a:t>2</a:t>
            </a:r>
            <a:r>
              <a:rPr lang="en-US" altLang="ja-JP" sz="2800" dirty="0">
                <a:effectLst/>
              </a:rPr>
              <a:t>)...(</a:t>
            </a:r>
            <a:r>
              <a:rPr lang="en-US" altLang="ja-JP" sz="2800" dirty="0" err="1">
                <a:effectLst/>
              </a:rPr>
              <a:t>X</a:t>
            </a:r>
            <a:r>
              <a:rPr lang="en-US" altLang="ja-JP" sz="2800" i="1" baseline="-25000" dirty="0" err="1">
                <a:effectLst/>
              </a:rPr>
              <a:t>m</a:t>
            </a:r>
            <a:r>
              <a:rPr lang="en-US" altLang="ja-JP" sz="2800" dirty="0" err="1">
                <a:effectLst/>
              </a:rPr>
              <a:t>s</a:t>
            </a:r>
            <a:r>
              <a:rPr lang="en-US" altLang="ja-JP" sz="2800" i="1" baseline="-25000" dirty="0" err="1">
                <a:effectLst/>
              </a:rPr>
              <a:t>m</a:t>
            </a:r>
            <a:r>
              <a:rPr lang="en-US" altLang="ja-JP" sz="2800" dirty="0">
                <a:effectLst/>
              </a:rPr>
              <a:t>),  </a:t>
            </a:r>
            <a:r>
              <a:rPr lang="ja-JP" altLang="en-US" sz="2800" dirty="0">
                <a:effectLst/>
              </a:rPr>
              <a:t>入力 : </a:t>
            </a:r>
            <a:r>
              <a:rPr lang="en-US" altLang="ja-JP" sz="2800" dirty="0">
                <a:effectLst/>
              </a:rPr>
              <a:t>a</a:t>
            </a:r>
            <a:r>
              <a:rPr lang="en-US" altLang="ja-JP" sz="2800" i="1" baseline="-25000" dirty="0">
                <a:effectLst/>
              </a:rPr>
              <a:t>i</a:t>
            </a:r>
            <a:r>
              <a:rPr lang="en-US" altLang="ja-JP" sz="2800" dirty="0">
                <a:effectLst/>
              </a:rPr>
              <a:t> </a:t>
            </a:r>
            <a:r>
              <a:rPr lang="ja-JP" altLang="en-US" sz="2800" dirty="0">
                <a:effectLst/>
              </a:rPr>
              <a:t>のとき</a:t>
            </a:r>
          </a:p>
          <a:p>
            <a:r>
              <a:rPr lang="en-US" altLang="ja-JP" sz="2800" dirty="0">
                <a:effectLst/>
              </a:rPr>
              <a:t>action [</a:t>
            </a:r>
            <a:r>
              <a:rPr lang="en-US" altLang="ja-JP" sz="2800" dirty="0" err="1">
                <a:effectLst/>
              </a:rPr>
              <a:t>s</a:t>
            </a:r>
            <a:r>
              <a:rPr lang="en-US" altLang="ja-JP" sz="2800" i="1" baseline="-25000" dirty="0" err="1">
                <a:effectLst/>
              </a:rPr>
              <a:t>m</a:t>
            </a:r>
            <a:r>
              <a:rPr lang="en-US" altLang="ja-JP" sz="2800" dirty="0">
                <a:effectLst/>
              </a:rPr>
              <a:t>, a</a:t>
            </a:r>
            <a:r>
              <a:rPr lang="en-US" altLang="ja-JP" sz="2800" i="1" baseline="-25000" dirty="0">
                <a:effectLst/>
              </a:rPr>
              <a:t>i</a:t>
            </a:r>
            <a:r>
              <a:rPr lang="en-US" altLang="ja-JP" sz="2800" dirty="0">
                <a:effectLst/>
              </a:rPr>
              <a:t>] = 「</a:t>
            </a:r>
            <a:r>
              <a:rPr lang="ja-JP" altLang="en-US" sz="2800" dirty="0">
                <a:effectLst/>
              </a:rPr>
              <a:t>移動 </a:t>
            </a:r>
            <a:r>
              <a:rPr lang="en-US" altLang="ja-JP" sz="2800" dirty="0">
                <a:effectLst/>
              </a:rPr>
              <a:t>s」 </a:t>
            </a:r>
            <a:r>
              <a:rPr lang="ja-JP" altLang="en-US" sz="2800" dirty="0">
                <a:effectLst/>
              </a:rPr>
              <a:t>の場合</a:t>
            </a:r>
          </a:p>
          <a:p>
            <a:pPr lvl="1"/>
            <a:r>
              <a:rPr lang="en-US" altLang="ja-JP" dirty="0">
                <a:effectLst/>
              </a:rPr>
              <a:t>( a</a:t>
            </a:r>
            <a:r>
              <a:rPr lang="en-US" altLang="ja-JP" baseline="-25000" dirty="0">
                <a:effectLst/>
              </a:rPr>
              <a:t>i</a:t>
            </a:r>
            <a:r>
              <a:rPr lang="en-US" altLang="ja-JP" dirty="0">
                <a:effectLst/>
              </a:rPr>
              <a:t>, s ) </a:t>
            </a:r>
            <a:r>
              <a:rPr lang="ja-JP" altLang="en-US" dirty="0">
                <a:effectLst/>
              </a:rPr>
              <a:t>をプッシュ, 次の入力を読み込む</a:t>
            </a:r>
          </a:p>
          <a:p>
            <a:r>
              <a:rPr lang="en-US" altLang="ja-JP" sz="2800" dirty="0">
                <a:effectLst/>
              </a:rPr>
              <a:t>action [</a:t>
            </a:r>
            <a:r>
              <a:rPr lang="en-US" altLang="ja-JP" sz="2800" dirty="0" err="1">
                <a:effectLst/>
              </a:rPr>
              <a:t>s</a:t>
            </a:r>
            <a:r>
              <a:rPr lang="en-US" altLang="ja-JP" sz="2800" i="1" baseline="-25000" dirty="0" err="1">
                <a:effectLst/>
              </a:rPr>
              <a:t>m</a:t>
            </a:r>
            <a:r>
              <a:rPr lang="en-US" altLang="ja-JP" sz="2800" dirty="0">
                <a:effectLst/>
              </a:rPr>
              <a:t>, a</a:t>
            </a:r>
            <a:r>
              <a:rPr lang="en-US" altLang="ja-JP" sz="2800" i="1" baseline="-25000" dirty="0">
                <a:effectLst/>
              </a:rPr>
              <a:t>i</a:t>
            </a:r>
            <a:r>
              <a:rPr lang="en-US" altLang="ja-JP" sz="2800" dirty="0">
                <a:effectLst/>
              </a:rPr>
              <a:t>] = 「</a:t>
            </a:r>
            <a:r>
              <a:rPr lang="ja-JP" altLang="en-US" sz="2800" dirty="0">
                <a:effectLst/>
              </a:rPr>
              <a:t>還元 </a:t>
            </a:r>
            <a:r>
              <a:rPr lang="en-US" altLang="ja-JP" sz="2800" dirty="0">
                <a:effectLst/>
              </a:rPr>
              <a:t>A</a:t>
            </a:r>
            <a:r>
              <a:rPr lang="ja-JP" altLang="en-US" sz="2800" dirty="0">
                <a:effectLst/>
              </a:rPr>
              <a:t>→</a:t>
            </a:r>
            <a:r>
              <a:rPr lang="en-US" altLang="ja-JP" sz="2800" dirty="0">
                <a:effectLst/>
              </a:rPr>
              <a:t>β」</a:t>
            </a:r>
            <a:r>
              <a:rPr lang="ja-JP" altLang="en-US" sz="2800" dirty="0">
                <a:effectLst/>
              </a:rPr>
              <a:t>の場合</a:t>
            </a:r>
          </a:p>
          <a:p>
            <a:pPr lvl="1"/>
            <a:r>
              <a:rPr lang="ja-JP" altLang="en-US" dirty="0">
                <a:effectLst/>
              </a:rPr>
              <a:t>|</a:t>
            </a:r>
            <a:r>
              <a:rPr lang="en-US" altLang="ja-JP" dirty="0">
                <a:effectLst/>
              </a:rPr>
              <a:t>β|</a:t>
            </a:r>
            <a:r>
              <a:rPr lang="ja-JP" altLang="en-US" dirty="0">
                <a:effectLst/>
              </a:rPr>
              <a:t>組の記号 ( </a:t>
            </a:r>
            <a:r>
              <a:rPr lang="en-US" altLang="ja-JP" dirty="0">
                <a:effectLst/>
              </a:rPr>
              <a:t>X</a:t>
            </a:r>
            <a:r>
              <a:rPr lang="en-US" altLang="ja-JP" i="1" baseline="-25000" dirty="0">
                <a:effectLst/>
              </a:rPr>
              <a:t>i</a:t>
            </a:r>
            <a:r>
              <a:rPr lang="en-US" altLang="ja-JP" dirty="0">
                <a:effectLst/>
              </a:rPr>
              <a:t>, </a:t>
            </a:r>
            <a:r>
              <a:rPr lang="en-US" altLang="ja-JP" dirty="0" err="1">
                <a:effectLst/>
              </a:rPr>
              <a:t>s</a:t>
            </a:r>
            <a:r>
              <a:rPr lang="en-US" altLang="ja-JP" i="1" baseline="-25000" dirty="0" err="1">
                <a:effectLst/>
              </a:rPr>
              <a:t>i</a:t>
            </a:r>
            <a:r>
              <a:rPr lang="ja-JP" altLang="en-US" dirty="0">
                <a:effectLst/>
              </a:rPr>
              <a:t> ) (</a:t>
            </a:r>
            <a:r>
              <a:rPr lang="en-US" altLang="ja-JP" i="1" dirty="0">
                <a:effectLst/>
              </a:rPr>
              <a:t>m</a:t>
            </a:r>
            <a:r>
              <a:rPr lang="en-US" altLang="ja-JP" dirty="0">
                <a:effectLst/>
              </a:rPr>
              <a:t>-β+1≦</a:t>
            </a:r>
            <a:r>
              <a:rPr lang="en-US" altLang="ja-JP" i="1" dirty="0">
                <a:effectLst/>
              </a:rPr>
              <a:t>i</a:t>
            </a:r>
            <a:r>
              <a:rPr lang="en-US" altLang="ja-JP" dirty="0">
                <a:effectLst/>
              </a:rPr>
              <a:t>≦</a:t>
            </a:r>
            <a:r>
              <a:rPr lang="en-US" altLang="ja-JP" i="1" dirty="0">
                <a:effectLst/>
              </a:rPr>
              <a:t>m</a:t>
            </a:r>
            <a:r>
              <a:rPr lang="en-US" altLang="ja-JP" dirty="0">
                <a:effectLst/>
              </a:rPr>
              <a:t>) </a:t>
            </a:r>
            <a:r>
              <a:rPr lang="ja-JP" altLang="en-US" dirty="0">
                <a:effectLst/>
              </a:rPr>
              <a:t>をポップ</a:t>
            </a:r>
          </a:p>
          <a:p>
            <a:pPr lvl="1"/>
            <a:r>
              <a:rPr lang="en-US" altLang="ja-JP" dirty="0">
                <a:effectLst/>
              </a:rPr>
              <a:t>( A, </a:t>
            </a:r>
            <a:r>
              <a:rPr lang="en-US" altLang="ja-JP" dirty="0" err="1">
                <a:effectLst/>
              </a:rPr>
              <a:t>goto</a:t>
            </a:r>
            <a:r>
              <a:rPr lang="en-US" altLang="ja-JP" dirty="0">
                <a:effectLst/>
              </a:rPr>
              <a:t> [</a:t>
            </a:r>
            <a:r>
              <a:rPr lang="en-US" altLang="ja-JP" dirty="0" err="1">
                <a:effectLst/>
              </a:rPr>
              <a:t>s</a:t>
            </a:r>
            <a:r>
              <a:rPr lang="en-US" altLang="ja-JP" i="1" baseline="-25000" dirty="0" err="1">
                <a:effectLst/>
              </a:rPr>
              <a:t>m</a:t>
            </a:r>
            <a:r>
              <a:rPr lang="en-US" altLang="ja-JP" baseline="-25000" dirty="0">
                <a:effectLst/>
              </a:rPr>
              <a:t>-|β|</a:t>
            </a:r>
            <a:r>
              <a:rPr lang="en-US" altLang="ja-JP" dirty="0">
                <a:effectLst/>
              </a:rPr>
              <a:t>, A] ) </a:t>
            </a:r>
            <a:r>
              <a:rPr lang="ja-JP" altLang="en-US" dirty="0">
                <a:effectLst/>
              </a:rPr>
              <a:t>をプッシュ</a:t>
            </a:r>
          </a:p>
          <a:p>
            <a:pPr lvl="1"/>
            <a:r>
              <a:rPr lang="en-US" altLang="ja-JP" dirty="0">
                <a:effectLst/>
              </a:rPr>
              <a:t>A </a:t>
            </a:r>
            <a:r>
              <a:rPr lang="ja-JP" altLang="en-US" dirty="0">
                <a:effectLst/>
              </a:rPr>
              <a:t>→ </a:t>
            </a:r>
            <a:r>
              <a:rPr lang="en-US" altLang="ja-JP" dirty="0">
                <a:effectLst/>
              </a:rPr>
              <a:t>β</a:t>
            </a:r>
            <a:r>
              <a:rPr lang="ja-JP" altLang="en-US" dirty="0">
                <a:effectLst/>
              </a:rPr>
              <a:t>に対応するコードを生成</a:t>
            </a:r>
          </a:p>
          <a:p>
            <a:r>
              <a:rPr lang="en-US" altLang="ja-JP" sz="2800" dirty="0">
                <a:effectLst/>
              </a:rPr>
              <a:t>action [</a:t>
            </a:r>
            <a:r>
              <a:rPr lang="en-US" altLang="ja-JP" sz="2800" dirty="0" err="1">
                <a:effectLst/>
              </a:rPr>
              <a:t>s</a:t>
            </a:r>
            <a:r>
              <a:rPr lang="en-US" altLang="ja-JP" sz="2800" i="1" baseline="-25000" dirty="0" err="1">
                <a:effectLst/>
              </a:rPr>
              <a:t>m</a:t>
            </a:r>
            <a:r>
              <a:rPr lang="en-US" altLang="ja-JP" sz="2800" dirty="0">
                <a:effectLst/>
              </a:rPr>
              <a:t>, a</a:t>
            </a:r>
            <a:r>
              <a:rPr lang="en-US" altLang="ja-JP" sz="2800" i="1" baseline="-25000" dirty="0">
                <a:effectLst/>
              </a:rPr>
              <a:t>i</a:t>
            </a:r>
            <a:r>
              <a:rPr lang="en-US" altLang="ja-JP" sz="2800" dirty="0">
                <a:effectLst/>
              </a:rPr>
              <a:t>] = 「</a:t>
            </a:r>
            <a:r>
              <a:rPr lang="ja-JP" altLang="en-US" sz="2800" dirty="0">
                <a:effectLst/>
              </a:rPr>
              <a:t>受理」 の場合</a:t>
            </a:r>
          </a:p>
          <a:p>
            <a:pPr lvl="1"/>
            <a:r>
              <a:rPr lang="ja-JP" altLang="en-US" dirty="0">
                <a:effectLst/>
              </a:rPr>
              <a:t>解析完了</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移動還元構文解析</a:t>
            </a:r>
            <a:br>
              <a:rPr lang="ja-JP" altLang="en-US">
                <a:effectLst/>
              </a:rPr>
            </a:br>
            <a:r>
              <a:rPr lang="ja-JP" altLang="en-US">
                <a:effectLst/>
              </a:rPr>
              <a:t>(</a:t>
            </a:r>
            <a:r>
              <a:rPr lang="en-US" altLang="ja-JP">
                <a:effectLst/>
              </a:rPr>
              <a:t>shift reduce parsing)</a:t>
            </a:r>
            <a:endParaRPr lang="ja-JP" altLang="en-US">
              <a:effectLst/>
            </a:endParaRPr>
          </a:p>
        </p:txBody>
      </p:sp>
      <p:sp>
        <p:nvSpPr>
          <p:cNvPr id="413699" name="Rectangle 3"/>
          <p:cNvSpPr>
            <a:spLocks noGrp="1" noChangeArrowheads="1"/>
          </p:cNvSpPr>
          <p:nvPr>
            <p:ph type="body" idx="1"/>
          </p:nvPr>
        </p:nvSpPr>
        <p:spPr>
          <a:xfrm>
            <a:off x="1066800" y="1981200"/>
            <a:ext cx="7620000" cy="4495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dirty="0">
                <a:effectLst/>
              </a:rPr>
              <a:t>構文解析表とスタックで解析</a:t>
            </a:r>
          </a:p>
          <a:p>
            <a:pPr lvl="1"/>
            <a:r>
              <a:rPr lang="ja-JP" altLang="en-US" dirty="0">
                <a:effectLst/>
              </a:rPr>
              <a:t>初期状態</a:t>
            </a:r>
          </a:p>
          <a:p>
            <a:pPr lvl="2"/>
            <a:r>
              <a:rPr lang="ja-JP" altLang="en-US" dirty="0">
                <a:effectLst/>
              </a:rPr>
              <a:t>入力記号列末尾に </a:t>
            </a:r>
            <a:r>
              <a:rPr lang="en-US" altLang="ja-JP" dirty="0">
                <a:effectLst/>
              </a:rPr>
              <a:t>“</a:t>
            </a:r>
            <a:r>
              <a:rPr lang="ja-JP" altLang="en-US" dirty="0">
                <a:effectLst/>
              </a:rPr>
              <a:t>$</a:t>
            </a:r>
            <a:r>
              <a:rPr lang="en-US" altLang="ja-JP" dirty="0">
                <a:effectLst/>
              </a:rPr>
              <a:t>”</a:t>
            </a:r>
            <a:endParaRPr lang="ja-JP" altLang="en-US" dirty="0">
              <a:effectLst/>
            </a:endParaRPr>
          </a:p>
          <a:p>
            <a:pPr lvl="2"/>
            <a:r>
              <a:rPr lang="ja-JP" altLang="en-US" dirty="0">
                <a:effectLst/>
              </a:rPr>
              <a:t>スタックトップに</a:t>
            </a:r>
            <a:r>
              <a:rPr lang="en-US" altLang="ja-JP" dirty="0">
                <a:effectLst/>
              </a:rPr>
              <a:t> “</a:t>
            </a:r>
            <a:r>
              <a:rPr lang="ja-JP" altLang="en-US" dirty="0">
                <a:effectLst/>
              </a:rPr>
              <a:t>$</a:t>
            </a:r>
            <a:r>
              <a:rPr lang="en-US" altLang="ja-JP" dirty="0">
                <a:effectLst/>
              </a:rPr>
              <a:t>”</a:t>
            </a:r>
            <a:endParaRPr lang="ja-JP" altLang="en-US" dirty="0">
              <a:effectLst/>
            </a:endParaRPr>
          </a:p>
          <a:p>
            <a:pPr lvl="1"/>
            <a:r>
              <a:rPr lang="en-US" altLang="ja-JP" dirty="0">
                <a:effectLst/>
              </a:rPr>
              <a:t>if (</a:t>
            </a:r>
            <a:r>
              <a:rPr lang="ja-JP" altLang="en-US" dirty="0">
                <a:effectLst/>
              </a:rPr>
              <a:t>スタックトップが生成規則の右辺に一致)</a:t>
            </a:r>
          </a:p>
          <a:p>
            <a:pPr lvl="2">
              <a:buFont typeface="Wingdings" panose="05000000000000000000" pitchFamily="2" charset="2"/>
              <a:buNone/>
            </a:pPr>
            <a:r>
              <a:rPr lang="ja-JP" altLang="en-US" dirty="0">
                <a:effectLst/>
              </a:rPr>
              <a:t>生成規則の右辺をポップ, 左辺をプッシュ (還元)</a:t>
            </a:r>
          </a:p>
          <a:p>
            <a:pPr lvl="2">
              <a:buFont typeface="Wingdings" panose="05000000000000000000" pitchFamily="2" charset="2"/>
              <a:buNone/>
            </a:pPr>
            <a:r>
              <a:rPr lang="en-US" altLang="ja-JP" dirty="0">
                <a:effectLst/>
              </a:rPr>
              <a:t>else </a:t>
            </a:r>
            <a:r>
              <a:rPr lang="ja-JP" altLang="en-US" dirty="0">
                <a:effectLst/>
              </a:rPr>
              <a:t>入力記号をプッシュ (移動)</a:t>
            </a:r>
          </a:p>
          <a:p>
            <a:pPr lvl="1"/>
            <a:r>
              <a:rPr lang="en-US" altLang="ja-JP" dirty="0">
                <a:effectLst/>
              </a:rPr>
              <a:t>if (</a:t>
            </a:r>
            <a:r>
              <a:rPr lang="ja-JP" altLang="en-US" dirty="0">
                <a:effectLst/>
              </a:rPr>
              <a:t>スタックトップが </a:t>
            </a:r>
            <a:r>
              <a:rPr lang="en-US" altLang="ja-JP" dirty="0">
                <a:effectLst/>
              </a:rPr>
              <a:t>“</a:t>
            </a:r>
            <a:r>
              <a:rPr lang="ja-JP" altLang="en-US" dirty="0">
                <a:effectLst/>
              </a:rPr>
              <a:t>$</a:t>
            </a:r>
            <a:r>
              <a:rPr lang="en-US" altLang="ja-JP" dirty="0">
                <a:effectLst/>
              </a:rPr>
              <a:t>”</a:t>
            </a:r>
            <a:r>
              <a:rPr lang="ja-JP" altLang="en-US" dirty="0">
                <a:effectLst/>
              </a:rPr>
              <a:t> &amp;&amp; 入力記号が </a:t>
            </a:r>
            <a:r>
              <a:rPr lang="en-US" altLang="ja-JP" dirty="0">
                <a:effectLst/>
              </a:rPr>
              <a:t>“</a:t>
            </a:r>
            <a:r>
              <a:rPr lang="ja-JP" altLang="en-US" dirty="0">
                <a:effectLst/>
              </a:rPr>
              <a:t>$</a:t>
            </a:r>
            <a:r>
              <a:rPr lang="en-US" altLang="ja-JP" dirty="0">
                <a:effectLst/>
              </a:rPr>
              <a:t>”</a:t>
            </a:r>
            <a:r>
              <a:rPr lang="ja-JP" altLang="en-US" dirty="0">
                <a:effectLst/>
              </a:rPr>
              <a:t>)</a:t>
            </a:r>
          </a:p>
          <a:p>
            <a:pPr lvl="2">
              <a:buFont typeface="Wingdings" panose="05000000000000000000" pitchFamily="2" charset="2"/>
              <a:buNone/>
            </a:pPr>
            <a:r>
              <a:rPr lang="ja-JP" altLang="en-US" dirty="0">
                <a:effectLst/>
              </a:rPr>
              <a:t>解析終了</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(初期状態</a:t>
            </a:r>
            <a:r>
              <a:rPr lang="en-US" altLang="ja-JP">
                <a:effectLst/>
              </a:rPr>
              <a:t>)</a:t>
            </a:r>
          </a:p>
        </p:txBody>
      </p:sp>
      <p:sp>
        <p:nvSpPr>
          <p:cNvPr id="577559" name="Text Box 2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77676" name="Group 140"/>
          <p:cNvGraphicFramePr>
            <a:graphicFrameLocks noGrp="1"/>
          </p:cNvGraphicFramePr>
          <p:nvPr>
            <p:extLst>
              <p:ext uri="{D42A27DB-BD31-4B8C-83A1-F6EECF244321}">
                <p14:modId xmlns:p14="http://schemas.microsoft.com/office/powerpoint/2010/main" val="2220788556"/>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77670" name="Group 134"/>
          <p:cNvGraphicFramePr>
            <a:graphicFrameLocks noGrp="1"/>
          </p:cNvGraphicFramePr>
          <p:nvPr>
            <p:extLst>
              <p:ext uri="{D42A27DB-BD31-4B8C-83A1-F6EECF244321}">
                <p14:modId xmlns:p14="http://schemas.microsoft.com/office/powerpoint/2010/main" val="1557792626"/>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77671" name="Text Box 135"/>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77696" name="Group 160"/>
          <p:cNvGraphicFramePr>
            <a:graphicFrameLocks noGrp="1"/>
          </p:cNvGraphicFramePr>
          <p:nvPr>
            <p:extLst>
              <p:ext uri="{D42A27DB-BD31-4B8C-83A1-F6EECF244321}">
                <p14:modId xmlns:p14="http://schemas.microsoft.com/office/powerpoint/2010/main" val="3215921386"/>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77697" name="Text Box 16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77710" name="Group 174"/>
          <p:cNvGraphicFramePr>
            <a:graphicFrameLocks noGrp="1"/>
          </p:cNvGraphicFramePr>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77709" name="Text Box 173"/>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useBgFill="1">
        <p:nvSpPr>
          <p:cNvPr id="577711" name="AutoShape 175"/>
          <p:cNvSpPr>
            <a:spLocks noChangeArrowheads="1"/>
          </p:cNvSpPr>
          <p:nvPr/>
        </p:nvSpPr>
        <p:spPr bwMode="auto">
          <a:xfrm>
            <a:off x="228600" y="3810000"/>
            <a:ext cx="3276600" cy="990600"/>
          </a:xfrm>
          <a:prstGeom prst="wedgeRoundRectCallout">
            <a:avLst>
              <a:gd name="adj1" fmla="val -17102"/>
              <a:gd name="adj2" fmla="val -97116"/>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400"/>
              <a:t>スタックトップには</a:t>
            </a:r>
          </a:p>
          <a:p>
            <a:pPr algn="ctr"/>
            <a:r>
              <a:rPr lang="ja-JP" altLang="en-US" sz="2400"/>
              <a:t>(開始記号, 開始状態)</a:t>
            </a:r>
          </a:p>
        </p:txBody>
      </p:sp>
      <p:sp useBgFill="1">
        <p:nvSpPr>
          <p:cNvPr id="577712" name="AutoShape 176"/>
          <p:cNvSpPr>
            <a:spLocks noChangeArrowheads="1"/>
          </p:cNvSpPr>
          <p:nvPr/>
        </p:nvSpPr>
        <p:spPr bwMode="auto">
          <a:xfrm>
            <a:off x="6629400" y="381000"/>
            <a:ext cx="2286000" cy="533400"/>
          </a:xfrm>
          <a:prstGeom prst="wedgeRoundRectCallout">
            <a:avLst>
              <a:gd name="adj1" fmla="val -24653"/>
              <a:gd name="adj2" fmla="val 194046"/>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400"/>
              <a:t>入力末尾に $</a:t>
            </a:r>
          </a:p>
        </p:txBody>
      </p:sp>
      <p:sp useBgFill="1">
        <p:nvSpPr>
          <p:cNvPr id="577713" name="AutoShape 177"/>
          <p:cNvSpPr>
            <a:spLocks noChangeArrowheads="1"/>
          </p:cNvSpPr>
          <p:nvPr/>
        </p:nvSpPr>
        <p:spPr bwMode="auto">
          <a:xfrm>
            <a:off x="3352800" y="2743200"/>
            <a:ext cx="1600200" cy="533400"/>
          </a:xfrm>
          <a:prstGeom prst="wedgeRoundRectCallout">
            <a:avLst>
              <a:gd name="adj1" fmla="val 8134"/>
              <a:gd name="adj2" fmla="val 150894"/>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en-US" altLang="ja-JP" sz="2400"/>
              <a:t>s : </a:t>
            </a:r>
            <a:r>
              <a:rPr lang="ja-JP" altLang="en-US" sz="2400"/>
              <a:t>移動</a:t>
            </a:r>
          </a:p>
        </p:txBody>
      </p:sp>
      <p:sp useBgFill="1">
        <p:nvSpPr>
          <p:cNvPr id="577714" name="AutoShape 178"/>
          <p:cNvSpPr>
            <a:spLocks noChangeArrowheads="1"/>
          </p:cNvSpPr>
          <p:nvPr/>
        </p:nvSpPr>
        <p:spPr bwMode="auto">
          <a:xfrm>
            <a:off x="7239000" y="4876800"/>
            <a:ext cx="1600200" cy="533400"/>
          </a:xfrm>
          <a:prstGeom prst="wedgeRoundRectCallout">
            <a:avLst>
              <a:gd name="adj1" fmla="val -67560"/>
              <a:gd name="adj2" fmla="val -16069"/>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en-US" altLang="ja-JP" sz="2400"/>
              <a:t>r</a:t>
            </a:r>
            <a:r>
              <a:rPr lang="ja-JP" altLang="en-US" sz="2400"/>
              <a:t> : 還元</a:t>
            </a:r>
          </a:p>
        </p:txBody>
      </p:sp>
      <p:sp useBgFill="1">
        <p:nvSpPr>
          <p:cNvPr id="577715" name="AutoShape 179"/>
          <p:cNvSpPr>
            <a:spLocks noChangeArrowheads="1"/>
          </p:cNvSpPr>
          <p:nvPr/>
        </p:nvSpPr>
        <p:spPr bwMode="auto">
          <a:xfrm>
            <a:off x="5638800" y="3657600"/>
            <a:ext cx="1600200" cy="533400"/>
          </a:xfrm>
          <a:prstGeom prst="wedgeRoundRectCallout">
            <a:avLst>
              <a:gd name="adj1" fmla="val -17958"/>
              <a:gd name="adj2" fmla="val 105356"/>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en-US" altLang="ja-JP" sz="2400"/>
              <a:t>a : </a:t>
            </a:r>
            <a:r>
              <a:rPr lang="ja-JP" altLang="en-US" sz="2400"/>
              <a:t>受理</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77712"/>
                                        </p:tgtEl>
                                        <p:attrNameLst>
                                          <p:attrName>style.visibility</p:attrName>
                                        </p:attrNameLst>
                                      </p:cBhvr>
                                      <p:to>
                                        <p:strVal val="visible"/>
                                      </p:to>
                                    </p:set>
                                    <p:animEffect transition="in" filter="checkerboard(across)">
                                      <p:cBhvr>
                                        <p:cTn id="7" dur="500"/>
                                        <p:tgtEl>
                                          <p:spTgt spid="5777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77711"/>
                                        </p:tgtEl>
                                        <p:attrNameLst>
                                          <p:attrName>style.visibility</p:attrName>
                                        </p:attrNameLst>
                                      </p:cBhvr>
                                      <p:to>
                                        <p:strVal val="visible"/>
                                      </p:to>
                                    </p:set>
                                    <p:animEffect transition="in" filter="checkerboard(across)">
                                      <p:cBhvr>
                                        <p:cTn id="12" dur="500"/>
                                        <p:tgtEl>
                                          <p:spTgt spid="57771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77713"/>
                                        </p:tgtEl>
                                        <p:attrNameLst>
                                          <p:attrName>style.visibility</p:attrName>
                                        </p:attrNameLst>
                                      </p:cBhvr>
                                      <p:to>
                                        <p:strVal val="visible"/>
                                      </p:to>
                                    </p:set>
                                    <p:animEffect transition="in" filter="checkerboard(across)">
                                      <p:cBhvr>
                                        <p:cTn id="17" dur="500"/>
                                        <p:tgtEl>
                                          <p:spTgt spid="57771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77714"/>
                                        </p:tgtEl>
                                        <p:attrNameLst>
                                          <p:attrName>style.visibility</p:attrName>
                                        </p:attrNameLst>
                                      </p:cBhvr>
                                      <p:to>
                                        <p:strVal val="visible"/>
                                      </p:to>
                                    </p:set>
                                    <p:animEffect transition="in" filter="checkerboard(across)">
                                      <p:cBhvr>
                                        <p:cTn id="22" dur="500"/>
                                        <p:tgtEl>
                                          <p:spTgt spid="57771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577715"/>
                                        </p:tgtEl>
                                        <p:attrNameLst>
                                          <p:attrName>style.visibility</p:attrName>
                                        </p:attrNameLst>
                                      </p:cBhvr>
                                      <p:to>
                                        <p:strVal val="visible"/>
                                      </p:to>
                                    </p:set>
                                    <p:animEffect transition="in" filter="checkerboard(across)">
                                      <p:cBhvr>
                                        <p:cTn id="27" dur="500"/>
                                        <p:tgtEl>
                                          <p:spTgt spid="5777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711" grpId="0" animBg="1" autoUpdateAnimBg="0"/>
      <p:bldP spid="577712" grpId="0" animBg="1" autoUpdateAnimBg="0"/>
      <p:bldP spid="577713" grpId="0" animBg="1" autoUpdateAnimBg="0"/>
      <p:bldP spid="577714" grpId="0" animBg="1" autoUpdateAnimBg="0"/>
      <p:bldP spid="577715" grpId="0" animBg="1"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(移動)</a:t>
            </a:r>
          </a:p>
        </p:txBody>
      </p:sp>
      <p:sp>
        <p:nvSpPr>
          <p:cNvPr id="651267"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51268" name="Group 4"/>
          <p:cNvGraphicFramePr>
            <a:graphicFrameLocks noGrp="1"/>
          </p:cNvGraphicFramePr>
          <p:nvPr>
            <p:extLst>
              <p:ext uri="{D42A27DB-BD31-4B8C-83A1-F6EECF244321}">
                <p14:modId xmlns:p14="http://schemas.microsoft.com/office/powerpoint/2010/main" val="3922108316"/>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651294" name="Group 30"/>
          <p:cNvGraphicFramePr>
            <a:graphicFrameLocks noGrp="1"/>
          </p:cNvGraphicFramePr>
          <p:nvPr>
            <p:extLst>
              <p:ext uri="{D42A27DB-BD31-4B8C-83A1-F6EECF244321}">
                <p14:modId xmlns:p14="http://schemas.microsoft.com/office/powerpoint/2010/main" val="73665411"/>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651356"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651357" name="Group 93"/>
          <p:cNvGraphicFramePr>
            <a:graphicFrameLocks noGrp="1"/>
          </p:cNvGraphicFramePr>
          <p:nvPr>
            <p:extLst>
              <p:ext uri="{D42A27DB-BD31-4B8C-83A1-F6EECF244321}">
                <p14:modId xmlns:p14="http://schemas.microsoft.com/office/powerpoint/2010/main" val="1737272302"/>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51375"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sp>
        <p:nvSpPr>
          <p:cNvPr id="651376" name="Line 112"/>
          <p:cNvSpPr>
            <a:spLocks noChangeShapeType="1"/>
          </p:cNvSpPr>
          <p:nvPr/>
        </p:nvSpPr>
        <p:spPr bwMode="auto">
          <a:xfrm flipH="1">
            <a:off x="4038600" y="2286000"/>
            <a:ext cx="1295400" cy="11430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1377" name="Line 113"/>
          <p:cNvSpPr>
            <a:spLocks noChangeShapeType="1"/>
          </p:cNvSpPr>
          <p:nvPr/>
        </p:nvSpPr>
        <p:spPr bwMode="auto">
          <a:xfrm>
            <a:off x="2209800" y="4038600"/>
            <a:ext cx="609600" cy="19050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1378" name="AutoShape 114"/>
          <p:cNvSpPr>
            <a:spLocks noChangeArrowheads="1"/>
          </p:cNvSpPr>
          <p:nvPr/>
        </p:nvSpPr>
        <p:spPr bwMode="auto">
          <a:xfrm>
            <a:off x="3581400" y="5638800"/>
            <a:ext cx="914400" cy="609600"/>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useBgFill="1">
        <p:nvSpPr>
          <p:cNvPr id="651379" name="Text Box 115"/>
          <p:cNvSpPr txBox="1">
            <a:spLocks noChangeArrowheads="1"/>
          </p:cNvSpPr>
          <p:nvPr/>
        </p:nvSpPr>
        <p:spPr bwMode="auto">
          <a:xfrm>
            <a:off x="4648200" y="5715000"/>
            <a:ext cx="4445746" cy="956288"/>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dirty="0"/>
              <a:t>入力記号 </a:t>
            </a:r>
            <a:r>
              <a:rPr lang="en-US" altLang="ja-JP" sz="2800" dirty="0"/>
              <a:t>2 </a:t>
            </a:r>
            <a:r>
              <a:rPr lang="ja-JP" altLang="en-US" sz="2800" dirty="0"/>
              <a:t>と 状態記号 3 を</a:t>
            </a:r>
          </a:p>
          <a:p>
            <a:r>
              <a:rPr lang="ja-JP" altLang="en-US" sz="2800" dirty="0"/>
              <a:t>スタックへプッシュ</a:t>
            </a:r>
          </a:p>
        </p:txBody>
      </p:sp>
      <p:graphicFrame>
        <p:nvGraphicFramePr>
          <p:cNvPr id="651380" name="Group 116"/>
          <p:cNvGraphicFramePr>
            <a:graphicFrameLocks noGrp="1"/>
          </p:cNvGraphicFramePr>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51386" name="Text Box 122"/>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51377"/>
                                        </p:tgtEl>
                                        <p:attrNameLst>
                                          <p:attrName>style.visibility</p:attrName>
                                        </p:attrNameLst>
                                      </p:cBhvr>
                                      <p:to>
                                        <p:strVal val="visible"/>
                                      </p:to>
                                    </p:set>
                                    <p:animEffect transition="in" filter="wipe(up)">
                                      <p:cBhvr>
                                        <p:cTn id="7" dur="500"/>
                                        <p:tgtEl>
                                          <p:spTgt spid="6513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651376"/>
                                        </p:tgtEl>
                                        <p:attrNameLst>
                                          <p:attrName>style.visibility</p:attrName>
                                        </p:attrNameLst>
                                      </p:cBhvr>
                                      <p:to>
                                        <p:strVal val="visible"/>
                                      </p:to>
                                    </p:set>
                                    <p:animEffect transition="in" filter="wipe(right)">
                                      <p:cBhvr>
                                        <p:cTn id="12" dur="500"/>
                                        <p:tgtEl>
                                          <p:spTgt spid="65137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651378"/>
                                        </p:tgtEl>
                                        <p:attrNameLst>
                                          <p:attrName>style.visibility</p:attrName>
                                        </p:attrNameLst>
                                      </p:cBhvr>
                                      <p:to>
                                        <p:strVal val="visible"/>
                                      </p:to>
                                    </p:set>
                                    <p:animEffect transition="in" filter="checkerboard(across)">
                                      <p:cBhvr>
                                        <p:cTn id="17" dur="500"/>
                                        <p:tgtEl>
                                          <p:spTgt spid="6513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51379"/>
                                        </p:tgtEl>
                                        <p:attrNameLst>
                                          <p:attrName>style.visibility</p:attrName>
                                        </p:attrNameLst>
                                      </p:cBhvr>
                                      <p:to>
                                        <p:strVal val="visible"/>
                                      </p:to>
                                    </p:set>
                                    <p:animEffect transition="in" filter="checkerboard(across)">
                                      <p:cBhvr>
                                        <p:cTn id="22" dur="500"/>
                                        <p:tgtEl>
                                          <p:spTgt spid="651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1376" grpId="0" animBg="1"/>
      <p:bldP spid="651377" grpId="0" animBg="1"/>
      <p:bldP spid="651378" grpId="0" animBg="1"/>
      <p:bldP spid="651379" grpId="0" animBg="1"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(移動)</a:t>
            </a:r>
          </a:p>
        </p:txBody>
      </p:sp>
      <p:sp>
        <p:nvSpPr>
          <p:cNvPr id="584707"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84708" name="Group 4"/>
          <p:cNvGraphicFramePr>
            <a:graphicFrameLocks noGrp="1"/>
          </p:cNvGraphicFramePr>
          <p:nvPr>
            <p:extLst>
              <p:ext uri="{D42A27DB-BD31-4B8C-83A1-F6EECF244321}">
                <p14:modId xmlns:p14="http://schemas.microsoft.com/office/powerpoint/2010/main" val="968756450"/>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84734" name="Group 30"/>
          <p:cNvGraphicFramePr>
            <a:graphicFrameLocks noGrp="1"/>
          </p:cNvGraphicFramePr>
          <p:nvPr>
            <p:extLst>
              <p:ext uri="{D42A27DB-BD31-4B8C-83A1-F6EECF244321}">
                <p14:modId xmlns:p14="http://schemas.microsoft.com/office/powerpoint/2010/main" val="2706026671"/>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84796"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84797" name="Group 93"/>
          <p:cNvGraphicFramePr>
            <a:graphicFrameLocks noGrp="1"/>
          </p:cNvGraphicFramePr>
          <p:nvPr>
            <p:extLst>
              <p:ext uri="{D42A27DB-BD31-4B8C-83A1-F6EECF244321}">
                <p14:modId xmlns:p14="http://schemas.microsoft.com/office/powerpoint/2010/main" val="3733310397"/>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84815"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84823" name="Group 119"/>
          <p:cNvGraphicFramePr>
            <a:graphicFrameLocks noGrp="1"/>
          </p:cNvGraphicFramePr>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84829" name="Text Box 125"/>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(還元)</a:t>
            </a:r>
          </a:p>
        </p:txBody>
      </p:sp>
      <p:sp>
        <p:nvSpPr>
          <p:cNvPr id="578563"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78564" name="Group 4"/>
          <p:cNvGraphicFramePr>
            <a:graphicFrameLocks noGrp="1"/>
          </p:cNvGraphicFramePr>
          <p:nvPr>
            <p:extLst>
              <p:ext uri="{D42A27DB-BD31-4B8C-83A1-F6EECF244321}">
                <p14:modId xmlns:p14="http://schemas.microsoft.com/office/powerpoint/2010/main" val="2505543891"/>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78590" name="Group 30"/>
          <p:cNvGraphicFramePr>
            <a:graphicFrameLocks noGrp="1"/>
          </p:cNvGraphicFramePr>
          <p:nvPr>
            <p:extLst>
              <p:ext uri="{D42A27DB-BD31-4B8C-83A1-F6EECF244321}">
                <p14:modId xmlns:p14="http://schemas.microsoft.com/office/powerpoint/2010/main" val="2656978370"/>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78652"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78653" name="Group 93"/>
          <p:cNvGraphicFramePr>
            <a:graphicFrameLocks noGrp="1"/>
          </p:cNvGraphicFramePr>
          <p:nvPr>
            <p:extLst>
              <p:ext uri="{D42A27DB-BD31-4B8C-83A1-F6EECF244321}">
                <p14:modId xmlns:p14="http://schemas.microsoft.com/office/powerpoint/2010/main" val="3119818919"/>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78671"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sp>
        <p:nvSpPr>
          <p:cNvPr id="578672" name="Line 112"/>
          <p:cNvSpPr>
            <a:spLocks noChangeShapeType="1"/>
          </p:cNvSpPr>
          <p:nvPr/>
        </p:nvSpPr>
        <p:spPr bwMode="auto">
          <a:xfrm flipH="1">
            <a:off x="5181600" y="2286000"/>
            <a:ext cx="762000" cy="11430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78673" name="Line 113"/>
          <p:cNvSpPr>
            <a:spLocks noChangeShapeType="1"/>
          </p:cNvSpPr>
          <p:nvPr/>
        </p:nvSpPr>
        <p:spPr bwMode="auto">
          <a:xfrm>
            <a:off x="2209800" y="4572000"/>
            <a:ext cx="609600" cy="9144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78674" name="AutoShape 114"/>
          <p:cNvSpPr>
            <a:spLocks noChangeArrowheads="1"/>
          </p:cNvSpPr>
          <p:nvPr/>
        </p:nvSpPr>
        <p:spPr bwMode="auto">
          <a:xfrm>
            <a:off x="4343400" y="5181600"/>
            <a:ext cx="1600200" cy="609600"/>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useBgFill="1">
        <p:nvSpPr>
          <p:cNvPr id="578676" name="Text Box 116"/>
          <p:cNvSpPr txBox="1">
            <a:spLocks noChangeArrowheads="1"/>
          </p:cNvSpPr>
          <p:nvPr/>
        </p:nvSpPr>
        <p:spPr bwMode="auto">
          <a:xfrm>
            <a:off x="6324600" y="5181600"/>
            <a:ext cx="2132013" cy="519113"/>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F </a:t>
            </a:r>
            <a:r>
              <a:rPr lang="ja-JP" altLang="en-US" sz="2800"/>
              <a:t>→ </a:t>
            </a:r>
            <a:r>
              <a:rPr lang="en-US" altLang="ja-JP" sz="2800" i="1"/>
              <a:t>i</a:t>
            </a:r>
            <a:r>
              <a:rPr lang="en-US" altLang="ja-JP" sz="2800"/>
              <a:t> </a:t>
            </a:r>
            <a:r>
              <a:rPr lang="ja-JP" altLang="en-US" sz="2800"/>
              <a:t>で還元</a:t>
            </a:r>
          </a:p>
        </p:txBody>
      </p:sp>
      <p:grpSp>
        <p:nvGrpSpPr>
          <p:cNvPr id="578679" name="Group 119"/>
          <p:cNvGrpSpPr>
            <a:grpSpLocks/>
          </p:cNvGrpSpPr>
          <p:nvPr/>
        </p:nvGrpSpPr>
        <p:grpSpPr bwMode="auto">
          <a:xfrm>
            <a:off x="0" y="4343400"/>
            <a:ext cx="546100" cy="1387475"/>
            <a:chOff x="0" y="2736"/>
            <a:chExt cx="344" cy="874"/>
          </a:xfrm>
        </p:grpSpPr>
        <p:sp>
          <p:nvSpPr>
            <p:cNvPr id="578677" name="AutoShape 117"/>
            <p:cNvSpPr>
              <a:spLocks/>
            </p:cNvSpPr>
            <p:nvPr/>
          </p:nvSpPr>
          <p:spPr bwMode="auto">
            <a:xfrm>
              <a:off x="288" y="2736"/>
              <a:ext cx="48" cy="288"/>
            </a:xfrm>
            <a:prstGeom prst="leftBrace">
              <a:avLst>
                <a:gd name="adj1" fmla="val 50000"/>
                <a:gd name="adj2" fmla="val 50000"/>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578678" name="Text Box 118"/>
            <p:cNvSpPr txBox="1">
              <a:spLocks noChangeArrowheads="1"/>
            </p:cNvSpPr>
            <p:nvPr/>
          </p:nvSpPr>
          <p:spPr bwMode="auto">
            <a:xfrm>
              <a:off x="0" y="2784"/>
              <a:ext cx="344" cy="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lIns="90000" tIns="46800" rIns="90000" bIns="46800">
              <a:spAutoFit/>
            </a:bodyPr>
            <a:lstStyle/>
            <a:p>
              <a:r>
                <a:rPr lang="ja-JP" altLang="en-US" sz="2400"/>
                <a:t>還元部分</a:t>
              </a:r>
            </a:p>
          </p:txBody>
        </p:sp>
      </p:grpSp>
      <p:graphicFrame>
        <p:nvGraphicFramePr>
          <p:cNvPr id="578688" name="Group 128"/>
          <p:cNvGraphicFramePr>
            <a:graphicFrameLocks noGrp="1"/>
          </p:cNvGraphicFramePr>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78694" name="Text Box 134"/>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graphicFrame>
        <p:nvGraphicFramePr>
          <p:cNvPr id="578695" name="Group 135"/>
          <p:cNvGraphicFramePr>
            <a:graphicFrameLocks noGrp="1"/>
          </p:cNvGraphicFramePr>
          <p:nvPr>
            <p:extLst>
              <p:ext uri="{D42A27DB-BD31-4B8C-83A1-F6EECF244321}">
                <p14:modId xmlns:p14="http://schemas.microsoft.com/office/powerpoint/2010/main" val="4232956950"/>
              </p:ext>
            </p:extLst>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78673"/>
                                        </p:tgtEl>
                                        <p:attrNameLst>
                                          <p:attrName>style.visibility</p:attrName>
                                        </p:attrNameLst>
                                      </p:cBhvr>
                                      <p:to>
                                        <p:strVal val="visible"/>
                                      </p:to>
                                    </p:set>
                                    <p:animEffect transition="in" filter="wipe(up)">
                                      <p:cBhvr>
                                        <p:cTn id="7" dur="500"/>
                                        <p:tgtEl>
                                          <p:spTgt spid="57867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78672"/>
                                        </p:tgtEl>
                                        <p:attrNameLst>
                                          <p:attrName>style.visibility</p:attrName>
                                        </p:attrNameLst>
                                      </p:cBhvr>
                                      <p:to>
                                        <p:strVal val="visible"/>
                                      </p:to>
                                    </p:set>
                                    <p:animEffect transition="in" filter="wipe(up)">
                                      <p:cBhvr>
                                        <p:cTn id="12" dur="500"/>
                                        <p:tgtEl>
                                          <p:spTgt spid="57867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78674"/>
                                        </p:tgtEl>
                                        <p:attrNameLst>
                                          <p:attrName>style.visibility</p:attrName>
                                        </p:attrNameLst>
                                      </p:cBhvr>
                                      <p:to>
                                        <p:strVal val="visible"/>
                                      </p:to>
                                    </p:set>
                                    <p:animEffect transition="in" filter="checkerboard(across)">
                                      <p:cBhvr>
                                        <p:cTn id="17" dur="500"/>
                                        <p:tgtEl>
                                          <p:spTgt spid="57867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78676"/>
                                        </p:tgtEl>
                                        <p:attrNameLst>
                                          <p:attrName>style.visibility</p:attrName>
                                        </p:attrNameLst>
                                      </p:cBhvr>
                                      <p:to>
                                        <p:strVal val="visible"/>
                                      </p:to>
                                    </p:set>
                                    <p:animEffect transition="in" filter="checkerboard(across)">
                                      <p:cBhvr>
                                        <p:cTn id="22" dur="500"/>
                                        <p:tgtEl>
                                          <p:spTgt spid="57867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nodeType="clickEffect">
                                  <p:stCondLst>
                                    <p:cond delay="0"/>
                                  </p:stCondLst>
                                  <p:childTnLst>
                                    <p:set>
                                      <p:cBhvr>
                                        <p:cTn id="26" dur="1" fill="hold">
                                          <p:stCondLst>
                                            <p:cond delay="0"/>
                                          </p:stCondLst>
                                        </p:cTn>
                                        <p:tgtEl>
                                          <p:spTgt spid="578695"/>
                                        </p:tgtEl>
                                        <p:attrNameLst>
                                          <p:attrName>style.visibility</p:attrName>
                                        </p:attrNameLst>
                                      </p:cBhvr>
                                      <p:to>
                                        <p:strVal val="visible"/>
                                      </p:to>
                                    </p:set>
                                    <p:animEffect transition="in" filter="checkerboard(across)">
                                      <p:cBhvr>
                                        <p:cTn id="27" dur="500"/>
                                        <p:tgtEl>
                                          <p:spTgt spid="57869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578679"/>
                                        </p:tgtEl>
                                        <p:attrNameLst>
                                          <p:attrName>style.visibility</p:attrName>
                                        </p:attrNameLst>
                                      </p:cBhvr>
                                      <p:to>
                                        <p:strVal val="visible"/>
                                      </p:to>
                                    </p:set>
                                    <p:animEffect transition="in" filter="checkerboard(across)">
                                      <p:cBhvr>
                                        <p:cTn id="32" dur="500"/>
                                        <p:tgtEl>
                                          <p:spTgt spid="5786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8672" grpId="0" animBg="1"/>
      <p:bldP spid="578673" grpId="0" animBg="1"/>
      <p:bldP spid="578674" grpId="0" animBg="1"/>
      <p:bldP spid="578676" grpId="0" animBg="1"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(還元)</a:t>
            </a:r>
          </a:p>
        </p:txBody>
      </p:sp>
      <p:sp>
        <p:nvSpPr>
          <p:cNvPr id="579587"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79588" name="Group 4"/>
          <p:cNvGraphicFramePr>
            <a:graphicFrameLocks noGrp="1"/>
          </p:cNvGraphicFramePr>
          <p:nvPr>
            <p:extLst>
              <p:ext uri="{D42A27DB-BD31-4B8C-83A1-F6EECF244321}">
                <p14:modId xmlns:p14="http://schemas.microsoft.com/office/powerpoint/2010/main" val="1635200116"/>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79614" name="Group 30"/>
          <p:cNvGraphicFramePr>
            <a:graphicFrameLocks noGrp="1"/>
          </p:cNvGraphicFramePr>
          <p:nvPr>
            <p:extLst>
              <p:ext uri="{D42A27DB-BD31-4B8C-83A1-F6EECF244321}">
                <p14:modId xmlns:p14="http://schemas.microsoft.com/office/powerpoint/2010/main" val="2155631299"/>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79676"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79677" name="Group 93"/>
          <p:cNvGraphicFramePr>
            <a:graphicFrameLocks noGrp="1"/>
          </p:cNvGraphicFramePr>
          <p:nvPr>
            <p:extLst>
              <p:ext uri="{D42A27DB-BD31-4B8C-83A1-F6EECF244321}">
                <p14:modId xmlns:p14="http://schemas.microsoft.com/office/powerpoint/2010/main" val="1701861785"/>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79695"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sp>
        <p:nvSpPr>
          <p:cNvPr id="579698" name="AutoShape 114"/>
          <p:cNvSpPr>
            <a:spLocks noChangeArrowheads="1"/>
          </p:cNvSpPr>
          <p:nvPr/>
        </p:nvSpPr>
        <p:spPr bwMode="auto">
          <a:xfrm>
            <a:off x="4343400" y="5181600"/>
            <a:ext cx="1600200" cy="609600"/>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useBgFill="1">
        <p:nvSpPr>
          <p:cNvPr id="579699" name="Text Box 115"/>
          <p:cNvSpPr txBox="1">
            <a:spLocks noChangeArrowheads="1"/>
          </p:cNvSpPr>
          <p:nvPr/>
        </p:nvSpPr>
        <p:spPr bwMode="auto">
          <a:xfrm>
            <a:off x="6324600" y="5181600"/>
            <a:ext cx="2132013" cy="519113"/>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F </a:t>
            </a:r>
            <a:r>
              <a:rPr lang="ja-JP" altLang="en-US" sz="2800"/>
              <a:t>→ </a:t>
            </a:r>
            <a:r>
              <a:rPr lang="en-US" altLang="ja-JP" sz="2800" i="1"/>
              <a:t>i</a:t>
            </a:r>
            <a:r>
              <a:rPr lang="en-US" altLang="ja-JP" sz="2800"/>
              <a:t> </a:t>
            </a:r>
            <a:r>
              <a:rPr lang="ja-JP" altLang="en-US" sz="2800"/>
              <a:t>で還元</a:t>
            </a:r>
          </a:p>
        </p:txBody>
      </p:sp>
      <p:sp useBgFill="1">
        <p:nvSpPr>
          <p:cNvPr id="579703" name="AutoShape 119"/>
          <p:cNvSpPr>
            <a:spLocks noChangeArrowheads="1"/>
          </p:cNvSpPr>
          <p:nvPr/>
        </p:nvSpPr>
        <p:spPr bwMode="auto">
          <a:xfrm>
            <a:off x="2667000" y="3429000"/>
            <a:ext cx="2209800" cy="990600"/>
          </a:xfrm>
          <a:prstGeom prst="wedgeRoundRectCallout">
            <a:avLst>
              <a:gd name="adj1" fmla="val -69255"/>
              <a:gd name="adj2" fmla="val 59134"/>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800"/>
              <a:t>還元部分を</a:t>
            </a:r>
          </a:p>
          <a:p>
            <a:pPr algn="ctr"/>
            <a:r>
              <a:rPr lang="ja-JP" altLang="en-US" sz="2800"/>
              <a:t>ポップ</a:t>
            </a:r>
          </a:p>
        </p:txBody>
      </p:sp>
      <p:graphicFrame>
        <p:nvGraphicFramePr>
          <p:cNvPr id="579711" name="Group 127"/>
          <p:cNvGraphicFramePr>
            <a:graphicFrameLocks noGrp="1"/>
          </p:cNvGraphicFramePr>
          <p:nvPr>
            <p:extLst>
              <p:ext uri="{D42A27DB-BD31-4B8C-83A1-F6EECF244321}">
                <p14:modId xmlns:p14="http://schemas.microsoft.com/office/powerpoint/2010/main" val="1870978149"/>
              </p:ext>
            </p:extLst>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79717" name="Text Box 133"/>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79703"/>
                                        </p:tgtEl>
                                        <p:attrNameLst>
                                          <p:attrName>style.visibility</p:attrName>
                                        </p:attrNameLst>
                                      </p:cBhvr>
                                      <p:to>
                                        <p:strVal val="visible"/>
                                      </p:to>
                                    </p:set>
                                    <p:animEffect transition="in" filter="checkerboard(across)">
                                      <p:cBhvr>
                                        <p:cTn id="7" dur="500"/>
                                        <p:tgtEl>
                                          <p:spTgt spid="579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9703"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(還元)</a:t>
            </a:r>
          </a:p>
        </p:txBody>
      </p:sp>
      <p:sp>
        <p:nvSpPr>
          <p:cNvPr id="580611"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80612" name="Group 4"/>
          <p:cNvGraphicFramePr>
            <a:graphicFrameLocks noGrp="1"/>
          </p:cNvGraphicFramePr>
          <p:nvPr>
            <p:extLst>
              <p:ext uri="{D42A27DB-BD31-4B8C-83A1-F6EECF244321}">
                <p14:modId xmlns:p14="http://schemas.microsoft.com/office/powerpoint/2010/main" val="3302996927"/>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80638" name="Group 30"/>
          <p:cNvGraphicFramePr>
            <a:graphicFrameLocks noGrp="1"/>
          </p:cNvGraphicFramePr>
          <p:nvPr>
            <p:extLst>
              <p:ext uri="{D42A27DB-BD31-4B8C-83A1-F6EECF244321}">
                <p14:modId xmlns:p14="http://schemas.microsoft.com/office/powerpoint/2010/main" val="2780478254"/>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80700"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80701" name="Group 93"/>
          <p:cNvGraphicFramePr>
            <a:graphicFrameLocks noGrp="1"/>
          </p:cNvGraphicFramePr>
          <p:nvPr>
            <p:extLst>
              <p:ext uri="{D42A27DB-BD31-4B8C-83A1-F6EECF244321}">
                <p14:modId xmlns:p14="http://schemas.microsoft.com/office/powerpoint/2010/main" val="988548572"/>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80719"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80733" name="Group 125"/>
          <p:cNvGraphicFramePr>
            <a:graphicFrameLocks noGrp="1"/>
          </p:cNvGraphicFramePr>
          <p:nvPr>
            <p:extLst>
              <p:ext uri="{D42A27DB-BD31-4B8C-83A1-F6EECF244321}">
                <p14:modId xmlns:p14="http://schemas.microsoft.com/office/powerpoint/2010/main" val="921914621"/>
              </p:ext>
            </p:extLst>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80739" name="Text Box 131"/>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80740" name="Line 132"/>
          <p:cNvSpPr>
            <a:spLocks noChangeShapeType="1"/>
          </p:cNvSpPr>
          <p:nvPr/>
        </p:nvSpPr>
        <p:spPr bwMode="auto">
          <a:xfrm>
            <a:off x="8077200" y="2286000"/>
            <a:ext cx="152400" cy="11430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80741" name="Line 133"/>
          <p:cNvSpPr>
            <a:spLocks noChangeShapeType="1"/>
          </p:cNvSpPr>
          <p:nvPr/>
        </p:nvSpPr>
        <p:spPr bwMode="auto">
          <a:xfrm>
            <a:off x="2209800" y="4038600"/>
            <a:ext cx="609600" cy="19050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80742" name="AutoShape 134"/>
          <p:cNvSpPr>
            <a:spLocks noChangeArrowheads="1"/>
          </p:cNvSpPr>
          <p:nvPr/>
        </p:nvSpPr>
        <p:spPr bwMode="auto">
          <a:xfrm>
            <a:off x="7848600" y="5638800"/>
            <a:ext cx="914400" cy="609600"/>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useBgFill="1">
        <p:nvSpPr>
          <p:cNvPr id="580743" name="Text Box 135"/>
          <p:cNvSpPr txBox="1">
            <a:spLocks noChangeArrowheads="1"/>
          </p:cNvSpPr>
          <p:nvPr/>
        </p:nvSpPr>
        <p:spPr bwMode="auto">
          <a:xfrm>
            <a:off x="4572000" y="4419600"/>
            <a:ext cx="3713163" cy="946150"/>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記号 </a:t>
            </a:r>
            <a:r>
              <a:rPr lang="en-US" altLang="ja-JP" sz="2800"/>
              <a:t>F </a:t>
            </a:r>
            <a:r>
              <a:rPr lang="ja-JP" altLang="en-US" sz="2800"/>
              <a:t>と 状態記号 5 を</a:t>
            </a:r>
          </a:p>
          <a:p>
            <a:r>
              <a:rPr lang="ja-JP" altLang="en-US" sz="2800"/>
              <a:t>スタックへプッシュ</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80741"/>
                                        </p:tgtEl>
                                        <p:attrNameLst>
                                          <p:attrName>style.visibility</p:attrName>
                                        </p:attrNameLst>
                                      </p:cBhvr>
                                      <p:to>
                                        <p:strVal val="visible"/>
                                      </p:to>
                                    </p:set>
                                    <p:animEffect transition="in" filter="wipe(up)">
                                      <p:cBhvr>
                                        <p:cTn id="7" dur="500"/>
                                        <p:tgtEl>
                                          <p:spTgt spid="5807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80740"/>
                                        </p:tgtEl>
                                        <p:attrNameLst>
                                          <p:attrName>style.visibility</p:attrName>
                                        </p:attrNameLst>
                                      </p:cBhvr>
                                      <p:to>
                                        <p:strVal val="visible"/>
                                      </p:to>
                                    </p:set>
                                    <p:animEffect transition="in" filter="wipe(up)">
                                      <p:cBhvr>
                                        <p:cTn id="12" dur="500"/>
                                        <p:tgtEl>
                                          <p:spTgt spid="58074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80742"/>
                                        </p:tgtEl>
                                        <p:attrNameLst>
                                          <p:attrName>style.visibility</p:attrName>
                                        </p:attrNameLst>
                                      </p:cBhvr>
                                      <p:to>
                                        <p:strVal val="visible"/>
                                      </p:to>
                                    </p:set>
                                    <p:animEffect transition="in" filter="checkerboard(across)">
                                      <p:cBhvr>
                                        <p:cTn id="17" dur="500"/>
                                        <p:tgtEl>
                                          <p:spTgt spid="5807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80743"/>
                                        </p:tgtEl>
                                        <p:attrNameLst>
                                          <p:attrName>style.visibility</p:attrName>
                                        </p:attrNameLst>
                                      </p:cBhvr>
                                      <p:to>
                                        <p:strVal val="visible"/>
                                      </p:to>
                                    </p:set>
                                    <p:animEffect transition="in" filter="checkerboard(across)">
                                      <p:cBhvr>
                                        <p:cTn id="22" dur="500"/>
                                        <p:tgtEl>
                                          <p:spTgt spid="5807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0740" grpId="0" animBg="1"/>
      <p:bldP spid="580741" grpId="0" animBg="1"/>
      <p:bldP spid="580742" grpId="0" animBg="1"/>
      <p:bldP spid="580743"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(還元)</a:t>
            </a:r>
          </a:p>
        </p:txBody>
      </p:sp>
      <p:sp>
        <p:nvSpPr>
          <p:cNvPr id="587779"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87780" name="Group 4"/>
          <p:cNvGraphicFramePr>
            <a:graphicFrameLocks noGrp="1"/>
          </p:cNvGraphicFramePr>
          <p:nvPr>
            <p:extLst>
              <p:ext uri="{D42A27DB-BD31-4B8C-83A1-F6EECF244321}">
                <p14:modId xmlns:p14="http://schemas.microsoft.com/office/powerpoint/2010/main" val="2776952254"/>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87806" name="Group 30"/>
          <p:cNvGraphicFramePr>
            <a:graphicFrameLocks noGrp="1"/>
          </p:cNvGraphicFramePr>
          <p:nvPr>
            <p:extLst>
              <p:ext uri="{D42A27DB-BD31-4B8C-83A1-F6EECF244321}">
                <p14:modId xmlns:p14="http://schemas.microsoft.com/office/powerpoint/2010/main" val="121889184"/>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87868"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87869" name="Group 93"/>
          <p:cNvGraphicFramePr>
            <a:graphicFrameLocks noGrp="1"/>
          </p:cNvGraphicFramePr>
          <p:nvPr>
            <p:extLst>
              <p:ext uri="{D42A27DB-BD31-4B8C-83A1-F6EECF244321}">
                <p14:modId xmlns:p14="http://schemas.microsoft.com/office/powerpoint/2010/main" val="4051579180"/>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87887"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87888" name="Group 112"/>
          <p:cNvGraphicFramePr>
            <a:graphicFrameLocks noGrp="1"/>
          </p:cNvGraphicFramePr>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87894" name="Text Box 118"/>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(還元)</a:t>
            </a:r>
          </a:p>
        </p:txBody>
      </p:sp>
      <p:sp>
        <p:nvSpPr>
          <p:cNvPr id="581635"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81636" name="Group 4"/>
          <p:cNvGraphicFramePr>
            <a:graphicFrameLocks noGrp="1"/>
          </p:cNvGraphicFramePr>
          <p:nvPr>
            <p:extLst>
              <p:ext uri="{D42A27DB-BD31-4B8C-83A1-F6EECF244321}">
                <p14:modId xmlns:p14="http://schemas.microsoft.com/office/powerpoint/2010/main" val="2425879363"/>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81662" name="Group 30"/>
          <p:cNvGraphicFramePr>
            <a:graphicFrameLocks noGrp="1"/>
          </p:cNvGraphicFramePr>
          <p:nvPr>
            <p:extLst>
              <p:ext uri="{D42A27DB-BD31-4B8C-83A1-F6EECF244321}">
                <p14:modId xmlns:p14="http://schemas.microsoft.com/office/powerpoint/2010/main" val="1502171477"/>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81724"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81725" name="Group 93"/>
          <p:cNvGraphicFramePr>
            <a:graphicFrameLocks noGrp="1"/>
          </p:cNvGraphicFramePr>
          <p:nvPr>
            <p:extLst>
              <p:ext uri="{D42A27DB-BD31-4B8C-83A1-F6EECF244321}">
                <p14:modId xmlns:p14="http://schemas.microsoft.com/office/powerpoint/2010/main" val="1307030523"/>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81743"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81744" name="Group 112"/>
          <p:cNvGraphicFramePr>
            <a:graphicFrameLocks noGrp="1"/>
          </p:cNvGraphicFramePr>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81750" name="Text Box 118"/>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81751" name="Line 119"/>
          <p:cNvSpPr>
            <a:spLocks noChangeShapeType="1"/>
          </p:cNvSpPr>
          <p:nvPr/>
        </p:nvSpPr>
        <p:spPr bwMode="auto">
          <a:xfrm flipH="1">
            <a:off x="5257800" y="2286000"/>
            <a:ext cx="685800" cy="11430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81752" name="Line 120"/>
          <p:cNvSpPr>
            <a:spLocks noChangeShapeType="1"/>
          </p:cNvSpPr>
          <p:nvPr/>
        </p:nvSpPr>
        <p:spPr bwMode="auto">
          <a:xfrm>
            <a:off x="2209800" y="4572000"/>
            <a:ext cx="609600" cy="18288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81753" name="AutoShape 121"/>
          <p:cNvSpPr>
            <a:spLocks noChangeArrowheads="1"/>
          </p:cNvSpPr>
          <p:nvPr/>
        </p:nvSpPr>
        <p:spPr bwMode="auto">
          <a:xfrm>
            <a:off x="4343400" y="6096000"/>
            <a:ext cx="1600200" cy="568325"/>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useBgFill="1">
        <p:nvSpPr>
          <p:cNvPr id="581755" name="Text Box 123"/>
          <p:cNvSpPr txBox="1">
            <a:spLocks noChangeArrowheads="1"/>
          </p:cNvSpPr>
          <p:nvPr/>
        </p:nvSpPr>
        <p:spPr bwMode="auto">
          <a:xfrm>
            <a:off x="6248400" y="6096000"/>
            <a:ext cx="2646363" cy="519113"/>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E </a:t>
            </a:r>
            <a:r>
              <a:rPr lang="ja-JP" altLang="en-US" sz="2800"/>
              <a:t>→ </a:t>
            </a:r>
            <a:r>
              <a:rPr lang="en-US" altLang="ja-JP" sz="2800"/>
              <a:t>E*F </a:t>
            </a:r>
            <a:r>
              <a:rPr lang="ja-JP" altLang="en-US" sz="2800"/>
              <a:t>で還元</a:t>
            </a:r>
          </a:p>
        </p:txBody>
      </p:sp>
      <p:graphicFrame>
        <p:nvGraphicFramePr>
          <p:cNvPr id="581762" name="Group 130"/>
          <p:cNvGraphicFramePr>
            <a:graphicFrameLocks noGrp="1"/>
          </p:cNvGraphicFramePr>
          <p:nvPr>
            <p:extLst>
              <p:ext uri="{D42A27DB-BD31-4B8C-83A1-F6EECF244321}">
                <p14:modId xmlns:p14="http://schemas.microsoft.com/office/powerpoint/2010/main" val="3374505961"/>
              </p:ext>
            </p:extLst>
          </p:nvPr>
        </p:nvGraphicFramePr>
        <p:xfrm>
          <a:off x="7696200" y="1752600"/>
          <a:ext cx="685800" cy="518160"/>
        </p:xfrm>
        <a:graphic>
          <a:graphicData uri="http://schemas.openxmlformats.org/drawingml/2006/table">
            <a:tbl>
              <a:tblPr/>
              <a:tblGrid>
                <a:gridCol w="685800">
                  <a:extLst>
                    <a:ext uri="{9D8B030D-6E8A-4147-A177-3AD203B41FA5}">
                      <a16:colId xmlns:a16="http://schemas.microsoft.com/office/drawing/2014/main" val="20000"/>
                    </a:ext>
                  </a:extLst>
                </a:gridCol>
              </a:tblGrid>
              <a:tr h="457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grpSp>
        <p:nvGrpSpPr>
          <p:cNvPr id="581766" name="Group 134"/>
          <p:cNvGrpSpPr>
            <a:grpSpLocks/>
          </p:cNvGrpSpPr>
          <p:nvPr/>
        </p:nvGrpSpPr>
        <p:grpSpPr bwMode="auto">
          <a:xfrm>
            <a:off x="0" y="3352800"/>
            <a:ext cx="546100" cy="1539875"/>
            <a:chOff x="0" y="2112"/>
            <a:chExt cx="344" cy="970"/>
          </a:xfrm>
        </p:grpSpPr>
        <p:sp>
          <p:nvSpPr>
            <p:cNvPr id="581764" name="AutoShape 132"/>
            <p:cNvSpPr>
              <a:spLocks/>
            </p:cNvSpPr>
            <p:nvPr/>
          </p:nvSpPr>
          <p:spPr bwMode="auto">
            <a:xfrm>
              <a:off x="288" y="2112"/>
              <a:ext cx="48" cy="912"/>
            </a:xfrm>
            <a:prstGeom prst="leftBrace">
              <a:avLst>
                <a:gd name="adj1" fmla="val 158333"/>
                <a:gd name="adj2" fmla="val 50000"/>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581765" name="Text Box 133"/>
            <p:cNvSpPr txBox="1">
              <a:spLocks noChangeArrowheads="1"/>
            </p:cNvSpPr>
            <p:nvPr/>
          </p:nvSpPr>
          <p:spPr bwMode="auto">
            <a:xfrm>
              <a:off x="0" y="2256"/>
              <a:ext cx="344" cy="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lIns="90000" tIns="46800" rIns="90000" bIns="46800">
              <a:spAutoFit/>
            </a:bodyPr>
            <a:lstStyle/>
            <a:p>
              <a:r>
                <a:rPr lang="ja-JP" altLang="en-US" sz="2400"/>
                <a:t>還元部分</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81752"/>
                                        </p:tgtEl>
                                        <p:attrNameLst>
                                          <p:attrName>style.visibility</p:attrName>
                                        </p:attrNameLst>
                                      </p:cBhvr>
                                      <p:to>
                                        <p:strVal val="visible"/>
                                      </p:to>
                                    </p:set>
                                    <p:animEffect transition="in" filter="wipe(up)">
                                      <p:cBhvr>
                                        <p:cTn id="7" dur="500"/>
                                        <p:tgtEl>
                                          <p:spTgt spid="5817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81751"/>
                                        </p:tgtEl>
                                        <p:attrNameLst>
                                          <p:attrName>style.visibility</p:attrName>
                                        </p:attrNameLst>
                                      </p:cBhvr>
                                      <p:to>
                                        <p:strVal val="visible"/>
                                      </p:to>
                                    </p:set>
                                    <p:animEffect transition="in" filter="wipe(up)">
                                      <p:cBhvr>
                                        <p:cTn id="12" dur="500"/>
                                        <p:tgtEl>
                                          <p:spTgt spid="58175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81753"/>
                                        </p:tgtEl>
                                        <p:attrNameLst>
                                          <p:attrName>style.visibility</p:attrName>
                                        </p:attrNameLst>
                                      </p:cBhvr>
                                      <p:to>
                                        <p:strVal val="visible"/>
                                      </p:to>
                                    </p:set>
                                    <p:animEffect transition="in" filter="checkerboard(across)">
                                      <p:cBhvr>
                                        <p:cTn id="17" dur="500"/>
                                        <p:tgtEl>
                                          <p:spTgt spid="58175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81755"/>
                                        </p:tgtEl>
                                        <p:attrNameLst>
                                          <p:attrName>style.visibility</p:attrName>
                                        </p:attrNameLst>
                                      </p:cBhvr>
                                      <p:to>
                                        <p:strVal val="visible"/>
                                      </p:to>
                                    </p:set>
                                    <p:animEffect transition="in" filter="checkerboard(across)">
                                      <p:cBhvr>
                                        <p:cTn id="22" dur="500"/>
                                        <p:tgtEl>
                                          <p:spTgt spid="58175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nodeType="clickEffect">
                                  <p:stCondLst>
                                    <p:cond delay="0"/>
                                  </p:stCondLst>
                                  <p:childTnLst>
                                    <p:set>
                                      <p:cBhvr>
                                        <p:cTn id="26" dur="1" fill="hold">
                                          <p:stCondLst>
                                            <p:cond delay="0"/>
                                          </p:stCondLst>
                                        </p:cTn>
                                        <p:tgtEl>
                                          <p:spTgt spid="581762"/>
                                        </p:tgtEl>
                                        <p:attrNameLst>
                                          <p:attrName>style.visibility</p:attrName>
                                        </p:attrNameLst>
                                      </p:cBhvr>
                                      <p:to>
                                        <p:strVal val="visible"/>
                                      </p:to>
                                    </p:set>
                                    <p:animEffect transition="in" filter="checkerboard(across)">
                                      <p:cBhvr>
                                        <p:cTn id="27" dur="500"/>
                                        <p:tgtEl>
                                          <p:spTgt spid="58176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581766"/>
                                        </p:tgtEl>
                                        <p:attrNameLst>
                                          <p:attrName>style.visibility</p:attrName>
                                        </p:attrNameLst>
                                      </p:cBhvr>
                                      <p:to>
                                        <p:strVal val="visible"/>
                                      </p:to>
                                    </p:set>
                                    <p:animEffect transition="in" filter="checkerboard(across)">
                                      <p:cBhvr>
                                        <p:cTn id="32" dur="500"/>
                                        <p:tgtEl>
                                          <p:spTgt spid="5817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1751" grpId="0" animBg="1"/>
      <p:bldP spid="581752" grpId="0" animBg="1"/>
      <p:bldP spid="581753" grpId="0" animBg="1"/>
      <p:bldP spid="581755"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(還元)</a:t>
            </a:r>
          </a:p>
        </p:txBody>
      </p:sp>
      <p:sp>
        <p:nvSpPr>
          <p:cNvPr id="652291"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52292" name="Group 4"/>
          <p:cNvGraphicFramePr>
            <a:graphicFrameLocks noGrp="1"/>
          </p:cNvGraphicFramePr>
          <p:nvPr>
            <p:extLst>
              <p:ext uri="{D42A27DB-BD31-4B8C-83A1-F6EECF244321}">
                <p14:modId xmlns:p14="http://schemas.microsoft.com/office/powerpoint/2010/main" val="3924143501"/>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652318" name="Group 30"/>
          <p:cNvGraphicFramePr>
            <a:graphicFrameLocks noGrp="1"/>
          </p:cNvGraphicFramePr>
          <p:nvPr>
            <p:extLst>
              <p:ext uri="{D42A27DB-BD31-4B8C-83A1-F6EECF244321}">
                <p14:modId xmlns:p14="http://schemas.microsoft.com/office/powerpoint/2010/main" val="533067881"/>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652380"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652381" name="Group 93"/>
          <p:cNvGraphicFramePr>
            <a:graphicFrameLocks noGrp="1"/>
          </p:cNvGraphicFramePr>
          <p:nvPr>
            <p:extLst>
              <p:ext uri="{D42A27DB-BD31-4B8C-83A1-F6EECF244321}">
                <p14:modId xmlns:p14="http://schemas.microsoft.com/office/powerpoint/2010/main" val="371268791"/>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52399"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52400" name="Group 112"/>
          <p:cNvGraphicFramePr>
            <a:graphicFrameLocks noGrp="1"/>
          </p:cNvGraphicFramePr>
          <p:nvPr>
            <p:extLst>
              <p:ext uri="{D42A27DB-BD31-4B8C-83A1-F6EECF244321}">
                <p14:modId xmlns:p14="http://schemas.microsoft.com/office/powerpoint/2010/main" val="482236168"/>
              </p:ext>
            </p:extLst>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52406" name="Text Box 118"/>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52409" name="AutoShape 121"/>
          <p:cNvSpPr>
            <a:spLocks noChangeArrowheads="1"/>
          </p:cNvSpPr>
          <p:nvPr/>
        </p:nvSpPr>
        <p:spPr bwMode="auto">
          <a:xfrm>
            <a:off x="4343400" y="6096000"/>
            <a:ext cx="1600200" cy="568325"/>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useBgFill="1">
        <p:nvSpPr>
          <p:cNvPr id="652410" name="Text Box 122"/>
          <p:cNvSpPr txBox="1">
            <a:spLocks noChangeArrowheads="1"/>
          </p:cNvSpPr>
          <p:nvPr/>
        </p:nvSpPr>
        <p:spPr bwMode="auto">
          <a:xfrm>
            <a:off x="6248400" y="6096000"/>
            <a:ext cx="2646363" cy="519113"/>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E </a:t>
            </a:r>
            <a:r>
              <a:rPr lang="ja-JP" altLang="en-US" sz="2800"/>
              <a:t>→ </a:t>
            </a:r>
            <a:r>
              <a:rPr lang="en-US" altLang="ja-JP" sz="2800"/>
              <a:t>E*F </a:t>
            </a:r>
            <a:r>
              <a:rPr lang="ja-JP" altLang="en-US" sz="2800"/>
              <a:t>で還元</a:t>
            </a:r>
          </a:p>
        </p:txBody>
      </p:sp>
      <p:sp useBgFill="1">
        <p:nvSpPr>
          <p:cNvPr id="652420" name="AutoShape 132"/>
          <p:cNvSpPr>
            <a:spLocks noChangeArrowheads="1"/>
          </p:cNvSpPr>
          <p:nvPr/>
        </p:nvSpPr>
        <p:spPr bwMode="auto">
          <a:xfrm>
            <a:off x="2667000" y="3429000"/>
            <a:ext cx="2209800" cy="990600"/>
          </a:xfrm>
          <a:prstGeom prst="wedgeRoundRectCallout">
            <a:avLst>
              <a:gd name="adj1" fmla="val -70546"/>
              <a:gd name="adj2" fmla="val 11537"/>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800"/>
              <a:t>還元部分を</a:t>
            </a:r>
          </a:p>
          <a:p>
            <a:pPr algn="ctr"/>
            <a:r>
              <a:rPr lang="ja-JP" altLang="en-US" sz="2800"/>
              <a:t>ポップ</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52420"/>
                                        </p:tgtEl>
                                        <p:attrNameLst>
                                          <p:attrName>style.visibility</p:attrName>
                                        </p:attrNameLst>
                                      </p:cBhvr>
                                      <p:to>
                                        <p:strVal val="visible"/>
                                      </p:to>
                                    </p:set>
                                    <p:animEffect transition="in" filter="checkerboard(across)">
                                      <p:cBhvr>
                                        <p:cTn id="7" dur="500"/>
                                        <p:tgtEl>
                                          <p:spTgt spid="652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2420"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(還元)</a:t>
            </a:r>
          </a:p>
        </p:txBody>
      </p:sp>
      <p:sp>
        <p:nvSpPr>
          <p:cNvPr id="582659"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82660" name="Group 4"/>
          <p:cNvGraphicFramePr>
            <a:graphicFrameLocks noGrp="1"/>
          </p:cNvGraphicFramePr>
          <p:nvPr>
            <p:extLst>
              <p:ext uri="{D42A27DB-BD31-4B8C-83A1-F6EECF244321}">
                <p14:modId xmlns:p14="http://schemas.microsoft.com/office/powerpoint/2010/main" val="3576484611"/>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82686" name="Group 30"/>
          <p:cNvGraphicFramePr>
            <a:graphicFrameLocks noGrp="1"/>
          </p:cNvGraphicFramePr>
          <p:nvPr>
            <p:extLst>
              <p:ext uri="{D42A27DB-BD31-4B8C-83A1-F6EECF244321}">
                <p14:modId xmlns:p14="http://schemas.microsoft.com/office/powerpoint/2010/main" val="3759468418"/>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82748"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82749" name="Group 93"/>
          <p:cNvGraphicFramePr>
            <a:graphicFrameLocks noGrp="1"/>
          </p:cNvGraphicFramePr>
          <p:nvPr>
            <p:extLst>
              <p:ext uri="{D42A27DB-BD31-4B8C-83A1-F6EECF244321}">
                <p14:modId xmlns:p14="http://schemas.microsoft.com/office/powerpoint/2010/main" val="1762090435"/>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82767"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82768" name="Group 112"/>
          <p:cNvGraphicFramePr>
            <a:graphicFrameLocks noGrp="1"/>
          </p:cNvGraphicFramePr>
          <p:nvPr>
            <p:extLst>
              <p:ext uri="{D42A27DB-BD31-4B8C-83A1-F6EECF244321}">
                <p14:modId xmlns:p14="http://schemas.microsoft.com/office/powerpoint/2010/main" val="2954271908"/>
              </p:ext>
            </p:extLst>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82774" name="Text Box 118"/>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82775" name="Line 119"/>
          <p:cNvSpPr>
            <a:spLocks noChangeShapeType="1"/>
          </p:cNvSpPr>
          <p:nvPr/>
        </p:nvSpPr>
        <p:spPr bwMode="auto">
          <a:xfrm flipH="1">
            <a:off x="7620000" y="2286000"/>
            <a:ext cx="381000" cy="11430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82776" name="Line 120"/>
          <p:cNvSpPr>
            <a:spLocks noChangeShapeType="1"/>
          </p:cNvSpPr>
          <p:nvPr/>
        </p:nvSpPr>
        <p:spPr bwMode="auto">
          <a:xfrm>
            <a:off x="2209800" y="2971800"/>
            <a:ext cx="533400" cy="11430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82777" name="AutoShape 121"/>
          <p:cNvSpPr>
            <a:spLocks noChangeArrowheads="1"/>
          </p:cNvSpPr>
          <p:nvPr/>
        </p:nvSpPr>
        <p:spPr bwMode="auto">
          <a:xfrm>
            <a:off x="7162800" y="3810000"/>
            <a:ext cx="838200" cy="568325"/>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useBgFill="1">
        <p:nvSpPr>
          <p:cNvPr id="582789" name="Text Box 133"/>
          <p:cNvSpPr txBox="1">
            <a:spLocks noChangeArrowheads="1"/>
          </p:cNvSpPr>
          <p:nvPr/>
        </p:nvSpPr>
        <p:spPr bwMode="auto">
          <a:xfrm>
            <a:off x="4572000" y="4572000"/>
            <a:ext cx="3732213" cy="946150"/>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記号 </a:t>
            </a:r>
            <a:r>
              <a:rPr lang="en-US" altLang="ja-JP" sz="2800"/>
              <a:t>E </a:t>
            </a:r>
            <a:r>
              <a:rPr lang="ja-JP" altLang="en-US" sz="2800"/>
              <a:t>と 状態記号 1 を</a:t>
            </a:r>
          </a:p>
          <a:p>
            <a:r>
              <a:rPr lang="ja-JP" altLang="en-US" sz="2800"/>
              <a:t>スタックへプッシュ</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82776"/>
                                        </p:tgtEl>
                                        <p:attrNameLst>
                                          <p:attrName>style.visibility</p:attrName>
                                        </p:attrNameLst>
                                      </p:cBhvr>
                                      <p:to>
                                        <p:strVal val="visible"/>
                                      </p:to>
                                    </p:set>
                                    <p:animEffect transition="in" filter="wipe(up)">
                                      <p:cBhvr>
                                        <p:cTn id="7" dur="500"/>
                                        <p:tgtEl>
                                          <p:spTgt spid="5827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82775"/>
                                        </p:tgtEl>
                                        <p:attrNameLst>
                                          <p:attrName>style.visibility</p:attrName>
                                        </p:attrNameLst>
                                      </p:cBhvr>
                                      <p:to>
                                        <p:strVal val="visible"/>
                                      </p:to>
                                    </p:set>
                                    <p:animEffect transition="in" filter="wipe(up)">
                                      <p:cBhvr>
                                        <p:cTn id="12" dur="500"/>
                                        <p:tgtEl>
                                          <p:spTgt spid="58277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82777"/>
                                        </p:tgtEl>
                                        <p:attrNameLst>
                                          <p:attrName>style.visibility</p:attrName>
                                        </p:attrNameLst>
                                      </p:cBhvr>
                                      <p:to>
                                        <p:strVal val="visible"/>
                                      </p:to>
                                    </p:set>
                                    <p:animEffect transition="in" filter="checkerboard(across)">
                                      <p:cBhvr>
                                        <p:cTn id="17" dur="500"/>
                                        <p:tgtEl>
                                          <p:spTgt spid="58277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82789"/>
                                        </p:tgtEl>
                                        <p:attrNameLst>
                                          <p:attrName>style.visibility</p:attrName>
                                        </p:attrNameLst>
                                      </p:cBhvr>
                                      <p:to>
                                        <p:strVal val="visible"/>
                                      </p:to>
                                    </p:set>
                                    <p:animEffect transition="in" filter="checkerboard(across)">
                                      <p:cBhvr>
                                        <p:cTn id="22" dur="500"/>
                                        <p:tgtEl>
                                          <p:spTgt spid="58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775" grpId="0" animBg="1"/>
      <p:bldP spid="582776" grpId="0" animBg="1"/>
      <p:bldP spid="582777" grpId="0" animBg="1"/>
      <p:bldP spid="582789"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1026"/>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dirty="0">
                <a:effectLst/>
              </a:rPr>
              <a:t>還元(</a:t>
            </a:r>
            <a:r>
              <a:rPr lang="en-US" altLang="ja-JP" dirty="0">
                <a:effectLst/>
              </a:rPr>
              <a:t>reduce)</a:t>
            </a:r>
          </a:p>
        </p:txBody>
      </p:sp>
      <p:sp>
        <p:nvSpPr>
          <p:cNvPr id="395267" name="Rectangle 1027"/>
          <p:cNvSpPr>
            <a:spLocks noGrp="1" noChangeArrowheads="1"/>
          </p:cNvSpPr>
          <p:nvPr>
            <p:ph type="body" idx="1"/>
          </p:nvPr>
        </p:nvSpPr>
        <p:spPr>
          <a:xfrm>
            <a:off x="1066800" y="1600200"/>
            <a:ext cx="7620000" cy="1905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ja-JP" altLang="en-US" sz="2800" dirty="0">
                <a:effectLst/>
              </a:rPr>
              <a:t>還元</a:t>
            </a:r>
          </a:p>
          <a:p>
            <a:pPr lvl="1">
              <a:lnSpc>
                <a:spcPct val="90000"/>
              </a:lnSpc>
            </a:pPr>
            <a:r>
              <a:rPr lang="ja-JP" altLang="en-US" sz="2400" dirty="0">
                <a:effectLst/>
              </a:rPr>
              <a:t>生成規則の右辺から左辺に戻す</a:t>
            </a:r>
          </a:p>
          <a:p>
            <a:pPr>
              <a:lnSpc>
                <a:spcPct val="90000"/>
              </a:lnSpc>
            </a:pPr>
            <a:r>
              <a:rPr lang="ja-JP" altLang="en-US" sz="2800" dirty="0">
                <a:effectLst/>
              </a:rPr>
              <a:t>ハンドル</a:t>
            </a:r>
          </a:p>
          <a:p>
            <a:pPr lvl="1">
              <a:lnSpc>
                <a:spcPct val="90000"/>
              </a:lnSpc>
            </a:pPr>
            <a:r>
              <a:rPr lang="ja-JP" altLang="en-US" sz="2400" dirty="0">
                <a:effectLst/>
              </a:rPr>
              <a:t>右辺に一致する部分</a:t>
            </a:r>
          </a:p>
        </p:txBody>
      </p:sp>
      <p:sp>
        <p:nvSpPr>
          <p:cNvPr id="395268" name="Text Box 1028"/>
          <p:cNvSpPr txBox="1">
            <a:spLocks noChangeArrowheads="1"/>
          </p:cNvSpPr>
          <p:nvPr/>
        </p:nvSpPr>
        <p:spPr bwMode="auto">
          <a:xfrm>
            <a:off x="990600" y="3429000"/>
            <a:ext cx="712628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dirty="0"/>
              <a:t>&lt;</a:t>
            </a:r>
            <a:r>
              <a:rPr lang="en-US" altLang="ja-JP" sz="2800" dirty="0" err="1"/>
              <a:t>namelist</a:t>
            </a:r>
            <a:r>
              <a:rPr lang="en-US" altLang="ja-JP" sz="2800" dirty="0"/>
              <a:t>&gt; ::= &lt;name&gt; | &lt;</a:t>
            </a:r>
            <a:r>
              <a:rPr lang="en-US" altLang="ja-JP" sz="2800" dirty="0" err="1"/>
              <a:t>namelist</a:t>
            </a:r>
            <a:r>
              <a:rPr lang="en-US" altLang="ja-JP" sz="2800" dirty="0"/>
              <a:t>&gt; “,” &lt;name&gt;</a:t>
            </a:r>
          </a:p>
          <a:p>
            <a:r>
              <a:rPr lang="en-US" altLang="ja-JP" sz="2800" dirty="0"/>
              <a:t>&lt;name&gt; ::= “a” | “b” | “c”</a:t>
            </a:r>
          </a:p>
        </p:txBody>
      </p:sp>
      <p:sp>
        <p:nvSpPr>
          <p:cNvPr id="395269" name="Text Box 1029"/>
          <p:cNvSpPr txBox="1">
            <a:spLocks noChangeArrowheads="1"/>
          </p:cNvSpPr>
          <p:nvPr/>
        </p:nvSpPr>
        <p:spPr bwMode="auto">
          <a:xfrm>
            <a:off x="1143000" y="4419600"/>
            <a:ext cx="1955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 “,” “b”</a:t>
            </a:r>
          </a:p>
        </p:txBody>
      </p:sp>
      <p:sp>
        <p:nvSpPr>
          <p:cNvPr id="395270" name="Text Box 1030"/>
          <p:cNvSpPr txBox="1">
            <a:spLocks noChangeArrowheads="1"/>
          </p:cNvSpPr>
          <p:nvPr/>
        </p:nvSpPr>
        <p:spPr bwMode="auto">
          <a:xfrm>
            <a:off x="1219200" y="4953000"/>
            <a:ext cx="32591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&lt;</a:t>
            </a:r>
            <a:r>
              <a:rPr lang="en-US" altLang="ja-JP"/>
              <a:t>name&gt; “,” “b”</a:t>
            </a:r>
          </a:p>
        </p:txBody>
      </p:sp>
      <p:sp>
        <p:nvSpPr>
          <p:cNvPr id="395271" name="Text Box 1031"/>
          <p:cNvSpPr txBox="1">
            <a:spLocks noChangeArrowheads="1"/>
          </p:cNvSpPr>
          <p:nvPr/>
        </p:nvSpPr>
        <p:spPr bwMode="auto">
          <a:xfrm>
            <a:off x="1219200" y="5486400"/>
            <a:ext cx="37560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&lt;</a:t>
            </a:r>
            <a:r>
              <a:rPr lang="en-US" altLang="ja-JP"/>
              <a:t>namelist&gt; “,” “b”</a:t>
            </a:r>
          </a:p>
        </p:txBody>
      </p:sp>
      <p:sp>
        <p:nvSpPr>
          <p:cNvPr id="395272" name="Text Box 1032"/>
          <p:cNvSpPr txBox="1">
            <a:spLocks noChangeArrowheads="1"/>
          </p:cNvSpPr>
          <p:nvPr/>
        </p:nvSpPr>
        <p:spPr bwMode="auto">
          <a:xfrm>
            <a:off x="5105400" y="4953000"/>
            <a:ext cx="35099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&lt;</a:t>
            </a:r>
            <a:r>
              <a:rPr lang="en-US" altLang="ja-JP" sz="2800"/>
              <a:t>name&gt; </a:t>
            </a:r>
            <a:r>
              <a:rPr lang="ja-JP" altLang="en-US" sz="2800"/>
              <a:t>→</a:t>
            </a:r>
            <a:r>
              <a:rPr lang="en-US" altLang="ja-JP" sz="2800"/>
              <a:t> “a” </a:t>
            </a:r>
            <a:r>
              <a:rPr lang="ja-JP" altLang="en-US" sz="2800"/>
              <a:t>の還元</a:t>
            </a:r>
          </a:p>
        </p:txBody>
      </p:sp>
      <p:sp>
        <p:nvSpPr>
          <p:cNvPr id="395276" name="Text Box 1036"/>
          <p:cNvSpPr txBox="1">
            <a:spLocks noChangeArrowheads="1"/>
          </p:cNvSpPr>
          <p:nvPr/>
        </p:nvSpPr>
        <p:spPr bwMode="auto">
          <a:xfrm>
            <a:off x="5105400" y="5486400"/>
            <a:ext cx="384968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&lt;</a:t>
            </a:r>
            <a:r>
              <a:rPr lang="en-US" altLang="ja-JP" sz="2800"/>
              <a:t>namelist</a:t>
            </a:r>
            <a:r>
              <a:rPr lang="ja-JP" altLang="en-US" sz="2800"/>
              <a:t>&gt; → &lt;</a:t>
            </a:r>
            <a:r>
              <a:rPr lang="en-US" altLang="ja-JP" sz="2800"/>
              <a:t>name&gt;</a:t>
            </a:r>
          </a:p>
          <a:p>
            <a:r>
              <a:rPr lang="en-US" altLang="ja-JP" sz="2800"/>
              <a:t>　　　　　　　　　　　</a:t>
            </a:r>
            <a:r>
              <a:rPr lang="ja-JP" altLang="en-US" sz="2800"/>
              <a:t>の還元</a:t>
            </a:r>
          </a:p>
        </p:txBody>
      </p:sp>
      <p:grpSp>
        <p:nvGrpSpPr>
          <p:cNvPr id="395280" name="Group 1040"/>
          <p:cNvGrpSpPr>
            <a:grpSpLocks/>
          </p:cNvGrpSpPr>
          <p:nvPr/>
        </p:nvGrpSpPr>
        <p:grpSpPr bwMode="auto">
          <a:xfrm>
            <a:off x="1219200" y="4953000"/>
            <a:ext cx="1905000" cy="533400"/>
            <a:chOff x="768" y="3120"/>
            <a:chExt cx="1200" cy="336"/>
          </a:xfrm>
        </p:grpSpPr>
        <p:sp>
          <p:nvSpPr>
            <p:cNvPr id="395277" name="Line 1037"/>
            <p:cNvSpPr>
              <a:spLocks noChangeShapeType="1"/>
            </p:cNvSpPr>
            <p:nvPr/>
          </p:nvSpPr>
          <p:spPr bwMode="auto">
            <a:xfrm>
              <a:off x="768" y="3120"/>
              <a:ext cx="336" cy="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395278" name="Line 1038"/>
            <p:cNvSpPr>
              <a:spLocks noChangeShapeType="1"/>
            </p:cNvSpPr>
            <p:nvPr/>
          </p:nvSpPr>
          <p:spPr bwMode="auto">
            <a:xfrm>
              <a:off x="1152" y="3456"/>
              <a:ext cx="816" cy="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grpSp>
      <p:sp>
        <p:nvSpPr>
          <p:cNvPr id="395282" name="AutoShape 1042"/>
          <p:cNvSpPr>
            <a:spLocks noChangeArrowheads="1"/>
          </p:cNvSpPr>
          <p:nvPr/>
        </p:nvSpPr>
        <p:spPr bwMode="auto">
          <a:xfrm>
            <a:off x="304800" y="6019800"/>
            <a:ext cx="1676400" cy="533400"/>
          </a:xfrm>
          <a:prstGeom prst="wedgeRoundRectCallout">
            <a:avLst>
              <a:gd name="adj1" fmla="val 42616"/>
              <a:gd name="adj2" fmla="val -136014"/>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800"/>
              <a:t>ハンドル</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95269"/>
                                        </p:tgtEl>
                                        <p:attrNameLst>
                                          <p:attrName>style.visibility</p:attrName>
                                        </p:attrNameLst>
                                      </p:cBhvr>
                                      <p:to>
                                        <p:strVal val="visible"/>
                                      </p:to>
                                    </p:set>
                                    <p:animEffect transition="in" filter="wipe(left)">
                                      <p:cBhvr>
                                        <p:cTn id="7" dur="500"/>
                                        <p:tgtEl>
                                          <p:spTgt spid="3952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95270"/>
                                        </p:tgtEl>
                                        <p:attrNameLst>
                                          <p:attrName>style.visibility</p:attrName>
                                        </p:attrNameLst>
                                      </p:cBhvr>
                                      <p:to>
                                        <p:strVal val="visible"/>
                                      </p:to>
                                    </p:set>
                                    <p:animEffect transition="in" filter="wipe(left)">
                                      <p:cBhvr>
                                        <p:cTn id="12" dur="500"/>
                                        <p:tgtEl>
                                          <p:spTgt spid="39527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95272"/>
                                        </p:tgtEl>
                                        <p:attrNameLst>
                                          <p:attrName>style.visibility</p:attrName>
                                        </p:attrNameLst>
                                      </p:cBhvr>
                                      <p:to>
                                        <p:strVal val="visible"/>
                                      </p:to>
                                    </p:set>
                                    <p:animEffect transition="in" filter="checkerboard(across)">
                                      <p:cBhvr>
                                        <p:cTn id="17" dur="500"/>
                                        <p:tgtEl>
                                          <p:spTgt spid="39527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5271"/>
                                        </p:tgtEl>
                                        <p:attrNameLst>
                                          <p:attrName>style.visibility</p:attrName>
                                        </p:attrNameLst>
                                      </p:cBhvr>
                                      <p:to>
                                        <p:strVal val="visible"/>
                                      </p:to>
                                    </p:set>
                                    <p:animEffect transition="in" filter="wipe(left)">
                                      <p:cBhvr>
                                        <p:cTn id="22" dur="500"/>
                                        <p:tgtEl>
                                          <p:spTgt spid="3952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395276"/>
                                        </p:tgtEl>
                                        <p:attrNameLst>
                                          <p:attrName>style.visibility</p:attrName>
                                        </p:attrNameLst>
                                      </p:cBhvr>
                                      <p:to>
                                        <p:strVal val="visible"/>
                                      </p:to>
                                    </p:set>
                                    <p:animEffect transition="in" filter="checkerboard(across)">
                                      <p:cBhvr>
                                        <p:cTn id="27" dur="500"/>
                                        <p:tgtEl>
                                          <p:spTgt spid="39527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395280"/>
                                        </p:tgtEl>
                                        <p:attrNameLst>
                                          <p:attrName>style.visibility</p:attrName>
                                        </p:attrNameLst>
                                      </p:cBhvr>
                                      <p:to>
                                        <p:strVal val="visible"/>
                                      </p:to>
                                    </p:set>
                                    <p:animEffect transition="in" filter="checkerboard(across)">
                                      <p:cBhvr>
                                        <p:cTn id="32" dur="500"/>
                                        <p:tgtEl>
                                          <p:spTgt spid="39528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395282"/>
                                        </p:tgtEl>
                                        <p:attrNameLst>
                                          <p:attrName>style.visibility</p:attrName>
                                        </p:attrNameLst>
                                      </p:cBhvr>
                                      <p:to>
                                        <p:strVal val="visible"/>
                                      </p:to>
                                    </p:set>
                                    <p:animEffect transition="in" filter="checkerboard(across)">
                                      <p:cBhvr>
                                        <p:cTn id="37" dur="500"/>
                                        <p:tgtEl>
                                          <p:spTgt spid="395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5269" grpId="0" autoUpdateAnimBg="0"/>
      <p:bldP spid="395270" grpId="0" autoUpdateAnimBg="0"/>
      <p:bldP spid="395271" grpId="0" autoUpdateAnimBg="0"/>
      <p:bldP spid="395272" grpId="0" autoUpdateAnimBg="0"/>
      <p:bldP spid="395276" grpId="0" autoUpdateAnimBg="0"/>
      <p:bldP spid="395282" grpId="0" animBg="1"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(還元)</a:t>
            </a:r>
          </a:p>
        </p:txBody>
      </p:sp>
      <p:sp>
        <p:nvSpPr>
          <p:cNvPr id="583683"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83684" name="Group 4"/>
          <p:cNvGraphicFramePr>
            <a:graphicFrameLocks noGrp="1"/>
          </p:cNvGraphicFramePr>
          <p:nvPr>
            <p:extLst>
              <p:ext uri="{D42A27DB-BD31-4B8C-83A1-F6EECF244321}">
                <p14:modId xmlns:p14="http://schemas.microsoft.com/office/powerpoint/2010/main" val="2583207907"/>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83710" name="Group 30"/>
          <p:cNvGraphicFramePr>
            <a:graphicFrameLocks noGrp="1"/>
          </p:cNvGraphicFramePr>
          <p:nvPr>
            <p:extLst>
              <p:ext uri="{D42A27DB-BD31-4B8C-83A1-F6EECF244321}">
                <p14:modId xmlns:p14="http://schemas.microsoft.com/office/powerpoint/2010/main" val="2260575582"/>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83772"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83773" name="Group 93"/>
          <p:cNvGraphicFramePr>
            <a:graphicFrameLocks noGrp="1"/>
          </p:cNvGraphicFramePr>
          <p:nvPr>
            <p:extLst>
              <p:ext uri="{D42A27DB-BD31-4B8C-83A1-F6EECF244321}">
                <p14:modId xmlns:p14="http://schemas.microsoft.com/office/powerpoint/2010/main" val="1449931748"/>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83791"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83792" name="Group 112"/>
          <p:cNvGraphicFramePr>
            <a:graphicFrameLocks noGrp="1"/>
          </p:cNvGraphicFramePr>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83798" name="Text Box 118"/>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処理の手順 (受理)</a:t>
            </a:r>
          </a:p>
        </p:txBody>
      </p:sp>
      <p:sp>
        <p:nvSpPr>
          <p:cNvPr id="585731" name="Text Box 3"/>
          <p:cNvSpPr txBox="1">
            <a:spLocks noChangeArrowheads="1"/>
          </p:cNvSpPr>
          <p:nvPr/>
        </p:nvSpPr>
        <p:spPr bwMode="auto">
          <a:xfrm>
            <a:off x="914400" y="17526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85732" name="Group 4"/>
          <p:cNvGraphicFramePr>
            <a:graphicFrameLocks noGrp="1"/>
          </p:cNvGraphicFramePr>
          <p:nvPr>
            <p:extLst>
              <p:ext uri="{D42A27DB-BD31-4B8C-83A1-F6EECF244321}">
                <p14:modId xmlns:p14="http://schemas.microsoft.com/office/powerpoint/2010/main" val="3834604779"/>
              </p:ext>
            </p:extLst>
          </p:nvPr>
        </p:nvGraphicFramePr>
        <p:xfrm>
          <a:off x="609600" y="2286000"/>
          <a:ext cx="1600200" cy="356616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585758" name="Group 30"/>
          <p:cNvGraphicFramePr>
            <a:graphicFrameLocks noGrp="1"/>
          </p:cNvGraphicFramePr>
          <p:nvPr>
            <p:extLst>
              <p:ext uri="{D42A27DB-BD31-4B8C-83A1-F6EECF244321}">
                <p14:modId xmlns:p14="http://schemas.microsoft.com/office/powerpoint/2010/main" val="3528691219"/>
              </p:ext>
            </p:extLst>
          </p:nvPr>
        </p:nvGraphicFramePr>
        <p:xfrm>
          <a:off x="2819400" y="2971800"/>
          <a:ext cx="5791200" cy="3657600"/>
        </p:xfrm>
        <a:graphic>
          <a:graphicData uri="http://schemas.openxmlformats.org/drawingml/2006/table">
            <a:tbl>
              <a:tblPr/>
              <a:tblGrid>
                <a:gridCol w="838200">
                  <a:extLst>
                    <a:ext uri="{9D8B030D-6E8A-4147-A177-3AD203B41FA5}">
                      <a16:colId xmlns:a16="http://schemas.microsoft.com/office/drawing/2014/main" val="20000"/>
                    </a:ext>
                  </a:extLst>
                </a:gridCol>
                <a:gridCol w="7620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tblGrid>
              <a:tr h="1857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
        <p:nvSpPr>
          <p:cNvPr id="585820" name="Text Box 92"/>
          <p:cNvSpPr txBox="1">
            <a:spLocks noChangeArrowheads="1"/>
          </p:cNvSpPr>
          <p:nvPr/>
        </p:nvSpPr>
        <p:spPr bwMode="auto">
          <a:xfrm>
            <a:off x="5105400" y="2514600"/>
            <a:ext cx="1450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構文解析表</a:t>
            </a:r>
          </a:p>
        </p:txBody>
      </p:sp>
      <p:graphicFrame>
        <p:nvGraphicFramePr>
          <p:cNvPr id="585821" name="Group 93"/>
          <p:cNvGraphicFramePr>
            <a:graphicFrameLocks noGrp="1"/>
          </p:cNvGraphicFramePr>
          <p:nvPr>
            <p:extLst>
              <p:ext uri="{D42A27DB-BD31-4B8C-83A1-F6EECF244321}">
                <p14:modId xmlns:p14="http://schemas.microsoft.com/office/powerpoint/2010/main" val="3798874235"/>
              </p:ext>
            </p:extLst>
          </p:nvPr>
        </p:nvGraphicFramePr>
        <p:xfrm>
          <a:off x="3429000" y="17526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85839" name="Text Box 111"/>
          <p:cNvSpPr txBox="1">
            <a:spLocks noChangeArrowheads="1"/>
          </p:cNvSpPr>
          <p:nvPr/>
        </p:nvSpPr>
        <p:spPr bwMode="auto">
          <a:xfrm>
            <a:off x="4953000" y="12954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85840" name="Group 112"/>
          <p:cNvGraphicFramePr>
            <a:graphicFrameLocks noGrp="1"/>
          </p:cNvGraphicFramePr>
          <p:nvPr/>
        </p:nvGraphicFramePr>
        <p:xfrm>
          <a:off x="7696200" y="17526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85846" name="Text Box 118"/>
          <p:cNvSpPr txBox="1">
            <a:spLocks noChangeArrowheads="1"/>
          </p:cNvSpPr>
          <p:nvPr/>
        </p:nvSpPr>
        <p:spPr bwMode="auto">
          <a:xfrm>
            <a:off x="7696200" y="12954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85847" name="Line 119"/>
          <p:cNvSpPr>
            <a:spLocks noChangeShapeType="1"/>
          </p:cNvSpPr>
          <p:nvPr/>
        </p:nvSpPr>
        <p:spPr bwMode="auto">
          <a:xfrm>
            <a:off x="2209800" y="3505200"/>
            <a:ext cx="609600" cy="10668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85848" name="Line 120"/>
          <p:cNvSpPr>
            <a:spLocks noChangeShapeType="1"/>
          </p:cNvSpPr>
          <p:nvPr/>
        </p:nvSpPr>
        <p:spPr bwMode="auto">
          <a:xfrm flipH="1">
            <a:off x="6629400" y="2286000"/>
            <a:ext cx="457200" cy="114300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85849" name="AutoShape 121"/>
          <p:cNvSpPr>
            <a:spLocks noChangeArrowheads="1"/>
          </p:cNvSpPr>
          <p:nvPr/>
        </p:nvSpPr>
        <p:spPr bwMode="auto">
          <a:xfrm>
            <a:off x="5791200" y="4267200"/>
            <a:ext cx="1524000" cy="568325"/>
          </a:xfrm>
          <a:prstGeom prst="roundRect">
            <a:avLst>
              <a:gd name="adj" fmla="val 16667"/>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useBgFill="1">
        <p:nvSpPr>
          <p:cNvPr id="585850" name="Text Box 122"/>
          <p:cNvSpPr txBox="1">
            <a:spLocks noChangeArrowheads="1"/>
          </p:cNvSpPr>
          <p:nvPr/>
        </p:nvSpPr>
        <p:spPr bwMode="auto">
          <a:xfrm>
            <a:off x="4419600" y="5486400"/>
            <a:ext cx="3316288" cy="519113"/>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受理(</a:t>
            </a:r>
            <a:r>
              <a:rPr lang="en-US" altLang="ja-JP" sz="2800"/>
              <a:t>a)</a:t>
            </a:r>
            <a:r>
              <a:rPr lang="ja-JP" altLang="en-US" sz="2800"/>
              <a:t>なら解析完了</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85847"/>
                                        </p:tgtEl>
                                        <p:attrNameLst>
                                          <p:attrName>style.visibility</p:attrName>
                                        </p:attrNameLst>
                                      </p:cBhvr>
                                      <p:to>
                                        <p:strVal val="visible"/>
                                      </p:to>
                                    </p:set>
                                    <p:animEffect transition="in" filter="wipe(up)">
                                      <p:cBhvr>
                                        <p:cTn id="7" dur="500"/>
                                        <p:tgtEl>
                                          <p:spTgt spid="5858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85848"/>
                                        </p:tgtEl>
                                        <p:attrNameLst>
                                          <p:attrName>style.visibility</p:attrName>
                                        </p:attrNameLst>
                                      </p:cBhvr>
                                      <p:to>
                                        <p:strVal val="visible"/>
                                      </p:to>
                                    </p:set>
                                    <p:animEffect transition="in" filter="wipe(up)">
                                      <p:cBhvr>
                                        <p:cTn id="12" dur="500"/>
                                        <p:tgtEl>
                                          <p:spTgt spid="58584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85849"/>
                                        </p:tgtEl>
                                        <p:attrNameLst>
                                          <p:attrName>style.visibility</p:attrName>
                                        </p:attrNameLst>
                                      </p:cBhvr>
                                      <p:to>
                                        <p:strVal val="visible"/>
                                      </p:to>
                                    </p:set>
                                    <p:animEffect transition="in" filter="checkerboard(across)">
                                      <p:cBhvr>
                                        <p:cTn id="17" dur="500"/>
                                        <p:tgtEl>
                                          <p:spTgt spid="58584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85850"/>
                                        </p:tgtEl>
                                        <p:attrNameLst>
                                          <p:attrName>style.visibility</p:attrName>
                                        </p:attrNameLst>
                                      </p:cBhvr>
                                      <p:to>
                                        <p:strVal val="visible"/>
                                      </p:to>
                                    </p:set>
                                    <p:animEffect transition="in" filter="checkerboard(across)">
                                      <p:cBhvr>
                                        <p:cTn id="22" dur="500"/>
                                        <p:tgtEl>
                                          <p:spTgt spid="585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847" grpId="0" animBg="1"/>
      <p:bldP spid="585848" grpId="0" animBg="1"/>
      <p:bldP spid="585849" grpId="0" animBg="1"/>
      <p:bldP spid="585850" grpId="0" animBg="1"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6463" name="Group 191"/>
          <p:cNvGraphicFramePr>
            <a:graphicFrameLocks noGrp="1"/>
          </p:cNvGraphicFramePr>
          <p:nvPr>
            <p:extLst>
              <p:ext uri="{D42A27DB-BD31-4B8C-83A1-F6EECF244321}">
                <p14:modId xmlns:p14="http://schemas.microsoft.com/office/powerpoint/2010/main" val="3548621718"/>
              </p:ext>
            </p:extLst>
          </p:nvPr>
        </p:nvGraphicFramePr>
        <p:xfrm>
          <a:off x="381000" y="1524000"/>
          <a:ext cx="8458200" cy="5029200"/>
        </p:xfrm>
        <a:graphic>
          <a:graphicData uri="http://schemas.openxmlformats.org/drawingml/2006/table">
            <a:tbl>
              <a:tblPr/>
              <a:tblGrid>
                <a:gridCol w="8382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762000">
                  <a:extLst>
                    <a:ext uri="{9D8B030D-6E8A-4147-A177-3AD203B41FA5}">
                      <a16:colId xmlns:a16="http://schemas.microsoft.com/office/drawing/2014/main" val="20007"/>
                    </a:ext>
                  </a:extLst>
                </a:gridCol>
              </a:tblGrid>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5</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3381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r h="3397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10"/>
                  </a:ext>
                </a:extLst>
              </a:tr>
            </a:tbl>
          </a:graphicData>
        </a:graphic>
      </p:graphicFrame>
      <p:sp>
        <p:nvSpPr>
          <p:cNvPr id="566448" name="Rectangle 176"/>
          <p:cNvSpPr>
            <a:spLocks noGrp="1" noChangeArrowheads="1"/>
          </p:cNvSpPr>
          <p:nvPr>
            <p:ph type="title"/>
          </p:nvPr>
        </p:nvSpPr>
        <p:spPr>
          <a:xfrm>
            <a:off x="1066800" y="228600"/>
            <a:ext cx="7620000" cy="609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66449" name="Rectangle 177"/>
          <p:cNvSpPr>
            <a:spLocks noGrp="1" noChangeArrowheads="1"/>
          </p:cNvSpPr>
          <p:nvPr>
            <p:ph type="body" idx="1"/>
          </p:nvPr>
        </p:nvSpPr>
        <p:spPr>
          <a:xfrm>
            <a:off x="609600" y="914400"/>
            <a:ext cx="8305800" cy="685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dirty="0">
                <a:effectLst/>
              </a:rPr>
              <a:t>$→</a:t>
            </a:r>
            <a:r>
              <a:rPr lang="en-US" altLang="ja-JP" dirty="0">
                <a:effectLst/>
              </a:rPr>
              <a:t>E$, E</a:t>
            </a:r>
            <a:r>
              <a:rPr lang="ja-JP" altLang="en-US" dirty="0">
                <a:effectLst/>
              </a:rPr>
              <a:t>→</a:t>
            </a:r>
            <a:r>
              <a:rPr lang="en-US" altLang="ja-JP" dirty="0">
                <a:effectLst/>
              </a:rPr>
              <a:t>E+T, E</a:t>
            </a:r>
            <a:r>
              <a:rPr lang="ja-JP" altLang="en-US" dirty="0">
                <a:effectLst/>
              </a:rPr>
              <a:t>→</a:t>
            </a:r>
            <a:r>
              <a:rPr lang="en-US" altLang="ja-JP" dirty="0">
                <a:effectLst/>
              </a:rPr>
              <a:t>T, T</a:t>
            </a:r>
            <a:r>
              <a:rPr lang="ja-JP" altLang="en-US" dirty="0">
                <a:effectLst/>
              </a:rPr>
              <a:t>→</a:t>
            </a:r>
            <a:r>
              <a:rPr lang="en-US" altLang="ja-JP" dirty="0">
                <a:effectLst/>
              </a:rPr>
              <a:t>T*F, T</a:t>
            </a:r>
            <a:r>
              <a:rPr lang="ja-JP" altLang="en-US" dirty="0">
                <a:effectLst/>
              </a:rPr>
              <a:t>→</a:t>
            </a:r>
            <a:r>
              <a:rPr lang="en-US" altLang="ja-JP" dirty="0">
                <a:effectLst/>
              </a:rPr>
              <a:t>F, F</a:t>
            </a:r>
            <a:r>
              <a:rPr lang="ja-JP" altLang="en-US" dirty="0">
                <a:effectLst/>
              </a:rPr>
              <a:t>→</a:t>
            </a:r>
            <a:r>
              <a:rPr lang="en-US" altLang="ja-JP" i="1" dirty="0" err="1">
                <a:effectLst/>
              </a:rPr>
              <a:t>i</a:t>
            </a:r>
            <a:endParaRPr lang="ja-JP" altLang="en-US" dirty="0">
              <a:effectLst/>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90851"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90977" name="Group 129"/>
          <p:cNvGraphicFramePr>
            <a:graphicFrameLocks noGrp="1"/>
          </p:cNvGraphicFramePr>
          <p:nvPr>
            <p:extLst>
              <p:ext uri="{D42A27DB-BD31-4B8C-83A1-F6EECF244321}">
                <p14:modId xmlns:p14="http://schemas.microsoft.com/office/powerpoint/2010/main" val="1684857511"/>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590941" name="Group 93"/>
          <p:cNvGraphicFramePr>
            <a:graphicFrameLocks noGrp="1"/>
          </p:cNvGraphicFramePr>
          <p:nvPr>
            <p:extLst>
              <p:ext uri="{D42A27DB-BD31-4B8C-83A1-F6EECF244321}">
                <p14:modId xmlns:p14="http://schemas.microsoft.com/office/powerpoint/2010/main" val="1978528568"/>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0959" name="Text Box 11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90964" name="Group 116"/>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90970" name="Text Box 122"/>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90978" name="AutoShape 130"/>
          <p:cNvSpPr>
            <a:spLocks noChangeArrowheads="1"/>
          </p:cNvSpPr>
          <p:nvPr/>
        </p:nvSpPr>
        <p:spPr bwMode="auto">
          <a:xfrm>
            <a:off x="3429000" y="4343400"/>
            <a:ext cx="5105400" cy="1066800"/>
          </a:xfrm>
          <a:prstGeom prst="wedgeRoundRectCallout">
            <a:avLst>
              <a:gd name="adj1" fmla="val -60199"/>
              <a:gd name="adj2" fmla="val -167111"/>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800"/>
              <a:t>初期状態ではスタックトップに</a:t>
            </a:r>
          </a:p>
          <a:p>
            <a:pPr algn="ctr"/>
            <a:r>
              <a:rPr lang="ja-JP" altLang="en-US" sz="2800"/>
              <a:t>(開始記号, 初期状態)</a:t>
            </a:r>
          </a:p>
        </p:txBody>
      </p:sp>
      <p:graphicFrame>
        <p:nvGraphicFramePr>
          <p:cNvPr id="12"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90978"/>
                                        </p:tgtEl>
                                        <p:attrNameLst>
                                          <p:attrName>style.visibility</p:attrName>
                                        </p:attrNameLst>
                                      </p:cBhvr>
                                      <p:to>
                                        <p:strVal val="visible"/>
                                      </p:to>
                                    </p:set>
                                    <p:animEffect transition="in" filter="checkerboard(across)">
                                      <p:cBhvr>
                                        <p:cTn id="7" dur="500"/>
                                        <p:tgtEl>
                                          <p:spTgt spid="5909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0978"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91875"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91876" name="Group 4"/>
          <p:cNvGraphicFramePr>
            <a:graphicFrameLocks noGrp="1"/>
          </p:cNvGraphicFramePr>
          <p:nvPr>
            <p:extLst>
              <p:ext uri="{D42A27DB-BD31-4B8C-83A1-F6EECF244321}">
                <p14:modId xmlns:p14="http://schemas.microsoft.com/office/powerpoint/2010/main" val="834778908"/>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591905" name="Group 33"/>
          <p:cNvGraphicFramePr>
            <a:graphicFrameLocks noGrp="1"/>
          </p:cNvGraphicFramePr>
          <p:nvPr>
            <p:extLst>
              <p:ext uri="{D42A27DB-BD31-4B8C-83A1-F6EECF244321}">
                <p14:modId xmlns:p14="http://schemas.microsoft.com/office/powerpoint/2010/main" val="4289627005"/>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1923"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91924"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91930"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91931" name="Text Box 59"/>
          <p:cNvSpPr txBox="1">
            <a:spLocks noChangeArrowheads="1"/>
          </p:cNvSpPr>
          <p:nvPr/>
        </p:nvSpPr>
        <p:spPr bwMode="auto">
          <a:xfrm>
            <a:off x="3200400" y="3657600"/>
            <a:ext cx="36274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dirty="0"/>
              <a:t>action [ 0, </a:t>
            </a:r>
            <a:r>
              <a:rPr lang="en-US" altLang="ja-JP" i="1" dirty="0" err="1"/>
              <a:t>i</a:t>
            </a:r>
            <a:r>
              <a:rPr lang="en-US" altLang="ja-JP" dirty="0"/>
              <a:t> ] = “s 4” </a:t>
            </a:r>
          </a:p>
        </p:txBody>
      </p:sp>
      <p:sp>
        <p:nvSpPr>
          <p:cNvPr id="591932" name="Text Box 60"/>
          <p:cNvSpPr txBox="1">
            <a:spLocks noChangeArrowheads="1"/>
          </p:cNvSpPr>
          <p:nvPr/>
        </p:nvSpPr>
        <p:spPr bwMode="auto">
          <a:xfrm>
            <a:off x="3200400" y="4267200"/>
            <a:ext cx="3721188" cy="5869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dirty="0"/>
              <a:t>⇒ ( </a:t>
            </a:r>
            <a:r>
              <a:rPr lang="en-US" altLang="ja-JP" dirty="0"/>
              <a:t>1, 4 ) </a:t>
            </a:r>
            <a:r>
              <a:rPr lang="ja-JP" altLang="en-US" dirty="0"/>
              <a:t>をプッシュ</a:t>
            </a:r>
          </a:p>
        </p:txBody>
      </p:sp>
      <p:grpSp>
        <p:nvGrpSpPr>
          <p:cNvPr id="591937" name="Group 65"/>
          <p:cNvGrpSpPr>
            <a:grpSpLocks/>
          </p:cNvGrpSpPr>
          <p:nvPr/>
        </p:nvGrpSpPr>
        <p:grpSpPr bwMode="auto">
          <a:xfrm>
            <a:off x="2209800" y="2819400"/>
            <a:ext cx="2743200" cy="914400"/>
            <a:chOff x="1392" y="1776"/>
            <a:chExt cx="1728" cy="576"/>
          </a:xfrm>
        </p:grpSpPr>
        <p:sp>
          <p:nvSpPr>
            <p:cNvPr id="591933" name="Oval 61"/>
            <p:cNvSpPr>
              <a:spLocks noChangeArrowheads="1"/>
            </p:cNvSpPr>
            <p:nvPr/>
          </p:nvSpPr>
          <p:spPr bwMode="auto">
            <a:xfrm>
              <a:off x="1392" y="1776"/>
              <a:ext cx="336" cy="336"/>
            </a:xfrm>
            <a:prstGeom prst="ellipse">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591934" name="Oval 62"/>
            <p:cNvSpPr>
              <a:spLocks noChangeArrowheads="1"/>
            </p:cNvSpPr>
            <p:nvPr/>
          </p:nvSpPr>
          <p:spPr bwMode="auto">
            <a:xfrm>
              <a:off x="2544" y="1776"/>
              <a:ext cx="336" cy="336"/>
            </a:xfrm>
            <a:prstGeom prst="ellipse">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591935" name="Line 63"/>
            <p:cNvSpPr>
              <a:spLocks noChangeShapeType="1"/>
            </p:cNvSpPr>
            <p:nvPr/>
          </p:nvSpPr>
          <p:spPr bwMode="auto">
            <a:xfrm>
              <a:off x="1680" y="2064"/>
              <a:ext cx="1248" cy="288"/>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591936" name="Line 64"/>
            <p:cNvSpPr>
              <a:spLocks noChangeShapeType="1"/>
            </p:cNvSpPr>
            <p:nvPr/>
          </p:nvSpPr>
          <p:spPr bwMode="auto">
            <a:xfrm>
              <a:off x="2736" y="2112"/>
              <a:ext cx="384" cy="24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grpSp>
      <p:graphicFrame>
        <p:nvGraphicFramePr>
          <p:cNvPr id="16"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7" name="角丸四角形 16"/>
          <p:cNvSpPr/>
          <p:nvPr/>
        </p:nvSpPr>
        <p:spPr bwMode="auto">
          <a:xfrm>
            <a:off x="3962400" y="381000"/>
            <a:ext cx="762000" cy="3048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91937"/>
                                        </p:tgtEl>
                                        <p:attrNameLst>
                                          <p:attrName>style.visibility</p:attrName>
                                        </p:attrNameLst>
                                      </p:cBhvr>
                                      <p:to>
                                        <p:strVal val="visible"/>
                                      </p:to>
                                    </p:set>
                                    <p:animEffect transition="in" filter="wipe(up)">
                                      <p:cBhvr>
                                        <p:cTn id="7" dur="500"/>
                                        <p:tgtEl>
                                          <p:spTgt spid="591937"/>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91931"/>
                                        </p:tgtEl>
                                        <p:attrNameLst>
                                          <p:attrName>style.visibility</p:attrName>
                                        </p:attrNameLst>
                                      </p:cBhvr>
                                      <p:to>
                                        <p:strVal val="visible"/>
                                      </p:to>
                                    </p:set>
                                    <p:animEffect transition="in" filter="checkerboard(across)">
                                      <p:cBhvr>
                                        <p:cTn id="11" dur="500"/>
                                        <p:tgtEl>
                                          <p:spTgt spid="591931"/>
                                        </p:tgtEl>
                                      </p:cBhvr>
                                    </p:animEffect>
                                  </p:childTnLst>
                                </p:cTn>
                              </p:par>
                            </p:childTnLst>
                          </p:cTn>
                        </p:par>
                        <p:par>
                          <p:cTn id="12" fill="hold" nodeType="withGroup">
                            <p:stCondLst>
                              <p:cond delay="1000"/>
                            </p:stCondLst>
                            <p:childTnLst>
                              <p:par>
                                <p:cTn id="13" presetID="5" presetClass="entr" presetSubtype="1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checkerboard(across)">
                                      <p:cBhvr>
                                        <p:cTn id="15" dur="500"/>
                                        <p:tgtEl>
                                          <p:spTgt spid="17"/>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591932"/>
                                        </p:tgtEl>
                                        <p:attrNameLst>
                                          <p:attrName>style.visibility</p:attrName>
                                        </p:attrNameLst>
                                      </p:cBhvr>
                                      <p:to>
                                        <p:strVal val="visible"/>
                                      </p:to>
                                    </p:set>
                                    <p:animEffect transition="in" filter="checkerboard(across)">
                                      <p:cBhvr>
                                        <p:cTn id="20" dur="500"/>
                                        <p:tgtEl>
                                          <p:spTgt spid="591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931" grpId="0" autoUpdateAnimBg="0"/>
      <p:bldP spid="591932" grpId="0" autoUpdateAnimBg="0"/>
      <p:bldP spid="1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92899"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92900" name="Group 4"/>
          <p:cNvGraphicFramePr>
            <a:graphicFrameLocks noGrp="1"/>
          </p:cNvGraphicFramePr>
          <p:nvPr>
            <p:extLst>
              <p:ext uri="{D42A27DB-BD31-4B8C-83A1-F6EECF244321}">
                <p14:modId xmlns:p14="http://schemas.microsoft.com/office/powerpoint/2010/main" val="4022139041"/>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592929" name="Group 33"/>
          <p:cNvGraphicFramePr>
            <a:graphicFrameLocks noGrp="1"/>
          </p:cNvGraphicFramePr>
          <p:nvPr>
            <p:extLst>
              <p:ext uri="{D42A27DB-BD31-4B8C-83A1-F6EECF244321}">
                <p14:modId xmlns:p14="http://schemas.microsoft.com/office/powerpoint/2010/main" val="1078175804"/>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2947"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92948"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92954"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92955" name="Text Box 59"/>
          <p:cNvSpPr txBox="1">
            <a:spLocks noChangeArrowheads="1"/>
          </p:cNvSpPr>
          <p:nvPr/>
        </p:nvSpPr>
        <p:spPr bwMode="auto">
          <a:xfrm>
            <a:off x="3200400" y="3657600"/>
            <a:ext cx="42608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[ 4, + ] = “r F</a:t>
            </a:r>
            <a:r>
              <a:rPr lang="ja-JP" altLang="en-US"/>
              <a:t>→</a:t>
            </a:r>
            <a:r>
              <a:rPr lang="en-US" altLang="ja-JP" i="1"/>
              <a:t>i</a:t>
            </a:r>
            <a:r>
              <a:rPr lang="en-US" altLang="ja-JP"/>
              <a:t>” </a:t>
            </a:r>
          </a:p>
        </p:txBody>
      </p:sp>
      <p:sp>
        <p:nvSpPr>
          <p:cNvPr id="592956" name="Text Box 60"/>
          <p:cNvSpPr txBox="1">
            <a:spLocks noChangeArrowheads="1"/>
          </p:cNvSpPr>
          <p:nvPr/>
        </p:nvSpPr>
        <p:spPr bwMode="auto">
          <a:xfrm>
            <a:off x="3200400" y="4267200"/>
            <a:ext cx="32654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1, 4 ) </a:t>
            </a:r>
            <a:r>
              <a:rPr lang="ja-JP" altLang="en-US"/>
              <a:t>をポップ</a:t>
            </a:r>
          </a:p>
        </p:txBody>
      </p:sp>
      <p:graphicFrame>
        <p:nvGraphicFramePr>
          <p:cNvPr id="592957" name="Group 61"/>
          <p:cNvGraphicFramePr>
            <a:graphicFrameLocks noGrp="1"/>
          </p:cNvGraphicFramePr>
          <p:nvPr>
            <p:extLst>
              <p:ext uri="{D42A27DB-BD31-4B8C-83A1-F6EECF244321}">
                <p14:modId xmlns:p14="http://schemas.microsoft.com/office/powerpoint/2010/main" val="434835860"/>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graphicFrame>
        <p:nvGraphicFramePr>
          <p:cNvPr id="12"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3" name="角丸四角形 12"/>
          <p:cNvSpPr/>
          <p:nvPr/>
        </p:nvSpPr>
        <p:spPr bwMode="auto">
          <a:xfrm>
            <a:off x="4572000" y="1219200"/>
            <a:ext cx="1066800" cy="3048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92955"/>
                                        </p:tgtEl>
                                        <p:attrNameLst>
                                          <p:attrName>style.visibility</p:attrName>
                                        </p:attrNameLst>
                                      </p:cBhvr>
                                      <p:to>
                                        <p:strVal val="visible"/>
                                      </p:to>
                                    </p:set>
                                    <p:animEffect transition="in" filter="checkerboard(across)">
                                      <p:cBhvr>
                                        <p:cTn id="7" dur="500"/>
                                        <p:tgtEl>
                                          <p:spTgt spid="592955"/>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checkerboard(across)">
                                      <p:cBhvr>
                                        <p:cTn id="11" dur="500"/>
                                        <p:tgtEl>
                                          <p:spTgt spid="13"/>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592957"/>
                                        </p:tgtEl>
                                        <p:attrNameLst>
                                          <p:attrName>style.visibility</p:attrName>
                                        </p:attrNameLst>
                                      </p:cBhvr>
                                      <p:to>
                                        <p:strVal val="visible"/>
                                      </p:to>
                                    </p:set>
                                    <p:animEffect transition="in" filter="checkerboard(across)">
                                      <p:cBhvr>
                                        <p:cTn id="15" dur="500"/>
                                        <p:tgtEl>
                                          <p:spTgt spid="592957"/>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592956"/>
                                        </p:tgtEl>
                                        <p:attrNameLst>
                                          <p:attrName>style.visibility</p:attrName>
                                        </p:attrNameLst>
                                      </p:cBhvr>
                                      <p:to>
                                        <p:strVal val="visible"/>
                                      </p:to>
                                    </p:set>
                                    <p:animEffect transition="in" filter="checkerboard(across)">
                                      <p:cBhvr>
                                        <p:cTn id="20" dur="500"/>
                                        <p:tgtEl>
                                          <p:spTgt spid="5929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2955" grpId="0" autoUpdateAnimBg="0"/>
      <p:bldP spid="592956" grpId="0" autoUpdateAnimBg="0"/>
      <p:bldP spid="1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93923"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93924" name="Group 4"/>
          <p:cNvGraphicFramePr>
            <a:graphicFrameLocks noGrp="1"/>
          </p:cNvGraphicFramePr>
          <p:nvPr>
            <p:extLst>
              <p:ext uri="{D42A27DB-BD31-4B8C-83A1-F6EECF244321}">
                <p14:modId xmlns:p14="http://schemas.microsoft.com/office/powerpoint/2010/main" val="2771330226"/>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593953" name="Group 33"/>
          <p:cNvGraphicFramePr>
            <a:graphicFrameLocks noGrp="1"/>
          </p:cNvGraphicFramePr>
          <p:nvPr>
            <p:extLst>
              <p:ext uri="{D42A27DB-BD31-4B8C-83A1-F6EECF244321}">
                <p14:modId xmlns:p14="http://schemas.microsoft.com/office/powerpoint/2010/main" val="2171515220"/>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3971"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93972" name="Group 52"/>
          <p:cNvGraphicFramePr>
            <a:graphicFrameLocks noGrp="1"/>
          </p:cNvGraphicFramePr>
          <p:nvPr>
            <p:extLst>
              <p:ext uri="{D42A27DB-BD31-4B8C-83A1-F6EECF244321}">
                <p14:modId xmlns:p14="http://schemas.microsoft.com/office/powerpoint/2010/main" val="1517682275"/>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3978"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93979" name="Text Box 59"/>
          <p:cNvSpPr txBox="1">
            <a:spLocks noChangeArrowheads="1"/>
          </p:cNvSpPr>
          <p:nvPr/>
        </p:nvSpPr>
        <p:spPr bwMode="auto">
          <a:xfrm>
            <a:off x="3200400" y="3657600"/>
            <a:ext cx="42608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[ 4, + ] = “r F</a:t>
            </a:r>
            <a:r>
              <a:rPr lang="ja-JP" altLang="en-US"/>
              <a:t>→</a:t>
            </a:r>
            <a:r>
              <a:rPr lang="en-US" altLang="ja-JP" i="1"/>
              <a:t>i</a:t>
            </a:r>
            <a:r>
              <a:rPr lang="en-US" altLang="ja-JP"/>
              <a:t>” </a:t>
            </a:r>
          </a:p>
        </p:txBody>
      </p:sp>
      <p:sp>
        <p:nvSpPr>
          <p:cNvPr id="593980" name="Text Box 60"/>
          <p:cNvSpPr txBox="1">
            <a:spLocks noChangeArrowheads="1"/>
          </p:cNvSpPr>
          <p:nvPr/>
        </p:nvSpPr>
        <p:spPr bwMode="auto">
          <a:xfrm>
            <a:off x="3200400" y="4267200"/>
            <a:ext cx="32654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( 1</a:t>
            </a:r>
            <a:r>
              <a:rPr lang="en-US" altLang="ja-JP"/>
              <a:t>, 4 ) </a:t>
            </a:r>
            <a:r>
              <a:rPr lang="ja-JP" altLang="en-US"/>
              <a:t>をポップ</a:t>
            </a:r>
          </a:p>
        </p:txBody>
      </p:sp>
      <p:sp>
        <p:nvSpPr>
          <p:cNvPr id="593987" name="Text Box 67"/>
          <p:cNvSpPr txBox="1">
            <a:spLocks noChangeArrowheads="1"/>
          </p:cNvSpPr>
          <p:nvPr/>
        </p:nvSpPr>
        <p:spPr bwMode="auto">
          <a:xfrm>
            <a:off x="3200400" y="4953000"/>
            <a:ext cx="32083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goto [ 0, F ] = “3” </a:t>
            </a:r>
          </a:p>
        </p:txBody>
      </p:sp>
      <p:sp>
        <p:nvSpPr>
          <p:cNvPr id="593988" name="Text Box 68"/>
          <p:cNvSpPr txBox="1">
            <a:spLocks noChangeArrowheads="1"/>
          </p:cNvSpPr>
          <p:nvPr/>
        </p:nvSpPr>
        <p:spPr bwMode="auto">
          <a:xfrm>
            <a:off x="3200400" y="5562600"/>
            <a:ext cx="35956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F, 3 ) </a:t>
            </a:r>
            <a:r>
              <a:rPr lang="ja-JP" altLang="en-US"/>
              <a:t>をプッシュ</a:t>
            </a:r>
          </a:p>
        </p:txBody>
      </p:sp>
      <p:sp>
        <p:nvSpPr>
          <p:cNvPr id="593989" name="Text Box 69"/>
          <p:cNvSpPr txBox="1">
            <a:spLocks noChangeArrowheads="1"/>
          </p:cNvSpPr>
          <p:nvPr/>
        </p:nvSpPr>
        <p:spPr bwMode="auto">
          <a:xfrm>
            <a:off x="3276600" y="6096000"/>
            <a:ext cx="36766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コード生成 </a:t>
            </a:r>
            <a:r>
              <a:rPr lang="en-US" altLang="ja-JP"/>
              <a:t>PUSHI  1</a:t>
            </a:r>
          </a:p>
        </p:txBody>
      </p:sp>
      <p:graphicFrame>
        <p:nvGraphicFramePr>
          <p:cNvPr id="14"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5" name="角丸四角形 14"/>
          <p:cNvSpPr/>
          <p:nvPr/>
        </p:nvSpPr>
        <p:spPr bwMode="auto">
          <a:xfrm>
            <a:off x="8458200" y="381000"/>
            <a:ext cx="685800" cy="3048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93987"/>
                                        </p:tgtEl>
                                        <p:attrNameLst>
                                          <p:attrName>style.visibility</p:attrName>
                                        </p:attrNameLst>
                                      </p:cBhvr>
                                      <p:to>
                                        <p:strVal val="visible"/>
                                      </p:to>
                                    </p:set>
                                    <p:animEffect transition="in" filter="checkerboard(across)">
                                      <p:cBhvr>
                                        <p:cTn id="7" dur="500"/>
                                        <p:tgtEl>
                                          <p:spTgt spid="593987"/>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checkerboard(across)">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593988"/>
                                        </p:tgtEl>
                                        <p:attrNameLst>
                                          <p:attrName>style.visibility</p:attrName>
                                        </p:attrNameLst>
                                      </p:cBhvr>
                                      <p:to>
                                        <p:strVal val="visible"/>
                                      </p:to>
                                    </p:set>
                                    <p:animEffect transition="in" filter="checkerboard(across)">
                                      <p:cBhvr>
                                        <p:cTn id="16" dur="500"/>
                                        <p:tgtEl>
                                          <p:spTgt spid="593988"/>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593989"/>
                                        </p:tgtEl>
                                        <p:attrNameLst>
                                          <p:attrName>style.visibility</p:attrName>
                                        </p:attrNameLst>
                                      </p:cBhvr>
                                      <p:to>
                                        <p:strVal val="visible"/>
                                      </p:to>
                                    </p:set>
                                    <p:animEffect transition="in" filter="checkerboard(across)">
                                      <p:cBhvr>
                                        <p:cTn id="21" dur="500"/>
                                        <p:tgtEl>
                                          <p:spTgt spid="5939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87" grpId="0" autoUpdateAnimBg="0"/>
      <p:bldP spid="593988" grpId="0" autoUpdateAnimBg="0"/>
      <p:bldP spid="593989" grpId="0" autoUpdateAnimBg="0"/>
      <p:bldP spid="15"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7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95971"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95972" name="Group 4"/>
          <p:cNvGraphicFramePr>
            <a:graphicFrameLocks noGrp="1"/>
          </p:cNvGraphicFramePr>
          <p:nvPr>
            <p:extLst>
              <p:ext uri="{D42A27DB-BD31-4B8C-83A1-F6EECF244321}">
                <p14:modId xmlns:p14="http://schemas.microsoft.com/office/powerpoint/2010/main" val="1188137694"/>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596001" name="Group 33"/>
          <p:cNvGraphicFramePr>
            <a:graphicFrameLocks noGrp="1"/>
          </p:cNvGraphicFramePr>
          <p:nvPr>
            <p:extLst>
              <p:ext uri="{D42A27DB-BD31-4B8C-83A1-F6EECF244321}">
                <p14:modId xmlns:p14="http://schemas.microsoft.com/office/powerpoint/2010/main" val="4063676082"/>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6019"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96020"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96026"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96027" name="Text Box 59"/>
          <p:cNvSpPr txBox="1">
            <a:spLocks noChangeArrowheads="1"/>
          </p:cNvSpPr>
          <p:nvPr/>
        </p:nvSpPr>
        <p:spPr bwMode="auto">
          <a:xfrm>
            <a:off x="3200400" y="3657600"/>
            <a:ext cx="43957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[ 3, + ] = “r T</a:t>
            </a:r>
            <a:r>
              <a:rPr lang="ja-JP" altLang="en-US"/>
              <a:t>→</a:t>
            </a:r>
            <a:r>
              <a:rPr lang="en-US" altLang="ja-JP"/>
              <a:t>F” </a:t>
            </a:r>
          </a:p>
        </p:txBody>
      </p:sp>
      <p:sp>
        <p:nvSpPr>
          <p:cNvPr id="596028" name="Text Box 60"/>
          <p:cNvSpPr txBox="1">
            <a:spLocks noChangeArrowheads="1"/>
          </p:cNvSpPr>
          <p:nvPr/>
        </p:nvSpPr>
        <p:spPr bwMode="auto">
          <a:xfrm>
            <a:off x="3200400" y="4267200"/>
            <a:ext cx="32877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F, 3 ) </a:t>
            </a:r>
            <a:r>
              <a:rPr lang="ja-JP" altLang="en-US"/>
              <a:t>をポップ</a:t>
            </a:r>
          </a:p>
        </p:txBody>
      </p:sp>
      <p:graphicFrame>
        <p:nvGraphicFramePr>
          <p:cNvPr id="596029" name="Group 61"/>
          <p:cNvGraphicFramePr>
            <a:graphicFrameLocks noGrp="1"/>
          </p:cNvGraphicFramePr>
          <p:nvPr>
            <p:extLst>
              <p:ext uri="{D42A27DB-BD31-4B8C-83A1-F6EECF244321}">
                <p14:modId xmlns:p14="http://schemas.microsoft.com/office/powerpoint/2010/main" val="3654849661"/>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graphicFrame>
        <p:nvGraphicFramePr>
          <p:cNvPr id="12"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3" name="角丸四角形 12"/>
          <p:cNvSpPr/>
          <p:nvPr/>
        </p:nvSpPr>
        <p:spPr bwMode="auto">
          <a:xfrm>
            <a:off x="4648200" y="1066800"/>
            <a:ext cx="9906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96027"/>
                                        </p:tgtEl>
                                        <p:attrNameLst>
                                          <p:attrName>style.visibility</p:attrName>
                                        </p:attrNameLst>
                                      </p:cBhvr>
                                      <p:to>
                                        <p:strVal val="visible"/>
                                      </p:to>
                                    </p:set>
                                    <p:animEffect transition="in" filter="checkerboard(across)">
                                      <p:cBhvr>
                                        <p:cTn id="7" dur="500"/>
                                        <p:tgtEl>
                                          <p:spTgt spid="596027"/>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checkerboard(across)">
                                      <p:cBhvr>
                                        <p:cTn id="11" dur="500"/>
                                        <p:tgtEl>
                                          <p:spTgt spid="13"/>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596029"/>
                                        </p:tgtEl>
                                        <p:attrNameLst>
                                          <p:attrName>style.visibility</p:attrName>
                                        </p:attrNameLst>
                                      </p:cBhvr>
                                      <p:to>
                                        <p:strVal val="visible"/>
                                      </p:to>
                                    </p:set>
                                    <p:animEffect transition="in" filter="checkerboard(across)">
                                      <p:cBhvr>
                                        <p:cTn id="15" dur="500"/>
                                        <p:tgtEl>
                                          <p:spTgt spid="596029"/>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596028"/>
                                        </p:tgtEl>
                                        <p:attrNameLst>
                                          <p:attrName>style.visibility</p:attrName>
                                        </p:attrNameLst>
                                      </p:cBhvr>
                                      <p:to>
                                        <p:strVal val="visible"/>
                                      </p:to>
                                    </p:set>
                                    <p:animEffect transition="in" filter="checkerboard(across)">
                                      <p:cBhvr>
                                        <p:cTn id="20" dur="500"/>
                                        <p:tgtEl>
                                          <p:spTgt spid="596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6027" grpId="0" autoUpdateAnimBg="0"/>
      <p:bldP spid="596028" grpId="0" autoUpdateAnimBg="0"/>
      <p:bldP spid="1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1026"/>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94947" name="Text Box 1027"/>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94948" name="Group 1028"/>
          <p:cNvGraphicFramePr>
            <a:graphicFrameLocks noGrp="1"/>
          </p:cNvGraphicFramePr>
          <p:nvPr>
            <p:extLst>
              <p:ext uri="{D42A27DB-BD31-4B8C-83A1-F6EECF244321}">
                <p14:modId xmlns:p14="http://schemas.microsoft.com/office/powerpoint/2010/main" val="2181202916"/>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594977" name="Group 1057"/>
          <p:cNvGraphicFramePr>
            <a:graphicFrameLocks noGrp="1"/>
          </p:cNvGraphicFramePr>
          <p:nvPr>
            <p:extLst>
              <p:ext uri="{D42A27DB-BD31-4B8C-83A1-F6EECF244321}">
                <p14:modId xmlns:p14="http://schemas.microsoft.com/office/powerpoint/2010/main" val="1965495588"/>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4995" name="Text Box 1075"/>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94996" name="Group 1076"/>
          <p:cNvGraphicFramePr>
            <a:graphicFrameLocks noGrp="1"/>
          </p:cNvGraphicFramePr>
          <p:nvPr>
            <p:extLst>
              <p:ext uri="{D42A27DB-BD31-4B8C-83A1-F6EECF244321}">
                <p14:modId xmlns:p14="http://schemas.microsoft.com/office/powerpoint/2010/main" val="1486472345"/>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5002" name="Text Box 1082"/>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95003" name="Text Box 1083"/>
          <p:cNvSpPr txBox="1">
            <a:spLocks noChangeArrowheads="1"/>
          </p:cNvSpPr>
          <p:nvPr/>
        </p:nvSpPr>
        <p:spPr bwMode="auto">
          <a:xfrm>
            <a:off x="3200400" y="3657600"/>
            <a:ext cx="43957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[ 3, + ] = “r T</a:t>
            </a:r>
            <a:r>
              <a:rPr lang="ja-JP" altLang="en-US"/>
              <a:t>→</a:t>
            </a:r>
            <a:r>
              <a:rPr lang="en-US" altLang="ja-JP"/>
              <a:t>F” </a:t>
            </a:r>
          </a:p>
        </p:txBody>
      </p:sp>
      <p:sp>
        <p:nvSpPr>
          <p:cNvPr id="595004" name="Text Box 1084"/>
          <p:cNvSpPr txBox="1">
            <a:spLocks noChangeArrowheads="1"/>
          </p:cNvSpPr>
          <p:nvPr/>
        </p:nvSpPr>
        <p:spPr bwMode="auto">
          <a:xfrm>
            <a:off x="3200400" y="4267200"/>
            <a:ext cx="32877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F, 3 ) </a:t>
            </a:r>
            <a:r>
              <a:rPr lang="ja-JP" altLang="en-US"/>
              <a:t>をポップ</a:t>
            </a:r>
          </a:p>
        </p:txBody>
      </p:sp>
      <p:sp>
        <p:nvSpPr>
          <p:cNvPr id="595005" name="Text Box 1085"/>
          <p:cNvSpPr txBox="1">
            <a:spLocks noChangeArrowheads="1"/>
          </p:cNvSpPr>
          <p:nvPr/>
        </p:nvSpPr>
        <p:spPr bwMode="auto">
          <a:xfrm>
            <a:off x="3200400" y="4953000"/>
            <a:ext cx="32305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goto [ 0, T ] = “2” </a:t>
            </a:r>
          </a:p>
        </p:txBody>
      </p:sp>
      <p:sp>
        <p:nvSpPr>
          <p:cNvPr id="595006" name="Text Box 1086"/>
          <p:cNvSpPr txBox="1">
            <a:spLocks noChangeArrowheads="1"/>
          </p:cNvSpPr>
          <p:nvPr/>
        </p:nvSpPr>
        <p:spPr bwMode="auto">
          <a:xfrm>
            <a:off x="3200400" y="5562600"/>
            <a:ext cx="36179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T, 2 ) </a:t>
            </a:r>
            <a:r>
              <a:rPr lang="ja-JP" altLang="en-US"/>
              <a:t>をプッシュ</a:t>
            </a:r>
          </a:p>
        </p:txBody>
      </p:sp>
      <p:graphicFrame>
        <p:nvGraphicFramePr>
          <p:cNvPr id="13"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4" name="角丸四角形 13"/>
          <p:cNvSpPr/>
          <p:nvPr/>
        </p:nvSpPr>
        <p:spPr bwMode="auto">
          <a:xfrm>
            <a:off x="7924800" y="381000"/>
            <a:ext cx="685800" cy="3048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95005"/>
                                        </p:tgtEl>
                                        <p:attrNameLst>
                                          <p:attrName>style.visibility</p:attrName>
                                        </p:attrNameLst>
                                      </p:cBhvr>
                                      <p:to>
                                        <p:strVal val="visible"/>
                                      </p:to>
                                    </p:set>
                                    <p:animEffect transition="in" filter="checkerboard(across)">
                                      <p:cBhvr>
                                        <p:cTn id="7" dur="500"/>
                                        <p:tgtEl>
                                          <p:spTgt spid="595005"/>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checkerboard(across)">
                                      <p:cBhvr>
                                        <p:cTn id="11" dur="500"/>
                                        <p:tgtEl>
                                          <p:spTgt spid="14"/>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595006"/>
                                        </p:tgtEl>
                                        <p:attrNameLst>
                                          <p:attrName>style.visibility</p:attrName>
                                        </p:attrNameLst>
                                      </p:cBhvr>
                                      <p:to>
                                        <p:strVal val="visible"/>
                                      </p:to>
                                    </p:set>
                                    <p:animEffect transition="in" filter="checkerboard(across)">
                                      <p:cBhvr>
                                        <p:cTn id="16" dur="500"/>
                                        <p:tgtEl>
                                          <p:spTgt spid="595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005" grpId="0" autoUpdateAnimBg="0"/>
      <p:bldP spid="595006" grpId="0" autoUpdateAnimBg="0"/>
      <p:bldP spid="1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96995"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96996" name="Group 4"/>
          <p:cNvGraphicFramePr>
            <a:graphicFrameLocks noGrp="1"/>
          </p:cNvGraphicFramePr>
          <p:nvPr>
            <p:extLst>
              <p:ext uri="{D42A27DB-BD31-4B8C-83A1-F6EECF244321}">
                <p14:modId xmlns:p14="http://schemas.microsoft.com/office/powerpoint/2010/main" val="2647341380"/>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597025" name="Group 33"/>
          <p:cNvGraphicFramePr>
            <a:graphicFrameLocks noGrp="1"/>
          </p:cNvGraphicFramePr>
          <p:nvPr>
            <p:extLst>
              <p:ext uri="{D42A27DB-BD31-4B8C-83A1-F6EECF244321}">
                <p14:modId xmlns:p14="http://schemas.microsoft.com/office/powerpoint/2010/main" val="2987789936"/>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7043"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97044"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97050"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97051" name="Text Box 59"/>
          <p:cNvSpPr txBox="1">
            <a:spLocks noChangeArrowheads="1"/>
          </p:cNvSpPr>
          <p:nvPr/>
        </p:nvSpPr>
        <p:spPr bwMode="auto">
          <a:xfrm>
            <a:off x="3200400" y="3657600"/>
            <a:ext cx="44180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[ 2, + ] = “r E</a:t>
            </a:r>
            <a:r>
              <a:rPr lang="ja-JP" altLang="en-US"/>
              <a:t>→</a:t>
            </a:r>
            <a:r>
              <a:rPr lang="en-US" altLang="ja-JP"/>
              <a:t>T” </a:t>
            </a:r>
          </a:p>
        </p:txBody>
      </p:sp>
      <p:sp>
        <p:nvSpPr>
          <p:cNvPr id="597052" name="Text Box 60"/>
          <p:cNvSpPr txBox="1">
            <a:spLocks noChangeArrowheads="1"/>
          </p:cNvSpPr>
          <p:nvPr/>
        </p:nvSpPr>
        <p:spPr bwMode="auto">
          <a:xfrm>
            <a:off x="3200400" y="4267200"/>
            <a:ext cx="33099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T, 2 ) </a:t>
            </a:r>
            <a:r>
              <a:rPr lang="ja-JP" altLang="en-US"/>
              <a:t>をポップ</a:t>
            </a:r>
          </a:p>
        </p:txBody>
      </p:sp>
      <p:graphicFrame>
        <p:nvGraphicFramePr>
          <p:cNvPr id="597053" name="Group 61"/>
          <p:cNvGraphicFramePr>
            <a:graphicFrameLocks noGrp="1"/>
          </p:cNvGraphicFramePr>
          <p:nvPr>
            <p:extLst>
              <p:ext uri="{D42A27DB-BD31-4B8C-83A1-F6EECF244321}">
                <p14:modId xmlns:p14="http://schemas.microsoft.com/office/powerpoint/2010/main" val="1719159056"/>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graphicFrame>
        <p:nvGraphicFramePr>
          <p:cNvPr id="12"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3" name="角丸四角形 12"/>
          <p:cNvSpPr/>
          <p:nvPr/>
        </p:nvSpPr>
        <p:spPr bwMode="auto">
          <a:xfrm>
            <a:off x="4648200" y="838200"/>
            <a:ext cx="9144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97051"/>
                                        </p:tgtEl>
                                        <p:attrNameLst>
                                          <p:attrName>style.visibility</p:attrName>
                                        </p:attrNameLst>
                                      </p:cBhvr>
                                      <p:to>
                                        <p:strVal val="visible"/>
                                      </p:to>
                                    </p:set>
                                    <p:animEffect transition="in" filter="checkerboard(across)">
                                      <p:cBhvr>
                                        <p:cTn id="7" dur="500"/>
                                        <p:tgtEl>
                                          <p:spTgt spid="597051"/>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checkerboard(across)">
                                      <p:cBhvr>
                                        <p:cTn id="11" dur="500"/>
                                        <p:tgtEl>
                                          <p:spTgt spid="13"/>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597053"/>
                                        </p:tgtEl>
                                        <p:attrNameLst>
                                          <p:attrName>style.visibility</p:attrName>
                                        </p:attrNameLst>
                                      </p:cBhvr>
                                      <p:to>
                                        <p:strVal val="visible"/>
                                      </p:to>
                                    </p:set>
                                    <p:animEffect transition="in" filter="checkerboard(across)">
                                      <p:cBhvr>
                                        <p:cTn id="15" dur="500"/>
                                        <p:tgtEl>
                                          <p:spTgt spid="597053"/>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597052"/>
                                        </p:tgtEl>
                                        <p:attrNameLst>
                                          <p:attrName>style.visibility</p:attrName>
                                        </p:attrNameLst>
                                      </p:cBhvr>
                                      <p:to>
                                        <p:strVal val="visible"/>
                                      </p:to>
                                    </p:set>
                                    <p:animEffect transition="in" filter="checkerboard(across)">
                                      <p:cBhvr>
                                        <p:cTn id="20" dur="500"/>
                                        <p:tgtEl>
                                          <p:spTgt spid="597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7051" grpId="0" autoUpdateAnimBg="0"/>
      <p:bldP spid="597052" grpId="0" autoUpdateAnimBg="0"/>
      <p:bldP spid="1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還元</a:t>
            </a:r>
          </a:p>
        </p:txBody>
      </p:sp>
      <p:graphicFrame>
        <p:nvGraphicFramePr>
          <p:cNvPr id="414766" name="Group 46"/>
          <p:cNvGraphicFramePr>
            <a:graphicFrameLocks noGrp="1"/>
          </p:cNvGraphicFramePr>
          <p:nvPr/>
        </p:nvGraphicFramePr>
        <p:xfrm>
          <a:off x="990600" y="2743200"/>
          <a:ext cx="1447800" cy="3783014"/>
        </p:xfrm>
        <a:graphic>
          <a:graphicData uri="http://schemas.openxmlformats.org/drawingml/2006/table">
            <a:tbl>
              <a:tblPr/>
              <a:tblGrid>
                <a:gridCol w="1447800">
                  <a:extLst>
                    <a:ext uri="{9D8B030D-6E8A-4147-A177-3AD203B41FA5}">
                      <a16:colId xmlns:a16="http://schemas.microsoft.com/office/drawing/2014/main" val="20000"/>
                    </a:ext>
                  </a:extLst>
                </a:gridCol>
              </a:tblGrid>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sp>
        <p:nvSpPr>
          <p:cNvPr id="49173" name="Text Box 18"/>
          <p:cNvSpPr txBox="1">
            <a:spLocks noChangeArrowheads="1"/>
          </p:cNvSpPr>
          <p:nvPr/>
        </p:nvSpPr>
        <p:spPr bwMode="auto">
          <a:xfrm>
            <a:off x="1066800" y="2057400"/>
            <a:ext cx="13223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ja-JP" altLang="en-US" sz="2800"/>
              <a:t>スタック</a:t>
            </a:r>
          </a:p>
        </p:txBody>
      </p:sp>
      <p:sp>
        <p:nvSpPr>
          <p:cNvPr id="49174" name="Text Box 47"/>
          <p:cNvSpPr txBox="1">
            <a:spLocks noChangeArrowheads="1"/>
          </p:cNvSpPr>
          <p:nvPr/>
        </p:nvSpPr>
        <p:spPr bwMode="auto">
          <a:xfrm>
            <a:off x="2743200" y="1600200"/>
            <a:ext cx="575945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ja-JP" altLang="en-US" sz="2800" dirty="0"/>
              <a:t>生成規則</a:t>
            </a:r>
          </a:p>
          <a:p>
            <a:pPr eaLnBrk="1" hangingPunct="1">
              <a:spcBef>
                <a:spcPct val="0"/>
              </a:spcBef>
              <a:buClrTx/>
              <a:buSzTx/>
              <a:buFontTx/>
              <a:buNone/>
            </a:pPr>
            <a:r>
              <a:rPr lang="en-US" altLang="ja-JP" sz="2800" b="1" dirty="0"/>
              <a:t>P</a:t>
            </a:r>
            <a:r>
              <a:rPr lang="en-US" altLang="ja-JP" sz="2800" dirty="0"/>
              <a:t> = {E</a:t>
            </a:r>
            <a:r>
              <a:rPr lang="ja-JP" altLang="en-US" sz="2800" dirty="0"/>
              <a:t>→</a:t>
            </a:r>
            <a:r>
              <a:rPr lang="en-US" altLang="ja-JP" sz="2800" dirty="0"/>
              <a:t>T+T, T</a:t>
            </a:r>
            <a:r>
              <a:rPr lang="ja-JP" altLang="en-US" sz="2800" dirty="0"/>
              <a:t>→</a:t>
            </a:r>
            <a:r>
              <a:rPr lang="en-US" altLang="ja-JP" sz="2800" dirty="0"/>
              <a:t>F*F, F</a:t>
            </a:r>
            <a:r>
              <a:rPr lang="ja-JP" altLang="en-US" sz="2800" dirty="0"/>
              <a:t>→</a:t>
            </a:r>
            <a:r>
              <a:rPr lang="en-US" altLang="ja-JP" sz="2800" i="1" dirty="0"/>
              <a:t>i</a:t>
            </a:r>
            <a:r>
              <a:rPr lang="en-US" altLang="ja-JP" sz="2800" dirty="0"/>
              <a:t>, F</a:t>
            </a:r>
            <a:r>
              <a:rPr lang="ja-JP" altLang="en-US" sz="2800" dirty="0"/>
              <a:t>→(</a:t>
            </a:r>
            <a:r>
              <a:rPr lang="en-US" altLang="ja-JP" sz="2800" dirty="0"/>
              <a:t>E)} </a:t>
            </a:r>
          </a:p>
        </p:txBody>
      </p:sp>
      <p:grpSp>
        <p:nvGrpSpPr>
          <p:cNvPr id="414793" name="Group 73"/>
          <p:cNvGrpSpPr>
            <a:grpSpLocks/>
          </p:cNvGrpSpPr>
          <p:nvPr/>
        </p:nvGrpSpPr>
        <p:grpSpPr bwMode="auto">
          <a:xfrm>
            <a:off x="2590800" y="3886200"/>
            <a:ext cx="2438400" cy="1524000"/>
            <a:chOff x="1632" y="2448"/>
            <a:chExt cx="1536" cy="960"/>
          </a:xfrm>
        </p:grpSpPr>
        <p:sp>
          <p:nvSpPr>
            <p:cNvPr id="49203" name="AutoShape 48"/>
            <p:cNvSpPr>
              <a:spLocks/>
            </p:cNvSpPr>
            <p:nvPr/>
          </p:nvSpPr>
          <p:spPr bwMode="auto">
            <a:xfrm>
              <a:off x="1632" y="2448"/>
              <a:ext cx="48" cy="960"/>
            </a:xfrm>
            <a:prstGeom prst="rightBrace">
              <a:avLst>
                <a:gd name="adj1" fmla="val 166667"/>
                <a:gd name="adj2" fmla="val 50000"/>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endParaRPr lang="ja-JP" altLang="en-US"/>
            </a:p>
          </p:txBody>
        </p:sp>
        <p:sp>
          <p:nvSpPr>
            <p:cNvPr id="49204" name="Text Box 49"/>
            <p:cNvSpPr txBox="1">
              <a:spLocks noChangeArrowheads="1"/>
            </p:cNvSpPr>
            <p:nvPr/>
          </p:nvSpPr>
          <p:spPr bwMode="auto">
            <a:xfrm>
              <a:off x="1776" y="2592"/>
              <a:ext cx="1392" cy="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en-US" altLang="ja-JP"/>
                <a:t>E</a:t>
              </a:r>
              <a:r>
                <a:rPr lang="ja-JP" altLang="en-US"/>
                <a:t>→</a:t>
              </a:r>
              <a:r>
                <a:rPr lang="en-US" altLang="ja-JP"/>
                <a:t>T+T </a:t>
              </a:r>
              <a:r>
                <a:rPr lang="ja-JP" altLang="en-US"/>
                <a:t>の</a:t>
              </a:r>
            </a:p>
            <a:p>
              <a:pPr eaLnBrk="1" hangingPunct="1">
                <a:spcBef>
                  <a:spcPct val="0"/>
                </a:spcBef>
                <a:buClrTx/>
                <a:buSzTx/>
                <a:buFontTx/>
                <a:buNone/>
              </a:pPr>
              <a:r>
                <a:rPr lang="ja-JP" altLang="en-US"/>
                <a:t>右辺と一致</a:t>
              </a:r>
            </a:p>
          </p:txBody>
        </p:sp>
      </p:grpSp>
      <p:graphicFrame>
        <p:nvGraphicFramePr>
          <p:cNvPr id="414771" name="Group 51"/>
          <p:cNvGraphicFramePr>
            <a:graphicFrameLocks noGrp="1"/>
          </p:cNvGraphicFramePr>
          <p:nvPr/>
        </p:nvGraphicFramePr>
        <p:xfrm>
          <a:off x="7162800" y="2743200"/>
          <a:ext cx="1447800" cy="3783014"/>
        </p:xfrm>
        <a:graphic>
          <a:graphicData uri="http://schemas.openxmlformats.org/drawingml/2006/table">
            <a:tbl>
              <a:tblPr/>
              <a:tblGrid>
                <a:gridCol w="1447800">
                  <a:extLst>
                    <a:ext uri="{9D8B030D-6E8A-4147-A177-3AD203B41FA5}">
                      <a16:colId xmlns:a16="http://schemas.microsoft.com/office/drawing/2014/main" val="20000"/>
                    </a:ext>
                  </a:extLst>
                </a:gridCol>
              </a:tblGrid>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pSp>
        <p:nvGrpSpPr>
          <p:cNvPr id="414791" name="Group 71"/>
          <p:cNvGrpSpPr>
            <a:grpSpLocks/>
          </p:cNvGrpSpPr>
          <p:nvPr/>
        </p:nvGrpSpPr>
        <p:grpSpPr bwMode="auto">
          <a:xfrm>
            <a:off x="4267200" y="3124200"/>
            <a:ext cx="2925763" cy="1882775"/>
            <a:chOff x="2928" y="1982"/>
            <a:chExt cx="1843" cy="1186"/>
          </a:xfrm>
        </p:grpSpPr>
        <p:sp>
          <p:nvSpPr>
            <p:cNvPr id="49201" name="Text Box 69"/>
            <p:cNvSpPr txBox="1">
              <a:spLocks noChangeArrowheads="1"/>
            </p:cNvSpPr>
            <p:nvPr/>
          </p:nvSpPr>
          <p:spPr bwMode="auto">
            <a:xfrm>
              <a:off x="2928" y="1982"/>
              <a:ext cx="1843"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ja-JP" altLang="en-US" sz="2800"/>
                <a:t>右辺 </a:t>
              </a:r>
              <a:r>
                <a:rPr lang="en-US" altLang="ja-JP" sz="2800"/>
                <a:t>T+T </a:t>
              </a:r>
              <a:r>
                <a:rPr lang="ja-JP" altLang="en-US" sz="2800"/>
                <a:t>をポップ</a:t>
              </a:r>
            </a:p>
            <a:p>
              <a:pPr eaLnBrk="1" hangingPunct="1">
                <a:spcBef>
                  <a:spcPct val="0"/>
                </a:spcBef>
                <a:buClrTx/>
                <a:buSzTx/>
                <a:buFontTx/>
                <a:buNone/>
              </a:pPr>
              <a:r>
                <a:rPr lang="ja-JP" altLang="en-US" sz="2800"/>
                <a:t>左辺 </a:t>
              </a:r>
              <a:r>
                <a:rPr lang="en-US" altLang="ja-JP" sz="2800"/>
                <a:t>E </a:t>
              </a:r>
              <a:r>
                <a:rPr lang="ja-JP" altLang="en-US" sz="2800"/>
                <a:t>をプッシュ</a:t>
              </a:r>
            </a:p>
          </p:txBody>
        </p:sp>
        <p:sp>
          <p:nvSpPr>
            <p:cNvPr id="49202" name="AutoShape 70"/>
            <p:cNvSpPr>
              <a:spLocks noChangeArrowheads="1"/>
            </p:cNvSpPr>
            <p:nvPr/>
          </p:nvSpPr>
          <p:spPr bwMode="auto">
            <a:xfrm>
              <a:off x="3552" y="2688"/>
              <a:ext cx="672" cy="480"/>
            </a:xfrm>
            <a:prstGeom prst="rightArrow">
              <a:avLst>
                <a:gd name="adj1" fmla="val 50000"/>
                <a:gd name="adj2" fmla="val 35000"/>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endParaRPr lang="ja-JP" altLang="en-US"/>
            </a:p>
          </p:txBody>
        </p:sp>
      </p:grpSp>
      <p:sp>
        <p:nvSpPr>
          <p:cNvPr id="414792" name="Text Box 72"/>
          <p:cNvSpPr txBox="1">
            <a:spLocks noChangeArrowheads="1"/>
          </p:cNvSpPr>
          <p:nvPr/>
        </p:nvSpPr>
        <p:spPr bwMode="auto">
          <a:xfrm>
            <a:off x="2971800" y="5181600"/>
            <a:ext cx="19621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ja-JP" altLang="en-US"/>
              <a:t>= ハンドル</a:t>
            </a:r>
          </a:p>
        </p:txBody>
      </p:sp>
      <p:grpSp>
        <p:nvGrpSpPr>
          <p:cNvPr id="49196" name="Group 79"/>
          <p:cNvGrpSpPr>
            <a:grpSpLocks/>
          </p:cNvGrpSpPr>
          <p:nvPr/>
        </p:nvGrpSpPr>
        <p:grpSpPr bwMode="auto">
          <a:xfrm>
            <a:off x="5181600" y="4953000"/>
            <a:ext cx="1752600" cy="1524000"/>
            <a:chOff x="3264" y="3120"/>
            <a:chExt cx="1104" cy="960"/>
          </a:xfrm>
        </p:grpSpPr>
        <p:sp>
          <p:nvSpPr>
            <p:cNvPr id="49199" name="Rectangle 74"/>
            <p:cNvSpPr>
              <a:spLocks noChangeArrowheads="1"/>
            </p:cNvSpPr>
            <p:nvPr/>
          </p:nvSpPr>
          <p:spPr bwMode="auto">
            <a:xfrm>
              <a:off x="3264" y="3456"/>
              <a:ext cx="1104" cy="624"/>
            </a:xfrm>
            <a:prstGeom prst="rect">
              <a:avLst/>
            </a:prstGeom>
            <a:solidFill>
              <a:srgbClr val="0000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endParaRPr lang="en-US" altLang="ja-JP"/>
            </a:p>
            <a:p>
              <a:pPr eaLnBrk="1" hangingPunct="1">
                <a:spcBef>
                  <a:spcPct val="0"/>
                </a:spcBef>
                <a:buClrTx/>
                <a:buSzTx/>
                <a:buFontTx/>
                <a:buNone/>
              </a:pPr>
              <a:endParaRPr lang="en-US" altLang="ja-JP"/>
            </a:p>
          </p:txBody>
        </p:sp>
        <p:sp>
          <p:nvSpPr>
            <p:cNvPr id="49200" name="Text Box 75"/>
            <p:cNvSpPr txBox="1">
              <a:spLocks noChangeArrowheads="1"/>
            </p:cNvSpPr>
            <p:nvPr/>
          </p:nvSpPr>
          <p:spPr bwMode="auto">
            <a:xfrm>
              <a:off x="3264" y="3120"/>
              <a:ext cx="5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ja-JP" altLang="en-US" sz="2800"/>
                <a:t>出力</a:t>
              </a:r>
            </a:p>
          </p:txBody>
        </p:sp>
      </p:grpSp>
      <p:sp>
        <p:nvSpPr>
          <p:cNvPr id="414798" name="Rectangle 78"/>
          <p:cNvSpPr>
            <a:spLocks noChangeArrowheads="1"/>
          </p:cNvSpPr>
          <p:nvPr/>
        </p:nvSpPr>
        <p:spPr bwMode="auto">
          <a:xfrm>
            <a:off x="5181600" y="5486400"/>
            <a:ext cx="1752600" cy="990600"/>
          </a:xfrm>
          <a:prstGeom prst="rect">
            <a:avLst/>
          </a:prstGeom>
          <a:solidFill>
            <a:srgbClr val="0000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en-US" altLang="ja-JP"/>
              <a:t>ADD</a:t>
            </a:r>
          </a:p>
          <a:p>
            <a:pPr eaLnBrk="1" hangingPunct="1">
              <a:spcBef>
                <a:spcPct val="0"/>
              </a:spcBef>
              <a:buClrTx/>
              <a:buSzTx/>
              <a:buFontTx/>
              <a:buNone/>
            </a:pPr>
            <a:endParaRPr lang="en-US" altLang="ja-JP"/>
          </a:p>
        </p:txBody>
      </p:sp>
      <p:sp useBgFill="1">
        <p:nvSpPr>
          <p:cNvPr id="414797" name="AutoShape 77"/>
          <p:cNvSpPr>
            <a:spLocks noChangeArrowheads="1"/>
          </p:cNvSpPr>
          <p:nvPr/>
        </p:nvSpPr>
        <p:spPr bwMode="auto">
          <a:xfrm>
            <a:off x="6705600" y="5181600"/>
            <a:ext cx="2133600" cy="990600"/>
          </a:xfrm>
          <a:prstGeom prst="wedgeRoundRectCallout">
            <a:avLst>
              <a:gd name="adj1" fmla="val -67634"/>
              <a:gd name="adj2" fmla="val 11218"/>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ClrTx/>
              <a:buSzTx/>
              <a:buFontTx/>
              <a:buNone/>
            </a:pPr>
            <a:r>
              <a:rPr lang="ja-JP" altLang="en-US" sz="2400"/>
              <a:t>対応する</a:t>
            </a:r>
          </a:p>
          <a:p>
            <a:pPr algn="ctr" eaLnBrk="1" hangingPunct="1">
              <a:spcBef>
                <a:spcPct val="0"/>
              </a:spcBef>
              <a:buClrTx/>
              <a:buSzTx/>
              <a:buFontTx/>
              <a:buNone/>
            </a:pPr>
            <a:r>
              <a:rPr lang="ja-JP" altLang="en-US" sz="2400"/>
              <a:t>コードを出力</a:t>
            </a:r>
          </a:p>
        </p:txBody>
      </p:sp>
    </p:spTree>
    <p:extLst>
      <p:ext uri="{BB962C8B-B14F-4D97-AF65-F5344CB8AC3E}">
        <p14:creationId xmlns:p14="http://schemas.microsoft.com/office/powerpoint/2010/main" val="37584001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14793"/>
                                        </p:tgtEl>
                                        <p:attrNameLst>
                                          <p:attrName>style.visibility</p:attrName>
                                        </p:attrNameLst>
                                      </p:cBhvr>
                                      <p:to>
                                        <p:strVal val="visible"/>
                                      </p:to>
                                    </p:set>
                                    <p:animEffect transition="in" filter="checkerboard(across)">
                                      <p:cBhvr>
                                        <p:cTn id="7" dur="500"/>
                                        <p:tgtEl>
                                          <p:spTgt spid="41479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14792"/>
                                        </p:tgtEl>
                                        <p:attrNameLst>
                                          <p:attrName>style.visibility</p:attrName>
                                        </p:attrNameLst>
                                      </p:cBhvr>
                                      <p:to>
                                        <p:strVal val="visible"/>
                                      </p:to>
                                    </p:set>
                                    <p:animEffect transition="in" filter="checkerboard(across)">
                                      <p:cBhvr>
                                        <p:cTn id="12" dur="500"/>
                                        <p:tgtEl>
                                          <p:spTgt spid="4147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414791"/>
                                        </p:tgtEl>
                                        <p:attrNameLst>
                                          <p:attrName>style.visibility</p:attrName>
                                        </p:attrNameLst>
                                      </p:cBhvr>
                                      <p:to>
                                        <p:strVal val="visible"/>
                                      </p:to>
                                    </p:set>
                                    <p:animEffect transition="in" filter="wipe(left)">
                                      <p:cBhvr>
                                        <p:cTn id="17" dur="500"/>
                                        <p:tgtEl>
                                          <p:spTgt spid="414791"/>
                                        </p:tgtEl>
                                      </p:cBhvr>
                                    </p:animEffect>
                                  </p:childTnLst>
                                </p:cTn>
                              </p:par>
                            </p:childTnLst>
                          </p:cTn>
                        </p:par>
                        <p:par>
                          <p:cTn id="18" fill="hold" nodeType="afterGroup">
                            <p:stCondLst>
                              <p:cond delay="500"/>
                            </p:stCondLst>
                            <p:childTnLst>
                              <p:par>
                                <p:cTn id="19" presetID="22" presetClass="entr" presetSubtype="8" fill="hold" nodeType="afterEffect">
                                  <p:stCondLst>
                                    <p:cond delay="0"/>
                                  </p:stCondLst>
                                  <p:childTnLst>
                                    <p:set>
                                      <p:cBhvr>
                                        <p:cTn id="20" dur="1" fill="hold">
                                          <p:stCondLst>
                                            <p:cond delay="0"/>
                                          </p:stCondLst>
                                        </p:cTn>
                                        <p:tgtEl>
                                          <p:spTgt spid="414771"/>
                                        </p:tgtEl>
                                        <p:attrNameLst>
                                          <p:attrName>style.visibility</p:attrName>
                                        </p:attrNameLst>
                                      </p:cBhvr>
                                      <p:to>
                                        <p:strVal val="visible"/>
                                      </p:to>
                                    </p:set>
                                    <p:animEffect transition="in" filter="wipe(left)">
                                      <p:cBhvr>
                                        <p:cTn id="21" dur="500"/>
                                        <p:tgtEl>
                                          <p:spTgt spid="41477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414798"/>
                                        </p:tgtEl>
                                        <p:attrNameLst>
                                          <p:attrName>style.visibility</p:attrName>
                                        </p:attrNameLst>
                                      </p:cBhvr>
                                      <p:to>
                                        <p:strVal val="visible"/>
                                      </p:to>
                                    </p:set>
                                    <p:animEffect transition="in" filter="checkerboard(across)">
                                      <p:cBhvr>
                                        <p:cTn id="26" dur="500"/>
                                        <p:tgtEl>
                                          <p:spTgt spid="414798"/>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414797"/>
                                        </p:tgtEl>
                                        <p:attrNameLst>
                                          <p:attrName>style.visibility</p:attrName>
                                        </p:attrNameLst>
                                      </p:cBhvr>
                                      <p:to>
                                        <p:strVal val="visible"/>
                                      </p:to>
                                    </p:set>
                                    <p:animEffect transition="in" filter="checkerboard(across)">
                                      <p:cBhvr>
                                        <p:cTn id="31" dur="500"/>
                                        <p:tgtEl>
                                          <p:spTgt spid="4147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4792" grpId="0" autoUpdateAnimBg="0"/>
      <p:bldP spid="414798" grpId="0" animBg="1" autoUpdateAnimBg="0"/>
      <p:bldP spid="414797" grpId="0" animBg="1"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98019"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98020" name="Group 4"/>
          <p:cNvGraphicFramePr>
            <a:graphicFrameLocks noGrp="1"/>
          </p:cNvGraphicFramePr>
          <p:nvPr>
            <p:extLst>
              <p:ext uri="{D42A27DB-BD31-4B8C-83A1-F6EECF244321}">
                <p14:modId xmlns:p14="http://schemas.microsoft.com/office/powerpoint/2010/main" val="1272497420"/>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598049" name="Group 33"/>
          <p:cNvGraphicFramePr>
            <a:graphicFrameLocks noGrp="1"/>
          </p:cNvGraphicFramePr>
          <p:nvPr>
            <p:extLst>
              <p:ext uri="{D42A27DB-BD31-4B8C-83A1-F6EECF244321}">
                <p14:modId xmlns:p14="http://schemas.microsoft.com/office/powerpoint/2010/main" val="1587008350"/>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8067"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98068" name="Group 52"/>
          <p:cNvGraphicFramePr>
            <a:graphicFrameLocks noGrp="1"/>
          </p:cNvGraphicFramePr>
          <p:nvPr>
            <p:extLst>
              <p:ext uri="{D42A27DB-BD31-4B8C-83A1-F6EECF244321}">
                <p14:modId xmlns:p14="http://schemas.microsoft.com/office/powerpoint/2010/main" val="3955003704"/>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8074"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98075" name="Text Box 59"/>
          <p:cNvSpPr txBox="1">
            <a:spLocks noChangeArrowheads="1"/>
          </p:cNvSpPr>
          <p:nvPr/>
        </p:nvSpPr>
        <p:spPr bwMode="auto">
          <a:xfrm>
            <a:off x="3200400" y="3657600"/>
            <a:ext cx="44180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[ 2, + ] = “r E</a:t>
            </a:r>
            <a:r>
              <a:rPr lang="ja-JP" altLang="en-US"/>
              <a:t>→</a:t>
            </a:r>
            <a:r>
              <a:rPr lang="en-US" altLang="ja-JP"/>
              <a:t>T” </a:t>
            </a:r>
          </a:p>
        </p:txBody>
      </p:sp>
      <p:sp>
        <p:nvSpPr>
          <p:cNvPr id="598076" name="Text Box 60"/>
          <p:cNvSpPr txBox="1">
            <a:spLocks noChangeArrowheads="1"/>
          </p:cNvSpPr>
          <p:nvPr/>
        </p:nvSpPr>
        <p:spPr bwMode="auto">
          <a:xfrm>
            <a:off x="3200400" y="4267200"/>
            <a:ext cx="33099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T, 2 ) </a:t>
            </a:r>
            <a:r>
              <a:rPr lang="ja-JP" altLang="en-US"/>
              <a:t>をポップ</a:t>
            </a:r>
          </a:p>
        </p:txBody>
      </p:sp>
      <p:sp>
        <p:nvSpPr>
          <p:cNvPr id="598077" name="Text Box 61"/>
          <p:cNvSpPr txBox="1">
            <a:spLocks noChangeArrowheads="1"/>
          </p:cNvSpPr>
          <p:nvPr/>
        </p:nvSpPr>
        <p:spPr bwMode="auto">
          <a:xfrm>
            <a:off x="3200400" y="4953000"/>
            <a:ext cx="3261127" cy="5869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dirty="0" err="1"/>
              <a:t>goto</a:t>
            </a:r>
            <a:r>
              <a:rPr lang="en-US" altLang="ja-JP" dirty="0"/>
              <a:t> [ 0, E ] = “1” </a:t>
            </a:r>
          </a:p>
        </p:txBody>
      </p:sp>
      <p:sp>
        <p:nvSpPr>
          <p:cNvPr id="598078" name="Text Box 62"/>
          <p:cNvSpPr txBox="1">
            <a:spLocks noChangeArrowheads="1"/>
          </p:cNvSpPr>
          <p:nvPr/>
        </p:nvSpPr>
        <p:spPr bwMode="auto">
          <a:xfrm>
            <a:off x="3200400" y="5562600"/>
            <a:ext cx="36179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E, 1 ) </a:t>
            </a:r>
            <a:r>
              <a:rPr lang="ja-JP" altLang="en-US"/>
              <a:t>をプッシュ</a:t>
            </a:r>
          </a:p>
        </p:txBody>
      </p:sp>
      <p:graphicFrame>
        <p:nvGraphicFramePr>
          <p:cNvPr id="13"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4" name="角丸四角形 13"/>
          <p:cNvSpPr/>
          <p:nvPr/>
        </p:nvSpPr>
        <p:spPr bwMode="auto">
          <a:xfrm>
            <a:off x="7315200" y="381000"/>
            <a:ext cx="685800" cy="3048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98077"/>
                                        </p:tgtEl>
                                        <p:attrNameLst>
                                          <p:attrName>style.visibility</p:attrName>
                                        </p:attrNameLst>
                                      </p:cBhvr>
                                      <p:to>
                                        <p:strVal val="visible"/>
                                      </p:to>
                                    </p:set>
                                    <p:animEffect transition="in" filter="checkerboard(across)">
                                      <p:cBhvr>
                                        <p:cTn id="7" dur="500"/>
                                        <p:tgtEl>
                                          <p:spTgt spid="598077"/>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checkerboard(across)">
                                      <p:cBhvr>
                                        <p:cTn id="11" dur="500"/>
                                        <p:tgtEl>
                                          <p:spTgt spid="14"/>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598078"/>
                                        </p:tgtEl>
                                        <p:attrNameLst>
                                          <p:attrName>style.visibility</p:attrName>
                                        </p:attrNameLst>
                                      </p:cBhvr>
                                      <p:to>
                                        <p:strVal val="visible"/>
                                      </p:to>
                                    </p:set>
                                    <p:animEffect transition="in" filter="checkerboard(across)">
                                      <p:cBhvr>
                                        <p:cTn id="16" dur="500"/>
                                        <p:tgtEl>
                                          <p:spTgt spid="598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077" grpId="0" autoUpdateAnimBg="0"/>
      <p:bldP spid="598078" grpId="0" autoUpdateAnimBg="0"/>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599043"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599044" name="Group 4"/>
          <p:cNvGraphicFramePr>
            <a:graphicFrameLocks noGrp="1"/>
          </p:cNvGraphicFramePr>
          <p:nvPr>
            <p:extLst>
              <p:ext uri="{D42A27DB-BD31-4B8C-83A1-F6EECF244321}">
                <p14:modId xmlns:p14="http://schemas.microsoft.com/office/powerpoint/2010/main" val="3448187522"/>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599073" name="Group 33"/>
          <p:cNvGraphicFramePr>
            <a:graphicFrameLocks noGrp="1"/>
          </p:cNvGraphicFramePr>
          <p:nvPr>
            <p:extLst>
              <p:ext uri="{D42A27DB-BD31-4B8C-83A1-F6EECF244321}">
                <p14:modId xmlns:p14="http://schemas.microsoft.com/office/powerpoint/2010/main" val="2653410782"/>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99091"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599092"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599098"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599099" name="Text Box 59"/>
          <p:cNvSpPr txBox="1">
            <a:spLocks noChangeArrowheads="1"/>
          </p:cNvSpPr>
          <p:nvPr/>
        </p:nvSpPr>
        <p:spPr bwMode="auto">
          <a:xfrm>
            <a:off x="3200400" y="3657600"/>
            <a:ext cx="37433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[ 1, + ] = “s 5” </a:t>
            </a:r>
          </a:p>
        </p:txBody>
      </p:sp>
      <p:sp>
        <p:nvSpPr>
          <p:cNvPr id="599100" name="Text Box 60"/>
          <p:cNvSpPr txBox="1">
            <a:spLocks noChangeArrowheads="1"/>
          </p:cNvSpPr>
          <p:nvPr/>
        </p:nvSpPr>
        <p:spPr bwMode="auto">
          <a:xfrm>
            <a:off x="3200400" y="4267200"/>
            <a:ext cx="35988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 5 ) </a:t>
            </a:r>
            <a:r>
              <a:rPr lang="ja-JP" altLang="en-US"/>
              <a:t>をプッシュ</a:t>
            </a:r>
          </a:p>
        </p:txBody>
      </p:sp>
      <p:graphicFrame>
        <p:nvGraphicFramePr>
          <p:cNvPr id="11"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2" name="角丸四角形 11"/>
          <p:cNvSpPr/>
          <p:nvPr/>
        </p:nvSpPr>
        <p:spPr bwMode="auto">
          <a:xfrm>
            <a:off x="4648200" y="609600"/>
            <a:ext cx="9144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99099"/>
                                        </p:tgtEl>
                                        <p:attrNameLst>
                                          <p:attrName>style.visibility</p:attrName>
                                        </p:attrNameLst>
                                      </p:cBhvr>
                                      <p:to>
                                        <p:strVal val="visible"/>
                                      </p:to>
                                    </p:set>
                                    <p:animEffect transition="in" filter="checkerboard(across)">
                                      <p:cBhvr>
                                        <p:cTn id="7" dur="500"/>
                                        <p:tgtEl>
                                          <p:spTgt spid="599099"/>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checkerboard(across)">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599100"/>
                                        </p:tgtEl>
                                        <p:attrNameLst>
                                          <p:attrName>style.visibility</p:attrName>
                                        </p:attrNameLst>
                                      </p:cBhvr>
                                      <p:to>
                                        <p:strVal val="visible"/>
                                      </p:to>
                                    </p:set>
                                    <p:animEffect transition="in" filter="checkerboard(across)">
                                      <p:cBhvr>
                                        <p:cTn id="16" dur="500"/>
                                        <p:tgtEl>
                                          <p:spTgt spid="599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9099" grpId="0" autoUpdateAnimBg="0"/>
      <p:bldP spid="599100" grpId="0" autoUpdateAnimBg="0"/>
      <p:bldP spid="1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1091"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1092" name="Group 4"/>
          <p:cNvGraphicFramePr>
            <a:graphicFrameLocks noGrp="1"/>
          </p:cNvGraphicFramePr>
          <p:nvPr>
            <p:extLst>
              <p:ext uri="{D42A27DB-BD31-4B8C-83A1-F6EECF244321}">
                <p14:modId xmlns:p14="http://schemas.microsoft.com/office/powerpoint/2010/main" val="3537265217"/>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1121" name="Group 33"/>
          <p:cNvGraphicFramePr>
            <a:graphicFrameLocks noGrp="1"/>
          </p:cNvGraphicFramePr>
          <p:nvPr>
            <p:extLst>
              <p:ext uri="{D42A27DB-BD31-4B8C-83A1-F6EECF244321}">
                <p14:modId xmlns:p14="http://schemas.microsoft.com/office/powerpoint/2010/main" val="1405390910"/>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1139"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1140"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01146"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1147" name="Text Box 59"/>
          <p:cNvSpPr txBox="1">
            <a:spLocks noChangeArrowheads="1"/>
          </p:cNvSpPr>
          <p:nvPr/>
        </p:nvSpPr>
        <p:spPr bwMode="auto">
          <a:xfrm>
            <a:off x="3200400" y="3657600"/>
            <a:ext cx="36274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[ 5, </a:t>
            </a:r>
            <a:r>
              <a:rPr lang="en-US" altLang="ja-JP" i="1"/>
              <a:t>i</a:t>
            </a:r>
            <a:r>
              <a:rPr lang="en-US" altLang="ja-JP"/>
              <a:t> ] = “s 4” </a:t>
            </a:r>
          </a:p>
        </p:txBody>
      </p:sp>
      <p:sp>
        <p:nvSpPr>
          <p:cNvPr id="601148" name="Text Box 60"/>
          <p:cNvSpPr txBox="1">
            <a:spLocks noChangeArrowheads="1"/>
          </p:cNvSpPr>
          <p:nvPr/>
        </p:nvSpPr>
        <p:spPr bwMode="auto">
          <a:xfrm>
            <a:off x="3200400" y="4267200"/>
            <a:ext cx="35734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dirty="0"/>
              <a:t>⇒ ( </a:t>
            </a:r>
            <a:r>
              <a:rPr lang="en-US" altLang="ja-JP" dirty="0"/>
              <a:t>2, 4 ) </a:t>
            </a:r>
            <a:r>
              <a:rPr lang="ja-JP" altLang="en-US" dirty="0"/>
              <a:t>をプッシュ</a:t>
            </a:r>
          </a:p>
        </p:txBody>
      </p:sp>
      <p:graphicFrame>
        <p:nvGraphicFramePr>
          <p:cNvPr id="11"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2" name="角丸四角形 11"/>
          <p:cNvSpPr/>
          <p:nvPr/>
        </p:nvSpPr>
        <p:spPr bwMode="auto">
          <a:xfrm>
            <a:off x="3962400" y="1447800"/>
            <a:ext cx="762000" cy="3048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1147"/>
                                        </p:tgtEl>
                                        <p:attrNameLst>
                                          <p:attrName>style.visibility</p:attrName>
                                        </p:attrNameLst>
                                      </p:cBhvr>
                                      <p:to>
                                        <p:strVal val="visible"/>
                                      </p:to>
                                    </p:set>
                                    <p:animEffect transition="in" filter="checkerboard(across)">
                                      <p:cBhvr>
                                        <p:cTn id="7" dur="500"/>
                                        <p:tgtEl>
                                          <p:spTgt spid="601147"/>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checkerboard(across)">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601148"/>
                                        </p:tgtEl>
                                        <p:attrNameLst>
                                          <p:attrName>style.visibility</p:attrName>
                                        </p:attrNameLst>
                                      </p:cBhvr>
                                      <p:to>
                                        <p:strVal val="visible"/>
                                      </p:to>
                                    </p:set>
                                    <p:animEffect transition="in" filter="checkerboard(across)">
                                      <p:cBhvr>
                                        <p:cTn id="16" dur="500"/>
                                        <p:tgtEl>
                                          <p:spTgt spid="601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147" grpId="0" autoUpdateAnimBg="0"/>
      <p:bldP spid="601148" grpId="0" autoUpdateAnimBg="0"/>
      <p:bldP spid="1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2115"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2116" name="Group 4"/>
          <p:cNvGraphicFramePr>
            <a:graphicFrameLocks noGrp="1"/>
          </p:cNvGraphicFramePr>
          <p:nvPr>
            <p:extLst>
              <p:ext uri="{D42A27DB-BD31-4B8C-83A1-F6EECF244321}">
                <p14:modId xmlns:p14="http://schemas.microsoft.com/office/powerpoint/2010/main" val="1868453542"/>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2145" name="Group 33"/>
          <p:cNvGraphicFramePr>
            <a:graphicFrameLocks noGrp="1"/>
          </p:cNvGraphicFramePr>
          <p:nvPr>
            <p:extLst>
              <p:ext uri="{D42A27DB-BD31-4B8C-83A1-F6EECF244321}">
                <p14:modId xmlns:p14="http://schemas.microsoft.com/office/powerpoint/2010/main" val="2302354156"/>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2163"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2164"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02170"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2171" name="Text Box 59"/>
          <p:cNvSpPr txBox="1">
            <a:spLocks noChangeArrowheads="1"/>
          </p:cNvSpPr>
          <p:nvPr/>
        </p:nvSpPr>
        <p:spPr bwMode="auto">
          <a:xfrm>
            <a:off x="3200400" y="3657600"/>
            <a:ext cx="42354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[ 4, * ] = “r F</a:t>
            </a:r>
            <a:r>
              <a:rPr lang="ja-JP" altLang="en-US"/>
              <a:t>→</a:t>
            </a:r>
            <a:r>
              <a:rPr lang="en-US" altLang="ja-JP" i="1"/>
              <a:t>i</a:t>
            </a:r>
            <a:r>
              <a:rPr lang="en-US" altLang="ja-JP"/>
              <a:t>” </a:t>
            </a:r>
          </a:p>
        </p:txBody>
      </p:sp>
      <p:sp>
        <p:nvSpPr>
          <p:cNvPr id="602172" name="Text Box 60"/>
          <p:cNvSpPr txBox="1">
            <a:spLocks noChangeArrowheads="1"/>
          </p:cNvSpPr>
          <p:nvPr/>
        </p:nvSpPr>
        <p:spPr bwMode="auto">
          <a:xfrm>
            <a:off x="3200400" y="4267200"/>
            <a:ext cx="32654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2, 4 ) </a:t>
            </a:r>
            <a:r>
              <a:rPr lang="ja-JP" altLang="en-US"/>
              <a:t>をポップ</a:t>
            </a:r>
          </a:p>
        </p:txBody>
      </p:sp>
      <p:graphicFrame>
        <p:nvGraphicFramePr>
          <p:cNvPr id="602173" name="Group 61"/>
          <p:cNvGraphicFramePr>
            <a:graphicFrameLocks noGrp="1"/>
          </p:cNvGraphicFramePr>
          <p:nvPr>
            <p:extLst>
              <p:ext uri="{D42A27DB-BD31-4B8C-83A1-F6EECF244321}">
                <p14:modId xmlns:p14="http://schemas.microsoft.com/office/powerpoint/2010/main" val="4050792331"/>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graphicFrame>
        <p:nvGraphicFramePr>
          <p:cNvPr id="12"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3" name="角丸四角形 12"/>
          <p:cNvSpPr/>
          <p:nvPr/>
        </p:nvSpPr>
        <p:spPr bwMode="auto">
          <a:xfrm>
            <a:off x="5562600" y="1295400"/>
            <a:ext cx="9144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2171"/>
                                        </p:tgtEl>
                                        <p:attrNameLst>
                                          <p:attrName>style.visibility</p:attrName>
                                        </p:attrNameLst>
                                      </p:cBhvr>
                                      <p:to>
                                        <p:strVal val="visible"/>
                                      </p:to>
                                    </p:set>
                                    <p:animEffect transition="in" filter="checkerboard(across)">
                                      <p:cBhvr>
                                        <p:cTn id="7" dur="500"/>
                                        <p:tgtEl>
                                          <p:spTgt spid="602171"/>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checkerboard(across)">
                                      <p:cBhvr>
                                        <p:cTn id="11" dur="500"/>
                                        <p:tgtEl>
                                          <p:spTgt spid="13"/>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02173"/>
                                        </p:tgtEl>
                                        <p:attrNameLst>
                                          <p:attrName>style.visibility</p:attrName>
                                        </p:attrNameLst>
                                      </p:cBhvr>
                                      <p:to>
                                        <p:strVal val="visible"/>
                                      </p:to>
                                    </p:set>
                                    <p:animEffect transition="in" filter="checkerboard(across)">
                                      <p:cBhvr>
                                        <p:cTn id="15" dur="500"/>
                                        <p:tgtEl>
                                          <p:spTgt spid="602173"/>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602172"/>
                                        </p:tgtEl>
                                        <p:attrNameLst>
                                          <p:attrName>style.visibility</p:attrName>
                                        </p:attrNameLst>
                                      </p:cBhvr>
                                      <p:to>
                                        <p:strVal val="visible"/>
                                      </p:to>
                                    </p:set>
                                    <p:animEffect transition="in" filter="checkerboard(across)">
                                      <p:cBhvr>
                                        <p:cTn id="20" dur="500"/>
                                        <p:tgtEl>
                                          <p:spTgt spid="602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171" grpId="0" autoUpdateAnimBg="0"/>
      <p:bldP spid="602172" grpId="0" autoUpdateAnimBg="0"/>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3139"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3140" name="Group 4"/>
          <p:cNvGraphicFramePr>
            <a:graphicFrameLocks noGrp="1"/>
          </p:cNvGraphicFramePr>
          <p:nvPr>
            <p:extLst>
              <p:ext uri="{D42A27DB-BD31-4B8C-83A1-F6EECF244321}">
                <p14:modId xmlns:p14="http://schemas.microsoft.com/office/powerpoint/2010/main" val="1627788224"/>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3169" name="Group 33"/>
          <p:cNvGraphicFramePr>
            <a:graphicFrameLocks noGrp="1"/>
          </p:cNvGraphicFramePr>
          <p:nvPr>
            <p:extLst>
              <p:ext uri="{D42A27DB-BD31-4B8C-83A1-F6EECF244321}">
                <p14:modId xmlns:p14="http://schemas.microsoft.com/office/powerpoint/2010/main" val="120534213"/>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3187"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3188" name="Group 52"/>
          <p:cNvGraphicFramePr>
            <a:graphicFrameLocks noGrp="1"/>
          </p:cNvGraphicFramePr>
          <p:nvPr>
            <p:extLst>
              <p:ext uri="{D42A27DB-BD31-4B8C-83A1-F6EECF244321}">
                <p14:modId xmlns:p14="http://schemas.microsoft.com/office/powerpoint/2010/main" val="1530687033"/>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3194"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3195" name="Text Box 59"/>
          <p:cNvSpPr txBox="1">
            <a:spLocks noChangeArrowheads="1"/>
          </p:cNvSpPr>
          <p:nvPr/>
        </p:nvSpPr>
        <p:spPr bwMode="auto">
          <a:xfrm>
            <a:off x="3200400" y="3657600"/>
            <a:ext cx="42354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[ 4, * ] = “r F</a:t>
            </a:r>
            <a:r>
              <a:rPr lang="ja-JP" altLang="en-US"/>
              <a:t>→</a:t>
            </a:r>
            <a:r>
              <a:rPr lang="en-US" altLang="ja-JP" i="1"/>
              <a:t>i</a:t>
            </a:r>
            <a:r>
              <a:rPr lang="en-US" altLang="ja-JP"/>
              <a:t>” </a:t>
            </a:r>
          </a:p>
        </p:txBody>
      </p:sp>
      <p:sp>
        <p:nvSpPr>
          <p:cNvPr id="603196" name="Text Box 60"/>
          <p:cNvSpPr txBox="1">
            <a:spLocks noChangeArrowheads="1"/>
          </p:cNvSpPr>
          <p:nvPr/>
        </p:nvSpPr>
        <p:spPr bwMode="auto">
          <a:xfrm>
            <a:off x="3200400" y="4267200"/>
            <a:ext cx="32654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2, 4 ) </a:t>
            </a:r>
            <a:r>
              <a:rPr lang="ja-JP" altLang="en-US"/>
              <a:t>をポップ</a:t>
            </a:r>
          </a:p>
        </p:txBody>
      </p:sp>
      <p:sp>
        <p:nvSpPr>
          <p:cNvPr id="603197" name="Text Box 61"/>
          <p:cNvSpPr txBox="1">
            <a:spLocks noChangeArrowheads="1"/>
          </p:cNvSpPr>
          <p:nvPr/>
        </p:nvSpPr>
        <p:spPr bwMode="auto">
          <a:xfrm>
            <a:off x="3200400" y="4953000"/>
            <a:ext cx="32083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goto [ 5, F ] = “3” </a:t>
            </a:r>
          </a:p>
        </p:txBody>
      </p:sp>
      <p:sp>
        <p:nvSpPr>
          <p:cNvPr id="603198" name="Text Box 62"/>
          <p:cNvSpPr txBox="1">
            <a:spLocks noChangeArrowheads="1"/>
          </p:cNvSpPr>
          <p:nvPr/>
        </p:nvSpPr>
        <p:spPr bwMode="auto">
          <a:xfrm>
            <a:off x="3200400" y="5562600"/>
            <a:ext cx="35956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F, 3 ) </a:t>
            </a:r>
            <a:r>
              <a:rPr lang="ja-JP" altLang="en-US"/>
              <a:t>をプッシュ</a:t>
            </a:r>
          </a:p>
        </p:txBody>
      </p:sp>
      <p:sp>
        <p:nvSpPr>
          <p:cNvPr id="603200" name="Text Box 64"/>
          <p:cNvSpPr txBox="1">
            <a:spLocks noChangeArrowheads="1"/>
          </p:cNvSpPr>
          <p:nvPr/>
        </p:nvSpPr>
        <p:spPr bwMode="auto">
          <a:xfrm>
            <a:off x="3276600" y="6096000"/>
            <a:ext cx="36766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コード生成 </a:t>
            </a:r>
            <a:r>
              <a:rPr lang="en-US" altLang="ja-JP"/>
              <a:t>PUSHI  2</a:t>
            </a:r>
          </a:p>
        </p:txBody>
      </p:sp>
      <p:graphicFrame>
        <p:nvGraphicFramePr>
          <p:cNvPr id="14"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5" name="角丸四角形 14"/>
          <p:cNvSpPr/>
          <p:nvPr/>
        </p:nvSpPr>
        <p:spPr bwMode="auto">
          <a:xfrm>
            <a:off x="8534400" y="1447800"/>
            <a:ext cx="6096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3197"/>
                                        </p:tgtEl>
                                        <p:attrNameLst>
                                          <p:attrName>style.visibility</p:attrName>
                                        </p:attrNameLst>
                                      </p:cBhvr>
                                      <p:to>
                                        <p:strVal val="visible"/>
                                      </p:to>
                                    </p:set>
                                    <p:animEffect transition="in" filter="checkerboard(across)">
                                      <p:cBhvr>
                                        <p:cTn id="7" dur="500"/>
                                        <p:tgtEl>
                                          <p:spTgt spid="603197"/>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checkerboard(across)">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603198"/>
                                        </p:tgtEl>
                                        <p:attrNameLst>
                                          <p:attrName>style.visibility</p:attrName>
                                        </p:attrNameLst>
                                      </p:cBhvr>
                                      <p:to>
                                        <p:strVal val="visible"/>
                                      </p:to>
                                    </p:set>
                                    <p:animEffect transition="in" filter="checkerboard(across)">
                                      <p:cBhvr>
                                        <p:cTn id="16" dur="500"/>
                                        <p:tgtEl>
                                          <p:spTgt spid="603198"/>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603200"/>
                                        </p:tgtEl>
                                        <p:attrNameLst>
                                          <p:attrName>style.visibility</p:attrName>
                                        </p:attrNameLst>
                                      </p:cBhvr>
                                      <p:to>
                                        <p:strVal val="visible"/>
                                      </p:to>
                                    </p:set>
                                    <p:animEffect transition="in" filter="checkerboard(across)">
                                      <p:cBhvr>
                                        <p:cTn id="21" dur="500"/>
                                        <p:tgtEl>
                                          <p:spTgt spid="6032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3197" grpId="0" autoUpdateAnimBg="0"/>
      <p:bldP spid="603198" grpId="0" autoUpdateAnimBg="0"/>
      <p:bldP spid="603200" grpId="0" autoUpdateAnimBg="0"/>
      <p:bldP spid="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5187"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5188" name="Group 4"/>
          <p:cNvGraphicFramePr>
            <a:graphicFrameLocks noGrp="1"/>
          </p:cNvGraphicFramePr>
          <p:nvPr>
            <p:extLst>
              <p:ext uri="{D42A27DB-BD31-4B8C-83A1-F6EECF244321}">
                <p14:modId xmlns:p14="http://schemas.microsoft.com/office/powerpoint/2010/main" val="2475107133"/>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5217" name="Group 33"/>
          <p:cNvGraphicFramePr>
            <a:graphicFrameLocks noGrp="1"/>
          </p:cNvGraphicFramePr>
          <p:nvPr>
            <p:extLst>
              <p:ext uri="{D42A27DB-BD31-4B8C-83A1-F6EECF244321}">
                <p14:modId xmlns:p14="http://schemas.microsoft.com/office/powerpoint/2010/main" val="3606689036"/>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5235"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5236"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05242"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5243" name="Text Box 59"/>
          <p:cNvSpPr txBox="1">
            <a:spLocks noChangeArrowheads="1"/>
          </p:cNvSpPr>
          <p:nvPr/>
        </p:nvSpPr>
        <p:spPr bwMode="auto">
          <a:xfrm>
            <a:off x="3200400" y="3657600"/>
            <a:ext cx="43703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[ 3, * ] = “r T</a:t>
            </a:r>
            <a:r>
              <a:rPr lang="ja-JP" altLang="en-US"/>
              <a:t>→</a:t>
            </a:r>
            <a:r>
              <a:rPr lang="en-US" altLang="ja-JP"/>
              <a:t>F” </a:t>
            </a:r>
          </a:p>
        </p:txBody>
      </p:sp>
      <p:sp>
        <p:nvSpPr>
          <p:cNvPr id="605244" name="Text Box 60"/>
          <p:cNvSpPr txBox="1">
            <a:spLocks noChangeArrowheads="1"/>
          </p:cNvSpPr>
          <p:nvPr/>
        </p:nvSpPr>
        <p:spPr bwMode="auto">
          <a:xfrm>
            <a:off x="3200400" y="4267200"/>
            <a:ext cx="32877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F, 3 ) </a:t>
            </a:r>
            <a:r>
              <a:rPr lang="ja-JP" altLang="en-US"/>
              <a:t>をポップ</a:t>
            </a:r>
          </a:p>
        </p:txBody>
      </p:sp>
      <p:graphicFrame>
        <p:nvGraphicFramePr>
          <p:cNvPr id="605245" name="Group 61"/>
          <p:cNvGraphicFramePr>
            <a:graphicFrameLocks noGrp="1"/>
          </p:cNvGraphicFramePr>
          <p:nvPr>
            <p:extLst>
              <p:ext uri="{D42A27DB-BD31-4B8C-83A1-F6EECF244321}">
                <p14:modId xmlns:p14="http://schemas.microsoft.com/office/powerpoint/2010/main" val="1171668840"/>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graphicFrame>
        <p:nvGraphicFramePr>
          <p:cNvPr id="12"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3" name="角丸四角形 12"/>
          <p:cNvSpPr/>
          <p:nvPr/>
        </p:nvSpPr>
        <p:spPr bwMode="auto">
          <a:xfrm>
            <a:off x="5562600" y="1066800"/>
            <a:ext cx="9144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5243"/>
                                        </p:tgtEl>
                                        <p:attrNameLst>
                                          <p:attrName>style.visibility</p:attrName>
                                        </p:attrNameLst>
                                      </p:cBhvr>
                                      <p:to>
                                        <p:strVal val="visible"/>
                                      </p:to>
                                    </p:set>
                                    <p:animEffect transition="in" filter="checkerboard(across)">
                                      <p:cBhvr>
                                        <p:cTn id="7" dur="500"/>
                                        <p:tgtEl>
                                          <p:spTgt spid="605243"/>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checkerboard(across)">
                                      <p:cBhvr>
                                        <p:cTn id="11" dur="500"/>
                                        <p:tgtEl>
                                          <p:spTgt spid="13"/>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05245"/>
                                        </p:tgtEl>
                                        <p:attrNameLst>
                                          <p:attrName>style.visibility</p:attrName>
                                        </p:attrNameLst>
                                      </p:cBhvr>
                                      <p:to>
                                        <p:strVal val="visible"/>
                                      </p:to>
                                    </p:set>
                                    <p:animEffect transition="in" filter="checkerboard(across)">
                                      <p:cBhvr>
                                        <p:cTn id="15" dur="500"/>
                                        <p:tgtEl>
                                          <p:spTgt spid="605245"/>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605244"/>
                                        </p:tgtEl>
                                        <p:attrNameLst>
                                          <p:attrName>style.visibility</p:attrName>
                                        </p:attrNameLst>
                                      </p:cBhvr>
                                      <p:to>
                                        <p:strVal val="visible"/>
                                      </p:to>
                                    </p:set>
                                    <p:animEffect transition="in" filter="checkerboard(across)">
                                      <p:cBhvr>
                                        <p:cTn id="20" dur="500"/>
                                        <p:tgtEl>
                                          <p:spTgt spid="605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5243" grpId="0" autoUpdateAnimBg="0"/>
      <p:bldP spid="605244" grpId="0" autoUpdateAnimBg="0"/>
      <p:bldP spid="1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4163"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4164" name="Group 4"/>
          <p:cNvGraphicFramePr>
            <a:graphicFrameLocks noGrp="1"/>
          </p:cNvGraphicFramePr>
          <p:nvPr>
            <p:extLst>
              <p:ext uri="{D42A27DB-BD31-4B8C-83A1-F6EECF244321}">
                <p14:modId xmlns:p14="http://schemas.microsoft.com/office/powerpoint/2010/main" val="606452551"/>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4193" name="Group 33"/>
          <p:cNvGraphicFramePr>
            <a:graphicFrameLocks noGrp="1"/>
          </p:cNvGraphicFramePr>
          <p:nvPr>
            <p:extLst>
              <p:ext uri="{D42A27DB-BD31-4B8C-83A1-F6EECF244321}">
                <p14:modId xmlns:p14="http://schemas.microsoft.com/office/powerpoint/2010/main" val="759781121"/>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4211"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4212" name="Group 52"/>
          <p:cNvGraphicFramePr>
            <a:graphicFrameLocks noGrp="1"/>
          </p:cNvGraphicFramePr>
          <p:nvPr>
            <p:extLst>
              <p:ext uri="{D42A27DB-BD31-4B8C-83A1-F6EECF244321}">
                <p14:modId xmlns:p14="http://schemas.microsoft.com/office/powerpoint/2010/main" val="882446153"/>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4218"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4219" name="Text Box 59"/>
          <p:cNvSpPr txBox="1">
            <a:spLocks noChangeArrowheads="1"/>
          </p:cNvSpPr>
          <p:nvPr/>
        </p:nvSpPr>
        <p:spPr bwMode="auto">
          <a:xfrm>
            <a:off x="3200400" y="3657600"/>
            <a:ext cx="43703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[ 3, * ] = “r T</a:t>
            </a:r>
            <a:r>
              <a:rPr lang="ja-JP" altLang="en-US"/>
              <a:t>→</a:t>
            </a:r>
            <a:r>
              <a:rPr lang="en-US" altLang="ja-JP"/>
              <a:t>F” </a:t>
            </a:r>
          </a:p>
        </p:txBody>
      </p:sp>
      <p:sp>
        <p:nvSpPr>
          <p:cNvPr id="604220" name="Text Box 60"/>
          <p:cNvSpPr txBox="1">
            <a:spLocks noChangeArrowheads="1"/>
          </p:cNvSpPr>
          <p:nvPr/>
        </p:nvSpPr>
        <p:spPr bwMode="auto">
          <a:xfrm>
            <a:off x="3200400" y="4267200"/>
            <a:ext cx="32877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F, 3 ) </a:t>
            </a:r>
            <a:r>
              <a:rPr lang="ja-JP" altLang="en-US"/>
              <a:t>をポップ</a:t>
            </a:r>
          </a:p>
        </p:txBody>
      </p:sp>
      <p:sp>
        <p:nvSpPr>
          <p:cNvPr id="604221" name="Text Box 61"/>
          <p:cNvSpPr txBox="1">
            <a:spLocks noChangeArrowheads="1"/>
          </p:cNvSpPr>
          <p:nvPr/>
        </p:nvSpPr>
        <p:spPr bwMode="auto">
          <a:xfrm>
            <a:off x="3200400" y="4953000"/>
            <a:ext cx="32305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goto [ 5, T ] = “7” </a:t>
            </a:r>
          </a:p>
        </p:txBody>
      </p:sp>
      <p:sp>
        <p:nvSpPr>
          <p:cNvPr id="604222" name="Text Box 62"/>
          <p:cNvSpPr txBox="1">
            <a:spLocks noChangeArrowheads="1"/>
          </p:cNvSpPr>
          <p:nvPr/>
        </p:nvSpPr>
        <p:spPr bwMode="auto">
          <a:xfrm>
            <a:off x="3200400" y="5562600"/>
            <a:ext cx="36179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T, 7 ) </a:t>
            </a:r>
            <a:r>
              <a:rPr lang="ja-JP" altLang="en-US"/>
              <a:t>をプッシュ</a:t>
            </a:r>
          </a:p>
        </p:txBody>
      </p:sp>
      <p:graphicFrame>
        <p:nvGraphicFramePr>
          <p:cNvPr id="13"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4" name="角丸四角形 13"/>
          <p:cNvSpPr/>
          <p:nvPr/>
        </p:nvSpPr>
        <p:spPr bwMode="auto">
          <a:xfrm>
            <a:off x="7924800" y="1447800"/>
            <a:ext cx="6096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4221"/>
                                        </p:tgtEl>
                                        <p:attrNameLst>
                                          <p:attrName>style.visibility</p:attrName>
                                        </p:attrNameLst>
                                      </p:cBhvr>
                                      <p:to>
                                        <p:strVal val="visible"/>
                                      </p:to>
                                    </p:set>
                                    <p:animEffect transition="in" filter="checkerboard(across)">
                                      <p:cBhvr>
                                        <p:cTn id="7" dur="500"/>
                                        <p:tgtEl>
                                          <p:spTgt spid="604221"/>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checkerboard(across)">
                                      <p:cBhvr>
                                        <p:cTn id="11" dur="500"/>
                                        <p:tgtEl>
                                          <p:spTgt spid="14"/>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604222"/>
                                        </p:tgtEl>
                                        <p:attrNameLst>
                                          <p:attrName>style.visibility</p:attrName>
                                        </p:attrNameLst>
                                      </p:cBhvr>
                                      <p:to>
                                        <p:strVal val="visible"/>
                                      </p:to>
                                    </p:set>
                                    <p:animEffect transition="in" filter="checkerboard(across)">
                                      <p:cBhvr>
                                        <p:cTn id="16" dur="500"/>
                                        <p:tgtEl>
                                          <p:spTgt spid="604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21" grpId="0" autoUpdateAnimBg="0"/>
      <p:bldP spid="604222" grpId="0" autoUpdateAnimBg="0"/>
      <p:bldP spid="1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1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6211"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6212" name="Group 4"/>
          <p:cNvGraphicFramePr>
            <a:graphicFrameLocks noGrp="1"/>
          </p:cNvGraphicFramePr>
          <p:nvPr>
            <p:extLst>
              <p:ext uri="{D42A27DB-BD31-4B8C-83A1-F6EECF244321}">
                <p14:modId xmlns:p14="http://schemas.microsoft.com/office/powerpoint/2010/main" val="3436903260"/>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6241" name="Group 33"/>
          <p:cNvGraphicFramePr>
            <a:graphicFrameLocks noGrp="1"/>
          </p:cNvGraphicFramePr>
          <p:nvPr>
            <p:extLst>
              <p:ext uri="{D42A27DB-BD31-4B8C-83A1-F6EECF244321}">
                <p14:modId xmlns:p14="http://schemas.microsoft.com/office/powerpoint/2010/main" val="1743799206"/>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6259"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6260"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06266"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6267" name="Text Box 59"/>
          <p:cNvSpPr txBox="1">
            <a:spLocks noChangeArrowheads="1"/>
          </p:cNvSpPr>
          <p:nvPr/>
        </p:nvSpPr>
        <p:spPr bwMode="auto">
          <a:xfrm>
            <a:off x="3200400" y="3657600"/>
            <a:ext cx="37179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[ 7, * ] = “s 6” </a:t>
            </a:r>
          </a:p>
        </p:txBody>
      </p:sp>
      <p:sp>
        <p:nvSpPr>
          <p:cNvPr id="606268" name="Text Box 60"/>
          <p:cNvSpPr txBox="1">
            <a:spLocks noChangeArrowheads="1"/>
          </p:cNvSpPr>
          <p:nvPr/>
        </p:nvSpPr>
        <p:spPr bwMode="auto">
          <a:xfrm>
            <a:off x="3200400" y="4267200"/>
            <a:ext cx="35734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 6 ) </a:t>
            </a:r>
            <a:r>
              <a:rPr lang="ja-JP" altLang="en-US"/>
              <a:t>をプッシュ</a:t>
            </a:r>
          </a:p>
        </p:txBody>
      </p:sp>
      <p:graphicFrame>
        <p:nvGraphicFramePr>
          <p:cNvPr id="11"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2" name="角丸四角形 11"/>
          <p:cNvSpPr/>
          <p:nvPr/>
        </p:nvSpPr>
        <p:spPr bwMode="auto">
          <a:xfrm>
            <a:off x="5562600" y="1905000"/>
            <a:ext cx="9144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6267"/>
                                        </p:tgtEl>
                                        <p:attrNameLst>
                                          <p:attrName>style.visibility</p:attrName>
                                        </p:attrNameLst>
                                      </p:cBhvr>
                                      <p:to>
                                        <p:strVal val="visible"/>
                                      </p:to>
                                    </p:set>
                                    <p:animEffect transition="in" filter="checkerboard(across)">
                                      <p:cBhvr>
                                        <p:cTn id="7" dur="500"/>
                                        <p:tgtEl>
                                          <p:spTgt spid="606267"/>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checkerboard(across)">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606268"/>
                                        </p:tgtEl>
                                        <p:attrNameLst>
                                          <p:attrName>style.visibility</p:attrName>
                                        </p:attrNameLst>
                                      </p:cBhvr>
                                      <p:to>
                                        <p:strVal val="visible"/>
                                      </p:to>
                                    </p:set>
                                    <p:animEffect transition="in" filter="checkerboard(across)">
                                      <p:cBhvr>
                                        <p:cTn id="16" dur="500"/>
                                        <p:tgtEl>
                                          <p:spTgt spid="60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67" grpId="0" autoUpdateAnimBg="0"/>
      <p:bldP spid="606268" grpId="0" autoUpdateAnimBg="0"/>
      <p:bldP spid="1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7235"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7236" name="Group 4"/>
          <p:cNvGraphicFramePr>
            <a:graphicFrameLocks noGrp="1"/>
          </p:cNvGraphicFramePr>
          <p:nvPr>
            <p:extLst>
              <p:ext uri="{D42A27DB-BD31-4B8C-83A1-F6EECF244321}">
                <p14:modId xmlns:p14="http://schemas.microsoft.com/office/powerpoint/2010/main" val="4230519748"/>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7265" name="Group 33"/>
          <p:cNvGraphicFramePr>
            <a:graphicFrameLocks noGrp="1"/>
          </p:cNvGraphicFramePr>
          <p:nvPr>
            <p:extLst>
              <p:ext uri="{D42A27DB-BD31-4B8C-83A1-F6EECF244321}">
                <p14:modId xmlns:p14="http://schemas.microsoft.com/office/powerpoint/2010/main" val="1756014161"/>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7283"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7284"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07290"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7291" name="Text Box 59"/>
          <p:cNvSpPr txBox="1">
            <a:spLocks noChangeArrowheads="1"/>
          </p:cNvSpPr>
          <p:nvPr/>
        </p:nvSpPr>
        <p:spPr bwMode="auto">
          <a:xfrm>
            <a:off x="3200400" y="3657600"/>
            <a:ext cx="36274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[ 6, </a:t>
            </a:r>
            <a:r>
              <a:rPr lang="en-US" altLang="ja-JP" i="1"/>
              <a:t>i</a:t>
            </a:r>
            <a:r>
              <a:rPr lang="en-US" altLang="ja-JP"/>
              <a:t> ] = “s 4” </a:t>
            </a:r>
          </a:p>
        </p:txBody>
      </p:sp>
      <p:sp>
        <p:nvSpPr>
          <p:cNvPr id="607292" name="Text Box 60"/>
          <p:cNvSpPr txBox="1">
            <a:spLocks noChangeArrowheads="1"/>
          </p:cNvSpPr>
          <p:nvPr/>
        </p:nvSpPr>
        <p:spPr bwMode="auto">
          <a:xfrm>
            <a:off x="3200400" y="4267200"/>
            <a:ext cx="35734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3, 4 ) </a:t>
            </a:r>
            <a:r>
              <a:rPr lang="ja-JP" altLang="en-US"/>
              <a:t>をプッシュ</a:t>
            </a:r>
          </a:p>
        </p:txBody>
      </p:sp>
      <p:graphicFrame>
        <p:nvGraphicFramePr>
          <p:cNvPr id="11"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2" name="角丸四角形 11"/>
          <p:cNvSpPr/>
          <p:nvPr/>
        </p:nvSpPr>
        <p:spPr bwMode="auto">
          <a:xfrm>
            <a:off x="4038600" y="1676400"/>
            <a:ext cx="6096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7291"/>
                                        </p:tgtEl>
                                        <p:attrNameLst>
                                          <p:attrName>style.visibility</p:attrName>
                                        </p:attrNameLst>
                                      </p:cBhvr>
                                      <p:to>
                                        <p:strVal val="visible"/>
                                      </p:to>
                                    </p:set>
                                    <p:animEffect transition="in" filter="checkerboard(across)">
                                      <p:cBhvr>
                                        <p:cTn id="7" dur="500"/>
                                        <p:tgtEl>
                                          <p:spTgt spid="607291"/>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checkerboard(across)">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607292"/>
                                        </p:tgtEl>
                                        <p:attrNameLst>
                                          <p:attrName>style.visibility</p:attrName>
                                        </p:attrNameLst>
                                      </p:cBhvr>
                                      <p:to>
                                        <p:strVal val="visible"/>
                                      </p:to>
                                    </p:set>
                                    <p:animEffect transition="in" filter="checkerboard(across)">
                                      <p:cBhvr>
                                        <p:cTn id="16" dur="500"/>
                                        <p:tgtEl>
                                          <p:spTgt spid="607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291" grpId="0" autoUpdateAnimBg="0"/>
      <p:bldP spid="607292" grpId="0" autoUpdateAnimBg="0"/>
      <p:bldP spid="1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8259"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8260" name="Group 4"/>
          <p:cNvGraphicFramePr>
            <a:graphicFrameLocks noGrp="1"/>
          </p:cNvGraphicFramePr>
          <p:nvPr>
            <p:extLst>
              <p:ext uri="{D42A27DB-BD31-4B8C-83A1-F6EECF244321}">
                <p14:modId xmlns:p14="http://schemas.microsoft.com/office/powerpoint/2010/main" val="2056973128"/>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8289" name="Group 33"/>
          <p:cNvGraphicFramePr>
            <a:graphicFrameLocks noGrp="1"/>
          </p:cNvGraphicFramePr>
          <p:nvPr>
            <p:extLst>
              <p:ext uri="{D42A27DB-BD31-4B8C-83A1-F6EECF244321}">
                <p14:modId xmlns:p14="http://schemas.microsoft.com/office/powerpoint/2010/main" val="4033923448"/>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8307"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8308"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08314"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8315" name="Text Box 59"/>
          <p:cNvSpPr txBox="1">
            <a:spLocks noChangeArrowheads="1"/>
          </p:cNvSpPr>
          <p:nvPr/>
        </p:nvSpPr>
        <p:spPr bwMode="auto">
          <a:xfrm>
            <a:off x="3200400" y="3657600"/>
            <a:ext cx="4275827" cy="5869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[ 4, $ ] = “r F</a:t>
            </a:r>
            <a:r>
              <a:rPr lang="ja-JP" altLang="en-US" dirty="0"/>
              <a:t>→</a:t>
            </a:r>
            <a:r>
              <a:rPr lang="en-US" altLang="ja-JP" i="1" dirty="0" err="1"/>
              <a:t>i</a:t>
            </a:r>
            <a:r>
              <a:rPr lang="en-US" altLang="ja-JP" dirty="0"/>
              <a:t>” </a:t>
            </a:r>
          </a:p>
        </p:txBody>
      </p:sp>
      <p:sp>
        <p:nvSpPr>
          <p:cNvPr id="608316" name="Text Box 60"/>
          <p:cNvSpPr txBox="1">
            <a:spLocks noChangeArrowheads="1"/>
          </p:cNvSpPr>
          <p:nvPr/>
        </p:nvSpPr>
        <p:spPr bwMode="auto">
          <a:xfrm>
            <a:off x="3200400" y="4267200"/>
            <a:ext cx="32654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3, 4 ) </a:t>
            </a:r>
            <a:r>
              <a:rPr lang="ja-JP" altLang="en-US"/>
              <a:t>をポップ</a:t>
            </a:r>
          </a:p>
        </p:txBody>
      </p:sp>
      <p:graphicFrame>
        <p:nvGraphicFramePr>
          <p:cNvPr id="608317" name="Group 61"/>
          <p:cNvGraphicFramePr>
            <a:graphicFrameLocks noGrp="1"/>
          </p:cNvGraphicFramePr>
          <p:nvPr>
            <p:extLst>
              <p:ext uri="{D42A27DB-BD31-4B8C-83A1-F6EECF244321}">
                <p14:modId xmlns:p14="http://schemas.microsoft.com/office/powerpoint/2010/main" val="4259472476"/>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graphicFrame>
        <p:nvGraphicFramePr>
          <p:cNvPr id="12"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3" name="角丸四角形 12"/>
          <p:cNvSpPr/>
          <p:nvPr/>
        </p:nvSpPr>
        <p:spPr bwMode="auto">
          <a:xfrm>
            <a:off x="6477000" y="1295400"/>
            <a:ext cx="9144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8315"/>
                                        </p:tgtEl>
                                        <p:attrNameLst>
                                          <p:attrName>style.visibility</p:attrName>
                                        </p:attrNameLst>
                                      </p:cBhvr>
                                      <p:to>
                                        <p:strVal val="visible"/>
                                      </p:to>
                                    </p:set>
                                    <p:animEffect transition="in" filter="checkerboard(across)">
                                      <p:cBhvr>
                                        <p:cTn id="7" dur="500"/>
                                        <p:tgtEl>
                                          <p:spTgt spid="608315"/>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checkerboard(across)">
                                      <p:cBhvr>
                                        <p:cTn id="11" dur="500"/>
                                        <p:tgtEl>
                                          <p:spTgt spid="13"/>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08317"/>
                                        </p:tgtEl>
                                        <p:attrNameLst>
                                          <p:attrName>style.visibility</p:attrName>
                                        </p:attrNameLst>
                                      </p:cBhvr>
                                      <p:to>
                                        <p:strVal val="visible"/>
                                      </p:to>
                                    </p:set>
                                    <p:animEffect transition="in" filter="checkerboard(across)">
                                      <p:cBhvr>
                                        <p:cTn id="15" dur="500"/>
                                        <p:tgtEl>
                                          <p:spTgt spid="608317"/>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608316"/>
                                        </p:tgtEl>
                                        <p:attrNameLst>
                                          <p:attrName>style.visibility</p:attrName>
                                        </p:attrNameLst>
                                      </p:cBhvr>
                                      <p:to>
                                        <p:strVal val="visible"/>
                                      </p:to>
                                    </p:set>
                                    <p:animEffect transition="in" filter="checkerboard(across)">
                                      <p:cBhvr>
                                        <p:cTn id="20" dur="500"/>
                                        <p:tgtEl>
                                          <p:spTgt spid="6083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315" grpId="0" autoUpdateAnimBg="0"/>
      <p:bldP spid="608316" grpId="0" autoUpdateAnimBg="0"/>
      <p:bldP spid="1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移動(</a:t>
            </a:r>
            <a:r>
              <a:rPr lang="en-US" altLang="ja-JP">
                <a:effectLst/>
              </a:rPr>
              <a:t>shift)</a:t>
            </a:r>
          </a:p>
        </p:txBody>
      </p:sp>
      <p:graphicFrame>
        <p:nvGraphicFramePr>
          <p:cNvPr id="416771" name="Group 3"/>
          <p:cNvGraphicFramePr>
            <a:graphicFrameLocks noGrp="1"/>
          </p:cNvGraphicFramePr>
          <p:nvPr/>
        </p:nvGraphicFramePr>
        <p:xfrm>
          <a:off x="990600" y="2743200"/>
          <a:ext cx="1447800" cy="3783014"/>
        </p:xfrm>
        <a:graphic>
          <a:graphicData uri="http://schemas.openxmlformats.org/drawingml/2006/table">
            <a:tbl>
              <a:tblPr/>
              <a:tblGrid>
                <a:gridCol w="1447800">
                  <a:extLst>
                    <a:ext uri="{9D8B030D-6E8A-4147-A177-3AD203B41FA5}">
                      <a16:colId xmlns:a16="http://schemas.microsoft.com/office/drawing/2014/main" val="20000"/>
                    </a:ext>
                  </a:extLst>
                </a:gridCol>
              </a:tblGrid>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sp>
        <p:nvSpPr>
          <p:cNvPr id="50197" name="Text Box 21"/>
          <p:cNvSpPr txBox="1">
            <a:spLocks noChangeArrowheads="1"/>
          </p:cNvSpPr>
          <p:nvPr/>
        </p:nvSpPr>
        <p:spPr bwMode="auto">
          <a:xfrm>
            <a:off x="1066800" y="2057400"/>
            <a:ext cx="13223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ja-JP" altLang="en-US" sz="2800"/>
              <a:t>スタック</a:t>
            </a:r>
          </a:p>
        </p:txBody>
      </p:sp>
      <p:sp>
        <p:nvSpPr>
          <p:cNvPr id="50198" name="Text Box 22"/>
          <p:cNvSpPr txBox="1">
            <a:spLocks noChangeArrowheads="1"/>
          </p:cNvSpPr>
          <p:nvPr/>
        </p:nvSpPr>
        <p:spPr bwMode="auto">
          <a:xfrm>
            <a:off x="2743200" y="1600200"/>
            <a:ext cx="575945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ja-JP" altLang="en-US" sz="2800" dirty="0"/>
              <a:t>生成規則</a:t>
            </a:r>
          </a:p>
          <a:p>
            <a:pPr eaLnBrk="1" hangingPunct="1">
              <a:spcBef>
                <a:spcPct val="0"/>
              </a:spcBef>
              <a:buClrTx/>
              <a:buSzTx/>
              <a:buFontTx/>
              <a:buNone/>
            </a:pPr>
            <a:r>
              <a:rPr lang="en-US" altLang="ja-JP" sz="2800" b="1" dirty="0"/>
              <a:t>P</a:t>
            </a:r>
            <a:r>
              <a:rPr lang="en-US" altLang="ja-JP" sz="2800" dirty="0"/>
              <a:t> = {E</a:t>
            </a:r>
            <a:r>
              <a:rPr lang="ja-JP" altLang="en-US" sz="2800" dirty="0"/>
              <a:t>→</a:t>
            </a:r>
            <a:r>
              <a:rPr lang="en-US" altLang="ja-JP" sz="2800" dirty="0"/>
              <a:t>T+T, T</a:t>
            </a:r>
            <a:r>
              <a:rPr lang="ja-JP" altLang="en-US" sz="2800" dirty="0"/>
              <a:t>→</a:t>
            </a:r>
            <a:r>
              <a:rPr lang="en-US" altLang="ja-JP" sz="2800" dirty="0"/>
              <a:t>F*F, F</a:t>
            </a:r>
            <a:r>
              <a:rPr lang="ja-JP" altLang="en-US" sz="2800" dirty="0"/>
              <a:t>→</a:t>
            </a:r>
            <a:r>
              <a:rPr lang="en-US" altLang="ja-JP" sz="2800" i="1" dirty="0"/>
              <a:t>i</a:t>
            </a:r>
            <a:r>
              <a:rPr lang="en-US" altLang="ja-JP" sz="2800" dirty="0"/>
              <a:t>, F</a:t>
            </a:r>
            <a:r>
              <a:rPr lang="ja-JP" altLang="en-US" sz="2800" dirty="0"/>
              <a:t>→(</a:t>
            </a:r>
            <a:r>
              <a:rPr lang="en-US" altLang="ja-JP" sz="2800" dirty="0"/>
              <a:t>E)} </a:t>
            </a:r>
          </a:p>
        </p:txBody>
      </p:sp>
      <p:graphicFrame>
        <p:nvGraphicFramePr>
          <p:cNvPr id="416794" name="Group 26"/>
          <p:cNvGraphicFramePr>
            <a:graphicFrameLocks noGrp="1"/>
          </p:cNvGraphicFramePr>
          <p:nvPr/>
        </p:nvGraphicFramePr>
        <p:xfrm>
          <a:off x="7162800" y="2743200"/>
          <a:ext cx="1447800" cy="3783014"/>
        </p:xfrm>
        <a:graphic>
          <a:graphicData uri="http://schemas.openxmlformats.org/drawingml/2006/table">
            <a:tbl>
              <a:tblPr/>
              <a:tblGrid>
                <a:gridCol w="1447800">
                  <a:extLst>
                    <a:ext uri="{9D8B030D-6E8A-4147-A177-3AD203B41FA5}">
                      <a16:colId xmlns:a16="http://schemas.microsoft.com/office/drawing/2014/main" val="20000"/>
                    </a:ext>
                  </a:extLst>
                </a:gridCol>
              </a:tblGrid>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53975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54133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bl>
          </a:graphicData>
        </a:graphic>
      </p:graphicFrame>
      <p:graphicFrame>
        <p:nvGraphicFramePr>
          <p:cNvPr id="416838" name="Group 70"/>
          <p:cNvGraphicFramePr>
            <a:graphicFrameLocks noGrp="1"/>
          </p:cNvGraphicFramePr>
          <p:nvPr/>
        </p:nvGraphicFramePr>
        <p:xfrm>
          <a:off x="3429000" y="3276600"/>
          <a:ext cx="2736850" cy="609600"/>
        </p:xfrm>
        <a:graphic>
          <a:graphicData uri="http://schemas.openxmlformats.org/drawingml/2006/table">
            <a:tbl>
              <a:tblPr/>
              <a:tblGrid>
                <a:gridCol w="546100">
                  <a:extLst>
                    <a:ext uri="{9D8B030D-6E8A-4147-A177-3AD203B41FA5}">
                      <a16:colId xmlns:a16="http://schemas.microsoft.com/office/drawing/2014/main" val="20000"/>
                    </a:ext>
                  </a:extLst>
                </a:gridCol>
                <a:gridCol w="547688">
                  <a:extLst>
                    <a:ext uri="{9D8B030D-6E8A-4147-A177-3AD203B41FA5}">
                      <a16:colId xmlns:a16="http://schemas.microsoft.com/office/drawing/2014/main" val="20001"/>
                    </a:ext>
                  </a:extLst>
                </a:gridCol>
                <a:gridCol w="547687">
                  <a:extLst>
                    <a:ext uri="{9D8B030D-6E8A-4147-A177-3AD203B41FA5}">
                      <a16:colId xmlns:a16="http://schemas.microsoft.com/office/drawing/2014/main" val="20002"/>
                    </a:ext>
                  </a:extLst>
                </a:gridCol>
                <a:gridCol w="547688">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tblGrid>
              <a:tr h="6096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50231" name="Text Box 68"/>
          <p:cNvSpPr txBox="1">
            <a:spLocks noChangeArrowheads="1"/>
          </p:cNvSpPr>
          <p:nvPr/>
        </p:nvSpPr>
        <p:spPr bwMode="auto">
          <a:xfrm>
            <a:off x="3505200" y="2667000"/>
            <a:ext cx="19589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ja-JP" altLang="en-US" sz="2800"/>
              <a:t>入力記号列</a:t>
            </a:r>
          </a:p>
        </p:txBody>
      </p:sp>
      <p:sp>
        <p:nvSpPr>
          <p:cNvPr id="416839" name="AutoShape 71"/>
          <p:cNvSpPr>
            <a:spLocks noChangeArrowheads="1"/>
          </p:cNvSpPr>
          <p:nvPr/>
        </p:nvSpPr>
        <p:spPr bwMode="auto">
          <a:xfrm>
            <a:off x="2667000" y="4572000"/>
            <a:ext cx="1752600" cy="990600"/>
          </a:xfrm>
          <a:prstGeom prst="wedgeRoundRectCallout">
            <a:avLst>
              <a:gd name="adj1" fmla="val -64944"/>
              <a:gd name="adj2" fmla="val -99361"/>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algn="ctr" eaLnBrk="1" hangingPunct="1">
              <a:spcBef>
                <a:spcPct val="0"/>
              </a:spcBef>
              <a:buClrTx/>
              <a:buSzTx/>
              <a:buFontTx/>
              <a:buNone/>
            </a:pPr>
            <a:r>
              <a:rPr lang="ja-JP" altLang="en-US" sz="2800"/>
              <a:t>右辺と</a:t>
            </a:r>
          </a:p>
          <a:p>
            <a:pPr algn="ctr" eaLnBrk="1" hangingPunct="1">
              <a:spcBef>
                <a:spcPct val="0"/>
              </a:spcBef>
              <a:buClrTx/>
              <a:buSzTx/>
              <a:buFontTx/>
              <a:buNone/>
            </a:pPr>
            <a:r>
              <a:rPr lang="ja-JP" altLang="en-US" sz="2800"/>
              <a:t>不一致</a:t>
            </a:r>
          </a:p>
        </p:txBody>
      </p:sp>
      <p:grpSp>
        <p:nvGrpSpPr>
          <p:cNvPr id="416843" name="Group 75"/>
          <p:cNvGrpSpPr>
            <a:grpSpLocks/>
          </p:cNvGrpSpPr>
          <p:nvPr/>
        </p:nvGrpSpPr>
        <p:grpSpPr bwMode="auto">
          <a:xfrm>
            <a:off x="4800600" y="4267200"/>
            <a:ext cx="1908175" cy="1631950"/>
            <a:chOff x="3024" y="2688"/>
            <a:chExt cx="1202" cy="1028"/>
          </a:xfrm>
        </p:grpSpPr>
        <p:sp>
          <p:nvSpPr>
            <p:cNvPr id="50234" name="Text Box 73"/>
            <p:cNvSpPr txBox="1">
              <a:spLocks noChangeArrowheads="1"/>
            </p:cNvSpPr>
            <p:nvPr/>
          </p:nvSpPr>
          <p:spPr bwMode="auto">
            <a:xfrm>
              <a:off x="3024" y="3120"/>
              <a:ext cx="1202"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r>
                <a:rPr lang="ja-JP" altLang="en-US" sz="2800"/>
                <a:t>入力記号を</a:t>
              </a:r>
            </a:p>
            <a:p>
              <a:pPr eaLnBrk="1" hangingPunct="1">
                <a:spcBef>
                  <a:spcPct val="0"/>
                </a:spcBef>
                <a:buClrTx/>
                <a:buSzTx/>
                <a:buFontTx/>
                <a:buNone/>
              </a:pPr>
              <a:r>
                <a:rPr lang="ja-JP" altLang="en-US" sz="2800"/>
                <a:t>プッシュ</a:t>
              </a:r>
            </a:p>
          </p:txBody>
        </p:sp>
        <p:sp>
          <p:nvSpPr>
            <p:cNvPr id="50235" name="AutoShape 74"/>
            <p:cNvSpPr>
              <a:spLocks noChangeArrowheads="1"/>
            </p:cNvSpPr>
            <p:nvPr/>
          </p:nvSpPr>
          <p:spPr bwMode="auto">
            <a:xfrm>
              <a:off x="3552" y="2688"/>
              <a:ext cx="672" cy="480"/>
            </a:xfrm>
            <a:prstGeom prst="rightArrow">
              <a:avLst>
                <a:gd name="adj1" fmla="val 50000"/>
                <a:gd name="adj2" fmla="val 35000"/>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lvl1pPr>
                <a:spcBef>
                  <a:spcPct val="20000"/>
                </a:spcBef>
                <a:buClr>
                  <a:schemeClr val="hlink"/>
                </a:buClr>
                <a:buSzPct val="70000"/>
                <a:buFont typeface="Wingdings" panose="05000000000000000000" pitchFamily="2" charset="2"/>
                <a:buChar char="n"/>
                <a:defRPr kumimoji="1" sz="3200">
                  <a:solidFill>
                    <a:schemeClr val="tx1"/>
                  </a:solidFill>
                  <a:latin typeface="Times New Roman" panose="02020603050405020304" pitchFamily="18" charset="0"/>
                  <a:ea typeface="ＭＳ Ｐゴシック" panose="020B0600070205080204" pitchFamily="50" charset="-128"/>
                </a:defRPr>
              </a:lvl1pPr>
              <a:lvl2pPr marL="742950" indent="-285750">
                <a:spcBef>
                  <a:spcPct val="20000"/>
                </a:spcBef>
                <a:buClr>
                  <a:schemeClr val="tx1"/>
                </a:buClr>
                <a:buChar char="–"/>
                <a:defRPr kumimoji="1" sz="2800">
                  <a:solidFill>
                    <a:schemeClr val="tx1"/>
                  </a:solidFill>
                  <a:latin typeface="Times New Roman" panose="02020603050405020304" pitchFamily="18" charset="0"/>
                  <a:ea typeface="ＭＳ Ｐゴシック" panose="020B0600070205080204" pitchFamily="50" charset="-128"/>
                </a:defRPr>
              </a:lvl2pPr>
              <a:lvl3pPr marL="1143000" indent="-228600">
                <a:spcBef>
                  <a:spcPct val="20000"/>
                </a:spcBef>
                <a:buClr>
                  <a:schemeClr val="hlink"/>
                </a:buClr>
                <a:buSzPct val="70000"/>
                <a:buFont typeface="Wingdings" panose="05000000000000000000" pitchFamily="2" charset="2"/>
                <a:buChar char="n"/>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spcBef>
                  <a:spcPct val="20000"/>
                </a:spcBef>
                <a:buClr>
                  <a:schemeClr val="tx1"/>
                </a:buClr>
                <a:buChar char="–"/>
                <a:defRPr kumimoji="1" sz="2000">
                  <a:solidFill>
                    <a:schemeClr val="tx1"/>
                  </a:solidFill>
                  <a:latin typeface="Times New Roman" panose="02020603050405020304" pitchFamily="18" charset="0"/>
                  <a:ea typeface="ＭＳ Ｐゴシック" panose="020B0600070205080204" pitchFamily="50" charset="-128"/>
                </a:defRPr>
              </a:lvl4pPr>
              <a:lvl5pPr marL="2057400" indent="-22860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20000"/>
                </a:spcBef>
                <a:spcAft>
                  <a:spcPct val="0"/>
                </a:spcAft>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9pPr>
            </a:lstStyle>
            <a:p>
              <a:pPr eaLnBrk="1" hangingPunct="1">
                <a:spcBef>
                  <a:spcPct val="0"/>
                </a:spcBef>
                <a:buClrTx/>
                <a:buSzTx/>
                <a:buFontTx/>
                <a:buNone/>
              </a:pPr>
              <a:endParaRPr lang="ja-JP" altLang="en-US"/>
            </a:p>
          </p:txBody>
        </p:sp>
      </p:grpSp>
    </p:spTree>
    <p:extLst>
      <p:ext uri="{BB962C8B-B14F-4D97-AF65-F5344CB8AC3E}">
        <p14:creationId xmlns:p14="http://schemas.microsoft.com/office/powerpoint/2010/main" val="33845681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16839"/>
                                        </p:tgtEl>
                                        <p:attrNameLst>
                                          <p:attrName>style.visibility</p:attrName>
                                        </p:attrNameLst>
                                      </p:cBhvr>
                                      <p:to>
                                        <p:strVal val="visible"/>
                                      </p:to>
                                    </p:set>
                                    <p:animEffect transition="in" filter="checkerboard(across)">
                                      <p:cBhvr>
                                        <p:cTn id="7" dur="500"/>
                                        <p:tgtEl>
                                          <p:spTgt spid="4168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416843"/>
                                        </p:tgtEl>
                                        <p:attrNameLst>
                                          <p:attrName>style.visibility</p:attrName>
                                        </p:attrNameLst>
                                      </p:cBhvr>
                                      <p:to>
                                        <p:strVal val="visible"/>
                                      </p:to>
                                    </p:set>
                                    <p:animEffect transition="in" filter="wipe(left)">
                                      <p:cBhvr>
                                        <p:cTn id="12" dur="500"/>
                                        <p:tgtEl>
                                          <p:spTgt spid="416843"/>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416794"/>
                                        </p:tgtEl>
                                        <p:attrNameLst>
                                          <p:attrName>style.visibility</p:attrName>
                                        </p:attrNameLst>
                                      </p:cBhvr>
                                      <p:to>
                                        <p:strVal val="visible"/>
                                      </p:to>
                                    </p:set>
                                    <p:animEffect transition="in" filter="wipe(left)">
                                      <p:cBhvr>
                                        <p:cTn id="16" dur="500"/>
                                        <p:tgtEl>
                                          <p:spTgt spid="416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6839" grpId="0" animBg="1"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9283"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9284" name="Group 4"/>
          <p:cNvGraphicFramePr>
            <a:graphicFrameLocks noGrp="1"/>
          </p:cNvGraphicFramePr>
          <p:nvPr>
            <p:extLst>
              <p:ext uri="{D42A27DB-BD31-4B8C-83A1-F6EECF244321}">
                <p14:modId xmlns:p14="http://schemas.microsoft.com/office/powerpoint/2010/main" val="2314380975"/>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9313" name="Group 33"/>
          <p:cNvGraphicFramePr>
            <a:graphicFrameLocks noGrp="1"/>
          </p:cNvGraphicFramePr>
          <p:nvPr>
            <p:extLst>
              <p:ext uri="{D42A27DB-BD31-4B8C-83A1-F6EECF244321}">
                <p14:modId xmlns:p14="http://schemas.microsoft.com/office/powerpoint/2010/main" val="1872090527"/>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9331"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9332" name="Group 52"/>
          <p:cNvGraphicFramePr>
            <a:graphicFrameLocks noGrp="1"/>
          </p:cNvGraphicFramePr>
          <p:nvPr>
            <p:extLst>
              <p:ext uri="{D42A27DB-BD31-4B8C-83A1-F6EECF244321}">
                <p14:modId xmlns:p14="http://schemas.microsoft.com/office/powerpoint/2010/main" val="3047868168"/>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9338"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9339" name="Text Box 59"/>
          <p:cNvSpPr txBox="1">
            <a:spLocks noChangeArrowheads="1"/>
          </p:cNvSpPr>
          <p:nvPr/>
        </p:nvSpPr>
        <p:spPr bwMode="auto">
          <a:xfrm>
            <a:off x="3200400" y="3657600"/>
            <a:ext cx="42354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[ 4, $ ] = “r F</a:t>
            </a:r>
            <a:r>
              <a:rPr lang="ja-JP" altLang="en-US"/>
              <a:t>→</a:t>
            </a:r>
            <a:r>
              <a:rPr lang="en-US" altLang="ja-JP" i="1"/>
              <a:t>i</a:t>
            </a:r>
            <a:r>
              <a:rPr lang="en-US" altLang="ja-JP"/>
              <a:t>” </a:t>
            </a:r>
          </a:p>
        </p:txBody>
      </p:sp>
      <p:sp>
        <p:nvSpPr>
          <p:cNvPr id="609340" name="Text Box 60"/>
          <p:cNvSpPr txBox="1">
            <a:spLocks noChangeArrowheads="1"/>
          </p:cNvSpPr>
          <p:nvPr/>
        </p:nvSpPr>
        <p:spPr bwMode="auto">
          <a:xfrm>
            <a:off x="3200400" y="4267200"/>
            <a:ext cx="32654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3, 4 ) </a:t>
            </a:r>
            <a:r>
              <a:rPr lang="ja-JP" altLang="en-US"/>
              <a:t>をポップ</a:t>
            </a:r>
          </a:p>
        </p:txBody>
      </p:sp>
      <p:sp>
        <p:nvSpPr>
          <p:cNvPr id="609341" name="Text Box 61"/>
          <p:cNvSpPr txBox="1">
            <a:spLocks noChangeArrowheads="1"/>
          </p:cNvSpPr>
          <p:nvPr/>
        </p:nvSpPr>
        <p:spPr bwMode="auto">
          <a:xfrm>
            <a:off x="3200400" y="4953000"/>
            <a:ext cx="32083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goto [ 6, F ] = “8” </a:t>
            </a:r>
          </a:p>
        </p:txBody>
      </p:sp>
      <p:sp>
        <p:nvSpPr>
          <p:cNvPr id="609342" name="Text Box 62"/>
          <p:cNvSpPr txBox="1">
            <a:spLocks noChangeArrowheads="1"/>
          </p:cNvSpPr>
          <p:nvPr/>
        </p:nvSpPr>
        <p:spPr bwMode="auto">
          <a:xfrm>
            <a:off x="3200400" y="5562600"/>
            <a:ext cx="35956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F, 8 ) </a:t>
            </a:r>
            <a:r>
              <a:rPr lang="ja-JP" altLang="en-US"/>
              <a:t>をプッシュ</a:t>
            </a:r>
          </a:p>
        </p:txBody>
      </p:sp>
      <p:sp>
        <p:nvSpPr>
          <p:cNvPr id="609343" name="Text Box 63"/>
          <p:cNvSpPr txBox="1">
            <a:spLocks noChangeArrowheads="1"/>
          </p:cNvSpPr>
          <p:nvPr/>
        </p:nvSpPr>
        <p:spPr bwMode="auto">
          <a:xfrm>
            <a:off x="3276600" y="6096000"/>
            <a:ext cx="36766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コード生成 </a:t>
            </a:r>
            <a:r>
              <a:rPr lang="en-US" altLang="ja-JP"/>
              <a:t>PUSHI  3</a:t>
            </a:r>
          </a:p>
        </p:txBody>
      </p:sp>
      <p:graphicFrame>
        <p:nvGraphicFramePr>
          <p:cNvPr id="14"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5" name="角丸四角形 14"/>
          <p:cNvSpPr/>
          <p:nvPr/>
        </p:nvSpPr>
        <p:spPr bwMode="auto">
          <a:xfrm>
            <a:off x="8534400" y="1676400"/>
            <a:ext cx="6096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9341"/>
                                        </p:tgtEl>
                                        <p:attrNameLst>
                                          <p:attrName>style.visibility</p:attrName>
                                        </p:attrNameLst>
                                      </p:cBhvr>
                                      <p:to>
                                        <p:strVal val="visible"/>
                                      </p:to>
                                    </p:set>
                                    <p:animEffect transition="in" filter="checkerboard(across)">
                                      <p:cBhvr>
                                        <p:cTn id="7" dur="500"/>
                                        <p:tgtEl>
                                          <p:spTgt spid="609341"/>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checkerboard(across)">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609342"/>
                                        </p:tgtEl>
                                        <p:attrNameLst>
                                          <p:attrName>style.visibility</p:attrName>
                                        </p:attrNameLst>
                                      </p:cBhvr>
                                      <p:to>
                                        <p:strVal val="visible"/>
                                      </p:to>
                                    </p:set>
                                    <p:animEffect transition="in" filter="checkerboard(across)">
                                      <p:cBhvr>
                                        <p:cTn id="16" dur="500"/>
                                        <p:tgtEl>
                                          <p:spTgt spid="609342"/>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609343"/>
                                        </p:tgtEl>
                                        <p:attrNameLst>
                                          <p:attrName>style.visibility</p:attrName>
                                        </p:attrNameLst>
                                      </p:cBhvr>
                                      <p:to>
                                        <p:strVal val="visible"/>
                                      </p:to>
                                    </p:set>
                                    <p:animEffect transition="in" filter="checkerboard(across)">
                                      <p:cBhvr>
                                        <p:cTn id="21" dur="500"/>
                                        <p:tgtEl>
                                          <p:spTgt spid="6093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9341" grpId="0" autoUpdateAnimBg="0"/>
      <p:bldP spid="609342" grpId="0" autoUpdateAnimBg="0"/>
      <p:bldP spid="609343" grpId="0" autoUpdateAnimBg="0"/>
      <p:bldP spid="1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10307"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10308" name="Group 4"/>
          <p:cNvGraphicFramePr>
            <a:graphicFrameLocks noGrp="1"/>
          </p:cNvGraphicFramePr>
          <p:nvPr>
            <p:extLst>
              <p:ext uri="{D42A27DB-BD31-4B8C-83A1-F6EECF244321}">
                <p14:modId xmlns:p14="http://schemas.microsoft.com/office/powerpoint/2010/main" val="1264007757"/>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10337" name="Group 33"/>
          <p:cNvGraphicFramePr>
            <a:graphicFrameLocks noGrp="1"/>
          </p:cNvGraphicFramePr>
          <p:nvPr>
            <p:extLst>
              <p:ext uri="{D42A27DB-BD31-4B8C-83A1-F6EECF244321}">
                <p14:modId xmlns:p14="http://schemas.microsoft.com/office/powerpoint/2010/main" val="2275653285"/>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10355"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10356"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10362"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10363" name="Text Box 59"/>
          <p:cNvSpPr txBox="1">
            <a:spLocks noChangeArrowheads="1"/>
          </p:cNvSpPr>
          <p:nvPr/>
        </p:nvSpPr>
        <p:spPr bwMode="auto">
          <a:xfrm>
            <a:off x="3200400" y="3657600"/>
            <a:ext cx="48212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[ 8, $ ] = “r T</a:t>
            </a:r>
            <a:r>
              <a:rPr lang="ja-JP" altLang="en-US"/>
              <a:t>→</a:t>
            </a:r>
            <a:r>
              <a:rPr lang="en-US" altLang="ja-JP"/>
              <a:t>T*F” </a:t>
            </a:r>
          </a:p>
        </p:txBody>
      </p:sp>
      <p:sp>
        <p:nvSpPr>
          <p:cNvPr id="610364" name="Text Box 60"/>
          <p:cNvSpPr txBox="1">
            <a:spLocks noChangeArrowheads="1"/>
          </p:cNvSpPr>
          <p:nvPr/>
        </p:nvSpPr>
        <p:spPr bwMode="auto">
          <a:xfrm>
            <a:off x="3200400" y="4267200"/>
            <a:ext cx="57007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F, 8 ) </a:t>
            </a:r>
            <a:r>
              <a:rPr lang="ja-JP" altLang="en-US"/>
              <a:t>( *</a:t>
            </a:r>
            <a:r>
              <a:rPr lang="en-US" altLang="ja-JP"/>
              <a:t>, 6 ) </a:t>
            </a:r>
            <a:r>
              <a:rPr lang="ja-JP" altLang="en-US"/>
              <a:t>( </a:t>
            </a:r>
            <a:r>
              <a:rPr lang="en-US" altLang="ja-JP"/>
              <a:t>T, 7 ) </a:t>
            </a:r>
            <a:r>
              <a:rPr lang="ja-JP" altLang="en-US"/>
              <a:t>をポップ</a:t>
            </a:r>
          </a:p>
        </p:txBody>
      </p:sp>
      <p:graphicFrame>
        <p:nvGraphicFramePr>
          <p:cNvPr id="610365" name="Group 61"/>
          <p:cNvGraphicFramePr>
            <a:graphicFrameLocks noGrp="1"/>
          </p:cNvGraphicFramePr>
          <p:nvPr>
            <p:extLst>
              <p:ext uri="{D42A27DB-BD31-4B8C-83A1-F6EECF244321}">
                <p14:modId xmlns:p14="http://schemas.microsoft.com/office/powerpoint/2010/main" val="3165837116"/>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graphicFrame>
        <p:nvGraphicFramePr>
          <p:cNvPr id="12"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3" name="角丸四角形 12"/>
          <p:cNvSpPr/>
          <p:nvPr/>
        </p:nvSpPr>
        <p:spPr bwMode="auto">
          <a:xfrm>
            <a:off x="6477000" y="2133600"/>
            <a:ext cx="9144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10363"/>
                                        </p:tgtEl>
                                        <p:attrNameLst>
                                          <p:attrName>style.visibility</p:attrName>
                                        </p:attrNameLst>
                                      </p:cBhvr>
                                      <p:to>
                                        <p:strVal val="visible"/>
                                      </p:to>
                                    </p:set>
                                    <p:animEffect transition="in" filter="checkerboard(across)">
                                      <p:cBhvr>
                                        <p:cTn id="7" dur="500"/>
                                        <p:tgtEl>
                                          <p:spTgt spid="610363"/>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checkerboard(across)">
                                      <p:cBhvr>
                                        <p:cTn id="11" dur="500"/>
                                        <p:tgtEl>
                                          <p:spTgt spid="13"/>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0365"/>
                                        </p:tgtEl>
                                        <p:attrNameLst>
                                          <p:attrName>style.visibility</p:attrName>
                                        </p:attrNameLst>
                                      </p:cBhvr>
                                      <p:to>
                                        <p:strVal val="visible"/>
                                      </p:to>
                                    </p:set>
                                    <p:animEffect transition="in" filter="checkerboard(across)">
                                      <p:cBhvr>
                                        <p:cTn id="15" dur="500"/>
                                        <p:tgtEl>
                                          <p:spTgt spid="610365"/>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610364"/>
                                        </p:tgtEl>
                                        <p:attrNameLst>
                                          <p:attrName>style.visibility</p:attrName>
                                        </p:attrNameLst>
                                      </p:cBhvr>
                                      <p:to>
                                        <p:strVal val="visible"/>
                                      </p:to>
                                    </p:set>
                                    <p:animEffect transition="in" filter="checkerboard(across)">
                                      <p:cBhvr>
                                        <p:cTn id="20" dur="500"/>
                                        <p:tgtEl>
                                          <p:spTgt spid="610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363" grpId="0" autoUpdateAnimBg="0"/>
      <p:bldP spid="610364" grpId="0" autoUpdateAnimBg="0"/>
      <p:bldP spid="1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00067"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00068" name="Group 4"/>
          <p:cNvGraphicFramePr>
            <a:graphicFrameLocks noGrp="1"/>
          </p:cNvGraphicFramePr>
          <p:nvPr>
            <p:extLst>
              <p:ext uri="{D42A27DB-BD31-4B8C-83A1-F6EECF244321}">
                <p14:modId xmlns:p14="http://schemas.microsoft.com/office/powerpoint/2010/main" val="3964646605"/>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00097" name="Group 33"/>
          <p:cNvGraphicFramePr>
            <a:graphicFrameLocks noGrp="1"/>
          </p:cNvGraphicFramePr>
          <p:nvPr>
            <p:extLst>
              <p:ext uri="{D42A27DB-BD31-4B8C-83A1-F6EECF244321}">
                <p14:modId xmlns:p14="http://schemas.microsoft.com/office/powerpoint/2010/main" val="4065312239"/>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0115"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00116" name="Group 52"/>
          <p:cNvGraphicFramePr>
            <a:graphicFrameLocks noGrp="1"/>
          </p:cNvGraphicFramePr>
          <p:nvPr>
            <p:extLst>
              <p:ext uri="{D42A27DB-BD31-4B8C-83A1-F6EECF244321}">
                <p14:modId xmlns:p14="http://schemas.microsoft.com/office/powerpoint/2010/main" val="3528217430"/>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00122"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00123" name="Text Box 59"/>
          <p:cNvSpPr txBox="1">
            <a:spLocks noChangeArrowheads="1"/>
          </p:cNvSpPr>
          <p:nvPr/>
        </p:nvSpPr>
        <p:spPr bwMode="auto">
          <a:xfrm>
            <a:off x="3200400" y="3657600"/>
            <a:ext cx="48212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[ 8, $ ] = “r T</a:t>
            </a:r>
            <a:r>
              <a:rPr lang="ja-JP" altLang="en-US"/>
              <a:t>→</a:t>
            </a:r>
            <a:r>
              <a:rPr lang="en-US" altLang="ja-JP"/>
              <a:t>T*F” </a:t>
            </a:r>
          </a:p>
        </p:txBody>
      </p:sp>
      <p:sp>
        <p:nvSpPr>
          <p:cNvPr id="600124" name="Text Box 60"/>
          <p:cNvSpPr txBox="1">
            <a:spLocks noChangeArrowheads="1"/>
          </p:cNvSpPr>
          <p:nvPr/>
        </p:nvSpPr>
        <p:spPr bwMode="auto">
          <a:xfrm>
            <a:off x="3200400" y="4267200"/>
            <a:ext cx="57007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F, 8 ) </a:t>
            </a:r>
            <a:r>
              <a:rPr lang="ja-JP" altLang="en-US"/>
              <a:t>( *</a:t>
            </a:r>
            <a:r>
              <a:rPr lang="en-US" altLang="ja-JP"/>
              <a:t>, 6 ) </a:t>
            </a:r>
            <a:r>
              <a:rPr lang="ja-JP" altLang="en-US"/>
              <a:t>( </a:t>
            </a:r>
            <a:r>
              <a:rPr lang="en-US" altLang="ja-JP"/>
              <a:t>T, 7 ) </a:t>
            </a:r>
            <a:r>
              <a:rPr lang="ja-JP" altLang="en-US"/>
              <a:t>をポップ</a:t>
            </a:r>
          </a:p>
        </p:txBody>
      </p:sp>
      <p:sp>
        <p:nvSpPr>
          <p:cNvPr id="600125" name="Text Box 61"/>
          <p:cNvSpPr txBox="1">
            <a:spLocks noChangeArrowheads="1"/>
          </p:cNvSpPr>
          <p:nvPr/>
        </p:nvSpPr>
        <p:spPr bwMode="auto">
          <a:xfrm>
            <a:off x="3200400" y="4953000"/>
            <a:ext cx="32305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goto [ 5, T ] = “7” </a:t>
            </a:r>
          </a:p>
        </p:txBody>
      </p:sp>
      <p:sp>
        <p:nvSpPr>
          <p:cNvPr id="600126" name="Text Box 62"/>
          <p:cNvSpPr txBox="1">
            <a:spLocks noChangeArrowheads="1"/>
          </p:cNvSpPr>
          <p:nvPr/>
        </p:nvSpPr>
        <p:spPr bwMode="auto">
          <a:xfrm>
            <a:off x="3200400" y="5562600"/>
            <a:ext cx="36179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T, 7 ) </a:t>
            </a:r>
            <a:r>
              <a:rPr lang="ja-JP" altLang="en-US"/>
              <a:t>をプッシュ</a:t>
            </a:r>
          </a:p>
        </p:txBody>
      </p:sp>
      <p:sp>
        <p:nvSpPr>
          <p:cNvPr id="600127" name="Text Box 63"/>
          <p:cNvSpPr txBox="1">
            <a:spLocks noChangeArrowheads="1"/>
          </p:cNvSpPr>
          <p:nvPr/>
        </p:nvSpPr>
        <p:spPr bwMode="auto">
          <a:xfrm>
            <a:off x="3276600" y="6096000"/>
            <a:ext cx="30003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コード生成 </a:t>
            </a:r>
            <a:r>
              <a:rPr lang="en-US" altLang="ja-JP"/>
              <a:t>MUL</a:t>
            </a:r>
          </a:p>
        </p:txBody>
      </p:sp>
      <p:graphicFrame>
        <p:nvGraphicFramePr>
          <p:cNvPr id="14"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5" name="角丸四角形 14"/>
          <p:cNvSpPr/>
          <p:nvPr/>
        </p:nvSpPr>
        <p:spPr bwMode="auto">
          <a:xfrm>
            <a:off x="7924800" y="1447800"/>
            <a:ext cx="6096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00125"/>
                                        </p:tgtEl>
                                        <p:attrNameLst>
                                          <p:attrName>style.visibility</p:attrName>
                                        </p:attrNameLst>
                                      </p:cBhvr>
                                      <p:to>
                                        <p:strVal val="visible"/>
                                      </p:to>
                                    </p:set>
                                    <p:animEffect transition="in" filter="checkerboard(across)">
                                      <p:cBhvr>
                                        <p:cTn id="7" dur="500"/>
                                        <p:tgtEl>
                                          <p:spTgt spid="600125"/>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checkerboard(across)">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600126"/>
                                        </p:tgtEl>
                                        <p:attrNameLst>
                                          <p:attrName>style.visibility</p:attrName>
                                        </p:attrNameLst>
                                      </p:cBhvr>
                                      <p:to>
                                        <p:strVal val="visible"/>
                                      </p:to>
                                    </p:set>
                                    <p:animEffect transition="in" filter="checkerboard(across)">
                                      <p:cBhvr>
                                        <p:cTn id="16" dur="500"/>
                                        <p:tgtEl>
                                          <p:spTgt spid="600126"/>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600127"/>
                                        </p:tgtEl>
                                        <p:attrNameLst>
                                          <p:attrName>style.visibility</p:attrName>
                                        </p:attrNameLst>
                                      </p:cBhvr>
                                      <p:to>
                                        <p:strVal val="visible"/>
                                      </p:to>
                                    </p:set>
                                    <p:animEffect transition="in" filter="checkerboard(across)">
                                      <p:cBhvr>
                                        <p:cTn id="21" dur="500"/>
                                        <p:tgtEl>
                                          <p:spTgt spid="600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125" grpId="0" autoUpdateAnimBg="0"/>
      <p:bldP spid="600126" grpId="0" autoUpdateAnimBg="0"/>
      <p:bldP spid="600127" grpId="0" autoUpdateAnimBg="0"/>
      <p:bldP spid="1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11331"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11332" name="Group 4"/>
          <p:cNvGraphicFramePr>
            <a:graphicFrameLocks noGrp="1"/>
          </p:cNvGraphicFramePr>
          <p:nvPr>
            <p:extLst>
              <p:ext uri="{D42A27DB-BD31-4B8C-83A1-F6EECF244321}">
                <p14:modId xmlns:p14="http://schemas.microsoft.com/office/powerpoint/2010/main" val="2248319856"/>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11361" name="Group 33"/>
          <p:cNvGraphicFramePr>
            <a:graphicFrameLocks noGrp="1"/>
          </p:cNvGraphicFramePr>
          <p:nvPr>
            <p:extLst>
              <p:ext uri="{D42A27DB-BD31-4B8C-83A1-F6EECF244321}">
                <p14:modId xmlns:p14="http://schemas.microsoft.com/office/powerpoint/2010/main" val="3375276051"/>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11379"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11380"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11386"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11387" name="Text Box 59"/>
          <p:cNvSpPr txBox="1">
            <a:spLocks noChangeArrowheads="1"/>
          </p:cNvSpPr>
          <p:nvPr/>
        </p:nvSpPr>
        <p:spPr bwMode="auto">
          <a:xfrm>
            <a:off x="3200400" y="3657600"/>
            <a:ext cx="48688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[ 7, $ ] = “r E</a:t>
            </a:r>
            <a:r>
              <a:rPr lang="ja-JP" altLang="en-US"/>
              <a:t>→</a:t>
            </a:r>
            <a:r>
              <a:rPr lang="en-US" altLang="ja-JP"/>
              <a:t>E+T” </a:t>
            </a:r>
          </a:p>
        </p:txBody>
      </p:sp>
      <p:sp>
        <p:nvSpPr>
          <p:cNvPr id="611388" name="Text Box 60"/>
          <p:cNvSpPr txBox="1">
            <a:spLocks noChangeArrowheads="1"/>
          </p:cNvSpPr>
          <p:nvPr/>
        </p:nvSpPr>
        <p:spPr bwMode="auto">
          <a:xfrm>
            <a:off x="3200400" y="4267200"/>
            <a:ext cx="57483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T, 7 ) </a:t>
            </a:r>
            <a:r>
              <a:rPr lang="ja-JP" altLang="en-US"/>
              <a:t>( +</a:t>
            </a:r>
            <a:r>
              <a:rPr lang="en-US" altLang="ja-JP"/>
              <a:t>, 5 ) </a:t>
            </a:r>
            <a:r>
              <a:rPr lang="ja-JP" altLang="en-US"/>
              <a:t>( </a:t>
            </a:r>
            <a:r>
              <a:rPr lang="en-US" altLang="ja-JP"/>
              <a:t>E, 1 ) </a:t>
            </a:r>
            <a:r>
              <a:rPr lang="ja-JP" altLang="en-US"/>
              <a:t>をポップ</a:t>
            </a:r>
          </a:p>
        </p:txBody>
      </p:sp>
      <p:graphicFrame>
        <p:nvGraphicFramePr>
          <p:cNvPr id="611389" name="Group 61"/>
          <p:cNvGraphicFramePr>
            <a:graphicFrameLocks noGrp="1"/>
          </p:cNvGraphicFramePr>
          <p:nvPr>
            <p:extLst>
              <p:ext uri="{D42A27DB-BD31-4B8C-83A1-F6EECF244321}">
                <p14:modId xmlns:p14="http://schemas.microsoft.com/office/powerpoint/2010/main" val="2512959925"/>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graphicFrame>
        <p:nvGraphicFramePr>
          <p:cNvPr id="12"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3" name="角丸四角形 12"/>
          <p:cNvSpPr/>
          <p:nvPr/>
        </p:nvSpPr>
        <p:spPr bwMode="auto">
          <a:xfrm>
            <a:off x="6477000" y="1905000"/>
            <a:ext cx="9144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11387"/>
                                        </p:tgtEl>
                                        <p:attrNameLst>
                                          <p:attrName>style.visibility</p:attrName>
                                        </p:attrNameLst>
                                      </p:cBhvr>
                                      <p:to>
                                        <p:strVal val="visible"/>
                                      </p:to>
                                    </p:set>
                                    <p:animEffect transition="in" filter="checkerboard(across)">
                                      <p:cBhvr>
                                        <p:cTn id="7" dur="500"/>
                                        <p:tgtEl>
                                          <p:spTgt spid="611387"/>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checkerboard(across)">
                                      <p:cBhvr>
                                        <p:cTn id="11" dur="500"/>
                                        <p:tgtEl>
                                          <p:spTgt spid="13"/>
                                        </p:tgtEl>
                                      </p:cBhvr>
                                    </p:animEffect>
                                  </p:childTnLst>
                                </p:cTn>
                              </p:par>
                            </p:childTnLst>
                          </p:cTn>
                        </p:par>
                        <p:par>
                          <p:cTn id="12" fill="hold">
                            <p:stCondLst>
                              <p:cond delay="1000"/>
                            </p:stCondLst>
                            <p:childTnLst>
                              <p:par>
                                <p:cTn id="13" presetID="5" presetClass="entr" presetSubtype="10" fill="hold" nodeType="afterEffect">
                                  <p:stCondLst>
                                    <p:cond delay="0"/>
                                  </p:stCondLst>
                                  <p:childTnLst>
                                    <p:set>
                                      <p:cBhvr>
                                        <p:cTn id="14" dur="1" fill="hold">
                                          <p:stCondLst>
                                            <p:cond delay="0"/>
                                          </p:stCondLst>
                                        </p:cTn>
                                        <p:tgtEl>
                                          <p:spTgt spid="611389"/>
                                        </p:tgtEl>
                                        <p:attrNameLst>
                                          <p:attrName>style.visibility</p:attrName>
                                        </p:attrNameLst>
                                      </p:cBhvr>
                                      <p:to>
                                        <p:strVal val="visible"/>
                                      </p:to>
                                    </p:set>
                                    <p:animEffect transition="in" filter="checkerboard(across)">
                                      <p:cBhvr>
                                        <p:cTn id="15" dur="500"/>
                                        <p:tgtEl>
                                          <p:spTgt spid="611389"/>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611388"/>
                                        </p:tgtEl>
                                        <p:attrNameLst>
                                          <p:attrName>style.visibility</p:attrName>
                                        </p:attrNameLst>
                                      </p:cBhvr>
                                      <p:to>
                                        <p:strVal val="visible"/>
                                      </p:to>
                                    </p:set>
                                    <p:animEffect transition="in" filter="checkerboard(across)">
                                      <p:cBhvr>
                                        <p:cTn id="20" dur="500"/>
                                        <p:tgtEl>
                                          <p:spTgt spid="611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1387" grpId="0" autoUpdateAnimBg="0"/>
      <p:bldP spid="611388" grpId="0" autoUpdateAnimBg="0"/>
      <p:bldP spid="1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12355"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12356" name="Group 4"/>
          <p:cNvGraphicFramePr>
            <a:graphicFrameLocks noGrp="1"/>
          </p:cNvGraphicFramePr>
          <p:nvPr>
            <p:extLst>
              <p:ext uri="{D42A27DB-BD31-4B8C-83A1-F6EECF244321}">
                <p14:modId xmlns:p14="http://schemas.microsoft.com/office/powerpoint/2010/main" val="3737573679"/>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12385" name="Group 33"/>
          <p:cNvGraphicFramePr>
            <a:graphicFrameLocks noGrp="1"/>
          </p:cNvGraphicFramePr>
          <p:nvPr>
            <p:extLst>
              <p:ext uri="{D42A27DB-BD31-4B8C-83A1-F6EECF244321}">
                <p14:modId xmlns:p14="http://schemas.microsoft.com/office/powerpoint/2010/main" val="3141237395"/>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12403"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12404" name="Group 52"/>
          <p:cNvGraphicFramePr>
            <a:graphicFrameLocks noGrp="1"/>
          </p:cNvGraphicFramePr>
          <p:nvPr>
            <p:extLst>
              <p:ext uri="{D42A27DB-BD31-4B8C-83A1-F6EECF244321}">
                <p14:modId xmlns:p14="http://schemas.microsoft.com/office/powerpoint/2010/main" val="2313550877"/>
              </p:ext>
            </p:extLst>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12410"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12411" name="Text Box 59"/>
          <p:cNvSpPr txBox="1">
            <a:spLocks noChangeArrowheads="1"/>
          </p:cNvSpPr>
          <p:nvPr/>
        </p:nvSpPr>
        <p:spPr bwMode="auto">
          <a:xfrm>
            <a:off x="3200400" y="3657600"/>
            <a:ext cx="48688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[ 7, $ ] = “r E</a:t>
            </a:r>
            <a:r>
              <a:rPr lang="ja-JP" altLang="en-US"/>
              <a:t>→</a:t>
            </a:r>
            <a:r>
              <a:rPr lang="en-US" altLang="ja-JP"/>
              <a:t>E+T” </a:t>
            </a:r>
          </a:p>
        </p:txBody>
      </p:sp>
      <p:sp>
        <p:nvSpPr>
          <p:cNvPr id="612412" name="Text Box 60"/>
          <p:cNvSpPr txBox="1">
            <a:spLocks noChangeArrowheads="1"/>
          </p:cNvSpPr>
          <p:nvPr/>
        </p:nvSpPr>
        <p:spPr bwMode="auto">
          <a:xfrm>
            <a:off x="3200400" y="4267200"/>
            <a:ext cx="57483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T, 7 ) </a:t>
            </a:r>
            <a:r>
              <a:rPr lang="ja-JP" altLang="en-US"/>
              <a:t>( +</a:t>
            </a:r>
            <a:r>
              <a:rPr lang="en-US" altLang="ja-JP"/>
              <a:t>, 5 ) </a:t>
            </a:r>
            <a:r>
              <a:rPr lang="ja-JP" altLang="en-US"/>
              <a:t>( </a:t>
            </a:r>
            <a:r>
              <a:rPr lang="en-US" altLang="ja-JP"/>
              <a:t>E, 1 ) </a:t>
            </a:r>
            <a:r>
              <a:rPr lang="ja-JP" altLang="en-US"/>
              <a:t>をポップ</a:t>
            </a:r>
          </a:p>
        </p:txBody>
      </p:sp>
      <p:sp>
        <p:nvSpPr>
          <p:cNvPr id="612413" name="Text Box 61"/>
          <p:cNvSpPr txBox="1">
            <a:spLocks noChangeArrowheads="1"/>
          </p:cNvSpPr>
          <p:nvPr/>
        </p:nvSpPr>
        <p:spPr bwMode="auto">
          <a:xfrm>
            <a:off x="3200400" y="4953000"/>
            <a:ext cx="32305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goto [ 0, E ] = “1” </a:t>
            </a:r>
          </a:p>
        </p:txBody>
      </p:sp>
      <p:sp>
        <p:nvSpPr>
          <p:cNvPr id="612414" name="Text Box 62"/>
          <p:cNvSpPr txBox="1">
            <a:spLocks noChangeArrowheads="1"/>
          </p:cNvSpPr>
          <p:nvPr/>
        </p:nvSpPr>
        <p:spPr bwMode="auto">
          <a:xfrm>
            <a:off x="3200400" y="5562600"/>
            <a:ext cx="361791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E, 1 ) </a:t>
            </a:r>
            <a:r>
              <a:rPr lang="ja-JP" altLang="en-US"/>
              <a:t>をプッシュ</a:t>
            </a:r>
          </a:p>
        </p:txBody>
      </p:sp>
      <p:sp>
        <p:nvSpPr>
          <p:cNvPr id="612415" name="Text Box 63"/>
          <p:cNvSpPr txBox="1">
            <a:spLocks noChangeArrowheads="1"/>
          </p:cNvSpPr>
          <p:nvPr/>
        </p:nvSpPr>
        <p:spPr bwMode="auto">
          <a:xfrm>
            <a:off x="3276600" y="6096000"/>
            <a:ext cx="29781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コード生成 </a:t>
            </a:r>
            <a:r>
              <a:rPr lang="en-US" altLang="ja-JP"/>
              <a:t>ADD</a:t>
            </a:r>
          </a:p>
        </p:txBody>
      </p:sp>
      <p:graphicFrame>
        <p:nvGraphicFramePr>
          <p:cNvPr id="14"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5" name="角丸四角形 14"/>
          <p:cNvSpPr/>
          <p:nvPr/>
        </p:nvSpPr>
        <p:spPr bwMode="auto">
          <a:xfrm>
            <a:off x="7391400" y="381000"/>
            <a:ext cx="6096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12413"/>
                                        </p:tgtEl>
                                        <p:attrNameLst>
                                          <p:attrName>style.visibility</p:attrName>
                                        </p:attrNameLst>
                                      </p:cBhvr>
                                      <p:to>
                                        <p:strVal val="visible"/>
                                      </p:to>
                                    </p:set>
                                    <p:animEffect transition="in" filter="checkerboard(across)">
                                      <p:cBhvr>
                                        <p:cTn id="7" dur="500"/>
                                        <p:tgtEl>
                                          <p:spTgt spid="612413"/>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checkerboard(across)">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612414"/>
                                        </p:tgtEl>
                                        <p:attrNameLst>
                                          <p:attrName>style.visibility</p:attrName>
                                        </p:attrNameLst>
                                      </p:cBhvr>
                                      <p:to>
                                        <p:strVal val="visible"/>
                                      </p:to>
                                    </p:set>
                                    <p:animEffect transition="in" filter="checkerboard(across)">
                                      <p:cBhvr>
                                        <p:cTn id="16" dur="500"/>
                                        <p:tgtEl>
                                          <p:spTgt spid="612414"/>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612415"/>
                                        </p:tgtEl>
                                        <p:attrNameLst>
                                          <p:attrName>style.visibility</p:attrName>
                                        </p:attrNameLst>
                                      </p:cBhvr>
                                      <p:to>
                                        <p:strVal val="visible"/>
                                      </p:to>
                                    </p:set>
                                    <p:animEffect transition="in" filter="checkerboard(across)">
                                      <p:cBhvr>
                                        <p:cTn id="21" dur="500"/>
                                        <p:tgtEl>
                                          <p:spTgt spid="612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413" grpId="0" autoUpdateAnimBg="0"/>
      <p:bldP spid="612414" grpId="0" autoUpdateAnimBg="0"/>
      <p:bldP spid="612415" grpId="0" autoUpdateAnimBg="0"/>
      <p:bldP spid="1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解析例</a:t>
            </a:r>
          </a:p>
        </p:txBody>
      </p:sp>
      <p:sp>
        <p:nvSpPr>
          <p:cNvPr id="613379" name="Text Box 3"/>
          <p:cNvSpPr txBox="1">
            <a:spLocks noChangeArrowheads="1"/>
          </p:cNvSpPr>
          <p:nvPr/>
        </p:nvSpPr>
        <p:spPr bwMode="auto">
          <a:xfrm>
            <a:off x="1600200" y="1828800"/>
            <a:ext cx="996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スタック</a:t>
            </a:r>
          </a:p>
        </p:txBody>
      </p:sp>
      <p:graphicFrame>
        <p:nvGraphicFramePr>
          <p:cNvPr id="613380" name="Group 4"/>
          <p:cNvGraphicFramePr>
            <a:graphicFrameLocks noGrp="1"/>
          </p:cNvGraphicFramePr>
          <p:nvPr>
            <p:extLst>
              <p:ext uri="{D42A27DB-BD31-4B8C-83A1-F6EECF244321}">
                <p14:modId xmlns:p14="http://schemas.microsoft.com/office/powerpoint/2010/main" val="2887743215"/>
              </p:ext>
            </p:extLst>
          </p:nvPr>
        </p:nvGraphicFramePr>
        <p:xfrm>
          <a:off x="1295400" y="2362200"/>
          <a:ext cx="1600200" cy="4084320"/>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3159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記号</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36036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35877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graphicFrame>
        <p:nvGraphicFramePr>
          <p:cNvPr id="613409" name="Group 33"/>
          <p:cNvGraphicFramePr>
            <a:graphicFrameLocks noGrp="1"/>
          </p:cNvGraphicFramePr>
          <p:nvPr>
            <p:extLst>
              <p:ext uri="{D42A27DB-BD31-4B8C-83A1-F6EECF244321}">
                <p14:modId xmlns:p14="http://schemas.microsoft.com/office/powerpoint/2010/main" val="3352732700"/>
              </p:ext>
            </p:extLst>
          </p:nvPr>
        </p:nvGraphicFramePr>
        <p:xfrm>
          <a:off x="3429000" y="2819400"/>
          <a:ext cx="3962400" cy="520320"/>
        </p:xfrm>
        <a:graphic>
          <a:graphicData uri="http://schemas.openxmlformats.org/drawingml/2006/table">
            <a:tbl>
              <a:tblPr/>
              <a:tblGrid>
                <a:gridCol w="566738">
                  <a:extLst>
                    <a:ext uri="{9D8B030D-6E8A-4147-A177-3AD203B41FA5}">
                      <a16:colId xmlns:a16="http://schemas.microsoft.com/office/drawing/2014/main" val="20000"/>
                    </a:ext>
                  </a:extLst>
                </a:gridCol>
                <a:gridCol w="565150">
                  <a:extLst>
                    <a:ext uri="{9D8B030D-6E8A-4147-A177-3AD203B41FA5}">
                      <a16:colId xmlns:a16="http://schemas.microsoft.com/office/drawing/2014/main" val="20001"/>
                    </a:ext>
                  </a:extLst>
                </a:gridCol>
                <a:gridCol w="566737">
                  <a:extLst>
                    <a:ext uri="{9D8B030D-6E8A-4147-A177-3AD203B41FA5}">
                      <a16:colId xmlns:a16="http://schemas.microsoft.com/office/drawing/2014/main" val="20002"/>
                    </a:ext>
                  </a:extLst>
                </a:gridCol>
                <a:gridCol w="565150">
                  <a:extLst>
                    <a:ext uri="{9D8B030D-6E8A-4147-A177-3AD203B41FA5}">
                      <a16:colId xmlns:a16="http://schemas.microsoft.com/office/drawing/2014/main" val="20003"/>
                    </a:ext>
                  </a:extLst>
                </a:gridCol>
                <a:gridCol w="566738">
                  <a:extLst>
                    <a:ext uri="{9D8B030D-6E8A-4147-A177-3AD203B41FA5}">
                      <a16:colId xmlns:a16="http://schemas.microsoft.com/office/drawing/2014/main" val="20004"/>
                    </a:ext>
                  </a:extLst>
                </a:gridCol>
                <a:gridCol w="565150">
                  <a:extLst>
                    <a:ext uri="{9D8B030D-6E8A-4147-A177-3AD203B41FA5}">
                      <a16:colId xmlns:a16="http://schemas.microsoft.com/office/drawing/2014/main" val="20005"/>
                    </a:ext>
                  </a:extLst>
                </a:gridCol>
                <a:gridCol w="566737">
                  <a:extLst>
                    <a:ext uri="{9D8B030D-6E8A-4147-A177-3AD203B41FA5}">
                      <a16:colId xmlns:a16="http://schemas.microsoft.com/office/drawing/2014/main" val="20006"/>
                    </a:ext>
                  </a:extLst>
                </a:gridCol>
              </a:tblGrid>
              <a:tr h="1778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bl>
          </a:graphicData>
        </a:graphic>
      </p:graphicFrame>
      <p:sp>
        <p:nvSpPr>
          <p:cNvPr id="613427" name="Text Box 51"/>
          <p:cNvSpPr txBox="1">
            <a:spLocks noChangeArrowheads="1"/>
          </p:cNvSpPr>
          <p:nvPr/>
        </p:nvSpPr>
        <p:spPr bwMode="auto">
          <a:xfrm>
            <a:off x="4953000" y="2362200"/>
            <a:ext cx="1196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入力記号</a:t>
            </a:r>
          </a:p>
        </p:txBody>
      </p:sp>
      <p:graphicFrame>
        <p:nvGraphicFramePr>
          <p:cNvPr id="613428" name="Group 52"/>
          <p:cNvGraphicFramePr>
            <a:graphicFrameLocks noGrp="1"/>
          </p:cNvGraphicFramePr>
          <p:nvPr/>
        </p:nvGraphicFramePr>
        <p:xfrm>
          <a:off x="7696200" y="2819400"/>
          <a:ext cx="685800" cy="533400"/>
        </p:xfrm>
        <a:graphic>
          <a:graphicData uri="http://schemas.openxmlformats.org/drawingml/2006/table">
            <a:tbl>
              <a:tblPr/>
              <a:tblGrid>
                <a:gridCol w="685800">
                  <a:extLst>
                    <a:ext uri="{9D8B030D-6E8A-4147-A177-3AD203B41FA5}">
                      <a16:colId xmlns:a16="http://schemas.microsoft.com/office/drawing/2014/main" val="20000"/>
                    </a:ext>
                  </a:extLst>
                </a:gridCol>
              </a:tblGrid>
              <a:tr h="533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613434" name="Text Box 58"/>
          <p:cNvSpPr txBox="1">
            <a:spLocks noChangeArrowheads="1"/>
          </p:cNvSpPr>
          <p:nvPr/>
        </p:nvSpPr>
        <p:spPr bwMode="auto">
          <a:xfrm>
            <a:off x="7696200" y="2362200"/>
            <a:ext cx="688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還元</a:t>
            </a:r>
          </a:p>
        </p:txBody>
      </p:sp>
      <p:sp>
        <p:nvSpPr>
          <p:cNvPr id="613435" name="Text Box 59"/>
          <p:cNvSpPr txBox="1">
            <a:spLocks noChangeArrowheads="1"/>
          </p:cNvSpPr>
          <p:nvPr/>
        </p:nvSpPr>
        <p:spPr bwMode="auto">
          <a:xfrm>
            <a:off x="3200400" y="3657600"/>
            <a:ext cx="34353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action [ 1, $ ] = “a” </a:t>
            </a:r>
          </a:p>
        </p:txBody>
      </p:sp>
      <p:sp>
        <p:nvSpPr>
          <p:cNvPr id="613436" name="Text Box 60"/>
          <p:cNvSpPr txBox="1">
            <a:spLocks noChangeArrowheads="1"/>
          </p:cNvSpPr>
          <p:nvPr/>
        </p:nvSpPr>
        <p:spPr bwMode="auto">
          <a:xfrm>
            <a:off x="3200400" y="4267200"/>
            <a:ext cx="23145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解析完了</a:t>
            </a:r>
            <a:endParaRPr lang="en-US" altLang="ja-JP"/>
          </a:p>
        </p:txBody>
      </p:sp>
      <p:graphicFrame>
        <p:nvGraphicFramePr>
          <p:cNvPr id="11" name="Group 191"/>
          <p:cNvGraphicFramePr>
            <a:graphicFrameLocks noGrp="1"/>
          </p:cNvGraphicFramePr>
          <p:nvPr/>
        </p:nvGraphicFramePr>
        <p:xfrm>
          <a:off x="3428999" y="0"/>
          <a:ext cx="5638801" cy="2346960"/>
        </p:xfrm>
        <a:graphic>
          <a:graphicData uri="http://schemas.openxmlformats.org/drawingml/2006/table">
            <a:tbl>
              <a:tblPr/>
              <a:tblGrid>
                <a:gridCol w="609601">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14400">
                  <a:extLst>
                    <a:ext uri="{9D8B030D-6E8A-4147-A177-3AD203B41FA5}">
                      <a16:colId xmlns:a16="http://schemas.microsoft.com/office/drawing/2014/main" val="20004"/>
                    </a:ext>
                  </a:extLst>
                </a:gridCol>
                <a:gridCol w="533400">
                  <a:extLst>
                    <a:ext uri="{9D8B030D-6E8A-4147-A177-3AD203B41FA5}">
                      <a16:colId xmlns:a16="http://schemas.microsoft.com/office/drawing/2014/main" val="20005"/>
                    </a:ext>
                  </a:extLst>
                </a:gridCol>
                <a:gridCol w="609600">
                  <a:extLst>
                    <a:ext uri="{9D8B030D-6E8A-4147-A177-3AD203B41FA5}">
                      <a16:colId xmlns:a16="http://schemas.microsoft.com/office/drawing/2014/main" val="20006"/>
                    </a:ext>
                  </a:extLst>
                </a:gridCol>
                <a:gridCol w="533400">
                  <a:extLst>
                    <a:ext uri="{9D8B030D-6E8A-4147-A177-3AD203B41FA5}">
                      <a16:colId xmlns:a16="http://schemas.microsoft.com/office/drawing/2014/main" val="20007"/>
                    </a:ext>
                  </a:extLst>
                </a:gridCol>
              </a:tblGrid>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状態</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en-US" altLang="ja-JP"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5</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r F</a:t>
                      </a: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1" u="none" strike="noStrike" cap="none" normalizeH="0" baseline="0" dirty="0" err="1">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14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6</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7</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6</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73182">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8</a:t>
                      </a:r>
                    </a:p>
                  </a:txBody>
                  <a:tcPr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a:t>
                      </a: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1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
        <p:nvSpPr>
          <p:cNvPr id="12" name="角丸四角形 11"/>
          <p:cNvSpPr/>
          <p:nvPr/>
        </p:nvSpPr>
        <p:spPr bwMode="auto">
          <a:xfrm>
            <a:off x="6477000" y="609600"/>
            <a:ext cx="914400" cy="228600"/>
          </a:xfrm>
          <a:prstGeom prst="roundRect">
            <a:avLst/>
          </a:prstGeom>
          <a:noFill/>
          <a:ln w="38100"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ja-JP" altLang="en-US" sz="3200" b="0" i="1"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13435"/>
                                        </p:tgtEl>
                                        <p:attrNameLst>
                                          <p:attrName>style.visibility</p:attrName>
                                        </p:attrNameLst>
                                      </p:cBhvr>
                                      <p:to>
                                        <p:strVal val="visible"/>
                                      </p:to>
                                    </p:set>
                                    <p:animEffect transition="in" filter="checkerboard(across)">
                                      <p:cBhvr>
                                        <p:cTn id="7" dur="500"/>
                                        <p:tgtEl>
                                          <p:spTgt spid="613435"/>
                                        </p:tgtEl>
                                      </p:cBhvr>
                                    </p:animEffect>
                                  </p:childTnLst>
                                </p:cTn>
                              </p:par>
                            </p:childTnLst>
                          </p:cTn>
                        </p:par>
                        <p:par>
                          <p:cTn id="8" fill="hold" nodeType="with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checkerboard(across)">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613436"/>
                                        </p:tgtEl>
                                        <p:attrNameLst>
                                          <p:attrName>style.visibility</p:attrName>
                                        </p:attrNameLst>
                                      </p:cBhvr>
                                      <p:to>
                                        <p:strVal val="visible"/>
                                      </p:to>
                                    </p:set>
                                    <p:animEffect transition="in" filter="checkerboard(across)">
                                      <p:cBhvr>
                                        <p:cTn id="16" dur="500"/>
                                        <p:tgtEl>
                                          <p:spTgt spid="613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3435" grpId="0" autoUpdateAnimBg="0"/>
      <p:bldP spid="613436" grpId="0" autoUpdateAnimBg="0"/>
      <p:bldP spid="12"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1211" name="Group 187"/>
          <p:cNvGraphicFramePr>
            <a:graphicFrameLocks noGrp="1"/>
          </p:cNvGraphicFramePr>
          <p:nvPr>
            <p:extLst>
              <p:ext uri="{D42A27DB-BD31-4B8C-83A1-F6EECF244321}">
                <p14:modId xmlns:p14="http://schemas.microsoft.com/office/powerpoint/2010/main" val="1513793151"/>
              </p:ext>
            </p:extLst>
          </p:nvPr>
        </p:nvGraphicFramePr>
        <p:xfrm>
          <a:off x="0" y="212400"/>
          <a:ext cx="9144000" cy="6433200"/>
        </p:xfrm>
        <a:graphic>
          <a:graphicData uri="http://schemas.openxmlformats.org/drawingml/2006/table">
            <a:tbl>
              <a:tblPr/>
              <a:tblGrid>
                <a:gridCol w="2438400">
                  <a:extLst>
                    <a:ext uri="{9D8B030D-6E8A-4147-A177-3AD203B41FA5}">
                      <a16:colId xmlns:a16="http://schemas.microsoft.com/office/drawing/2014/main" val="20000"/>
                    </a:ext>
                  </a:extLst>
                </a:gridCol>
                <a:gridCol w="1433430">
                  <a:extLst>
                    <a:ext uri="{9D8B030D-6E8A-4147-A177-3AD203B41FA5}">
                      <a16:colId xmlns:a16="http://schemas.microsoft.com/office/drawing/2014/main" val="20001"/>
                    </a:ext>
                  </a:extLst>
                </a:gridCol>
                <a:gridCol w="1894973">
                  <a:extLst>
                    <a:ext uri="{9D8B030D-6E8A-4147-A177-3AD203B41FA5}">
                      <a16:colId xmlns:a16="http://schemas.microsoft.com/office/drawing/2014/main" val="20002"/>
                    </a:ext>
                  </a:extLst>
                </a:gridCol>
                <a:gridCol w="2142290">
                  <a:extLst>
                    <a:ext uri="{9D8B030D-6E8A-4147-A177-3AD203B41FA5}">
                      <a16:colId xmlns:a16="http://schemas.microsoft.com/office/drawing/2014/main" val="20003"/>
                    </a:ext>
                  </a:extLst>
                </a:gridCol>
                <a:gridCol w="1234907">
                  <a:extLst>
                    <a:ext uri="{9D8B030D-6E8A-4147-A177-3AD203B41FA5}">
                      <a16:colId xmlns:a16="http://schemas.microsoft.com/office/drawing/2014/main" val="20004"/>
                    </a:ext>
                  </a:extLst>
                </a:gridCol>
              </a:tblGrid>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スタック</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入力列</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参照</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出力</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 + 2 * 3 $</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a[0,</a:t>
                      </a:r>
                      <a:r>
                        <a:rPr kumimoji="1" lang="en-US" altLang="ja-JP" sz="22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4</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14</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 * 3 $</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a[4,+], g[0,F]</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2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PUSHI 1</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F3</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 * 3 $</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a[3,+], g[0,T]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 2</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T2</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 * 3 $</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a[2,+], g[0,E]</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E→T, 1</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 * 3 $</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a[1,+]</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5</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 +5</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 * 3 $</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a[5,</a:t>
                      </a:r>
                      <a:r>
                        <a:rPr kumimoji="1" lang="en-US" altLang="ja-JP" sz="22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4</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 +5 24</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3 $</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a[4,*], g[5,F]</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2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3</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PUSHI 2</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 +5 F3</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3 $</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a[3,*], g[5,T]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 7</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 +5 T7</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3 $</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a[7,*]</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6</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 +5 T7 *6</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3 $</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a[6,</a:t>
                      </a:r>
                      <a:r>
                        <a:rPr kumimoji="1" lang="en-US" altLang="ja-JP" sz="22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移動 4</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10"/>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 +5 T7 *6 34</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a[4,$], g[6,F]</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2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 8</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PUSHI 3</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11"/>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 +5 T7 *6 F8</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a[8,$], g[5,T]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T*F, 7</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MUL</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12"/>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 +5 T7</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a[7,$], g[0,E]</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還元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E→E+T, 1</a:t>
                      </a:r>
                      <a:endPar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ADD</a:t>
                      </a: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13"/>
                  </a:ext>
                </a:extLst>
              </a:tr>
              <a:tr h="2032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 </a:t>
                      </a: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E1</a:t>
                      </a:r>
                    </a:p>
                  </a:txBody>
                  <a:tcPr marL="90000" marR="90000" marT="46800" marB="468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a[1,$]</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受理</a:t>
                      </a:r>
                    </a:p>
                  </a:txBody>
                  <a:tcPr marL="90000" marR="90000" marT="46800" marB="468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2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marL="90000" marR="90000" marT="46800" marB="468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14"/>
                  </a:ext>
                </a:extLst>
              </a:tr>
            </a:tbl>
          </a:graphicData>
        </a:graphic>
      </p:graphicFrame>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93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a:t>
            </a:r>
            <a:r>
              <a:rPr lang="en-US" altLang="ja-JP" i="1">
                <a:effectLst/>
              </a:rPr>
              <a:t>k</a:t>
            </a:r>
            <a:r>
              <a:rPr lang="en-US" altLang="ja-JP">
                <a:effectLst/>
              </a:rPr>
              <a:t>) </a:t>
            </a:r>
            <a:r>
              <a:rPr lang="ja-JP" altLang="en-US">
                <a:effectLst/>
              </a:rPr>
              <a:t>文法</a:t>
            </a:r>
          </a:p>
        </p:txBody>
      </p:sp>
      <p:sp>
        <p:nvSpPr>
          <p:cNvPr id="6799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a:t>
            </a:r>
            <a:r>
              <a:rPr lang="en-US" altLang="ja-JP" i="1">
                <a:effectLst/>
              </a:rPr>
              <a:t>k</a:t>
            </a:r>
            <a:r>
              <a:rPr lang="en-US" altLang="ja-JP">
                <a:effectLst/>
              </a:rPr>
              <a:t>) </a:t>
            </a:r>
            <a:r>
              <a:rPr lang="ja-JP" altLang="en-US">
                <a:effectLst/>
              </a:rPr>
              <a:t>文法</a:t>
            </a:r>
          </a:p>
          <a:p>
            <a:pPr lvl="1"/>
            <a:r>
              <a:rPr lang="en-US" altLang="ja-JP">
                <a:effectLst/>
              </a:rPr>
              <a:t>k </a:t>
            </a:r>
            <a:r>
              <a:rPr lang="ja-JP" altLang="en-US">
                <a:effectLst/>
              </a:rPr>
              <a:t>個のトークンを先読みすれば解析可能</a:t>
            </a:r>
          </a:p>
          <a:p>
            <a:r>
              <a:rPr lang="en-US" altLang="ja-JP">
                <a:effectLst/>
              </a:rPr>
              <a:t>LR(1) </a:t>
            </a:r>
            <a:r>
              <a:rPr lang="ja-JP" altLang="en-US">
                <a:effectLst/>
              </a:rPr>
              <a:t>文法</a:t>
            </a:r>
          </a:p>
          <a:p>
            <a:pPr lvl="1"/>
            <a:r>
              <a:rPr lang="ja-JP" altLang="en-US">
                <a:effectLst/>
              </a:rPr>
              <a:t>直後のトークン1個を先読みすれば解析可能</a:t>
            </a:r>
          </a:p>
          <a:p>
            <a:r>
              <a:rPr lang="en-US" altLang="ja-JP">
                <a:effectLst/>
              </a:rPr>
              <a:t>LR(0) </a:t>
            </a:r>
            <a:r>
              <a:rPr lang="ja-JP" altLang="en-US">
                <a:effectLst/>
              </a:rPr>
              <a:t>文法</a:t>
            </a:r>
          </a:p>
          <a:p>
            <a:pPr lvl="1"/>
            <a:r>
              <a:rPr lang="ja-JP" altLang="en-US">
                <a:effectLst/>
              </a:rPr>
              <a:t>先読み無しで解析可能</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a:t>
            </a:r>
            <a:r>
              <a:rPr lang="ja-JP" altLang="en-US">
                <a:effectLst/>
              </a:rPr>
              <a:t>構文解析の作成</a:t>
            </a:r>
          </a:p>
        </p:txBody>
      </p:sp>
      <p:sp>
        <p:nvSpPr>
          <p:cNvPr id="6594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a:t>
            </a:r>
            <a:r>
              <a:rPr lang="ja-JP" altLang="en-US">
                <a:effectLst/>
              </a:rPr>
              <a:t>構文解析</a:t>
            </a:r>
          </a:p>
          <a:p>
            <a:pPr lvl="1"/>
            <a:r>
              <a:rPr lang="ja-JP" altLang="en-US">
                <a:effectLst/>
              </a:rPr>
              <a:t>スタックと解析表で解析</a:t>
            </a:r>
          </a:p>
        </p:txBody>
      </p:sp>
      <p:sp>
        <p:nvSpPr>
          <p:cNvPr id="659461" name="Text Box 5"/>
          <p:cNvSpPr txBox="1">
            <a:spLocks noChangeArrowheads="1"/>
          </p:cNvSpPr>
          <p:nvPr/>
        </p:nvSpPr>
        <p:spPr bwMode="auto">
          <a:xfrm>
            <a:off x="1752600" y="3200400"/>
            <a:ext cx="43465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解析表の作成が必要</a:t>
            </a:r>
          </a:p>
        </p:txBody>
      </p:sp>
      <p:sp>
        <p:nvSpPr>
          <p:cNvPr id="659462" name="Text Box 6"/>
          <p:cNvSpPr txBox="1">
            <a:spLocks noChangeArrowheads="1"/>
          </p:cNvSpPr>
          <p:nvPr/>
        </p:nvSpPr>
        <p:spPr bwMode="auto">
          <a:xfrm>
            <a:off x="1371600" y="4114800"/>
            <a:ext cx="685958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しかし解析表の作成は人力では不可能</a:t>
            </a:r>
          </a:p>
        </p:txBody>
      </p:sp>
      <p:sp>
        <p:nvSpPr>
          <p:cNvPr id="659463" name="Text Box 7"/>
          <p:cNvSpPr txBox="1">
            <a:spLocks noChangeArrowheads="1"/>
          </p:cNvSpPr>
          <p:nvPr/>
        </p:nvSpPr>
        <p:spPr bwMode="auto">
          <a:xfrm>
            <a:off x="1828800" y="4953000"/>
            <a:ext cx="5673725" cy="1433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表が大きくなり過ぎる</a:t>
            </a:r>
          </a:p>
          <a:p>
            <a:r>
              <a:rPr lang="ja-JP" altLang="en-US" sz="2800"/>
              <a:t>(終端記号数, 非終端記号数に対して</a:t>
            </a:r>
          </a:p>
          <a:p>
            <a:r>
              <a:rPr lang="ja-JP" altLang="en-US" sz="2800"/>
              <a:t> サイズが指数的に)</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59461"/>
                                        </p:tgtEl>
                                        <p:attrNameLst>
                                          <p:attrName>style.visibility</p:attrName>
                                        </p:attrNameLst>
                                      </p:cBhvr>
                                      <p:to>
                                        <p:strVal val="visible"/>
                                      </p:to>
                                    </p:set>
                                    <p:animEffect transition="in" filter="checkerboard(across)">
                                      <p:cBhvr>
                                        <p:cTn id="7" dur="500"/>
                                        <p:tgtEl>
                                          <p:spTgt spid="65946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59462"/>
                                        </p:tgtEl>
                                        <p:attrNameLst>
                                          <p:attrName>style.visibility</p:attrName>
                                        </p:attrNameLst>
                                      </p:cBhvr>
                                      <p:to>
                                        <p:strVal val="visible"/>
                                      </p:to>
                                    </p:set>
                                    <p:animEffect transition="in" filter="checkerboard(across)">
                                      <p:cBhvr>
                                        <p:cTn id="12" dur="500"/>
                                        <p:tgtEl>
                                          <p:spTgt spid="659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659463"/>
                                        </p:tgtEl>
                                        <p:attrNameLst>
                                          <p:attrName>style.visibility</p:attrName>
                                        </p:attrNameLst>
                                      </p:cBhvr>
                                      <p:to>
                                        <p:strVal val="visible"/>
                                      </p:to>
                                    </p:set>
                                    <p:animEffect transition="in" filter="checkerboard(across)">
                                      <p:cBhvr>
                                        <p:cTn id="17" dur="500"/>
                                        <p:tgtEl>
                                          <p:spTgt spid="6594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9461" grpId="0" autoUpdateAnimBg="0"/>
      <p:bldP spid="659462" grpId="0" autoUpdateAnimBg="0"/>
      <p:bldP spid="659463"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30" name="Rectangle 2"/>
          <p:cNvSpPr>
            <a:spLocks noGrp="1" noChangeArrowheads="1"/>
          </p:cNvSpPr>
          <p:nvPr>
            <p:ph type="title"/>
          </p:nvPr>
        </p:nvSpPr>
        <p:spPr>
          <a:xfrm>
            <a:off x="1066800" y="304800"/>
            <a:ext cx="7543800" cy="838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a:t>
            </a:r>
            <a:r>
              <a:rPr lang="ja-JP" altLang="en-US">
                <a:effectLst/>
              </a:rPr>
              <a:t>構文解析のクラス</a:t>
            </a:r>
          </a:p>
        </p:txBody>
      </p:sp>
      <p:graphicFrame>
        <p:nvGraphicFramePr>
          <p:cNvPr id="662673" name="Group 145"/>
          <p:cNvGraphicFramePr>
            <a:graphicFrameLocks noGrp="1"/>
          </p:cNvGraphicFramePr>
          <p:nvPr/>
        </p:nvGraphicFramePr>
        <p:xfrm>
          <a:off x="152400" y="1143000"/>
          <a:ext cx="8839200" cy="5084064"/>
        </p:xfrm>
        <a:graphic>
          <a:graphicData uri="http://schemas.openxmlformats.org/drawingml/2006/table">
            <a:tbl>
              <a:tblPr/>
              <a:tblGrid>
                <a:gridCol w="23622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tblGrid>
              <a:tr h="10160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クラス</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特徴</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解析表</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サイズ</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受理</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文法</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解析表の作成</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0160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3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先読み無し</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rowSpan="4">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人力で可能</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160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3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SLR(1)</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simple LR(1)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必要時に先読み</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tc vMerge="1">
                  <a:txBody>
                    <a:bodyPr/>
                    <a:lstStyle/>
                    <a:p>
                      <a:endParaRPr kumimoji="1" lang="ja-JP" altLang="en-US"/>
                    </a:p>
                  </a:txBody>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人力で可能</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160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3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LALR(1)</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look ahead LR(1)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常に先読み</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状態を一部統合</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tc vMerge="1">
                  <a:txBody>
                    <a:bodyPr/>
                    <a:lstStyle/>
                    <a:p>
                      <a:endParaRPr kumimoji="1" lang="ja-JP" altLang="en-US"/>
                    </a:p>
                  </a:txBody>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コンパイラコンパイラで作成</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160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32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LR(1)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常に先読み</a:t>
                      </a:r>
                    </a:p>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状態を完全分離</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tc>
                <a:tc vMerge="1">
                  <a:txBody>
                    <a:bodyPr/>
                    <a:lstStyle/>
                    <a:p>
                      <a:endParaRPr kumimoji="1" lang="ja-JP" altLang="en-US"/>
                    </a:p>
                  </a:txBody>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作成は難しい</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62627" name="Text Box 99"/>
          <p:cNvSpPr txBox="1">
            <a:spLocks noChangeArrowheads="1"/>
          </p:cNvSpPr>
          <p:nvPr/>
        </p:nvSpPr>
        <p:spPr bwMode="auto">
          <a:xfrm>
            <a:off x="2209800" y="6384925"/>
            <a:ext cx="64817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コンパイラコンパイラ : コンパイラを自動生成するプログラム</a:t>
            </a:r>
          </a:p>
        </p:txBody>
      </p:sp>
      <p:sp>
        <p:nvSpPr>
          <p:cNvPr id="662674" name="AutoShape 146"/>
          <p:cNvSpPr>
            <a:spLocks noChangeArrowheads="1"/>
          </p:cNvSpPr>
          <p:nvPr/>
        </p:nvSpPr>
        <p:spPr bwMode="auto">
          <a:xfrm>
            <a:off x="5029200" y="2362200"/>
            <a:ext cx="838200" cy="3733800"/>
          </a:xfrm>
          <a:prstGeom prst="upDownArrow">
            <a:avLst>
              <a:gd name="adj1" fmla="val 50000"/>
              <a:gd name="adj2" fmla="val 89091"/>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nchorCtr="1"/>
          <a:lstStyle/>
          <a:p>
            <a:r>
              <a:rPr lang="ja-JP" altLang="en-US" sz="2800"/>
              <a:t>小</a:t>
            </a:r>
          </a:p>
          <a:p>
            <a:endParaRPr lang="ja-JP" altLang="en-US" sz="2800"/>
          </a:p>
          <a:p>
            <a:endParaRPr lang="ja-JP" altLang="en-US" sz="2800"/>
          </a:p>
          <a:p>
            <a:endParaRPr lang="ja-JP" altLang="en-US" sz="2800"/>
          </a:p>
          <a:p>
            <a:r>
              <a:rPr lang="ja-JP" altLang="en-US" sz="2800"/>
              <a:t>大</a:t>
            </a:r>
          </a:p>
        </p:txBody>
      </p:sp>
      <p:sp>
        <p:nvSpPr>
          <p:cNvPr id="662675" name="AutoShape 147"/>
          <p:cNvSpPr>
            <a:spLocks noChangeArrowheads="1"/>
          </p:cNvSpPr>
          <p:nvPr/>
        </p:nvSpPr>
        <p:spPr bwMode="auto">
          <a:xfrm>
            <a:off x="6019800" y="2362200"/>
            <a:ext cx="838200" cy="3733800"/>
          </a:xfrm>
          <a:prstGeom prst="upDownArrow">
            <a:avLst>
              <a:gd name="adj1" fmla="val 50000"/>
              <a:gd name="adj2" fmla="val 89091"/>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nchorCtr="1"/>
          <a:lstStyle/>
          <a:p>
            <a:r>
              <a:rPr lang="ja-JP" altLang="en-US" sz="2800"/>
              <a:t>狭</a:t>
            </a:r>
          </a:p>
          <a:p>
            <a:endParaRPr lang="ja-JP" altLang="en-US" sz="2800"/>
          </a:p>
          <a:p>
            <a:endParaRPr lang="ja-JP" altLang="en-US" sz="2800"/>
          </a:p>
          <a:p>
            <a:endParaRPr lang="ja-JP" altLang="en-US" sz="2800"/>
          </a:p>
          <a:p>
            <a:r>
              <a:rPr lang="ja-JP" altLang="en-US" sz="2800"/>
              <a:t>広</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移動と還元</a:t>
            </a:r>
          </a:p>
        </p:txBody>
      </p:sp>
      <p:sp>
        <p:nvSpPr>
          <p:cNvPr id="487427" name="Rectangle 3"/>
          <p:cNvSpPr>
            <a:spLocks noGrp="1" noChangeArrowheads="1"/>
          </p:cNvSpPr>
          <p:nvPr>
            <p:ph type="body" idx="1"/>
          </p:nvPr>
        </p:nvSpPr>
        <p:spPr>
          <a:xfrm>
            <a:off x="1066800" y="1600200"/>
            <a:ext cx="7543800" cy="1219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移動 : 右辺を読み込み途中</a:t>
            </a:r>
          </a:p>
          <a:p>
            <a:r>
              <a:rPr lang="ja-JP" altLang="en-US">
                <a:effectLst/>
              </a:rPr>
              <a:t>還元 : 右辺を読み込み完了</a:t>
            </a:r>
          </a:p>
        </p:txBody>
      </p:sp>
      <p:sp>
        <p:nvSpPr>
          <p:cNvPr id="487428" name="Text Box 4"/>
          <p:cNvSpPr txBox="1">
            <a:spLocks noChangeArrowheads="1"/>
          </p:cNvSpPr>
          <p:nvPr/>
        </p:nvSpPr>
        <p:spPr bwMode="auto">
          <a:xfrm>
            <a:off x="914400" y="3124200"/>
            <a:ext cx="26876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例 : </a:t>
            </a:r>
            <a:r>
              <a:rPr lang="en-US" altLang="ja-JP"/>
              <a:t>E </a:t>
            </a:r>
            <a:r>
              <a:rPr lang="ja-JP" altLang="en-US"/>
              <a:t>→ </a:t>
            </a:r>
            <a:r>
              <a:rPr lang="en-US" altLang="ja-JP"/>
              <a:t>T + T</a:t>
            </a:r>
          </a:p>
        </p:txBody>
      </p:sp>
      <p:sp>
        <p:nvSpPr>
          <p:cNvPr id="487429" name="Text Box 5"/>
          <p:cNvSpPr txBox="1">
            <a:spLocks noChangeArrowheads="1"/>
          </p:cNvSpPr>
          <p:nvPr/>
        </p:nvSpPr>
        <p:spPr bwMode="auto">
          <a:xfrm>
            <a:off x="1600200" y="4038600"/>
            <a:ext cx="19653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E </a:t>
            </a:r>
            <a:r>
              <a:rPr lang="ja-JP" altLang="en-US"/>
              <a:t>→ </a:t>
            </a:r>
            <a:r>
              <a:rPr lang="en-US" altLang="ja-JP"/>
              <a:t>T + T</a:t>
            </a:r>
          </a:p>
        </p:txBody>
      </p:sp>
      <p:grpSp>
        <p:nvGrpSpPr>
          <p:cNvPr id="487432" name="Group 8"/>
          <p:cNvGrpSpPr>
            <a:grpSpLocks/>
          </p:cNvGrpSpPr>
          <p:nvPr/>
        </p:nvGrpSpPr>
        <p:grpSpPr bwMode="auto">
          <a:xfrm>
            <a:off x="2819400" y="4419600"/>
            <a:ext cx="1781175" cy="473075"/>
            <a:chOff x="1824" y="2448"/>
            <a:chExt cx="1122" cy="298"/>
          </a:xfrm>
        </p:grpSpPr>
        <p:sp>
          <p:nvSpPr>
            <p:cNvPr id="487430" name="Line 6"/>
            <p:cNvSpPr>
              <a:spLocks noChangeShapeType="1"/>
            </p:cNvSpPr>
            <p:nvPr/>
          </p:nvSpPr>
          <p:spPr bwMode="auto">
            <a:xfrm flipV="1">
              <a:off x="1824" y="2448"/>
              <a:ext cx="0" cy="24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487431" name="Text Box 7"/>
            <p:cNvSpPr txBox="1">
              <a:spLocks noChangeArrowheads="1"/>
            </p:cNvSpPr>
            <p:nvPr/>
          </p:nvSpPr>
          <p:spPr bwMode="auto">
            <a:xfrm>
              <a:off x="1872" y="2496"/>
              <a:ext cx="107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読み込み位置</a:t>
              </a:r>
            </a:p>
          </p:txBody>
        </p:sp>
      </p:grpSp>
      <p:sp>
        <p:nvSpPr>
          <p:cNvPr id="487433" name="Text Box 9"/>
          <p:cNvSpPr txBox="1">
            <a:spLocks noChangeArrowheads="1"/>
          </p:cNvSpPr>
          <p:nvPr/>
        </p:nvSpPr>
        <p:spPr bwMode="auto">
          <a:xfrm>
            <a:off x="4495800" y="3124200"/>
            <a:ext cx="37750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読み込み位置を移動</a:t>
            </a:r>
          </a:p>
        </p:txBody>
      </p:sp>
      <p:grpSp>
        <p:nvGrpSpPr>
          <p:cNvPr id="487434" name="Group 10"/>
          <p:cNvGrpSpPr>
            <a:grpSpLocks/>
          </p:cNvGrpSpPr>
          <p:nvPr/>
        </p:nvGrpSpPr>
        <p:grpSpPr bwMode="auto">
          <a:xfrm>
            <a:off x="2514600" y="3505200"/>
            <a:ext cx="1781175" cy="473075"/>
            <a:chOff x="1824" y="2448"/>
            <a:chExt cx="1122" cy="298"/>
          </a:xfrm>
        </p:grpSpPr>
        <p:sp>
          <p:nvSpPr>
            <p:cNvPr id="487435" name="Line 11"/>
            <p:cNvSpPr>
              <a:spLocks noChangeShapeType="1"/>
            </p:cNvSpPr>
            <p:nvPr/>
          </p:nvSpPr>
          <p:spPr bwMode="auto">
            <a:xfrm flipV="1">
              <a:off x="1824" y="2448"/>
              <a:ext cx="0" cy="24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487436" name="Text Box 12"/>
            <p:cNvSpPr txBox="1">
              <a:spLocks noChangeArrowheads="1"/>
            </p:cNvSpPr>
            <p:nvPr/>
          </p:nvSpPr>
          <p:spPr bwMode="auto">
            <a:xfrm>
              <a:off x="1872" y="2496"/>
              <a:ext cx="107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読み込み位置</a:t>
              </a:r>
            </a:p>
          </p:txBody>
        </p:sp>
      </p:grpSp>
      <p:sp>
        <p:nvSpPr>
          <p:cNvPr id="487437" name="Text Box 13"/>
          <p:cNvSpPr txBox="1">
            <a:spLocks noChangeArrowheads="1"/>
          </p:cNvSpPr>
          <p:nvPr/>
        </p:nvSpPr>
        <p:spPr bwMode="auto">
          <a:xfrm>
            <a:off x="4495800" y="4038600"/>
            <a:ext cx="37750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読み込み位置を移動</a:t>
            </a:r>
          </a:p>
        </p:txBody>
      </p:sp>
      <p:sp>
        <p:nvSpPr>
          <p:cNvPr id="487438" name="Text Box 14"/>
          <p:cNvSpPr txBox="1">
            <a:spLocks noChangeArrowheads="1"/>
          </p:cNvSpPr>
          <p:nvPr/>
        </p:nvSpPr>
        <p:spPr bwMode="auto">
          <a:xfrm>
            <a:off x="1600200" y="4876800"/>
            <a:ext cx="19653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E </a:t>
            </a:r>
            <a:r>
              <a:rPr lang="ja-JP" altLang="en-US"/>
              <a:t>→ </a:t>
            </a:r>
            <a:r>
              <a:rPr lang="en-US" altLang="ja-JP"/>
              <a:t>T + T</a:t>
            </a:r>
          </a:p>
        </p:txBody>
      </p:sp>
      <p:grpSp>
        <p:nvGrpSpPr>
          <p:cNvPr id="487439" name="Group 15"/>
          <p:cNvGrpSpPr>
            <a:grpSpLocks/>
          </p:cNvGrpSpPr>
          <p:nvPr/>
        </p:nvGrpSpPr>
        <p:grpSpPr bwMode="auto">
          <a:xfrm>
            <a:off x="3200400" y="5257800"/>
            <a:ext cx="1781175" cy="473075"/>
            <a:chOff x="1824" y="2448"/>
            <a:chExt cx="1122" cy="298"/>
          </a:xfrm>
        </p:grpSpPr>
        <p:sp>
          <p:nvSpPr>
            <p:cNvPr id="487440" name="Line 16"/>
            <p:cNvSpPr>
              <a:spLocks noChangeShapeType="1"/>
            </p:cNvSpPr>
            <p:nvPr/>
          </p:nvSpPr>
          <p:spPr bwMode="auto">
            <a:xfrm flipV="1">
              <a:off x="1824" y="2448"/>
              <a:ext cx="0" cy="24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487441" name="Text Box 17"/>
            <p:cNvSpPr txBox="1">
              <a:spLocks noChangeArrowheads="1"/>
            </p:cNvSpPr>
            <p:nvPr/>
          </p:nvSpPr>
          <p:spPr bwMode="auto">
            <a:xfrm>
              <a:off x="1872" y="2496"/>
              <a:ext cx="107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読み込み位置</a:t>
              </a:r>
            </a:p>
          </p:txBody>
        </p:sp>
      </p:grpSp>
      <p:sp>
        <p:nvSpPr>
          <p:cNvPr id="487442" name="Text Box 18"/>
          <p:cNvSpPr txBox="1">
            <a:spLocks noChangeArrowheads="1"/>
          </p:cNvSpPr>
          <p:nvPr/>
        </p:nvSpPr>
        <p:spPr bwMode="auto">
          <a:xfrm>
            <a:off x="4495800" y="4876800"/>
            <a:ext cx="37750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読み込み位置を移動</a:t>
            </a:r>
          </a:p>
        </p:txBody>
      </p:sp>
      <p:sp>
        <p:nvSpPr>
          <p:cNvPr id="487443" name="Text Box 19"/>
          <p:cNvSpPr txBox="1">
            <a:spLocks noChangeArrowheads="1"/>
          </p:cNvSpPr>
          <p:nvPr/>
        </p:nvSpPr>
        <p:spPr bwMode="auto">
          <a:xfrm>
            <a:off x="1600200" y="5715000"/>
            <a:ext cx="196532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E </a:t>
            </a:r>
            <a:r>
              <a:rPr lang="ja-JP" altLang="en-US"/>
              <a:t>→ </a:t>
            </a:r>
            <a:r>
              <a:rPr lang="en-US" altLang="ja-JP"/>
              <a:t>T + T</a:t>
            </a:r>
          </a:p>
        </p:txBody>
      </p:sp>
      <p:grpSp>
        <p:nvGrpSpPr>
          <p:cNvPr id="487444" name="Group 20"/>
          <p:cNvGrpSpPr>
            <a:grpSpLocks/>
          </p:cNvGrpSpPr>
          <p:nvPr/>
        </p:nvGrpSpPr>
        <p:grpSpPr bwMode="auto">
          <a:xfrm>
            <a:off x="3505200" y="6096000"/>
            <a:ext cx="1781175" cy="473075"/>
            <a:chOff x="1824" y="2448"/>
            <a:chExt cx="1122" cy="298"/>
          </a:xfrm>
        </p:grpSpPr>
        <p:sp>
          <p:nvSpPr>
            <p:cNvPr id="487445" name="Line 21"/>
            <p:cNvSpPr>
              <a:spLocks noChangeShapeType="1"/>
            </p:cNvSpPr>
            <p:nvPr/>
          </p:nvSpPr>
          <p:spPr bwMode="auto">
            <a:xfrm flipV="1">
              <a:off x="1824" y="2448"/>
              <a:ext cx="0" cy="24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487446" name="Text Box 22"/>
            <p:cNvSpPr txBox="1">
              <a:spLocks noChangeArrowheads="1"/>
            </p:cNvSpPr>
            <p:nvPr/>
          </p:nvSpPr>
          <p:spPr bwMode="auto">
            <a:xfrm>
              <a:off x="1872" y="2496"/>
              <a:ext cx="107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読み込み位置</a:t>
              </a:r>
            </a:p>
          </p:txBody>
        </p:sp>
      </p:grpSp>
      <p:sp>
        <p:nvSpPr>
          <p:cNvPr id="487447" name="Text Box 23"/>
          <p:cNvSpPr txBox="1">
            <a:spLocks noChangeArrowheads="1"/>
          </p:cNvSpPr>
          <p:nvPr/>
        </p:nvSpPr>
        <p:spPr bwMode="auto">
          <a:xfrm>
            <a:off x="4495800" y="5715000"/>
            <a:ext cx="4295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読み込み完了, 還元する</a:t>
            </a:r>
            <a:endParaRPr lang="en-US" altLang="ja-JP" sz="28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7428"/>
                                        </p:tgtEl>
                                        <p:attrNameLst>
                                          <p:attrName>style.visibility</p:attrName>
                                        </p:attrNameLst>
                                      </p:cBhvr>
                                      <p:to>
                                        <p:strVal val="visible"/>
                                      </p:to>
                                    </p:set>
                                    <p:animEffect transition="in" filter="checkerboard(across)">
                                      <p:cBhvr>
                                        <p:cTn id="7" dur="500"/>
                                        <p:tgtEl>
                                          <p:spTgt spid="4874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487434"/>
                                        </p:tgtEl>
                                        <p:attrNameLst>
                                          <p:attrName>style.visibility</p:attrName>
                                        </p:attrNameLst>
                                      </p:cBhvr>
                                      <p:to>
                                        <p:strVal val="visible"/>
                                      </p:to>
                                    </p:set>
                                    <p:animEffect transition="in" filter="checkerboard(across)">
                                      <p:cBhvr>
                                        <p:cTn id="12" dur="500"/>
                                        <p:tgtEl>
                                          <p:spTgt spid="48743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87433"/>
                                        </p:tgtEl>
                                        <p:attrNameLst>
                                          <p:attrName>style.visibility</p:attrName>
                                        </p:attrNameLst>
                                      </p:cBhvr>
                                      <p:to>
                                        <p:strVal val="visible"/>
                                      </p:to>
                                    </p:set>
                                    <p:animEffect transition="in" filter="checkerboard(across)">
                                      <p:cBhvr>
                                        <p:cTn id="17" dur="500"/>
                                        <p:tgtEl>
                                          <p:spTgt spid="48743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87429"/>
                                        </p:tgtEl>
                                        <p:attrNameLst>
                                          <p:attrName>style.visibility</p:attrName>
                                        </p:attrNameLst>
                                      </p:cBhvr>
                                      <p:to>
                                        <p:strVal val="visible"/>
                                      </p:to>
                                    </p:set>
                                    <p:animEffect transition="in" filter="checkerboard(across)">
                                      <p:cBhvr>
                                        <p:cTn id="22" dur="500"/>
                                        <p:tgtEl>
                                          <p:spTgt spid="48742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nodeType="clickEffect">
                                  <p:stCondLst>
                                    <p:cond delay="0"/>
                                  </p:stCondLst>
                                  <p:childTnLst>
                                    <p:set>
                                      <p:cBhvr>
                                        <p:cTn id="26" dur="1" fill="hold">
                                          <p:stCondLst>
                                            <p:cond delay="0"/>
                                          </p:stCondLst>
                                        </p:cTn>
                                        <p:tgtEl>
                                          <p:spTgt spid="487432"/>
                                        </p:tgtEl>
                                        <p:attrNameLst>
                                          <p:attrName>style.visibility</p:attrName>
                                        </p:attrNameLst>
                                      </p:cBhvr>
                                      <p:to>
                                        <p:strVal val="visible"/>
                                      </p:to>
                                    </p:set>
                                    <p:animEffect transition="in" filter="checkerboard(across)">
                                      <p:cBhvr>
                                        <p:cTn id="27" dur="500"/>
                                        <p:tgtEl>
                                          <p:spTgt spid="4874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487437"/>
                                        </p:tgtEl>
                                        <p:attrNameLst>
                                          <p:attrName>style.visibility</p:attrName>
                                        </p:attrNameLst>
                                      </p:cBhvr>
                                      <p:to>
                                        <p:strVal val="visible"/>
                                      </p:to>
                                    </p:set>
                                    <p:animEffect transition="in" filter="checkerboard(across)">
                                      <p:cBhvr>
                                        <p:cTn id="32" dur="500"/>
                                        <p:tgtEl>
                                          <p:spTgt spid="48743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487438"/>
                                        </p:tgtEl>
                                        <p:attrNameLst>
                                          <p:attrName>style.visibility</p:attrName>
                                        </p:attrNameLst>
                                      </p:cBhvr>
                                      <p:to>
                                        <p:strVal val="visible"/>
                                      </p:to>
                                    </p:set>
                                    <p:animEffect transition="in" filter="checkerboard(across)">
                                      <p:cBhvr>
                                        <p:cTn id="37" dur="500"/>
                                        <p:tgtEl>
                                          <p:spTgt spid="48743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 presetClass="entr" presetSubtype="10" fill="hold" nodeType="clickEffect">
                                  <p:stCondLst>
                                    <p:cond delay="0"/>
                                  </p:stCondLst>
                                  <p:childTnLst>
                                    <p:set>
                                      <p:cBhvr>
                                        <p:cTn id="41" dur="1" fill="hold">
                                          <p:stCondLst>
                                            <p:cond delay="0"/>
                                          </p:stCondLst>
                                        </p:cTn>
                                        <p:tgtEl>
                                          <p:spTgt spid="487439"/>
                                        </p:tgtEl>
                                        <p:attrNameLst>
                                          <p:attrName>style.visibility</p:attrName>
                                        </p:attrNameLst>
                                      </p:cBhvr>
                                      <p:to>
                                        <p:strVal val="visible"/>
                                      </p:to>
                                    </p:set>
                                    <p:animEffect transition="in" filter="checkerboard(across)">
                                      <p:cBhvr>
                                        <p:cTn id="42" dur="500"/>
                                        <p:tgtEl>
                                          <p:spTgt spid="48743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487442"/>
                                        </p:tgtEl>
                                        <p:attrNameLst>
                                          <p:attrName>style.visibility</p:attrName>
                                        </p:attrNameLst>
                                      </p:cBhvr>
                                      <p:to>
                                        <p:strVal val="visible"/>
                                      </p:to>
                                    </p:set>
                                    <p:animEffect transition="in" filter="checkerboard(across)">
                                      <p:cBhvr>
                                        <p:cTn id="47" dur="500"/>
                                        <p:tgtEl>
                                          <p:spTgt spid="48744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487443"/>
                                        </p:tgtEl>
                                        <p:attrNameLst>
                                          <p:attrName>style.visibility</p:attrName>
                                        </p:attrNameLst>
                                      </p:cBhvr>
                                      <p:to>
                                        <p:strVal val="visible"/>
                                      </p:to>
                                    </p:set>
                                    <p:animEffect transition="in" filter="checkerboard(across)">
                                      <p:cBhvr>
                                        <p:cTn id="52" dur="500"/>
                                        <p:tgtEl>
                                          <p:spTgt spid="48744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5" presetClass="entr" presetSubtype="10" fill="hold" nodeType="clickEffect">
                                  <p:stCondLst>
                                    <p:cond delay="0"/>
                                  </p:stCondLst>
                                  <p:childTnLst>
                                    <p:set>
                                      <p:cBhvr>
                                        <p:cTn id="56" dur="1" fill="hold">
                                          <p:stCondLst>
                                            <p:cond delay="0"/>
                                          </p:stCondLst>
                                        </p:cTn>
                                        <p:tgtEl>
                                          <p:spTgt spid="487444"/>
                                        </p:tgtEl>
                                        <p:attrNameLst>
                                          <p:attrName>style.visibility</p:attrName>
                                        </p:attrNameLst>
                                      </p:cBhvr>
                                      <p:to>
                                        <p:strVal val="visible"/>
                                      </p:to>
                                    </p:set>
                                    <p:animEffect transition="in" filter="checkerboard(across)">
                                      <p:cBhvr>
                                        <p:cTn id="57" dur="500"/>
                                        <p:tgtEl>
                                          <p:spTgt spid="487444"/>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487447"/>
                                        </p:tgtEl>
                                        <p:attrNameLst>
                                          <p:attrName>style.visibility</p:attrName>
                                        </p:attrNameLst>
                                      </p:cBhvr>
                                      <p:to>
                                        <p:strVal val="visible"/>
                                      </p:to>
                                    </p:set>
                                    <p:animEffect transition="in" filter="checkerboard(across)">
                                      <p:cBhvr>
                                        <p:cTn id="62" dur="500"/>
                                        <p:tgtEl>
                                          <p:spTgt spid="4874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autoUpdateAnimBg="0"/>
      <p:bldP spid="487429" grpId="0" autoUpdateAnimBg="0"/>
      <p:bldP spid="487433" grpId="0" autoUpdateAnimBg="0"/>
      <p:bldP spid="487437" grpId="0" autoUpdateAnimBg="0"/>
      <p:bldP spid="487438" grpId="0" autoUpdateAnimBg="0"/>
      <p:bldP spid="487442" grpId="0" autoUpdateAnimBg="0"/>
      <p:bldP spid="487443" grpId="0" autoUpdateAnimBg="0"/>
      <p:bldP spid="487447" grpId="0"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5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 </a:t>
            </a:r>
            <a:r>
              <a:rPr lang="ja-JP" altLang="en-US">
                <a:effectLst/>
              </a:rPr>
              <a:t>構文解析の</a:t>
            </a:r>
            <a:br>
              <a:rPr lang="ja-JP" altLang="en-US">
                <a:effectLst/>
              </a:rPr>
            </a:br>
            <a:r>
              <a:rPr lang="ja-JP" altLang="en-US">
                <a:effectLst/>
              </a:rPr>
              <a:t>解析表作成</a:t>
            </a:r>
          </a:p>
        </p:txBody>
      </p:sp>
      <p:sp>
        <p:nvSpPr>
          <p:cNvPr id="663555" name="Rectangle 3"/>
          <p:cNvSpPr>
            <a:spLocks noGrp="1" noChangeArrowheads="1"/>
          </p:cNvSpPr>
          <p:nvPr>
            <p:ph type="body" idx="1"/>
          </p:nvPr>
        </p:nvSpPr>
        <p:spPr>
          <a:xfrm>
            <a:off x="838200" y="1981200"/>
            <a:ext cx="7772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09600" indent="-609600">
              <a:buFont typeface="Wingdings" panose="05000000000000000000" pitchFamily="2" charset="2"/>
              <a:buAutoNum type="arabicPeriod"/>
            </a:pPr>
            <a:r>
              <a:rPr lang="ja-JP" altLang="en-US">
                <a:effectLst/>
              </a:rPr>
              <a:t>各非終端記号の</a:t>
            </a:r>
            <a:r>
              <a:rPr lang="en-US" altLang="ja-JP">
                <a:effectLst/>
              </a:rPr>
              <a:t>Follow</a:t>
            </a:r>
            <a:r>
              <a:rPr lang="ja-JP" altLang="en-US">
                <a:effectLst/>
              </a:rPr>
              <a:t>集合を求める</a:t>
            </a:r>
          </a:p>
          <a:p>
            <a:pPr marL="609600" indent="-609600">
              <a:buFont typeface="Wingdings" panose="05000000000000000000" pitchFamily="2" charset="2"/>
              <a:buAutoNum type="arabicPeriod"/>
            </a:pPr>
            <a:r>
              <a:rPr lang="en-US" altLang="ja-JP">
                <a:effectLst/>
              </a:rPr>
              <a:t>LR(0) </a:t>
            </a:r>
            <a:r>
              <a:rPr lang="ja-JP" altLang="en-US">
                <a:effectLst/>
              </a:rPr>
              <a:t>項を求める</a:t>
            </a:r>
          </a:p>
          <a:p>
            <a:pPr marL="609600" indent="-609600">
              <a:buFont typeface="Wingdings" panose="05000000000000000000" pitchFamily="2" charset="2"/>
              <a:buAutoNum type="arabicPeriod"/>
            </a:pPr>
            <a:r>
              <a:rPr lang="ja-JP" altLang="en-US">
                <a:effectLst/>
              </a:rPr>
              <a:t>閉包(=状態)を求める</a:t>
            </a:r>
          </a:p>
          <a:p>
            <a:pPr marL="609600" indent="-609600">
              <a:buFont typeface="Wingdings" panose="05000000000000000000" pitchFamily="2" charset="2"/>
              <a:buAutoNum type="arabicPeriod"/>
            </a:pPr>
            <a:r>
              <a:rPr lang="ja-JP" altLang="en-US">
                <a:effectLst/>
              </a:rPr>
              <a:t>各状態からの遷移を求める</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a:t>
            </a:r>
            <a:r>
              <a:rPr lang="ja-JP" altLang="en-US">
                <a:effectLst/>
              </a:rPr>
              <a:t>項 (</a:t>
            </a:r>
            <a:r>
              <a:rPr lang="en-US" altLang="ja-JP">
                <a:effectLst/>
              </a:rPr>
              <a:t>LR(0) item)</a:t>
            </a:r>
          </a:p>
        </p:txBody>
      </p:sp>
      <p:sp>
        <p:nvSpPr>
          <p:cNvPr id="653315" name="Rectangle 3"/>
          <p:cNvSpPr>
            <a:spLocks noGrp="1" noChangeArrowheads="1"/>
          </p:cNvSpPr>
          <p:nvPr>
            <p:ph type="body" idx="1"/>
          </p:nvPr>
        </p:nvSpPr>
        <p:spPr>
          <a:xfrm>
            <a:off x="1066800" y="1981200"/>
            <a:ext cx="7620000" cy="1219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a:t>
            </a:r>
            <a:r>
              <a:rPr lang="ja-JP" altLang="en-US">
                <a:effectLst/>
              </a:rPr>
              <a:t>項</a:t>
            </a:r>
          </a:p>
          <a:p>
            <a:pPr lvl="1"/>
            <a:r>
              <a:rPr lang="ja-JP" altLang="en-US">
                <a:effectLst/>
              </a:rPr>
              <a:t>生成規則の右辺に解析位置(・)を加えたもの</a:t>
            </a:r>
          </a:p>
        </p:txBody>
      </p:sp>
      <p:sp>
        <p:nvSpPr>
          <p:cNvPr id="653316" name="Text Box 4"/>
          <p:cNvSpPr txBox="1">
            <a:spLocks noChangeArrowheads="1"/>
          </p:cNvSpPr>
          <p:nvPr/>
        </p:nvSpPr>
        <p:spPr bwMode="auto">
          <a:xfrm>
            <a:off x="1066800" y="3200400"/>
            <a:ext cx="2333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a:t>
            </a:r>
            <a:r>
              <a:rPr lang="en-US" altLang="ja-JP" sz="2800"/>
              <a:t>A </a:t>
            </a:r>
            <a:r>
              <a:rPr lang="ja-JP" altLang="en-US" sz="2800"/>
              <a:t>→ </a:t>
            </a:r>
            <a:r>
              <a:rPr lang="en-US" altLang="ja-JP" sz="2800"/>
              <a:t>BCD</a:t>
            </a:r>
          </a:p>
        </p:txBody>
      </p:sp>
      <p:sp>
        <p:nvSpPr>
          <p:cNvPr id="653317" name="Text Box 5"/>
          <p:cNvSpPr txBox="1">
            <a:spLocks noChangeArrowheads="1"/>
          </p:cNvSpPr>
          <p:nvPr/>
        </p:nvSpPr>
        <p:spPr bwMode="auto">
          <a:xfrm>
            <a:off x="762000" y="3886200"/>
            <a:ext cx="8194464" cy="5254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dirty="0"/>
              <a:t>[</a:t>
            </a:r>
            <a:r>
              <a:rPr lang="en-US" altLang="ja-JP" sz="2800" dirty="0"/>
              <a:t>A </a:t>
            </a:r>
            <a:r>
              <a:rPr lang="ja-JP" altLang="en-US" sz="2800" dirty="0"/>
              <a:t>→ </a:t>
            </a:r>
            <a:r>
              <a:rPr lang="ja-JP" altLang="en-US" sz="2800" dirty="0">
                <a:solidFill>
                  <a:srgbClr val="00FF00"/>
                </a:solidFill>
              </a:rPr>
              <a:t>・</a:t>
            </a:r>
            <a:r>
              <a:rPr lang="en-US" altLang="ja-JP" sz="2800" dirty="0"/>
              <a:t>BCD</a:t>
            </a:r>
            <a:r>
              <a:rPr lang="ja-JP" altLang="en-US" sz="2800" dirty="0"/>
              <a:t>][</a:t>
            </a:r>
            <a:r>
              <a:rPr lang="en-US" altLang="ja-JP" sz="2800" dirty="0"/>
              <a:t>A </a:t>
            </a:r>
            <a:r>
              <a:rPr lang="ja-JP" altLang="en-US" sz="2800" dirty="0"/>
              <a:t>→ </a:t>
            </a:r>
            <a:r>
              <a:rPr lang="en-US" altLang="ja-JP" sz="2800" dirty="0"/>
              <a:t>B</a:t>
            </a:r>
            <a:r>
              <a:rPr lang="ja-JP" altLang="en-US" sz="2800" dirty="0">
                <a:solidFill>
                  <a:srgbClr val="00FF00"/>
                </a:solidFill>
              </a:rPr>
              <a:t> ・</a:t>
            </a:r>
            <a:r>
              <a:rPr lang="en-US" altLang="ja-JP" sz="2800" dirty="0"/>
              <a:t>CD</a:t>
            </a:r>
            <a:r>
              <a:rPr lang="ja-JP" altLang="en-US" sz="2800" dirty="0"/>
              <a:t>][</a:t>
            </a:r>
            <a:r>
              <a:rPr lang="en-US" altLang="ja-JP" sz="2800" dirty="0"/>
              <a:t>A </a:t>
            </a:r>
            <a:r>
              <a:rPr lang="ja-JP" altLang="en-US" sz="2800" dirty="0"/>
              <a:t>→ </a:t>
            </a:r>
            <a:r>
              <a:rPr lang="en-US" altLang="ja-JP" sz="2800" dirty="0"/>
              <a:t>BC</a:t>
            </a:r>
            <a:r>
              <a:rPr lang="ja-JP" altLang="en-US" sz="2800" dirty="0">
                <a:solidFill>
                  <a:srgbClr val="FF99FF"/>
                </a:solidFill>
              </a:rPr>
              <a:t> </a:t>
            </a:r>
            <a:r>
              <a:rPr lang="ja-JP" altLang="en-US" sz="2800" dirty="0">
                <a:solidFill>
                  <a:srgbClr val="00FF00"/>
                </a:solidFill>
              </a:rPr>
              <a:t>・</a:t>
            </a:r>
            <a:r>
              <a:rPr lang="en-US" altLang="ja-JP" sz="2800" dirty="0"/>
              <a:t>D</a:t>
            </a:r>
            <a:r>
              <a:rPr lang="ja-JP" altLang="en-US" sz="2800" dirty="0"/>
              <a:t>][</a:t>
            </a:r>
            <a:r>
              <a:rPr lang="en-US" altLang="ja-JP" sz="2800" dirty="0"/>
              <a:t>A </a:t>
            </a:r>
            <a:r>
              <a:rPr lang="ja-JP" altLang="en-US" sz="2800" dirty="0"/>
              <a:t>→ </a:t>
            </a:r>
            <a:r>
              <a:rPr lang="en-US" altLang="ja-JP" sz="2800" dirty="0"/>
              <a:t>BCD</a:t>
            </a:r>
            <a:r>
              <a:rPr lang="ja-JP" altLang="en-US" sz="2800" dirty="0"/>
              <a:t> </a:t>
            </a:r>
            <a:r>
              <a:rPr lang="ja-JP" altLang="en-US" sz="2800" dirty="0">
                <a:solidFill>
                  <a:srgbClr val="00FF00"/>
                </a:solidFill>
              </a:rPr>
              <a:t>・</a:t>
            </a:r>
            <a:r>
              <a:rPr lang="ja-JP" altLang="en-US" sz="2800" dirty="0"/>
              <a:t>]</a:t>
            </a:r>
          </a:p>
        </p:txBody>
      </p:sp>
      <p:sp>
        <p:nvSpPr>
          <p:cNvPr id="653318" name="Text Box 6"/>
          <p:cNvSpPr txBox="1">
            <a:spLocks noChangeArrowheads="1"/>
          </p:cNvSpPr>
          <p:nvPr/>
        </p:nvSpPr>
        <p:spPr bwMode="auto">
          <a:xfrm>
            <a:off x="1083197" y="5039519"/>
            <a:ext cx="19589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dirty="0"/>
              <a:t>例 : </a:t>
            </a:r>
            <a:r>
              <a:rPr lang="en-US" altLang="ja-JP" sz="2800" dirty="0"/>
              <a:t>A </a:t>
            </a:r>
            <a:r>
              <a:rPr lang="ja-JP" altLang="en-US" sz="2800" dirty="0"/>
              <a:t>→ </a:t>
            </a:r>
            <a:r>
              <a:rPr lang="en-US" altLang="ja-JP" sz="2800" dirty="0"/>
              <a:t>ε</a:t>
            </a:r>
          </a:p>
        </p:txBody>
      </p:sp>
      <p:sp>
        <p:nvSpPr>
          <p:cNvPr id="653319" name="Text Box 7"/>
          <p:cNvSpPr txBox="1">
            <a:spLocks noChangeArrowheads="1"/>
          </p:cNvSpPr>
          <p:nvPr/>
        </p:nvSpPr>
        <p:spPr bwMode="auto">
          <a:xfrm>
            <a:off x="990600" y="5638800"/>
            <a:ext cx="1380227" cy="5254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dirty="0"/>
              <a:t>[</a:t>
            </a:r>
            <a:r>
              <a:rPr lang="en-US" altLang="ja-JP" sz="2800" dirty="0"/>
              <a:t>A </a:t>
            </a:r>
            <a:r>
              <a:rPr lang="ja-JP" altLang="en-US" sz="2800" dirty="0"/>
              <a:t>→ </a:t>
            </a:r>
            <a:r>
              <a:rPr lang="ja-JP" altLang="en-US" sz="2800" dirty="0">
                <a:solidFill>
                  <a:srgbClr val="00FF00"/>
                </a:solidFill>
              </a:rPr>
              <a:t>・</a:t>
            </a:r>
            <a:r>
              <a:rPr lang="en-US" altLang="ja-JP" sz="2800" dirty="0"/>
              <a:t>]</a:t>
            </a:r>
            <a:endParaRPr lang="ja-JP" altLang="en-US" sz="2800" dirty="0"/>
          </a:p>
        </p:txBody>
      </p:sp>
      <p:grpSp>
        <p:nvGrpSpPr>
          <p:cNvPr id="653324" name="Group 12"/>
          <p:cNvGrpSpPr>
            <a:grpSpLocks/>
          </p:cNvGrpSpPr>
          <p:nvPr/>
        </p:nvGrpSpPr>
        <p:grpSpPr bwMode="auto">
          <a:xfrm>
            <a:off x="1219200" y="4343400"/>
            <a:ext cx="7161213" cy="479425"/>
            <a:chOff x="768" y="2803"/>
            <a:chExt cx="4511" cy="302"/>
          </a:xfrm>
        </p:grpSpPr>
        <p:sp>
          <p:nvSpPr>
            <p:cNvPr id="653320" name="Text Box 8"/>
            <p:cNvSpPr txBox="1">
              <a:spLocks noChangeArrowheads="1"/>
            </p:cNvSpPr>
            <p:nvPr/>
          </p:nvSpPr>
          <p:spPr bwMode="auto">
            <a:xfrm>
              <a:off x="768" y="2817"/>
              <a:ext cx="6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解析前</a:t>
              </a:r>
            </a:p>
          </p:txBody>
        </p:sp>
        <p:sp>
          <p:nvSpPr>
            <p:cNvPr id="653321" name="Text Box 9"/>
            <p:cNvSpPr txBox="1">
              <a:spLocks noChangeArrowheads="1"/>
            </p:cNvSpPr>
            <p:nvPr/>
          </p:nvSpPr>
          <p:spPr bwMode="auto">
            <a:xfrm>
              <a:off x="1872" y="2816"/>
              <a:ext cx="97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B</a:t>
              </a:r>
              <a:r>
                <a:rPr lang="ja-JP" altLang="en-US" sz="2400"/>
                <a:t>まで解析</a:t>
              </a:r>
            </a:p>
          </p:txBody>
        </p:sp>
        <p:sp>
          <p:nvSpPr>
            <p:cNvPr id="653322" name="Text Box 10"/>
            <p:cNvSpPr txBox="1">
              <a:spLocks noChangeArrowheads="1"/>
            </p:cNvSpPr>
            <p:nvPr/>
          </p:nvSpPr>
          <p:spPr bwMode="auto">
            <a:xfrm>
              <a:off x="3120" y="2816"/>
              <a:ext cx="97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C</a:t>
              </a:r>
              <a:r>
                <a:rPr lang="ja-JP" altLang="en-US" sz="2400"/>
                <a:t>まで解析</a:t>
              </a:r>
            </a:p>
          </p:txBody>
        </p:sp>
        <p:sp>
          <p:nvSpPr>
            <p:cNvPr id="653323" name="Text Box 11"/>
            <p:cNvSpPr txBox="1">
              <a:spLocks noChangeArrowheads="1"/>
            </p:cNvSpPr>
            <p:nvPr/>
          </p:nvSpPr>
          <p:spPr bwMode="auto">
            <a:xfrm>
              <a:off x="4416" y="2803"/>
              <a:ext cx="8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全て解析</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53316"/>
                                        </p:tgtEl>
                                        <p:attrNameLst>
                                          <p:attrName>style.visibility</p:attrName>
                                        </p:attrNameLst>
                                      </p:cBhvr>
                                      <p:to>
                                        <p:strVal val="visible"/>
                                      </p:to>
                                    </p:set>
                                    <p:animEffect transition="in" filter="checkerboard(across)">
                                      <p:cBhvr>
                                        <p:cTn id="7" dur="500"/>
                                        <p:tgtEl>
                                          <p:spTgt spid="6533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53317"/>
                                        </p:tgtEl>
                                        <p:attrNameLst>
                                          <p:attrName>style.visibility</p:attrName>
                                        </p:attrNameLst>
                                      </p:cBhvr>
                                      <p:to>
                                        <p:strVal val="visible"/>
                                      </p:to>
                                    </p:set>
                                    <p:animEffect transition="in" filter="checkerboard(across)">
                                      <p:cBhvr>
                                        <p:cTn id="12" dur="500"/>
                                        <p:tgtEl>
                                          <p:spTgt spid="65331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653324"/>
                                        </p:tgtEl>
                                        <p:attrNameLst>
                                          <p:attrName>style.visibility</p:attrName>
                                        </p:attrNameLst>
                                      </p:cBhvr>
                                      <p:to>
                                        <p:strVal val="visible"/>
                                      </p:to>
                                    </p:set>
                                    <p:animEffect transition="in" filter="checkerboard(across)">
                                      <p:cBhvr>
                                        <p:cTn id="17" dur="500"/>
                                        <p:tgtEl>
                                          <p:spTgt spid="65332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53318"/>
                                        </p:tgtEl>
                                        <p:attrNameLst>
                                          <p:attrName>style.visibility</p:attrName>
                                        </p:attrNameLst>
                                      </p:cBhvr>
                                      <p:to>
                                        <p:strVal val="visible"/>
                                      </p:to>
                                    </p:set>
                                    <p:animEffect transition="in" filter="checkerboard(across)">
                                      <p:cBhvr>
                                        <p:cTn id="22" dur="500"/>
                                        <p:tgtEl>
                                          <p:spTgt spid="65331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653319"/>
                                        </p:tgtEl>
                                        <p:attrNameLst>
                                          <p:attrName>style.visibility</p:attrName>
                                        </p:attrNameLst>
                                      </p:cBhvr>
                                      <p:to>
                                        <p:strVal val="visible"/>
                                      </p:to>
                                    </p:set>
                                    <p:animEffect transition="in" filter="checkerboard(across)">
                                      <p:cBhvr>
                                        <p:cTn id="27" dur="500"/>
                                        <p:tgtEl>
                                          <p:spTgt spid="65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3316" grpId="0" autoUpdateAnimBg="0"/>
      <p:bldP spid="653317" grpId="0" autoUpdateAnimBg="0"/>
      <p:bldP spid="653318" grpId="0" autoUpdateAnimBg="0"/>
      <p:bldP spid="653319"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a:t>
            </a:r>
            <a:r>
              <a:rPr lang="ja-JP" altLang="en-US">
                <a:effectLst/>
              </a:rPr>
              <a:t>項</a:t>
            </a:r>
            <a:endParaRPr lang="en-US" altLang="ja-JP">
              <a:effectLst/>
            </a:endParaRPr>
          </a:p>
        </p:txBody>
      </p:sp>
      <p:sp>
        <p:nvSpPr>
          <p:cNvPr id="654339" name="Rectangle 3"/>
          <p:cNvSpPr>
            <a:spLocks noGrp="1" noChangeArrowheads="1"/>
          </p:cNvSpPr>
          <p:nvPr>
            <p:ph type="body" idx="1"/>
          </p:nvPr>
        </p:nvSpPr>
        <p:spPr>
          <a:xfrm>
            <a:off x="838200" y="1981200"/>
            <a:ext cx="8001000" cy="609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 typeface="Wingdings" panose="05000000000000000000" pitchFamily="2" charset="2"/>
              <a:buNone/>
            </a:pPr>
            <a:r>
              <a:rPr lang="ja-JP" altLang="en-US" sz="2800">
                <a:effectLst/>
              </a:rPr>
              <a:t>例 : { $→</a:t>
            </a:r>
            <a:r>
              <a:rPr lang="en-US" altLang="ja-JP" sz="2800">
                <a:effectLst/>
              </a:rPr>
              <a:t>E$, E</a:t>
            </a:r>
            <a:r>
              <a:rPr lang="ja-JP" altLang="en-US" sz="2800">
                <a:effectLst/>
              </a:rPr>
              <a:t>→</a:t>
            </a:r>
            <a:r>
              <a:rPr lang="en-US" altLang="ja-JP" sz="2800">
                <a:effectLst/>
              </a:rPr>
              <a:t>E+T, E</a:t>
            </a:r>
            <a:r>
              <a:rPr lang="ja-JP" altLang="en-US" sz="2800">
                <a:effectLst/>
              </a:rPr>
              <a:t>→</a:t>
            </a:r>
            <a:r>
              <a:rPr lang="en-US" altLang="ja-JP" sz="2800">
                <a:effectLst/>
              </a:rPr>
              <a:t>T, T</a:t>
            </a:r>
            <a:r>
              <a:rPr lang="ja-JP" altLang="en-US" sz="2800">
                <a:effectLst/>
              </a:rPr>
              <a:t>→</a:t>
            </a:r>
            <a:r>
              <a:rPr lang="en-US" altLang="ja-JP" sz="2800">
                <a:effectLst/>
              </a:rPr>
              <a:t>T*F, T</a:t>
            </a:r>
            <a:r>
              <a:rPr lang="ja-JP" altLang="en-US" sz="2800">
                <a:effectLst/>
              </a:rPr>
              <a:t>→</a:t>
            </a:r>
            <a:r>
              <a:rPr lang="en-US" altLang="ja-JP" sz="2800">
                <a:effectLst/>
              </a:rPr>
              <a:t>F, F</a:t>
            </a:r>
            <a:r>
              <a:rPr lang="ja-JP" altLang="en-US" sz="2800">
                <a:effectLst/>
              </a:rPr>
              <a:t>→</a:t>
            </a:r>
            <a:r>
              <a:rPr lang="en-US" altLang="ja-JP" sz="2800" i="1">
                <a:effectLst/>
              </a:rPr>
              <a:t>i</a:t>
            </a:r>
            <a:r>
              <a:rPr lang="en-US" altLang="ja-JP" sz="2800">
                <a:effectLst/>
              </a:rPr>
              <a:t>}</a:t>
            </a:r>
          </a:p>
        </p:txBody>
      </p:sp>
      <p:sp>
        <p:nvSpPr>
          <p:cNvPr id="654340" name="Text Box 4"/>
          <p:cNvSpPr txBox="1">
            <a:spLocks noChangeArrowheads="1"/>
          </p:cNvSpPr>
          <p:nvPr/>
        </p:nvSpPr>
        <p:spPr bwMode="auto">
          <a:xfrm>
            <a:off x="1219200" y="2667000"/>
            <a:ext cx="22225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項 [$→・</a:t>
            </a:r>
            <a:r>
              <a:rPr lang="en-US" altLang="ja-JP"/>
              <a:t>E$]</a:t>
            </a:r>
            <a:endParaRPr lang="en-US" altLang="ja-JP" sz="2800"/>
          </a:p>
        </p:txBody>
      </p:sp>
      <p:sp>
        <p:nvSpPr>
          <p:cNvPr id="654349" name="Text Box 13"/>
          <p:cNvSpPr txBox="1">
            <a:spLocks noChangeArrowheads="1"/>
          </p:cNvSpPr>
          <p:nvPr/>
        </p:nvSpPr>
        <p:spPr bwMode="auto">
          <a:xfrm>
            <a:off x="1066800" y="4495800"/>
            <a:ext cx="39004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E$ </a:t>
            </a:r>
            <a:r>
              <a:rPr lang="ja-JP" altLang="en-US" sz="2800"/>
              <a:t>解析前 = </a:t>
            </a:r>
            <a:r>
              <a:rPr lang="en-US" altLang="ja-JP" sz="2800"/>
              <a:t>E+T </a:t>
            </a:r>
            <a:r>
              <a:rPr lang="ja-JP" altLang="en-US" sz="2800"/>
              <a:t>解析前</a:t>
            </a:r>
          </a:p>
        </p:txBody>
      </p:sp>
      <p:sp>
        <p:nvSpPr>
          <p:cNvPr id="654350" name="Text Box 14"/>
          <p:cNvSpPr txBox="1">
            <a:spLocks noChangeArrowheads="1"/>
          </p:cNvSpPr>
          <p:nvPr/>
        </p:nvSpPr>
        <p:spPr bwMode="auto">
          <a:xfrm>
            <a:off x="5410200" y="2667000"/>
            <a:ext cx="2565400" cy="301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 →・</a:t>
            </a:r>
            <a:r>
              <a:rPr lang="en-US" altLang="ja-JP"/>
              <a:t>E$] </a:t>
            </a:r>
          </a:p>
          <a:p>
            <a:r>
              <a:rPr lang="en-US" altLang="ja-JP"/>
              <a:t>= [E </a:t>
            </a:r>
            <a:r>
              <a:rPr lang="ja-JP" altLang="en-US"/>
              <a:t>→・</a:t>
            </a:r>
            <a:r>
              <a:rPr lang="en-US" altLang="ja-JP"/>
              <a:t>E+T] </a:t>
            </a:r>
          </a:p>
          <a:p>
            <a:r>
              <a:rPr lang="en-US" altLang="ja-JP"/>
              <a:t>= [E </a:t>
            </a:r>
            <a:r>
              <a:rPr lang="ja-JP" altLang="en-US"/>
              <a:t>→・</a:t>
            </a:r>
            <a:r>
              <a:rPr lang="en-US" altLang="ja-JP"/>
              <a:t>T]</a:t>
            </a:r>
          </a:p>
          <a:p>
            <a:r>
              <a:rPr lang="en-US" altLang="ja-JP"/>
              <a:t>= [T </a:t>
            </a:r>
            <a:r>
              <a:rPr lang="ja-JP" altLang="en-US"/>
              <a:t>→・</a:t>
            </a:r>
            <a:r>
              <a:rPr lang="en-US" altLang="ja-JP"/>
              <a:t>T*F] </a:t>
            </a:r>
          </a:p>
          <a:p>
            <a:r>
              <a:rPr lang="en-US" altLang="ja-JP"/>
              <a:t>= [T </a:t>
            </a:r>
            <a:r>
              <a:rPr lang="ja-JP" altLang="en-US"/>
              <a:t>→・</a:t>
            </a:r>
            <a:r>
              <a:rPr lang="en-US" altLang="ja-JP"/>
              <a:t>F]</a:t>
            </a:r>
          </a:p>
          <a:p>
            <a:r>
              <a:rPr lang="en-US" altLang="ja-JP"/>
              <a:t>= [F </a:t>
            </a:r>
            <a:r>
              <a:rPr lang="ja-JP" altLang="en-US"/>
              <a:t>→・</a:t>
            </a:r>
            <a:r>
              <a:rPr lang="en-US" altLang="ja-JP" i="1"/>
              <a:t>i</a:t>
            </a:r>
            <a:r>
              <a:rPr lang="en-US" altLang="ja-JP"/>
              <a:t>]</a:t>
            </a:r>
          </a:p>
        </p:txBody>
      </p:sp>
      <p:grpSp>
        <p:nvGrpSpPr>
          <p:cNvPr id="654352" name="Group 16"/>
          <p:cNvGrpSpPr>
            <a:grpSpLocks/>
          </p:cNvGrpSpPr>
          <p:nvPr/>
        </p:nvGrpSpPr>
        <p:grpSpPr bwMode="auto">
          <a:xfrm>
            <a:off x="2057400" y="3276600"/>
            <a:ext cx="1311275" cy="1112838"/>
            <a:chOff x="1584" y="2064"/>
            <a:chExt cx="826" cy="701"/>
          </a:xfrm>
        </p:grpSpPr>
        <p:sp>
          <p:nvSpPr>
            <p:cNvPr id="654344" name="Text Box 8"/>
            <p:cNvSpPr txBox="1">
              <a:spLocks noChangeArrowheads="1"/>
            </p:cNvSpPr>
            <p:nvPr/>
          </p:nvSpPr>
          <p:spPr bwMode="auto">
            <a:xfrm>
              <a:off x="1584" y="2400"/>
              <a:ext cx="82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r>
                <a:rPr lang="en-US" altLang="ja-JP"/>
                <a:t>E+T$</a:t>
              </a:r>
            </a:p>
          </p:txBody>
        </p:sp>
        <p:sp>
          <p:nvSpPr>
            <p:cNvPr id="654351" name="AutoShape 15"/>
            <p:cNvSpPr>
              <a:spLocks noChangeArrowheads="1"/>
            </p:cNvSpPr>
            <p:nvPr/>
          </p:nvSpPr>
          <p:spPr bwMode="auto">
            <a:xfrm>
              <a:off x="1584" y="2064"/>
              <a:ext cx="528" cy="336"/>
            </a:xfrm>
            <a:prstGeom prst="downArrow">
              <a:avLst>
                <a:gd name="adj1" fmla="val 50000"/>
                <a:gd name="adj2" fmla="val 25000"/>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sz="2000"/>
                <a:t>E</a:t>
              </a:r>
              <a:r>
                <a:rPr lang="ja-JP" altLang="en-US" sz="2000"/>
                <a:t>→</a:t>
              </a:r>
              <a:r>
                <a:rPr lang="en-US" altLang="ja-JP" sz="2000"/>
                <a:t>E+T</a:t>
              </a:r>
            </a:p>
          </p:txBody>
        </p:sp>
      </p:grpSp>
      <p:sp>
        <p:nvSpPr>
          <p:cNvPr id="654353" name="Text Box 17"/>
          <p:cNvSpPr txBox="1">
            <a:spLocks noChangeArrowheads="1"/>
          </p:cNvSpPr>
          <p:nvPr/>
        </p:nvSpPr>
        <p:spPr bwMode="auto">
          <a:xfrm>
            <a:off x="1066800" y="5791200"/>
            <a:ext cx="43053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同じ状態として扱う必要あり</a:t>
            </a:r>
          </a:p>
        </p:txBody>
      </p:sp>
      <p:sp>
        <p:nvSpPr>
          <p:cNvPr id="654354" name="Text Box 18"/>
          <p:cNvSpPr txBox="1">
            <a:spLocks noChangeArrowheads="1"/>
          </p:cNvSpPr>
          <p:nvPr/>
        </p:nvSpPr>
        <p:spPr bwMode="auto">
          <a:xfrm>
            <a:off x="5715000" y="5791200"/>
            <a:ext cx="2540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閉包 (</a:t>
            </a:r>
            <a:r>
              <a:rPr lang="en-US" altLang="ja-JP"/>
              <a:t>closure)</a:t>
            </a:r>
          </a:p>
        </p:txBody>
      </p:sp>
      <p:grpSp>
        <p:nvGrpSpPr>
          <p:cNvPr id="654355" name="Group 19"/>
          <p:cNvGrpSpPr>
            <a:grpSpLocks/>
          </p:cNvGrpSpPr>
          <p:nvPr/>
        </p:nvGrpSpPr>
        <p:grpSpPr bwMode="auto">
          <a:xfrm>
            <a:off x="3505200" y="3276600"/>
            <a:ext cx="838200" cy="1112838"/>
            <a:chOff x="1584" y="2064"/>
            <a:chExt cx="528" cy="701"/>
          </a:xfrm>
        </p:grpSpPr>
        <p:sp>
          <p:nvSpPr>
            <p:cNvPr id="654356" name="Text Box 20"/>
            <p:cNvSpPr txBox="1">
              <a:spLocks noChangeArrowheads="1"/>
            </p:cNvSpPr>
            <p:nvPr/>
          </p:nvSpPr>
          <p:spPr bwMode="auto">
            <a:xfrm>
              <a:off x="1584" y="2400"/>
              <a:ext cx="52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r>
                <a:rPr lang="en-US" altLang="ja-JP"/>
                <a:t>T$</a:t>
              </a:r>
            </a:p>
          </p:txBody>
        </p:sp>
        <p:sp>
          <p:nvSpPr>
            <p:cNvPr id="654357" name="AutoShape 21"/>
            <p:cNvSpPr>
              <a:spLocks noChangeArrowheads="1"/>
            </p:cNvSpPr>
            <p:nvPr/>
          </p:nvSpPr>
          <p:spPr bwMode="auto">
            <a:xfrm>
              <a:off x="1584" y="2064"/>
              <a:ext cx="528" cy="336"/>
            </a:xfrm>
            <a:prstGeom prst="downArrow">
              <a:avLst>
                <a:gd name="adj1" fmla="val 50000"/>
                <a:gd name="adj2" fmla="val 25000"/>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lgn="ctr"/>
              <a:r>
                <a:rPr lang="en-US" altLang="ja-JP" sz="2000"/>
                <a:t>E</a:t>
              </a:r>
              <a:r>
                <a:rPr lang="ja-JP" altLang="en-US" sz="2000"/>
                <a:t>→</a:t>
              </a:r>
              <a:r>
                <a:rPr lang="en-US" altLang="ja-JP" sz="2000"/>
                <a:t>T</a:t>
              </a:r>
            </a:p>
          </p:txBody>
        </p:sp>
      </p:grpSp>
      <p:sp>
        <p:nvSpPr>
          <p:cNvPr id="654358" name="Text Box 22"/>
          <p:cNvSpPr txBox="1">
            <a:spLocks noChangeArrowheads="1"/>
          </p:cNvSpPr>
          <p:nvPr/>
        </p:nvSpPr>
        <p:spPr bwMode="auto">
          <a:xfrm>
            <a:off x="2667000" y="5029200"/>
            <a:ext cx="18430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T </a:t>
            </a:r>
            <a:r>
              <a:rPr lang="ja-JP" altLang="en-US" sz="2800"/>
              <a:t>解析前</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654352"/>
                                        </p:tgtEl>
                                        <p:attrNameLst>
                                          <p:attrName>style.visibility</p:attrName>
                                        </p:attrNameLst>
                                      </p:cBhvr>
                                      <p:to>
                                        <p:strVal val="visible"/>
                                      </p:to>
                                    </p:set>
                                    <p:animEffect transition="in" filter="wipe(up)">
                                      <p:cBhvr>
                                        <p:cTn id="7" dur="500"/>
                                        <p:tgtEl>
                                          <p:spTgt spid="6543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54349"/>
                                        </p:tgtEl>
                                        <p:attrNameLst>
                                          <p:attrName>style.visibility</p:attrName>
                                        </p:attrNameLst>
                                      </p:cBhvr>
                                      <p:to>
                                        <p:strVal val="visible"/>
                                      </p:to>
                                    </p:set>
                                    <p:animEffect transition="in" filter="checkerboard(across)">
                                      <p:cBhvr>
                                        <p:cTn id="12" dur="500"/>
                                        <p:tgtEl>
                                          <p:spTgt spid="6543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654355"/>
                                        </p:tgtEl>
                                        <p:attrNameLst>
                                          <p:attrName>style.visibility</p:attrName>
                                        </p:attrNameLst>
                                      </p:cBhvr>
                                      <p:to>
                                        <p:strVal val="visible"/>
                                      </p:to>
                                    </p:set>
                                    <p:animEffect transition="in" filter="wipe(up)">
                                      <p:cBhvr>
                                        <p:cTn id="17" dur="500"/>
                                        <p:tgtEl>
                                          <p:spTgt spid="65435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54358"/>
                                        </p:tgtEl>
                                        <p:attrNameLst>
                                          <p:attrName>style.visibility</p:attrName>
                                        </p:attrNameLst>
                                      </p:cBhvr>
                                      <p:to>
                                        <p:strVal val="visible"/>
                                      </p:to>
                                    </p:set>
                                    <p:animEffect transition="in" filter="checkerboard(across)">
                                      <p:cBhvr>
                                        <p:cTn id="22" dur="500"/>
                                        <p:tgtEl>
                                          <p:spTgt spid="65435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654353"/>
                                        </p:tgtEl>
                                        <p:attrNameLst>
                                          <p:attrName>style.visibility</p:attrName>
                                        </p:attrNameLst>
                                      </p:cBhvr>
                                      <p:to>
                                        <p:strVal val="visible"/>
                                      </p:to>
                                    </p:set>
                                    <p:animEffect transition="in" filter="checkerboard(across)">
                                      <p:cBhvr>
                                        <p:cTn id="27" dur="500"/>
                                        <p:tgtEl>
                                          <p:spTgt spid="65435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654350"/>
                                        </p:tgtEl>
                                        <p:attrNameLst>
                                          <p:attrName>style.visibility</p:attrName>
                                        </p:attrNameLst>
                                      </p:cBhvr>
                                      <p:to>
                                        <p:strVal val="visible"/>
                                      </p:to>
                                    </p:set>
                                    <p:animEffect transition="in" filter="checkerboard(across)">
                                      <p:cBhvr>
                                        <p:cTn id="32" dur="500"/>
                                        <p:tgtEl>
                                          <p:spTgt spid="65435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654354"/>
                                        </p:tgtEl>
                                        <p:attrNameLst>
                                          <p:attrName>style.visibility</p:attrName>
                                        </p:attrNameLst>
                                      </p:cBhvr>
                                      <p:to>
                                        <p:strVal val="visible"/>
                                      </p:to>
                                    </p:set>
                                    <p:animEffect transition="in" filter="checkerboard(across)">
                                      <p:cBhvr>
                                        <p:cTn id="37" dur="500"/>
                                        <p:tgtEl>
                                          <p:spTgt spid="654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49" grpId="0" autoUpdateAnimBg="0"/>
      <p:bldP spid="654350" grpId="0" autoUpdateAnimBg="0"/>
      <p:bldP spid="654353" grpId="0" autoUpdateAnimBg="0"/>
      <p:bldP spid="654354" grpId="0" autoUpdateAnimBg="0"/>
      <p:bldP spid="654358"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a:t>
            </a:r>
            <a:r>
              <a:rPr lang="ja-JP" altLang="en-US">
                <a:effectLst/>
              </a:rPr>
              <a:t>項の閉包 (</a:t>
            </a:r>
            <a:r>
              <a:rPr lang="en-US" altLang="ja-JP">
                <a:effectLst/>
              </a:rPr>
              <a:t>closure) </a:t>
            </a:r>
          </a:p>
        </p:txBody>
      </p:sp>
      <p:sp>
        <p:nvSpPr>
          <p:cNvPr id="6553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a:t>
            </a:r>
            <a:r>
              <a:rPr lang="ja-JP" altLang="en-US">
                <a:effectLst/>
              </a:rPr>
              <a:t>項集合 </a:t>
            </a:r>
            <a:r>
              <a:rPr lang="en-US" altLang="ja-JP">
                <a:effectLst/>
              </a:rPr>
              <a:t>I </a:t>
            </a:r>
            <a:r>
              <a:rPr lang="ja-JP" altLang="en-US">
                <a:effectLst/>
              </a:rPr>
              <a:t>の閉包　</a:t>
            </a:r>
            <a:r>
              <a:rPr lang="en-US" altLang="ja-JP">
                <a:effectLst/>
              </a:rPr>
              <a:t>closure (I)</a:t>
            </a:r>
          </a:p>
          <a:p>
            <a:pPr lvl="1"/>
            <a:r>
              <a:rPr lang="en-US" altLang="ja-JP">
                <a:effectLst/>
              </a:rPr>
              <a:t>i </a:t>
            </a:r>
            <a:r>
              <a:rPr lang="ja-JP" altLang="en-US">
                <a:effectLst/>
              </a:rPr>
              <a:t>∈ </a:t>
            </a:r>
            <a:r>
              <a:rPr lang="en-US" altLang="ja-JP">
                <a:effectLst/>
              </a:rPr>
              <a:t>I </a:t>
            </a:r>
            <a:r>
              <a:rPr lang="ja-JP" altLang="en-US">
                <a:effectLst/>
              </a:rPr>
              <a:t>⇒ </a:t>
            </a:r>
            <a:r>
              <a:rPr lang="en-US" altLang="ja-JP">
                <a:effectLst/>
              </a:rPr>
              <a:t>i </a:t>
            </a:r>
            <a:r>
              <a:rPr lang="ja-JP" altLang="en-US">
                <a:effectLst/>
              </a:rPr>
              <a:t>∈ </a:t>
            </a:r>
            <a:r>
              <a:rPr lang="en-US" altLang="ja-JP">
                <a:effectLst/>
              </a:rPr>
              <a:t>closure (I)</a:t>
            </a:r>
          </a:p>
          <a:p>
            <a:pPr lvl="2"/>
            <a:r>
              <a:rPr lang="en-US" altLang="ja-JP">
                <a:effectLst/>
              </a:rPr>
              <a:t>I </a:t>
            </a:r>
            <a:r>
              <a:rPr lang="ja-JP" altLang="en-US">
                <a:effectLst/>
              </a:rPr>
              <a:t>の項は </a:t>
            </a:r>
            <a:r>
              <a:rPr lang="en-US" altLang="ja-JP">
                <a:effectLst/>
              </a:rPr>
              <a:t>closure (I) </a:t>
            </a:r>
            <a:r>
              <a:rPr lang="ja-JP" altLang="en-US">
                <a:effectLst/>
              </a:rPr>
              <a:t>に含まれる</a:t>
            </a:r>
          </a:p>
          <a:p>
            <a:pPr lvl="1"/>
            <a:r>
              <a:rPr lang="en-US" altLang="ja-JP">
                <a:effectLst/>
              </a:rPr>
              <a:t>[A </a:t>
            </a:r>
            <a:r>
              <a:rPr lang="ja-JP" altLang="en-US">
                <a:effectLst/>
              </a:rPr>
              <a:t>→ </a:t>
            </a:r>
            <a:r>
              <a:rPr lang="en-US" altLang="ja-JP">
                <a:effectLst/>
              </a:rPr>
              <a:t>u</a:t>
            </a:r>
            <a:r>
              <a:rPr lang="ja-JP" altLang="en-US">
                <a:effectLst/>
              </a:rPr>
              <a:t>・</a:t>
            </a:r>
            <a:r>
              <a:rPr lang="en-US" altLang="ja-JP">
                <a:effectLst/>
              </a:rPr>
              <a:t>Bv] </a:t>
            </a:r>
            <a:r>
              <a:rPr lang="ja-JP" altLang="en-US">
                <a:effectLst/>
              </a:rPr>
              <a:t>∈ </a:t>
            </a:r>
            <a:r>
              <a:rPr lang="en-US" altLang="ja-JP">
                <a:effectLst/>
              </a:rPr>
              <a:t>closure (I) </a:t>
            </a:r>
            <a:r>
              <a:rPr lang="ja-JP" altLang="en-US">
                <a:effectLst/>
              </a:rPr>
              <a:t>∧ </a:t>
            </a:r>
            <a:r>
              <a:rPr lang="en-US" altLang="ja-JP">
                <a:effectLst/>
              </a:rPr>
              <a:t>B</a:t>
            </a:r>
            <a:r>
              <a:rPr lang="ja-JP" altLang="en-US">
                <a:effectLst/>
              </a:rPr>
              <a:t>→</a:t>
            </a:r>
            <a:r>
              <a:rPr lang="en-US" altLang="ja-JP">
                <a:effectLst/>
              </a:rPr>
              <a:t>w</a:t>
            </a:r>
            <a:r>
              <a:rPr lang="ja-JP" altLang="en-US">
                <a:effectLst/>
              </a:rPr>
              <a:t>∈</a:t>
            </a:r>
            <a:r>
              <a:rPr lang="en-US" altLang="ja-JP" b="1">
                <a:effectLst/>
              </a:rPr>
              <a:t>P</a:t>
            </a:r>
            <a:r>
              <a:rPr lang="en-US" altLang="ja-JP">
                <a:effectLst/>
              </a:rPr>
              <a:t>	</a:t>
            </a:r>
            <a:r>
              <a:rPr lang="ja-JP" altLang="en-US">
                <a:effectLst/>
              </a:rPr>
              <a:t>⇒ [</a:t>
            </a:r>
            <a:r>
              <a:rPr lang="en-US" altLang="ja-JP">
                <a:effectLst/>
              </a:rPr>
              <a:t>B </a:t>
            </a:r>
            <a:r>
              <a:rPr lang="ja-JP" altLang="en-US">
                <a:effectLst/>
              </a:rPr>
              <a:t>→ ・</a:t>
            </a:r>
            <a:r>
              <a:rPr lang="en-US" altLang="ja-JP">
                <a:effectLst/>
              </a:rPr>
              <a:t>w] </a:t>
            </a:r>
            <a:r>
              <a:rPr lang="ja-JP" altLang="en-US">
                <a:effectLst/>
              </a:rPr>
              <a:t>∈ </a:t>
            </a:r>
            <a:r>
              <a:rPr lang="en-US" altLang="ja-JP">
                <a:effectLst/>
              </a:rPr>
              <a:t>closure (I)</a:t>
            </a:r>
          </a:p>
          <a:p>
            <a:pPr lvl="2"/>
            <a:r>
              <a:rPr lang="en-US" altLang="ja-JP">
                <a:effectLst/>
              </a:rPr>
              <a:t>[A </a:t>
            </a:r>
            <a:r>
              <a:rPr lang="ja-JP" altLang="en-US">
                <a:effectLst/>
              </a:rPr>
              <a:t>→ </a:t>
            </a:r>
            <a:r>
              <a:rPr lang="en-US" altLang="ja-JP">
                <a:effectLst/>
              </a:rPr>
              <a:t>u・Bv] </a:t>
            </a:r>
            <a:r>
              <a:rPr lang="ja-JP" altLang="en-US">
                <a:effectLst/>
              </a:rPr>
              <a:t>が </a:t>
            </a:r>
            <a:r>
              <a:rPr lang="en-US" altLang="ja-JP">
                <a:effectLst/>
              </a:rPr>
              <a:t>closure (I) </a:t>
            </a:r>
            <a:r>
              <a:rPr lang="ja-JP" altLang="en-US">
                <a:effectLst/>
              </a:rPr>
              <a:t>に含まれ</a:t>
            </a:r>
          </a:p>
          <a:p>
            <a:pPr lvl="2">
              <a:buFont typeface="Wingdings" panose="05000000000000000000" pitchFamily="2" charset="2"/>
              <a:buNone/>
            </a:pPr>
            <a:r>
              <a:rPr lang="en-US" altLang="ja-JP">
                <a:effectLst/>
              </a:rPr>
              <a:t>   B</a:t>
            </a:r>
            <a:r>
              <a:rPr lang="ja-JP" altLang="en-US">
                <a:effectLst/>
              </a:rPr>
              <a:t>→</a:t>
            </a:r>
            <a:r>
              <a:rPr lang="en-US" altLang="ja-JP">
                <a:effectLst/>
              </a:rPr>
              <a:t>w </a:t>
            </a:r>
            <a:r>
              <a:rPr lang="ja-JP" altLang="en-US">
                <a:effectLst/>
              </a:rPr>
              <a:t>が生成規則 </a:t>
            </a:r>
            <a:r>
              <a:rPr lang="en-US" altLang="ja-JP" b="1">
                <a:effectLst/>
              </a:rPr>
              <a:t>P</a:t>
            </a:r>
            <a:r>
              <a:rPr lang="en-US" altLang="ja-JP">
                <a:effectLst/>
              </a:rPr>
              <a:t> </a:t>
            </a:r>
            <a:r>
              <a:rPr lang="ja-JP" altLang="en-US">
                <a:effectLst/>
              </a:rPr>
              <a:t>に含まれるならば</a:t>
            </a:r>
          </a:p>
          <a:p>
            <a:pPr lvl="2">
              <a:buFont typeface="Wingdings" panose="05000000000000000000" pitchFamily="2" charset="2"/>
              <a:buNone/>
            </a:pPr>
            <a:r>
              <a:rPr lang="ja-JP" altLang="en-US">
                <a:effectLst/>
              </a:rPr>
              <a:t>   [</a:t>
            </a:r>
            <a:r>
              <a:rPr lang="en-US" altLang="ja-JP">
                <a:effectLst/>
              </a:rPr>
              <a:t>B </a:t>
            </a:r>
            <a:r>
              <a:rPr lang="ja-JP" altLang="en-US">
                <a:effectLst/>
              </a:rPr>
              <a:t>→ ・</a:t>
            </a:r>
            <a:r>
              <a:rPr lang="en-US" altLang="ja-JP">
                <a:effectLst/>
              </a:rPr>
              <a:t>w] </a:t>
            </a:r>
            <a:r>
              <a:rPr lang="ja-JP" altLang="en-US">
                <a:effectLst/>
              </a:rPr>
              <a:t>は </a:t>
            </a:r>
            <a:r>
              <a:rPr lang="en-US" altLang="ja-JP">
                <a:effectLst/>
              </a:rPr>
              <a:t>closure (I) </a:t>
            </a:r>
            <a:r>
              <a:rPr lang="ja-JP" altLang="en-US">
                <a:effectLst/>
              </a:rPr>
              <a:t>に含まれる</a:t>
            </a:r>
            <a:endParaRPr lang="en-US" altLang="ja-JP">
              <a:effectLst/>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408" name="Rectangle 24"/>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a:t>
            </a:r>
            <a:r>
              <a:rPr lang="ja-JP" altLang="en-US">
                <a:effectLst/>
              </a:rPr>
              <a:t>閉包の例</a:t>
            </a:r>
          </a:p>
        </p:txBody>
      </p:sp>
      <p:sp>
        <p:nvSpPr>
          <p:cNvPr id="656409" name="Rectangle 25"/>
          <p:cNvSpPr>
            <a:spLocks noGrp="1" noChangeArrowheads="1"/>
          </p:cNvSpPr>
          <p:nvPr>
            <p:ph type="body" idx="1"/>
          </p:nvPr>
        </p:nvSpPr>
        <p:spPr>
          <a:xfrm>
            <a:off x="914400" y="1981200"/>
            <a:ext cx="7924800" cy="762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sz="2800">
                <a:effectLst/>
              </a:rPr>
              <a:t>例 : $→</a:t>
            </a:r>
            <a:r>
              <a:rPr lang="en-US" altLang="ja-JP" sz="2800">
                <a:effectLst/>
              </a:rPr>
              <a:t>E$, E</a:t>
            </a:r>
            <a:r>
              <a:rPr lang="ja-JP" altLang="en-US" sz="2800">
                <a:effectLst/>
              </a:rPr>
              <a:t>→</a:t>
            </a:r>
            <a:r>
              <a:rPr lang="en-US" altLang="ja-JP" sz="2800">
                <a:effectLst/>
              </a:rPr>
              <a:t>E+T, E</a:t>
            </a:r>
            <a:r>
              <a:rPr lang="ja-JP" altLang="en-US" sz="2800">
                <a:effectLst/>
              </a:rPr>
              <a:t>→</a:t>
            </a:r>
            <a:r>
              <a:rPr lang="en-US" altLang="ja-JP" sz="2800">
                <a:effectLst/>
              </a:rPr>
              <a:t>T, T</a:t>
            </a:r>
            <a:r>
              <a:rPr lang="ja-JP" altLang="en-US" sz="2800">
                <a:effectLst/>
              </a:rPr>
              <a:t>→</a:t>
            </a:r>
            <a:r>
              <a:rPr lang="en-US" altLang="ja-JP" sz="2800">
                <a:effectLst/>
              </a:rPr>
              <a:t>T*F, T</a:t>
            </a:r>
            <a:r>
              <a:rPr lang="ja-JP" altLang="en-US" sz="2800">
                <a:effectLst/>
              </a:rPr>
              <a:t>→</a:t>
            </a:r>
            <a:r>
              <a:rPr lang="en-US" altLang="ja-JP" sz="2800">
                <a:effectLst/>
              </a:rPr>
              <a:t>F, F→</a:t>
            </a:r>
            <a:r>
              <a:rPr lang="en-US" altLang="ja-JP" sz="2800" i="1">
                <a:effectLst/>
              </a:rPr>
              <a:t>i</a:t>
            </a:r>
          </a:p>
        </p:txBody>
      </p:sp>
      <p:sp>
        <p:nvSpPr>
          <p:cNvPr id="656410" name="Text Box 26"/>
          <p:cNvSpPr txBox="1">
            <a:spLocks noChangeArrowheads="1"/>
          </p:cNvSpPr>
          <p:nvPr/>
        </p:nvSpPr>
        <p:spPr bwMode="auto">
          <a:xfrm>
            <a:off x="1219200" y="2590800"/>
            <a:ext cx="3544888"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I = [$ →・E$] </a:t>
            </a:r>
            <a:r>
              <a:rPr lang="ja-JP" altLang="en-US"/>
              <a:t>のとき</a:t>
            </a:r>
          </a:p>
          <a:p>
            <a:r>
              <a:rPr lang="en-US" altLang="ja-JP"/>
              <a:t>closure (I) = {</a:t>
            </a:r>
          </a:p>
        </p:txBody>
      </p:sp>
      <p:sp>
        <p:nvSpPr>
          <p:cNvPr id="656412" name="Text Box 28"/>
          <p:cNvSpPr txBox="1">
            <a:spLocks noChangeArrowheads="1"/>
          </p:cNvSpPr>
          <p:nvPr/>
        </p:nvSpPr>
        <p:spPr bwMode="auto">
          <a:xfrm>
            <a:off x="3657600" y="3124200"/>
            <a:ext cx="18161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a:t>
            </a:r>
            <a:r>
              <a:rPr lang="en-US" altLang="ja-JP"/>
              <a:t>E$]</a:t>
            </a:r>
          </a:p>
        </p:txBody>
      </p:sp>
      <p:sp>
        <p:nvSpPr>
          <p:cNvPr id="656414" name="Text Box 30"/>
          <p:cNvSpPr txBox="1">
            <a:spLocks noChangeArrowheads="1"/>
          </p:cNvSpPr>
          <p:nvPr/>
        </p:nvSpPr>
        <p:spPr bwMode="auto">
          <a:xfrm>
            <a:off x="3657600" y="3733800"/>
            <a:ext cx="21336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r>
              <a:rPr lang="en-US" altLang="ja-JP"/>
              <a:t>E →・E+T]</a:t>
            </a:r>
          </a:p>
          <a:p>
            <a:r>
              <a:rPr lang="en-US" altLang="ja-JP"/>
              <a:t>[E </a:t>
            </a:r>
            <a:r>
              <a:rPr lang="ja-JP" altLang="en-US"/>
              <a:t>→・</a:t>
            </a:r>
            <a:r>
              <a:rPr lang="en-US" altLang="ja-JP"/>
              <a:t>T]</a:t>
            </a:r>
            <a:endParaRPr lang="ja-JP" altLang="en-US"/>
          </a:p>
        </p:txBody>
      </p:sp>
      <p:sp>
        <p:nvSpPr>
          <p:cNvPr id="656416" name="Text Box 32"/>
          <p:cNvSpPr txBox="1">
            <a:spLocks noChangeArrowheads="1"/>
          </p:cNvSpPr>
          <p:nvPr/>
        </p:nvSpPr>
        <p:spPr bwMode="auto">
          <a:xfrm>
            <a:off x="3657600" y="5867400"/>
            <a:ext cx="17970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r>
              <a:rPr lang="en-US" altLang="ja-JP"/>
              <a:t>F →・</a:t>
            </a:r>
            <a:r>
              <a:rPr lang="en-US" altLang="ja-JP" i="1"/>
              <a:t>i</a:t>
            </a:r>
            <a:r>
              <a:rPr lang="en-US" altLang="ja-JP"/>
              <a:t>] }</a:t>
            </a:r>
            <a:endParaRPr lang="ja-JP" altLang="en-US"/>
          </a:p>
        </p:txBody>
      </p:sp>
      <p:grpSp>
        <p:nvGrpSpPr>
          <p:cNvPr id="656439" name="Group 55"/>
          <p:cNvGrpSpPr>
            <a:grpSpLocks/>
          </p:cNvGrpSpPr>
          <p:nvPr/>
        </p:nvGrpSpPr>
        <p:grpSpPr bwMode="auto">
          <a:xfrm>
            <a:off x="5791200" y="3505200"/>
            <a:ext cx="1908175" cy="990600"/>
            <a:chOff x="3648" y="2208"/>
            <a:chExt cx="1202" cy="624"/>
          </a:xfrm>
        </p:grpSpPr>
        <p:sp>
          <p:nvSpPr>
            <p:cNvPr id="656418" name="Arc 34"/>
            <p:cNvSpPr>
              <a:spLocks/>
            </p:cNvSpPr>
            <p:nvPr/>
          </p:nvSpPr>
          <p:spPr bwMode="auto">
            <a:xfrm>
              <a:off x="3648" y="2208"/>
              <a:ext cx="192"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56419" name="Arc 35"/>
            <p:cNvSpPr>
              <a:spLocks/>
            </p:cNvSpPr>
            <p:nvPr/>
          </p:nvSpPr>
          <p:spPr bwMode="auto">
            <a:xfrm rot="5400000">
              <a:off x="3648" y="2400"/>
              <a:ext cx="192"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56420" name="Arc 36"/>
            <p:cNvSpPr>
              <a:spLocks/>
            </p:cNvSpPr>
            <p:nvPr/>
          </p:nvSpPr>
          <p:spPr bwMode="auto">
            <a:xfrm rot="5400000">
              <a:off x="3648" y="2640"/>
              <a:ext cx="192"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56421" name="Line 37"/>
            <p:cNvSpPr>
              <a:spLocks noChangeShapeType="1"/>
            </p:cNvSpPr>
            <p:nvPr/>
          </p:nvSpPr>
          <p:spPr bwMode="auto">
            <a:xfrm>
              <a:off x="3840" y="2400"/>
              <a:ext cx="0" cy="240"/>
            </a:xfrm>
            <a:prstGeom prst="line">
              <a:avLst/>
            </a:prstGeom>
            <a:noFill/>
            <a:ln w="28575">
              <a:solidFill>
                <a:srgbClr val="FF99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6422" name="Text Box 38"/>
            <p:cNvSpPr txBox="1">
              <a:spLocks noChangeArrowheads="1"/>
            </p:cNvSpPr>
            <p:nvPr/>
          </p:nvSpPr>
          <p:spPr bwMode="auto">
            <a:xfrm>
              <a:off x="3840" y="2544"/>
              <a:ext cx="10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E </a:t>
              </a:r>
              <a:r>
                <a:rPr lang="ja-JP" altLang="en-US" sz="2400"/>
                <a:t>から生成</a:t>
              </a:r>
            </a:p>
          </p:txBody>
        </p:sp>
      </p:grpSp>
      <p:sp>
        <p:nvSpPr>
          <p:cNvPr id="656424" name="Text Box 40"/>
          <p:cNvSpPr txBox="1">
            <a:spLocks noChangeArrowheads="1"/>
          </p:cNvSpPr>
          <p:nvPr/>
        </p:nvSpPr>
        <p:spPr bwMode="auto">
          <a:xfrm>
            <a:off x="3657600" y="4800600"/>
            <a:ext cx="2085975"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r>
              <a:rPr lang="en-US" altLang="ja-JP"/>
              <a:t>T →・T*F]</a:t>
            </a:r>
          </a:p>
          <a:p>
            <a:r>
              <a:rPr lang="en-US" altLang="ja-JP"/>
              <a:t>[T </a:t>
            </a:r>
            <a:r>
              <a:rPr lang="ja-JP" altLang="en-US"/>
              <a:t>→・</a:t>
            </a:r>
            <a:r>
              <a:rPr lang="en-US" altLang="ja-JP"/>
              <a:t>F]</a:t>
            </a:r>
            <a:endParaRPr lang="ja-JP" altLang="en-US"/>
          </a:p>
        </p:txBody>
      </p:sp>
      <p:grpSp>
        <p:nvGrpSpPr>
          <p:cNvPr id="656438" name="Group 54"/>
          <p:cNvGrpSpPr>
            <a:grpSpLocks/>
          </p:cNvGrpSpPr>
          <p:nvPr/>
        </p:nvGrpSpPr>
        <p:grpSpPr bwMode="auto">
          <a:xfrm>
            <a:off x="5791200" y="4572000"/>
            <a:ext cx="1908175" cy="990600"/>
            <a:chOff x="3648" y="2928"/>
            <a:chExt cx="1202" cy="624"/>
          </a:xfrm>
        </p:grpSpPr>
        <p:sp>
          <p:nvSpPr>
            <p:cNvPr id="656426" name="Arc 42"/>
            <p:cNvSpPr>
              <a:spLocks/>
            </p:cNvSpPr>
            <p:nvPr/>
          </p:nvSpPr>
          <p:spPr bwMode="auto">
            <a:xfrm>
              <a:off x="3648" y="2928"/>
              <a:ext cx="192"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56427" name="Arc 43"/>
            <p:cNvSpPr>
              <a:spLocks/>
            </p:cNvSpPr>
            <p:nvPr/>
          </p:nvSpPr>
          <p:spPr bwMode="auto">
            <a:xfrm rot="5400000">
              <a:off x="3648" y="3120"/>
              <a:ext cx="192"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56428" name="Arc 44"/>
            <p:cNvSpPr>
              <a:spLocks/>
            </p:cNvSpPr>
            <p:nvPr/>
          </p:nvSpPr>
          <p:spPr bwMode="auto">
            <a:xfrm rot="5400000">
              <a:off x="3648" y="3360"/>
              <a:ext cx="192"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56429" name="Line 45"/>
            <p:cNvSpPr>
              <a:spLocks noChangeShapeType="1"/>
            </p:cNvSpPr>
            <p:nvPr/>
          </p:nvSpPr>
          <p:spPr bwMode="auto">
            <a:xfrm>
              <a:off x="3840" y="3120"/>
              <a:ext cx="0" cy="240"/>
            </a:xfrm>
            <a:prstGeom prst="line">
              <a:avLst/>
            </a:prstGeom>
            <a:noFill/>
            <a:ln w="28575">
              <a:solidFill>
                <a:srgbClr val="FF99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6430" name="Text Box 46"/>
            <p:cNvSpPr txBox="1">
              <a:spLocks noChangeArrowheads="1"/>
            </p:cNvSpPr>
            <p:nvPr/>
          </p:nvSpPr>
          <p:spPr bwMode="auto">
            <a:xfrm>
              <a:off x="3840" y="3264"/>
              <a:ext cx="10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T </a:t>
              </a:r>
              <a:r>
                <a:rPr lang="ja-JP" altLang="en-US" sz="2400"/>
                <a:t>から生成</a:t>
              </a:r>
            </a:p>
          </p:txBody>
        </p:sp>
      </p:grpSp>
      <p:sp>
        <p:nvSpPr>
          <p:cNvPr id="656431" name="Text Box 47"/>
          <p:cNvSpPr txBox="1">
            <a:spLocks noChangeArrowheads="1"/>
          </p:cNvSpPr>
          <p:nvPr/>
        </p:nvSpPr>
        <p:spPr bwMode="auto">
          <a:xfrm>
            <a:off x="6096000" y="3200400"/>
            <a:ext cx="968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I </a:t>
            </a:r>
            <a:r>
              <a:rPr lang="ja-JP" altLang="en-US" sz="2400"/>
              <a:t>自身</a:t>
            </a:r>
          </a:p>
        </p:txBody>
      </p:sp>
      <p:grpSp>
        <p:nvGrpSpPr>
          <p:cNvPr id="656437" name="Group 53"/>
          <p:cNvGrpSpPr>
            <a:grpSpLocks/>
          </p:cNvGrpSpPr>
          <p:nvPr/>
        </p:nvGrpSpPr>
        <p:grpSpPr bwMode="auto">
          <a:xfrm>
            <a:off x="5791200" y="5638800"/>
            <a:ext cx="1892300" cy="762000"/>
            <a:chOff x="768" y="3072"/>
            <a:chExt cx="1192" cy="480"/>
          </a:xfrm>
        </p:grpSpPr>
        <p:sp>
          <p:nvSpPr>
            <p:cNvPr id="656432" name="Arc 48"/>
            <p:cNvSpPr>
              <a:spLocks/>
            </p:cNvSpPr>
            <p:nvPr/>
          </p:nvSpPr>
          <p:spPr bwMode="auto">
            <a:xfrm>
              <a:off x="768" y="3072"/>
              <a:ext cx="192"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56433" name="Arc 49"/>
            <p:cNvSpPr>
              <a:spLocks/>
            </p:cNvSpPr>
            <p:nvPr/>
          </p:nvSpPr>
          <p:spPr bwMode="auto">
            <a:xfrm rot="5400000">
              <a:off x="768" y="3264"/>
              <a:ext cx="192"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56436" name="Text Box 52"/>
            <p:cNvSpPr txBox="1">
              <a:spLocks noChangeArrowheads="1"/>
            </p:cNvSpPr>
            <p:nvPr/>
          </p:nvSpPr>
          <p:spPr bwMode="auto">
            <a:xfrm>
              <a:off x="960" y="3264"/>
              <a:ext cx="10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F </a:t>
              </a:r>
              <a:r>
                <a:rPr lang="ja-JP" altLang="en-US" sz="2400"/>
                <a:t>から生成</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56431"/>
                                        </p:tgtEl>
                                        <p:attrNameLst>
                                          <p:attrName>style.visibility</p:attrName>
                                        </p:attrNameLst>
                                      </p:cBhvr>
                                      <p:to>
                                        <p:strVal val="visible"/>
                                      </p:to>
                                    </p:set>
                                    <p:animEffect transition="in" filter="checkerboard(across)">
                                      <p:cBhvr>
                                        <p:cTn id="7" dur="500"/>
                                        <p:tgtEl>
                                          <p:spTgt spid="65643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56412"/>
                                        </p:tgtEl>
                                        <p:attrNameLst>
                                          <p:attrName>style.visibility</p:attrName>
                                        </p:attrNameLst>
                                      </p:cBhvr>
                                      <p:to>
                                        <p:strVal val="visible"/>
                                      </p:to>
                                    </p:set>
                                    <p:animEffect transition="in" filter="checkerboard(across)">
                                      <p:cBhvr>
                                        <p:cTn id="12" dur="500"/>
                                        <p:tgtEl>
                                          <p:spTgt spid="6564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656439"/>
                                        </p:tgtEl>
                                        <p:attrNameLst>
                                          <p:attrName>style.visibility</p:attrName>
                                        </p:attrNameLst>
                                      </p:cBhvr>
                                      <p:to>
                                        <p:strVal val="visible"/>
                                      </p:to>
                                    </p:set>
                                    <p:animEffect transition="in" filter="wipe(up)">
                                      <p:cBhvr>
                                        <p:cTn id="17" dur="500"/>
                                        <p:tgtEl>
                                          <p:spTgt spid="65643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56414"/>
                                        </p:tgtEl>
                                        <p:attrNameLst>
                                          <p:attrName>style.visibility</p:attrName>
                                        </p:attrNameLst>
                                      </p:cBhvr>
                                      <p:to>
                                        <p:strVal val="visible"/>
                                      </p:to>
                                    </p:set>
                                    <p:animEffect transition="in" filter="checkerboard(across)">
                                      <p:cBhvr>
                                        <p:cTn id="22" dur="500"/>
                                        <p:tgtEl>
                                          <p:spTgt spid="65641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656438"/>
                                        </p:tgtEl>
                                        <p:attrNameLst>
                                          <p:attrName>style.visibility</p:attrName>
                                        </p:attrNameLst>
                                      </p:cBhvr>
                                      <p:to>
                                        <p:strVal val="visible"/>
                                      </p:to>
                                    </p:set>
                                    <p:animEffect transition="in" filter="wipe(up)">
                                      <p:cBhvr>
                                        <p:cTn id="27" dur="500"/>
                                        <p:tgtEl>
                                          <p:spTgt spid="65643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656424"/>
                                        </p:tgtEl>
                                        <p:attrNameLst>
                                          <p:attrName>style.visibility</p:attrName>
                                        </p:attrNameLst>
                                      </p:cBhvr>
                                      <p:to>
                                        <p:strVal val="visible"/>
                                      </p:to>
                                    </p:set>
                                    <p:animEffect transition="in" filter="checkerboard(across)">
                                      <p:cBhvr>
                                        <p:cTn id="32" dur="500"/>
                                        <p:tgtEl>
                                          <p:spTgt spid="65642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656437"/>
                                        </p:tgtEl>
                                        <p:attrNameLst>
                                          <p:attrName>style.visibility</p:attrName>
                                        </p:attrNameLst>
                                      </p:cBhvr>
                                      <p:to>
                                        <p:strVal val="visible"/>
                                      </p:to>
                                    </p:set>
                                    <p:animEffect transition="in" filter="wipe(up)">
                                      <p:cBhvr>
                                        <p:cTn id="37" dur="500"/>
                                        <p:tgtEl>
                                          <p:spTgt spid="65643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656416"/>
                                        </p:tgtEl>
                                        <p:attrNameLst>
                                          <p:attrName>style.visibility</p:attrName>
                                        </p:attrNameLst>
                                      </p:cBhvr>
                                      <p:to>
                                        <p:strVal val="visible"/>
                                      </p:to>
                                    </p:set>
                                    <p:animEffect transition="in" filter="checkerboard(across)">
                                      <p:cBhvr>
                                        <p:cTn id="42" dur="500"/>
                                        <p:tgtEl>
                                          <p:spTgt spid="656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412" grpId="0" autoUpdateAnimBg="0"/>
      <p:bldP spid="656414" grpId="0" autoUpdateAnimBg="0"/>
      <p:bldP spid="656416" grpId="0" autoUpdateAnimBg="0"/>
      <p:bldP spid="656424" grpId="0" autoUpdateAnimBg="0"/>
      <p:bldP spid="656431"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2"/>
          <p:cNvSpPr>
            <a:spLocks noGrp="1" noChangeArrowheads="1"/>
          </p:cNvSpPr>
          <p:nvPr>
            <p:ph type="title"/>
          </p:nvPr>
        </p:nvSpPr>
        <p:spPr>
          <a:xfrm>
            <a:off x="1066800" y="304800"/>
            <a:ext cx="7391400" cy="838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a:t>
            </a:r>
            <a:r>
              <a:rPr lang="ja-JP" altLang="en-US">
                <a:effectLst/>
              </a:rPr>
              <a:t>閉包の例</a:t>
            </a:r>
          </a:p>
        </p:txBody>
      </p:sp>
      <p:sp>
        <p:nvSpPr>
          <p:cNvPr id="657411" name="Rectangle 3"/>
          <p:cNvSpPr>
            <a:spLocks noGrp="1" noChangeArrowheads="1"/>
          </p:cNvSpPr>
          <p:nvPr>
            <p:ph type="body" idx="1"/>
          </p:nvPr>
        </p:nvSpPr>
        <p:spPr>
          <a:xfrm>
            <a:off x="1143000" y="1143000"/>
            <a:ext cx="7543800" cy="685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例 : $ → </a:t>
            </a:r>
            <a:r>
              <a:rPr lang="en-US" altLang="ja-JP">
                <a:effectLst/>
              </a:rPr>
              <a:t>E$, E </a:t>
            </a:r>
            <a:r>
              <a:rPr lang="ja-JP" altLang="en-US">
                <a:effectLst/>
              </a:rPr>
              <a:t>→ </a:t>
            </a:r>
            <a:r>
              <a:rPr lang="en-US" altLang="ja-JP">
                <a:effectLst/>
              </a:rPr>
              <a:t>T+T, E </a:t>
            </a:r>
            <a:r>
              <a:rPr lang="ja-JP" altLang="en-US">
                <a:effectLst/>
              </a:rPr>
              <a:t>→</a:t>
            </a:r>
            <a:r>
              <a:rPr lang="en-US" altLang="ja-JP">
                <a:effectLst/>
              </a:rPr>
              <a:t>T, T </a:t>
            </a:r>
            <a:r>
              <a:rPr lang="ja-JP" altLang="en-US">
                <a:effectLst/>
              </a:rPr>
              <a:t>→ </a:t>
            </a:r>
            <a:r>
              <a:rPr lang="en-US" altLang="ja-JP" i="1">
                <a:effectLst/>
              </a:rPr>
              <a:t>i</a:t>
            </a:r>
          </a:p>
        </p:txBody>
      </p:sp>
      <p:sp>
        <p:nvSpPr>
          <p:cNvPr id="657412" name="Rectangle 4"/>
          <p:cNvSpPr>
            <a:spLocks noChangeArrowheads="1"/>
          </p:cNvSpPr>
          <p:nvPr/>
        </p:nvSpPr>
        <p:spPr bwMode="auto">
          <a:xfrm>
            <a:off x="1143000" y="2438400"/>
            <a:ext cx="1828800" cy="18288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 </a:t>
            </a:r>
            <a:r>
              <a:rPr lang="ja-JP" altLang="en-US" sz="2800"/>
              <a:t>→・</a:t>
            </a:r>
            <a:r>
              <a:rPr lang="en-US" altLang="ja-JP" sz="2800"/>
              <a:t>E$</a:t>
            </a:r>
          </a:p>
          <a:p>
            <a:r>
              <a:rPr lang="en-US" altLang="ja-JP" sz="2800"/>
              <a:t>E </a:t>
            </a:r>
            <a:r>
              <a:rPr lang="ja-JP" altLang="en-US" sz="2800"/>
              <a:t>→・</a:t>
            </a:r>
            <a:r>
              <a:rPr lang="en-US" altLang="ja-JP" sz="2800"/>
              <a:t>T+T</a:t>
            </a:r>
          </a:p>
          <a:p>
            <a:r>
              <a:rPr lang="en-US" altLang="ja-JP" sz="2800"/>
              <a:t>E </a:t>
            </a:r>
            <a:r>
              <a:rPr lang="ja-JP" altLang="en-US" sz="2800"/>
              <a:t>→・</a:t>
            </a:r>
            <a:r>
              <a:rPr lang="en-US" altLang="ja-JP" sz="2800"/>
              <a:t>T</a:t>
            </a:r>
          </a:p>
          <a:p>
            <a:r>
              <a:rPr lang="en-US" altLang="ja-JP" sz="2800"/>
              <a:t>T </a:t>
            </a:r>
            <a:r>
              <a:rPr lang="ja-JP" altLang="en-US" sz="2800"/>
              <a:t>→・</a:t>
            </a:r>
            <a:r>
              <a:rPr lang="en-US" altLang="ja-JP" sz="2800" i="1"/>
              <a:t>i</a:t>
            </a:r>
          </a:p>
        </p:txBody>
      </p:sp>
      <p:grpSp>
        <p:nvGrpSpPr>
          <p:cNvPr id="657413" name="Group 5"/>
          <p:cNvGrpSpPr>
            <a:grpSpLocks/>
          </p:cNvGrpSpPr>
          <p:nvPr/>
        </p:nvGrpSpPr>
        <p:grpSpPr bwMode="auto">
          <a:xfrm>
            <a:off x="3048000" y="2362200"/>
            <a:ext cx="2590800" cy="685800"/>
            <a:chOff x="1920" y="1152"/>
            <a:chExt cx="1632" cy="432"/>
          </a:xfrm>
        </p:grpSpPr>
        <p:sp>
          <p:nvSpPr>
            <p:cNvPr id="657414" name="Line 6"/>
            <p:cNvSpPr>
              <a:spLocks noChangeShapeType="1"/>
            </p:cNvSpPr>
            <p:nvPr/>
          </p:nvSpPr>
          <p:spPr bwMode="auto">
            <a:xfrm>
              <a:off x="1920" y="1440"/>
              <a:ext cx="62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7415" name="Text Box 7"/>
            <p:cNvSpPr txBox="1">
              <a:spLocks noChangeArrowheads="1"/>
            </p:cNvSpPr>
            <p:nvPr/>
          </p:nvSpPr>
          <p:spPr bwMode="auto">
            <a:xfrm>
              <a:off x="2112" y="1152"/>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E</a:t>
              </a:r>
            </a:p>
          </p:txBody>
        </p:sp>
        <p:sp>
          <p:nvSpPr>
            <p:cNvPr id="657416" name="Rectangle 8"/>
            <p:cNvSpPr>
              <a:spLocks noChangeArrowheads="1"/>
            </p:cNvSpPr>
            <p:nvPr/>
          </p:nvSpPr>
          <p:spPr bwMode="auto">
            <a:xfrm>
              <a:off x="2592" y="1248"/>
              <a:ext cx="960"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 </a:t>
              </a:r>
              <a:r>
                <a:rPr lang="ja-JP" altLang="en-US" sz="2800"/>
                <a:t>→ </a:t>
              </a:r>
              <a:r>
                <a:rPr lang="en-US" altLang="ja-JP" sz="2800"/>
                <a:t>E</a:t>
              </a:r>
              <a:r>
                <a:rPr lang="ja-JP" altLang="en-US" sz="2800"/>
                <a:t>・$</a:t>
              </a:r>
            </a:p>
          </p:txBody>
        </p:sp>
      </p:grpSp>
      <p:grpSp>
        <p:nvGrpSpPr>
          <p:cNvPr id="657417" name="Group 9"/>
          <p:cNvGrpSpPr>
            <a:grpSpLocks/>
          </p:cNvGrpSpPr>
          <p:nvPr/>
        </p:nvGrpSpPr>
        <p:grpSpPr bwMode="auto">
          <a:xfrm>
            <a:off x="5715000" y="2362200"/>
            <a:ext cx="2590800" cy="685800"/>
            <a:chOff x="3600" y="1152"/>
            <a:chExt cx="1632" cy="432"/>
          </a:xfrm>
        </p:grpSpPr>
        <p:sp>
          <p:nvSpPr>
            <p:cNvPr id="657418" name="Line 10"/>
            <p:cNvSpPr>
              <a:spLocks noChangeShapeType="1"/>
            </p:cNvSpPr>
            <p:nvPr/>
          </p:nvSpPr>
          <p:spPr bwMode="auto">
            <a:xfrm>
              <a:off x="3600" y="1440"/>
              <a:ext cx="62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7419" name="Text Box 11"/>
            <p:cNvSpPr txBox="1">
              <a:spLocks noChangeArrowheads="1"/>
            </p:cNvSpPr>
            <p:nvPr/>
          </p:nvSpPr>
          <p:spPr bwMode="auto">
            <a:xfrm>
              <a:off x="3792" y="1152"/>
              <a:ext cx="2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a:t>
              </a:r>
            </a:p>
          </p:txBody>
        </p:sp>
        <p:sp>
          <p:nvSpPr>
            <p:cNvPr id="657420" name="Rectangle 12"/>
            <p:cNvSpPr>
              <a:spLocks noChangeArrowheads="1"/>
            </p:cNvSpPr>
            <p:nvPr/>
          </p:nvSpPr>
          <p:spPr bwMode="auto">
            <a:xfrm>
              <a:off x="4272" y="1248"/>
              <a:ext cx="960"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 </a:t>
              </a:r>
              <a:r>
                <a:rPr lang="ja-JP" altLang="en-US" sz="2800"/>
                <a:t>→ </a:t>
              </a:r>
              <a:r>
                <a:rPr lang="en-US" altLang="ja-JP" sz="2800"/>
                <a:t>E$</a:t>
              </a:r>
              <a:r>
                <a:rPr lang="ja-JP" altLang="en-US" sz="2800"/>
                <a:t>・</a:t>
              </a:r>
            </a:p>
          </p:txBody>
        </p:sp>
      </p:grpSp>
      <p:grpSp>
        <p:nvGrpSpPr>
          <p:cNvPr id="657421" name="Group 13"/>
          <p:cNvGrpSpPr>
            <a:grpSpLocks/>
          </p:cNvGrpSpPr>
          <p:nvPr/>
        </p:nvGrpSpPr>
        <p:grpSpPr bwMode="auto">
          <a:xfrm>
            <a:off x="3048000" y="3276600"/>
            <a:ext cx="2971800" cy="1219200"/>
            <a:chOff x="1920" y="1776"/>
            <a:chExt cx="1872" cy="768"/>
          </a:xfrm>
        </p:grpSpPr>
        <p:sp>
          <p:nvSpPr>
            <p:cNvPr id="657422" name="Line 14"/>
            <p:cNvSpPr>
              <a:spLocks noChangeShapeType="1"/>
            </p:cNvSpPr>
            <p:nvPr/>
          </p:nvSpPr>
          <p:spPr bwMode="auto">
            <a:xfrm>
              <a:off x="1920" y="2064"/>
              <a:ext cx="62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7423" name="Text Box 15"/>
            <p:cNvSpPr txBox="1">
              <a:spLocks noChangeArrowheads="1"/>
            </p:cNvSpPr>
            <p:nvPr/>
          </p:nvSpPr>
          <p:spPr bwMode="auto">
            <a:xfrm>
              <a:off x="2112" y="1776"/>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T</a:t>
              </a:r>
            </a:p>
          </p:txBody>
        </p:sp>
        <p:sp>
          <p:nvSpPr>
            <p:cNvPr id="657424" name="Rectangle 16"/>
            <p:cNvSpPr>
              <a:spLocks noChangeArrowheads="1"/>
            </p:cNvSpPr>
            <p:nvPr/>
          </p:nvSpPr>
          <p:spPr bwMode="auto">
            <a:xfrm>
              <a:off x="2592" y="1872"/>
              <a:ext cx="1200" cy="672"/>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a:t>
              </a:r>
              <a:r>
                <a:rPr lang="ja-JP" altLang="en-US" sz="2800"/>
                <a:t>→ </a:t>
              </a:r>
              <a:r>
                <a:rPr lang="en-US" altLang="ja-JP" sz="2800"/>
                <a:t>T・+T</a:t>
              </a:r>
            </a:p>
            <a:p>
              <a:r>
                <a:rPr lang="en-US" altLang="ja-JP" sz="2800"/>
                <a:t>E </a:t>
              </a:r>
              <a:r>
                <a:rPr lang="ja-JP" altLang="en-US" sz="2800"/>
                <a:t>→ </a:t>
              </a:r>
              <a:r>
                <a:rPr lang="en-US" altLang="ja-JP" sz="2800"/>
                <a:t>T</a:t>
              </a:r>
              <a:r>
                <a:rPr lang="ja-JP" altLang="en-US" sz="2800"/>
                <a:t>・</a:t>
              </a:r>
            </a:p>
          </p:txBody>
        </p:sp>
      </p:grpSp>
      <p:sp>
        <p:nvSpPr>
          <p:cNvPr id="657430" name="Text Box 22"/>
          <p:cNvSpPr txBox="1">
            <a:spLocks noChangeArrowheads="1"/>
          </p:cNvSpPr>
          <p:nvPr/>
        </p:nvSpPr>
        <p:spPr bwMode="auto">
          <a:xfrm>
            <a:off x="2209800" y="1676400"/>
            <a:ext cx="5638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Follow (E) = {$}, Follow (T) = {$, +}</a:t>
            </a:r>
          </a:p>
        </p:txBody>
      </p:sp>
      <p:grpSp>
        <p:nvGrpSpPr>
          <p:cNvPr id="657435" name="Group 27"/>
          <p:cNvGrpSpPr>
            <a:grpSpLocks/>
          </p:cNvGrpSpPr>
          <p:nvPr/>
        </p:nvGrpSpPr>
        <p:grpSpPr bwMode="auto">
          <a:xfrm>
            <a:off x="4114800" y="4495800"/>
            <a:ext cx="1905000" cy="1524000"/>
            <a:chOff x="2592" y="2688"/>
            <a:chExt cx="1200" cy="960"/>
          </a:xfrm>
        </p:grpSpPr>
        <p:sp>
          <p:nvSpPr>
            <p:cNvPr id="657432" name="Line 24"/>
            <p:cNvSpPr>
              <a:spLocks noChangeShapeType="1"/>
            </p:cNvSpPr>
            <p:nvPr/>
          </p:nvSpPr>
          <p:spPr bwMode="auto">
            <a:xfrm>
              <a:off x="3072" y="2688"/>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7433" name="Text Box 25"/>
            <p:cNvSpPr txBox="1">
              <a:spLocks noChangeArrowheads="1"/>
            </p:cNvSpPr>
            <p:nvPr/>
          </p:nvSpPr>
          <p:spPr bwMode="auto">
            <a:xfrm>
              <a:off x="3120" y="2688"/>
              <a:ext cx="2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a:t>
              </a:r>
            </a:p>
          </p:txBody>
        </p:sp>
        <p:sp>
          <p:nvSpPr>
            <p:cNvPr id="657434" name="Rectangle 26"/>
            <p:cNvSpPr>
              <a:spLocks noChangeArrowheads="1"/>
            </p:cNvSpPr>
            <p:nvPr/>
          </p:nvSpPr>
          <p:spPr bwMode="auto">
            <a:xfrm>
              <a:off x="2592" y="2976"/>
              <a:ext cx="1200" cy="672"/>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a:t>
              </a:r>
              <a:r>
                <a:rPr lang="ja-JP" altLang="en-US" sz="2800"/>
                <a:t>→ </a:t>
              </a:r>
              <a:r>
                <a:rPr lang="en-US" altLang="ja-JP" sz="2800"/>
                <a:t>T+・T</a:t>
              </a:r>
            </a:p>
            <a:p>
              <a:r>
                <a:rPr lang="en-US" altLang="ja-JP" sz="2800"/>
                <a:t>T → </a:t>
              </a:r>
              <a:r>
                <a:rPr lang="ja-JP" altLang="en-US" sz="2800"/>
                <a:t>・</a:t>
              </a:r>
              <a:r>
                <a:rPr lang="en-US" altLang="ja-JP" sz="2800" i="1"/>
                <a:t>i</a:t>
              </a:r>
            </a:p>
          </p:txBody>
        </p:sp>
      </p:grpSp>
      <p:grpSp>
        <p:nvGrpSpPr>
          <p:cNvPr id="657440" name="Group 32"/>
          <p:cNvGrpSpPr>
            <a:grpSpLocks/>
          </p:cNvGrpSpPr>
          <p:nvPr/>
        </p:nvGrpSpPr>
        <p:grpSpPr bwMode="auto">
          <a:xfrm>
            <a:off x="1143000" y="4267200"/>
            <a:ext cx="1828800" cy="990600"/>
            <a:chOff x="720" y="2544"/>
            <a:chExt cx="1152" cy="624"/>
          </a:xfrm>
        </p:grpSpPr>
        <p:sp>
          <p:nvSpPr>
            <p:cNvPr id="657437" name="Line 29"/>
            <p:cNvSpPr>
              <a:spLocks noChangeShapeType="1"/>
            </p:cNvSpPr>
            <p:nvPr/>
          </p:nvSpPr>
          <p:spPr bwMode="auto">
            <a:xfrm>
              <a:off x="1200" y="2544"/>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7438" name="Text Box 30"/>
            <p:cNvSpPr txBox="1">
              <a:spLocks noChangeArrowheads="1"/>
            </p:cNvSpPr>
            <p:nvPr/>
          </p:nvSpPr>
          <p:spPr bwMode="auto">
            <a:xfrm>
              <a:off x="1248" y="2544"/>
              <a:ext cx="1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i="1"/>
                <a:t>i</a:t>
              </a:r>
            </a:p>
          </p:txBody>
        </p:sp>
        <p:sp>
          <p:nvSpPr>
            <p:cNvPr id="657439" name="Rectangle 31"/>
            <p:cNvSpPr>
              <a:spLocks noChangeArrowheads="1"/>
            </p:cNvSpPr>
            <p:nvPr/>
          </p:nvSpPr>
          <p:spPr bwMode="auto">
            <a:xfrm>
              <a:off x="720" y="2832"/>
              <a:ext cx="1152"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 </a:t>
              </a:r>
              <a:r>
                <a:rPr lang="en-US" altLang="ja-JP" sz="2800" i="1"/>
                <a:t>i</a:t>
              </a:r>
              <a:r>
                <a:rPr lang="ja-JP" altLang="en-US" sz="2800"/>
                <a:t>・</a:t>
              </a:r>
            </a:p>
          </p:txBody>
        </p:sp>
      </p:grpSp>
      <p:grpSp>
        <p:nvGrpSpPr>
          <p:cNvPr id="657443" name="Group 35"/>
          <p:cNvGrpSpPr>
            <a:grpSpLocks/>
          </p:cNvGrpSpPr>
          <p:nvPr/>
        </p:nvGrpSpPr>
        <p:grpSpPr bwMode="auto">
          <a:xfrm>
            <a:off x="3048000" y="4648200"/>
            <a:ext cx="990600" cy="519113"/>
            <a:chOff x="1920" y="2928"/>
            <a:chExt cx="624" cy="327"/>
          </a:xfrm>
        </p:grpSpPr>
        <p:sp>
          <p:nvSpPr>
            <p:cNvPr id="657441" name="Line 33"/>
            <p:cNvSpPr>
              <a:spLocks noChangeShapeType="1"/>
            </p:cNvSpPr>
            <p:nvPr/>
          </p:nvSpPr>
          <p:spPr bwMode="auto">
            <a:xfrm flipH="1">
              <a:off x="1920" y="3216"/>
              <a:ext cx="62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7442" name="Text Box 34"/>
            <p:cNvSpPr txBox="1">
              <a:spLocks noChangeArrowheads="1"/>
            </p:cNvSpPr>
            <p:nvPr/>
          </p:nvSpPr>
          <p:spPr bwMode="auto">
            <a:xfrm>
              <a:off x="2160" y="2928"/>
              <a:ext cx="1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i="1"/>
                <a:t>i</a:t>
              </a:r>
            </a:p>
          </p:txBody>
        </p:sp>
      </p:grpSp>
      <p:grpSp>
        <p:nvGrpSpPr>
          <p:cNvPr id="657448" name="Group 40"/>
          <p:cNvGrpSpPr>
            <a:grpSpLocks/>
          </p:cNvGrpSpPr>
          <p:nvPr/>
        </p:nvGrpSpPr>
        <p:grpSpPr bwMode="auto">
          <a:xfrm>
            <a:off x="6019800" y="4800600"/>
            <a:ext cx="2819400" cy="762000"/>
            <a:chOff x="3792" y="2976"/>
            <a:chExt cx="1776" cy="480"/>
          </a:xfrm>
        </p:grpSpPr>
        <p:sp>
          <p:nvSpPr>
            <p:cNvPr id="657445" name="Line 37"/>
            <p:cNvSpPr>
              <a:spLocks noChangeShapeType="1"/>
            </p:cNvSpPr>
            <p:nvPr/>
          </p:nvSpPr>
          <p:spPr bwMode="auto">
            <a:xfrm>
              <a:off x="3792" y="3264"/>
              <a:ext cx="62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57446" name="Text Box 38"/>
            <p:cNvSpPr txBox="1">
              <a:spLocks noChangeArrowheads="1"/>
            </p:cNvSpPr>
            <p:nvPr/>
          </p:nvSpPr>
          <p:spPr bwMode="auto">
            <a:xfrm>
              <a:off x="3984" y="2976"/>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T</a:t>
              </a:r>
            </a:p>
          </p:txBody>
        </p:sp>
        <p:sp>
          <p:nvSpPr>
            <p:cNvPr id="657447" name="Rectangle 39"/>
            <p:cNvSpPr>
              <a:spLocks noChangeArrowheads="1"/>
            </p:cNvSpPr>
            <p:nvPr/>
          </p:nvSpPr>
          <p:spPr bwMode="auto">
            <a:xfrm>
              <a:off x="4464" y="3072"/>
              <a:ext cx="1104" cy="384"/>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a:t>
              </a:r>
              <a:r>
                <a:rPr lang="ja-JP" altLang="en-US" sz="2800"/>
                <a:t>→ </a:t>
              </a:r>
              <a:r>
                <a:rPr lang="en-US" altLang="ja-JP" sz="2800"/>
                <a:t>T+T・</a:t>
              </a:r>
              <a:endParaRPr lang="ja-JP" altLang="en-US" sz="2800"/>
            </a:p>
          </p:txBody>
        </p:sp>
      </p:grpSp>
      <p:sp>
        <p:nvSpPr>
          <p:cNvPr id="657449" name="Text Box 41"/>
          <p:cNvSpPr txBox="1">
            <a:spLocks noChangeArrowheads="1"/>
          </p:cNvSpPr>
          <p:nvPr/>
        </p:nvSpPr>
        <p:spPr bwMode="auto">
          <a:xfrm>
            <a:off x="1828800" y="6096000"/>
            <a:ext cx="67421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各閉包を1つの状態として状態遷移を求める</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57412"/>
                                        </p:tgtEl>
                                        <p:attrNameLst>
                                          <p:attrName>style.visibility</p:attrName>
                                        </p:attrNameLst>
                                      </p:cBhvr>
                                      <p:to>
                                        <p:strVal val="visible"/>
                                      </p:to>
                                    </p:set>
                                    <p:animEffect transition="in" filter="checkerboard(across)">
                                      <p:cBhvr>
                                        <p:cTn id="7" dur="500"/>
                                        <p:tgtEl>
                                          <p:spTgt spid="6574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657413"/>
                                        </p:tgtEl>
                                        <p:attrNameLst>
                                          <p:attrName>style.visibility</p:attrName>
                                        </p:attrNameLst>
                                      </p:cBhvr>
                                      <p:to>
                                        <p:strVal val="visible"/>
                                      </p:to>
                                    </p:set>
                                    <p:animEffect transition="in" filter="wipe(left)">
                                      <p:cBhvr>
                                        <p:cTn id="12" dur="500"/>
                                        <p:tgtEl>
                                          <p:spTgt spid="6574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657417"/>
                                        </p:tgtEl>
                                        <p:attrNameLst>
                                          <p:attrName>style.visibility</p:attrName>
                                        </p:attrNameLst>
                                      </p:cBhvr>
                                      <p:to>
                                        <p:strVal val="visible"/>
                                      </p:to>
                                    </p:set>
                                    <p:animEffect transition="in" filter="wipe(left)">
                                      <p:cBhvr>
                                        <p:cTn id="17" dur="500"/>
                                        <p:tgtEl>
                                          <p:spTgt spid="65741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657421"/>
                                        </p:tgtEl>
                                        <p:attrNameLst>
                                          <p:attrName>style.visibility</p:attrName>
                                        </p:attrNameLst>
                                      </p:cBhvr>
                                      <p:to>
                                        <p:strVal val="visible"/>
                                      </p:to>
                                    </p:set>
                                    <p:animEffect transition="in" filter="wipe(left)">
                                      <p:cBhvr>
                                        <p:cTn id="22" dur="500"/>
                                        <p:tgtEl>
                                          <p:spTgt spid="65742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657435"/>
                                        </p:tgtEl>
                                        <p:attrNameLst>
                                          <p:attrName>style.visibility</p:attrName>
                                        </p:attrNameLst>
                                      </p:cBhvr>
                                      <p:to>
                                        <p:strVal val="visible"/>
                                      </p:to>
                                    </p:set>
                                    <p:animEffect transition="in" filter="wipe(up)">
                                      <p:cBhvr>
                                        <p:cTn id="27" dur="500"/>
                                        <p:tgtEl>
                                          <p:spTgt spid="65743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657440"/>
                                        </p:tgtEl>
                                        <p:attrNameLst>
                                          <p:attrName>style.visibility</p:attrName>
                                        </p:attrNameLst>
                                      </p:cBhvr>
                                      <p:to>
                                        <p:strVal val="visible"/>
                                      </p:to>
                                    </p:set>
                                    <p:animEffect transition="in" filter="wipe(up)">
                                      <p:cBhvr>
                                        <p:cTn id="32" dur="500"/>
                                        <p:tgtEl>
                                          <p:spTgt spid="65744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2" fill="hold" nodeType="clickEffect">
                                  <p:stCondLst>
                                    <p:cond delay="0"/>
                                  </p:stCondLst>
                                  <p:childTnLst>
                                    <p:set>
                                      <p:cBhvr>
                                        <p:cTn id="36" dur="1" fill="hold">
                                          <p:stCondLst>
                                            <p:cond delay="0"/>
                                          </p:stCondLst>
                                        </p:cTn>
                                        <p:tgtEl>
                                          <p:spTgt spid="657443"/>
                                        </p:tgtEl>
                                        <p:attrNameLst>
                                          <p:attrName>style.visibility</p:attrName>
                                        </p:attrNameLst>
                                      </p:cBhvr>
                                      <p:to>
                                        <p:strVal val="visible"/>
                                      </p:to>
                                    </p:set>
                                    <p:animEffect transition="in" filter="wipe(right)">
                                      <p:cBhvr>
                                        <p:cTn id="37" dur="500"/>
                                        <p:tgtEl>
                                          <p:spTgt spid="65744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57448"/>
                                        </p:tgtEl>
                                        <p:attrNameLst>
                                          <p:attrName>style.visibility</p:attrName>
                                        </p:attrNameLst>
                                      </p:cBhvr>
                                      <p:to>
                                        <p:strVal val="visible"/>
                                      </p:to>
                                    </p:set>
                                    <p:animEffect transition="in" filter="wipe(left)">
                                      <p:cBhvr>
                                        <p:cTn id="42" dur="500"/>
                                        <p:tgtEl>
                                          <p:spTgt spid="65744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657449"/>
                                        </p:tgtEl>
                                        <p:attrNameLst>
                                          <p:attrName>style.visibility</p:attrName>
                                        </p:attrNameLst>
                                      </p:cBhvr>
                                      <p:to>
                                        <p:strVal val="visible"/>
                                      </p:to>
                                    </p:set>
                                    <p:animEffect transition="in" filter="checkerboard(across)">
                                      <p:cBhvr>
                                        <p:cTn id="47" dur="500"/>
                                        <p:tgtEl>
                                          <p:spTgt spid="6574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412" grpId="0" animBg="1" autoUpdateAnimBg="0"/>
      <p:bldP spid="657449"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構文解析表の作成 (移動)</a:t>
            </a:r>
          </a:p>
        </p:txBody>
      </p:sp>
      <p:sp>
        <p:nvSpPr>
          <p:cNvPr id="664580" name="Rectangle 4"/>
          <p:cNvSpPr>
            <a:spLocks noChangeArrowheads="1"/>
          </p:cNvSpPr>
          <p:nvPr/>
        </p:nvSpPr>
        <p:spPr bwMode="auto">
          <a:xfrm>
            <a:off x="914400" y="3276600"/>
            <a:ext cx="2133600" cy="12192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a:t>E </a:t>
            </a:r>
            <a:r>
              <a:rPr lang="ja-JP" altLang="en-US"/>
              <a:t>→ </a:t>
            </a:r>
            <a:r>
              <a:rPr lang="en-US" altLang="ja-JP"/>
              <a:t>E・+T</a:t>
            </a:r>
          </a:p>
          <a:p>
            <a:r>
              <a:rPr lang="en-US" altLang="ja-JP"/>
              <a:t>T </a:t>
            </a:r>
            <a:r>
              <a:rPr lang="ja-JP" altLang="en-US"/>
              <a:t>→ </a:t>
            </a:r>
            <a:r>
              <a:rPr lang="en-US" altLang="ja-JP"/>
              <a:t>T・*F</a:t>
            </a:r>
          </a:p>
        </p:txBody>
      </p:sp>
      <p:grpSp>
        <p:nvGrpSpPr>
          <p:cNvPr id="664588" name="Group 12"/>
          <p:cNvGrpSpPr>
            <a:grpSpLocks/>
          </p:cNvGrpSpPr>
          <p:nvPr/>
        </p:nvGrpSpPr>
        <p:grpSpPr bwMode="auto">
          <a:xfrm>
            <a:off x="914400" y="1905000"/>
            <a:ext cx="2133600" cy="1371600"/>
            <a:chOff x="768" y="1104"/>
            <a:chExt cx="1344" cy="864"/>
          </a:xfrm>
        </p:grpSpPr>
        <p:sp>
          <p:nvSpPr>
            <p:cNvPr id="664582" name="Rectangle 6"/>
            <p:cNvSpPr>
              <a:spLocks noChangeArrowheads="1"/>
            </p:cNvSpPr>
            <p:nvPr/>
          </p:nvSpPr>
          <p:spPr bwMode="auto">
            <a:xfrm>
              <a:off x="768" y="1104"/>
              <a:ext cx="1344" cy="384"/>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a:t>E </a:t>
              </a:r>
              <a:r>
                <a:rPr lang="ja-JP" altLang="en-US"/>
                <a:t>→ </a:t>
              </a:r>
              <a:r>
                <a:rPr lang="en-US" altLang="ja-JP"/>
                <a:t>E+</a:t>
              </a:r>
              <a:r>
                <a:rPr lang="ja-JP" altLang="en-US"/>
                <a:t>・</a:t>
              </a:r>
              <a:r>
                <a:rPr lang="en-US" altLang="ja-JP"/>
                <a:t>T</a:t>
              </a:r>
            </a:p>
          </p:txBody>
        </p:sp>
        <p:sp>
          <p:nvSpPr>
            <p:cNvPr id="664584" name="Line 8"/>
            <p:cNvSpPr>
              <a:spLocks noChangeShapeType="1"/>
            </p:cNvSpPr>
            <p:nvPr/>
          </p:nvSpPr>
          <p:spPr bwMode="auto">
            <a:xfrm flipV="1">
              <a:off x="1440" y="1488"/>
              <a:ext cx="0" cy="48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64585" name="Text Box 9"/>
            <p:cNvSpPr txBox="1">
              <a:spLocks noChangeArrowheads="1"/>
            </p:cNvSpPr>
            <p:nvPr/>
          </p:nvSpPr>
          <p:spPr bwMode="auto">
            <a:xfrm>
              <a:off x="1440" y="1536"/>
              <a:ext cx="25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p>
          </p:txBody>
        </p:sp>
      </p:grpSp>
      <p:grpSp>
        <p:nvGrpSpPr>
          <p:cNvPr id="664589" name="Group 13"/>
          <p:cNvGrpSpPr>
            <a:grpSpLocks/>
          </p:cNvGrpSpPr>
          <p:nvPr/>
        </p:nvGrpSpPr>
        <p:grpSpPr bwMode="auto">
          <a:xfrm>
            <a:off x="914400" y="4495800"/>
            <a:ext cx="2133600" cy="1371600"/>
            <a:chOff x="768" y="2736"/>
            <a:chExt cx="1344" cy="864"/>
          </a:xfrm>
        </p:grpSpPr>
        <p:sp>
          <p:nvSpPr>
            <p:cNvPr id="664583" name="Rectangle 7"/>
            <p:cNvSpPr>
              <a:spLocks noChangeArrowheads="1"/>
            </p:cNvSpPr>
            <p:nvPr/>
          </p:nvSpPr>
          <p:spPr bwMode="auto">
            <a:xfrm>
              <a:off x="768" y="3216"/>
              <a:ext cx="1344" cy="384"/>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a:t>T </a:t>
              </a:r>
              <a:r>
                <a:rPr lang="ja-JP" altLang="en-US"/>
                <a:t>→ </a:t>
              </a:r>
              <a:r>
                <a:rPr lang="en-US" altLang="ja-JP"/>
                <a:t>T+</a:t>
              </a:r>
              <a:r>
                <a:rPr lang="ja-JP" altLang="en-US"/>
                <a:t>・*</a:t>
              </a:r>
              <a:r>
                <a:rPr lang="en-US" altLang="ja-JP"/>
                <a:t>F</a:t>
              </a:r>
            </a:p>
          </p:txBody>
        </p:sp>
        <p:sp>
          <p:nvSpPr>
            <p:cNvPr id="664586" name="Line 10"/>
            <p:cNvSpPr>
              <a:spLocks noChangeShapeType="1"/>
            </p:cNvSpPr>
            <p:nvPr/>
          </p:nvSpPr>
          <p:spPr bwMode="auto">
            <a:xfrm flipH="1">
              <a:off x="1440" y="2736"/>
              <a:ext cx="0" cy="48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64587" name="Text Box 11"/>
            <p:cNvSpPr txBox="1">
              <a:spLocks noChangeArrowheads="1"/>
            </p:cNvSpPr>
            <p:nvPr/>
          </p:nvSpPr>
          <p:spPr bwMode="auto">
            <a:xfrm>
              <a:off x="1440" y="2784"/>
              <a:ext cx="24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p>
          </p:txBody>
        </p:sp>
      </p:grpSp>
      <p:grpSp>
        <p:nvGrpSpPr>
          <p:cNvPr id="664592" name="Group 16"/>
          <p:cNvGrpSpPr>
            <a:grpSpLocks/>
          </p:cNvGrpSpPr>
          <p:nvPr/>
        </p:nvGrpSpPr>
        <p:grpSpPr bwMode="auto">
          <a:xfrm>
            <a:off x="762000" y="1447800"/>
            <a:ext cx="1158875" cy="3871913"/>
            <a:chOff x="672" y="912"/>
            <a:chExt cx="730" cy="2439"/>
          </a:xfrm>
        </p:grpSpPr>
        <p:sp>
          <p:nvSpPr>
            <p:cNvPr id="664581" name="Text Box 5"/>
            <p:cNvSpPr txBox="1">
              <a:spLocks noChangeArrowheads="1"/>
            </p:cNvSpPr>
            <p:nvPr/>
          </p:nvSpPr>
          <p:spPr bwMode="auto">
            <a:xfrm>
              <a:off x="672" y="912"/>
              <a:ext cx="7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 1</a:t>
              </a:r>
            </a:p>
          </p:txBody>
        </p:sp>
        <p:sp>
          <p:nvSpPr>
            <p:cNvPr id="664590" name="Text Box 14"/>
            <p:cNvSpPr txBox="1">
              <a:spLocks noChangeArrowheads="1"/>
            </p:cNvSpPr>
            <p:nvPr/>
          </p:nvSpPr>
          <p:spPr bwMode="auto">
            <a:xfrm>
              <a:off x="672" y="1776"/>
              <a:ext cx="7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 0</a:t>
              </a:r>
            </a:p>
          </p:txBody>
        </p:sp>
        <p:sp>
          <p:nvSpPr>
            <p:cNvPr id="664591" name="Text Box 15"/>
            <p:cNvSpPr txBox="1">
              <a:spLocks noChangeArrowheads="1"/>
            </p:cNvSpPr>
            <p:nvPr/>
          </p:nvSpPr>
          <p:spPr bwMode="auto">
            <a:xfrm>
              <a:off x="672" y="3024"/>
              <a:ext cx="7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 2</a:t>
              </a:r>
            </a:p>
          </p:txBody>
        </p:sp>
      </p:grpSp>
      <p:sp>
        <p:nvSpPr>
          <p:cNvPr id="664639" name="Text Box 63"/>
          <p:cNvSpPr txBox="1">
            <a:spLocks noChangeArrowheads="1"/>
          </p:cNvSpPr>
          <p:nvPr/>
        </p:nvSpPr>
        <p:spPr bwMode="auto">
          <a:xfrm>
            <a:off x="5638800" y="1752600"/>
            <a:ext cx="1247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解析表</a:t>
            </a:r>
          </a:p>
        </p:txBody>
      </p:sp>
      <p:sp>
        <p:nvSpPr>
          <p:cNvPr id="664642" name="Text Box 66"/>
          <p:cNvSpPr txBox="1">
            <a:spLocks noChangeArrowheads="1"/>
          </p:cNvSpPr>
          <p:nvPr/>
        </p:nvSpPr>
        <p:spPr bwMode="auto">
          <a:xfrm>
            <a:off x="4114800" y="5029200"/>
            <a:ext cx="411797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dirty="0"/>
              <a:t>状態 0 で入力が + ならば</a:t>
            </a:r>
          </a:p>
          <a:p>
            <a:r>
              <a:rPr lang="ja-JP" altLang="en-US" sz="2800" dirty="0"/>
              <a:t>(+, 1) をスタックにプッシュ </a:t>
            </a:r>
          </a:p>
        </p:txBody>
      </p:sp>
      <p:sp>
        <p:nvSpPr>
          <p:cNvPr id="664643" name="Text Box 67"/>
          <p:cNvSpPr txBox="1">
            <a:spLocks noChangeArrowheads="1"/>
          </p:cNvSpPr>
          <p:nvPr/>
        </p:nvSpPr>
        <p:spPr bwMode="auto">
          <a:xfrm>
            <a:off x="4191000" y="5943600"/>
            <a:ext cx="27590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状態 1 へ移動</a:t>
            </a:r>
          </a:p>
        </p:txBody>
      </p:sp>
      <p:graphicFrame>
        <p:nvGraphicFramePr>
          <p:cNvPr id="664644" name="Group 68"/>
          <p:cNvGraphicFramePr>
            <a:graphicFrameLocks noGrp="1"/>
          </p:cNvGraphicFramePr>
          <p:nvPr>
            <p:extLst>
              <p:ext uri="{D42A27DB-BD31-4B8C-83A1-F6EECF244321}">
                <p14:modId xmlns:p14="http://schemas.microsoft.com/office/powerpoint/2010/main" val="3771199882"/>
              </p:ext>
            </p:extLst>
          </p:nvPr>
        </p:nvGraphicFramePr>
        <p:xfrm>
          <a:off x="3505200" y="2286000"/>
          <a:ext cx="5334000" cy="2590800"/>
        </p:xfrm>
        <a:graphic>
          <a:graphicData uri="http://schemas.openxmlformats.org/drawingml/2006/table">
            <a:tbl>
              <a:tblPr/>
              <a:tblGrid>
                <a:gridCol w="987425">
                  <a:extLst>
                    <a:ext uri="{9D8B030D-6E8A-4147-A177-3AD203B41FA5}">
                      <a16:colId xmlns:a16="http://schemas.microsoft.com/office/drawing/2014/main" val="20000"/>
                    </a:ext>
                  </a:extLst>
                </a:gridCol>
                <a:gridCol w="1443038">
                  <a:extLst>
                    <a:ext uri="{9D8B030D-6E8A-4147-A177-3AD203B41FA5}">
                      <a16:colId xmlns:a16="http://schemas.microsoft.com/office/drawing/2014/main" val="20001"/>
                    </a:ext>
                  </a:extLst>
                </a:gridCol>
                <a:gridCol w="1444625">
                  <a:extLst>
                    <a:ext uri="{9D8B030D-6E8A-4147-A177-3AD203B41FA5}">
                      <a16:colId xmlns:a16="http://schemas.microsoft.com/office/drawing/2014/main" val="20002"/>
                    </a:ext>
                  </a:extLst>
                </a:gridCol>
                <a:gridCol w="1458912">
                  <a:extLst>
                    <a:ext uri="{9D8B030D-6E8A-4147-A177-3AD203B41FA5}">
                      <a16:colId xmlns:a16="http://schemas.microsoft.com/office/drawing/2014/main" val="20003"/>
                    </a:ext>
                  </a:extLst>
                </a:gridCol>
              </a:tblGrid>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445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bl>
          </a:graphicData>
        </a:graphic>
      </p:graphicFrame>
      <p:sp>
        <p:nvSpPr>
          <p:cNvPr id="664674" name="Rectangle 98"/>
          <p:cNvSpPr>
            <a:spLocks noChangeArrowheads="1"/>
          </p:cNvSpPr>
          <p:nvPr/>
        </p:nvSpPr>
        <p:spPr bwMode="auto">
          <a:xfrm>
            <a:off x="4492625" y="3336925"/>
            <a:ext cx="1443038"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ctr">
              <a:buFont typeface="Wingdings" panose="05000000000000000000" pitchFamily="2" charset="2"/>
              <a:buNone/>
            </a:pPr>
            <a:r>
              <a:rPr lang="en-US" altLang="ja-JP" sz="2400"/>
              <a:t>s  1</a:t>
            </a:r>
          </a:p>
        </p:txBody>
      </p:sp>
      <p:sp>
        <p:nvSpPr>
          <p:cNvPr id="664675" name="Rectangle 99"/>
          <p:cNvSpPr>
            <a:spLocks noChangeArrowheads="1"/>
          </p:cNvSpPr>
          <p:nvPr/>
        </p:nvSpPr>
        <p:spPr bwMode="auto">
          <a:xfrm>
            <a:off x="5935663" y="3336925"/>
            <a:ext cx="1444625"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ctr">
              <a:buFont typeface="Wingdings" panose="05000000000000000000" pitchFamily="2" charset="2"/>
              <a:buNone/>
            </a:pPr>
            <a:r>
              <a:rPr lang="en-US" altLang="ja-JP"/>
              <a:t>s  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64588"/>
                                        </p:tgtEl>
                                        <p:attrNameLst>
                                          <p:attrName>style.visibility</p:attrName>
                                        </p:attrNameLst>
                                      </p:cBhvr>
                                      <p:to>
                                        <p:strVal val="visible"/>
                                      </p:to>
                                    </p:set>
                                    <p:animEffect transition="in" filter="wipe(down)">
                                      <p:cBhvr>
                                        <p:cTn id="7" dur="500"/>
                                        <p:tgtEl>
                                          <p:spTgt spid="6645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664589"/>
                                        </p:tgtEl>
                                        <p:attrNameLst>
                                          <p:attrName>style.visibility</p:attrName>
                                        </p:attrNameLst>
                                      </p:cBhvr>
                                      <p:to>
                                        <p:strVal val="visible"/>
                                      </p:to>
                                    </p:set>
                                    <p:animEffect transition="in" filter="wipe(up)">
                                      <p:cBhvr>
                                        <p:cTn id="12" dur="500"/>
                                        <p:tgtEl>
                                          <p:spTgt spid="66458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664592"/>
                                        </p:tgtEl>
                                        <p:attrNameLst>
                                          <p:attrName>style.visibility</p:attrName>
                                        </p:attrNameLst>
                                      </p:cBhvr>
                                      <p:to>
                                        <p:strVal val="visible"/>
                                      </p:to>
                                    </p:set>
                                    <p:animEffect transition="in" filter="checkerboard(across)">
                                      <p:cBhvr>
                                        <p:cTn id="17" dur="500"/>
                                        <p:tgtEl>
                                          <p:spTgt spid="66459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64674"/>
                                        </p:tgtEl>
                                        <p:attrNameLst>
                                          <p:attrName>style.visibility</p:attrName>
                                        </p:attrNameLst>
                                      </p:cBhvr>
                                      <p:to>
                                        <p:strVal val="visible"/>
                                      </p:to>
                                    </p:set>
                                    <p:animEffect transition="in" filter="checkerboard(across)">
                                      <p:cBhvr>
                                        <p:cTn id="22" dur="500"/>
                                        <p:tgtEl>
                                          <p:spTgt spid="66467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664675"/>
                                        </p:tgtEl>
                                        <p:attrNameLst>
                                          <p:attrName>style.visibility</p:attrName>
                                        </p:attrNameLst>
                                      </p:cBhvr>
                                      <p:to>
                                        <p:strVal val="visible"/>
                                      </p:to>
                                    </p:set>
                                    <p:animEffect transition="in" filter="checkerboard(across)">
                                      <p:cBhvr>
                                        <p:cTn id="27" dur="500"/>
                                        <p:tgtEl>
                                          <p:spTgt spid="66467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664642"/>
                                        </p:tgtEl>
                                        <p:attrNameLst>
                                          <p:attrName>style.visibility</p:attrName>
                                        </p:attrNameLst>
                                      </p:cBhvr>
                                      <p:to>
                                        <p:strVal val="visible"/>
                                      </p:to>
                                    </p:set>
                                    <p:animEffect transition="in" filter="checkerboard(across)">
                                      <p:cBhvr>
                                        <p:cTn id="32" dur="500"/>
                                        <p:tgtEl>
                                          <p:spTgt spid="6646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664643"/>
                                        </p:tgtEl>
                                        <p:attrNameLst>
                                          <p:attrName>style.visibility</p:attrName>
                                        </p:attrNameLst>
                                      </p:cBhvr>
                                      <p:to>
                                        <p:strVal val="visible"/>
                                      </p:to>
                                    </p:set>
                                    <p:animEffect transition="in" filter="checkerboard(across)">
                                      <p:cBhvr>
                                        <p:cTn id="37" dur="500"/>
                                        <p:tgtEl>
                                          <p:spTgt spid="664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4642" grpId="0" autoUpdateAnimBg="0"/>
      <p:bldP spid="664643" grpId="0" autoUpdateAnimBg="0"/>
      <p:bldP spid="664674" grpId="0" autoUpdateAnimBg="0"/>
      <p:bldP spid="66467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Rectangle 2"/>
          <p:cNvSpPr>
            <a:spLocks noGrp="1" noChangeArrowheads="1"/>
          </p:cNvSpPr>
          <p:nvPr>
            <p:ph type="title"/>
          </p:nvPr>
        </p:nvSpPr>
        <p:spPr>
          <a:xfrm>
            <a:off x="1066800" y="304800"/>
            <a:ext cx="7543800" cy="685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構文解析表の作成 (還元)</a:t>
            </a:r>
          </a:p>
        </p:txBody>
      </p:sp>
      <p:graphicFrame>
        <p:nvGraphicFramePr>
          <p:cNvPr id="671816" name="Group 72"/>
          <p:cNvGraphicFramePr>
            <a:graphicFrameLocks noGrp="1"/>
          </p:cNvGraphicFramePr>
          <p:nvPr>
            <p:extLst>
              <p:ext uri="{D42A27DB-BD31-4B8C-83A1-F6EECF244321}">
                <p14:modId xmlns:p14="http://schemas.microsoft.com/office/powerpoint/2010/main" val="3699379560"/>
              </p:ext>
            </p:extLst>
          </p:nvPr>
        </p:nvGraphicFramePr>
        <p:xfrm>
          <a:off x="5181600" y="1828800"/>
          <a:ext cx="3581400" cy="3110866"/>
        </p:xfrm>
        <a:graphic>
          <a:graphicData uri="http://schemas.openxmlformats.org/drawingml/2006/table">
            <a:tbl>
              <a:tblPr/>
              <a:tblGrid>
                <a:gridCol w="973138">
                  <a:extLst>
                    <a:ext uri="{9D8B030D-6E8A-4147-A177-3AD203B41FA5}">
                      <a16:colId xmlns:a16="http://schemas.microsoft.com/office/drawing/2014/main" val="20000"/>
                    </a:ext>
                  </a:extLst>
                </a:gridCol>
                <a:gridCol w="866775">
                  <a:extLst>
                    <a:ext uri="{9D8B030D-6E8A-4147-A177-3AD203B41FA5}">
                      <a16:colId xmlns:a16="http://schemas.microsoft.com/office/drawing/2014/main" val="20001"/>
                    </a:ext>
                  </a:extLst>
                </a:gridCol>
                <a:gridCol w="866775">
                  <a:extLst>
                    <a:ext uri="{9D8B030D-6E8A-4147-A177-3AD203B41FA5}">
                      <a16:colId xmlns:a16="http://schemas.microsoft.com/office/drawing/2014/main" val="20002"/>
                    </a:ext>
                  </a:extLst>
                </a:gridCol>
                <a:gridCol w="874712">
                  <a:extLst>
                    <a:ext uri="{9D8B030D-6E8A-4147-A177-3AD203B41FA5}">
                      <a16:colId xmlns:a16="http://schemas.microsoft.com/office/drawing/2014/main" val="20003"/>
                    </a:ext>
                  </a:extLst>
                </a:gridCol>
              </a:tblGrid>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5191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F</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445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519113">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bl>
          </a:graphicData>
        </a:graphic>
      </p:graphicFrame>
      <p:sp>
        <p:nvSpPr>
          <p:cNvPr id="671779" name="Text Box 35"/>
          <p:cNvSpPr txBox="1">
            <a:spLocks noChangeArrowheads="1"/>
          </p:cNvSpPr>
          <p:nvPr/>
        </p:nvSpPr>
        <p:spPr bwMode="auto">
          <a:xfrm>
            <a:off x="6400800" y="1295400"/>
            <a:ext cx="1247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解析表</a:t>
            </a:r>
          </a:p>
        </p:txBody>
      </p:sp>
      <p:sp>
        <p:nvSpPr>
          <p:cNvPr id="671785" name="Rectangle 41"/>
          <p:cNvSpPr>
            <a:spLocks noChangeArrowheads="1"/>
          </p:cNvSpPr>
          <p:nvPr/>
        </p:nvSpPr>
        <p:spPr bwMode="auto">
          <a:xfrm>
            <a:off x="457200" y="2667000"/>
            <a:ext cx="2057400" cy="25908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a:t>E </a:t>
            </a:r>
            <a:r>
              <a:rPr lang="ja-JP" altLang="en-US"/>
              <a:t>→ ・</a:t>
            </a:r>
            <a:r>
              <a:rPr lang="en-US" altLang="ja-JP"/>
              <a:t>E+T</a:t>
            </a:r>
          </a:p>
          <a:p>
            <a:r>
              <a:rPr lang="en-US" altLang="ja-JP"/>
              <a:t>E </a:t>
            </a:r>
            <a:r>
              <a:rPr lang="ja-JP" altLang="en-US"/>
              <a:t>→ ・</a:t>
            </a:r>
            <a:r>
              <a:rPr lang="en-US" altLang="ja-JP"/>
              <a:t>T</a:t>
            </a:r>
          </a:p>
          <a:p>
            <a:r>
              <a:rPr lang="en-US" altLang="ja-JP"/>
              <a:t>T </a:t>
            </a:r>
            <a:r>
              <a:rPr lang="ja-JP" altLang="en-US"/>
              <a:t>→ ・</a:t>
            </a:r>
            <a:r>
              <a:rPr lang="en-US" altLang="ja-JP"/>
              <a:t>T*F</a:t>
            </a:r>
          </a:p>
          <a:p>
            <a:r>
              <a:rPr lang="en-US" altLang="ja-JP"/>
              <a:t>T </a:t>
            </a:r>
            <a:r>
              <a:rPr lang="ja-JP" altLang="en-US"/>
              <a:t>→ ・</a:t>
            </a:r>
            <a:r>
              <a:rPr lang="en-US" altLang="ja-JP"/>
              <a:t>F</a:t>
            </a:r>
          </a:p>
          <a:p>
            <a:r>
              <a:rPr lang="en-US" altLang="ja-JP"/>
              <a:t>F </a:t>
            </a:r>
            <a:r>
              <a:rPr lang="ja-JP" altLang="en-US"/>
              <a:t>→ ・</a:t>
            </a:r>
            <a:r>
              <a:rPr lang="en-US" altLang="ja-JP" i="1"/>
              <a:t>i</a:t>
            </a:r>
          </a:p>
        </p:txBody>
      </p:sp>
      <p:grpSp>
        <p:nvGrpSpPr>
          <p:cNvPr id="671800" name="Group 56"/>
          <p:cNvGrpSpPr>
            <a:grpSpLocks/>
          </p:cNvGrpSpPr>
          <p:nvPr/>
        </p:nvGrpSpPr>
        <p:grpSpPr bwMode="auto">
          <a:xfrm>
            <a:off x="304800" y="990600"/>
            <a:ext cx="2286000" cy="1722438"/>
            <a:chOff x="480" y="672"/>
            <a:chExt cx="1440" cy="1085"/>
          </a:xfrm>
        </p:grpSpPr>
        <p:sp>
          <p:nvSpPr>
            <p:cNvPr id="671787" name="Rectangle 43"/>
            <p:cNvSpPr>
              <a:spLocks noChangeArrowheads="1"/>
            </p:cNvSpPr>
            <p:nvPr/>
          </p:nvSpPr>
          <p:spPr bwMode="auto">
            <a:xfrm>
              <a:off x="576" y="1008"/>
              <a:ext cx="1344" cy="384"/>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a:t>E </a:t>
              </a:r>
              <a:r>
                <a:rPr lang="ja-JP" altLang="en-US"/>
                <a:t>→ </a:t>
              </a:r>
              <a:r>
                <a:rPr lang="en-US" altLang="ja-JP"/>
                <a:t>E</a:t>
              </a:r>
              <a:r>
                <a:rPr lang="ja-JP" altLang="en-US"/>
                <a:t>・+</a:t>
              </a:r>
              <a:r>
                <a:rPr lang="en-US" altLang="ja-JP"/>
                <a:t>T</a:t>
              </a:r>
            </a:p>
          </p:txBody>
        </p:sp>
        <p:sp>
          <p:nvSpPr>
            <p:cNvPr id="671788" name="Line 44"/>
            <p:cNvSpPr>
              <a:spLocks noChangeShapeType="1"/>
            </p:cNvSpPr>
            <p:nvPr/>
          </p:nvSpPr>
          <p:spPr bwMode="auto">
            <a:xfrm flipV="1">
              <a:off x="1248" y="1392"/>
              <a:ext cx="0" cy="336"/>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71789" name="Text Box 45"/>
            <p:cNvSpPr txBox="1">
              <a:spLocks noChangeArrowheads="1"/>
            </p:cNvSpPr>
            <p:nvPr/>
          </p:nvSpPr>
          <p:spPr bwMode="auto">
            <a:xfrm>
              <a:off x="1296" y="1392"/>
              <a:ext cx="27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E</a:t>
              </a:r>
            </a:p>
          </p:txBody>
        </p:sp>
        <p:sp>
          <p:nvSpPr>
            <p:cNvPr id="671795" name="Text Box 51"/>
            <p:cNvSpPr txBox="1">
              <a:spLocks noChangeArrowheads="1"/>
            </p:cNvSpPr>
            <p:nvPr/>
          </p:nvSpPr>
          <p:spPr bwMode="auto">
            <a:xfrm>
              <a:off x="480" y="672"/>
              <a:ext cx="7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 1</a:t>
              </a:r>
            </a:p>
          </p:txBody>
        </p:sp>
      </p:grpSp>
      <p:sp>
        <p:nvSpPr>
          <p:cNvPr id="671796" name="Text Box 52"/>
          <p:cNvSpPr txBox="1">
            <a:spLocks noChangeArrowheads="1"/>
          </p:cNvSpPr>
          <p:nvPr/>
        </p:nvSpPr>
        <p:spPr bwMode="auto">
          <a:xfrm>
            <a:off x="304800" y="2133600"/>
            <a:ext cx="11588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 0</a:t>
            </a:r>
          </a:p>
        </p:txBody>
      </p:sp>
      <p:grpSp>
        <p:nvGrpSpPr>
          <p:cNvPr id="671806" name="Group 62"/>
          <p:cNvGrpSpPr>
            <a:grpSpLocks/>
          </p:cNvGrpSpPr>
          <p:nvPr/>
        </p:nvGrpSpPr>
        <p:grpSpPr bwMode="auto">
          <a:xfrm>
            <a:off x="304800" y="5181600"/>
            <a:ext cx="2286000" cy="1219200"/>
            <a:chOff x="432" y="3264"/>
            <a:chExt cx="1440" cy="768"/>
          </a:xfrm>
        </p:grpSpPr>
        <p:sp>
          <p:nvSpPr>
            <p:cNvPr id="671791" name="Rectangle 47"/>
            <p:cNvSpPr>
              <a:spLocks noChangeArrowheads="1"/>
            </p:cNvSpPr>
            <p:nvPr/>
          </p:nvSpPr>
          <p:spPr bwMode="auto">
            <a:xfrm>
              <a:off x="528" y="3648"/>
              <a:ext cx="1344" cy="384"/>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a:t>T </a:t>
              </a:r>
              <a:r>
                <a:rPr lang="ja-JP" altLang="en-US"/>
                <a:t>→ </a:t>
              </a:r>
              <a:r>
                <a:rPr lang="en-US" altLang="ja-JP"/>
                <a:t>F・</a:t>
              </a:r>
            </a:p>
          </p:txBody>
        </p:sp>
        <p:sp>
          <p:nvSpPr>
            <p:cNvPr id="671792" name="Line 48"/>
            <p:cNvSpPr>
              <a:spLocks noChangeShapeType="1"/>
            </p:cNvSpPr>
            <p:nvPr/>
          </p:nvSpPr>
          <p:spPr bwMode="auto">
            <a:xfrm flipH="1">
              <a:off x="1200" y="3312"/>
              <a:ext cx="0" cy="336"/>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71793" name="Text Box 49"/>
            <p:cNvSpPr txBox="1">
              <a:spLocks noChangeArrowheads="1"/>
            </p:cNvSpPr>
            <p:nvPr/>
          </p:nvSpPr>
          <p:spPr bwMode="auto">
            <a:xfrm>
              <a:off x="1200" y="3264"/>
              <a:ext cx="256"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F</a:t>
              </a:r>
            </a:p>
          </p:txBody>
        </p:sp>
        <p:sp>
          <p:nvSpPr>
            <p:cNvPr id="671797" name="Text Box 53"/>
            <p:cNvSpPr txBox="1">
              <a:spLocks noChangeArrowheads="1"/>
            </p:cNvSpPr>
            <p:nvPr/>
          </p:nvSpPr>
          <p:spPr bwMode="auto">
            <a:xfrm>
              <a:off x="432" y="3312"/>
              <a:ext cx="7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 3</a:t>
              </a:r>
            </a:p>
          </p:txBody>
        </p:sp>
      </p:grpSp>
      <p:grpSp>
        <p:nvGrpSpPr>
          <p:cNvPr id="671817" name="Group 73"/>
          <p:cNvGrpSpPr>
            <a:grpSpLocks/>
          </p:cNvGrpSpPr>
          <p:nvPr/>
        </p:nvGrpSpPr>
        <p:grpSpPr bwMode="auto">
          <a:xfrm>
            <a:off x="2514600" y="2819400"/>
            <a:ext cx="2514600" cy="1676400"/>
            <a:chOff x="1584" y="1776"/>
            <a:chExt cx="1584" cy="1056"/>
          </a:xfrm>
        </p:grpSpPr>
        <p:sp>
          <p:nvSpPr>
            <p:cNvPr id="671801" name="Rectangle 57"/>
            <p:cNvSpPr>
              <a:spLocks noChangeArrowheads="1"/>
            </p:cNvSpPr>
            <p:nvPr/>
          </p:nvSpPr>
          <p:spPr bwMode="auto">
            <a:xfrm>
              <a:off x="1824" y="2112"/>
              <a:ext cx="1344" cy="72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a:t>E </a:t>
              </a:r>
              <a:r>
                <a:rPr lang="ja-JP" altLang="en-US"/>
                <a:t>→</a:t>
              </a:r>
              <a:r>
                <a:rPr lang="en-US" altLang="ja-JP"/>
                <a:t>T</a:t>
              </a:r>
              <a:r>
                <a:rPr lang="ja-JP" altLang="en-US"/>
                <a:t>・</a:t>
              </a:r>
            </a:p>
            <a:p>
              <a:r>
                <a:rPr lang="en-US" altLang="ja-JP"/>
                <a:t>T </a:t>
              </a:r>
              <a:r>
                <a:rPr lang="ja-JP" altLang="en-US"/>
                <a:t>→ </a:t>
              </a:r>
              <a:r>
                <a:rPr lang="en-US" altLang="ja-JP"/>
                <a:t>T・*F</a:t>
              </a:r>
            </a:p>
          </p:txBody>
        </p:sp>
        <p:sp>
          <p:nvSpPr>
            <p:cNvPr id="671802" name="Line 58"/>
            <p:cNvSpPr>
              <a:spLocks noChangeShapeType="1"/>
            </p:cNvSpPr>
            <p:nvPr/>
          </p:nvSpPr>
          <p:spPr bwMode="auto">
            <a:xfrm flipV="1">
              <a:off x="1584" y="2448"/>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71803" name="Text Box 59"/>
            <p:cNvSpPr txBox="1">
              <a:spLocks noChangeArrowheads="1"/>
            </p:cNvSpPr>
            <p:nvPr/>
          </p:nvSpPr>
          <p:spPr bwMode="auto">
            <a:xfrm>
              <a:off x="1584" y="2064"/>
              <a:ext cx="27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r>
                <a:rPr lang="en-US" altLang="ja-JP"/>
                <a:t>T</a:t>
              </a:r>
            </a:p>
          </p:txBody>
        </p:sp>
        <p:sp>
          <p:nvSpPr>
            <p:cNvPr id="671804" name="Text Box 60"/>
            <p:cNvSpPr txBox="1">
              <a:spLocks noChangeArrowheads="1"/>
            </p:cNvSpPr>
            <p:nvPr/>
          </p:nvSpPr>
          <p:spPr bwMode="auto">
            <a:xfrm>
              <a:off x="1728" y="1776"/>
              <a:ext cx="73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 2</a:t>
              </a:r>
            </a:p>
          </p:txBody>
        </p:sp>
      </p:grpSp>
      <p:sp>
        <p:nvSpPr>
          <p:cNvPr id="671807" name="Text Box 63"/>
          <p:cNvSpPr txBox="1">
            <a:spLocks noChangeArrowheads="1"/>
          </p:cNvSpPr>
          <p:nvPr/>
        </p:nvSpPr>
        <p:spPr bwMode="auto">
          <a:xfrm>
            <a:off x="4191000" y="5105400"/>
            <a:ext cx="452913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E </a:t>
            </a:r>
            <a:r>
              <a:rPr lang="ja-JP" altLang="en-US" sz="2800"/>
              <a:t>を還元後、状態 0 になれば</a:t>
            </a:r>
          </a:p>
          <a:p>
            <a:r>
              <a:rPr lang="ja-JP" altLang="en-US" sz="2800"/>
              <a:t>(</a:t>
            </a:r>
            <a:r>
              <a:rPr lang="en-US" altLang="ja-JP" sz="2800"/>
              <a:t>E, 1) </a:t>
            </a:r>
            <a:r>
              <a:rPr lang="ja-JP" altLang="en-US" sz="2800"/>
              <a:t>をスタックにプッシュ </a:t>
            </a:r>
          </a:p>
        </p:txBody>
      </p:sp>
      <p:grpSp>
        <p:nvGrpSpPr>
          <p:cNvPr id="671818" name="Group 74"/>
          <p:cNvGrpSpPr>
            <a:grpSpLocks/>
          </p:cNvGrpSpPr>
          <p:nvPr/>
        </p:nvGrpSpPr>
        <p:grpSpPr bwMode="auto">
          <a:xfrm>
            <a:off x="6154738" y="2865438"/>
            <a:ext cx="2608262" cy="517525"/>
            <a:chOff x="3877" y="2045"/>
            <a:chExt cx="1643" cy="326"/>
          </a:xfrm>
        </p:grpSpPr>
        <p:sp>
          <p:nvSpPr>
            <p:cNvPr id="671819" name="Rectangle 75"/>
            <p:cNvSpPr>
              <a:spLocks noChangeArrowheads="1"/>
            </p:cNvSpPr>
            <p:nvPr/>
          </p:nvSpPr>
          <p:spPr bwMode="auto">
            <a:xfrm>
              <a:off x="4969" y="2045"/>
              <a:ext cx="551"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ctr">
                <a:buFont typeface="Wingdings" panose="05000000000000000000" pitchFamily="2" charset="2"/>
                <a:buNone/>
              </a:pPr>
              <a:r>
                <a:rPr lang="ja-JP" altLang="en-US" sz="2400"/>
                <a:t>3</a:t>
              </a:r>
            </a:p>
          </p:txBody>
        </p:sp>
        <p:sp>
          <p:nvSpPr>
            <p:cNvPr id="671820" name="Rectangle 76"/>
            <p:cNvSpPr>
              <a:spLocks noChangeArrowheads="1"/>
            </p:cNvSpPr>
            <p:nvPr/>
          </p:nvSpPr>
          <p:spPr bwMode="auto">
            <a:xfrm>
              <a:off x="4423" y="2045"/>
              <a:ext cx="546"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ctr">
                <a:buFont typeface="Wingdings" panose="05000000000000000000" pitchFamily="2" charset="2"/>
                <a:buNone/>
              </a:pPr>
              <a:r>
                <a:rPr lang="ja-JP" altLang="en-US"/>
                <a:t>2</a:t>
              </a:r>
            </a:p>
          </p:txBody>
        </p:sp>
        <p:sp>
          <p:nvSpPr>
            <p:cNvPr id="671821" name="Rectangle 77"/>
            <p:cNvSpPr>
              <a:spLocks noChangeArrowheads="1"/>
            </p:cNvSpPr>
            <p:nvPr/>
          </p:nvSpPr>
          <p:spPr bwMode="auto">
            <a:xfrm>
              <a:off x="3877" y="2045"/>
              <a:ext cx="546"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ctr">
                <a:buFont typeface="Wingdings" panose="05000000000000000000" pitchFamily="2" charset="2"/>
                <a:buNone/>
              </a:pPr>
              <a:r>
                <a:rPr lang="en-US" altLang="ja-JP" sz="2400"/>
                <a:t>1</a:t>
              </a:r>
            </a:p>
          </p:txBody>
        </p:sp>
      </p:grpSp>
      <p:sp>
        <p:nvSpPr>
          <p:cNvPr id="671822" name="Text Box 78"/>
          <p:cNvSpPr txBox="1">
            <a:spLocks noChangeArrowheads="1"/>
          </p:cNvSpPr>
          <p:nvPr/>
        </p:nvSpPr>
        <p:spPr bwMode="auto">
          <a:xfrm>
            <a:off x="4191000" y="5943600"/>
            <a:ext cx="27590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状態 1 へ移動</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71800"/>
                                        </p:tgtEl>
                                        <p:attrNameLst>
                                          <p:attrName>style.visibility</p:attrName>
                                        </p:attrNameLst>
                                      </p:cBhvr>
                                      <p:to>
                                        <p:strVal val="visible"/>
                                      </p:to>
                                    </p:set>
                                    <p:animEffect transition="in" filter="wipe(down)">
                                      <p:cBhvr>
                                        <p:cTn id="7" dur="500"/>
                                        <p:tgtEl>
                                          <p:spTgt spid="6718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671817"/>
                                        </p:tgtEl>
                                        <p:attrNameLst>
                                          <p:attrName>style.visibility</p:attrName>
                                        </p:attrNameLst>
                                      </p:cBhvr>
                                      <p:to>
                                        <p:strVal val="visible"/>
                                      </p:to>
                                    </p:set>
                                    <p:animEffect transition="in" filter="wipe(left)">
                                      <p:cBhvr>
                                        <p:cTn id="12" dur="500"/>
                                        <p:tgtEl>
                                          <p:spTgt spid="67181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671806"/>
                                        </p:tgtEl>
                                        <p:attrNameLst>
                                          <p:attrName>style.visibility</p:attrName>
                                        </p:attrNameLst>
                                      </p:cBhvr>
                                      <p:to>
                                        <p:strVal val="visible"/>
                                      </p:to>
                                    </p:set>
                                    <p:animEffect transition="in" filter="wipe(up)">
                                      <p:cBhvr>
                                        <p:cTn id="17" dur="500"/>
                                        <p:tgtEl>
                                          <p:spTgt spid="67180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671818"/>
                                        </p:tgtEl>
                                        <p:attrNameLst>
                                          <p:attrName>style.visibility</p:attrName>
                                        </p:attrNameLst>
                                      </p:cBhvr>
                                      <p:to>
                                        <p:strVal val="visible"/>
                                      </p:to>
                                    </p:set>
                                    <p:animEffect transition="in" filter="checkerboard(across)">
                                      <p:cBhvr>
                                        <p:cTn id="22" dur="500"/>
                                        <p:tgtEl>
                                          <p:spTgt spid="67181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671807"/>
                                        </p:tgtEl>
                                        <p:attrNameLst>
                                          <p:attrName>style.visibility</p:attrName>
                                        </p:attrNameLst>
                                      </p:cBhvr>
                                      <p:to>
                                        <p:strVal val="visible"/>
                                      </p:to>
                                    </p:set>
                                    <p:animEffect transition="in" filter="checkerboard(across)">
                                      <p:cBhvr>
                                        <p:cTn id="27" dur="500"/>
                                        <p:tgtEl>
                                          <p:spTgt spid="6718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671822"/>
                                        </p:tgtEl>
                                        <p:attrNameLst>
                                          <p:attrName>style.visibility</p:attrName>
                                        </p:attrNameLst>
                                      </p:cBhvr>
                                      <p:to>
                                        <p:strVal val="visible"/>
                                      </p:to>
                                    </p:set>
                                    <p:animEffect transition="in" filter="checkerboard(across)">
                                      <p:cBhvr>
                                        <p:cTn id="32" dur="500"/>
                                        <p:tgtEl>
                                          <p:spTgt spid="6718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1807" grpId="0" autoUpdateAnimBg="0"/>
      <p:bldP spid="671822"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65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構文解析表の作成 (還元)</a:t>
            </a:r>
          </a:p>
        </p:txBody>
      </p:sp>
      <p:sp>
        <p:nvSpPr>
          <p:cNvPr id="667651" name="Rectangle 3"/>
          <p:cNvSpPr>
            <a:spLocks noChangeArrowheads="1"/>
          </p:cNvSpPr>
          <p:nvPr/>
        </p:nvSpPr>
        <p:spPr bwMode="auto">
          <a:xfrm>
            <a:off x="838200" y="3276600"/>
            <a:ext cx="2133600" cy="6096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a:t>E </a:t>
            </a:r>
            <a:r>
              <a:rPr lang="ja-JP" altLang="en-US"/>
              <a:t>→ </a:t>
            </a:r>
            <a:r>
              <a:rPr lang="en-US" altLang="ja-JP"/>
              <a:t>E+T</a:t>
            </a:r>
            <a:r>
              <a:rPr lang="ja-JP" altLang="en-US"/>
              <a:t>・</a:t>
            </a:r>
            <a:endParaRPr lang="en-US" altLang="ja-JP"/>
          </a:p>
        </p:txBody>
      </p:sp>
      <p:sp>
        <p:nvSpPr>
          <p:cNvPr id="667662" name="Text Box 14"/>
          <p:cNvSpPr txBox="1">
            <a:spLocks noChangeArrowheads="1"/>
          </p:cNvSpPr>
          <p:nvPr/>
        </p:nvSpPr>
        <p:spPr bwMode="auto">
          <a:xfrm>
            <a:off x="685800" y="2819400"/>
            <a:ext cx="11588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 0</a:t>
            </a:r>
          </a:p>
        </p:txBody>
      </p:sp>
      <p:graphicFrame>
        <p:nvGraphicFramePr>
          <p:cNvPr id="667710" name="Group 62"/>
          <p:cNvGraphicFramePr>
            <a:graphicFrameLocks noGrp="1"/>
          </p:cNvGraphicFramePr>
          <p:nvPr>
            <p:extLst>
              <p:ext uri="{D42A27DB-BD31-4B8C-83A1-F6EECF244321}">
                <p14:modId xmlns:p14="http://schemas.microsoft.com/office/powerpoint/2010/main" val="3448983848"/>
              </p:ext>
            </p:extLst>
          </p:nvPr>
        </p:nvGraphicFramePr>
        <p:xfrm>
          <a:off x="3505200" y="2286000"/>
          <a:ext cx="5334000" cy="2590800"/>
        </p:xfrm>
        <a:graphic>
          <a:graphicData uri="http://schemas.openxmlformats.org/drawingml/2006/table">
            <a:tbl>
              <a:tblPr/>
              <a:tblGrid>
                <a:gridCol w="987425">
                  <a:extLst>
                    <a:ext uri="{9D8B030D-6E8A-4147-A177-3AD203B41FA5}">
                      <a16:colId xmlns:a16="http://schemas.microsoft.com/office/drawing/2014/main" val="20000"/>
                    </a:ext>
                  </a:extLst>
                </a:gridCol>
                <a:gridCol w="1443038">
                  <a:extLst>
                    <a:ext uri="{9D8B030D-6E8A-4147-A177-3AD203B41FA5}">
                      <a16:colId xmlns:a16="http://schemas.microsoft.com/office/drawing/2014/main" val="20001"/>
                    </a:ext>
                  </a:extLst>
                </a:gridCol>
                <a:gridCol w="1444625">
                  <a:extLst>
                    <a:ext uri="{9D8B030D-6E8A-4147-A177-3AD203B41FA5}">
                      <a16:colId xmlns:a16="http://schemas.microsoft.com/office/drawing/2014/main" val="20002"/>
                    </a:ext>
                  </a:extLst>
                </a:gridCol>
                <a:gridCol w="1458912">
                  <a:extLst>
                    <a:ext uri="{9D8B030D-6E8A-4147-A177-3AD203B41FA5}">
                      <a16:colId xmlns:a16="http://schemas.microsoft.com/office/drawing/2014/main" val="20003"/>
                    </a:ext>
                  </a:extLst>
                </a:gridCol>
              </a:tblGrid>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445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365125">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bl>
          </a:graphicData>
        </a:graphic>
      </p:graphicFrame>
      <p:sp>
        <p:nvSpPr>
          <p:cNvPr id="667694" name="Text Box 46"/>
          <p:cNvSpPr txBox="1">
            <a:spLocks noChangeArrowheads="1"/>
          </p:cNvSpPr>
          <p:nvPr/>
        </p:nvSpPr>
        <p:spPr bwMode="auto">
          <a:xfrm>
            <a:off x="5638800" y="1752600"/>
            <a:ext cx="1247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解析表</a:t>
            </a:r>
          </a:p>
        </p:txBody>
      </p:sp>
      <p:sp>
        <p:nvSpPr>
          <p:cNvPr id="667699" name="Text Box 51"/>
          <p:cNvSpPr txBox="1">
            <a:spLocks noChangeArrowheads="1"/>
          </p:cNvSpPr>
          <p:nvPr/>
        </p:nvSpPr>
        <p:spPr bwMode="auto">
          <a:xfrm>
            <a:off x="533400" y="1676400"/>
            <a:ext cx="307816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生成規則 </a:t>
            </a:r>
            <a:r>
              <a:rPr lang="en-US" altLang="ja-JP" sz="2800"/>
              <a:t>E </a:t>
            </a:r>
            <a:r>
              <a:rPr lang="ja-JP" altLang="en-US" sz="2800"/>
              <a:t>→ </a:t>
            </a:r>
            <a:r>
              <a:rPr lang="en-US" altLang="ja-JP" sz="2800"/>
              <a:t>E+T</a:t>
            </a:r>
          </a:p>
          <a:p>
            <a:r>
              <a:rPr lang="en-US" altLang="ja-JP" sz="2800"/>
              <a:t>Follow (E) = {+, $}</a:t>
            </a:r>
          </a:p>
        </p:txBody>
      </p:sp>
      <p:grpSp>
        <p:nvGrpSpPr>
          <p:cNvPr id="667711" name="Group 63"/>
          <p:cNvGrpSpPr>
            <a:grpSpLocks/>
          </p:cNvGrpSpPr>
          <p:nvPr/>
        </p:nvGrpSpPr>
        <p:grpSpPr bwMode="auto">
          <a:xfrm>
            <a:off x="4495800" y="3321050"/>
            <a:ext cx="4343400" cy="517525"/>
            <a:chOff x="2832" y="2092"/>
            <a:chExt cx="2736" cy="326"/>
          </a:xfrm>
        </p:grpSpPr>
        <p:sp>
          <p:nvSpPr>
            <p:cNvPr id="667712" name="Rectangle 64"/>
            <p:cNvSpPr>
              <a:spLocks noChangeArrowheads="1"/>
            </p:cNvSpPr>
            <p:nvPr/>
          </p:nvSpPr>
          <p:spPr bwMode="auto">
            <a:xfrm>
              <a:off x="4649" y="2092"/>
              <a:ext cx="919"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ctr">
                <a:buFont typeface="Wingdings" panose="05000000000000000000" pitchFamily="2" charset="2"/>
                <a:buNone/>
              </a:pPr>
              <a:r>
                <a:rPr lang="en-US" altLang="ja-JP" sz="2400"/>
                <a:t>r E</a:t>
              </a:r>
              <a:r>
                <a:rPr lang="ja-JP" altLang="en-US" sz="2400"/>
                <a:t>→</a:t>
              </a:r>
              <a:r>
                <a:rPr lang="en-US" altLang="ja-JP" sz="2400"/>
                <a:t>E+T</a:t>
              </a:r>
              <a:endParaRPr lang="ja-JP" altLang="en-US" sz="2400"/>
            </a:p>
          </p:txBody>
        </p:sp>
        <p:sp>
          <p:nvSpPr>
            <p:cNvPr id="667713" name="Rectangle 65"/>
            <p:cNvSpPr>
              <a:spLocks noChangeArrowheads="1"/>
            </p:cNvSpPr>
            <p:nvPr/>
          </p:nvSpPr>
          <p:spPr bwMode="auto">
            <a:xfrm>
              <a:off x="2832" y="2092"/>
              <a:ext cx="90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ctr">
                <a:buFont typeface="Wingdings" panose="05000000000000000000" pitchFamily="2" charset="2"/>
                <a:buNone/>
              </a:pPr>
              <a:r>
                <a:rPr lang="en-US" altLang="ja-JP" sz="2400"/>
                <a:t>r E</a:t>
              </a:r>
              <a:r>
                <a:rPr lang="ja-JP" altLang="en-US" sz="2400"/>
                <a:t>→</a:t>
              </a:r>
              <a:r>
                <a:rPr lang="en-US" altLang="ja-JP" sz="2400"/>
                <a:t>E+T</a:t>
              </a:r>
            </a:p>
          </p:txBody>
        </p:sp>
      </p:grpSp>
      <p:sp>
        <p:nvSpPr>
          <p:cNvPr id="667714" name="Text Box 66"/>
          <p:cNvSpPr txBox="1">
            <a:spLocks noChangeArrowheads="1"/>
          </p:cNvSpPr>
          <p:nvPr/>
        </p:nvSpPr>
        <p:spPr bwMode="auto">
          <a:xfrm>
            <a:off x="4114800" y="5029200"/>
            <a:ext cx="42418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状態 0 で入力が +,$ ならば</a:t>
            </a:r>
          </a:p>
          <a:p>
            <a:r>
              <a:rPr lang="en-US" altLang="ja-JP" sz="2800"/>
              <a:t>E</a:t>
            </a:r>
            <a:r>
              <a:rPr lang="ja-JP" altLang="en-US" sz="2800"/>
              <a:t>→</a:t>
            </a:r>
            <a:r>
              <a:rPr lang="en-US" altLang="ja-JP" sz="2800"/>
              <a:t>E+T </a:t>
            </a:r>
            <a:r>
              <a:rPr lang="ja-JP" altLang="en-US" sz="2800"/>
              <a:t>で還元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67711"/>
                                        </p:tgtEl>
                                        <p:attrNameLst>
                                          <p:attrName>style.visibility</p:attrName>
                                        </p:attrNameLst>
                                      </p:cBhvr>
                                      <p:to>
                                        <p:strVal val="visible"/>
                                      </p:to>
                                    </p:set>
                                    <p:animEffect transition="in" filter="checkerboard(across)">
                                      <p:cBhvr>
                                        <p:cTn id="7" dur="500"/>
                                        <p:tgtEl>
                                          <p:spTgt spid="6677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67714"/>
                                        </p:tgtEl>
                                        <p:attrNameLst>
                                          <p:attrName>style.visibility</p:attrName>
                                        </p:attrNameLst>
                                      </p:cBhvr>
                                      <p:to>
                                        <p:strVal val="visible"/>
                                      </p:to>
                                    </p:set>
                                    <p:animEffect transition="in" filter="checkerboard(across)">
                                      <p:cBhvr>
                                        <p:cTn id="12" dur="500"/>
                                        <p:tgtEl>
                                          <p:spTgt spid="6677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7714"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2" name="Rectangle 4"/>
          <p:cNvSpPr>
            <a:spLocks noChangeArrowheads="1"/>
          </p:cNvSpPr>
          <p:nvPr/>
        </p:nvSpPr>
        <p:spPr bwMode="auto">
          <a:xfrm>
            <a:off x="1066800" y="533400"/>
            <a:ext cx="1828800" cy="1524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 </a:t>
            </a:r>
            <a:r>
              <a:rPr lang="ja-JP" altLang="en-US" sz="2400"/>
              <a:t>→・</a:t>
            </a:r>
            <a:r>
              <a:rPr lang="en-US" altLang="ja-JP" sz="2400"/>
              <a:t>E$</a:t>
            </a:r>
          </a:p>
          <a:p>
            <a:r>
              <a:rPr lang="en-US" altLang="ja-JP" sz="2400"/>
              <a:t>E </a:t>
            </a:r>
            <a:r>
              <a:rPr lang="ja-JP" altLang="en-US" sz="2400"/>
              <a:t>→・</a:t>
            </a:r>
            <a:r>
              <a:rPr lang="en-US" altLang="ja-JP" sz="2400"/>
              <a:t>T+T</a:t>
            </a:r>
          </a:p>
          <a:p>
            <a:r>
              <a:rPr lang="en-US" altLang="ja-JP" sz="2400"/>
              <a:t>E </a:t>
            </a:r>
            <a:r>
              <a:rPr lang="ja-JP" altLang="en-US" sz="2400"/>
              <a:t>→・</a:t>
            </a:r>
            <a:r>
              <a:rPr lang="en-US" altLang="ja-JP" sz="2400"/>
              <a:t>T</a:t>
            </a:r>
          </a:p>
          <a:p>
            <a:r>
              <a:rPr lang="en-US" altLang="ja-JP" sz="2400"/>
              <a:t>T </a:t>
            </a:r>
            <a:r>
              <a:rPr lang="ja-JP" altLang="en-US" sz="2400"/>
              <a:t>→・</a:t>
            </a:r>
            <a:r>
              <a:rPr lang="en-US" altLang="ja-JP" sz="2400" i="1"/>
              <a:t>i</a:t>
            </a:r>
          </a:p>
        </p:txBody>
      </p:sp>
      <p:sp>
        <p:nvSpPr>
          <p:cNvPr id="683014" name="Line 6"/>
          <p:cNvSpPr>
            <a:spLocks noChangeShapeType="1"/>
          </p:cNvSpPr>
          <p:nvPr/>
        </p:nvSpPr>
        <p:spPr bwMode="auto">
          <a:xfrm>
            <a:off x="2971800" y="685800"/>
            <a:ext cx="9906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3015" name="Text Box 7"/>
          <p:cNvSpPr txBox="1">
            <a:spLocks noChangeArrowheads="1"/>
          </p:cNvSpPr>
          <p:nvPr/>
        </p:nvSpPr>
        <p:spPr bwMode="auto">
          <a:xfrm>
            <a:off x="3276600" y="279400"/>
            <a:ext cx="366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E</a:t>
            </a:r>
          </a:p>
        </p:txBody>
      </p:sp>
      <p:sp>
        <p:nvSpPr>
          <p:cNvPr id="683016" name="Rectangle 8"/>
          <p:cNvSpPr>
            <a:spLocks noChangeArrowheads="1"/>
          </p:cNvSpPr>
          <p:nvPr/>
        </p:nvSpPr>
        <p:spPr bwMode="auto">
          <a:xfrm>
            <a:off x="4038600" y="533400"/>
            <a:ext cx="14478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 </a:t>
            </a:r>
            <a:r>
              <a:rPr lang="ja-JP" altLang="en-US" sz="2400"/>
              <a:t>→ </a:t>
            </a:r>
            <a:r>
              <a:rPr lang="en-US" altLang="ja-JP" sz="2400"/>
              <a:t>E</a:t>
            </a:r>
            <a:r>
              <a:rPr lang="ja-JP" altLang="en-US" sz="2400"/>
              <a:t>・$</a:t>
            </a:r>
          </a:p>
        </p:txBody>
      </p:sp>
      <p:sp>
        <p:nvSpPr>
          <p:cNvPr id="683018" name="Line 10"/>
          <p:cNvSpPr>
            <a:spLocks noChangeShapeType="1"/>
          </p:cNvSpPr>
          <p:nvPr/>
        </p:nvSpPr>
        <p:spPr bwMode="auto">
          <a:xfrm>
            <a:off x="5638800" y="685800"/>
            <a:ext cx="9906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3019" name="Text Box 11"/>
          <p:cNvSpPr txBox="1">
            <a:spLocks noChangeArrowheads="1"/>
          </p:cNvSpPr>
          <p:nvPr/>
        </p:nvSpPr>
        <p:spPr bwMode="auto">
          <a:xfrm>
            <a:off x="5943600" y="279400"/>
            <a:ext cx="333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a:t>
            </a:r>
          </a:p>
        </p:txBody>
      </p:sp>
      <p:sp>
        <p:nvSpPr>
          <p:cNvPr id="683020" name="Rectangle 12"/>
          <p:cNvSpPr>
            <a:spLocks noChangeArrowheads="1"/>
          </p:cNvSpPr>
          <p:nvPr/>
        </p:nvSpPr>
        <p:spPr bwMode="auto">
          <a:xfrm>
            <a:off x="6705600" y="533400"/>
            <a:ext cx="15240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 </a:t>
            </a:r>
            <a:r>
              <a:rPr lang="ja-JP" altLang="en-US" sz="2400"/>
              <a:t>→ </a:t>
            </a:r>
            <a:r>
              <a:rPr lang="en-US" altLang="ja-JP" sz="2400"/>
              <a:t>E$</a:t>
            </a:r>
            <a:r>
              <a:rPr lang="ja-JP" altLang="en-US" sz="2400"/>
              <a:t>・</a:t>
            </a:r>
          </a:p>
        </p:txBody>
      </p:sp>
      <p:sp>
        <p:nvSpPr>
          <p:cNvPr id="683022" name="Line 14"/>
          <p:cNvSpPr>
            <a:spLocks noChangeShapeType="1"/>
          </p:cNvSpPr>
          <p:nvPr/>
        </p:nvSpPr>
        <p:spPr bwMode="auto">
          <a:xfrm>
            <a:off x="2971800" y="1371600"/>
            <a:ext cx="9906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3023" name="Text Box 15"/>
          <p:cNvSpPr txBox="1">
            <a:spLocks noChangeArrowheads="1"/>
          </p:cNvSpPr>
          <p:nvPr/>
        </p:nvSpPr>
        <p:spPr bwMode="auto">
          <a:xfrm>
            <a:off x="3276600" y="965200"/>
            <a:ext cx="366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T</a:t>
            </a:r>
          </a:p>
        </p:txBody>
      </p:sp>
      <p:sp>
        <p:nvSpPr>
          <p:cNvPr id="683024" name="Rectangle 16"/>
          <p:cNvSpPr>
            <a:spLocks noChangeArrowheads="1"/>
          </p:cNvSpPr>
          <p:nvPr/>
        </p:nvSpPr>
        <p:spPr bwMode="auto">
          <a:xfrm>
            <a:off x="4038600" y="1219200"/>
            <a:ext cx="32766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T・+T   E </a:t>
            </a:r>
            <a:r>
              <a:rPr lang="ja-JP" altLang="en-US" sz="2400"/>
              <a:t>→ </a:t>
            </a:r>
            <a:r>
              <a:rPr lang="en-US" altLang="ja-JP" sz="2400"/>
              <a:t>T</a:t>
            </a:r>
            <a:r>
              <a:rPr lang="ja-JP" altLang="en-US" sz="2400"/>
              <a:t>・</a:t>
            </a:r>
          </a:p>
        </p:txBody>
      </p:sp>
      <p:sp>
        <p:nvSpPr>
          <p:cNvPr id="683027" name="Line 19"/>
          <p:cNvSpPr>
            <a:spLocks noChangeShapeType="1"/>
          </p:cNvSpPr>
          <p:nvPr/>
        </p:nvSpPr>
        <p:spPr bwMode="auto">
          <a:xfrm>
            <a:off x="5105400" y="1600200"/>
            <a:ext cx="0" cy="4572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3028" name="Text Box 20"/>
          <p:cNvSpPr txBox="1">
            <a:spLocks noChangeArrowheads="1"/>
          </p:cNvSpPr>
          <p:nvPr/>
        </p:nvSpPr>
        <p:spPr bwMode="auto">
          <a:xfrm>
            <a:off x="5181600" y="1651000"/>
            <a:ext cx="352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a:t>
            </a:r>
          </a:p>
        </p:txBody>
      </p:sp>
      <p:sp>
        <p:nvSpPr>
          <p:cNvPr id="683029" name="Rectangle 21"/>
          <p:cNvSpPr>
            <a:spLocks noChangeArrowheads="1"/>
          </p:cNvSpPr>
          <p:nvPr/>
        </p:nvSpPr>
        <p:spPr bwMode="auto">
          <a:xfrm>
            <a:off x="4038600" y="2057400"/>
            <a:ext cx="1905000" cy="762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T+・T</a:t>
            </a:r>
          </a:p>
          <a:p>
            <a:r>
              <a:rPr lang="en-US" altLang="ja-JP" sz="2400"/>
              <a:t>T → </a:t>
            </a:r>
            <a:r>
              <a:rPr lang="ja-JP" altLang="en-US" sz="2400"/>
              <a:t>・</a:t>
            </a:r>
            <a:r>
              <a:rPr lang="en-US" altLang="ja-JP" sz="2400" i="1"/>
              <a:t>i</a:t>
            </a:r>
          </a:p>
        </p:txBody>
      </p:sp>
      <p:sp>
        <p:nvSpPr>
          <p:cNvPr id="683031" name="Line 23"/>
          <p:cNvSpPr>
            <a:spLocks noChangeShapeType="1"/>
          </p:cNvSpPr>
          <p:nvPr/>
        </p:nvSpPr>
        <p:spPr bwMode="auto">
          <a:xfrm>
            <a:off x="2286000" y="2057400"/>
            <a:ext cx="0" cy="4572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3032" name="Text Box 24"/>
          <p:cNvSpPr txBox="1">
            <a:spLocks noChangeArrowheads="1"/>
          </p:cNvSpPr>
          <p:nvPr/>
        </p:nvSpPr>
        <p:spPr bwMode="auto">
          <a:xfrm>
            <a:off x="2362200" y="2108200"/>
            <a:ext cx="2651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i="1"/>
              <a:t>i</a:t>
            </a:r>
          </a:p>
        </p:txBody>
      </p:sp>
      <p:sp>
        <p:nvSpPr>
          <p:cNvPr id="683033" name="Rectangle 25"/>
          <p:cNvSpPr>
            <a:spLocks noChangeArrowheads="1"/>
          </p:cNvSpPr>
          <p:nvPr/>
        </p:nvSpPr>
        <p:spPr bwMode="auto">
          <a:xfrm>
            <a:off x="1066800" y="2514600"/>
            <a:ext cx="18288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T → </a:t>
            </a:r>
            <a:r>
              <a:rPr lang="en-US" altLang="ja-JP" sz="2400" i="1"/>
              <a:t>i</a:t>
            </a:r>
            <a:r>
              <a:rPr lang="ja-JP" altLang="en-US" sz="2400"/>
              <a:t>・</a:t>
            </a:r>
          </a:p>
        </p:txBody>
      </p:sp>
      <p:sp>
        <p:nvSpPr>
          <p:cNvPr id="683035" name="Line 27"/>
          <p:cNvSpPr>
            <a:spLocks noChangeShapeType="1"/>
          </p:cNvSpPr>
          <p:nvPr/>
        </p:nvSpPr>
        <p:spPr bwMode="auto">
          <a:xfrm flipH="1">
            <a:off x="2971800" y="2667000"/>
            <a:ext cx="9906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3036" name="Text Box 28"/>
          <p:cNvSpPr txBox="1">
            <a:spLocks noChangeArrowheads="1"/>
          </p:cNvSpPr>
          <p:nvPr/>
        </p:nvSpPr>
        <p:spPr bwMode="auto">
          <a:xfrm>
            <a:off x="3352800" y="2260600"/>
            <a:ext cx="2651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i="1"/>
              <a:t>i</a:t>
            </a:r>
          </a:p>
        </p:txBody>
      </p:sp>
      <p:sp>
        <p:nvSpPr>
          <p:cNvPr id="683038" name="Line 30"/>
          <p:cNvSpPr>
            <a:spLocks noChangeShapeType="1"/>
          </p:cNvSpPr>
          <p:nvPr/>
        </p:nvSpPr>
        <p:spPr bwMode="auto">
          <a:xfrm>
            <a:off x="5943600" y="2362200"/>
            <a:ext cx="9906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3039" name="Text Box 31"/>
          <p:cNvSpPr txBox="1">
            <a:spLocks noChangeArrowheads="1"/>
          </p:cNvSpPr>
          <p:nvPr/>
        </p:nvSpPr>
        <p:spPr bwMode="auto">
          <a:xfrm>
            <a:off x="6248400" y="1955800"/>
            <a:ext cx="366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T</a:t>
            </a:r>
          </a:p>
        </p:txBody>
      </p:sp>
      <p:sp>
        <p:nvSpPr>
          <p:cNvPr id="683040" name="Rectangle 32"/>
          <p:cNvSpPr>
            <a:spLocks noChangeArrowheads="1"/>
          </p:cNvSpPr>
          <p:nvPr/>
        </p:nvSpPr>
        <p:spPr bwMode="auto">
          <a:xfrm>
            <a:off x="7010400" y="2209800"/>
            <a:ext cx="17526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T+T・</a:t>
            </a:r>
            <a:endParaRPr lang="ja-JP" altLang="en-US" sz="2400"/>
          </a:p>
        </p:txBody>
      </p:sp>
      <p:sp>
        <p:nvSpPr>
          <p:cNvPr id="683042" name="Text Box 34"/>
          <p:cNvSpPr txBox="1">
            <a:spLocks noChangeArrowheads="1"/>
          </p:cNvSpPr>
          <p:nvPr/>
        </p:nvSpPr>
        <p:spPr bwMode="auto">
          <a:xfrm>
            <a:off x="990600" y="152400"/>
            <a:ext cx="1019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状態 0</a:t>
            </a:r>
          </a:p>
        </p:txBody>
      </p:sp>
      <p:sp>
        <p:nvSpPr>
          <p:cNvPr id="683043" name="Text Box 35"/>
          <p:cNvSpPr txBox="1">
            <a:spLocks noChangeArrowheads="1"/>
          </p:cNvSpPr>
          <p:nvPr/>
        </p:nvSpPr>
        <p:spPr bwMode="auto">
          <a:xfrm>
            <a:off x="3962400" y="152400"/>
            <a:ext cx="1019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状態 1</a:t>
            </a:r>
          </a:p>
        </p:txBody>
      </p:sp>
      <p:sp>
        <p:nvSpPr>
          <p:cNvPr id="683044" name="Text Box 36"/>
          <p:cNvSpPr txBox="1">
            <a:spLocks noChangeArrowheads="1"/>
          </p:cNvSpPr>
          <p:nvPr/>
        </p:nvSpPr>
        <p:spPr bwMode="auto">
          <a:xfrm>
            <a:off x="6629400" y="131763"/>
            <a:ext cx="1400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受理状態</a:t>
            </a:r>
          </a:p>
        </p:txBody>
      </p:sp>
      <p:sp>
        <p:nvSpPr>
          <p:cNvPr id="683045" name="Text Box 37"/>
          <p:cNvSpPr txBox="1">
            <a:spLocks noChangeArrowheads="1"/>
          </p:cNvSpPr>
          <p:nvPr/>
        </p:nvSpPr>
        <p:spPr bwMode="auto">
          <a:xfrm>
            <a:off x="3962400" y="838200"/>
            <a:ext cx="1019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状態 2</a:t>
            </a:r>
          </a:p>
        </p:txBody>
      </p:sp>
      <p:sp>
        <p:nvSpPr>
          <p:cNvPr id="683046" name="Text Box 38"/>
          <p:cNvSpPr txBox="1">
            <a:spLocks noChangeArrowheads="1"/>
          </p:cNvSpPr>
          <p:nvPr/>
        </p:nvSpPr>
        <p:spPr bwMode="auto">
          <a:xfrm>
            <a:off x="990600" y="2133600"/>
            <a:ext cx="1019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spAutoFit/>
          </a:bodyPr>
          <a:lstStyle/>
          <a:p>
            <a:r>
              <a:rPr lang="ja-JP" altLang="en-US" sz="2400"/>
              <a:t>状態 3</a:t>
            </a:r>
          </a:p>
        </p:txBody>
      </p:sp>
      <p:sp>
        <p:nvSpPr>
          <p:cNvPr id="683047" name="Text Box 39"/>
          <p:cNvSpPr txBox="1">
            <a:spLocks noChangeArrowheads="1"/>
          </p:cNvSpPr>
          <p:nvPr/>
        </p:nvSpPr>
        <p:spPr bwMode="auto">
          <a:xfrm>
            <a:off x="3962400" y="1676400"/>
            <a:ext cx="1019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状態 4</a:t>
            </a:r>
          </a:p>
        </p:txBody>
      </p:sp>
      <p:sp>
        <p:nvSpPr>
          <p:cNvPr id="683048" name="Text Box 40"/>
          <p:cNvSpPr txBox="1">
            <a:spLocks noChangeArrowheads="1"/>
          </p:cNvSpPr>
          <p:nvPr/>
        </p:nvSpPr>
        <p:spPr bwMode="auto">
          <a:xfrm>
            <a:off x="6934200" y="1828800"/>
            <a:ext cx="10191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状態 5</a:t>
            </a:r>
          </a:p>
        </p:txBody>
      </p:sp>
      <p:graphicFrame>
        <p:nvGraphicFramePr>
          <p:cNvPr id="683132" name="Group 124"/>
          <p:cNvGraphicFramePr>
            <a:graphicFrameLocks noGrp="1"/>
          </p:cNvGraphicFramePr>
          <p:nvPr>
            <p:extLst>
              <p:ext uri="{D42A27DB-BD31-4B8C-83A1-F6EECF244321}">
                <p14:modId xmlns:p14="http://schemas.microsoft.com/office/powerpoint/2010/main" val="3477837413"/>
              </p:ext>
            </p:extLst>
          </p:nvPr>
        </p:nvGraphicFramePr>
        <p:xfrm>
          <a:off x="457200" y="2971800"/>
          <a:ext cx="8458200" cy="3657600"/>
        </p:xfrm>
        <a:graphic>
          <a:graphicData uri="http://schemas.openxmlformats.org/drawingml/2006/table">
            <a:tbl>
              <a:tblPr/>
              <a:tblGrid>
                <a:gridCol w="1409700">
                  <a:extLst>
                    <a:ext uri="{9D8B030D-6E8A-4147-A177-3AD203B41FA5}">
                      <a16:colId xmlns:a16="http://schemas.microsoft.com/office/drawing/2014/main" val="20000"/>
                    </a:ext>
                  </a:extLst>
                </a:gridCol>
                <a:gridCol w="1409700">
                  <a:extLst>
                    <a:ext uri="{9D8B030D-6E8A-4147-A177-3AD203B41FA5}">
                      <a16:colId xmlns:a16="http://schemas.microsoft.com/office/drawing/2014/main" val="20001"/>
                    </a:ext>
                  </a:extLst>
                </a:gridCol>
                <a:gridCol w="1409700">
                  <a:extLst>
                    <a:ext uri="{9D8B030D-6E8A-4147-A177-3AD203B41FA5}">
                      <a16:colId xmlns:a16="http://schemas.microsoft.com/office/drawing/2014/main" val="20002"/>
                    </a:ext>
                  </a:extLst>
                </a:gridCol>
                <a:gridCol w="1409700">
                  <a:extLst>
                    <a:ext uri="{9D8B030D-6E8A-4147-A177-3AD203B41FA5}">
                      <a16:colId xmlns:a16="http://schemas.microsoft.com/office/drawing/2014/main" val="20003"/>
                    </a:ext>
                  </a:extLst>
                </a:gridCol>
                <a:gridCol w="1409700">
                  <a:extLst>
                    <a:ext uri="{9D8B030D-6E8A-4147-A177-3AD203B41FA5}">
                      <a16:colId xmlns:a16="http://schemas.microsoft.com/office/drawing/2014/main" val="20004"/>
                    </a:ext>
                  </a:extLst>
                </a:gridCol>
                <a:gridCol w="1409700">
                  <a:extLst>
                    <a:ext uri="{9D8B030D-6E8A-4147-A177-3AD203B41FA5}">
                      <a16:colId xmlns:a16="http://schemas.microsoft.com/office/drawing/2014/main" val="20005"/>
                    </a:ext>
                  </a:extLst>
                </a:gridCol>
              </a:tblGrid>
              <a:tr h="21748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gridSpan="3">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action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tc hMerge="1">
                  <a:txBody>
                    <a:bodyPr/>
                    <a:lstStyle/>
                    <a:p>
                      <a:endParaRPr kumimoji="1" lang="ja-JP" altLang="en-US"/>
                    </a:p>
                  </a:txBody>
                  <a:tcPr/>
                </a:tc>
                <a:tc gridSpan="2">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goto</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hMerge="1">
                  <a:txBody>
                    <a:bodyPr/>
                    <a:lstStyle/>
                    <a:p>
                      <a:endParaRPr kumimoji="1" lang="ja-JP" altLang="en-US"/>
                    </a:p>
                  </a:txBody>
                  <a:tcPr/>
                </a:tc>
                <a:extLst>
                  <a:ext uri="{0D108BD9-81ED-4DB2-BD59-A6C34878D82A}">
                    <a16:rowId xmlns:a16="http://schemas.microsoft.com/office/drawing/2014/main" val="10000"/>
                  </a:ext>
                </a:extLst>
              </a:tr>
              <a:tr h="21748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状態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21748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0</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21748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1</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21748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2</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4</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21748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3</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T</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i</a:t>
                      </a:r>
                      <a:endParaRPr kumimoji="1" lang="ja-JP" altLang="en-US" sz="24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21748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4</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s 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217488">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5</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r E</a:t>
                      </a: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r>
                        <a:rPr kumimoji="1" lang="en-US" altLang="ja-JP"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ct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4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移動還元構文解析の問題点</a:t>
            </a:r>
          </a:p>
        </p:txBody>
      </p:sp>
      <p:sp>
        <p:nvSpPr>
          <p:cNvPr id="614403" name="Rectangle 3"/>
          <p:cNvSpPr>
            <a:spLocks noGrp="1" noChangeArrowheads="1"/>
          </p:cNvSpPr>
          <p:nvPr>
            <p:ph type="body" idx="1"/>
          </p:nvPr>
        </p:nvSpPr>
        <p:spPr>
          <a:xfrm>
            <a:off x="1066800" y="1981200"/>
            <a:ext cx="78486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生成規則が複数ある場合</a:t>
            </a:r>
          </a:p>
          <a:p>
            <a:pPr lvl="1"/>
            <a:r>
              <a:rPr lang="ja-JP" altLang="en-US">
                <a:effectLst/>
              </a:rPr>
              <a:t>例 : $→</a:t>
            </a:r>
            <a:r>
              <a:rPr lang="en-US" altLang="ja-JP">
                <a:effectLst/>
              </a:rPr>
              <a:t>E$, E</a:t>
            </a:r>
            <a:r>
              <a:rPr lang="ja-JP" altLang="en-US">
                <a:effectLst/>
              </a:rPr>
              <a:t>→</a:t>
            </a:r>
            <a:r>
              <a:rPr lang="en-US" altLang="ja-JP">
                <a:effectLst/>
              </a:rPr>
              <a:t>T+T, E</a:t>
            </a:r>
            <a:r>
              <a:rPr lang="ja-JP" altLang="en-US">
                <a:effectLst/>
              </a:rPr>
              <a:t>→</a:t>
            </a:r>
            <a:r>
              <a:rPr lang="en-US" altLang="ja-JP">
                <a:effectLst/>
              </a:rPr>
              <a:t>T, T</a:t>
            </a:r>
            <a:r>
              <a:rPr lang="ja-JP" altLang="en-US">
                <a:effectLst/>
              </a:rPr>
              <a:t>→</a:t>
            </a:r>
            <a:r>
              <a:rPr lang="en-US" altLang="ja-JP" i="1">
                <a:effectLst/>
              </a:rPr>
              <a:t>i</a:t>
            </a:r>
            <a:r>
              <a:rPr lang="en-US" altLang="ja-JP">
                <a:effectLst/>
              </a:rPr>
              <a:t>, T</a:t>
            </a:r>
            <a:r>
              <a:rPr lang="ja-JP" altLang="en-US">
                <a:effectLst/>
              </a:rPr>
              <a:t>→</a:t>
            </a:r>
            <a:r>
              <a:rPr lang="en-US" altLang="ja-JP" i="1">
                <a:effectLst/>
              </a:rPr>
              <a:t>n</a:t>
            </a:r>
          </a:p>
        </p:txBody>
      </p:sp>
      <p:grpSp>
        <p:nvGrpSpPr>
          <p:cNvPr id="614409" name="Group 9"/>
          <p:cNvGrpSpPr>
            <a:grpSpLocks/>
          </p:cNvGrpSpPr>
          <p:nvPr/>
        </p:nvGrpSpPr>
        <p:grpSpPr bwMode="auto">
          <a:xfrm>
            <a:off x="1752600" y="4191000"/>
            <a:ext cx="6230938" cy="1066800"/>
            <a:chOff x="1104" y="2448"/>
            <a:chExt cx="3925" cy="672"/>
          </a:xfrm>
        </p:grpSpPr>
        <p:sp>
          <p:nvSpPr>
            <p:cNvPr id="614404" name="Text Box 4"/>
            <p:cNvSpPr txBox="1">
              <a:spLocks noChangeArrowheads="1"/>
            </p:cNvSpPr>
            <p:nvPr/>
          </p:nvSpPr>
          <p:spPr bwMode="auto">
            <a:xfrm>
              <a:off x="1248" y="2448"/>
              <a:ext cx="3781" cy="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dirty="0"/>
                <a:t>⇒ </a:t>
              </a:r>
              <a:r>
                <a:rPr lang="en-US" altLang="ja-JP" dirty="0"/>
                <a:t>E</a:t>
              </a:r>
              <a:r>
                <a:rPr lang="ja-JP" altLang="en-US" dirty="0"/>
                <a:t>→</a:t>
              </a:r>
              <a:r>
                <a:rPr lang="en-US" altLang="ja-JP" dirty="0"/>
                <a:t>T+T </a:t>
              </a:r>
              <a:r>
                <a:rPr lang="ja-JP" altLang="en-US" dirty="0"/>
                <a:t>の一部と見做して移動</a:t>
              </a:r>
            </a:p>
            <a:p>
              <a:r>
                <a:rPr lang="ja-JP" altLang="en-US" dirty="0"/>
                <a:t>⇒ </a:t>
              </a:r>
              <a:r>
                <a:rPr lang="en-US" altLang="ja-JP" dirty="0"/>
                <a:t>E</a:t>
              </a:r>
              <a:r>
                <a:rPr lang="ja-JP" altLang="en-US" dirty="0"/>
                <a:t>→</a:t>
              </a:r>
              <a:r>
                <a:rPr lang="en-US" altLang="ja-JP" dirty="0"/>
                <a:t>T </a:t>
              </a:r>
              <a:r>
                <a:rPr lang="ja-JP" altLang="en-US" dirty="0"/>
                <a:t>と見做して還元</a:t>
              </a:r>
            </a:p>
          </p:txBody>
        </p:sp>
        <p:sp>
          <p:nvSpPr>
            <p:cNvPr id="614405" name="AutoShape 5"/>
            <p:cNvSpPr>
              <a:spLocks/>
            </p:cNvSpPr>
            <p:nvPr/>
          </p:nvSpPr>
          <p:spPr bwMode="auto">
            <a:xfrm>
              <a:off x="1104" y="2496"/>
              <a:ext cx="96" cy="576"/>
            </a:xfrm>
            <a:prstGeom prst="leftBrace">
              <a:avLst>
                <a:gd name="adj1" fmla="val 50000"/>
                <a:gd name="adj2" fmla="val 50000"/>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grpSp>
      <p:sp>
        <p:nvSpPr>
          <p:cNvPr id="614406" name="Text Box 6"/>
          <p:cNvSpPr txBox="1">
            <a:spLocks noChangeArrowheads="1"/>
          </p:cNvSpPr>
          <p:nvPr/>
        </p:nvSpPr>
        <p:spPr bwMode="auto">
          <a:xfrm>
            <a:off x="1966913" y="5478463"/>
            <a:ext cx="4745037"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どちらの規則を使用する？</a:t>
            </a:r>
          </a:p>
        </p:txBody>
      </p:sp>
      <p:sp>
        <p:nvSpPr>
          <p:cNvPr id="614408" name="Text Box 8"/>
          <p:cNvSpPr txBox="1">
            <a:spLocks noChangeArrowheads="1"/>
          </p:cNvSpPr>
          <p:nvPr/>
        </p:nvSpPr>
        <p:spPr bwMode="auto">
          <a:xfrm>
            <a:off x="1828800" y="3124200"/>
            <a:ext cx="3598863"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E </a:t>
            </a:r>
            <a:r>
              <a:rPr lang="ja-JP" altLang="en-US"/>
              <a:t>→ </a:t>
            </a:r>
            <a:r>
              <a:rPr lang="en-US" altLang="ja-JP"/>
              <a:t>T [ +T ] </a:t>
            </a:r>
            <a:r>
              <a:rPr lang="ja-JP" altLang="en-US"/>
              <a:t>を解析</a:t>
            </a:r>
            <a:endParaRPr lang="en-US" altLang="ja-JP"/>
          </a:p>
        </p:txBody>
      </p:sp>
      <p:grpSp>
        <p:nvGrpSpPr>
          <p:cNvPr id="614412" name="Group 12"/>
          <p:cNvGrpSpPr>
            <a:grpSpLocks/>
          </p:cNvGrpSpPr>
          <p:nvPr/>
        </p:nvGrpSpPr>
        <p:grpSpPr bwMode="auto">
          <a:xfrm>
            <a:off x="3048000" y="3581400"/>
            <a:ext cx="1273175" cy="396875"/>
            <a:chOff x="1920" y="2256"/>
            <a:chExt cx="802" cy="250"/>
          </a:xfrm>
        </p:grpSpPr>
        <p:sp>
          <p:nvSpPr>
            <p:cNvPr id="614410" name="Line 10"/>
            <p:cNvSpPr>
              <a:spLocks noChangeShapeType="1"/>
            </p:cNvSpPr>
            <p:nvPr/>
          </p:nvSpPr>
          <p:spPr bwMode="auto">
            <a:xfrm flipV="1">
              <a:off x="1920" y="2256"/>
              <a:ext cx="0" cy="240"/>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14411" name="Text Box 11"/>
            <p:cNvSpPr txBox="1">
              <a:spLocks noChangeArrowheads="1"/>
            </p:cNvSpPr>
            <p:nvPr/>
          </p:nvSpPr>
          <p:spPr bwMode="auto">
            <a:xfrm>
              <a:off x="1968" y="2256"/>
              <a:ext cx="75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000"/>
                <a:t>解析位置</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14408"/>
                                        </p:tgtEl>
                                        <p:attrNameLst>
                                          <p:attrName>style.visibility</p:attrName>
                                        </p:attrNameLst>
                                      </p:cBhvr>
                                      <p:to>
                                        <p:strVal val="visible"/>
                                      </p:to>
                                    </p:set>
                                    <p:animEffect transition="in" filter="checkerboard(across)">
                                      <p:cBhvr>
                                        <p:cTn id="7" dur="500"/>
                                        <p:tgtEl>
                                          <p:spTgt spid="6144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614412"/>
                                        </p:tgtEl>
                                        <p:attrNameLst>
                                          <p:attrName>style.visibility</p:attrName>
                                        </p:attrNameLst>
                                      </p:cBhvr>
                                      <p:to>
                                        <p:strVal val="visible"/>
                                      </p:to>
                                    </p:set>
                                    <p:animEffect transition="in" filter="checkerboard(across)">
                                      <p:cBhvr>
                                        <p:cTn id="12" dur="500"/>
                                        <p:tgtEl>
                                          <p:spTgt spid="6144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614409"/>
                                        </p:tgtEl>
                                        <p:attrNameLst>
                                          <p:attrName>style.visibility</p:attrName>
                                        </p:attrNameLst>
                                      </p:cBhvr>
                                      <p:to>
                                        <p:strVal val="visible"/>
                                      </p:to>
                                    </p:set>
                                    <p:animEffect transition="in" filter="checkerboard(across)">
                                      <p:cBhvr>
                                        <p:cTn id="17" dur="500"/>
                                        <p:tgtEl>
                                          <p:spTgt spid="6144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14406"/>
                                        </p:tgtEl>
                                        <p:attrNameLst>
                                          <p:attrName>style.visibility</p:attrName>
                                        </p:attrNameLst>
                                      </p:cBhvr>
                                      <p:to>
                                        <p:strVal val="visible"/>
                                      </p:to>
                                    </p:set>
                                    <p:animEffect transition="in" filter="checkerboard(across)">
                                      <p:cBhvr>
                                        <p:cTn id="22" dur="500"/>
                                        <p:tgtEl>
                                          <p:spTgt spid="6144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06" grpId="0" autoUpdateAnimBg="0"/>
      <p:bldP spid="614408" grpId="0"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 </a:t>
            </a:r>
            <a:r>
              <a:rPr lang="ja-JP" altLang="en-US">
                <a:effectLst/>
              </a:rPr>
              <a:t>文法の例</a:t>
            </a:r>
          </a:p>
        </p:txBody>
      </p:sp>
      <p:sp>
        <p:nvSpPr>
          <p:cNvPr id="681987" name="Rectangle 3"/>
          <p:cNvSpPr>
            <a:spLocks noGrp="1" noChangeArrowheads="1"/>
          </p:cNvSpPr>
          <p:nvPr>
            <p:ph type="body" idx="1"/>
          </p:nvPr>
        </p:nvSpPr>
        <p:spPr>
          <a:xfrm>
            <a:off x="1066800" y="1447800"/>
            <a:ext cx="7772400" cy="609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a:t>
            </a:r>
            <a:r>
              <a:rPr lang="ja-JP" altLang="en-US">
                <a:effectLst/>
              </a:rPr>
              <a:t>→</a:t>
            </a:r>
            <a:r>
              <a:rPr lang="en-US" altLang="ja-JP">
                <a:effectLst/>
              </a:rPr>
              <a:t>E$, E</a:t>
            </a:r>
            <a:r>
              <a:rPr lang="ja-JP" altLang="en-US">
                <a:effectLst/>
              </a:rPr>
              <a:t>→</a:t>
            </a:r>
            <a:r>
              <a:rPr lang="en-US" altLang="ja-JP">
                <a:effectLst/>
              </a:rPr>
              <a:t>T+T, T</a:t>
            </a:r>
            <a:r>
              <a:rPr lang="ja-JP" altLang="en-US">
                <a:effectLst/>
              </a:rPr>
              <a:t>→</a:t>
            </a:r>
            <a:r>
              <a:rPr lang="en-US" altLang="ja-JP">
                <a:effectLst/>
              </a:rPr>
              <a:t>m</a:t>
            </a:r>
          </a:p>
        </p:txBody>
      </p:sp>
      <p:sp>
        <p:nvSpPr>
          <p:cNvPr id="681988" name="Rectangle 4"/>
          <p:cNvSpPr>
            <a:spLocks noChangeArrowheads="1"/>
          </p:cNvSpPr>
          <p:nvPr/>
        </p:nvSpPr>
        <p:spPr bwMode="auto">
          <a:xfrm>
            <a:off x="1295400" y="2667000"/>
            <a:ext cx="1752600" cy="1295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a:t>
            </a:r>
            <a:r>
              <a:rPr lang="en-US" altLang="ja-JP" sz="2800"/>
              <a:t>E$</a:t>
            </a:r>
          </a:p>
          <a:p>
            <a:r>
              <a:rPr lang="en-US" altLang="ja-JP" sz="2800"/>
              <a:t>E </a:t>
            </a:r>
            <a:r>
              <a:rPr lang="ja-JP" altLang="en-US" sz="2800"/>
              <a:t>→・</a:t>
            </a:r>
            <a:r>
              <a:rPr lang="en-US" altLang="ja-JP" sz="2800"/>
              <a:t>T+T</a:t>
            </a:r>
          </a:p>
          <a:p>
            <a:r>
              <a:rPr lang="en-US" altLang="ja-JP" sz="2800"/>
              <a:t>T </a:t>
            </a:r>
            <a:r>
              <a:rPr lang="ja-JP" altLang="en-US" sz="2800"/>
              <a:t>→・</a:t>
            </a:r>
            <a:r>
              <a:rPr lang="en-US" altLang="ja-JP" sz="2800"/>
              <a:t>m</a:t>
            </a:r>
          </a:p>
        </p:txBody>
      </p:sp>
      <p:grpSp>
        <p:nvGrpSpPr>
          <p:cNvPr id="682017" name="Group 33"/>
          <p:cNvGrpSpPr>
            <a:grpSpLocks/>
          </p:cNvGrpSpPr>
          <p:nvPr/>
        </p:nvGrpSpPr>
        <p:grpSpPr bwMode="auto">
          <a:xfrm>
            <a:off x="3048000" y="2438400"/>
            <a:ext cx="2362200" cy="762000"/>
            <a:chOff x="1920" y="1536"/>
            <a:chExt cx="1488" cy="480"/>
          </a:xfrm>
        </p:grpSpPr>
        <p:sp>
          <p:nvSpPr>
            <p:cNvPr id="681989" name="Line 5"/>
            <p:cNvSpPr>
              <a:spLocks noChangeShapeType="1"/>
            </p:cNvSpPr>
            <p:nvPr/>
          </p:nvSpPr>
          <p:spPr bwMode="auto">
            <a:xfrm>
              <a:off x="1920" y="1872"/>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1990" name="Text Box 6"/>
            <p:cNvSpPr txBox="1">
              <a:spLocks noChangeArrowheads="1"/>
            </p:cNvSpPr>
            <p:nvPr/>
          </p:nvSpPr>
          <p:spPr bwMode="auto">
            <a:xfrm>
              <a:off x="1968" y="1536"/>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E</a:t>
              </a:r>
            </a:p>
          </p:txBody>
        </p:sp>
        <p:sp>
          <p:nvSpPr>
            <p:cNvPr id="681991" name="Rectangle 7"/>
            <p:cNvSpPr>
              <a:spLocks noChangeArrowheads="1"/>
            </p:cNvSpPr>
            <p:nvPr/>
          </p:nvSpPr>
          <p:spPr bwMode="auto">
            <a:xfrm>
              <a:off x="2304" y="1680"/>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682018" name="Group 34"/>
          <p:cNvGrpSpPr>
            <a:grpSpLocks/>
          </p:cNvGrpSpPr>
          <p:nvPr/>
        </p:nvGrpSpPr>
        <p:grpSpPr bwMode="auto">
          <a:xfrm>
            <a:off x="5410200" y="2438400"/>
            <a:ext cx="2362200" cy="762000"/>
            <a:chOff x="3408" y="1536"/>
            <a:chExt cx="1488" cy="480"/>
          </a:xfrm>
        </p:grpSpPr>
        <p:sp>
          <p:nvSpPr>
            <p:cNvPr id="681992" name="Line 8"/>
            <p:cNvSpPr>
              <a:spLocks noChangeShapeType="1"/>
            </p:cNvSpPr>
            <p:nvPr/>
          </p:nvSpPr>
          <p:spPr bwMode="auto">
            <a:xfrm>
              <a:off x="3408" y="1872"/>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1993" name="Text Box 9"/>
            <p:cNvSpPr txBox="1">
              <a:spLocks noChangeArrowheads="1"/>
            </p:cNvSpPr>
            <p:nvPr/>
          </p:nvSpPr>
          <p:spPr bwMode="auto">
            <a:xfrm>
              <a:off x="3468" y="1536"/>
              <a:ext cx="2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681994" name="Rectangle 10"/>
            <p:cNvSpPr>
              <a:spLocks noChangeArrowheads="1"/>
            </p:cNvSpPr>
            <p:nvPr/>
          </p:nvSpPr>
          <p:spPr bwMode="auto">
            <a:xfrm>
              <a:off x="3792" y="1680"/>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682019" name="Group 35"/>
          <p:cNvGrpSpPr>
            <a:grpSpLocks/>
          </p:cNvGrpSpPr>
          <p:nvPr/>
        </p:nvGrpSpPr>
        <p:grpSpPr bwMode="auto">
          <a:xfrm>
            <a:off x="3048000" y="3200400"/>
            <a:ext cx="2362200" cy="762000"/>
            <a:chOff x="1920" y="2016"/>
            <a:chExt cx="1488" cy="480"/>
          </a:xfrm>
        </p:grpSpPr>
        <p:sp>
          <p:nvSpPr>
            <p:cNvPr id="681995" name="Line 11"/>
            <p:cNvSpPr>
              <a:spLocks noChangeShapeType="1"/>
            </p:cNvSpPr>
            <p:nvPr/>
          </p:nvSpPr>
          <p:spPr bwMode="auto">
            <a:xfrm>
              <a:off x="1920" y="2352"/>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1996" name="Text Box 12"/>
            <p:cNvSpPr txBox="1">
              <a:spLocks noChangeArrowheads="1"/>
            </p:cNvSpPr>
            <p:nvPr/>
          </p:nvSpPr>
          <p:spPr bwMode="auto">
            <a:xfrm>
              <a:off x="1968" y="2016"/>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681997" name="Rectangle 13"/>
            <p:cNvSpPr>
              <a:spLocks noChangeArrowheads="1"/>
            </p:cNvSpPr>
            <p:nvPr/>
          </p:nvSpPr>
          <p:spPr bwMode="auto">
            <a:xfrm>
              <a:off x="2304" y="2160"/>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p:txBody>
        </p:sp>
      </p:grpSp>
      <p:grpSp>
        <p:nvGrpSpPr>
          <p:cNvPr id="682020" name="Group 36"/>
          <p:cNvGrpSpPr>
            <a:grpSpLocks/>
          </p:cNvGrpSpPr>
          <p:nvPr/>
        </p:nvGrpSpPr>
        <p:grpSpPr bwMode="auto">
          <a:xfrm>
            <a:off x="1295400" y="3962400"/>
            <a:ext cx="1752600" cy="914400"/>
            <a:chOff x="816" y="2496"/>
            <a:chExt cx="1104" cy="576"/>
          </a:xfrm>
        </p:grpSpPr>
        <p:sp>
          <p:nvSpPr>
            <p:cNvPr id="681998" name="Line 14"/>
            <p:cNvSpPr>
              <a:spLocks noChangeShapeType="1"/>
            </p:cNvSpPr>
            <p:nvPr/>
          </p:nvSpPr>
          <p:spPr bwMode="auto">
            <a:xfrm>
              <a:off x="1344" y="249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1999" name="Text Box 15"/>
            <p:cNvSpPr txBox="1">
              <a:spLocks noChangeArrowheads="1"/>
            </p:cNvSpPr>
            <p:nvPr/>
          </p:nvSpPr>
          <p:spPr bwMode="auto">
            <a:xfrm>
              <a:off x="1392" y="2496"/>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682000" name="Rectangle 16"/>
            <p:cNvSpPr>
              <a:spLocks noChangeArrowheads="1"/>
            </p:cNvSpPr>
            <p:nvPr/>
          </p:nvSpPr>
          <p:spPr bwMode="auto">
            <a:xfrm>
              <a:off x="816" y="2784"/>
              <a:ext cx="1104" cy="288"/>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a:t>
              </a:r>
              <a:r>
                <a:rPr lang="ja-JP" altLang="en-US" sz="2800"/>
                <a:t>→ </a:t>
              </a:r>
              <a:r>
                <a:rPr lang="en-US" altLang="ja-JP" sz="2800"/>
                <a:t>m・</a:t>
              </a:r>
            </a:p>
          </p:txBody>
        </p:sp>
      </p:grpSp>
      <p:grpSp>
        <p:nvGrpSpPr>
          <p:cNvPr id="682022" name="Group 38"/>
          <p:cNvGrpSpPr>
            <a:grpSpLocks/>
          </p:cNvGrpSpPr>
          <p:nvPr/>
        </p:nvGrpSpPr>
        <p:grpSpPr bwMode="auto">
          <a:xfrm>
            <a:off x="3657600" y="3962400"/>
            <a:ext cx="1752600" cy="1371600"/>
            <a:chOff x="2304" y="2496"/>
            <a:chExt cx="1104" cy="864"/>
          </a:xfrm>
        </p:grpSpPr>
        <p:sp>
          <p:nvSpPr>
            <p:cNvPr id="682001" name="Line 17"/>
            <p:cNvSpPr>
              <a:spLocks noChangeShapeType="1"/>
            </p:cNvSpPr>
            <p:nvPr/>
          </p:nvSpPr>
          <p:spPr bwMode="auto">
            <a:xfrm>
              <a:off x="2832" y="249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2002" name="Text Box 18"/>
            <p:cNvSpPr txBox="1">
              <a:spLocks noChangeArrowheads="1"/>
            </p:cNvSpPr>
            <p:nvPr/>
          </p:nvSpPr>
          <p:spPr bwMode="auto">
            <a:xfrm>
              <a:off x="2904" y="2496"/>
              <a:ext cx="2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682003" name="Rectangle 19"/>
            <p:cNvSpPr>
              <a:spLocks noChangeArrowheads="1"/>
            </p:cNvSpPr>
            <p:nvPr/>
          </p:nvSpPr>
          <p:spPr bwMode="auto">
            <a:xfrm>
              <a:off x="2304" y="2784"/>
              <a:ext cx="1104"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T </a:t>
              </a:r>
              <a:r>
                <a:rPr lang="ja-JP" altLang="en-US" sz="2800"/>
                <a:t>→ </a:t>
              </a:r>
              <a:r>
                <a:rPr lang="en-US" altLang="ja-JP" sz="2800"/>
                <a:t>・m</a:t>
              </a:r>
            </a:p>
          </p:txBody>
        </p:sp>
      </p:grpSp>
      <p:grpSp>
        <p:nvGrpSpPr>
          <p:cNvPr id="682021" name="Group 37"/>
          <p:cNvGrpSpPr>
            <a:grpSpLocks/>
          </p:cNvGrpSpPr>
          <p:nvPr/>
        </p:nvGrpSpPr>
        <p:grpSpPr bwMode="auto">
          <a:xfrm>
            <a:off x="3048000" y="4267200"/>
            <a:ext cx="609600" cy="519113"/>
            <a:chOff x="1920" y="2688"/>
            <a:chExt cx="384" cy="327"/>
          </a:xfrm>
        </p:grpSpPr>
        <p:sp>
          <p:nvSpPr>
            <p:cNvPr id="682004" name="Line 20"/>
            <p:cNvSpPr>
              <a:spLocks noChangeShapeType="1"/>
            </p:cNvSpPr>
            <p:nvPr/>
          </p:nvSpPr>
          <p:spPr bwMode="auto">
            <a:xfrm flipH="1">
              <a:off x="1920" y="297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2005" name="Text Box 21"/>
            <p:cNvSpPr txBox="1">
              <a:spLocks noChangeArrowheads="1"/>
            </p:cNvSpPr>
            <p:nvPr/>
          </p:nvSpPr>
          <p:spPr bwMode="auto">
            <a:xfrm>
              <a:off x="1968" y="268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grpSp>
      <p:grpSp>
        <p:nvGrpSpPr>
          <p:cNvPr id="682023" name="Group 39"/>
          <p:cNvGrpSpPr>
            <a:grpSpLocks/>
          </p:cNvGrpSpPr>
          <p:nvPr/>
        </p:nvGrpSpPr>
        <p:grpSpPr bwMode="auto">
          <a:xfrm>
            <a:off x="5410200" y="4191000"/>
            <a:ext cx="2362200" cy="762000"/>
            <a:chOff x="3408" y="2640"/>
            <a:chExt cx="1488" cy="480"/>
          </a:xfrm>
        </p:grpSpPr>
        <p:sp>
          <p:nvSpPr>
            <p:cNvPr id="682006" name="Line 22"/>
            <p:cNvSpPr>
              <a:spLocks noChangeShapeType="1"/>
            </p:cNvSpPr>
            <p:nvPr/>
          </p:nvSpPr>
          <p:spPr bwMode="auto">
            <a:xfrm>
              <a:off x="3408" y="297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2007" name="Text Box 23"/>
            <p:cNvSpPr txBox="1">
              <a:spLocks noChangeArrowheads="1"/>
            </p:cNvSpPr>
            <p:nvPr/>
          </p:nvSpPr>
          <p:spPr bwMode="auto">
            <a:xfrm>
              <a:off x="3456" y="2640"/>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682008" name="Rectangle 24"/>
            <p:cNvSpPr>
              <a:spLocks noChangeArrowheads="1"/>
            </p:cNvSpPr>
            <p:nvPr/>
          </p:nvSpPr>
          <p:spPr bwMode="auto">
            <a:xfrm>
              <a:off x="3792" y="2784"/>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p:txBody>
        </p:sp>
      </p:grpSp>
      <p:sp>
        <p:nvSpPr>
          <p:cNvPr id="682009" name="AutoShape 25"/>
          <p:cNvSpPr>
            <a:spLocks noChangeArrowheads="1"/>
          </p:cNvSpPr>
          <p:nvPr/>
        </p:nvSpPr>
        <p:spPr bwMode="auto">
          <a:xfrm>
            <a:off x="304800" y="2057400"/>
            <a:ext cx="1447800" cy="457200"/>
          </a:xfrm>
          <a:prstGeom prst="wedgeRoundRectCallout">
            <a:avLst>
              <a:gd name="adj1" fmla="val 40130"/>
              <a:gd name="adj2" fmla="val 84722"/>
              <a:gd name="adj3" fmla="val 16667"/>
            </a:avLst>
          </a:prstGeom>
          <a:solidFill>
            <a:srgbClr val="660066"/>
          </a:solidFill>
          <a:ln w="19050">
            <a:solidFill>
              <a:schemeClr val="tx1"/>
            </a:solidFill>
            <a:miter lim="800000"/>
            <a:headEnd/>
            <a:tailEnd/>
          </a:ln>
          <a:effectLst/>
        </p:spPr>
        <p:txBody>
          <a:bodyPr lIns="90000" tIns="46800" rIns="90000" bIns="46800"/>
          <a:lstStyle/>
          <a:p>
            <a:pPr algn="ctr"/>
            <a:r>
              <a:rPr lang="ja-JP" altLang="en-US" sz="2000"/>
              <a:t>移動のみ</a:t>
            </a:r>
          </a:p>
        </p:txBody>
      </p:sp>
      <p:sp>
        <p:nvSpPr>
          <p:cNvPr id="682010" name="AutoShape 26"/>
          <p:cNvSpPr>
            <a:spLocks noChangeArrowheads="1"/>
          </p:cNvSpPr>
          <p:nvPr/>
        </p:nvSpPr>
        <p:spPr bwMode="auto">
          <a:xfrm>
            <a:off x="3581400" y="2057400"/>
            <a:ext cx="1447800" cy="457200"/>
          </a:xfrm>
          <a:prstGeom prst="wedgeRoundRectCallout">
            <a:avLst>
              <a:gd name="adj1" fmla="val 26972"/>
              <a:gd name="adj2" fmla="val 76389"/>
              <a:gd name="adj3" fmla="val 16667"/>
            </a:avLst>
          </a:prstGeom>
          <a:solidFill>
            <a:srgbClr val="660066"/>
          </a:solidFill>
          <a:ln w="19050">
            <a:solidFill>
              <a:schemeClr val="tx1"/>
            </a:solidFill>
            <a:miter lim="800000"/>
            <a:headEnd/>
            <a:tailEnd/>
          </a:ln>
          <a:effectLst/>
        </p:spPr>
        <p:txBody>
          <a:bodyPr lIns="90000" tIns="46800" rIns="90000" bIns="46800"/>
          <a:lstStyle/>
          <a:p>
            <a:pPr algn="ctr"/>
            <a:r>
              <a:rPr lang="ja-JP" altLang="en-US" sz="2000" dirty="0"/>
              <a:t>移動のみ</a:t>
            </a:r>
          </a:p>
        </p:txBody>
      </p:sp>
      <p:sp>
        <p:nvSpPr>
          <p:cNvPr id="682012" name="AutoShape 28"/>
          <p:cNvSpPr>
            <a:spLocks noChangeArrowheads="1"/>
          </p:cNvSpPr>
          <p:nvPr/>
        </p:nvSpPr>
        <p:spPr bwMode="auto">
          <a:xfrm>
            <a:off x="5791200" y="3352800"/>
            <a:ext cx="1447800" cy="457200"/>
          </a:xfrm>
          <a:prstGeom prst="wedgeRoundRectCallout">
            <a:avLst>
              <a:gd name="adj1" fmla="val -75329"/>
              <a:gd name="adj2" fmla="val 10069"/>
              <a:gd name="adj3" fmla="val 16667"/>
            </a:avLst>
          </a:prstGeom>
          <a:solidFill>
            <a:srgbClr val="660066"/>
          </a:solidFill>
          <a:ln w="19050">
            <a:solidFill>
              <a:schemeClr val="tx1"/>
            </a:solidFill>
            <a:miter lim="800000"/>
            <a:headEnd/>
            <a:tailEnd/>
          </a:ln>
          <a:effectLst/>
        </p:spPr>
        <p:txBody>
          <a:bodyPr lIns="90000" tIns="46800" rIns="90000" bIns="46800"/>
          <a:lstStyle/>
          <a:p>
            <a:pPr algn="ctr"/>
            <a:r>
              <a:rPr lang="ja-JP" altLang="en-US" sz="2000"/>
              <a:t>移動のみ</a:t>
            </a:r>
          </a:p>
        </p:txBody>
      </p:sp>
      <p:sp>
        <p:nvSpPr>
          <p:cNvPr id="682013" name="AutoShape 29"/>
          <p:cNvSpPr>
            <a:spLocks noChangeArrowheads="1"/>
          </p:cNvSpPr>
          <p:nvPr/>
        </p:nvSpPr>
        <p:spPr bwMode="auto">
          <a:xfrm>
            <a:off x="1066800" y="5105400"/>
            <a:ext cx="1752600" cy="457200"/>
          </a:xfrm>
          <a:prstGeom prst="wedgeRoundRectCallout">
            <a:avLst>
              <a:gd name="adj1" fmla="val 10056"/>
              <a:gd name="adj2" fmla="val -95486"/>
              <a:gd name="adj3" fmla="val 16667"/>
            </a:avLst>
          </a:prstGeom>
          <a:solidFill>
            <a:srgbClr val="660066"/>
          </a:solidFill>
          <a:ln w="19050">
            <a:solidFill>
              <a:schemeClr val="tx1"/>
            </a:solidFill>
            <a:miter lim="800000"/>
            <a:headEnd/>
            <a:tailEnd/>
          </a:ln>
          <a:effectLst/>
        </p:spPr>
        <p:txBody>
          <a:bodyPr lIns="90000" tIns="46800" rIns="90000" bIns="46800"/>
          <a:lstStyle/>
          <a:p>
            <a:pPr algn="ctr"/>
            <a:r>
              <a:rPr lang="ja-JP" altLang="en-US" sz="2000"/>
              <a:t>還元1個のみ</a:t>
            </a:r>
          </a:p>
        </p:txBody>
      </p:sp>
      <p:sp>
        <p:nvSpPr>
          <p:cNvPr id="682014" name="AutoShape 30"/>
          <p:cNvSpPr>
            <a:spLocks noChangeArrowheads="1"/>
          </p:cNvSpPr>
          <p:nvPr/>
        </p:nvSpPr>
        <p:spPr bwMode="auto">
          <a:xfrm>
            <a:off x="6477000" y="2057400"/>
            <a:ext cx="1295400" cy="457200"/>
          </a:xfrm>
          <a:prstGeom prst="wedgeRoundRectCallout">
            <a:avLst>
              <a:gd name="adj1" fmla="val -1593"/>
              <a:gd name="adj2" fmla="val 77431"/>
              <a:gd name="adj3" fmla="val 16667"/>
            </a:avLst>
          </a:prstGeom>
          <a:solidFill>
            <a:srgbClr val="660066"/>
          </a:solidFill>
          <a:ln w="19050">
            <a:solidFill>
              <a:schemeClr val="tx1"/>
            </a:solidFill>
            <a:miter lim="800000"/>
            <a:headEnd/>
            <a:tailEnd/>
          </a:ln>
          <a:effectLst/>
        </p:spPr>
        <p:txBody>
          <a:bodyPr lIns="90000" tIns="46800" rIns="90000" bIns="46800"/>
          <a:lstStyle/>
          <a:p>
            <a:pPr algn="ctr"/>
            <a:r>
              <a:rPr lang="ja-JP" altLang="en-US" sz="2000"/>
              <a:t>受理</a:t>
            </a:r>
          </a:p>
        </p:txBody>
      </p:sp>
      <p:sp>
        <p:nvSpPr>
          <p:cNvPr id="682015" name="AutoShape 31"/>
          <p:cNvSpPr>
            <a:spLocks noChangeArrowheads="1"/>
          </p:cNvSpPr>
          <p:nvPr/>
        </p:nvSpPr>
        <p:spPr bwMode="auto">
          <a:xfrm>
            <a:off x="5715000" y="5181600"/>
            <a:ext cx="1447800" cy="457200"/>
          </a:xfrm>
          <a:prstGeom prst="wedgeRoundRectCallout">
            <a:avLst>
              <a:gd name="adj1" fmla="val -67764"/>
              <a:gd name="adj2" fmla="val -59722"/>
              <a:gd name="adj3" fmla="val 16667"/>
            </a:avLst>
          </a:prstGeom>
          <a:solidFill>
            <a:srgbClr val="660066"/>
          </a:solidFill>
          <a:ln w="19050">
            <a:solidFill>
              <a:schemeClr val="tx1"/>
            </a:solidFill>
            <a:miter lim="800000"/>
            <a:headEnd/>
            <a:tailEnd/>
          </a:ln>
          <a:effectLst/>
        </p:spPr>
        <p:txBody>
          <a:bodyPr lIns="90000" tIns="46800" rIns="90000" bIns="46800"/>
          <a:lstStyle/>
          <a:p>
            <a:pPr algn="ctr"/>
            <a:r>
              <a:rPr lang="ja-JP" altLang="en-US" sz="2000"/>
              <a:t>移動のみ</a:t>
            </a:r>
          </a:p>
        </p:txBody>
      </p:sp>
      <p:sp>
        <p:nvSpPr>
          <p:cNvPr id="682016" name="AutoShape 32"/>
          <p:cNvSpPr>
            <a:spLocks noChangeArrowheads="1"/>
          </p:cNvSpPr>
          <p:nvPr/>
        </p:nvSpPr>
        <p:spPr bwMode="auto">
          <a:xfrm>
            <a:off x="6705600" y="3886200"/>
            <a:ext cx="1752600" cy="457200"/>
          </a:xfrm>
          <a:prstGeom prst="wedgeRoundRectCallout">
            <a:avLst>
              <a:gd name="adj1" fmla="val -10144"/>
              <a:gd name="adj2" fmla="val 72222"/>
              <a:gd name="adj3" fmla="val 16667"/>
            </a:avLst>
          </a:prstGeom>
          <a:solidFill>
            <a:srgbClr val="660066"/>
          </a:solidFill>
          <a:ln w="19050">
            <a:solidFill>
              <a:schemeClr val="tx1"/>
            </a:solidFill>
            <a:miter lim="800000"/>
            <a:headEnd/>
            <a:tailEnd/>
          </a:ln>
          <a:effectLst/>
        </p:spPr>
        <p:txBody>
          <a:bodyPr lIns="90000" tIns="46800" rIns="90000" bIns="46800"/>
          <a:lstStyle/>
          <a:p>
            <a:pPr algn="ctr"/>
            <a:r>
              <a:rPr lang="ja-JP" altLang="en-US" sz="2000"/>
              <a:t>還元1個のみ</a:t>
            </a:r>
          </a:p>
        </p:txBody>
      </p:sp>
      <p:sp>
        <p:nvSpPr>
          <p:cNvPr id="682024" name="Text Box 40"/>
          <p:cNvSpPr txBox="1">
            <a:spLocks noChangeArrowheads="1"/>
          </p:cNvSpPr>
          <p:nvPr/>
        </p:nvSpPr>
        <p:spPr bwMode="auto">
          <a:xfrm>
            <a:off x="1447800" y="5638800"/>
            <a:ext cx="66595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全ての状態が移動のみまたは還元1個のみ</a:t>
            </a:r>
          </a:p>
        </p:txBody>
      </p:sp>
      <p:sp>
        <p:nvSpPr>
          <p:cNvPr id="682025" name="Text Box 41"/>
          <p:cNvSpPr txBox="1">
            <a:spLocks noChangeArrowheads="1"/>
          </p:cNvSpPr>
          <p:nvPr/>
        </p:nvSpPr>
        <p:spPr bwMode="auto">
          <a:xfrm>
            <a:off x="1600200" y="6019800"/>
            <a:ext cx="2295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LR(0) </a:t>
            </a:r>
            <a:r>
              <a:rPr lang="ja-JP" altLang="en-US" sz="2800"/>
              <a:t>文法</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81988"/>
                                        </p:tgtEl>
                                        <p:attrNameLst>
                                          <p:attrName>style.visibility</p:attrName>
                                        </p:attrNameLst>
                                      </p:cBhvr>
                                      <p:to>
                                        <p:strVal val="visible"/>
                                      </p:to>
                                    </p:set>
                                    <p:animEffect transition="in" filter="checkerboard(across)">
                                      <p:cBhvr>
                                        <p:cTn id="7" dur="500"/>
                                        <p:tgtEl>
                                          <p:spTgt spid="6819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682017"/>
                                        </p:tgtEl>
                                        <p:attrNameLst>
                                          <p:attrName>style.visibility</p:attrName>
                                        </p:attrNameLst>
                                      </p:cBhvr>
                                      <p:to>
                                        <p:strVal val="visible"/>
                                      </p:to>
                                    </p:set>
                                    <p:animEffect transition="in" filter="wipe(left)">
                                      <p:cBhvr>
                                        <p:cTn id="12" dur="500"/>
                                        <p:tgtEl>
                                          <p:spTgt spid="68201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682018"/>
                                        </p:tgtEl>
                                        <p:attrNameLst>
                                          <p:attrName>style.visibility</p:attrName>
                                        </p:attrNameLst>
                                      </p:cBhvr>
                                      <p:to>
                                        <p:strVal val="visible"/>
                                      </p:to>
                                    </p:set>
                                    <p:animEffect transition="in" filter="wipe(left)">
                                      <p:cBhvr>
                                        <p:cTn id="17" dur="500"/>
                                        <p:tgtEl>
                                          <p:spTgt spid="6820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682019"/>
                                        </p:tgtEl>
                                        <p:attrNameLst>
                                          <p:attrName>style.visibility</p:attrName>
                                        </p:attrNameLst>
                                      </p:cBhvr>
                                      <p:to>
                                        <p:strVal val="visible"/>
                                      </p:to>
                                    </p:set>
                                    <p:animEffect transition="in" filter="wipe(left)">
                                      <p:cBhvr>
                                        <p:cTn id="22" dur="500"/>
                                        <p:tgtEl>
                                          <p:spTgt spid="68201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682020"/>
                                        </p:tgtEl>
                                        <p:attrNameLst>
                                          <p:attrName>style.visibility</p:attrName>
                                        </p:attrNameLst>
                                      </p:cBhvr>
                                      <p:to>
                                        <p:strVal val="visible"/>
                                      </p:to>
                                    </p:set>
                                    <p:animEffect transition="in" filter="wipe(up)">
                                      <p:cBhvr>
                                        <p:cTn id="27" dur="500"/>
                                        <p:tgtEl>
                                          <p:spTgt spid="68202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682022"/>
                                        </p:tgtEl>
                                        <p:attrNameLst>
                                          <p:attrName>style.visibility</p:attrName>
                                        </p:attrNameLst>
                                      </p:cBhvr>
                                      <p:to>
                                        <p:strVal val="visible"/>
                                      </p:to>
                                    </p:set>
                                    <p:animEffect transition="in" filter="wipe(up)">
                                      <p:cBhvr>
                                        <p:cTn id="32" dur="500"/>
                                        <p:tgtEl>
                                          <p:spTgt spid="68202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2" fill="hold" nodeType="clickEffect">
                                  <p:stCondLst>
                                    <p:cond delay="0"/>
                                  </p:stCondLst>
                                  <p:childTnLst>
                                    <p:set>
                                      <p:cBhvr>
                                        <p:cTn id="36" dur="1" fill="hold">
                                          <p:stCondLst>
                                            <p:cond delay="0"/>
                                          </p:stCondLst>
                                        </p:cTn>
                                        <p:tgtEl>
                                          <p:spTgt spid="682021"/>
                                        </p:tgtEl>
                                        <p:attrNameLst>
                                          <p:attrName>style.visibility</p:attrName>
                                        </p:attrNameLst>
                                      </p:cBhvr>
                                      <p:to>
                                        <p:strVal val="visible"/>
                                      </p:to>
                                    </p:set>
                                    <p:animEffect transition="in" filter="wipe(right)">
                                      <p:cBhvr>
                                        <p:cTn id="37" dur="500"/>
                                        <p:tgtEl>
                                          <p:spTgt spid="68202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82023"/>
                                        </p:tgtEl>
                                        <p:attrNameLst>
                                          <p:attrName>style.visibility</p:attrName>
                                        </p:attrNameLst>
                                      </p:cBhvr>
                                      <p:to>
                                        <p:strVal val="visible"/>
                                      </p:to>
                                    </p:set>
                                    <p:animEffect transition="in" filter="wipe(left)">
                                      <p:cBhvr>
                                        <p:cTn id="42" dur="500"/>
                                        <p:tgtEl>
                                          <p:spTgt spid="68202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682009"/>
                                        </p:tgtEl>
                                        <p:attrNameLst>
                                          <p:attrName>style.visibility</p:attrName>
                                        </p:attrNameLst>
                                      </p:cBhvr>
                                      <p:to>
                                        <p:strVal val="visible"/>
                                      </p:to>
                                    </p:set>
                                    <p:animEffect transition="in" filter="checkerboard(across)">
                                      <p:cBhvr>
                                        <p:cTn id="47" dur="500"/>
                                        <p:tgtEl>
                                          <p:spTgt spid="682009"/>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682010"/>
                                        </p:tgtEl>
                                        <p:attrNameLst>
                                          <p:attrName>style.visibility</p:attrName>
                                        </p:attrNameLst>
                                      </p:cBhvr>
                                      <p:to>
                                        <p:strVal val="visible"/>
                                      </p:to>
                                    </p:set>
                                    <p:animEffect transition="in" filter="checkerboard(across)">
                                      <p:cBhvr>
                                        <p:cTn id="52" dur="500"/>
                                        <p:tgtEl>
                                          <p:spTgt spid="68201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5" presetClass="entr" presetSubtype="10" fill="hold" grpId="0" nodeType="clickEffect">
                                  <p:stCondLst>
                                    <p:cond delay="0"/>
                                  </p:stCondLst>
                                  <p:childTnLst>
                                    <p:set>
                                      <p:cBhvr>
                                        <p:cTn id="56" dur="1" fill="hold">
                                          <p:stCondLst>
                                            <p:cond delay="0"/>
                                          </p:stCondLst>
                                        </p:cTn>
                                        <p:tgtEl>
                                          <p:spTgt spid="682014"/>
                                        </p:tgtEl>
                                        <p:attrNameLst>
                                          <p:attrName>style.visibility</p:attrName>
                                        </p:attrNameLst>
                                      </p:cBhvr>
                                      <p:to>
                                        <p:strVal val="visible"/>
                                      </p:to>
                                    </p:set>
                                    <p:animEffect transition="in" filter="checkerboard(across)">
                                      <p:cBhvr>
                                        <p:cTn id="57" dur="500"/>
                                        <p:tgtEl>
                                          <p:spTgt spid="682014"/>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682013"/>
                                        </p:tgtEl>
                                        <p:attrNameLst>
                                          <p:attrName>style.visibility</p:attrName>
                                        </p:attrNameLst>
                                      </p:cBhvr>
                                      <p:to>
                                        <p:strVal val="visible"/>
                                      </p:to>
                                    </p:set>
                                    <p:animEffect transition="in" filter="checkerboard(across)">
                                      <p:cBhvr>
                                        <p:cTn id="62" dur="500"/>
                                        <p:tgtEl>
                                          <p:spTgt spid="682013"/>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 presetClass="entr" presetSubtype="10" fill="hold" grpId="0" nodeType="clickEffect">
                                  <p:stCondLst>
                                    <p:cond delay="0"/>
                                  </p:stCondLst>
                                  <p:childTnLst>
                                    <p:set>
                                      <p:cBhvr>
                                        <p:cTn id="66" dur="1" fill="hold">
                                          <p:stCondLst>
                                            <p:cond delay="0"/>
                                          </p:stCondLst>
                                        </p:cTn>
                                        <p:tgtEl>
                                          <p:spTgt spid="682012"/>
                                        </p:tgtEl>
                                        <p:attrNameLst>
                                          <p:attrName>style.visibility</p:attrName>
                                        </p:attrNameLst>
                                      </p:cBhvr>
                                      <p:to>
                                        <p:strVal val="visible"/>
                                      </p:to>
                                    </p:set>
                                    <p:animEffect transition="in" filter="checkerboard(across)">
                                      <p:cBhvr>
                                        <p:cTn id="67" dur="500"/>
                                        <p:tgtEl>
                                          <p:spTgt spid="682012"/>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5" presetClass="entr" presetSubtype="10" fill="hold" grpId="0" nodeType="clickEffect">
                                  <p:stCondLst>
                                    <p:cond delay="0"/>
                                  </p:stCondLst>
                                  <p:childTnLst>
                                    <p:set>
                                      <p:cBhvr>
                                        <p:cTn id="71" dur="1" fill="hold">
                                          <p:stCondLst>
                                            <p:cond delay="0"/>
                                          </p:stCondLst>
                                        </p:cTn>
                                        <p:tgtEl>
                                          <p:spTgt spid="682015"/>
                                        </p:tgtEl>
                                        <p:attrNameLst>
                                          <p:attrName>style.visibility</p:attrName>
                                        </p:attrNameLst>
                                      </p:cBhvr>
                                      <p:to>
                                        <p:strVal val="visible"/>
                                      </p:to>
                                    </p:set>
                                    <p:animEffect transition="in" filter="checkerboard(across)">
                                      <p:cBhvr>
                                        <p:cTn id="72" dur="500"/>
                                        <p:tgtEl>
                                          <p:spTgt spid="68201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5" presetClass="entr" presetSubtype="10" fill="hold" grpId="0" nodeType="clickEffect">
                                  <p:stCondLst>
                                    <p:cond delay="0"/>
                                  </p:stCondLst>
                                  <p:childTnLst>
                                    <p:set>
                                      <p:cBhvr>
                                        <p:cTn id="76" dur="1" fill="hold">
                                          <p:stCondLst>
                                            <p:cond delay="0"/>
                                          </p:stCondLst>
                                        </p:cTn>
                                        <p:tgtEl>
                                          <p:spTgt spid="682016"/>
                                        </p:tgtEl>
                                        <p:attrNameLst>
                                          <p:attrName>style.visibility</p:attrName>
                                        </p:attrNameLst>
                                      </p:cBhvr>
                                      <p:to>
                                        <p:strVal val="visible"/>
                                      </p:to>
                                    </p:set>
                                    <p:animEffect transition="in" filter="checkerboard(across)">
                                      <p:cBhvr>
                                        <p:cTn id="77" dur="500"/>
                                        <p:tgtEl>
                                          <p:spTgt spid="682016"/>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 presetClass="entr" presetSubtype="10" fill="hold" grpId="0" nodeType="clickEffect">
                                  <p:stCondLst>
                                    <p:cond delay="0"/>
                                  </p:stCondLst>
                                  <p:childTnLst>
                                    <p:set>
                                      <p:cBhvr>
                                        <p:cTn id="81" dur="1" fill="hold">
                                          <p:stCondLst>
                                            <p:cond delay="0"/>
                                          </p:stCondLst>
                                        </p:cTn>
                                        <p:tgtEl>
                                          <p:spTgt spid="682024"/>
                                        </p:tgtEl>
                                        <p:attrNameLst>
                                          <p:attrName>style.visibility</p:attrName>
                                        </p:attrNameLst>
                                      </p:cBhvr>
                                      <p:to>
                                        <p:strVal val="visible"/>
                                      </p:to>
                                    </p:set>
                                    <p:animEffect transition="in" filter="checkerboard(across)">
                                      <p:cBhvr>
                                        <p:cTn id="82" dur="500"/>
                                        <p:tgtEl>
                                          <p:spTgt spid="682024"/>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5" presetClass="entr" presetSubtype="10" fill="hold" grpId="0" nodeType="clickEffect">
                                  <p:stCondLst>
                                    <p:cond delay="0"/>
                                  </p:stCondLst>
                                  <p:childTnLst>
                                    <p:set>
                                      <p:cBhvr>
                                        <p:cTn id="86" dur="1" fill="hold">
                                          <p:stCondLst>
                                            <p:cond delay="0"/>
                                          </p:stCondLst>
                                        </p:cTn>
                                        <p:tgtEl>
                                          <p:spTgt spid="682025"/>
                                        </p:tgtEl>
                                        <p:attrNameLst>
                                          <p:attrName>style.visibility</p:attrName>
                                        </p:attrNameLst>
                                      </p:cBhvr>
                                      <p:to>
                                        <p:strVal val="visible"/>
                                      </p:to>
                                    </p:set>
                                    <p:animEffect transition="in" filter="checkerboard(across)">
                                      <p:cBhvr>
                                        <p:cTn id="87" dur="500"/>
                                        <p:tgtEl>
                                          <p:spTgt spid="6820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animBg="1" autoUpdateAnimBg="0"/>
      <p:bldP spid="682009" grpId="0" animBg="1" autoUpdateAnimBg="0"/>
      <p:bldP spid="682010" grpId="0" animBg="1" autoUpdateAnimBg="0"/>
      <p:bldP spid="682012" grpId="0" animBg="1" autoUpdateAnimBg="0"/>
      <p:bldP spid="682013" grpId="0" animBg="1" autoUpdateAnimBg="0"/>
      <p:bldP spid="682014" grpId="0" animBg="1" autoUpdateAnimBg="0"/>
      <p:bldP spid="682015" grpId="0" animBg="1" autoUpdateAnimBg="0"/>
      <p:bldP spid="682016" grpId="0" animBg="1" autoUpdateAnimBg="0"/>
      <p:bldP spid="682024" grpId="0" autoUpdateAnimBg="0"/>
      <p:bldP spid="682025"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Rectangle 2"/>
          <p:cNvSpPr>
            <a:spLocks noGrp="1" noChangeArrowheads="1"/>
          </p:cNvSpPr>
          <p:nvPr>
            <p:ph type="title"/>
          </p:nvPr>
        </p:nvSpPr>
        <p:spPr>
          <a:xfrm>
            <a:off x="1066800" y="304800"/>
            <a:ext cx="75438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LR(0) </a:t>
            </a:r>
            <a:r>
              <a:rPr lang="ja-JP" altLang="en-US">
                <a:effectLst/>
              </a:rPr>
              <a:t>文法ではない例</a:t>
            </a:r>
          </a:p>
        </p:txBody>
      </p:sp>
      <p:sp>
        <p:nvSpPr>
          <p:cNvPr id="757763" name="Rectangle 3"/>
          <p:cNvSpPr>
            <a:spLocks noGrp="1" noChangeArrowheads="1"/>
          </p:cNvSpPr>
          <p:nvPr>
            <p:ph type="body" idx="1"/>
          </p:nvPr>
        </p:nvSpPr>
        <p:spPr>
          <a:xfrm>
            <a:off x="1066800" y="1143000"/>
            <a:ext cx="7772400" cy="609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a:t>
            </a:r>
            <a:r>
              <a:rPr lang="ja-JP" altLang="en-US">
                <a:effectLst/>
              </a:rPr>
              <a:t>→</a:t>
            </a:r>
            <a:r>
              <a:rPr lang="en-US" altLang="ja-JP">
                <a:effectLst/>
              </a:rPr>
              <a:t>E$, E</a:t>
            </a:r>
            <a:r>
              <a:rPr lang="ja-JP" altLang="en-US">
                <a:effectLst/>
              </a:rPr>
              <a:t>→</a:t>
            </a:r>
            <a:r>
              <a:rPr lang="en-US" altLang="ja-JP">
                <a:effectLst/>
              </a:rPr>
              <a:t>T+T, E</a:t>
            </a:r>
            <a:r>
              <a:rPr lang="ja-JP" altLang="en-US">
                <a:effectLst/>
              </a:rPr>
              <a:t>→</a:t>
            </a:r>
            <a:r>
              <a:rPr lang="en-US" altLang="ja-JP">
                <a:effectLst/>
              </a:rPr>
              <a:t>T, T</a:t>
            </a:r>
            <a:r>
              <a:rPr lang="ja-JP" altLang="en-US">
                <a:effectLst/>
              </a:rPr>
              <a:t>→</a:t>
            </a:r>
            <a:r>
              <a:rPr lang="en-US" altLang="ja-JP">
                <a:effectLst/>
              </a:rPr>
              <a:t>m</a:t>
            </a:r>
          </a:p>
        </p:txBody>
      </p:sp>
      <p:sp>
        <p:nvSpPr>
          <p:cNvPr id="757764" name="Rectangle 4"/>
          <p:cNvSpPr>
            <a:spLocks noChangeArrowheads="1"/>
          </p:cNvSpPr>
          <p:nvPr/>
        </p:nvSpPr>
        <p:spPr bwMode="auto">
          <a:xfrm>
            <a:off x="1295400" y="2286000"/>
            <a:ext cx="1752600" cy="1676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a:t>
            </a:r>
            <a:r>
              <a:rPr lang="en-US" altLang="ja-JP" sz="2800"/>
              <a:t>E$</a:t>
            </a:r>
          </a:p>
          <a:p>
            <a:r>
              <a:rPr lang="en-US" altLang="ja-JP" sz="2800"/>
              <a:t>E </a:t>
            </a:r>
            <a:r>
              <a:rPr lang="ja-JP" altLang="en-US" sz="2800"/>
              <a:t>→・</a:t>
            </a:r>
            <a:r>
              <a:rPr lang="en-US" altLang="ja-JP" sz="2800"/>
              <a:t>T+T</a:t>
            </a:r>
          </a:p>
          <a:p>
            <a:r>
              <a:rPr lang="en-US" altLang="ja-JP" sz="2800"/>
              <a:t>E </a:t>
            </a:r>
            <a:r>
              <a:rPr lang="ja-JP" altLang="en-US" sz="2800"/>
              <a:t>→・</a:t>
            </a:r>
            <a:r>
              <a:rPr lang="en-US" altLang="ja-JP" sz="2800"/>
              <a:t>T</a:t>
            </a:r>
          </a:p>
          <a:p>
            <a:r>
              <a:rPr lang="en-US" altLang="ja-JP" sz="2800"/>
              <a:t>T </a:t>
            </a:r>
            <a:r>
              <a:rPr lang="ja-JP" altLang="en-US" sz="2800"/>
              <a:t>→・</a:t>
            </a:r>
            <a:r>
              <a:rPr lang="en-US" altLang="ja-JP" sz="2800"/>
              <a:t>m</a:t>
            </a:r>
          </a:p>
        </p:txBody>
      </p:sp>
      <p:grpSp>
        <p:nvGrpSpPr>
          <p:cNvPr id="757765" name="Group 5"/>
          <p:cNvGrpSpPr>
            <a:grpSpLocks/>
          </p:cNvGrpSpPr>
          <p:nvPr/>
        </p:nvGrpSpPr>
        <p:grpSpPr bwMode="auto">
          <a:xfrm>
            <a:off x="3048000" y="2133600"/>
            <a:ext cx="2362200" cy="762000"/>
            <a:chOff x="1920" y="1536"/>
            <a:chExt cx="1488" cy="480"/>
          </a:xfrm>
        </p:grpSpPr>
        <p:sp>
          <p:nvSpPr>
            <p:cNvPr id="757766" name="Line 6"/>
            <p:cNvSpPr>
              <a:spLocks noChangeShapeType="1"/>
            </p:cNvSpPr>
            <p:nvPr/>
          </p:nvSpPr>
          <p:spPr bwMode="auto">
            <a:xfrm>
              <a:off x="1920" y="1872"/>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7767" name="Text Box 7"/>
            <p:cNvSpPr txBox="1">
              <a:spLocks noChangeArrowheads="1"/>
            </p:cNvSpPr>
            <p:nvPr/>
          </p:nvSpPr>
          <p:spPr bwMode="auto">
            <a:xfrm>
              <a:off x="1968" y="1536"/>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E</a:t>
              </a:r>
            </a:p>
          </p:txBody>
        </p:sp>
        <p:sp>
          <p:nvSpPr>
            <p:cNvPr id="757768" name="Rectangle 8"/>
            <p:cNvSpPr>
              <a:spLocks noChangeArrowheads="1"/>
            </p:cNvSpPr>
            <p:nvPr/>
          </p:nvSpPr>
          <p:spPr bwMode="auto">
            <a:xfrm>
              <a:off x="2304" y="1680"/>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757769" name="Group 9"/>
          <p:cNvGrpSpPr>
            <a:grpSpLocks/>
          </p:cNvGrpSpPr>
          <p:nvPr/>
        </p:nvGrpSpPr>
        <p:grpSpPr bwMode="auto">
          <a:xfrm>
            <a:off x="5410200" y="2133600"/>
            <a:ext cx="2362200" cy="762000"/>
            <a:chOff x="3408" y="1536"/>
            <a:chExt cx="1488" cy="480"/>
          </a:xfrm>
        </p:grpSpPr>
        <p:sp>
          <p:nvSpPr>
            <p:cNvPr id="757770" name="Line 10"/>
            <p:cNvSpPr>
              <a:spLocks noChangeShapeType="1"/>
            </p:cNvSpPr>
            <p:nvPr/>
          </p:nvSpPr>
          <p:spPr bwMode="auto">
            <a:xfrm>
              <a:off x="3408" y="1872"/>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7771" name="Text Box 11"/>
            <p:cNvSpPr txBox="1">
              <a:spLocks noChangeArrowheads="1"/>
            </p:cNvSpPr>
            <p:nvPr/>
          </p:nvSpPr>
          <p:spPr bwMode="auto">
            <a:xfrm>
              <a:off x="3468" y="1536"/>
              <a:ext cx="2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57772" name="Rectangle 12"/>
            <p:cNvSpPr>
              <a:spLocks noChangeArrowheads="1"/>
            </p:cNvSpPr>
            <p:nvPr/>
          </p:nvSpPr>
          <p:spPr bwMode="auto">
            <a:xfrm>
              <a:off x="3792" y="1680"/>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757773" name="Group 13"/>
          <p:cNvGrpSpPr>
            <a:grpSpLocks/>
          </p:cNvGrpSpPr>
          <p:nvPr/>
        </p:nvGrpSpPr>
        <p:grpSpPr bwMode="auto">
          <a:xfrm>
            <a:off x="3048000" y="2895600"/>
            <a:ext cx="2819400" cy="1066800"/>
            <a:chOff x="1920" y="1824"/>
            <a:chExt cx="1776" cy="672"/>
          </a:xfrm>
        </p:grpSpPr>
        <p:sp>
          <p:nvSpPr>
            <p:cNvPr id="757774" name="Line 14"/>
            <p:cNvSpPr>
              <a:spLocks noChangeShapeType="1"/>
            </p:cNvSpPr>
            <p:nvPr/>
          </p:nvSpPr>
          <p:spPr bwMode="auto">
            <a:xfrm>
              <a:off x="1920" y="216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7775" name="Text Box 15"/>
            <p:cNvSpPr txBox="1">
              <a:spLocks noChangeArrowheads="1"/>
            </p:cNvSpPr>
            <p:nvPr/>
          </p:nvSpPr>
          <p:spPr bwMode="auto">
            <a:xfrm>
              <a:off x="1968" y="182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57776" name="Rectangle 16"/>
            <p:cNvSpPr>
              <a:spLocks noChangeArrowheads="1"/>
            </p:cNvSpPr>
            <p:nvPr/>
          </p:nvSpPr>
          <p:spPr bwMode="auto">
            <a:xfrm>
              <a:off x="2304" y="1920"/>
              <a:ext cx="1392"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E </a:t>
              </a:r>
              <a:r>
                <a:rPr lang="ja-JP" altLang="en-US" sz="2800"/>
                <a:t>→ </a:t>
              </a:r>
              <a:r>
                <a:rPr lang="en-US" altLang="ja-JP" sz="2800"/>
                <a:t>T</a:t>
              </a:r>
              <a:r>
                <a:rPr lang="ja-JP" altLang="en-US" sz="2800"/>
                <a:t>・</a:t>
              </a:r>
            </a:p>
          </p:txBody>
        </p:sp>
      </p:grpSp>
      <p:grpSp>
        <p:nvGrpSpPr>
          <p:cNvPr id="757777" name="Group 17"/>
          <p:cNvGrpSpPr>
            <a:grpSpLocks/>
          </p:cNvGrpSpPr>
          <p:nvPr/>
        </p:nvGrpSpPr>
        <p:grpSpPr bwMode="auto">
          <a:xfrm>
            <a:off x="1295400" y="3962400"/>
            <a:ext cx="1752600" cy="914400"/>
            <a:chOff x="816" y="2496"/>
            <a:chExt cx="1104" cy="576"/>
          </a:xfrm>
        </p:grpSpPr>
        <p:sp>
          <p:nvSpPr>
            <p:cNvPr id="757778" name="Line 18"/>
            <p:cNvSpPr>
              <a:spLocks noChangeShapeType="1"/>
            </p:cNvSpPr>
            <p:nvPr/>
          </p:nvSpPr>
          <p:spPr bwMode="auto">
            <a:xfrm>
              <a:off x="1344" y="249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7779" name="Text Box 19"/>
            <p:cNvSpPr txBox="1">
              <a:spLocks noChangeArrowheads="1"/>
            </p:cNvSpPr>
            <p:nvPr/>
          </p:nvSpPr>
          <p:spPr bwMode="auto">
            <a:xfrm>
              <a:off x="1392" y="2496"/>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757780" name="Rectangle 20"/>
            <p:cNvSpPr>
              <a:spLocks noChangeArrowheads="1"/>
            </p:cNvSpPr>
            <p:nvPr/>
          </p:nvSpPr>
          <p:spPr bwMode="auto">
            <a:xfrm>
              <a:off x="816" y="2784"/>
              <a:ext cx="1104" cy="288"/>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a:t>
              </a:r>
              <a:r>
                <a:rPr lang="ja-JP" altLang="en-US" sz="2800"/>
                <a:t>→ </a:t>
              </a:r>
              <a:r>
                <a:rPr lang="en-US" altLang="ja-JP" sz="2800"/>
                <a:t>m・</a:t>
              </a:r>
            </a:p>
          </p:txBody>
        </p:sp>
      </p:grpSp>
      <p:grpSp>
        <p:nvGrpSpPr>
          <p:cNvPr id="757781" name="Group 21"/>
          <p:cNvGrpSpPr>
            <a:grpSpLocks/>
          </p:cNvGrpSpPr>
          <p:nvPr/>
        </p:nvGrpSpPr>
        <p:grpSpPr bwMode="auto">
          <a:xfrm>
            <a:off x="3657600" y="3962400"/>
            <a:ext cx="1752600" cy="1371600"/>
            <a:chOff x="2304" y="2496"/>
            <a:chExt cx="1104" cy="864"/>
          </a:xfrm>
        </p:grpSpPr>
        <p:sp>
          <p:nvSpPr>
            <p:cNvPr id="757782" name="Line 22"/>
            <p:cNvSpPr>
              <a:spLocks noChangeShapeType="1"/>
            </p:cNvSpPr>
            <p:nvPr/>
          </p:nvSpPr>
          <p:spPr bwMode="auto">
            <a:xfrm>
              <a:off x="2832" y="249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7783" name="Text Box 23"/>
            <p:cNvSpPr txBox="1">
              <a:spLocks noChangeArrowheads="1"/>
            </p:cNvSpPr>
            <p:nvPr/>
          </p:nvSpPr>
          <p:spPr bwMode="auto">
            <a:xfrm>
              <a:off x="2904" y="2496"/>
              <a:ext cx="2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57784" name="Rectangle 24"/>
            <p:cNvSpPr>
              <a:spLocks noChangeArrowheads="1"/>
            </p:cNvSpPr>
            <p:nvPr/>
          </p:nvSpPr>
          <p:spPr bwMode="auto">
            <a:xfrm>
              <a:off x="2304" y="2784"/>
              <a:ext cx="1104"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T </a:t>
              </a:r>
              <a:r>
                <a:rPr lang="ja-JP" altLang="en-US" sz="2800"/>
                <a:t>→ </a:t>
              </a:r>
              <a:r>
                <a:rPr lang="en-US" altLang="ja-JP" sz="2800"/>
                <a:t>・m</a:t>
              </a:r>
            </a:p>
          </p:txBody>
        </p:sp>
      </p:grpSp>
      <p:grpSp>
        <p:nvGrpSpPr>
          <p:cNvPr id="757785" name="Group 25"/>
          <p:cNvGrpSpPr>
            <a:grpSpLocks/>
          </p:cNvGrpSpPr>
          <p:nvPr/>
        </p:nvGrpSpPr>
        <p:grpSpPr bwMode="auto">
          <a:xfrm>
            <a:off x="3048000" y="4267200"/>
            <a:ext cx="609600" cy="519113"/>
            <a:chOff x="1920" y="2688"/>
            <a:chExt cx="384" cy="327"/>
          </a:xfrm>
        </p:grpSpPr>
        <p:sp>
          <p:nvSpPr>
            <p:cNvPr id="757786" name="Line 26"/>
            <p:cNvSpPr>
              <a:spLocks noChangeShapeType="1"/>
            </p:cNvSpPr>
            <p:nvPr/>
          </p:nvSpPr>
          <p:spPr bwMode="auto">
            <a:xfrm flipH="1">
              <a:off x="1920" y="297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7787" name="Text Box 27"/>
            <p:cNvSpPr txBox="1">
              <a:spLocks noChangeArrowheads="1"/>
            </p:cNvSpPr>
            <p:nvPr/>
          </p:nvSpPr>
          <p:spPr bwMode="auto">
            <a:xfrm>
              <a:off x="1968" y="268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grpSp>
      <p:grpSp>
        <p:nvGrpSpPr>
          <p:cNvPr id="757788" name="Group 28"/>
          <p:cNvGrpSpPr>
            <a:grpSpLocks/>
          </p:cNvGrpSpPr>
          <p:nvPr/>
        </p:nvGrpSpPr>
        <p:grpSpPr bwMode="auto">
          <a:xfrm>
            <a:off x="5410200" y="4191000"/>
            <a:ext cx="2362200" cy="762000"/>
            <a:chOff x="3408" y="2640"/>
            <a:chExt cx="1488" cy="480"/>
          </a:xfrm>
        </p:grpSpPr>
        <p:sp>
          <p:nvSpPr>
            <p:cNvPr id="757789" name="Line 29"/>
            <p:cNvSpPr>
              <a:spLocks noChangeShapeType="1"/>
            </p:cNvSpPr>
            <p:nvPr/>
          </p:nvSpPr>
          <p:spPr bwMode="auto">
            <a:xfrm>
              <a:off x="3408" y="297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7790" name="Text Box 30"/>
            <p:cNvSpPr txBox="1">
              <a:spLocks noChangeArrowheads="1"/>
            </p:cNvSpPr>
            <p:nvPr/>
          </p:nvSpPr>
          <p:spPr bwMode="auto">
            <a:xfrm>
              <a:off x="3456" y="2640"/>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57791" name="Rectangle 31"/>
            <p:cNvSpPr>
              <a:spLocks noChangeArrowheads="1"/>
            </p:cNvSpPr>
            <p:nvPr/>
          </p:nvSpPr>
          <p:spPr bwMode="auto">
            <a:xfrm>
              <a:off x="3792" y="2784"/>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p:txBody>
        </p:sp>
      </p:grpSp>
      <p:sp>
        <p:nvSpPr>
          <p:cNvPr id="757792" name="AutoShape 32"/>
          <p:cNvSpPr>
            <a:spLocks noChangeArrowheads="1"/>
          </p:cNvSpPr>
          <p:nvPr/>
        </p:nvSpPr>
        <p:spPr bwMode="auto">
          <a:xfrm>
            <a:off x="6400800" y="3124200"/>
            <a:ext cx="1828800" cy="533400"/>
          </a:xfrm>
          <a:prstGeom prst="wedgeRoundRectCallout">
            <a:avLst>
              <a:gd name="adj1" fmla="val -77690"/>
              <a:gd name="adj2" fmla="val -7736"/>
              <a:gd name="adj3" fmla="val 16667"/>
            </a:avLst>
          </a:prstGeom>
          <a:solidFill>
            <a:srgbClr val="003300"/>
          </a:solidFill>
          <a:ln w="19050">
            <a:solidFill>
              <a:schemeClr val="tx1"/>
            </a:solidFill>
            <a:miter lim="800000"/>
            <a:headEnd/>
            <a:tailEnd/>
          </a:ln>
          <a:effectLst/>
        </p:spPr>
        <p:txBody>
          <a:bodyPr lIns="90000" tIns="46800" rIns="90000" bIns="46800"/>
          <a:lstStyle/>
          <a:p>
            <a:pPr algn="ctr"/>
            <a:r>
              <a:rPr lang="ja-JP" altLang="en-US" sz="2400">
                <a:solidFill>
                  <a:srgbClr val="FFFF99"/>
                </a:solidFill>
              </a:rPr>
              <a:t>移動と還元</a:t>
            </a:r>
          </a:p>
        </p:txBody>
      </p:sp>
      <p:grpSp>
        <p:nvGrpSpPr>
          <p:cNvPr id="757793" name="Group 33"/>
          <p:cNvGrpSpPr>
            <a:grpSpLocks/>
          </p:cNvGrpSpPr>
          <p:nvPr/>
        </p:nvGrpSpPr>
        <p:grpSpPr bwMode="auto">
          <a:xfrm>
            <a:off x="304800" y="1752600"/>
            <a:ext cx="8686800" cy="3886200"/>
            <a:chOff x="192" y="1104"/>
            <a:chExt cx="5472" cy="2448"/>
          </a:xfrm>
        </p:grpSpPr>
        <p:sp>
          <p:nvSpPr>
            <p:cNvPr id="757794" name="AutoShape 34"/>
            <p:cNvSpPr>
              <a:spLocks noChangeArrowheads="1"/>
            </p:cNvSpPr>
            <p:nvPr/>
          </p:nvSpPr>
          <p:spPr bwMode="auto">
            <a:xfrm>
              <a:off x="192" y="1104"/>
              <a:ext cx="912" cy="288"/>
            </a:xfrm>
            <a:prstGeom prst="wedgeRoundRectCallout">
              <a:avLst>
                <a:gd name="adj1" fmla="val 40130"/>
                <a:gd name="adj2" fmla="val 84722"/>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dirty="0"/>
                <a:t>移動のみ</a:t>
              </a:r>
            </a:p>
          </p:txBody>
        </p:sp>
        <p:sp>
          <p:nvSpPr>
            <p:cNvPr id="757795" name="AutoShape 35"/>
            <p:cNvSpPr>
              <a:spLocks noChangeArrowheads="1"/>
            </p:cNvSpPr>
            <p:nvPr/>
          </p:nvSpPr>
          <p:spPr bwMode="auto">
            <a:xfrm>
              <a:off x="2256" y="1104"/>
              <a:ext cx="912" cy="288"/>
            </a:xfrm>
            <a:prstGeom prst="wedgeRoundRectCallout">
              <a:avLst>
                <a:gd name="adj1" fmla="val 26972"/>
                <a:gd name="adj2" fmla="val 76389"/>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移動のみ</a:t>
              </a:r>
            </a:p>
          </p:txBody>
        </p:sp>
        <p:sp>
          <p:nvSpPr>
            <p:cNvPr id="757796" name="AutoShape 36"/>
            <p:cNvSpPr>
              <a:spLocks noChangeArrowheads="1"/>
            </p:cNvSpPr>
            <p:nvPr/>
          </p:nvSpPr>
          <p:spPr bwMode="auto">
            <a:xfrm>
              <a:off x="4080" y="1104"/>
              <a:ext cx="816" cy="288"/>
            </a:xfrm>
            <a:prstGeom prst="wedgeRoundRectCallout">
              <a:avLst>
                <a:gd name="adj1" fmla="val -1593"/>
                <a:gd name="adj2" fmla="val 77431"/>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受理</a:t>
              </a:r>
            </a:p>
          </p:txBody>
        </p:sp>
        <p:sp>
          <p:nvSpPr>
            <p:cNvPr id="757797" name="AutoShape 37"/>
            <p:cNvSpPr>
              <a:spLocks noChangeArrowheads="1"/>
            </p:cNvSpPr>
            <p:nvPr/>
          </p:nvSpPr>
          <p:spPr bwMode="auto">
            <a:xfrm>
              <a:off x="672" y="3216"/>
              <a:ext cx="1104" cy="288"/>
            </a:xfrm>
            <a:prstGeom prst="wedgeRoundRectCallout">
              <a:avLst>
                <a:gd name="adj1" fmla="val 10056"/>
                <a:gd name="adj2" fmla="val -95486"/>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還元1個のみ</a:t>
              </a:r>
            </a:p>
          </p:txBody>
        </p:sp>
        <p:sp>
          <p:nvSpPr>
            <p:cNvPr id="757798" name="AutoShape 38"/>
            <p:cNvSpPr>
              <a:spLocks noChangeArrowheads="1"/>
            </p:cNvSpPr>
            <p:nvPr/>
          </p:nvSpPr>
          <p:spPr bwMode="auto">
            <a:xfrm>
              <a:off x="3600" y="3264"/>
              <a:ext cx="912" cy="288"/>
            </a:xfrm>
            <a:prstGeom prst="wedgeRoundRectCallout">
              <a:avLst>
                <a:gd name="adj1" fmla="val -67764"/>
                <a:gd name="adj2" fmla="val -59722"/>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dirty="0"/>
                <a:t>移動のみ</a:t>
              </a:r>
            </a:p>
          </p:txBody>
        </p:sp>
        <p:sp>
          <p:nvSpPr>
            <p:cNvPr id="757799" name="AutoShape 39"/>
            <p:cNvSpPr>
              <a:spLocks noChangeArrowheads="1"/>
            </p:cNvSpPr>
            <p:nvPr/>
          </p:nvSpPr>
          <p:spPr bwMode="auto">
            <a:xfrm>
              <a:off x="4560" y="3264"/>
              <a:ext cx="1104" cy="288"/>
            </a:xfrm>
            <a:prstGeom prst="wedgeRoundRectCallout">
              <a:avLst>
                <a:gd name="adj1" fmla="val -41486"/>
                <a:gd name="adj2" fmla="val -100347"/>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還元1個のみ</a:t>
              </a:r>
            </a:p>
          </p:txBody>
        </p:sp>
      </p:grpSp>
      <p:sp>
        <p:nvSpPr>
          <p:cNvPr id="757800" name="Text Box 40"/>
          <p:cNvSpPr txBox="1">
            <a:spLocks noChangeArrowheads="1"/>
          </p:cNvSpPr>
          <p:nvPr/>
        </p:nvSpPr>
        <p:spPr bwMode="auto">
          <a:xfrm>
            <a:off x="1143000" y="5638800"/>
            <a:ext cx="77263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移動と還元があるとどちらを適用するか分からない</a:t>
            </a:r>
          </a:p>
        </p:txBody>
      </p:sp>
      <p:sp>
        <p:nvSpPr>
          <p:cNvPr id="757801" name="Text Box 41"/>
          <p:cNvSpPr txBox="1">
            <a:spLocks noChangeArrowheads="1"/>
          </p:cNvSpPr>
          <p:nvPr/>
        </p:nvSpPr>
        <p:spPr bwMode="auto">
          <a:xfrm>
            <a:off x="1219200" y="6042025"/>
            <a:ext cx="36290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LR(0) </a:t>
            </a:r>
            <a:r>
              <a:rPr lang="ja-JP" altLang="en-US" sz="2800"/>
              <a:t>文法ではない</a:t>
            </a:r>
            <a:endParaRPr lang="en-US" altLang="ja-JP" sz="28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57764"/>
                                        </p:tgtEl>
                                        <p:attrNameLst>
                                          <p:attrName>style.visibility</p:attrName>
                                        </p:attrNameLst>
                                      </p:cBhvr>
                                      <p:to>
                                        <p:strVal val="visible"/>
                                      </p:to>
                                    </p:set>
                                    <p:animEffect transition="in" filter="checkerboard(across)">
                                      <p:cBhvr>
                                        <p:cTn id="7" dur="500"/>
                                        <p:tgtEl>
                                          <p:spTgt spid="7577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757765"/>
                                        </p:tgtEl>
                                        <p:attrNameLst>
                                          <p:attrName>style.visibility</p:attrName>
                                        </p:attrNameLst>
                                      </p:cBhvr>
                                      <p:to>
                                        <p:strVal val="visible"/>
                                      </p:to>
                                    </p:set>
                                    <p:animEffect transition="in" filter="wipe(left)">
                                      <p:cBhvr>
                                        <p:cTn id="12" dur="500"/>
                                        <p:tgtEl>
                                          <p:spTgt spid="75776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57769"/>
                                        </p:tgtEl>
                                        <p:attrNameLst>
                                          <p:attrName>style.visibility</p:attrName>
                                        </p:attrNameLst>
                                      </p:cBhvr>
                                      <p:to>
                                        <p:strVal val="visible"/>
                                      </p:to>
                                    </p:set>
                                    <p:animEffect transition="in" filter="wipe(left)">
                                      <p:cBhvr>
                                        <p:cTn id="17" dur="500"/>
                                        <p:tgtEl>
                                          <p:spTgt spid="75776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757773"/>
                                        </p:tgtEl>
                                        <p:attrNameLst>
                                          <p:attrName>style.visibility</p:attrName>
                                        </p:attrNameLst>
                                      </p:cBhvr>
                                      <p:to>
                                        <p:strVal val="visible"/>
                                      </p:to>
                                    </p:set>
                                    <p:animEffect transition="in" filter="wipe(left)">
                                      <p:cBhvr>
                                        <p:cTn id="22" dur="500"/>
                                        <p:tgtEl>
                                          <p:spTgt spid="75777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757777"/>
                                        </p:tgtEl>
                                        <p:attrNameLst>
                                          <p:attrName>style.visibility</p:attrName>
                                        </p:attrNameLst>
                                      </p:cBhvr>
                                      <p:to>
                                        <p:strVal val="visible"/>
                                      </p:to>
                                    </p:set>
                                    <p:animEffect transition="in" filter="wipe(up)">
                                      <p:cBhvr>
                                        <p:cTn id="27" dur="500"/>
                                        <p:tgtEl>
                                          <p:spTgt spid="75777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757781"/>
                                        </p:tgtEl>
                                        <p:attrNameLst>
                                          <p:attrName>style.visibility</p:attrName>
                                        </p:attrNameLst>
                                      </p:cBhvr>
                                      <p:to>
                                        <p:strVal val="visible"/>
                                      </p:to>
                                    </p:set>
                                    <p:animEffect transition="in" filter="wipe(up)">
                                      <p:cBhvr>
                                        <p:cTn id="32" dur="500"/>
                                        <p:tgtEl>
                                          <p:spTgt spid="75778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2" fill="hold" nodeType="clickEffect">
                                  <p:stCondLst>
                                    <p:cond delay="0"/>
                                  </p:stCondLst>
                                  <p:childTnLst>
                                    <p:set>
                                      <p:cBhvr>
                                        <p:cTn id="36" dur="1" fill="hold">
                                          <p:stCondLst>
                                            <p:cond delay="0"/>
                                          </p:stCondLst>
                                        </p:cTn>
                                        <p:tgtEl>
                                          <p:spTgt spid="757785"/>
                                        </p:tgtEl>
                                        <p:attrNameLst>
                                          <p:attrName>style.visibility</p:attrName>
                                        </p:attrNameLst>
                                      </p:cBhvr>
                                      <p:to>
                                        <p:strVal val="visible"/>
                                      </p:to>
                                    </p:set>
                                    <p:animEffect transition="in" filter="wipe(right)">
                                      <p:cBhvr>
                                        <p:cTn id="37" dur="500"/>
                                        <p:tgtEl>
                                          <p:spTgt spid="75778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757788"/>
                                        </p:tgtEl>
                                        <p:attrNameLst>
                                          <p:attrName>style.visibility</p:attrName>
                                        </p:attrNameLst>
                                      </p:cBhvr>
                                      <p:to>
                                        <p:strVal val="visible"/>
                                      </p:to>
                                    </p:set>
                                    <p:animEffect transition="in" filter="wipe(left)">
                                      <p:cBhvr>
                                        <p:cTn id="42" dur="500"/>
                                        <p:tgtEl>
                                          <p:spTgt spid="75778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nodeType="clickEffect">
                                  <p:stCondLst>
                                    <p:cond delay="0"/>
                                  </p:stCondLst>
                                  <p:childTnLst>
                                    <p:set>
                                      <p:cBhvr>
                                        <p:cTn id="46" dur="1" fill="hold">
                                          <p:stCondLst>
                                            <p:cond delay="0"/>
                                          </p:stCondLst>
                                        </p:cTn>
                                        <p:tgtEl>
                                          <p:spTgt spid="757793"/>
                                        </p:tgtEl>
                                        <p:attrNameLst>
                                          <p:attrName>style.visibility</p:attrName>
                                        </p:attrNameLst>
                                      </p:cBhvr>
                                      <p:to>
                                        <p:strVal val="visible"/>
                                      </p:to>
                                    </p:set>
                                    <p:animEffect transition="in" filter="checkerboard(across)">
                                      <p:cBhvr>
                                        <p:cTn id="47" dur="500"/>
                                        <p:tgtEl>
                                          <p:spTgt spid="75779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757792"/>
                                        </p:tgtEl>
                                        <p:attrNameLst>
                                          <p:attrName>style.visibility</p:attrName>
                                        </p:attrNameLst>
                                      </p:cBhvr>
                                      <p:to>
                                        <p:strVal val="visible"/>
                                      </p:to>
                                    </p:set>
                                    <p:animEffect transition="in" filter="checkerboard(across)">
                                      <p:cBhvr>
                                        <p:cTn id="52" dur="500"/>
                                        <p:tgtEl>
                                          <p:spTgt spid="757792"/>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5" presetClass="entr" presetSubtype="10" fill="hold" grpId="0" nodeType="clickEffect">
                                  <p:stCondLst>
                                    <p:cond delay="0"/>
                                  </p:stCondLst>
                                  <p:childTnLst>
                                    <p:set>
                                      <p:cBhvr>
                                        <p:cTn id="56" dur="1" fill="hold">
                                          <p:stCondLst>
                                            <p:cond delay="0"/>
                                          </p:stCondLst>
                                        </p:cTn>
                                        <p:tgtEl>
                                          <p:spTgt spid="757800"/>
                                        </p:tgtEl>
                                        <p:attrNameLst>
                                          <p:attrName>style.visibility</p:attrName>
                                        </p:attrNameLst>
                                      </p:cBhvr>
                                      <p:to>
                                        <p:strVal val="visible"/>
                                      </p:to>
                                    </p:set>
                                    <p:animEffect transition="in" filter="checkerboard(across)">
                                      <p:cBhvr>
                                        <p:cTn id="57" dur="500"/>
                                        <p:tgtEl>
                                          <p:spTgt spid="757800"/>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757801"/>
                                        </p:tgtEl>
                                        <p:attrNameLst>
                                          <p:attrName>style.visibility</p:attrName>
                                        </p:attrNameLst>
                                      </p:cBhvr>
                                      <p:to>
                                        <p:strVal val="visible"/>
                                      </p:to>
                                    </p:set>
                                    <p:animEffect transition="in" filter="checkerboard(across)">
                                      <p:cBhvr>
                                        <p:cTn id="62" dur="500"/>
                                        <p:tgtEl>
                                          <p:spTgt spid="757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64" grpId="0" animBg="1" autoUpdateAnimBg="0"/>
      <p:bldP spid="757792" grpId="0" animBg="1" autoUpdateAnimBg="0"/>
      <p:bldP spid="757800" grpId="0" autoUpdateAnimBg="0"/>
      <p:bldP spid="757801"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SLR(1)</a:t>
            </a:r>
            <a:r>
              <a:rPr lang="en-US" altLang="ja-JP" sz="3600">
                <a:effectLst/>
              </a:rPr>
              <a:t> (Simple LR) </a:t>
            </a:r>
            <a:r>
              <a:rPr lang="ja-JP" altLang="en-US">
                <a:effectLst/>
              </a:rPr>
              <a:t>構文解析</a:t>
            </a:r>
            <a:endParaRPr lang="en-US" altLang="ja-JP">
              <a:effectLst/>
            </a:endParaRPr>
          </a:p>
        </p:txBody>
      </p:sp>
      <p:sp>
        <p:nvSpPr>
          <p:cNvPr id="680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SLR(1) </a:t>
            </a:r>
            <a:r>
              <a:rPr lang="ja-JP" altLang="en-US">
                <a:effectLst/>
              </a:rPr>
              <a:t>構文解析</a:t>
            </a:r>
          </a:p>
          <a:p>
            <a:pPr lvl="1"/>
            <a:r>
              <a:rPr lang="ja-JP" altLang="en-US">
                <a:effectLst/>
              </a:rPr>
              <a:t>基本的には </a:t>
            </a:r>
            <a:r>
              <a:rPr lang="en-US" altLang="ja-JP">
                <a:effectLst/>
              </a:rPr>
              <a:t>LR(0) </a:t>
            </a:r>
            <a:r>
              <a:rPr lang="ja-JP" altLang="en-US">
                <a:effectLst/>
              </a:rPr>
              <a:t>と同様の処理</a:t>
            </a:r>
          </a:p>
          <a:p>
            <a:pPr lvl="1"/>
            <a:r>
              <a:rPr lang="ja-JP" altLang="en-US">
                <a:solidFill>
                  <a:srgbClr val="FFFF99"/>
                </a:solidFill>
                <a:effectLst/>
              </a:rPr>
              <a:t>不都合が起きた閉包</a:t>
            </a:r>
            <a:r>
              <a:rPr lang="ja-JP" altLang="en-US">
                <a:effectLst/>
              </a:rPr>
              <a:t>に対して先読み</a:t>
            </a:r>
          </a:p>
          <a:p>
            <a:pPr lvl="1"/>
            <a:r>
              <a:rPr lang="ja-JP" altLang="en-US">
                <a:effectLst/>
              </a:rPr>
              <a:t>先読みで</a:t>
            </a:r>
            <a:r>
              <a:rPr lang="en-US" altLang="ja-JP">
                <a:effectLst/>
              </a:rPr>
              <a:t>Follow</a:t>
            </a:r>
            <a:r>
              <a:rPr lang="ja-JP" altLang="en-US">
                <a:effectLst/>
              </a:rPr>
              <a:t>集合を使えば解析可能</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9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SLR(1) </a:t>
            </a:r>
            <a:r>
              <a:rPr lang="ja-JP" altLang="en-US">
                <a:effectLst/>
              </a:rPr>
              <a:t>構文解析の</a:t>
            </a:r>
            <a:br>
              <a:rPr lang="ja-JP" altLang="en-US">
                <a:effectLst/>
              </a:rPr>
            </a:br>
            <a:r>
              <a:rPr lang="ja-JP" altLang="en-US">
                <a:effectLst/>
              </a:rPr>
              <a:t>解析表作成</a:t>
            </a:r>
          </a:p>
        </p:txBody>
      </p:sp>
      <p:sp>
        <p:nvSpPr>
          <p:cNvPr id="754691" name="Rectangle 3"/>
          <p:cNvSpPr>
            <a:spLocks noGrp="1" noChangeArrowheads="1"/>
          </p:cNvSpPr>
          <p:nvPr>
            <p:ph type="body" idx="1"/>
          </p:nvPr>
        </p:nvSpPr>
        <p:spPr>
          <a:xfrm>
            <a:off x="838200" y="1981200"/>
            <a:ext cx="8153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09600" indent="-609600">
              <a:buFont typeface="Wingdings" panose="05000000000000000000" pitchFamily="2" charset="2"/>
              <a:buAutoNum type="arabicPeriod"/>
            </a:pPr>
            <a:r>
              <a:rPr lang="ja-JP" altLang="en-US">
                <a:effectLst/>
              </a:rPr>
              <a:t>各非終端記号の</a:t>
            </a:r>
            <a:r>
              <a:rPr lang="en-US" altLang="ja-JP">
                <a:effectLst/>
              </a:rPr>
              <a:t>Follow</a:t>
            </a:r>
            <a:r>
              <a:rPr lang="ja-JP" altLang="en-US">
                <a:effectLst/>
              </a:rPr>
              <a:t>集合を求める</a:t>
            </a:r>
          </a:p>
          <a:p>
            <a:pPr marL="609600" indent="-609600">
              <a:buFont typeface="Wingdings" panose="05000000000000000000" pitchFamily="2" charset="2"/>
              <a:buAutoNum type="arabicPeriod"/>
            </a:pPr>
            <a:r>
              <a:rPr lang="en-US" altLang="ja-JP">
                <a:effectLst/>
              </a:rPr>
              <a:t>LR(0) </a:t>
            </a:r>
            <a:r>
              <a:rPr lang="ja-JP" altLang="en-US">
                <a:effectLst/>
              </a:rPr>
              <a:t>項を求める</a:t>
            </a:r>
          </a:p>
          <a:p>
            <a:pPr marL="609600" indent="-609600">
              <a:buFont typeface="Wingdings" panose="05000000000000000000" pitchFamily="2" charset="2"/>
              <a:buAutoNum type="arabicPeriod"/>
            </a:pPr>
            <a:r>
              <a:rPr lang="ja-JP" altLang="en-US">
                <a:effectLst/>
              </a:rPr>
              <a:t>閉包(=状態)を求める</a:t>
            </a:r>
          </a:p>
          <a:p>
            <a:pPr marL="609600" indent="-609600">
              <a:buFont typeface="Wingdings" panose="05000000000000000000" pitchFamily="2" charset="2"/>
              <a:buAutoNum type="arabicPeriod"/>
            </a:pPr>
            <a:r>
              <a:rPr lang="ja-JP" altLang="en-US">
                <a:effectLst/>
              </a:rPr>
              <a:t>各状態からの遷移を求める</a:t>
            </a:r>
          </a:p>
          <a:p>
            <a:pPr marL="609600" indent="-609600">
              <a:buFont typeface="Wingdings" panose="05000000000000000000" pitchFamily="2" charset="2"/>
              <a:buAutoNum type="arabicPeriod"/>
            </a:pPr>
            <a:r>
              <a:rPr lang="ja-JP" altLang="en-US">
                <a:solidFill>
                  <a:srgbClr val="FFFF99"/>
                </a:solidFill>
                <a:effectLst/>
              </a:rPr>
              <a:t>不都合が起きた閉包の項を</a:t>
            </a:r>
            <a:r>
              <a:rPr lang="en-US" altLang="ja-JP">
                <a:solidFill>
                  <a:srgbClr val="FFFF99"/>
                </a:solidFill>
                <a:effectLst/>
              </a:rPr>
              <a:t>LR(1)</a:t>
            </a:r>
            <a:r>
              <a:rPr lang="ja-JP" altLang="en-US">
                <a:solidFill>
                  <a:srgbClr val="FFFF99"/>
                </a:solidFill>
                <a:effectLst/>
              </a:rPr>
              <a:t>項に変換</a:t>
            </a:r>
            <a:endParaRPr lang="ja-JP" altLang="en-US">
              <a:effectLst/>
            </a:endParaRPr>
          </a:p>
        </p:txBody>
      </p:sp>
      <p:sp>
        <p:nvSpPr>
          <p:cNvPr id="754692" name="Line 4"/>
          <p:cNvSpPr>
            <a:spLocks noChangeShapeType="1"/>
          </p:cNvSpPr>
          <p:nvPr/>
        </p:nvSpPr>
        <p:spPr bwMode="auto">
          <a:xfrm>
            <a:off x="7924800" y="1905000"/>
            <a:ext cx="0" cy="243840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4693" name="Text Box 5"/>
          <p:cNvSpPr txBox="1">
            <a:spLocks noChangeArrowheads="1"/>
          </p:cNvSpPr>
          <p:nvPr/>
        </p:nvSpPr>
        <p:spPr bwMode="auto">
          <a:xfrm>
            <a:off x="7929563" y="2514600"/>
            <a:ext cx="121285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ここまで</a:t>
            </a:r>
          </a:p>
          <a:p>
            <a:r>
              <a:rPr lang="en-US" altLang="ja-JP" sz="2400"/>
              <a:t>LR(0)</a:t>
            </a:r>
            <a:r>
              <a:rPr lang="ja-JP" altLang="en-US" sz="2400"/>
              <a:t>と</a:t>
            </a:r>
          </a:p>
          <a:p>
            <a:r>
              <a:rPr lang="ja-JP" altLang="en-US" sz="2400"/>
              <a:t>共通</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50"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a:t>
            </a:r>
            <a:r>
              <a:rPr lang="ja-JP" altLang="en-US">
                <a:effectLst/>
              </a:rPr>
              <a:t>項 (</a:t>
            </a:r>
            <a:r>
              <a:rPr lang="en-US" altLang="ja-JP">
                <a:effectLst/>
              </a:rPr>
              <a:t>LR(1) item)</a:t>
            </a:r>
          </a:p>
        </p:txBody>
      </p:sp>
      <p:sp>
        <p:nvSpPr>
          <p:cNvPr id="693251" name="Rectangle 3"/>
          <p:cNvSpPr>
            <a:spLocks noGrp="1" noChangeArrowheads="1"/>
          </p:cNvSpPr>
          <p:nvPr>
            <p:ph type="body" idx="1"/>
          </p:nvPr>
        </p:nvSpPr>
        <p:spPr>
          <a:xfrm>
            <a:off x="1066800" y="1981200"/>
            <a:ext cx="7620000" cy="1219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a:t>
            </a:r>
            <a:r>
              <a:rPr lang="ja-JP" altLang="en-US">
                <a:effectLst/>
              </a:rPr>
              <a:t>項</a:t>
            </a:r>
          </a:p>
          <a:p>
            <a:pPr lvl="1"/>
            <a:r>
              <a:rPr lang="en-US" altLang="ja-JP">
                <a:effectLst/>
              </a:rPr>
              <a:t>LR(0)</a:t>
            </a:r>
            <a:r>
              <a:rPr lang="ja-JP" altLang="en-US">
                <a:effectLst/>
              </a:rPr>
              <a:t>項に先読み記号を加えたもの</a:t>
            </a:r>
          </a:p>
        </p:txBody>
      </p:sp>
      <p:sp>
        <p:nvSpPr>
          <p:cNvPr id="693252" name="Text Box 4"/>
          <p:cNvSpPr txBox="1">
            <a:spLocks noChangeArrowheads="1"/>
          </p:cNvSpPr>
          <p:nvPr/>
        </p:nvSpPr>
        <p:spPr bwMode="auto">
          <a:xfrm>
            <a:off x="1066800" y="3200400"/>
            <a:ext cx="50022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a:t>
            </a:r>
            <a:r>
              <a:rPr lang="en-US" altLang="ja-JP" sz="2800"/>
              <a:t>A </a:t>
            </a:r>
            <a:r>
              <a:rPr lang="ja-JP" altLang="en-US" sz="2800"/>
              <a:t>→ </a:t>
            </a:r>
            <a:r>
              <a:rPr lang="en-US" altLang="ja-JP" sz="2800"/>
              <a:t>BCD, Follow (A) = {$}</a:t>
            </a:r>
          </a:p>
        </p:txBody>
      </p:sp>
      <p:sp>
        <p:nvSpPr>
          <p:cNvPr id="693253" name="Text Box 5"/>
          <p:cNvSpPr txBox="1">
            <a:spLocks noChangeArrowheads="1"/>
          </p:cNvSpPr>
          <p:nvPr/>
        </p:nvSpPr>
        <p:spPr bwMode="auto">
          <a:xfrm>
            <a:off x="1524000" y="3886200"/>
            <a:ext cx="494347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a:t>
            </a:r>
            <a:r>
              <a:rPr lang="en-US" altLang="ja-JP" sz="2800"/>
              <a:t>A </a:t>
            </a:r>
            <a:r>
              <a:rPr lang="ja-JP" altLang="en-US" sz="2800"/>
              <a:t>→ ・</a:t>
            </a:r>
            <a:r>
              <a:rPr lang="en-US" altLang="ja-JP" sz="2800"/>
              <a:t>BCD, $</a:t>
            </a:r>
            <a:r>
              <a:rPr lang="ja-JP" altLang="en-US" sz="2800"/>
              <a:t>][</a:t>
            </a:r>
            <a:r>
              <a:rPr lang="en-US" altLang="ja-JP" sz="2800"/>
              <a:t>A </a:t>
            </a:r>
            <a:r>
              <a:rPr lang="ja-JP" altLang="en-US" sz="2800"/>
              <a:t>→ </a:t>
            </a:r>
            <a:r>
              <a:rPr lang="en-US" altLang="ja-JP" sz="2800"/>
              <a:t>B</a:t>
            </a:r>
            <a:r>
              <a:rPr lang="ja-JP" altLang="en-US" sz="2800"/>
              <a:t> ・</a:t>
            </a:r>
            <a:r>
              <a:rPr lang="en-US" altLang="ja-JP" sz="2800"/>
              <a:t>CD, $</a:t>
            </a:r>
            <a:r>
              <a:rPr lang="ja-JP" altLang="en-US" sz="2800"/>
              <a:t>]</a:t>
            </a:r>
          </a:p>
          <a:p>
            <a:r>
              <a:rPr lang="ja-JP" altLang="en-US" sz="2800"/>
              <a:t>[</a:t>
            </a:r>
            <a:r>
              <a:rPr lang="en-US" altLang="ja-JP" sz="2800"/>
              <a:t>A </a:t>
            </a:r>
            <a:r>
              <a:rPr lang="ja-JP" altLang="en-US" sz="2800"/>
              <a:t>→ </a:t>
            </a:r>
            <a:r>
              <a:rPr lang="en-US" altLang="ja-JP" sz="2800"/>
              <a:t>BC</a:t>
            </a:r>
            <a:r>
              <a:rPr lang="ja-JP" altLang="en-US" sz="2800"/>
              <a:t> ・</a:t>
            </a:r>
            <a:r>
              <a:rPr lang="en-US" altLang="ja-JP" sz="2800"/>
              <a:t>D, $</a:t>
            </a:r>
            <a:r>
              <a:rPr lang="ja-JP" altLang="en-US" sz="2800"/>
              <a:t>][</a:t>
            </a:r>
            <a:r>
              <a:rPr lang="en-US" altLang="ja-JP" sz="2800"/>
              <a:t>A </a:t>
            </a:r>
            <a:r>
              <a:rPr lang="ja-JP" altLang="en-US" sz="2800"/>
              <a:t>→ </a:t>
            </a:r>
            <a:r>
              <a:rPr lang="en-US" altLang="ja-JP" sz="2800"/>
              <a:t>BCD</a:t>
            </a:r>
            <a:r>
              <a:rPr lang="ja-JP" altLang="en-US" sz="2800"/>
              <a:t> ・, $]</a:t>
            </a:r>
          </a:p>
        </p:txBody>
      </p:sp>
      <p:grpSp>
        <p:nvGrpSpPr>
          <p:cNvPr id="693265" name="Group 17"/>
          <p:cNvGrpSpPr>
            <a:grpSpLocks/>
          </p:cNvGrpSpPr>
          <p:nvPr/>
        </p:nvGrpSpPr>
        <p:grpSpPr bwMode="auto">
          <a:xfrm>
            <a:off x="1752600" y="4800600"/>
            <a:ext cx="1676400" cy="823913"/>
            <a:chOff x="1104" y="3024"/>
            <a:chExt cx="1056" cy="519"/>
          </a:xfrm>
        </p:grpSpPr>
        <p:sp>
          <p:nvSpPr>
            <p:cNvPr id="693261" name="AutoShape 13"/>
            <p:cNvSpPr>
              <a:spLocks/>
            </p:cNvSpPr>
            <p:nvPr/>
          </p:nvSpPr>
          <p:spPr bwMode="auto">
            <a:xfrm rot="5400000">
              <a:off x="1560" y="2568"/>
              <a:ext cx="144" cy="1056"/>
            </a:xfrm>
            <a:prstGeom prst="rightBrace">
              <a:avLst>
                <a:gd name="adj1" fmla="val 61111"/>
                <a:gd name="adj2" fmla="val 50000"/>
              </a:avLst>
            </a:pr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93262" name="Text Box 14"/>
            <p:cNvSpPr txBox="1">
              <a:spLocks noChangeArrowheads="1"/>
            </p:cNvSpPr>
            <p:nvPr/>
          </p:nvSpPr>
          <p:spPr bwMode="auto">
            <a:xfrm>
              <a:off x="1152" y="3216"/>
              <a:ext cx="88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LR(0)</a:t>
              </a:r>
              <a:r>
                <a:rPr lang="ja-JP" altLang="en-US" sz="2800"/>
                <a:t>項</a:t>
              </a:r>
            </a:p>
          </p:txBody>
        </p:sp>
      </p:grpSp>
      <p:grpSp>
        <p:nvGrpSpPr>
          <p:cNvPr id="693266" name="Group 18"/>
          <p:cNvGrpSpPr>
            <a:grpSpLocks/>
          </p:cNvGrpSpPr>
          <p:nvPr/>
        </p:nvGrpSpPr>
        <p:grpSpPr bwMode="auto">
          <a:xfrm>
            <a:off x="3581400" y="4800600"/>
            <a:ext cx="1958975" cy="823913"/>
            <a:chOff x="2256" y="3024"/>
            <a:chExt cx="1234" cy="519"/>
          </a:xfrm>
        </p:grpSpPr>
        <p:sp>
          <p:nvSpPr>
            <p:cNvPr id="693263" name="Line 15"/>
            <p:cNvSpPr>
              <a:spLocks noChangeShapeType="1"/>
            </p:cNvSpPr>
            <p:nvPr/>
          </p:nvSpPr>
          <p:spPr bwMode="auto">
            <a:xfrm flipV="1">
              <a:off x="2352" y="3024"/>
              <a:ext cx="0" cy="192"/>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3264" name="Text Box 16"/>
            <p:cNvSpPr txBox="1">
              <a:spLocks noChangeArrowheads="1"/>
            </p:cNvSpPr>
            <p:nvPr/>
          </p:nvSpPr>
          <p:spPr bwMode="auto">
            <a:xfrm>
              <a:off x="2256" y="3216"/>
              <a:ext cx="123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先読み記号</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93252"/>
                                        </p:tgtEl>
                                        <p:attrNameLst>
                                          <p:attrName>style.visibility</p:attrName>
                                        </p:attrNameLst>
                                      </p:cBhvr>
                                      <p:to>
                                        <p:strVal val="visible"/>
                                      </p:to>
                                    </p:set>
                                    <p:animEffect transition="in" filter="checkerboard(across)">
                                      <p:cBhvr>
                                        <p:cTn id="7" dur="500"/>
                                        <p:tgtEl>
                                          <p:spTgt spid="6932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93253"/>
                                        </p:tgtEl>
                                        <p:attrNameLst>
                                          <p:attrName>style.visibility</p:attrName>
                                        </p:attrNameLst>
                                      </p:cBhvr>
                                      <p:to>
                                        <p:strVal val="visible"/>
                                      </p:to>
                                    </p:set>
                                    <p:animEffect transition="in" filter="checkerboard(across)">
                                      <p:cBhvr>
                                        <p:cTn id="12" dur="500"/>
                                        <p:tgtEl>
                                          <p:spTgt spid="6932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693265"/>
                                        </p:tgtEl>
                                        <p:attrNameLst>
                                          <p:attrName>style.visibility</p:attrName>
                                        </p:attrNameLst>
                                      </p:cBhvr>
                                      <p:to>
                                        <p:strVal val="visible"/>
                                      </p:to>
                                    </p:set>
                                    <p:animEffect transition="in" filter="checkerboard(across)">
                                      <p:cBhvr>
                                        <p:cTn id="17" dur="500"/>
                                        <p:tgtEl>
                                          <p:spTgt spid="69326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693266"/>
                                        </p:tgtEl>
                                        <p:attrNameLst>
                                          <p:attrName>style.visibility</p:attrName>
                                        </p:attrNameLst>
                                      </p:cBhvr>
                                      <p:to>
                                        <p:strVal val="visible"/>
                                      </p:to>
                                    </p:set>
                                    <p:animEffect transition="in" filter="checkerboard(across)">
                                      <p:cBhvr>
                                        <p:cTn id="22" dur="500"/>
                                        <p:tgtEl>
                                          <p:spTgt spid="6932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3252" grpId="0" autoUpdateAnimBg="0"/>
      <p:bldP spid="693253"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4"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a:t>
            </a:r>
            <a:r>
              <a:rPr lang="ja-JP" altLang="en-US">
                <a:effectLst/>
              </a:rPr>
              <a:t>項の閉包 (</a:t>
            </a:r>
            <a:r>
              <a:rPr lang="en-US" altLang="ja-JP">
                <a:effectLst/>
              </a:rPr>
              <a:t>closure) </a:t>
            </a:r>
          </a:p>
        </p:txBody>
      </p:sp>
      <p:sp>
        <p:nvSpPr>
          <p:cNvPr id="6942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a:t>
            </a:r>
            <a:r>
              <a:rPr lang="ja-JP" altLang="en-US">
                <a:effectLst/>
              </a:rPr>
              <a:t>項集合 </a:t>
            </a:r>
            <a:r>
              <a:rPr lang="en-US" altLang="ja-JP">
                <a:effectLst/>
              </a:rPr>
              <a:t>I </a:t>
            </a:r>
            <a:r>
              <a:rPr lang="ja-JP" altLang="en-US">
                <a:effectLst/>
              </a:rPr>
              <a:t>の閉包　</a:t>
            </a:r>
            <a:r>
              <a:rPr lang="en-US" altLang="ja-JP">
                <a:effectLst/>
              </a:rPr>
              <a:t>closure (I)</a:t>
            </a:r>
          </a:p>
          <a:p>
            <a:pPr lvl="1"/>
            <a:r>
              <a:rPr lang="en-US" altLang="ja-JP">
                <a:effectLst/>
              </a:rPr>
              <a:t>i </a:t>
            </a:r>
            <a:r>
              <a:rPr lang="ja-JP" altLang="en-US">
                <a:effectLst/>
              </a:rPr>
              <a:t>∈ </a:t>
            </a:r>
            <a:r>
              <a:rPr lang="en-US" altLang="ja-JP">
                <a:effectLst/>
              </a:rPr>
              <a:t>I </a:t>
            </a:r>
            <a:r>
              <a:rPr lang="ja-JP" altLang="en-US">
                <a:effectLst/>
              </a:rPr>
              <a:t>⇒ </a:t>
            </a:r>
            <a:r>
              <a:rPr lang="en-US" altLang="ja-JP">
                <a:effectLst/>
              </a:rPr>
              <a:t>i </a:t>
            </a:r>
            <a:r>
              <a:rPr lang="ja-JP" altLang="en-US">
                <a:effectLst/>
              </a:rPr>
              <a:t>∈ </a:t>
            </a:r>
            <a:r>
              <a:rPr lang="en-US" altLang="ja-JP">
                <a:effectLst/>
              </a:rPr>
              <a:t>closure (I)</a:t>
            </a:r>
          </a:p>
          <a:p>
            <a:pPr lvl="2"/>
            <a:r>
              <a:rPr lang="en-US" altLang="ja-JP">
                <a:effectLst/>
              </a:rPr>
              <a:t>I </a:t>
            </a:r>
            <a:r>
              <a:rPr lang="ja-JP" altLang="en-US">
                <a:effectLst/>
              </a:rPr>
              <a:t>の項は </a:t>
            </a:r>
            <a:r>
              <a:rPr lang="en-US" altLang="ja-JP">
                <a:effectLst/>
              </a:rPr>
              <a:t>closure (I) </a:t>
            </a:r>
            <a:r>
              <a:rPr lang="ja-JP" altLang="en-US">
                <a:effectLst/>
              </a:rPr>
              <a:t>に含まれる</a:t>
            </a:r>
          </a:p>
          <a:p>
            <a:pPr lvl="1"/>
            <a:r>
              <a:rPr lang="en-US" altLang="ja-JP">
                <a:effectLst/>
              </a:rPr>
              <a:t>[A </a:t>
            </a:r>
            <a:r>
              <a:rPr lang="ja-JP" altLang="en-US">
                <a:effectLst/>
              </a:rPr>
              <a:t>→ </a:t>
            </a:r>
            <a:r>
              <a:rPr lang="en-US" altLang="ja-JP">
                <a:effectLst/>
              </a:rPr>
              <a:t>u</a:t>
            </a:r>
            <a:r>
              <a:rPr lang="ja-JP" altLang="en-US">
                <a:effectLst/>
              </a:rPr>
              <a:t>・</a:t>
            </a:r>
            <a:r>
              <a:rPr lang="en-US" altLang="ja-JP">
                <a:effectLst/>
              </a:rPr>
              <a:t>Bv, a] </a:t>
            </a:r>
            <a:r>
              <a:rPr lang="ja-JP" altLang="en-US">
                <a:effectLst/>
              </a:rPr>
              <a:t>∈ </a:t>
            </a:r>
            <a:r>
              <a:rPr lang="en-US" altLang="ja-JP">
                <a:effectLst/>
              </a:rPr>
              <a:t>closure (I) </a:t>
            </a:r>
            <a:r>
              <a:rPr lang="ja-JP" altLang="en-US">
                <a:effectLst/>
              </a:rPr>
              <a:t>∧ </a:t>
            </a:r>
            <a:r>
              <a:rPr lang="en-US" altLang="ja-JP">
                <a:effectLst/>
              </a:rPr>
              <a:t>B</a:t>
            </a:r>
            <a:r>
              <a:rPr lang="ja-JP" altLang="en-US">
                <a:effectLst/>
              </a:rPr>
              <a:t>→</a:t>
            </a:r>
            <a:r>
              <a:rPr lang="en-US" altLang="ja-JP">
                <a:effectLst/>
              </a:rPr>
              <a:t>w</a:t>
            </a:r>
            <a:r>
              <a:rPr lang="ja-JP" altLang="en-US">
                <a:effectLst/>
              </a:rPr>
              <a:t>∈</a:t>
            </a:r>
            <a:r>
              <a:rPr lang="en-US" altLang="ja-JP" b="1">
                <a:effectLst/>
              </a:rPr>
              <a:t>P</a:t>
            </a:r>
            <a:r>
              <a:rPr lang="en-US" altLang="ja-JP">
                <a:effectLst/>
              </a:rPr>
              <a:t>	</a:t>
            </a:r>
            <a:r>
              <a:rPr lang="ja-JP" altLang="en-US">
                <a:effectLst/>
              </a:rPr>
              <a:t>⇒ [</a:t>
            </a:r>
            <a:r>
              <a:rPr lang="en-US" altLang="ja-JP">
                <a:effectLst/>
              </a:rPr>
              <a:t>B </a:t>
            </a:r>
            <a:r>
              <a:rPr lang="ja-JP" altLang="en-US">
                <a:effectLst/>
              </a:rPr>
              <a:t>→ ・</a:t>
            </a:r>
            <a:r>
              <a:rPr lang="en-US" altLang="ja-JP">
                <a:effectLst/>
              </a:rPr>
              <a:t>w, First (va</a:t>
            </a:r>
            <a:r>
              <a:rPr lang="ja-JP" altLang="en-US">
                <a:effectLst/>
              </a:rPr>
              <a:t>)] ∈ </a:t>
            </a:r>
            <a:r>
              <a:rPr lang="en-US" altLang="ja-JP">
                <a:effectLst/>
              </a:rPr>
              <a:t>closure (I)</a:t>
            </a:r>
          </a:p>
          <a:p>
            <a:pPr lvl="2"/>
            <a:r>
              <a:rPr lang="en-US" altLang="ja-JP">
                <a:effectLst/>
              </a:rPr>
              <a:t>[A </a:t>
            </a:r>
            <a:r>
              <a:rPr lang="ja-JP" altLang="en-US">
                <a:effectLst/>
              </a:rPr>
              <a:t>→ </a:t>
            </a:r>
            <a:r>
              <a:rPr lang="en-US" altLang="ja-JP">
                <a:effectLst/>
              </a:rPr>
              <a:t>u・Bv, a] </a:t>
            </a:r>
            <a:r>
              <a:rPr lang="ja-JP" altLang="en-US">
                <a:effectLst/>
              </a:rPr>
              <a:t>が </a:t>
            </a:r>
            <a:r>
              <a:rPr lang="en-US" altLang="ja-JP">
                <a:effectLst/>
              </a:rPr>
              <a:t>closure (I) </a:t>
            </a:r>
            <a:r>
              <a:rPr lang="ja-JP" altLang="en-US">
                <a:effectLst/>
              </a:rPr>
              <a:t>に含まれ</a:t>
            </a:r>
          </a:p>
          <a:p>
            <a:pPr lvl="2">
              <a:buFont typeface="Wingdings" panose="05000000000000000000" pitchFamily="2" charset="2"/>
              <a:buNone/>
            </a:pPr>
            <a:r>
              <a:rPr lang="en-US" altLang="ja-JP">
                <a:effectLst/>
              </a:rPr>
              <a:t>   B</a:t>
            </a:r>
            <a:r>
              <a:rPr lang="ja-JP" altLang="en-US">
                <a:effectLst/>
              </a:rPr>
              <a:t>→</a:t>
            </a:r>
            <a:r>
              <a:rPr lang="en-US" altLang="ja-JP">
                <a:effectLst/>
              </a:rPr>
              <a:t>w </a:t>
            </a:r>
            <a:r>
              <a:rPr lang="ja-JP" altLang="en-US">
                <a:effectLst/>
              </a:rPr>
              <a:t>が生成規則 </a:t>
            </a:r>
            <a:r>
              <a:rPr lang="en-US" altLang="ja-JP" b="1">
                <a:effectLst/>
              </a:rPr>
              <a:t>P</a:t>
            </a:r>
            <a:r>
              <a:rPr lang="en-US" altLang="ja-JP">
                <a:effectLst/>
              </a:rPr>
              <a:t> </a:t>
            </a:r>
            <a:r>
              <a:rPr lang="ja-JP" altLang="en-US">
                <a:effectLst/>
              </a:rPr>
              <a:t>に含まれるならば</a:t>
            </a:r>
          </a:p>
          <a:p>
            <a:pPr lvl="2">
              <a:buFont typeface="Wingdings" panose="05000000000000000000" pitchFamily="2" charset="2"/>
              <a:buNone/>
            </a:pPr>
            <a:r>
              <a:rPr lang="ja-JP" altLang="en-US">
                <a:effectLst/>
              </a:rPr>
              <a:t>   [</a:t>
            </a:r>
            <a:r>
              <a:rPr lang="en-US" altLang="ja-JP">
                <a:effectLst/>
              </a:rPr>
              <a:t>B </a:t>
            </a:r>
            <a:r>
              <a:rPr lang="ja-JP" altLang="en-US">
                <a:effectLst/>
              </a:rPr>
              <a:t>→ ・</a:t>
            </a:r>
            <a:r>
              <a:rPr lang="en-US" altLang="ja-JP">
                <a:effectLst/>
              </a:rPr>
              <a:t>w, First (va)] </a:t>
            </a:r>
            <a:r>
              <a:rPr lang="ja-JP" altLang="en-US">
                <a:effectLst/>
              </a:rPr>
              <a:t>は </a:t>
            </a:r>
            <a:r>
              <a:rPr lang="en-US" altLang="ja-JP">
                <a:effectLst/>
              </a:rPr>
              <a:t>closure (I) </a:t>
            </a:r>
            <a:r>
              <a:rPr lang="ja-JP" altLang="en-US">
                <a:effectLst/>
              </a:rPr>
              <a:t>に含まれる</a:t>
            </a:r>
            <a:endParaRPr lang="en-US" altLang="ja-JP">
              <a:effectLst/>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8" name="Rectangle 2"/>
          <p:cNvSpPr>
            <a:spLocks noGrp="1" noChangeArrowheads="1"/>
          </p:cNvSpPr>
          <p:nvPr>
            <p:ph type="title"/>
          </p:nvPr>
        </p:nvSpPr>
        <p:spPr>
          <a:xfrm>
            <a:off x="1066800" y="304800"/>
            <a:ext cx="7620000" cy="1447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a:t>
            </a:r>
            <a:r>
              <a:rPr lang="ja-JP" altLang="en-US">
                <a:effectLst/>
              </a:rPr>
              <a:t>閉包の例</a:t>
            </a:r>
          </a:p>
        </p:txBody>
      </p:sp>
      <p:sp>
        <p:nvSpPr>
          <p:cNvPr id="695299" name="Rectangle 3"/>
          <p:cNvSpPr>
            <a:spLocks noGrp="1" noChangeArrowheads="1"/>
          </p:cNvSpPr>
          <p:nvPr>
            <p:ph type="body" idx="1"/>
          </p:nvPr>
        </p:nvSpPr>
        <p:spPr>
          <a:xfrm>
            <a:off x="457200" y="1524000"/>
            <a:ext cx="8685213" cy="1219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sz="2800">
                <a:effectLst/>
              </a:rPr>
              <a:t>例 : $→</a:t>
            </a:r>
            <a:r>
              <a:rPr lang="en-US" altLang="ja-JP" sz="2800">
                <a:effectLst/>
              </a:rPr>
              <a:t>E$, E</a:t>
            </a:r>
            <a:r>
              <a:rPr lang="ja-JP" altLang="en-US" sz="2800">
                <a:effectLst/>
              </a:rPr>
              <a:t>→</a:t>
            </a:r>
            <a:r>
              <a:rPr lang="en-US" altLang="ja-JP" sz="2800">
                <a:effectLst/>
              </a:rPr>
              <a:t>T+T, T</a:t>
            </a:r>
            <a:r>
              <a:rPr lang="ja-JP" altLang="en-US" sz="2800">
                <a:effectLst/>
              </a:rPr>
              <a:t>→</a:t>
            </a:r>
            <a:r>
              <a:rPr lang="en-US" altLang="ja-JP" sz="2800">
                <a:effectLst/>
              </a:rPr>
              <a:t>F*F, F→ </a:t>
            </a:r>
            <a:r>
              <a:rPr lang="en-US" altLang="ja-JP" sz="2800" i="1">
                <a:effectLst/>
              </a:rPr>
              <a:t>i</a:t>
            </a:r>
          </a:p>
          <a:p>
            <a:pPr>
              <a:buFont typeface="Wingdings" panose="05000000000000000000" pitchFamily="2" charset="2"/>
              <a:buNone/>
            </a:pPr>
            <a:r>
              <a:rPr lang="en-US" altLang="ja-JP" sz="2800">
                <a:effectLst/>
              </a:rPr>
              <a:t>Follow(E) = {$}, Follow(T) = {+, $}, Follow(F) = {+,*,$}</a:t>
            </a:r>
          </a:p>
        </p:txBody>
      </p:sp>
      <p:sp>
        <p:nvSpPr>
          <p:cNvPr id="695300" name="Text Box 4"/>
          <p:cNvSpPr txBox="1">
            <a:spLocks noChangeArrowheads="1"/>
          </p:cNvSpPr>
          <p:nvPr/>
        </p:nvSpPr>
        <p:spPr bwMode="auto">
          <a:xfrm>
            <a:off x="1219200" y="2667000"/>
            <a:ext cx="4154488"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a:t>I = [$ →・E$, ε] </a:t>
            </a:r>
            <a:r>
              <a:rPr lang="ja-JP" altLang="en-US"/>
              <a:t>のとき</a:t>
            </a:r>
          </a:p>
          <a:p>
            <a:r>
              <a:rPr lang="en-US" altLang="ja-JP"/>
              <a:t>closure (I) = {</a:t>
            </a:r>
          </a:p>
        </p:txBody>
      </p:sp>
      <p:sp>
        <p:nvSpPr>
          <p:cNvPr id="695301" name="Text Box 5"/>
          <p:cNvSpPr txBox="1">
            <a:spLocks noChangeArrowheads="1"/>
          </p:cNvSpPr>
          <p:nvPr/>
        </p:nvSpPr>
        <p:spPr bwMode="auto">
          <a:xfrm>
            <a:off x="3657600" y="3200400"/>
            <a:ext cx="24257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a:t>
            </a:r>
            <a:r>
              <a:rPr lang="en-US" altLang="ja-JP"/>
              <a:t>E$, ε]</a:t>
            </a:r>
          </a:p>
        </p:txBody>
      </p:sp>
      <p:sp>
        <p:nvSpPr>
          <p:cNvPr id="695302" name="Text Box 6"/>
          <p:cNvSpPr txBox="1">
            <a:spLocks noChangeArrowheads="1"/>
          </p:cNvSpPr>
          <p:nvPr/>
        </p:nvSpPr>
        <p:spPr bwMode="auto">
          <a:xfrm>
            <a:off x="3657600" y="3810000"/>
            <a:ext cx="2540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r>
              <a:rPr lang="en-US" altLang="ja-JP"/>
              <a:t>E →・T+T, $]</a:t>
            </a:r>
            <a:endParaRPr lang="ja-JP" altLang="en-US"/>
          </a:p>
        </p:txBody>
      </p:sp>
      <p:sp>
        <p:nvSpPr>
          <p:cNvPr id="695303" name="Text Box 7"/>
          <p:cNvSpPr txBox="1">
            <a:spLocks noChangeArrowheads="1"/>
          </p:cNvSpPr>
          <p:nvPr/>
        </p:nvSpPr>
        <p:spPr bwMode="auto">
          <a:xfrm>
            <a:off x="3657600" y="5029200"/>
            <a:ext cx="23050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r>
              <a:rPr lang="en-US" altLang="ja-JP"/>
              <a:t>F →・</a:t>
            </a:r>
            <a:r>
              <a:rPr lang="en-US" altLang="ja-JP" i="1"/>
              <a:t>i, *</a:t>
            </a:r>
            <a:r>
              <a:rPr lang="en-US" altLang="ja-JP"/>
              <a:t>], }</a:t>
            </a:r>
          </a:p>
        </p:txBody>
      </p:sp>
      <p:sp>
        <p:nvSpPr>
          <p:cNvPr id="695310" name="Text Box 14"/>
          <p:cNvSpPr txBox="1">
            <a:spLocks noChangeArrowheads="1"/>
          </p:cNvSpPr>
          <p:nvPr/>
        </p:nvSpPr>
        <p:spPr bwMode="auto">
          <a:xfrm>
            <a:off x="3657600" y="4419600"/>
            <a:ext cx="24955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a:t>
            </a:r>
            <a:r>
              <a:rPr lang="en-US" altLang="ja-JP"/>
              <a:t>T →・F*F, +]</a:t>
            </a:r>
            <a:endParaRPr lang="ja-JP" altLang="en-US"/>
          </a:p>
        </p:txBody>
      </p:sp>
      <p:sp>
        <p:nvSpPr>
          <p:cNvPr id="695317" name="Text Box 21"/>
          <p:cNvSpPr txBox="1">
            <a:spLocks noChangeArrowheads="1"/>
          </p:cNvSpPr>
          <p:nvPr/>
        </p:nvSpPr>
        <p:spPr bwMode="auto">
          <a:xfrm>
            <a:off x="6096000" y="3276600"/>
            <a:ext cx="968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I </a:t>
            </a:r>
            <a:r>
              <a:rPr lang="ja-JP" altLang="en-US" sz="2400"/>
              <a:t>自身</a:t>
            </a:r>
          </a:p>
        </p:txBody>
      </p:sp>
      <p:grpSp>
        <p:nvGrpSpPr>
          <p:cNvPr id="695322" name="Group 26"/>
          <p:cNvGrpSpPr>
            <a:grpSpLocks/>
          </p:cNvGrpSpPr>
          <p:nvPr/>
        </p:nvGrpSpPr>
        <p:grpSpPr bwMode="auto">
          <a:xfrm>
            <a:off x="6172200" y="3657600"/>
            <a:ext cx="1908175" cy="609600"/>
            <a:chOff x="3888" y="2160"/>
            <a:chExt cx="1202" cy="384"/>
          </a:xfrm>
        </p:grpSpPr>
        <p:sp>
          <p:nvSpPr>
            <p:cNvPr id="695319" name="Arc 23"/>
            <p:cNvSpPr>
              <a:spLocks/>
            </p:cNvSpPr>
            <p:nvPr/>
          </p:nvSpPr>
          <p:spPr bwMode="auto">
            <a:xfrm>
              <a:off x="3888" y="2160"/>
              <a:ext cx="192" cy="14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95320" name="Arc 24"/>
            <p:cNvSpPr>
              <a:spLocks/>
            </p:cNvSpPr>
            <p:nvPr/>
          </p:nvSpPr>
          <p:spPr bwMode="auto">
            <a:xfrm rot="5400000">
              <a:off x="3912" y="2280"/>
              <a:ext cx="144"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95321" name="Text Box 25"/>
            <p:cNvSpPr txBox="1">
              <a:spLocks noChangeArrowheads="1"/>
            </p:cNvSpPr>
            <p:nvPr/>
          </p:nvSpPr>
          <p:spPr bwMode="auto">
            <a:xfrm>
              <a:off x="4080" y="2256"/>
              <a:ext cx="10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E </a:t>
              </a:r>
              <a:r>
                <a:rPr lang="ja-JP" altLang="en-US" sz="2400"/>
                <a:t>から生成</a:t>
              </a:r>
            </a:p>
          </p:txBody>
        </p:sp>
      </p:grpSp>
      <p:sp>
        <p:nvSpPr>
          <p:cNvPr id="695325" name="Line 29"/>
          <p:cNvSpPr>
            <a:spLocks noChangeShapeType="1"/>
          </p:cNvSpPr>
          <p:nvPr/>
        </p:nvSpPr>
        <p:spPr bwMode="auto">
          <a:xfrm flipH="1">
            <a:off x="4800600" y="4343400"/>
            <a:ext cx="304800" cy="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5326" name="AutoShape 30"/>
          <p:cNvSpPr>
            <a:spLocks noChangeArrowheads="1"/>
          </p:cNvSpPr>
          <p:nvPr/>
        </p:nvSpPr>
        <p:spPr bwMode="auto">
          <a:xfrm>
            <a:off x="762000" y="4191000"/>
            <a:ext cx="2514600" cy="838200"/>
          </a:xfrm>
          <a:prstGeom prst="wedgeRoundRectCallout">
            <a:avLst>
              <a:gd name="adj1" fmla="val 106315"/>
              <a:gd name="adj2" fmla="val -32199"/>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400"/>
              <a:t>この </a:t>
            </a:r>
            <a:r>
              <a:rPr lang="en-US" altLang="ja-JP" sz="2400"/>
              <a:t>T </a:t>
            </a:r>
            <a:r>
              <a:rPr lang="ja-JP" altLang="en-US" sz="2400"/>
              <a:t>の後には</a:t>
            </a:r>
          </a:p>
          <a:p>
            <a:pPr algn="ctr"/>
            <a:r>
              <a:rPr lang="ja-JP" altLang="en-US" sz="2400"/>
              <a:t>+ のみ来る</a:t>
            </a:r>
          </a:p>
        </p:txBody>
      </p:sp>
      <p:grpSp>
        <p:nvGrpSpPr>
          <p:cNvPr id="695327" name="Group 31"/>
          <p:cNvGrpSpPr>
            <a:grpSpLocks/>
          </p:cNvGrpSpPr>
          <p:nvPr/>
        </p:nvGrpSpPr>
        <p:grpSpPr bwMode="auto">
          <a:xfrm>
            <a:off x="6172200" y="4267200"/>
            <a:ext cx="1908175" cy="609600"/>
            <a:chOff x="3888" y="2160"/>
            <a:chExt cx="1202" cy="384"/>
          </a:xfrm>
        </p:grpSpPr>
        <p:sp>
          <p:nvSpPr>
            <p:cNvPr id="695328" name="Arc 32"/>
            <p:cNvSpPr>
              <a:spLocks/>
            </p:cNvSpPr>
            <p:nvPr/>
          </p:nvSpPr>
          <p:spPr bwMode="auto">
            <a:xfrm>
              <a:off x="3888" y="2160"/>
              <a:ext cx="192" cy="14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95329" name="Arc 33"/>
            <p:cNvSpPr>
              <a:spLocks/>
            </p:cNvSpPr>
            <p:nvPr/>
          </p:nvSpPr>
          <p:spPr bwMode="auto">
            <a:xfrm rot="5400000">
              <a:off x="3912" y="2280"/>
              <a:ext cx="144"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95330" name="Text Box 34"/>
            <p:cNvSpPr txBox="1">
              <a:spLocks noChangeArrowheads="1"/>
            </p:cNvSpPr>
            <p:nvPr/>
          </p:nvSpPr>
          <p:spPr bwMode="auto">
            <a:xfrm>
              <a:off x="4080" y="2256"/>
              <a:ext cx="10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T </a:t>
              </a:r>
              <a:r>
                <a:rPr lang="ja-JP" altLang="en-US" sz="2400"/>
                <a:t>から生成</a:t>
              </a:r>
            </a:p>
          </p:txBody>
        </p:sp>
      </p:grpSp>
      <p:grpSp>
        <p:nvGrpSpPr>
          <p:cNvPr id="695331" name="Group 35"/>
          <p:cNvGrpSpPr>
            <a:grpSpLocks/>
          </p:cNvGrpSpPr>
          <p:nvPr/>
        </p:nvGrpSpPr>
        <p:grpSpPr bwMode="auto">
          <a:xfrm>
            <a:off x="6172200" y="4953000"/>
            <a:ext cx="1892300" cy="609600"/>
            <a:chOff x="3888" y="2160"/>
            <a:chExt cx="1192" cy="384"/>
          </a:xfrm>
        </p:grpSpPr>
        <p:sp>
          <p:nvSpPr>
            <p:cNvPr id="695332" name="Arc 36"/>
            <p:cNvSpPr>
              <a:spLocks/>
            </p:cNvSpPr>
            <p:nvPr/>
          </p:nvSpPr>
          <p:spPr bwMode="auto">
            <a:xfrm>
              <a:off x="3888" y="2160"/>
              <a:ext cx="192" cy="14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95333" name="Arc 37"/>
            <p:cNvSpPr>
              <a:spLocks/>
            </p:cNvSpPr>
            <p:nvPr/>
          </p:nvSpPr>
          <p:spPr bwMode="auto">
            <a:xfrm rot="5400000">
              <a:off x="3912" y="2280"/>
              <a:ext cx="144" cy="19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99CC"/>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95334" name="Text Box 38"/>
            <p:cNvSpPr txBox="1">
              <a:spLocks noChangeArrowheads="1"/>
            </p:cNvSpPr>
            <p:nvPr/>
          </p:nvSpPr>
          <p:spPr bwMode="auto">
            <a:xfrm>
              <a:off x="4080" y="2256"/>
              <a:ext cx="10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400"/>
                <a:t>F </a:t>
              </a:r>
              <a:r>
                <a:rPr lang="ja-JP" altLang="en-US" sz="2400"/>
                <a:t>から生成</a:t>
              </a:r>
            </a:p>
          </p:txBody>
        </p:sp>
      </p:grpSp>
      <p:sp>
        <p:nvSpPr>
          <p:cNvPr id="695335" name="Line 39"/>
          <p:cNvSpPr>
            <a:spLocks noChangeShapeType="1"/>
          </p:cNvSpPr>
          <p:nvPr/>
        </p:nvSpPr>
        <p:spPr bwMode="auto">
          <a:xfrm flipH="1">
            <a:off x="4800600" y="4953000"/>
            <a:ext cx="304800" cy="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5336" name="AutoShape 40"/>
          <p:cNvSpPr>
            <a:spLocks noChangeArrowheads="1"/>
          </p:cNvSpPr>
          <p:nvPr/>
        </p:nvSpPr>
        <p:spPr bwMode="auto">
          <a:xfrm>
            <a:off x="762000" y="5105400"/>
            <a:ext cx="2514600" cy="838200"/>
          </a:xfrm>
          <a:prstGeom prst="wedgeRoundRectCallout">
            <a:avLst>
              <a:gd name="adj1" fmla="val 111176"/>
              <a:gd name="adj2" fmla="val -63259"/>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400"/>
              <a:t>この </a:t>
            </a:r>
            <a:r>
              <a:rPr lang="en-US" altLang="ja-JP" sz="2400"/>
              <a:t>F </a:t>
            </a:r>
            <a:r>
              <a:rPr lang="ja-JP" altLang="en-US" sz="2400"/>
              <a:t>の後には</a:t>
            </a:r>
          </a:p>
          <a:p>
            <a:pPr algn="ctr"/>
            <a:r>
              <a:rPr lang="ja-JP" altLang="en-US" sz="2400"/>
              <a:t>* のみ来る</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95317"/>
                                        </p:tgtEl>
                                        <p:attrNameLst>
                                          <p:attrName>style.visibility</p:attrName>
                                        </p:attrNameLst>
                                      </p:cBhvr>
                                      <p:to>
                                        <p:strVal val="visible"/>
                                      </p:to>
                                    </p:set>
                                    <p:animEffect transition="in" filter="checkerboard(across)">
                                      <p:cBhvr>
                                        <p:cTn id="7" dur="500"/>
                                        <p:tgtEl>
                                          <p:spTgt spid="69531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95301"/>
                                        </p:tgtEl>
                                        <p:attrNameLst>
                                          <p:attrName>style.visibility</p:attrName>
                                        </p:attrNameLst>
                                      </p:cBhvr>
                                      <p:to>
                                        <p:strVal val="visible"/>
                                      </p:to>
                                    </p:set>
                                    <p:animEffect transition="in" filter="checkerboard(across)">
                                      <p:cBhvr>
                                        <p:cTn id="12" dur="500"/>
                                        <p:tgtEl>
                                          <p:spTgt spid="69530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695322"/>
                                        </p:tgtEl>
                                        <p:attrNameLst>
                                          <p:attrName>style.visibility</p:attrName>
                                        </p:attrNameLst>
                                      </p:cBhvr>
                                      <p:to>
                                        <p:strVal val="visible"/>
                                      </p:to>
                                    </p:set>
                                    <p:animEffect transition="in" filter="wipe(up)">
                                      <p:cBhvr>
                                        <p:cTn id="17" dur="500"/>
                                        <p:tgtEl>
                                          <p:spTgt spid="6953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95302"/>
                                        </p:tgtEl>
                                        <p:attrNameLst>
                                          <p:attrName>style.visibility</p:attrName>
                                        </p:attrNameLst>
                                      </p:cBhvr>
                                      <p:to>
                                        <p:strVal val="visible"/>
                                      </p:to>
                                    </p:set>
                                    <p:animEffect transition="in" filter="checkerboard(across)">
                                      <p:cBhvr>
                                        <p:cTn id="22" dur="500"/>
                                        <p:tgtEl>
                                          <p:spTgt spid="69530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695325"/>
                                        </p:tgtEl>
                                        <p:attrNameLst>
                                          <p:attrName>style.visibility</p:attrName>
                                        </p:attrNameLst>
                                      </p:cBhvr>
                                      <p:to>
                                        <p:strVal val="visible"/>
                                      </p:to>
                                    </p:set>
                                    <p:animEffect transition="in" filter="checkerboard(across)">
                                      <p:cBhvr>
                                        <p:cTn id="27" dur="500"/>
                                        <p:tgtEl>
                                          <p:spTgt spid="69532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695326"/>
                                        </p:tgtEl>
                                        <p:attrNameLst>
                                          <p:attrName>style.visibility</p:attrName>
                                        </p:attrNameLst>
                                      </p:cBhvr>
                                      <p:to>
                                        <p:strVal val="visible"/>
                                      </p:to>
                                    </p:set>
                                    <p:animEffect transition="in" filter="checkerboard(across)">
                                      <p:cBhvr>
                                        <p:cTn id="32" dur="500"/>
                                        <p:tgtEl>
                                          <p:spTgt spid="69532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695327"/>
                                        </p:tgtEl>
                                        <p:attrNameLst>
                                          <p:attrName>style.visibility</p:attrName>
                                        </p:attrNameLst>
                                      </p:cBhvr>
                                      <p:to>
                                        <p:strVal val="visible"/>
                                      </p:to>
                                    </p:set>
                                    <p:animEffect transition="in" filter="wipe(up)">
                                      <p:cBhvr>
                                        <p:cTn id="37" dur="500"/>
                                        <p:tgtEl>
                                          <p:spTgt spid="69532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695310"/>
                                        </p:tgtEl>
                                        <p:attrNameLst>
                                          <p:attrName>style.visibility</p:attrName>
                                        </p:attrNameLst>
                                      </p:cBhvr>
                                      <p:to>
                                        <p:strVal val="visible"/>
                                      </p:to>
                                    </p:set>
                                    <p:animEffect transition="in" filter="checkerboard(across)">
                                      <p:cBhvr>
                                        <p:cTn id="42" dur="500"/>
                                        <p:tgtEl>
                                          <p:spTgt spid="69531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695335"/>
                                        </p:tgtEl>
                                        <p:attrNameLst>
                                          <p:attrName>style.visibility</p:attrName>
                                        </p:attrNameLst>
                                      </p:cBhvr>
                                      <p:to>
                                        <p:strVal val="visible"/>
                                      </p:to>
                                    </p:set>
                                    <p:animEffect transition="in" filter="checkerboard(across)">
                                      <p:cBhvr>
                                        <p:cTn id="47" dur="500"/>
                                        <p:tgtEl>
                                          <p:spTgt spid="695335"/>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695336"/>
                                        </p:tgtEl>
                                        <p:attrNameLst>
                                          <p:attrName>style.visibility</p:attrName>
                                        </p:attrNameLst>
                                      </p:cBhvr>
                                      <p:to>
                                        <p:strVal val="visible"/>
                                      </p:to>
                                    </p:set>
                                    <p:animEffect transition="in" filter="checkerboard(across)">
                                      <p:cBhvr>
                                        <p:cTn id="52" dur="500"/>
                                        <p:tgtEl>
                                          <p:spTgt spid="69533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1" fill="hold" nodeType="clickEffect">
                                  <p:stCondLst>
                                    <p:cond delay="0"/>
                                  </p:stCondLst>
                                  <p:childTnLst>
                                    <p:set>
                                      <p:cBhvr>
                                        <p:cTn id="56" dur="1" fill="hold">
                                          <p:stCondLst>
                                            <p:cond delay="0"/>
                                          </p:stCondLst>
                                        </p:cTn>
                                        <p:tgtEl>
                                          <p:spTgt spid="695331"/>
                                        </p:tgtEl>
                                        <p:attrNameLst>
                                          <p:attrName>style.visibility</p:attrName>
                                        </p:attrNameLst>
                                      </p:cBhvr>
                                      <p:to>
                                        <p:strVal val="visible"/>
                                      </p:to>
                                    </p:set>
                                    <p:animEffect transition="in" filter="wipe(up)">
                                      <p:cBhvr>
                                        <p:cTn id="57" dur="500"/>
                                        <p:tgtEl>
                                          <p:spTgt spid="69533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695303"/>
                                        </p:tgtEl>
                                        <p:attrNameLst>
                                          <p:attrName>style.visibility</p:attrName>
                                        </p:attrNameLst>
                                      </p:cBhvr>
                                      <p:to>
                                        <p:strVal val="visible"/>
                                      </p:to>
                                    </p:set>
                                    <p:animEffect transition="in" filter="checkerboard(across)">
                                      <p:cBhvr>
                                        <p:cTn id="62" dur="500"/>
                                        <p:tgtEl>
                                          <p:spTgt spid="695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5301" grpId="0" autoUpdateAnimBg="0"/>
      <p:bldP spid="695302" grpId="0" autoUpdateAnimBg="0"/>
      <p:bldP spid="695303" grpId="0" autoUpdateAnimBg="0"/>
      <p:bldP spid="695310" grpId="0" autoUpdateAnimBg="0"/>
      <p:bldP spid="695317" grpId="0" autoUpdateAnimBg="0"/>
      <p:bldP spid="695325" grpId="0" animBg="1"/>
      <p:bldP spid="695326" grpId="0" animBg="1" autoUpdateAnimBg="0"/>
      <p:bldP spid="695335" grpId="0" animBg="1"/>
      <p:bldP spid="695336" grpId="0" animBg="1"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Rectangle 2"/>
          <p:cNvSpPr>
            <a:spLocks noGrp="1" noChangeArrowheads="1"/>
          </p:cNvSpPr>
          <p:nvPr>
            <p:ph type="title"/>
          </p:nvPr>
        </p:nvSpPr>
        <p:spPr>
          <a:xfrm>
            <a:off x="1066800" y="304800"/>
            <a:ext cx="7391400" cy="838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a:t>
            </a:r>
            <a:r>
              <a:rPr lang="ja-JP" altLang="en-US">
                <a:effectLst/>
              </a:rPr>
              <a:t>閉包の例</a:t>
            </a:r>
          </a:p>
        </p:txBody>
      </p:sp>
      <p:sp>
        <p:nvSpPr>
          <p:cNvPr id="758787" name="Rectangle 3"/>
          <p:cNvSpPr>
            <a:spLocks noGrp="1" noChangeArrowheads="1"/>
          </p:cNvSpPr>
          <p:nvPr>
            <p:ph type="body" idx="1"/>
          </p:nvPr>
        </p:nvSpPr>
        <p:spPr>
          <a:xfrm>
            <a:off x="1143000" y="1143000"/>
            <a:ext cx="7543800" cy="685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ja-JP" altLang="en-US">
                <a:effectLst/>
              </a:rPr>
              <a:t>例 : $ → </a:t>
            </a:r>
            <a:r>
              <a:rPr lang="en-US" altLang="ja-JP">
                <a:effectLst/>
              </a:rPr>
              <a:t>E$, E </a:t>
            </a:r>
            <a:r>
              <a:rPr lang="ja-JP" altLang="en-US">
                <a:effectLst/>
              </a:rPr>
              <a:t>→ </a:t>
            </a:r>
            <a:r>
              <a:rPr lang="en-US" altLang="ja-JP">
                <a:effectLst/>
              </a:rPr>
              <a:t>T+T, E </a:t>
            </a:r>
            <a:r>
              <a:rPr lang="ja-JP" altLang="en-US">
                <a:effectLst/>
              </a:rPr>
              <a:t>→</a:t>
            </a:r>
            <a:r>
              <a:rPr lang="en-US" altLang="ja-JP">
                <a:effectLst/>
              </a:rPr>
              <a:t>T, T </a:t>
            </a:r>
            <a:r>
              <a:rPr lang="ja-JP" altLang="en-US">
                <a:effectLst/>
              </a:rPr>
              <a:t>→ </a:t>
            </a:r>
            <a:r>
              <a:rPr lang="en-US" altLang="ja-JP" i="1">
                <a:effectLst/>
              </a:rPr>
              <a:t>i</a:t>
            </a:r>
          </a:p>
        </p:txBody>
      </p:sp>
      <p:sp>
        <p:nvSpPr>
          <p:cNvPr id="758801" name="AutoShape 17"/>
          <p:cNvSpPr>
            <a:spLocks noChangeArrowheads="1"/>
          </p:cNvSpPr>
          <p:nvPr/>
        </p:nvSpPr>
        <p:spPr bwMode="auto">
          <a:xfrm>
            <a:off x="5181600" y="2971800"/>
            <a:ext cx="2209800" cy="609600"/>
          </a:xfrm>
          <a:prstGeom prst="wedgeRoundRectCallout">
            <a:avLst>
              <a:gd name="adj1" fmla="val -71051"/>
              <a:gd name="adj2" fmla="val 33593"/>
              <a:gd name="adj3" fmla="val 16667"/>
            </a:avLst>
          </a:prstGeom>
          <a:solidFill>
            <a:srgbClr val="660066"/>
          </a:solidFill>
          <a:ln w="19050">
            <a:solidFill>
              <a:schemeClr val="tx1"/>
            </a:solidFill>
            <a:miter lim="800000"/>
            <a:headEnd/>
            <a:tailEnd/>
          </a:ln>
          <a:effectLst/>
        </p:spPr>
        <p:txBody>
          <a:bodyPr lIns="90000" tIns="46800" rIns="90000" bIns="46800"/>
          <a:lstStyle/>
          <a:p>
            <a:pPr algn="ctr"/>
            <a:r>
              <a:rPr lang="ja-JP" altLang="en-US" sz="2400"/>
              <a:t>次の記号は + </a:t>
            </a:r>
          </a:p>
        </p:txBody>
      </p:sp>
      <p:sp>
        <p:nvSpPr>
          <p:cNvPr id="758802" name="AutoShape 18"/>
          <p:cNvSpPr>
            <a:spLocks noChangeArrowheads="1"/>
          </p:cNvSpPr>
          <p:nvPr/>
        </p:nvSpPr>
        <p:spPr bwMode="auto">
          <a:xfrm>
            <a:off x="5105400" y="3733800"/>
            <a:ext cx="2895600" cy="990600"/>
          </a:xfrm>
          <a:prstGeom prst="wedgeRoundRectCallout">
            <a:avLst>
              <a:gd name="adj1" fmla="val -67875"/>
              <a:gd name="adj2" fmla="val -37819"/>
              <a:gd name="adj3" fmla="val 16667"/>
            </a:avLst>
          </a:prstGeom>
          <a:solidFill>
            <a:srgbClr val="660066"/>
          </a:solidFill>
          <a:ln w="19050">
            <a:solidFill>
              <a:schemeClr val="tx1"/>
            </a:solidFill>
            <a:miter lim="800000"/>
            <a:headEnd/>
            <a:tailEnd/>
          </a:ln>
          <a:effectLst/>
        </p:spPr>
        <p:txBody>
          <a:bodyPr lIns="90000" tIns="46800" rIns="90000" bIns="46800"/>
          <a:lstStyle/>
          <a:p>
            <a:pPr algn="ctr"/>
            <a:r>
              <a:rPr lang="ja-JP" altLang="en-US" sz="2400"/>
              <a:t>次の記号は $</a:t>
            </a:r>
          </a:p>
          <a:p>
            <a:pPr algn="ctr"/>
            <a:r>
              <a:rPr lang="en-US" altLang="ja-JP" sz="2400"/>
              <a:t>Follow (E) = {$}</a:t>
            </a:r>
          </a:p>
        </p:txBody>
      </p:sp>
      <p:grpSp>
        <p:nvGrpSpPr>
          <p:cNvPr id="758803" name="Group 19"/>
          <p:cNvGrpSpPr>
            <a:grpSpLocks/>
          </p:cNvGrpSpPr>
          <p:nvPr/>
        </p:nvGrpSpPr>
        <p:grpSpPr bwMode="auto">
          <a:xfrm>
            <a:off x="1905000" y="4724400"/>
            <a:ext cx="5322888" cy="1479550"/>
            <a:chOff x="2112" y="2928"/>
            <a:chExt cx="3353" cy="932"/>
          </a:xfrm>
        </p:grpSpPr>
        <p:sp>
          <p:nvSpPr>
            <p:cNvPr id="758804" name="AutoShape 20"/>
            <p:cNvSpPr>
              <a:spLocks noChangeArrowheads="1"/>
            </p:cNvSpPr>
            <p:nvPr/>
          </p:nvSpPr>
          <p:spPr bwMode="auto">
            <a:xfrm>
              <a:off x="3456" y="2928"/>
              <a:ext cx="576" cy="288"/>
            </a:xfrm>
            <a:prstGeom prst="downArrow">
              <a:avLst>
                <a:gd name="adj1" fmla="val 50000"/>
                <a:gd name="adj2" fmla="val 25000"/>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58805" name="Text Box 21"/>
            <p:cNvSpPr txBox="1">
              <a:spLocks noChangeArrowheads="1"/>
            </p:cNvSpPr>
            <p:nvPr/>
          </p:nvSpPr>
          <p:spPr bwMode="auto">
            <a:xfrm>
              <a:off x="2112" y="3264"/>
              <a:ext cx="3353"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次の記号が + ⇒ </a:t>
              </a:r>
              <a:r>
                <a:rPr lang="en-US" altLang="ja-JP" sz="2800"/>
                <a:t>E </a:t>
              </a:r>
              <a:r>
                <a:rPr lang="ja-JP" altLang="en-US" sz="2800"/>
                <a:t>→ </a:t>
              </a:r>
              <a:r>
                <a:rPr lang="en-US" altLang="ja-JP" sz="2800"/>
                <a:t>T+T </a:t>
              </a:r>
              <a:r>
                <a:rPr lang="ja-JP" altLang="en-US" sz="2800"/>
                <a:t>の解析</a:t>
              </a:r>
            </a:p>
            <a:p>
              <a:r>
                <a:rPr lang="ja-JP" altLang="en-US" sz="2800"/>
                <a:t>次の記号が $ ⇒ </a:t>
              </a:r>
              <a:r>
                <a:rPr lang="en-US" altLang="ja-JP" sz="2800"/>
                <a:t>E </a:t>
              </a:r>
              <a:r>
                <a:rPr lang="ja-JP" altLang="en-US" sz="2800"/>
                <a:t>→ </a:t>
              </a:r>
              <a:r>
                <a:rPr lang="en-US" altLang="ja-JP" sz="2800"/>
                <a:t>T </a:t>
              </a:r>
              <a:r>
                <a:rPr lang="ja-JP" altLang="en-US" sz="2800"/>
                <a:t>の解析</a:t>
              </a:r>
            </a:p>
          </p:txBody>
        </p:sp>
      </p:grpSp>
      <p:sp>
        <p:nvSpPr>
          <p:cNvPr id="758806" name="Text Box 22"/>
          <p:cNvSpPr txBox="1">
            <a:spLocks noChangeArrowheads="1"/>
          </p:cNvSpPr>
          <p:nvPr/>
        </p:nvSpPr>
        <p:spPr bwMode="auto">
          <a:xfrm>
            <a:off x="2209800" y="1676400"/>
            <a:ext cx="5638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Follow (E) = {$}, Follow (T) = {$, +}</a:t>
            </a:r>
          </a:p>
        </p:txBody>
      </p:sp>
      <p:grpSp>
        <p:nvGrpSpPr>
          <p:cNvPr id="758808" name="Group 24"/>
          <p:cNvGrpSpPr>
            <a:grpSpLocks/>
          </p:cNvGrpSpPr>
          <p:nvPr/>
        </p:nvGrpSpPr>
        <p:grpSpPr bwMode="auto">
          <a:xfrm>
            <a:off x="2362200" y="2514600"/>
            <a:ext cx="2514600" cy="1676400"/>
            <a:chOff x="1488" y="1584"/>
            <a:chExt cx="1584" cy="1056"/>
          </a:xfrm>
        </p:grpSpPr>
        <p:sp>
          <p:nvSpPr>
            <p:cNvPr id="758800" name="Rectangle 16"/>
            <p:cNvSpPr>
              <a:spLocks noChangeArrowheads="1"/>
            </p:cNvSpPr>
            <p:nvPr/>
          </p:nvSpPr>
          <p:spPr bwMode="auto">
            <a:xfrm>
              <a:off x="1680" y="1968"/>
              <a:ext cx="1392" cy="672"/>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a:t>
              </a:r>
              <a:r>
                <a:rPr lang="ja-JP" altLang="en-US" sz="2800"/>
                <a:t>→ </a:t>
              </a:r>
              <a:r>
                <a:rPr lang="en-US" altLang="ja-JP" sz="2800"/>
                <a:t>T・+T, +</a:t>
              </a:r>
            </a:p>
            <a:p>
              <a:r>
                <a:rPr lang="en-US" altLang="ja-JP" sz="2800"/>
                <a:t>E </a:t>
              </a:r>
              <a:r>
                <a:rPr lang="ja-JP" altLang="en-US" sz="2800"/>
                <a:t>→ </a:t>
              </a:r>
              <a:r>
                <a:rPr lang="en-US" altLang="ja-JP" sz="2800"/>
                <a:t>T</a:t>
              </a:r>
              <a:r>
                <a:rPr lang="ja-JP" altLang="en-US" sz="2800"/>
                <a:t>・     , $</a:t>
              </a:r>
            </a:p>
          </p:txBody>
        </p:sp>
        <p:sp>
          <p:nvSpPr>
            <p:cNvPr id="758807" name="Text Box 23"/>
            <p:cNvSpPr txBox="1">
              <a:spLocks noChangeArrowheads="1"/>
            </p:cNvSpPr>
            <p:nvPr/>
          </p:nvSpPr>
          <p:spPr bwMode="auto">
            <a:xfrm>
              <a:off x="1488" y="1584"/>
              <a:ext cx="111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LR(1)</a:t>
              </a:r>
              <a:r>
                <a:rPr lang="ja-JP" altLang="en-US" sz="2800"/>
                <a:t>閉包</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58806"/>
                                        </p:tgtEl>
                                        <p:attrNameLst>
                                          <p:attrName>style.visibility</p:attrName>
                                        </p:attrNameLst>
                                      </p:cBhvr>
                                      <p:to>
                                        <p:strVal val="visible"/>
                                      </p:to>
                                    </p:set>
                                    <p:animEffect transition="in" filter="checkerboard(across)">
                                      <p:cBhvr>
                                        <p:cTn id="7" dur="500"/>
                                        <p:tgtEl>
                                          <p:spTgt spid="7588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758808"/>
                                        </p:tgtEl>
                                        <p:attrNameLst>
                                          <p:attrName>style.visibility</p:attrName>
                                        </p:attrNameLst>
                                      </p:cBhvr>
                                      <p:to>
                                        <p:strVal val="visible"/>
                                      </p:to>
                                    </p:set>
                                    <p:animEffect transition="in" filter="checkerboard(across)">
                                      <p:cBhvr>
                                        <p:cTn id="12" dur="500"/>
                                        <p:tgtEl>
                                          <p:spTgt spid="75880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58801"/>
                                        </p:tgtEl>
                                        <p:attrNameLst>
                                          <p:attrName>style.visibility</p:attrName>
                                        </p:attrNameLst>
                                      </p:cBhvr>
                                      <p:to>
                                        <p:strVal val="visible"/>
                                      </p:to>
                                    </p:set>
                                    <p:animEffect transition="in" filter="checkerboard(across)">
                                      <p:cBhvr>
                                        <p:cTn id="17" dur="500"/>
                                        <p:tgtEl>
                                          <p:spTgt spid="75880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58802"/>
                                        </p:tgtEl>
                                        <p:attrNameLst>
                                          <p:attrName>style.visibility</p:attrName>
                                        </p:attrNameLst>
                                      </p:cBhvr>
                                      <p:to>
                                        <p:strVal val="visible"/>
                                      </p:to>
                                    </p:set>
                                    <p:animEffect transition="in" filter="checkerboard(across)">
                                      <p:cBhvr>
                                        <p:cTn id="22" dur="500"/>
                                        <p:tgtEl>
                                          <p:spTgt spid="75880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758803"/>
                                        </p:tgtEl>
                                        <p:attrNameLst>
                                          <p:attrName>style.visibility</p:attrName>
                                        </p:attrNameLst>
                                      </p:cBhvr>
                                      <p:to>
                                        <p:strVal val="visible"/>
                                      </p:to>
                                    </p:set>
                                    <p:animEffect transition="in" filter="wipe(up)">
                                      <p:cBhvr>
                                        <p:cTn id="27" dur="500"/>
                                        <p:tgtEl>
                                          <p:spTgt spid="758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8801" grpId="0" animBg="1" autoUpdateAnimBg="0"/>
      <p:bldP spid="758802" grpId="0" animBg="1" autoUpdateAnimBg="0"/>
      <p:bldP spid="758806"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Rectangle 2"/>
          <p:cNvSpPr>
            <a:spLocks noGrp="1" noChangeArrowheads="1"/>
          </p:cNvSpPr>
          <p:nvPr>
            <p:ph type="title"/>
          </p:nvPr>
        </p:nvSpPr>
        <p:spPr>
          <a:xfrm>
            <a:off x="1066800" y="304800"/>
            <a:ext cx="75438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SLR(1) </a:t>
            </a:r>
            <a:r>
              <a:rPr lang="ja-JP" altLang="en-US">
                <a:effectLst/>
              </a:rPr>
              <a:t>文法の例</a:t>
            </a:r>
          </a:p>
        </p:txBody>
      </p:sp>
      <p:sp>
        <p:nvSpPr>
          <p:cNvPr id="687107" name="Rectangle 3"/>
          <p:cNvSpPr>
            <a:spLocks noGrp="1" noChangeArrowheads="1"/>
          </p:cNvSpPr>
          <p:nvPr>
            <p:ph type="body" idx="1"/>
          </p:nvPr>
        </p:nvSpPr>
        <p:spPr>
          <a:xfrm>
            <a:off x="1066800" y="1143000"/>
            <a:ext cx="7772400" cy="609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a:t>
            </a:r>
            <a:r>
              <a:rPr lang="ja-JP" altLang="en-US">
                <a:effectLst/>
              </a:rPr>
              <a:t>→</a:t>
            </a:r>
            <a:r>
              <a:rPr lang="en-US" altLang="ja-JP">
                <a:effectLst/>
              </a:rPr>
              <a:t>E$, E</a:t>
            </a:r>
            <a:r>
              <a:rPr lang="ja-JP" altLang="en-US">
                <a:effectLst/>
              </a:rPr>
              <a:t>→</a:t>
            </a:r>
            <a:r>
              <a:rPr lang="en-US" altLang="ja-JP">
                <a:effectLst/>
              </a:rPr>
              <a:t>T+T, E</a:t>
            </a:r>
            <a:r>
              <a:rPr lang="ja-JP" altLang="en-US">
                <a:effectLst/>
              </a:rPr>
              <a:t>→</a:t>
            </a:r>
            <a:r>
              <a:rPr lang="en-US" altLang="ja-JP">
                <a:effectLst/>
              </a:rPr>
              <a:t>T, T</a:t>
            </a:r>
            <a:r>
              <a:rPr lang="ja-JP" altLang="en-US">
                <a:effectLst/>
              </a:rPr>
              <a:t>→</a:t>
            </a:r>
            <a:r>
              <a:rPr lang="en-US" altLang="ja-JP">
                <a:effectLst/>
              </a:rPr>
              <a:t>m</a:t>
            </a:r>
          </a:p>
        </p:txBody>
      </p:sp>
      <p:sp>
        <p:nvSpPr>
          <p:cNvPr id="687108" name="Rectangle 4"/>
          <p:cNvSpPr>
            <a:spLocks noChangeArrowheads="1"/>
          </p:cNvSpPr>
          <p:nvPr/>
        </p:nvSpPr>
        <p:spPr bwMode="auto">
          <a:xfrm>
            <a:off x="1295400" y="2286000"/>
            <a:ext cx="1752600" cy="1676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a:t>
            </a:r>
            <a:r>
              <a:rPr lang="en-US" altLang="ja-JP" sz="2800"/>
              <a:t>E$</a:t>
            </a:r>
          </a:p>
          <a:p>
            <a:r>
              <a:rPr lang="en-US" altLang="ja-JP" sz="2800"/>
              <a:t>E </a:t>
            </a:r>
            <a:r>
              <a:rPr lang="ja-JP" altLang="en-US" sz="2800"/>
              <a:t>→・</a:t>
            </a:r>
            <a:r>
              <a:rPr lang="en-US" altLang="ja-JP" sz="2800"/>
              <a:t>T+T</a:t>
            </a:r>
          </a:p>
          <a:p>
            <a:r>
              <a:rPr lang="en-US" altLang="ja-JP" sz="2800"/>
              <a:t>E </a:t>
            </a:r>
            <a:r>
              <a:rPr lang="ja-JP" altLang="en-US" sz="2800"/>
              <a:t>→・</a:t>
            </a:r>
            <a:r>
              <a:rPr lang="en-US" altLang="ja-JP" sz="2800"/>
              <a:t>T</a:t>
            </a:r>
          </a:p>
          <a:p>
            <a:r>
              <a:rPr lang="en-US" altLang="ja-JP" sz="2800"/>
              <a:t>T </a:t>
            </a:r>
            <a:r>
              <a:rPr lang="ja-JP" altLang="en-US" sz="2800"/>
              <a:t>→・</a:t>
            </a:r>
            <a:r>
              <a:rPr lang="en-US" altLang="ja-JP" sz="2800"/>
              <a:t>m</a:t>
            </a:r>
          </a:p>
        </p:txBody>
      </p:sp>
      <p:grpSp>
        <p:nvGrpSpPr>
          <p:cNvPr id="687109" name="Group 5"/>
          <p:cNvGrpSpPr>
            <a:grpSpLocks/>
          </p:cNvGrpSpPr>
          <p:nvPr/>
        </p:nvGrpSpPr>
        <p:grpSpPr bwMode="auto">
          <a:xfrm>
            <a:off x="3048000" y="2133600"/>
            <a:ext cx="2362200" cy="762000"/>
            <a:chOff x="1920" y="1536"/>
            <a:chExt cx="1488" cy="480"/>
          </a:xfrm>
        </p:grpSpPr>
        <p:sp>
          <p:nvSpPr>
            <p:cNvPr id="687110" name="Line 6"/>
            <p:cNvSpPr>
              <a:spLocks noChangeShapeType="1"/>
            </p:cNvSpPr>
            <p:nvPr/>
          </p:nvSpPr>
          <p:spPr bwMode="auto">
            <a:xfrm>
              <a:off x="1920" y="1872"/>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7111" name="Text Box 7"/>
            <p:cNvSpPr txBox="1">
              <a:spLocks noChangeArrowheads="1"/>
            </p:cNvSpPr>
            <p:nvPr/>
          </p:nvSpPr>
          <p:spPr bwMode="auto">
            <a:xfrm>
              <a:off x="1968" y="1536"/>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E</a:t>
              </a:r>
            </a:p>
          </p:txBody>
        </p:sp>
        <p:sp>
          <p:nvSpPr>
            <p:cNvPr id="687112" name="Rectangle 8"/>
            <p:cNvSpPr>
              <a:spLocks noChangeArrowheads="1"/>
            </p:cNvSpPr>
            <p:nvPr/>
          </p:nvSpPr>
          <p:spPr bwMode="auto">
            <a:xfrm>
              <a:off x="2304" y="1680"/>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687113" name="Group 9"/>
          <p:cNvGrpSpPr>
            <a:grpSpLocks/>
          </p:cNvGrpSpPr>
          <p:nvPr/>
        </p:nvGrpSpPr>
        <p:grpSpPr bwMode="auto">
          <a:xfrm>
            <a:off x="5410200" y="2133600"/>
            <a:ext cx="2362200" cy="762000"/>
            <a:chOff x="3408" y="1536"/>
            <a:chExt cx="1488" cy="480"/>
          </a:xfrm>
        </p:grpSpPr>
        <p:sp>
          <p:nvSpPr>
            <p:cNvPr id="687114" name="Line 10"/>
            <p:cNvSpPr>
              <a:spLocks noChangeShapeType="1"/>
            </p:cNvSpPr>
            <p:nvPr/>
          </p:nvSpPr>
          <p:spPr bwMode="auto">
            <a:xfrm>
              <a:off x="3408" y="1872"/>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7115" name="Text Box 11"/>
            <p:cNvSpPr txBox="1">
              <a:spLocks noChangeArrowheads="1"/>
            </p:cNvSpPr>
            <p:nvPr/>
          </p:nvSpPr>
          <p:spPr bwMode="auto">
            <a:xfrm>
              <a:off x="3468" y="1536"/>
              <a:ext cx="2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687116" name="Rectangle 12"/>
            <p:cNvSpPr>
              <a:spLocks noChangeArrowheads="1"/>
            </p:cNvSpPr>
            <p:nvPr/>
          </p:nvSpPr>
          <p:spPr bwMode="auto">
            <a:xfrm>
              <a:off x="3792" y="1680"/>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687161" name="Group 57"/>
          <p:cNvGrpSpPr>
            <a:grpSpLocks/>
          </p:cNvGrpSpPr>
          <p:nvPr/>
        </p:nvGrpSpPr>
        <p:grpSpPr bwMode="auto">
          <a:xfrm>
            <a:off x="3048000" y="2895600"/>
            <a:ext cx="2819400" cy="1066800"/>
            <a:chOff x="1920" y="1824"/>
            <a:chExt cx="1776" cy="672"/>
          </a:xfrm>
        </p:grpSpPr>
        <p:sp>
          <p:nvSpPr>
            <p:cNvPr id="687118" name="Line 14"/>
            <p:cNvSpPr>
              <a:spLocks noChangeShapeType="1"/>
            </p:cNvSpPr>
            <p:nvPr/>
          </p:nvSpPr>
          <p:spPr bwMode="auto">
            <a:xfrm>
              <a:off x="1920" y="216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7119" name="Text Box 15"/>
            <p:cNvSpPr txBox="1">
              <a:spLocks noChangeArrowheads="1"/>
            </p:cNvSpPr>
            <p:nvPr/>
          </p:nvSpPr>
          <p:spPr bwMode="auto">
            <a:xfrm>
              <a:off x="1968" y="182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687120" name="Rectangle 16"/>
            <p:cNvSpPr>
              <a:spLocks noChangeArrowheads="1"/>
            </p:cNvSpPr>
            <p:nvPr/>
          </p:nvSpPr>
          <p:spPr bwMode="auto">
            <a:xfrm>
              <a:off x="2304" y="1920"/>
              <a:ext cx="1392"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E </a:t>
              </a:r>
              <a:r>
                <a:rPr lang="ja-JP" altLang="en-US" sz="2800"/>
                <a:t>→ </a:t>
              </a:r>
              <a:r>
                <a:rPr lang="en-US" altLang="ja-JP" sz="2800"/>
                <a:t>T</a:t>
              </a:r>
              <a:r>
                <a:rPr lang="ja-JP" altLang="en-US" sz="2800"/>
                <a:t>・</a:t>
              </a:r>
            </a:p>
          </p:txBody>
        </p:sp>
      </p:grpSp>
      <p:grpSp>
        <p:nvGrpSpPr>
          <p:cNvPr id="687156" name="Group 52"/>
          <p:cNvGrpSpPr>
            <a:grpSpLocks/>
          </p:cNvGrpSpPr>
          <p:nvPr/>
        </p:nvGrpSpPr>
        <p:grpSpPr bwMode="auto">
          <a:xfrm>
            <a:off x="1295400" y="3962400"/>
            <a:ext cx="1752600" cy="914400"/>
            <a:chOff x="816" y="2496"/>
            <a:chExt cx="1104" cy="576"/>
          </a:xfrm>
        </p:grpSpPr>
        <p:sp>
          <p:nvSpPr>
            <p:cNvPr id="687122" name="Line 18"/>
            <p:cNvSpPr>
              <a:spLocks noChangeShapeType="1"/>
            </p:cNvSpPr>
            <p:nvPr/>
          </p:nvSpPr>
          <p:spPr bwMode="auto">
            <a:xfrm>
              <a:off x="1344" y="249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7123" name="Text Box 19"/>
            <p:cNvSpPr txBox="1">
              <a:spLocks noChangeArrowheads="1"/>
            </p:cNvSpPr>
            <p:nvPr/>
          </p:nvSpPr>
          <p:spPr bwMode="auto">
            <a:xfrm>
              <a:off x="1392" y="2496"/>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687124" name="Rectangle 20"/>
            <p:cNvSpPr>
              <a:spLocks noChangeArrowheads="1"/>
            </p:cNvSpPr>
            <p:nvPr/>
          </p:nvSpPr>
          <p:spPr bwMode="auto">
            <a:xfrm>
              <a:off x="816" y="2784"/>
              <a:ext cx="1104" cy="288"/>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a:t>
              </a:r>
              <a:r>
                <a:rPr lang="ja-JP" altLang="en-US" sz="2800"/>
                <a:t>→ </a:t>
              </a:r>
              <a:r>
                <a:rPr lang="en-US" altLang="ja-JP" sz="2800"/>
                <a:t>m・</a:t>
              </a:r>
            </a:p>
          </p:txBody>
        </p:sp>
      </p:grpSp>
      <p:grpSp>
        <p:nvGrpSpPr>
          <p:cNvPr id="687125" name="Group 21"/>
          <p:cNvGrpSpPr>
            <a:grpSpLocks/>
          </p:cNvGrpSpPr>
          <p:nvPr/>
        </p:nvGrpSpPr>
        <p:grpSpPr bwMode="auto">
          <a:xfrm>
            <a:off x="3657600" y="3962400"/>
            <a:ext cx="1752600" cy="1371600"/>
            <a:chOff x="2304" y="2496"/>
            <a:chExt cx="1104" cy="864"/>
          </a:xfrm>
        </p:grpSpPr>
        <p:sp>
          <p:nvSpPr>
            <p:cNvPr id="687126" name="Line 22"/>
            <p:cNvSpPr>
              <a:spLocks noChangeShapeType="1"/>
            </p:cNvSpPr>
            <p:nvPr/>
          </p:nvSpPr>
          <p:spPr bwMode="auto">
            <a:xfrm>
              <a:off x="2832" y="249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7127" name="Text Box 23"/>
            <p:cNvSpPr txBox="1">
              <a:spLocks noChangeArrowheads="1"/>
            </p:cNvSpPr>
            <p:nvPr/>
          </p:nvSpPr>
          <p:spPr bwMode="auto">
            <a:xfrm>
              <a:off x="2904" y="2496"/>
              <a:ext cx="2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687128" name="Rectangle 24"/>
            <p:cNvSpPr>
              <a:spLocks noChangeArrowheads="1"/>
            </p:cNvSpPr>
            <p:nvPr/>
          </p:nvSpPr>
          <p:spPr bwMode="auto">
            <a:xfrm>
              <a:off x="2304" y="2784"/>
              <a:ext cx="1104"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T </a:t>
              </a:r>
              <a:r>
                <a:rPr lang="ja-JP" altLang="en-US" sz="2800"/>
                <a:t>→ </a:t>
              </a:r>
              <a:r>
                <a:rPr lang="en-US" altLang="ja-JP" sz="2800"/>
                <a:t>・m</a:t>
              </a:r>
            </a:p>
          </p:txBody>
        </p:sp>
      </p:grpSp>
      <p:grpSp>
        <p:nvGrpSpPr>
          <p:cNvPr id="687129" name="Group 25"/>
          <p:cNvGrpSpPr>
            <a:grpSpLocks/>
          </p:cNvGrpSpPr>
          <p:nvPr/>
        </p:nvGrpSpPr>
        <p:grpSpPr bwMode="auto">
          <a:xfrm>
            <a:off x="3048000" y="4267200"/>
            <a:ext cx="609600" cy="519113"/>
            <a:chOff x="1920" y="2688"/>
            <a:chExt cx="384" cy="327"/>
          </a:xfrm>
        </p:grpSpPr>
        <p:sp>
          <p:nvSpPr>
            <p:cNvPr id="687130" name="Line 26"/>
            <p:cNvSpPr>
              <a:spLocks noChangeShapeType="1"/>
            </p:cNvSpPr>
            <p:nvPr/>
          </p:nvSpPr>
          <p:spPr bwMode="auto">
            <a:xfrm flipH="1">
              <a:off x="1920" y="297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7131" name="Text Box 27"/>
            <p:cNvSpPr txBox="1">
              <a:spLocks noChangeArrowheads="1"/>
            </p:cNvSpPr>
            <p:nvPr/>
          </p:nvSpPr>
          <p:spPr bwMode="auto">
            <a:xfrm>
              <a:off x="1968" y="268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grpSp>
      <p:grpSp>
        <p:nvGrpSpPr>
          <p:cNvPr id="687132" name="Group 28"/>
          <p:cNvGrpSpPr>
            <a:grpSpLocks/>
          </p:cNvGrpSpPr>
          <p:nvPr/>
        </p:nvGrpSpPr>
        <p:grpSpPr bwMode="auto">
          <a:xfrm>
            <a:off x="5410200" y="4191000"/>
            <a:ext cx="2362200" cy="762000"/>
            <a:chOff x="3408" y="2640"/>
            <a:chExt cx="1488" cy="480"/>
          </a:xfrm>
        </p:grpSpPr>
        <p:sp>
          <p:nvSpPr>
            <p:cNvPr id="687133" name="Line 29"/>
            <p:cNvSpPr>
              <a:spLocks noChangeShapeType="1"/>
            </p:cNvSpPr>
            <p:nvPr/>
          </p:nvSpPr>
          <p:spPr bwMode="auto">
            <a:xfrm>
              <a:off x="3408" y="297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87134" name="Text Box 30"/>
            <p:cNvSpPr txBox="1">
              <a:spLocks noChangeArrowheads="1"/>
            </p:cNvSpPr>
            <p:nvPr/>
          </p:nvSpPr>
          <p:spPr bwMode="auto">
            <a:xfrm>
              <a:off x="3456" y="2640"/>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687135" name="Rectangle 31"/>
            <p:cNvSpPr>
              <a:spLocks noChangeArrowheads="1"/>
            </p:cNvSpPr>
            <p:nvPr/>
          </p:nvSpPr>
          <p:spPr bwMode="auto">
            <a:xfrm>
              <a:off x="3792" y="2784"/>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p:txBody>
        </p:sp>
      </p:grpSp>
      <p:sp>
        <p:nvSpPr>
          <p:cNvPr id="687138" name="AutoShape 34"/>
          <p:cNvSpPr>
            <a:spLocks noChangeArrowheads="1"/>
          </p:cNvSpPr>
          <p:nvPr/>
        </p:nvSpPr>
        <p:spPr bwMode="auto">
          <a:xfrm>
            <a:off x="6400800" y="3124200"/>
            <a:ext cx="1828800" cy="533400"/>
          </a:xfrm>
          <a:prstGeom prst="wedgeRoundRectCallout">
            <a:avLst>
              <a:gd name="adj1" fmla="val -77690"/>
              <a:gd name="adj2" fmla="val -7736"/>
              <a:gd name="adj3" fmla="val 16667"/>
            </a:avLst>
          </a:prstGeom>
          <a:solidFill>
            <a:srgbClr val="003300"/>
          </a:solidFill>
          <a:ln w="19050">
            <a:solidFill>
              <a:schemeClr val="tx1"/>
            </a:solidFill>
            <a:miter lim="800000"/>
            <a:headEnd/>
            <a:tailEnd/>
          </a:ln>
          <a:effectLst/>
        </p:spPr>
        <p:txBody>
          <a:bodyPr lIns="90000" tIns="46800" rIns="90000" bIns="46800"/>
          <a:lstStyle/>
          <a:p>
            <a:pPr algn="ctr"/>
            <a:r>
              <a:rPr lang="ja-JP" altLang="en-US" sz="2400">
                <a:solidFill>
                  <a:srgbClr val="FFFF99"/>
                </a:solidFill>
              </a:rPr>
              <a:t>移動と還元</a:t>
            </a:r>
          </a:p>
        </p:txBody>
      </p:sp>
      <p:grpSp>
        <p:nvGrpSpPr>
          <p:cNvPr id="687146" name="Group 42"/>
          <p:cNvGrpSpPr>
            <a:grpSpLocks/>
          </p:cNvGrpSpPr>
          <p:nvPr/>
        </p:nvGrpSpPr>
        <p:grpSpPr bwMode="auto">
          <a:xfrm>
            <a:off x="304800" y="1752600"/>
            <a:ext cx="8686800" cy="3886200"/>
            <a:chOff x="192" y="1104"/>
            <a:chExt cx="5472" cy="2448"/>
          </a:xfrm>
        </p:grpSpPr>
        <p:sp>
          <p:nvSpPr>
            <p:cNvPr id="687147" name="AutoShape 43"/>
            <p:cNvSpPr>
              <a:spLocks noChangeArrowheads="1"/>
            </p:cNvSpPr>
            <p:nvPr/>
          </p:nvSpPr>
          <p:spPr bwMode="auto">
            <a:xfrm>
              <a:off x="192" y="1104"/>
              <a:ext cx="912" cy="288"/>
            </a:xfrm>
            <a:prstGeom prst="wedgeRoundRectCallout">
              <a:avLst>
                <a:gd name="adj1" fmla="val 40130"/>
                <a:gd name="adj2" fmla="val 84722"/>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移動のみ</a:t>
              </a:r>
            </a:p>
          </p:txBody>
        </p:sp>
        <p:sp>
          <p:nvSpPr>
            <p:cNvPr id="687148" name="AutoShape 44"/>
            <p:cNvSpPr>
              <a:spLocks noChangeArrowheads="1"/>
            </p:cNvSpPr>
            <p:nvPr/>
          </p:nvSpPr>
          <p:spPr bwMode="auto">
            <a:xfrm>
              <a:off x="2256" y="1104"/>
              <a:ext cx="912" cy="288"/>
            </a:xfrm>
            <a:prstGeom prst="wedgeRoundRectCallout">
              <a:avLst>
                <a:gd name="adj1" fmla="val 26972"/>
                <a:gd name="adj2" fmla="val 76389"/>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移動のみ</a:t>
              </a:r>
            </a:p>
          </p:txBody>
        </p:sp>
        <p:sp>
          <p:nvSpPr>
            <p:cNvPr id="687149" name="AutoShape 45"/>
            <p:cNvSpPr>
              <a:spLocks noChangeArrowheads="1"/>
            </p:cNvSpPr>
            <p:nvPr/>
          </p:nvSpPr>
          <p:spPr bwMode="auto">
            <a:xfrm>
              <a:off x="4080" y="1104"/>
              <a:ext cx="816" cy="288"/>
            </a:xfrm>
            <a:prstGeom prst="wedgeRoundRectCallout">
              <a:avLst>
                <a:gd name="adj1" fmla="val -1593"/>
                <a:gd name="adj2" fmla="val 77431"/>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受理</a:t>
              </a:r>
            </a:p>
          </p:txBody>
        </p:sp>
        <p:sp>
          <p:nvSpPr>
            <p:cNvPr id="687150" name="AutoShape 46"/>
            <p:cNvSpPr>
              <a:spLocks noChangeArrowheads="1"/>
            </p:cNvSpPr>
            <p:nvPr/>
          </p:nvSpPr>
          <p:spPr bwMode="auto">
            <a:xfrm>
              <a:off x="672" y="3216"/>
              <a:ext cx="1104" cy="288"/>
            </a:xfrm>
            <a:prstGeom prst="wedgeRoundRectCallout">
              <a:avLst>
                <a:gd name="adj1" fmla="val 10056"/>
                <a:gd name="adj2" fmla="val -95486"/>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還元1個のみ</a:t>
              </a:r>
            </a:p>
          </p:txBody>
        </p:sp>
        <p:sp>
          <p:nvSpPr>
            <p:cNvPr id="687151" name="AutoShape 47"/>
            <p:cNvSpPr>
              <a:spLocks noChangeArrowheads="1"/>
            </p:cNvSpPr>
            <p:nvPr/>
          </p:nvSpPr>
          <p:spPr bwMode="auto">
            <a:xfrm>
              <a:off x="3600" y="3264"/>
              <a:ext cx="912" cy="288"/>
            </a:xfrm>
            <a:prstGeom prst="wedgeRoundRectCallout">
              <a:avLst>
                <a:gd name="adj1" fmla="val -67764"/>
                <a:gd name="adj2" fmla="val -59722"/>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移動のみ</a:t>
              </a:r>
            </a:p>
          </p:txBody>
        </p:sp>
        <p:sp>
          <p:nvSpPr>
            <p:cNvPr id="687152" name="AutoShape 48"/>
            <p:cNvSpPr>
              <a:spLocks noChangeArrowheads="1"/>
            </p:cNvSpPr>
            <p:nvPr/>
          </p:nvSpPr>
          <p:spPr bwMode="auto">
            <a:xfrm>
              <a:off x="4560" y="3264"/>
              <a:ext cx="1104" cy="288"/>
            </a:xfrm>
            <a:prstGeom prst="wedgeRoundRectCallout">
              <a:avLst>
                <a:gd name="adj1" fmla="val -41486"/>
                <a:gd name="adj2" fmla="val -100347"/>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還元1個のみ</a:t>
              </a:r>
            </a:p>
          </p:txBody>
        </p:sp>
      </p:grpSp>
      <p:sp>
        <p:nvSpPr>
          <p:cNvPr id="687159" name="Text Box 55"/>
          <p:cNvSpPr txBox="1">
            <a:spLocks noChangeArrowheads="1"/>
          </p:cNvSpPr>
          <p:nvPr/>
        </p:nvSpPr>
        <p:spPr bwMode="auto">
          <a:xfrm>
            <a:off x="1143000" y="5638800"/>
            <a:ext cx="77263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移動と還元があるとどちらを適用するか分からない</a:t>
            </a:r>
          </a:p>
        </p:txBody>
      </p:sp>
      <p:sp>
        <p:nvSpPr>
          <p:cNvPr id="687160" name="Text Box 56"/>
          <p:cNvSpPr txBox="1">
            <a:spLocks noChangeArrowheads="1"/>
          </p:cNvSpPr>
          <p:nvPr/>
        </p:nvSpPr>
        <p:spPr bwMode="auto">
          <a:xfrm>
            <a:off x="1219200" y="6042025"/>
            <a:ext cx="36290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LR(0) </a:t>
            </a:r>
            <a:r>
              <a:rPr lang="ja-JP" altLang="en-US" sz="2800"/>
              <a:t>文法ではない</a:t>
            </a:r>
            <a:endParaRPr lang="en-US" altLang="ja-JP" sz="2800"/>
          </a:p>
        </p:txBody>
      </p:sp>
      <p:sp>
        <p:nvSpPr>
          <p:cNvPr id="687162" name="Text Box 58"/>
          <p:cNvSpPr txBox="1">
            <a:spLocks noChangeArrowheads="1"/>
          </p:cNvSpPr>
          <p:nvPr/>
        </p:nvSpPr>
        <p:spPr bwMode="auto">
          <a:xfrm>
            <a:off x="6248400" y="457200"/>
            <a:ext cx="238283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① </a:t>
            </a:r>
            <a:r>
              <a:rPr lang="en-US" altLang="ja-JP" sz="2800"/>
              <a:t>LR(0)</a:t>
            </a:r>
            <a:r>
              <a:rPr lang="ja-JP" altLang="en-US" sz="2800"/>
              <a:t>と</a:t>
            </a:r>
          </a:p>
          <a:p>
            <a:r>
              <a:rPr lang="ja-JP" altLang="en-US" sz="2800"/>
              <a:t>     同様に処理</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87108"/>
                                        </p:tgtEl>
                                        <p:attrNameLst>
                                          <p:attrName>style.visibility</p:attrName>
                                        </p:attrNameLst>
                                      </p:cBhvr>
                                      <p:to>
                                        <p:strVal val="visible"/>
                                      </p:to>
                                    </p:set>
                                    <p:animEffect transition="in" filter="checkerboard(across)">
                                      <p:cBhvr>
                                        <p:cTn id="7" dur="500"/>
                                        <p:tgtEl>
                                          <p:spTgt spid="6871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687109"/>
                                        </p:tgtEl>
                                        <p:attrNameLst>
                                          <p:attrName>style.visibility</p:attrName>
                                        </p:attrNameLst>
                                      </p:cBhvr>
                                      <p:to>
                                        <p:strVal val="visible"/>
                                      </p:to>
                                    </p:set>
                                    <p:animEffect transition="in" filter="wipe(left)">
                                      <p:cBhvr>
                                        <p:cTn id="12" dur="500"/>
                                        <p:tgtEl>
                                          <p:spTgt spid="6871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687113"/>
                                        </p:tgtEl>
                                        <p:attrNameLst>
                                          <p:attrName>style.visibility</p:attrName>
                                        </p:attrNameLst>
                                      </p:cBhvr>
                                      <p:to>
                                        <p:strVal val="visible"/>
                                      </p:to>
                                    </p:set>
                                    <p:animEffect transition="in" filter="wipe(left)">
                                      <p:cBhvr>
                                        <p:cTn id="17" dur="500"/>
                                        <p:tgtEl>
                                          <p:spTgt spid="68711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687161"/>
                                        </p:tgtEl>
                                        <p:attrNameLst>
                                          <p:attrName>style.visibility</p:attrName>
                                        </p:attrNameLst>
                                      </p:cBhvr>
                                      <p:to>
                                        <p:strVal val="visible"/>
                                      </p:to>
                                    </p:set>
                                    <p:animEffect transition="in" filter="wipe(left)">
                                      <p:cBhvr>
                                        <p:cTn id="22" dur="500"/>
                                        <p:tgtEl>
                                          <p:spTgt spid="68716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687156"/>
                                        </p:tgtEl>
                                        <p:attrNameLst>
                                          <p:attrName>style.visibility</p:attrName>
                                        </p:attrNameLst>
                                      </p:cBhvr>
                                      <p:to>
                                        <p:strVal val="visible"/>
                                      </p:to>
                                    </p:set>
                                    <p:animEffect transition="in" filter="wipe(up)">
                                      <p:cBhvr>
                                        <p:cTn id="27" dur="500"/>
                                        <p:tgtEl>
                                          <p:spTgt spid="68715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687125"/>
                                        </p:tgtEl>
                                        <p:attrNameLst>
                                          <p:attrName>style.visibility</p:attrName>
                                        </p:attrNameLst>
                                      </p:cBhvr>
                                      <p:to>
                                        <p:strVal val="visible"/>
                                      </p:to>
                                    </p:set>
                                    <p:animEffect transition="in" filter="wipe(up)">
                                      <p:cBhvr>
                                        <p:cTn id="32" dur="500"/>
                                        <p:tgtEl>
                                          <p:spTgt spid="68712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2" fill="hold" nodeType="clickEffect">
                                  <p:stCondLst>
                                    <p:cond delay="0"/>
                                  </p:stCondLst>
                                  <p:childTnLst>
                                    <p:set>
                                      <p:cBhvr>
                                        <p:cTn id="36" dur="1" fill="hold">
                                          <p:stCondLst>
                                            <p:cond delay="0"/>
                                          </p:stCondLst>
                                        </p:cTn>
                                        <p:tgtEl>
                                          <p:spTgt spid="687129"/>
                                        </p:tgtEl>
                                        <p:attrNameLst>
                                          <p:attrName>style.visibility</p:attrName>
                                        </p:attrNameLst>
                                      </p:cBhvr>
                                      <p:to>
                                        <p:strVal val="visible"/>
                                      </p:to>
                                    </p:set>
                                    <p:animEffect transition="in" filter="wipe(right)">
                                      <p:cBhvr>
                                        <p:cTn id="37" dur="500"/>
                                        <p:tgtEl>
                                          <p:spTgt spid="68712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87132"/>
                                        </p:tgtEl>
                                        <p:attrNameLst>
                                          <p:attrName>style.visibility</p:attrName>
                                        </p:attrNameLst>
                                      </p:cBhvr>
                                      <p:to>
                                        <p:strVal val="visible"/>
                                      </p:to>
                                    </p:set>
                                    <p:animEffect transition="in" filter="wipe(left)">
                                      <p:cBhvr>
                                        <p:cTn id="42" dur="500"/>
                                        <p:tgtEl>
                                          <p:spTgt spid="68713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nodeType="clickEffect">
                                  <p:stCondLst>
                                    <p:cond delay="0"/>
                                  </p:stCondLst>
                                  <p:childTnLst>
                                    <p:set>
                                      <p:cBhvr>
                                        <p:cTn id="46" dur="1" fill="hold">
                                          <p:stCondLst>
                                            <p:cond delay="0"/>
                                          </p:stCondLst>
                                        </p:cTn>
                                        <p:tgtEl>
                                          <p:spTgt spid="687146"/>
                                        </p:tgtEl>
                                        <p:attrNameLst>
                                          <p:attrName>style.visibility</p:attrName>
                                        </p:attrNameLst>
                                      </p:cBhvr>
                                      <p:to>
                                        <p:strVal val="visible"/>
                                      </p:to>
                                    </p:set>
                                    <p:animEffect transition="in" filter="checkerboard(across)">
                                      <p:cBhvr>
                                        <p:cTn id="47" dur="500"/>
                                        <p:tgtEl>
                                          <p:spTgt spid="68714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687138"/>
                                        </p:tgtEl>
                                        <p:attrNameLst>
                                          <p:attrName>style.visibility</p:attrName>
                                        </p:attrNameLst>
                                      </p:cBhvr>
                                      <p:to>
                                        <p:strVal val="visible"/>
                                      </p:to>
                                    </p:set>
                                    <p:animEffect transition="in" filter="checkerboard(across)">
                                      <p:cBhvr>
                                        <p:cTn id="52" dur="500"/>
                                        <p:tgtEl>
                                          <p:spTgt spid="687138"/>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5" presetClass="entr" presetSubtype="10" fill="hold" grpId="0" nodeType="clickEffect">
                                  <p:stCondLst>
                                    <p:cond delay="0"/>
                                  </p:stCondLst>
                                  <p:childTnLst>
                                    <p:set>
                                      <p:cBhvr>
                                        <p:cTn id="56" dur="1" fill="hold">
                                          <p:stCondLst>
                                            <p:cond delay="0"/>
                                          </p:stCondLst>
                                        </p:cTn>
                                        <p:tgtEl>
                                          <p:spTgt spid="687159"/>
                                        </p:tgtEl>
                                        <p:attrNameLst>
                                          <p:attrName>style.visibility</p:attrName>
                                        </p:attrNameLst>
                                      </p:cBhvr>
                                      <p:to>
                                        <p:strVal val="visible"/>
                                      </p:to>
                                    </p:set>
                                    <p:animEffect transition="in" filter="checkerboard(across)">
                                      <p:cBhvr>
                                        <p:cTn id="57" dur="500"/>
                                        <p:tgtEl>
                                          <p:spTgt spid="687159"/>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687160"/>
                                        </p:tgtEl>
                                        <p:attrNameLst>
                                          <p:attrName>style.visibility</p:attrName>
                                        </p:attrNameLst>
                                      </p:cBhvr>
                                      <p:to>
                                        <p:strVal val="visible"/>
                                      </p:to>
                                    </p:set>
                                    <p:animEffect transition="in" filter="checkerboard(across)">
                                      <p:cBhvr>
                                        <p:cTn id="62" dur="500"/>
                                        <p:tgtEl>
                                          <p:spTgt spid="687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7108" grpId="0" animBg="1" autoUpdateAnimBg="0"/>
      <p:bldP spid="687138" grpId="0" animBg="1" autoUpdateAnimBg="0"/>
      <p:bldP spid="687159" grpId="0" autoUpdateAnimBg="0"/>
      <p:bldP spid="687160"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8" name="Rectangle 2"/>
          <p:cNvSpPr>
            <a:spLocks noGrp="1" noChangeArrowheads="1"/>
          </p:cNvSpPr>
          <p:nvPr>
            <p:ph type="title"/>
          </p:nvPr>
        </p:nvSpPr>
        <p:spPr>
          <a:xfrm>
            <a:off x="1066800" y="304800"/>
            <a:ext cx="75438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SLR(1) </a:t>
            </a:r>
            <a:r>
              <a:rPr lang="ja-JP" altLang="en-US">
                <a:effectLst/>
              </a:rPr>
              <a:t>文法の例</a:t>
            </a:r>
          </a:p>
        </p:txBody>
      </p:sp>
      <p:sp>
        <p:nvSpPr>
          <p:cNvPr id="700419" name="Rectangle 3"/>
          <p:cNvSpPr>
            <a:spLocks noGrp="1" noChangeArrowheads="1"/>
          </p:cNvSpPr>
          <p:nvPr>
            <p:ph type="body" idx="1"/>
          </p:nvPr>
        </p:nvSpPr>
        <p:spPr>
          <a:xfrm>
            <a:off x="1066800" y="1143000"/>
            <a:ext cx="7772400" cy="609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a:t>
            </a:r>
            <a:r>
              <a:rPr lang="ja-JP" altLang="en-US">
                <a:effectLst/>
              </a:rPr>
              <a:t>→</a:t>
            </a:r>
            <a:r>
              <a:rPr lang="en-US" altLang="ja-JP">
                <a:effectLst/>
              </a:rPr>
              <a:t>E$, E</a:t>
            </a:r>
            <a:r>
              <a:rPr lang="ja-JP" altLang="en-US">
                <a:effectLst/>
              </a:rPr>
              <a:t>→</a:t>
            </a:r>
            <a:r>
              <a:rPr lang="en-US" altLang="ja-JP">
                <a:effectLst/>
              </a:rPr>
              <a:t>T+T, E</a:t>
            </a:r>
            <a:r>
              <a:rPr lang="ja-JP" altLang="en-US">
                <a:effectLst/>
              </a:rPr>
              <a:t>→</a:t>
            </a:r>
            <a:r>
              <a:rPr lang="en-US" altLang="ja-JP">
                <a:effectLst/>
              </a:rPr>
              <a:t>T, T</a:t>
            </a:r>
            <a:r>
              <a:rPr lang="ja-JP" altLang="en-US">
                <a:effectLst/>
              </a:rPr>
              <a:t>→</a:t>
            </a:r>
            <a:r>
              <a:rPr lang="en-US" altLang="ja-JP">
                <a:effectLst/>
              </a:rPr>
              <a:t>m</a:t>
            </a:r>
          </a:p>
        </p:txBody>
      </p:sp>
      <p:sp>
        <p:nvSpPr>
          <p:cNvPr id="700420" name="Rectangle 4"/>
          <p:cNvSpPr>
            <a:spLocks noChangeArrowheads="1"/>
          </p:cNvSpPr>
          <p:nvPr/>
        </p:nvSpPr>
        <p:spPr bwMode="auto">
          <a:xfrm>
            <a:off x="1295400" y="2286000"/>
            <a:ext cx="1752600" cy="1676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a:t>
            </a:r>
            <a:r>
              <a:rPr lang="en-US" altLang="ja-JP" sz="2800"/>
              <a:t>E$</a:t>
            </a:r>
          </a:p>
          <a:p>
            <a:r>
              <a:rPr lang="en-US" altLang="ja-JP" sz="2800"/>
              <a:t>E </a:t>
            </a:r>
            <a:r>
              <a:rPr lang="ja-JP" altLang="en-US" sz="2800"/>
              <a:t>→・</a:t>
            </a:r>
            <a:r>
              <a:rPr lang="en-US" altLang="ja-JP" sz="2800"/>
              <a:t>T+T</a:t>
            </a:r>
          </a:p>
          <a:p>
            <a:r>
              <a:rPr lang="en-US" altLang="ja-JP" sz="2800"/>
              <a:t>E </a:t>
            </a:r>
            <a:r>
              <a:rPr lang="ja-JP" altLang="en-US" sz="2800"/>
              <a:t>→・</a:t>
            </a:r>
            <a:r>
              <a:rPr lang="en-US" altLang="ja-JP" sz="2800"/>
              <a:t>T</a:t>
            </a:r>
          </a:p>
          <a:p>
            <a:r>
              <a:rPr lang="en-US" altLang="ja-JP" sz="2800"/>
              <a:t>T </a:t>
            </a:r>
            <a:r>
              <a:rPr lang="ja-JP" altLang="en-US" sz="2800"/>
              <a:t>→・</a:t>
            </a:r>
            <a:r>
              <a:rPr lang="en-US" altLang="ja-JP" sz="2800"/>
              <a:t>m</a:t>
            </a:r>
          </a:p>
        </p:txBody>
      </p:sp>
      <p:grpSp>
        <p:nvGrpSpPr>
          <p:cNvPr id="700421" name="Group 5"/>
          <p:cNvGrpSpPr>
            <a:grpSpLocks/>
          </p:cNvGrpSpPr>
          <p:nvPr/>
        </p:nvGrpSpPr>
        <p:grpSpPr bwMode="auto">
          <a:xfrm>
            <a:off x="3048000" y="2133600"/>
            <a:ext cx="2362200" cy="762000"/>
            <a:chOff x="1920" y="1536"/>
            <a:chExt cx="1488" cy="480"/>
          </a:xfrm>
        </p:grpSpPr>
        <p:sp>
          <p:nvSpPr>
            <p:cNvPr id="700422" name="Line 6"/>
            <p:cNvSpPr>
              <a:spLocks noChangeShapeType="1"/>
            </p:cNvSpPr>
            <p:nvPr/>
          </p:nvSpPr>
          <p:spPr bwMode="auto">
            <a:xfrm>
              <a:off x="1920" y="1872"/>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0423" name="Text Box 7"/>
            <p:cNvSpPr txBox="1">
              <a:spLocks noChangeArrowheads="1"/>
            </p:cNvSpPr>
            <p:nvPr/>
          </p:nvSpPr>
          <p:spPr bwMode="auto">
            <a:xfrm>
              <a:off x="1968" y="1536"/>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E</a:t>
              </a:r>
            </a:p>
          </p:txBody>
        </p:sp>
        <p:sp>
          <p:nvSpPr>
            <p:cNvPr id="700424" name="Rectangle 8"/>
            <p:cNvSpPr>
              <a:spLocks noChangeArrowheads="1"/>
            </p:cNvSpPr>
            <p:nvPr/>
          </p:nvSpPr>
          <p:spPr bwMode="auto">
            <a:xfrm>
              <a:off x="2304" y="1680"/>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700425" name="Group 9"/>
          <p:cNvGrpSpPr>
            <a:grpSpLocks/>
          </p:cNvGrpSpPr>
          <p:nvPr/>
        </p:nvGrpSpPr>
        <p:grpSpPr bwMode="auto">
          <a:xfrm>
            <a:off x="5410200" y="2133600"/>
            <a:ext cx="2362200" cy="762000"/>
            <a:chOff x="3408" y="1536"/>
            <a:chExt cx="1488" cy="480"/>
          </a:xfrm>
        </p:grpSpPr>
        <p:sp>
          <p:nvSpPr>
            <p:cNvPr id="700426" name="Line 10"/>
            <p:cNvSpPr>
              <a:spLocks noChangeShapeType="1"/>
            </p:cNvSpPr>
            <p:nvPr/>
          </p:nvSpPr>
          <p:spPr bwMode="auto">
            <a:xfrm>
              <a:off x="3408" y="1872"/>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0427" name="Text Box 11"/>
            <p:cNvSpPr txBox="1">
              <a:spLocks noChangeArrowheads="1"/>
            </p:cNvSpPr>
            <p:nvPr/>
          </p:nvSpPr>
          <p:spPr bwMode="auto">
            <a:xfrm>
              <a:off x="3468" y="1536"/>
              <a:ext cx="2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00428" name="Rectangle 12"/>
            <p:cNvSpPr>
              <a:spLocks noChangeArrowheads="1"/>
            </p:cNvSpPr>
            <p:nvPr/>
          </p:nvSpPr>
          <p:spPr bwMode="auto">
            <a:xfrm>
              <a:off x="3792" y="1680"/>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sp>
        <p:nvSpPr>
          <p:cNvPr id="700430" name="Line 14"/>
          <p:cNvSpPr>
            <a:spLocks noChangeShapeType="1"/>
          </p:cNvSpPr>
          <p:nvPr/>
        </p:nvSpPr>
        <p:spPr bwMode="auto">
          <a:xfrm>
            <a:off x="3048000" y="3429000"/>
            <a:ext cx="6096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0431" name="Text Box 15"/>
          <p:cNvSpPr txBox="1">
            <a:spLocks noChangeArrowheads="1"/>
          </p:cNvSpPr>
          <p:nvPr/>
        </p:nvSpPr>
        <p:spPr bwMode="auto">
          <a:xfrm>
            <a:off x="3124200" y="2895600"/>
            <a:ext cx="3984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00432" name="Rectangle 16"/>
          <p:cNvSpPr>
            <a:spLocks noChangeArrowheads="1"/>
          </p:cNvSpPr>
          <p:nvPr/>
        </p:nvSpPr>
        <p:spPr bwMode="auto">
          <a:xfrm>
            <a:off x="3657600" y="3048000"/>
            <a:ext cx="2209800" cy="914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E </a:t>
            </a:r>
            <a:r>
              <a:rPr lang="ja-JP" altLang="en-US" sz="2800"/>
              <a:t>→ </a:t>
            </a:r>
            <a:r>
              <a:rPr lang="en-US" altLang="ja-JP" sz="2800"/>
              <a:t>T</a:t>
            </a:r>
            <a:r>
              <a:rPr lang="ja-JP" altLang="en-US" sz="2800"/>
              <a:t>・</a:t>
            </a:r>
          </a:p>
        </p:txBody>
      </p:sp>
      <p:grpSp>
        <p:nvGrpSpPr>
          <p:cNvPr id="700433" name="Group 17"/>
          <p:cNvGrpSpPr>
            <a:grpSpLocks/>
          </p:cNvGrpSpPr>
          <p:nvPr/>
        </p:nvGrpSpPr>
        <p:grpSpPr bwMode="auto">
          <a:xfrm>
            <a:off x="1295400" y="3962400"/>
            <a:ext cx="1752600" cy="914400"/>
            <a:chOff x="816" y="2496"/>
            <a:chExt cx="1104" cy="576"/>
          </a:xfrm>
        </p:grpSpPr>
        <p:sp>
          <p:nvSpPr>
            <p:cNvPr id="700434" name="Line 18"/>
            <p:cNvSpPr>
              <a:spLocks noChangeShapeType="1"/>
            </p:cNvSpPr>
            <p:nvPr/>
          </p:nvSpPr>
          <p:spPr bwMode="auto">
            <a:xfrm>
              <a:off x="1344" y="249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0435" name="Text Box 19"/>
            <p:cNvSpPr txBox="1">
              <a:spLocks noChangeArrowheads="1"/>
            </p:cNvSpPr>
            <p:nvPr/>
          </p:nvSpPr>
          <p:spPr bwMode="auto">
            <a:xfrm>
              <a:off x="1392" y="2496"/>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700436" name="Rectangle 20"/>
            <p:cNvSpPr>
              <a:spLocks noChangeArrowheads="1"/>
            </p:cNvSpPr>
            <p:nvPr/>
          </p:nvSpPr>
          <p:spPr bwMode="auto">
            <a:xfrm>
              <a:off x="816" y="2784"/>
              <a:ext cx="1104" cy="288"/>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a:t>
              </a:r>
              <a:r>
                <a:rPr lang="ja-JP" altLang="en-US" sz="2800"/>
                <a:t>→ </a:t>
              </a:r>
              <a:r>
                <a:rPr lang="en-US" altLang="ja-JP" sz="2800"/>
                <a:t>m・</a:t>
              </a:r>
            </a:p>
          </p:txBody>
        </p:sp>
      </p:grpSp>
      <p:grpSp>
        <p:nvGrpSpPr>
          <p:cNvPr id="700437" name="Group 21"/>
          <p:cNvGrpSpPr>
            <a:grpSpLocks/>
          </p:cNvGrpSpPr>
          <p:nvPr/>
        </p:nvGrpSpPr>
        <p:grpSpPr bwMode="auto">
          <a:xfrm>
            <a:off x="3657600" y="3962400"/>
            <a:ext cx="1752600" cy="1371600"/>
            <a:chOff x="2304" y="2496"/>
            <a:chExt cx="1104" cy="864"/>
          </a:xfrm>
        </p:grpSpPr>
        <p:sp>
          <p:nvSpPr>
            <p:cNvPr id="700438" name="Line 22"/>
            <p:cNvSpPr>
              <a:spLocks noChangeShapeType="1"/>
            </p:cNvSpPr>
            <p:nvPr/>
          </p:nvSpPr>
          <p:spPr bwMode="auto">
            <a:xfrm>
              <a:off x="2832" y="2496"/>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0439" name="Text Box 23"/>
            <p:cNvSpPr txBox="1">
              <a:spLocks noChangeArrowheads="1"/>
            </p:cNvSpPr>
            <p:nvPr/>
          </p:nvSpPr>
          <p:spPr bwMode="auto">
            <a:xfrm>
              <a:off x="2904" y="2496"/>
              <a:ext cx="2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00440" name="Rectangle 24"/>
            <p:cNvSpPr>
              <a:spLocks noChangeArrowheads="1"/>
            </p:cNvSpPr>
            <p:nvPr/>
          </p:nvSpPr>
          <p:spPr bwMode="auto">
            <a:xfrm>
              <a:off x="2304" y="2784"/>
              <a:ext cx="1104"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T </a:t>
              </a:r>
              <a:r>
                <a:rPr lang="ja-JP" altLang="en-US" sz="2800"/>
                <a:t>→ </a:t>
              </a:r>
              <a:r>
                <a:rPr lang="en-US" altLang="ja-JP" sz="2800"/>
                <a:t>・m</a:t>
              </a:r>
            </a:p>
          </p:txBody>
        </p:sp>
      </p:grpSp>
      <p:grpSp>
        <p:nvGrpSpPr>
          <p:cNvPr id="700441" name="Group 25"/>
          <p:cNvGrpSpPr>
            <a:grpSpLocks/>
          </p:cNvGrpSpPr>
          <p:nvPr/>
        </p:nvGrpSpPr>
        <p:grpSpPr bwMode="auto">
          <a:xfrm>
            <a:off x="3048000" y="4267200"/>
            <a:ext cx="609600" cy="519113"/>
            <a:chOff x="1920" y="2688"/>
            <a:chExt cx="384" cy="327"/>
          </a:xfrm>
        </p:grpSpPr>
        <p:sp>
          <p:nvSpPr>
            <p:cNvPr id="700442" name="Line 26"/>
            <p:cNvSpPr>
              <a:spLocks noChangeShapeType="1"/>
            </p:cNvSpPr>
            <p:nvPr/>
          </p:nvSpPr>
          <p:spPr bwMode="auto">
            <a:xfrm flipH="1">
              <a:off x="1920" y="297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0443" name="Text Box 27"/>
            <p:cNvSpPr txBox="1">
              <a:spLocks noChangeArrowheads="1"/>
            </p:cNvSpPr>
            <p:nvPr/>
          </p:nvSpPr>
          <p:spPr bwMode="auto">
            <a:xfrm>
              <a:off x="1968" y="2688"/>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grpSp>
      <p:grpSp>
        <p:nvGrpSpPr>
          <p:cNvPr id="700444" name="Group 28"/>
          <p:cNvGrpSpPr>
            <a:grpSpLocks/>
          </p:cNvGrpSpPr>
          <p:nvPr/>
        </p:nvGrpSpPr>
        <p:grpSpPr bwMode="auto">
          <a:xfrm>
            <a:off x="5410200" y="4191000"/>
            <a:ext cx="2362200" cy="762000"/>
            <a:chOff x="3408" y="2640"/>
            <a:chExt cx="1488" cy="480"/>
          </a:xfrm>
        </p:grpSpPr>
        <p:sp>
          <p:nvSpPr>
            <p:cNvPr id="700445" name="Line 29"/>
            <p:cNvSpPr>
              <a:spLocks noChangeShapeType="1"/>
            </p:cNvSpPr>
            <p:nvPr/>
          </p:nvSpPr>
          <p:spPr bwMode="auto">
            <a:xfrm>
              <a:off x="3408" y="2976"/>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00446" name="Text Box 30"/>
            <p:cNvSpPr txBox="1">
              <a:spLocks noChangeArrowheads="1"/>
            </p:cNvSpPr>
            <p:nvPr/>
          </p:nvSpPr>
          <p:spPr bwMode="auto">
            <a:xfrm>
              <a:off x="3456" y="2640"/>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00447" name="Rectangle 31"/>
            <p:cNvSpPr>
              <a:spLocks noChangeArrowheads="1"/>
            </p:cNvSpPr>
            <p:nvPr/>
          </p:nvSpPr>
          <p:spPr bwMode="auto">
            <a:xfrm>
              <a:off x="3792" y="2784"/>
              <a:ext cx="1104"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p:txBody>
        </p:sp>
      </p:grpSp>
      <p:sp>
        <p:nvSpPr>
          <p:cNvPr id="700448" name="AutoShape 32"/>
          <p:cNvSpPr>
            <a:spLocks noChangeArrowheads="1"/>
          </p:cNvSpPr>
          <p:nvPr/>
        </p:nvSpPr>
        <p:spPr bwMode="auto">
          <a:xfrm>
            <a:off x="6400800" y="3124200"/>
            <a:ext cx="1828800" cy="533400"/>
          </a:xfrm>
          <a:prstGeom prst="wedgeRoundRectCallout">
            <a:avLst>
              <a:gd name="adj1" fmla="val -78384"/>
              <a:gd name="adj2" fmla="val -7440"/>
              <a:gd name="adj3" fmla="val 16667"/>
            </a:avLst>
          </a:prstGeom>
          <a:solidFill>
            <a:srgbClr val="003300"/>
          </a:solidFill>
          <a:ln w="19050">
            <a:solidFill>
              <a:schemeClr val="tx1"/>
            </a:solidFill>
            <a:miter lim="800000"/>
            <a:headEnd/>
            <a:tailEnd/>
          </a:ln>
          <a:effectLst/>
        </p:spPr>
        <p:txBody>
          <a:bodyPr lIns="90000" tIns="46800" rIns="90000" bIns="46800"/>
          <a:lstStyle/>
          <a:p>
            <a:pPr algn="ctr"/>
            <a:r>
              <a:rPr lang="ja-JP" altLang="en-US" sz="2400">
                <a:solidFill>
                  <a:srgbClr val="FFFF99"/>
                </a:solidFill>
              </a:rPr>
              <a:t>移動と還元</a:t>
            </a:r>
          </a:p>
        </p:txBody>
      </p:sp>
      <p:grpSp>
        <p:nvGrpSpPr>
          <p:cNvPr id="700450" name="Group 34"/>
          <p:cNvGrpSpPr>
            <a:grpSpLocks/>
          </p:cNvGrpSpPr>
          <p:nvPr/>
        </p:nvGrpSpPr>
        <p:grpSpPr bwMode="auto">
          <a:xfrm>
            <a:off x="304800" y="1752600"/>
            <a:ext cx="8686800" cy="3886200"/>
            <a:chOff x="192" y="1104"/>
            <a:chExt cx="5472" cy="2448"/>
          </a:xfrm>
        </p:grpSpPr>
        <p:sp>
          <p:nvSpPr>
            <p:cNvPr id="700451" name="AutoShape 35"/>
            <p:cNvSpPr>
              <a:spLocks noChangeArrowheads="1"/>
            </p:cNvSpPr>
            <p:nvPr/>
          </p:nvSpPr>
          <p:spPr bwMode="auto">
            <a:xfrm>
              <a:off x="192" y="1104"/>
              <a:ext cx="912" cy="288"/>
            </a:xfrm>
            <a:prstGeom prst="wedgeRoundRectCallout">
              <a:avLst>
                <a:gd name="adj1" fmla="val 40130"/>
                <a:gd name="adj2" fmla="val 84722"/>
                <a:gd name="adj3" fmla="val 16667"/>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移動のみ</a:t>
              </a:r>
            </a:p>
          </p:txBody>
        </p:sp>
        <p:sp>
          <p:nvSpPr>
            <p:cNvPr id="700452" name="AutoShape 36"/>
            <p:cNvSpPr>
              <a:spLocks noChangeArrowheads="1"/>
            </p:cNvSpPr>
            <p:nvPr/>
          </p:nvSpPr>
          <p:spPr bwMode="auto">
            <a:xfrm>
              <a:off x="2256" y="1104"/>
              <a:ext cx="912" cy="288"/>
            </a:xfrm>
            <a:prstGeom prst="wedgeRoundRectCallout">
              <a:avLst>
                <a:gd name="adj1" fmla="val 26972"/>
                <a:gd name="adj2" fmla="val 76389"/>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移動のみ</a:t>
              </a:r>
            </a:p>
          </p:txBody>
        </p:sp>
        <p:sp>
          <p:nvSpPr>
            <p:cNvPr id="700453" name="AutoShape 37"/>
            <p:cNvSpPr>
              <a:spLocks noChangeArrowheads="1"/>
            </p:cNvSpPr>
            <p:nvPr/>
          </p:nvSpPr>
          <p:spPr bwMode="auto">
            <a:xfrm>
              <a:off x="4080" y="1104"/>
              <a:ext cx="816" cy="288"/>
            </a:xfrm>
            <a:prstGeom prst="wedgeRoundRectCallout">
              <a:avLst>
                <a:gd name="adj1" fmla="val -1593"/>
                <a:gd name="adj2" fmla="val 77431"/>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受理</a:t>
              </a:r>
            </a:p>
          </p:txBody>
        </p:sp>
        <p:sp>
          <p:nvSpPr>
            <p:cNvPr id="700454" name="AutoShape 38"/>
            <p:cNvSpPr>
              <a:spLocks noChangeArrowheads="1"/>
            </p:cNvSpPr>
            <p:nvPr/>
          </p:nvSpPr>
          <p:spPr bwMode="auto">
            <a:xfrm>
              <a:off x="672" y="3216"/>
              <a:ext cx="1104" cy="288"/>
            </a:xfrm>
            <a:prstGeom prst="wedgeRoundRectCallout">
              <a:avLst>
                <a:gd name="adj1" fmla="val 10056"/>
                <a:gd name="adj2" fmla="val -95486"/>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還元1個のみ</a:t>
              </a:r>
            </a:p>
          </p:txBody>
        </p:sp>
        <p:sp>
          <p:nvSpPr>
            <p:cNvPr id="700455" name="AutoShape 39"/>
            <p:cNvSpPr>
              <a:spLocks noChangeArrowheads="1"/>
            </p:cNvSpPr>
            <p:nvPr/>
          </p:nvSpPr>
          <p:spPr bwMode="auto">
            <a:xfrm>
              <a:off x="3600" y="3264"/>
              <a:ext cx="912" cy="288"/>
            </a:xfrm>
            <a:prstGeom prst="wedgeRoundRectCallout">
              <a:avLst>
                <a:gd name="adj1" fmla="val -67764"/>
                <a:gd name="adj2" fmla="val -59722"/>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移動のみ</a:t>
              </a:r>
            </a:p>
          </p:txBody>
        </p:sp>
        <p:sp>
          <p:nvSpPr>
            <p:cNvPr id="700456" name="AutoShape 40"/>
            <p:cNvSpPr>
              <a:spLocks noChangeArrowheads="1"/>
            </p:cNvSpPr>
            <p:nvPr/>
          </p:nvSpPr>
          <p:spPr bwMode="auto">
            <a:xfrm>
              <a:off x="4560" y="3264"/>
              <a:ext cx="1104" cy="288"/>
            </a:xfrm>
            <a:prstGeom prst="wedgeRoundRectCallout">
              <a:avLst>
                <a:gd name="adj1" fmla="val -41486"/>
                <a:gd name="adj2" fmla="val -100347"/>
                <a:gd name="adj3" fmla="val 16667"/>
              </a:avLst>
            </a:prstGeom>
            <a:solidFill>
              <a:srgbClr val="660066"/>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000"/>
                <a:t>還元1個のみ</a:t>
              </a:r>
            </a:p>
          </p:txBody>
        </p:sp>
      </p:grpSp>
      <p:sp>
        <p:nvSpPr>
          <p:cNvPr id="700457" name="Text Box 41"/>
          <p:cNvSpPr txBox="1">
            <a:spLocks noChangeArrowheads="1"/>
          </p:cNvSpPr>
          <p:nvPr/>
        </p:nvSpPr>
        <p:spPr bwMode="auto">
          <a:xfrm>
            <a:off x="990600" y="5715000"/>
            <a:ext cx="7280275" cy="519113"/>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次の記号が + か $ かで移動か還元か判定可能</a:t>
            </a:r>
          </a:p>
        </p:txBody>
      </p:sp>
      <p:sp>
        <p:nvSpPr>
          <p:cNvPr id="700459" name="Rectangle 43"/>
          <p:cNvSpPr>
            <a:spLocks noChangeArrowheads="1"/>
          </p:cNvSpPr>
          <p:nvPr/>
        </p:nvSpPr>
        <p:spPr bwMode="auto">
          <a:xfrm>
            <a:off x="3657600" y="3048000"/>
            <a:ext cx="2209800" cy="914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 +</a:t>
            </a:r>
          </a:p>
          <a:p>
            <a:r>
              <a:rPr lang="en-US" altLang="ja-JP" sz="2800"/>
              <a:t>E </a:t>
            </a:r>
            <a:r>
              <a:rPr lang="ja-JP" altLang="en-US" sz="2800"/>
              <a:t>→ </a:t>
            </a:r>
            <a:r>
              <a:rPr lang="en-US" altLang="ja-JP" sz="2800"/>
              <a:t>T</a:t>
            </a:r>
            <a:r>
              <a:rPr lang="ja-JP" altLang="en-US" sz="2800"/>
              <a:t>・     , $</a:t>
            </a:r>
          </a:p>
        </p:txBody>
      </p:sp>
      <p:sp>
        <p:nvSpPr>
          <p:cNvPr id="700462" name="Text Box 46"/>
          <p:cNvSpPr txBox="1">
            <a:spLocks noChangeArrowheads="1"/>
          </p:cNvSpPr>
          <p:nvPr/>
        </p:nvSpPr>
        <p:spPr bwMode="auto">
          <a:xfrm>
            <a:off x="1066800" y="6202363"/>
            <a:ext cx="271938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a:t>⇒ </a:t>
            </a:r>
            <a:r>
              <a:rPr lang="en-US" altLang="ja-JP"/>
              <a:t>SLR(1)</a:t>
            </a:r>
            <a:r>
              <a:rPr lang="ja-JP" altLang="en-US"/>
              <a:t>文法</a:t>
            </a:r>
          </a:p>
        </p:txBody>
      </p:sp>
      <p:sp>
        <p:nvSpPr>
          <p:cNvPr id="700463" name="Text Box 47"/>
          <p:cNvSpPr txBox="1">
            <a:spLocks noChangeArrowheads="1"/>
          </p:cNvSpPr>
          <p:nvPr/>
        </p:nvSpPr>
        <p:spPr bwMode="auto">
          <a:xfrm>
            <a:off x="6248400" y="457200"/>
            <a:ext cx="267335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② 不都合な項を</a:t>
            </a:r>
          </a:p>
          <a:p>
            <a:r>
              <a:rPr lang="en-US" altLang="ja-JP" sz="2800"/>
              <a:t>     LA(1)</a:t>
            </a:r>
            <a:r>
              <a:rPr lang="ja-JP" altLang="en-US" sz="2800"/>
              <a:t>に変換</a:t>
            </a:r>
          </a:p>
        </p:txBody>
      </p:sp>
      <p:sp useBgFill="1">
        <p:nvSpPr>
          <p:cNvPr id="700464" name="AutoShape 48"/>
          <p:cNvSpPr>
            <a:spLocks noChangeArrowheads="1"/>
          </p:cNvSpPr>
          <p:nvPr/>
        </p:nvSpPr>
        <p:spPr bwMode="auto">
          <a:xfrm>
            <a:off x="6172200" y="3733800"/>
            <a:ext cx="2590800" cy="533400"/>
          </a:xfrm>
          <a:prstGeom prst="wedgeRoundRectCallout">
            <a:avLst>
              <a:gd name="adj1" fmla="val -60477"/>
              <a:gd name="adj2" fmla="val -42264"/>
              <a:gd name="adj3" fmla="val 16667"/>
            </a:avLst>
          </a:prstGeom>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en-US" altLang="ja-JP" sz="2400"/>
              <a:t>LR(1)</a:t>
            </a:r>
            <a:r>
              <a:rPr lang="ja-JP" altLang="en-US" sz="2400"/>
              <a:t>項に変換</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00464"/>
                                        </p:tgtEl>
                                        <p:attrNameLst>
                                          <p:attrName>style.visibility</p:attrName>
                                        </p:attrNameLst>
                                      </p:cBhvr>
                                      <p:to>
                                        <p:strVal val="visible"/>
                                      </p:to>
                                    </p:set>
                                    <p:animEffect transition="in" filter="checkerboard(across)">
                                      <p:cBhvr>
                                        <p:cTn id="7" dur="500"/>
                                        <p:tgtEl>
                                          <p:spTgt spid="7004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00459"/>
                                        </p:tgtEl>
                                        <p:attrNameLst>
                                          <p:attrName>style.visibility</p:attrName>
                                        </p:attrNameLst>
                                      </p:cBhvr>
                                      <p:to>
                                        <p:strVal val="visible"/>
                                      </p:to>
                                    </p:set>
                                    <p:animEffect transition="in" filter="checkerboard(across)">
                                      <p:cBhvr>
                                        <p:cTn id="12" dur="500"/>
                                        <p:tgtEl>
                                          <p:spTgt spid="70045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00457"/>
                                        </p:tgtEl>
                                        <p:attrNameLst>
                                          <p:attrName>style.visibility</p:attrName>
                                        </p:attrNameLst>
                                      </p:cBhvr>
                                      <p:to>
                                        <p:strVal val="visible"/>
                                      </p:to>
                                    </p:set>
                                    <p:animEffect transition="in" filter="checkerboard(across)">
                                      <p:cBhvr>
                                        <p:cTn id="17" dur="500"/>
                                        <p:tgtEl>
                                          <p:spTgt spid="70045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00462"/>
                                        </p:tgtEl>
                                        <p:attrNameLst>
                                          <p:attrName>style.visibility</p:attrName>
                                        </p:attrNameLst>
                                      </p:cBhvr>
                                      <p:to>
                                        <p:strVal val="visible"/>
                                      </p:to>
                                    </p:set>
                                    <p:animEffect transition="in" filter="checkerboard(across)">
                                      <p:cBhvr>
                                        <p:cTn id="22" dur="500"/>
                                        <p:tgtEl>
                                          <p:spTgt spid="700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0457" grpId="0" autoUpdateAnimBg="0"/>
      <p:bldP spid="700459" grpId="0" animBg="1" autoUpdateAnimBg="0"/>
      <p:bldP spid="700462" grpId="0" autoUpdateAnimBg="0"/>
      <p:bldP spid="700464"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9762" name="Group 2"/>
          <p:cNvGraphicFramePr>
            <a:graphicFrameLocks noGrp="1"/>
          </p:cNvGraphicFramePr>
          <p:nvPr>
            <p:extLst>
              <p:ext uri="{D42A27DB-BD31-4B8C-83A1-F6EECF244321}">
                <p14:modId xmlns:p14="http://schemas.microsoft.com/office/powerpoint/2010/main" val="2453084981"/>
              </p:ext>
            </p:extLst>
          </p:nvPr>
        </p:nvGraphicFramePr>
        <p:xfrm>
          <a:off x="457200" y="914400"/>
          <a:ext cx="6019800" cy="5638800"/>
        </p:xfrm>
        <a:graphic>
          <a:graphicData uri="http://schemas.openxmlformats.org/drawingml/2006/table">
            <a:tbl>
              <a:tblPr/>
              <a:tblGrid>
                <a:gridCol w="1655763">
                  <a:extLst>
                    <a:ext uri="{9D8B030D-6E8A-4147-A177-3AD203B41FA5}">
                      <a16:colId xmlns:a16="http://schemas.microsoft.com/office/drawing/2014/main" val="20000"/>
                    </a:ext>
                  </a:extLst>
                </a:gridCol>
                <a:gridCol w="1804987">
                  <a:extLst>
                    <a:ext uri="{9D8B030D-6E8A-4147-A177-3AD203B41FA5}">
                      <a16:colId xmlns:a16="http://schemas.microsoft.com/office/drawing/2014/main" val="20001"/>
                    </a:ext>
                  </a:extLst>
                </a:gridCol>
                <a:gridCol w="2559050">
                  <a:extLst>
                    <a:ext uri="{9D8B030D-6E8A-4147-A177-3AD203B41FA5}">
                      <a16:colId xmlns:a16="http://schemas.microsoft.com/office/drawing/2014/main" val="20002"/>
                    </a:ext>
                  </a:extLst>
                </a:gridCol>
              </a:tblGrid>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スタック</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入力記号</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4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操作</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0"/>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r>
                        <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rPr>
                        <a:t>x + 1 $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1"/>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2"/>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3"/>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4"/>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5"/>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1"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6"/>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7"/>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8"/>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09"/>
                  </a:ext>
                </a:extLst>
              </a:tr>
              <a:tr h="406400">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r"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en-US" altLang="ja-JP"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tc>
                  <a:txBody>
                    <a:bodyPr/>
                    <a:lstStyle>
                      <a:lvl1pPr eaLnBrk="0" hangingPunct="0">
                        <a:spcBef>
                          <a:spcPct val="20000"/>
                        </a:spcBef>
                        <a:buClr>
                          <a:schemeClr val="hlink"/>
                        </a:buClr>
                        <a:buSzPct val="70000"/>
                        <a:buFont typeface="Wingdings" panose="05000000000000000000" pitchFamily="2" charset="2"/>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defRPr kumimoji="1">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20000"/>
                        </a:spcBef>
                        <a:spcAft>
                          <a:spcPct val="0"/>
                        </a:spcAft>
                        <a:buClr>
                          <a:schemeClr val="hlink"/>
                        </a:buClr>
                        <a:buSzPct val="70000"/>
                        <a:buFont typeface="Wingdings" panose="05000000000000000000" pitchFamily="2" charset="2"/>
                        <a:buNone/>
                        <a:tabLst/>
                      </a:pPr>
                      <a:endParaRPr kumimoji="1" lang="ja-JP" altLang="en-US" sz="2800" b="0" i="0" u="none" strike="noStrike" cap="none" normalizeH="0" baseline="0" dirty="0">
                        <a:ln>
                          <a:noFill/>
                        </a:ln>
                        <a:solidFill>
                          <a:schemeClr val="tx1"/>
                        </a:solidFill>
                        <a:effectLst/>
                        <a:latin typeface="Times New Roman" panose="02020603050405020304" pitchFamily="18" charset="0"/>
                        <a:ea typeface="ＭＳ Ｐゴシック" panose="020B0600070205080204" pitchFamily="50"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3300"/>
                    </a:solidFill>
                  </a:tcPr>
                </a:tc>
                <a:extLst>
                  <a:ext uri="{0D108BD9-81ED-4DB2-BD59-A6C34878D82A}">
                    <a16:rowId xmlns:a16="http://schemas.microsoft.com/office/drawing/2014/main" val="10010"/>
                  </a:ext>
                </a:extLst>
              </a:tr>
            </a:tbl>
          </a:graphicData>
        </a:graphic>
      </p:graphicFrame>
      <p:sp>
        <p:nvSpPr>
          <p:cNvPr id="629812" name="Text Box 52"/>
          <p:cNvSpPr txBox="1">
            <a:spLocks noChangeArrowheads="1"/>
          </p:cNvSpPr>
          <p:nvPr/>
        </p:nvSpPr>
        <p:spPr bwMode="auto">
          <a:xfrm>
            <a:off x="2286000" y="228600"/>
            <a:ext cx="5762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 $</a:t>
            </a:r>
            <a:r>
              <a:rPr lang="ja-JP" altLang="en-US" sz="2800"/>
              <a:t>→</a:t>
            </a:r>
            <a:r>
              <a:rPr lang="en-US" altLang="ja-JP" sz="2800"/>
              <a:t>E$, E</a:t>
            </a:r>
            <a:r>
              <a:rPr lang="ja-JP" altLang="en-US" sz="2800"/>
              <a:t>→</a:t>
            </a:r>
            <a:r>
              <a:rPr lang="en-US" altLang="ja-JP" sz="2800"/>
              <a:t>T+T, E</a:t>
            </a:r>
            <a:r>
              <a:rPr lang="ja-JP" altLang="en-US" sz="2800"/>
              <a:t>→</a:t>
            </a:r>
            <a:r>
              <a:rPr lang="en-US" altLang="ja-JP" sz="2800"/>
              <a:t>T, T</a:t>
            </a:r>
            <a:r>
              <a:rPr lang="ja-JP" altLang="en-US" sz="2800"/>
              <a:t>→</a:t>
            </a:r>
            <a:r>
              <a:rPr lang="en-US" altLang="ja-JP" sz="2800" i="1"/>
              <a:t>i</a:t>
            </a:r>
            <a:r>
              <a:rPr lang="en-US" altLang="ja-JP" sz="2800"/>
              <a:t>, T</a:t>
            </a:r>
            <a:r>
              <a:rPr lang="ja-JP" altLang="en-US" sz="2800"/>
              <a:t>→</a:t>
            </a:r>
            <a:r>
              <a:rPr lang="en-US" altLang="ja-JP" sz="2800" i="1"/>
              <a:t>n</a:t>
            </a:r>
            <a:r>
              <a:rPr lang="en-US" altLang="ja-JP" sz="2800"/>
              <a:t> }</a:t>
            </a:r>
            <a:endParaRPr lang="en-US" altLang="ja-JP" sz="2800" i="1"/>
          </a:p>
        </p:txBody>
      </p:sp>
      <p:sp>
        <p:nvSpPr>
          <p:cNvPr id="629813" name="Text Box 53"/>
          <p:cNvSpPr txBox="1">
            <a:spLocks noChangeArrowheads="1"/>
          </p:cNvSpPr>
          <p:nvPr/>
        </p:nvSpPr>
        <p:spPr bwMode="auto">
          <a:xfrm>
            <a:off x="304800" y="228600"/>
            <a:ext cx="2079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例 : $ </a:t>
            </a:r>
            <a:r>
              <a:rPr lang="en-US" altLang="ja-JP" sz="2800"/>
              <a:t>x + 1 $</a:t>
            </a:r>
          </a:p>
        </p:txBody>
      </p:sp>
      <p:grpSp>
        <p:nvGrpSpPr>
          <p:cNvPr id="629814" name="Group 54"/>
          <p:cNvGrpSpPr>
            <a:grpSpLocks/>
          </p:cNvGrpSpPr>
          <p:nvPr/>
        </p:nvGrpSpPr>
        <p:grpSpPr bwMode="auto">
          <a:xfrm>
            <a:off x="6629400" y="2743200"/>
            <a:ext cx="2209800" cy="3795713"/>
            <a:chOff x="4128" y="1728"/>
            <a:chExt cx="1392" cy="2391"/>
          </a:xfrm>
        </p:grpSpPr>
        <p:grpSp>
          <p:nvGrpSpPr>
            <p:cNvPr id="629815" name="Group 55"/>
            <p:cNvGrpSpPr>
              <a:grpSpLocks/>
            </p:cNvGrpSpPr>
            <p:nvPr/>
          </p:nvGrpSpPr>
          <p:grpSpPr bwMode="auto">
            <a:xfrm>
              <a:off x="4128" y="1728"/>
              <a:ext cx="384" cy="2304"/>
              <a:chOff x="4368" y="1728"/>
              <a:chExt cx="384" cy="2304"/>
            </a:xfrm>
          </p:grpSpPr>
          <p:sp>
            <p:nvSpPr>
              <p:cNvPr id="629816" name="Arc 56"/>
              <p:cNvSpPr>
                <a:spLocks/>
              </p:cNvSpPr>
              <p:nvPr/>
            </p:nvSpPr>
            <p:spPr bwMode="auto">
              <a:xfrm flipV="1">
                <a:off x="4368" y="2880"/>
                <a:ext cx="384" cy="115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8100">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629817" name="Arc 57"/>
              <p:cNvSpPr>
                <a:spLocks/>
              </p:cNvSpPr>
              <p:nvPr/>
            </p:nvSpPr>
            <p:spPr bwMode="auto">
              <a:xfrm>
                <a:off x="4368" y="1728"/>
                <a:ext cx="384" cy="115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8100">
                <a:solidFill>
                  <a:srgbClr val="00FF00"/>
                </a:solidFill>
                <a:round/>
                <a:headEnd type="triangle"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grpSp>
        <p:sp>
          <p:nvSpPr>
            <p:cNvPr id="629818" name="Text Box 58"/>
            <p:cNvSpPr txBox="1">
              <a:spLocks noChangeArrowheads="1"/>
            </p:cNvSpPr>
            <p:nvPr/>
          </p:nvSpPr>
          <p:spPr bwMode="auto">
            <a:xfrm>
              <a:off x="4166" y="3792"/>
              <a:ext cx="135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バックトラック</a:t>
              </a:r>
            </a:p>
          </p:txBody>
        </p:sp>
      </p:grpSp>
      <p:sp>
        <p:nvSpPr>
          <p:cNvPr id="629819" name="AutoShape 59"/>
          <p:cNvSpPr>
            <a:spLocks noChangeArrowheads="1"/>
          </p:cNvSpPr>
          <p:nvPr/>
        </p:nvSpPr>
        <p:spPr bwMode="auto">
          <a:xfrm>
            <a:off x="7010400" y="1676400"/>
            <a:ext cx="1905000" cy="1066800"/>
          </a:xfrm>
          <a:prstGeom prst="wedgeRoundRectCallout">
            <a:avLst>
              <a:gd name="adj1" fmla="val -91750"/>
              <a:gd name="adj2" fmla="val 27681"/>
              <a:gd name="adj3" fmla="val 16667"/>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pPr algn="ctr"/>
            <a:r>
              <a:rPr lang="ja-JP" altLang="en-US" sz="2800"/>
              <a:t>移動に</a:t>
            </a:r>
          </a:p>
          <a:p>
            <a:pPr algn="ctr"/>
            <a:r>
              <a:rPr lang="ja-JP" altLang="en-US" sz="2800"/>
              <a:t>変更</a:t>
            </a:r>
          </a:p>
        </p:txBody>
      </p:sp>
      <p:sp>
        <p:nvSpPr>
          <p:cNvPr id="629820" name="Rectangle 60"/>
          <p:cNvSpPr>
            <a:spLocks noChangeArrowheads="1"/>
          </p:cNvSpPr>
          <p:nvPr/>
        </p:nvSpPr>
        <p:spPr bwMode="auto">
          <a:xfrm>
            <a:off x="3917950" y="1370013"/>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移動</a:t>
            </a:r>
          </a:p>
        </p:txBody>
      </p:sp>
      <p:sp>
        <p:nvSpPr>
          <p:cNvPr id="629821" name="Rectangle 61"/>
          <p:cNvSpPr>
            <a:spLocks noChangeArrowheads="1"/>
          </p:cNvSpPr>
          <p:nvPr/>
        </p:nvSpPr>
        <p:spPr bwMode="auto">
          <a:xfrm>
            <a:off x="3917950" y="1887538"/>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a:t>
            </a:r>
            <a:r>
              <a:rPr lang="en-US" altLang="ja-JP"/>
              <a:t>T </a:t>
            </a:r>
            <a:r>
              <a:rPr lang="ja-JP" altLang="en-US"/>
              <a:t>→ </a:t>
            </a:r>
            <a:r>
              <a:rPr lang="en-US" altLang="ja-JP" i="1"/>
              <a:t>n</a:t>
            </a:r>
          </a:p>
        </p:txBody>
      </p:sp>
      <p:grpSp>
        <p:nvGrpSpPr>
          <p:cNvPr id="629822" name="Group 62"/>
          <p:cNvGrpSpPr>
            <a:grpSpLocks/>
          </p:cNvGrpSpPr>
          <p:nvPr/>
        </p:nvGrpSpPr>
        <p:grpSpPr bwMode="auto">
          <a:xfrm>
            <a:off x="457200" y="1887538"/>
            <a:ext cx="3460750" cy="517525"/>
            <a:chOff x="288" y="1189"/>
            <a:chExt cx="2180" cy="326"/>
          </a:xfrm>
        </p:grpSpPr>
        <p:sp>
          <p:nvSpPr>
            <p:cNvPr id="629823" name="Rectangle 63"/>
            <p:cNvSpPr>
              <a:spLocks noChangeArrowheads="1"/>
            </p:cNvSpPr>
            <p:nvPr/>
          </p:nvSpPr>
          <p:spPr bwMode="auto">
            <a:xfrm>
              <a:off x="1331" y="1189"/>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+ 1 $</a:t>
              </a:r>
            </a:p>
          </p:txBody>
        </p:sp>
        <p:sp>
          <p:nvSpPr>
            <p:cNvPr id="629824" name="Rectangle 64"/>
            <p:cNvSpPr>
              <a:spLocks noChangeArrowheads="1"/>
            </p:cNvSpPr>
            <p:nvPr/>
          </p:nvSpPr>
          <p:spPr bwMode="auto">
            <a:xfrm>
              <a:off x="288" y="1189"/>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x</a:t>
              </a:r>
            </a:p>
          </p:txBody>
        </p:sp>
      </p:grpSp>
      <p:sp>
        <p:nvSpPr>
          <p:cNvPr id="629825" name="Rectangle 65"/>
          <p:cNvSpPr>
            <a:spLocks noChangeArrowheads="1"/>
          </p:cNvSpPr>
          <p:nvPr/>
        </p:nvSpPr>
        <p:spPr bwMode="auto">
          <a:xfrm>
            <a:off x="3917950" y="2405063"/>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a:t>
            </a:r>
            <a:r>
              <a:rPr lang="en-US" altLang="ja-JP"/>
              <a:t>E </a:t>
            </a:r>
            <a:r>
              <a:rPr lang="ja-JP" altLang="en-US"/>
              <a:t>→ </a:t>
            </a:r>
            <a:r>
              <a:rPr lang="en-US" altLang="ja-JP"/>
              <a:t>T</a:t>
            </a:r>
            <a:endParaRPr lang="ja-JP" altLang="en-US"/>
          </a:p>
        </p:txBody>
      </p:sp>
      <p:grpSp>
        <p:nvGrpSpPr>
          <p:cNvPr id="629826" name="Group 66"/>
          <p:cNvGrpSpPr>
            <a:grpSpLocks/>
          </p:cNvGrpSpPr>
          <p:nvPr/>
        </p:nvGrpSpPr>
        <p:grpSpPr bwMode="auto">
          <a:xfrm>
            <a:off x="457200" y="2405063"/>
            <a:ext cx="3460750" cy="517525"/>
            <a:chOff x="288" y="1515"/>
            <a:chExt cx="2180" cy="326"/>
          </a:xfrm>
        </p:grpSpPr>
        <p:sp>
          <p:nvSpPr>
            <p:cNvPr id="629827" name="Rectangle 67"/>
            <p:cNvSpPr>
              <a:spLocks noChangeArrowheads="1"/>
            </p:cNvSpPr>
            <p:nvPr/>
          </p:nvSpPr>
          <p:spPr bwMode="auto">
            <a:xfrm>
              <a:off x="1331" y="1515"/>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+ 1 $</a:t>
              </a:r>
            </a:p>
          </p:txBody>
        </p:sp>
        <p:sp>
          <p:nvSpPr>
            <p:cNvPr id="629828" name="Rectangle 68"/>
            <p:cNvSpPr>
              <a:spLocks noChangeArrowheads="1"/>
            </p:cNvSpPr>
            <p:nvPr/>
          </p:nvSpPr>
          <p:spPr bwMode="auto">
            <a:xfrm>
              <a:off x="288" y="1515"/>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 </a:t>
              </a:r>
              <a:r>
                <a:rPr lang="en-US" altLang="ja-JP"/>
                <a:t>T</a:t>
              </a:r>
            </a:p>
          </p:txBody>
        </p:sp>
      </p:grpSp>
      <p:sp>
        <p:nvSpPr>
          <p:cNvPr id="629829" name="Rectangle 69"/>
          <p:cNvSpPr>
            <a:spLocks noChangeArrowheads="1"/>
          </p:cNvSpPr>
          <p:nvPr/>
        </p:nvSpPr>
        <p:spPr bwMode="auto">
          <a:xfrm>
            <a:off x="3917950" y="2922588"/>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移動</a:t>
            </a:r>
          </a:p>
        </p:txBody>
      </p:sp>
      <p:grpSp>
        <p:nvGrpSpPr>
          <p:cNvPr id="629830" name="Group 70"/>
          <p:cNvGrpSpPr>
            <a:grpSpLocks/>
          </p:cNvGrpSpPr>
          <p:nvPr/>
        </p:nvGrpSpPr>
        <p:grpSpPr bwMode="auto">
          <a:xfrm>
            <a:off x="457200" y="2922588"/>
            <a:ext cx="3460750" cy="517525"/>
            <a:chOff x="288" y="1841"/>
            <a:chExt cx="2180" cy="326"/>
          </a:xfrm>
        </p:grpSpPr>
        <p:sp>
          <p:nvSpPr>
            <p:cNvPr id="629831" name="Rectangle 71"/>
            <p:cNvSpPr>
              <a:spLocks noChangeArrowheads="1"/>
            </p:cNvSpPr>
            <p:nvPr/>
          </p:nvSpPr>
          <p:spPr bwMode="auto">
            <a:xfrm>
              <a:off x="1331" y="1841"/>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+ 1 $</a:t>
              </a:r>
            </a:p>
          </p:txBody>
        </p:sp>
        <p:sp>
          <p:nvSpPr>
            <p:cNvPr id="629832" name="Rectangle 72"/>
            <p:cNvSpPr>
              <a:spLocks noChangeArrowheads="1"/>
            </p:cNvSpPr>
            <p:nvPr/>
          </p:nvSpPr>
          <p:spPr bwMode="auto">
            <a:xfrm>
              <a:off x="288" y="1841"/>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E</a:t>
              </a:r>
            </a:p>
          </p:txBody>
        </p:sp>
      </p:grpSp>
      <p:sp>
        <p:nvSpPr>
          <p:cNvPr id="629833" name="Rectangle 73"/>
          <p:cNvSpPr>
            <a:spLocks noChangeArrowheads="1"/>
          </p:cNvSpPr>
          <p:nvPr/>
        </p:nvSpPr>
        <p:spPr bwMode="auto">
          <a:xfrm>
            <a:off x="3917950" y="3440113"/>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移動</a:t>
            </a:r>
          </a:p>
        </p:txBody>
      </p:sp>
      <p:grpSp>
        <p:nvGrpSpPr>
          <p:cNvPr id="629834" name="Group 74"/>
          <p:cNvGrpSpPr>
            <a:grpSpLocks/>
          </p:cNvGrpSpPr>
          <p:nvPr/>
        </p:nvGrpSpPr>
        <p:grpSpPr bwMode="auto">
          <a:xfrm>
            <a:off x="457200" y="3440113"/>
            <a:ext cx="3460750" cy="517525"/>
            <a:chOff x="288" y="2167"/>
            <a:chExt cx="2180" cy="326"/>
          </a:xfrm>
        </p:grpSpPr>
        <p:sp>
          <p:nvSpPr>
            <p:cNvPr id="629835" name="Rectangle 75"/>
            <p:cNvSpPr>
              <a:spLocks noChangeArrowheads="1"/>
            </p:cNvSpPr>
            <p:nvPr/>
          </p:nvSpPr>
          <p:spPr bwMode="auto">
            <a:xfrm>
              <a:off x="1331" y="2167"/>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1 $</a:t>
              </a:r>
            </a:p>
          </p:txBody>
        </p:sp>
        <p:sp>
          <p:nvSpPr>
            <p:cNvPr id="629836" name="Rectangle 76"/>
            <p:cNvSpPr>
              <a:spLocks noChangeArrowheads="1"/>
            </p:cNvSpPr>
            <p:nvPr/>
          </p:nvSpPr>
          <p:spPr bwMode="auto">
            <a:xfrm>
              <a:off x="288" y="2167"/>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 </a:t>
              </a:r>
              <a:r>
                <a:rPr lang="en-US" altLang="ja-JP"/>
                <a:t>E +</a:t>
              </a:r>
            </a:p>
          </p:txBody>
        </p:sp>
      </p:grpSp>
      <p:sp>
        <p:nvSpPr>
          <p:cNvPr id="629837" name="Rectangle 77"/>
          <p:cNvSpPr>
            <a:spLocks noChangeArrowheads="1"/>
          </p:cNvSpPr>
          <p:nvPr/>
        </p:nvSpPr>
        <p:spPr bwMode="auto">
          <a:xfrm>
            <a:off x="3917950" y="3957638"/>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a:t>
            </a:r>
            <a:r>
              <a:rPr lang="en-US" altLang="ja-JP"/>
              <a:t>T </a:t>
            </a:r>
            <a:r>
              <a:rPr lang="ja-JP" altLang="en-US"/>
              <a:t>→ </a:t>
            </a:r>
            <a:r>
              <a:rPr lang="en-US" altLang="ja-JP" i="1"/>
              <a:t>i</a:t>
            </a:r>
            <a:endParaRPr lang="ja-JP" altLang="en-US" i="1"/>
          </a:p>
        </p:txBody>
      </p:sp>
      <p:grpSp>
        <p:nvGrpSpPr>
          <p:cNvPr id="629838" name="Group 78"/>
          <p:cNvGrpSpPr>
            <a:grpSpLocks/>
          </p:cNvGrpSpPr>
          <p:nvPr/>
        </p:nvGrpSpPr>
        <p:grpSpPr bwMode="auto">
          <a:xfrm>
            <a:off x="457200" y="3957638"/>
            <a:ext cx="3460750" cy="517525"/>
            <a:chOff x="288" y="2493"/>
            <a:chExt cx="2180" cy="326"/>
          </a:xfrm>
        </p:grpSpPr>
        <p:sp>
          <p:nvSpPr>
            <p:cNvPr id="629839" name="Rectangle 79"/>
            <p:cNvSpPr>
              <a:spLocks noChangeArrowheads="1"/>
            </p:cNvSpPr>
            <p:nvPr/>
          </p:nvSpPr>
          <p:spPr bwMode="auto">
            <a:xfrm>
              <a:off x="1331" y="2493"/>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a:t>
              </a:r>
            </a:p>
          </p:txBody>
        </p:sp>
        <p:sp>
          <p:nvSpPr>
            <p:cNvPr id="629840" name="Rectangle 80"/>
            <p:cNvSpPr>
              <a:spLocks noChangeArrowheads="1"/>
            </p:cNvSpPr>
            <p:nvPr/>
          </p:nvSpPr>
          <p:spPr bwMode="auto">
            <a:xfrm>
              <a:off x="288" y="2493"/>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dirty="0"/>
                <a:t>$ </a:t>
              </a:r>
              <a:r>
                <a:rPr lang="en-US" altLang="ja-JP" dirty="0"/>
                <a:t>E + 1</a:t>
              </a:r>
              <a:endParaRPr lang="en-US" altLang="ja-JP" i="1" dirty="0"/>
            </a:p>
          </p:txBody>
        </p:sp>
      </p:grpSp>
      <p:sp>
        <p:nvSpPr>
          <p:cNvPr id="629841" name="Rectangle 81"/>
          <p:cNvSpPr>
            <a:spLocks noChangeArrowheads="1"/>
          </p:cNvSpPr>
          <p:nvPr/>
        </p:nvSpPr>
        <p:spPr bwMode="auto">
          <a:xfrm>
            <a:off x="3917950" y="4475163"/>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a:t>
            </a:r>
            <a:r>
              <a:rPr lang="en-US" altLang="ja-JP"/>
              <a:t>E </a:t>
            </a:r>
            <a:r>
              <a:rPr lang="ja-JP" altLang="en-US"/>
              <a:t>→ </a:t>
            </a:r>
            <a:r>
              <a:rPr lang="en-US" altLang="ja-JP"/>
              <a:t>T</a:t>
            </a:r>
          </a:p>
        </p:txBody>
      </p:sp>
      <p:grpSp>
        <p:nvGrpSpPr>
          <p:cNvPr id="629842" name="Group 82"/>
          <p:cNvGrpSpPr>
            <a:grpSpLocks/>
          </p:cNvGrpSpPr>
          <p:nvPr/>
        </p:nvGrpSpPr>
        <p:grpSpPr bwMode="auto">
          <a:xfrm>
            <a:off x="457200" y="4475163"/>
            <a:ext cx="3460750" cy="517525"/>
            <a:chOff x="288" y="2819"/>
            <a:chExt cx="2180" cy="326"/>
          </a:xfrm>
        </p:grpSpPr>
        <p:sp>
          <p:nvSpPr>
            <p:cNvPr id="629843" name="Rectangle 83"/>
            <p:cNvSpPr>
              <a:spLocks noChangeArrowheads="1"/>
            </p:cNvSpPr>
            <p:nvPr/>
          </p:nvSpPr>
          <p:spPr bwMode="auto">
            <a:xfrm>
              <a:off x="1331" y="2819"/>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a:t>
              </a:r>
            </a:p>
          </p:txBody>
        </p:sp>
        <p:sp>
          <p:nvSpPr>
            <p:cNvPr id="629844" name="Rectangle 84"/>
            <p:cNvSpPr>
              <a:spLocks noChangeArrowheads="1"/>
            </p:cNvSpPr>
            <p:nvPr/>
          </p:nvSpPr>
          <p:spPr bwMode="auto">
            <a:xfrm>
              <a:off x="288" y="2819"/>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 </a:t>
              </a:r>
              <a:r>
                <a:rPr lang="en-US" altLang="ja-JP"/>
                <a:t>E + T</a:t>
              </a:r>
            </a:p>
          </p:txBody>
        </p:sp>
      </p:grpSp>
      <p:sp>
        <p:nvSpPr>
          <p:cNvPr id="629845" name="Rectangle 85"/>
          <p:cNvSpPr>
            <a:spLocks noChangeArrowheads="1"/>
          </p:cNvSpPr>
          <p:nvPr/>
        </p:nvSpPr>
        <p:spPr bwMode="auto">
          <a:xfrm>
            <a:off x="3917950" y="4992688"/>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移動</a:t>
            </a:r>
          </a:p>
        </p:txBody>
      </p:sp>
      <p:grpSp>
        <p:nvGrpSpPr>
          <p:cNvPr id="629846" name="Group 86"/>
          <p:cNvGrpSpPr>
            <a:grpSpLocks/>
          </p:cNvGrpSpPr>
          <p:nvPr/>
        </p:nvGrpSpPr>
        <p:grpSpPr bwMode="auto">
          <a:xfrm>
            <a:off x="457200" y="4992688"/>
            <a:ext cx="3460750" cy="517525"/>
            <a:chOff x="288" y="3145"/>
            <a:chExt cx="2180" cy="326"/>
          </a:xfrm>
        </p:grpSpPr>
        <p:sp>
          <p:nvSpPr>
            <p:cNvPr id="629847" name="Rectangle 87"/>
            <p:cNvSpPr>
              <a:spLocks noChangeArrowheads="1"/>
            </p:cNvSpPr>
            <p:nvPr/>
          </p:nvSpPr>
          <p:spPr bwMode="auto">
            <a:xfrm>
              <a:off x="1331" y="3145"/>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ja-JP" altLang="en-US" dirty="0"/>
                <a:t>$</a:t>
              </a:r>
            </a:p>
          </p:txBody>
        </p:sp>
        <p:sp>
          <p:nvSpPr>
            <p:cNvPr id="629848" name="Rectangle 88"/>
            <p:cNvSpPr>
              <a:spLocks noChangeArrowheads="1"/>
            </p:cNvSpPr>
            <p:nvPr/>
          </p:nvSpPr>
          <p:spPr bwMode="auto">
            <a:xfrm>
              <a:off x="288" y="3145"/>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E + E</a:t>
              </a:r>
            </a:p>
          </p:txBody>
        </p:sp>
      </p:grpSp>
      <p:sp>
        <p:nvSpPr>
          <p:cNvPr id="629849" name="Rectangle 89"/>
          <p:cNvSpPr>
            <a:spLocks noChangeArrowheads="1"/>
          </p:cNvSpPr>
          <p:nvPr/>
        </p:nvSpPr>
        <p:spPr bwMode="auto">
          <a:xfrm>
            <a:off x="3917950" y="5510213"/>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還元 $ → </a:t>
            </a:r>
            <a:r>
              <a:rPr lang="en-US" altLang="ja-JP"/>
              <a:t>E$</a:t>
            </a:r>
          </a:p>
        </p:txBody>
      </p:sp>
      <p:grpSp>
        <p:nvGrpSpPr>
          <p:cNvPr id="629850" name="Group 90"/>
          <p:cNvGrpSpPr>
            <a:grpSpLocks/>
          </p:cNvGrpSpPr>
          <p:nvPr/>
        </p:nvGrpSpPr>
        <p:grpSpPr bwMode="auto">
          <a:xfrm>
            <a:off x="457200" y="5510213"/>
            <a:ext cx="3460750" cy="517525"/>
            <a:chOff x="288" y="3471"/>
            <a:chExt cx="2180" cy="326"/>
          </a:xfrm>
        </p:grpSpPr>
        <p:sp>
          <p:nvSpPr>
            <p:cNvPr id="629851" name="Rectangle 91"/>
            <p:cNvSpPr>
              <a:spLocks noChangeArrowheads="1"/>
            </p:cNvSpPr>
            <p:nvPr/>
          </p:nvSpPr>
          <p:spPr bwMode="auto">
            <a:xfrm>
              <a:off x="1331" y="3471"/>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ε</a:t>
              </a:r>
            </a:p>
          </p:txBody>
        </p:sp>
        <p:sp>
          <p:nvSpPr>
            <p:cNvPr id="629852" name="Rectangle 92"/>
            <p:cNvSpPr>
              <a:spLocks noChangeArrowheads="1"/>
            </p:cNvSpPr>
            <p:nvPr/>
          </p:nvSpPr>
          <p:spPr bwMode="auto">
            <a:xfrm>
              <a:off x="288" y="3471"/>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E + E $</a:t>
              </a:r>
            </a:p>
          </p:txBody>
        </p:sp>
      </p:grpSp>
      <p:sp>
        <p:nvSpPr>
          <p:cNvPr id="629853" name="Rectangle 93"/>
          <p:cNvSpPr>
            <a:spLocks noChangeArrowheads="1"/>
          </p:cNvSpPr>
          <p:nvPr/>
        </p:nvSpPr>
        <p:spPr bwMode="auto">
          <a:xfrm>
            <a:off x="3917950" y="6027738"/>
            <a:ext cx="2559050"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ja-JP" altLang="en-US"/>
              <a:t>解析失敗</a:t>
            </a:r>
          </a:p>
        </p:txBody>
      </p:sp>
      <p:grpSp>
        <p:nvGrpSpPr>
          <p:cNvPr id="629854" name="Group 94"/>
          <p:cNvGrpSpPr>
            <a:grpSpLocks/>
          </p:cNvGrpSpPr>
          <p:nvPr/>
        </p:nvGrpSpPr>
        <p:grpSpPr bwMode="auto">
          <a:xfrm>
            <a:off x="457200" y="6027738"/>
            <a:ext cx="3460750" cy="517525"/>
            <a:chOff x="288" y="3797"/>
            <a:chExt cx="2180" cy="326"/>
          </a:xfrm>
        </p:grpSpPr>
        <p:sp>
          <p:nvSpPr>
            <p:cNvPr id="629855" name="Rectangle 95"/>
            <p:cNvSpPr>
              <a:spLocks noChangeArrowheads="1"/>
            </p:cNvSpPr>
            <p:nvPr/>
          </p:nvSpPr>
          <p:spPr bwMode="auto">
            <a:xfrm>
              <a:off x="1331" y="3797"/>
              <a:ext cx="1137"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lgn="r">
                <a:buFont typeface="Wingdings" panose="05000000000000000000" pitchFamily="2" charset="2"/>
                <a:buNone/>
              </a:pPr>
              <a:r>
                <a:rPr lang="en-US" altLang="ja-JP" dirty="0"/>
                <a:t>ε</a:t>
              </a:r>
            </a:p>
          </p:txBody>
        </p:sp>
        <p:sp>
          <p:nvSpPr>
            <p:cNvPr id="629856" name="Rectangle 96"/>
            <p:cNvSpPr>
              <a:spLocks noChangeArrowheads="1"/>
            </p:cNvSpPr>
            <p:nvPr/>
          </p:nvSpPr>
          <p:spPr bwMode="auto">
            <a:xfrm>
              <a:off x="288" y="3797"/>
              <a:ext cx="1043"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lr>
                  <a:schemeClr val="hlink"/>
                </a:buClr>
                <a:buSzPct val="70000"/>
                <a:buFont typeface="Wingdings" panose="05000000000000000000" pitchFamily="2" charset="2"/>
                <a:buChar char="n"/>
                <a:defRPr kumimoji="1" sz="2800">
                  <a:solidFill>
                    <a:schemeClr val="tx1"/>
                  </a:solidFill>
                  <a:latin typeface="Times New Roman" panose="02020603050405020304" pitchFamily="18" charset="0"/>
                  <a:ea typeface="ＭＳ Ｐゴシック" panose="020B0600070205080204" pitchFamily="50" charset="-128"/>
                </a:defRPr>
              </a:lvl1pPr>
              <a:lvl2pPr eaLnBrk="0" hangingPunct="0">
                <a:spcBef>
                  <a:spcPct val="20000"/>
                </a:spcBef>
                <a:buClr>
                  <a:schemeClr val="tx1"/>
                </a:buClr>
                <a:buChar char="–"/>
                <a:defRPr kumimoji="1" sz="2400">
                  <a:solidFill>
                    <a:schemeClr val="tx1"/>
                  </a:solidFill>
                  <a:latin typeface="Times New Roman" panose="02020603050405020304" pitchFamily="18" charset="0"/>
                  <a:ea typeface="ＭＳ Ｐゴシック" panose="020B0600070205080204" pitchFamily="50" charset="-128"/>
                </a:defRPr>
              </a:lvl2pPr>
              <a:lvl3pPr eaLnBrk="0" hangingPunct="0">
                <a:spcBef>
                  <a:spcPct val="20000"/>
                </a:spcBef>
                <a:buClr>
                  <a:schemeClr val="hlink"/>
                </a:buClr>
                <a:buSzPct val="70000"/>
                <a:buFont typeface="Wingdings" panose="05000000000000000000" pitchFamily="2" charset="2"/>
                <a:buChar char="n"/>
                <a:defRPr kumimoji="1" sz="2000">
                  <a:solidFill>
                    <a:schemeClr val="tx1"/>
                  </a:solidFill>
                  <a:latin typeface="Times New Roman" panose="02020603050405020304" pitchFamily="18" charset="0"/>
                  <a:ea typeface="ＭＳ Ｐゴシック" panose="020B0600070205080204" pitchFamily="50" charset="-128"/>
                </a:defRPr>
              </a:lvl3pPr>
              <a:lvl4pPr eaLnBrk="0" hangingPunct="0">
                <a:spcBef>
                  <a:spcPct val="20000"/>
                </a:spcBef>
                <a:buClr>
                  <a:schemeClr val="tx1"/>
                </a:buClr>
                <a:buChar char="–"/>
                <a:defRPr kumimoji="1">
                  <a:solidFill>
                    <a:schemeClr val="tx1"/>
                  </a:solidFill>
                  <a:latin typeface="Times New Roman" panose="02020603050405020304" pitchFamily="18" charset="0"/>
                  <a:ea typeface="ＭＳ Ｐゴシック" panose="020B0600070205080204" pitchFamily="50" charset="-128"/>
                </a:defRPr>
              </a:lvl4pPr>
              <a:lvl5pPr eaLnBrk="0" hangingPunct="0">
                <a:spcBef>
                  <a:spcPct val="20000"/>
                </a:spcBef>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5pPr>
              <a:lvl6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6pPr>
              <a:lvl7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7pPr>
              <a:lvl8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8pPr>
              <a:lvl9pPr eaLnBrk="0" fontAlgn="base" hangingPunct="0">
                <a:spcBef>
                  <a:spcPct val="20000"/>
                </a:spcBef>
                <a:spcAft>
                  <a:spcPct val="0"/>
                </a:spcAft>
                <a:buClr>
                  <a:schemeClr val="hlink"/>
                </a:buClr>
                <a:buSzPct val="70000"/>
                <a:buFont typeface="Wingdings" panose="05000000000000000000" pitchFamily="2" charset="2"/>
                <a:buChar char="n"/>
                <a:defRPr kumimoji="1">
                  <a:solidFill>
                    <a:schemeClr val="tx1"/>
                  </a:solidFill>
                  <a:latin typeface="Times New Roman" panose="02020603050405020304" pitchFamily="18" charset="0"/>
                  <a:ea typeface="ＭＳ Ｐゴシック" panose="020B0600070205080204" pitchFamily="50" charset="-128"/>
                </a:defRPr>
              </a:lvl9pPr>
            </a:lstStyle>
            <a:p>
              <a:pPr>
                <a:buFont typeface="Wingdings" panose="05000000000000000000" pitchFamily="2" charset="2"/>
                <a:buNone/>
              </a:pPr>
              <a:r>
                <a:rPr lang="en-US" altLang="ja-JP"/>
                <a:t>$ E +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29820"/>
                                        </p:tgtEl>
                                        <p:attrNameLst>
                                          <p:attrName>style.visibility</p:attrName>
                                        </p:attrNameLst>
                                      </p:cBhvr>
                                      <p:to>
                                        <p:strVal val="visible"/>
                                      </p:to>
                                    </p:set>
                                    <p:animEffect transition="in" filter="checkerboard(across)">
                                      <p:cBhvr>
                                        <p:cTn id="7" dur="500"/>
                                        <p:tgtEl>
                                          <p:spTgt spid="6298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629822"/>
                                        </p:tgtEl>
                                        <p:attrNameLst>
                                          <p:attrName>style.visibility</p:attrName>
                                        </p:attrNameLst>
                                      </p:cBhvr>
                                      <p:to>
                                        <p:strVal val="visible"/>
                                      </p:to>
                                    </p:set>
                                    <p:animEffect transition="in" filter="checkerboard(across)">
                                      <p:cBhvr>
                                        <p:cTn id="12" dur="500"/>
                                        <p:tgtEl>
                                          <p:spTgt spid="62982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629821"/>
                                        </p:tgtEl>
                                        <p:attrNameLst>
                                          <p:attrName>style.visibility</p:attrName>
                                        </p:attrNameLst>
                                      </p:cBhvr>
                                      <p:to>
                                        <p:strVal val="visible"/>
                                      </p:to>
                                    </p:set>
                                    <p:animEffect transition="in" filter="checkerboard(across)">
                                      <p:cBhvr>
                                        <p:cTn id="17" dur="500"/>
                                        <p:tgtEl>
                                          <p:spTgt spid="62982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629826"/>
                                        </p:tgtEl>
                                        <p:attrNameLst>
                                          <p:attrName>style.visibility</p:attrName>
                                        </p:attrNameLst>
                                      </p:cBhvr>
                                      <p:to>
                                        <p:strVal val="visible"/>
                                      </p:to>
                                    </p:set>
                                    <p:animEffect transition="in" filter="checkerboard(across)">
                                      <p:cBhvr>
                                        <p:cTn id="22" dur="500"/>
                                        <p:tgtEl>
                                          <p:spTgt spid="62982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629825"/>
                                        </p:tgtEl>
                                        <p:attrNameLst>
                                          <p:attrName>style.visibility</p:attrName>
                                        </p:attrNameLst>
                                      </p:cBhvr>
                                      <p:to>
                                        <p:strVal val="visible"/>
                                      </p:to>
                                    </p:set>
                                    <p:animEffect transition="in" filter="checkerboard(across)">
                                      <p:cBhvr>
                                        <p:cTn id="27" dur="500"/>
                                        <p:tgtEl>
                                          <p:spTgt spid="62982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629830"/>
                                        </p:tgtEl>
                                        <p:attrNameLst>
                                          <p:attrName>style.visibility</p:attrName>
                                        </p:attrNameLst>
                                      </p:cBhvr>
                                      <p:to>
                                        <p:strVal val="visible"/>
                                      </p:to>
                                    </p:set>
                                    <p:animEffect transition="in" filter="checkerboard(across)">
                                      <p:cBhvr>
                                        <p:cTn id="32" dur="500"/>
                                        <p:tgtEl>
                                          <p:spTgt spid="62983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629829"/>
                                        </p:tgtEl>
                                        <p:attrNameLst>
                                          <p:attrName>style.visibility</p:attrName>
                                        </p:attrNameLst>
                                      </p:cBhvr>
                                      <p:to>
                                        <p:strVal val="visible"/>
                                      </p:to>
                                    </p:set>
                                    <p:animEffect transition="in" filter="checkerboard(across)">
                                      <p:cBhvr>
                                        <p:cTn id="37" dur="500"/>
                                        <p:tgtEl>
                                          <p:spTgt spid="62982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 presetClass="entr" presetSubtype="10" fill="hold" nodeType="clickEffect">
                                  <p:stCondLst>
                                    <p:cond delay="0"/>
                                  </p:stCondLst>
                                  <p:childTnLst>
                                    <p:set>
                                      <p:cBhvr>
                                        <p:cTn id="41" dur="1" fill="hold">
                                          <p:stCondLst>
                                            <p:cond delay="0"/>
                                          </p:stCondLst>
                                        </p:cTn>
                                        <p:tgtEl>
                                          <p:spTgt spid="629834"/>
                                        </p:tgtEl>
                                        <p:attrNameLst>
                                          <p:attrName>style.visibility</p:attrName>
                                        </p:attrNameLst>
                                      </p:cBhvr>
                                      <p:to>
                                        <p:strVal val="visible"/>
                                      </p:to>
                                    </p:set>
                                    <p:animEffect transition="in" filter="checkerboard(across)">
                                      <p:cBhvr>
                                        <p:cTn id="42" dur="500"/>
                                        <p:tgtEl>
                                          <p:spTgt spid="62983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629833"/>
                                        </p:tgtEl>
                                        <p:attrNameLst>
                                          <p:attrName>style.visibility</p:attrName>
                                        </p:attrNameLst>
                                      </p:cBhvr>
                                      <p:to>
                                        <p:strVal val="visible"/>
                                      </p:to>
                                    </p:set>
                                    <p:animEffect transition="in" filter="checkerboard(across)">
                                      <p:cBhvr>
                                        <p:cTn id="47" dur="500"/>
                                        <p:tgtEl>
                                          <p:spTgt spid="6298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nodeType="clickEffect">
                                  <p:stCondLst>
                                    <p:cond delay="0"/>
                                  </p:stCondLst>
                                  <p:childTnLst>
                                    <p:set>
                                      <p:cBhvr>
                                        <p:cTn id="51" dur="1" fill="hold">
                                          <p:stCondLst>
                                            <p:cond delay="0"/>
                                          </p:stCondLst>
                                        </p:cTn>
                                        <p:tgtEl>
                                          <p:spTgt spid="629838"/>
                                        </p:tgtEl>
                                        <p:attrNameLst>
                                          <p:attrName>style.visibility</p:attrName>
                                        </p:attrNameLst>
                                      </p:cBhvr>
                                      <p:to>
                                        <p:strVal val="visible"/>
                                      </p:to>
                                    </p:set>
                                    <p:animEffect transition="in" filter="checkerboard(across)">
                                      <p:cBhvr>
                                        <p:cTn id="52" dur="500"/>
                                        <p:tgtEl>
                                          <p:spTgt spid="629838"/>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5" presetClass="entr" presetSubtype="10" fill="hold" grpId="0" nodeType="clickEffect">
                                  <p:stCondLst>
                                    <p:cond delay="0"/>
                                  </p:stCondLst>
                                  <p:childTnLst>
                                    <p:set>
                                      <p:cBhvr>
                                        <p:cTn id="56" dur="1" fill="hold">
                                          <p:stCondLst>
                                            <p:cond delay="0"/>
                                          </p:stCondLst>
                                        </p:cTn>
                                        <p:tgtEl>
                                          <p:spTgt spid="629837"/>
                                        </p:tgtEl>
                                        <p:attrNameLst>
                                          <p:attrName>style.visibility</p:attrName>
                                        </p:attrNameLst>
                                      </p:cBhvr>
                                      <p:to>
                                        <p:strVal val="visible"/>
                                      </p:to>
                                    </p:set>
                                    <p:animEffect transition="in" filter="checkerboard(across)">
                                      <p:cBhvr>
                                        <p:cTn id="57" dur="500"/>
                                        <p:tgtEl>
                                          <p:spTgt spid="629837"/>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 presetClass="entr" presetSubtype="10" fill="hold" nodeType="clickEffect">
                                  <p:stCondLst>
                                    <p:cond delay="0"/>
                                  </p:stCondLst>
                                  <p:childTnLst>
                                    <p:set>
                                      <p:cBhvr>
                                        <p:cTn id="61" dur="1" fill="hold">
                                          <p:stCondLst>
                                            <p:cond delay="0"/>
                                          </p:stCondLst>
                                        </p:cTn>
                                        <p:tgtEl>
                                          <p:spTgt spid="629842"/>
                                        </p:tgtEl>
                                        <p:attrNameLst>
                                          <p:attrName>style.visibility</p:attrName>
                                        </p:attrNameLst>
                                      </p:cBhvr>
                                      <p:to>
                                        <p:strVal val="visible"/>
                                      </p:to>
                                    </p:set>
                                    <p:animEffect transition="in" filter="checkerboard(across)">
                                      <p:cBhvr>
                                        <p:cTn id="62" dur="500"/>
                                        <p:tgtEl>
                                          <p:spTgt spid="62984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 presetClass="entr" presetSubtype="10" fill="hold" grpId="0" nodeType="clickEffect">
                                  <p:stCondLst>
                                    <p:cond delay="0"/>
                                  </p:stCondLst>
                                  <p:childTnLst>
                                    <p:set>
                                      <p:cBhvr>
                                        <p:cTn id="66" dur="1" fill="hold">
                                          <p:stCondLst>
                                            <p:cond delay="0"/>
                                          </p:stCondLst>
                                        </p:cTn>
                                        <p:tgtEl>
                                          <p:spTgt spid="629841"/>
                                        </p:tgtEl>
                                        <p:attrNameLst>
                                          <p:attrName>style.visibility</p:attrName>
                                        </p:attrNameLst>
                                      </p:cBhvr>
                                      <p:to>
                                        <p:strVal val="visible"/>
                                      </p:to>
                                    </p:set>
                                    <p:animEffect transition="in" filter="checkerboard(across)">
                                      <p:cBhvr>
                                        <p:cTn id="67" dur="500"/>
                                        <p:tgtEl>
                                          <p:spTgt spid="629841"/>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5" presetClass="entr" presetSubtype="10" fill="hold" nodeType="clickEffect">
                                  <p:stCondLst>
                                    <p:cond delay="0"/>
                                  </p:stCondLst>
                                  <p:childTnLst>
                                    <p:set>
                                      <p:cBhvr>
                                        <p:cTn id="71" dur="1" fill="hold">
                                          <p:stCondLst>
                                            <p:cond delay="0"/>
                                          </p:stCondLst>
                                        </p:cTn>
                                        <p:tgtEl>
                                          <p:spTgt spid="629846"/>
                                        </p:tgtEl>
                                        <p:attrNameLst>
                                          <p:attrName>style.visibility</p:attrName>
                                        </p:attrNameLst>
                                      </p:cBhvr>
                                      <p:to>
                                        <p:strVal val="visible"/>
                                      </p:to>
                                    </p:set>
                                    <p:animEffect transition="in" filter="checkerboard(across)">
                                      <p:cBhvr>
                                        <p:cTn id="72" dur="500"/>
                                        <p:tgtEl>
                                          <p:spTgt spid="62984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5" presetClass="entr" presetSubtype="10" fill="hold" grpId="0" nodeType="clickEffect">
                                  <p:stCondLst>
                                    <p:cond delay="0"/>
                                  </p:stCondLst>
                                  <p:childTnLst>
                                    <p:set>
                                      <p:cBhvr>
                                        <p:cTn id="76" dur="1" fill="hold">
                                          <p:stCondLst>
                                            <p:cond delay="0"/>
                                          </p:stCondLst>
                                        </p:cTn>
                                        <p:tgtEl>
                                          <p:spTgt spid="629845"/>
                                        </p:tgtEl>
                                        <p:attrNameLst>
                                          <p:attrName>style.visibility</p:attrName>
                                        </p:attrNameLst>
                                      </p:cBhvr>
                                      <p:to>
                                        <p:strVal val="visible"/>
                                      </p:to>
                                    </p:set>
                                    <p:animEffect transition="in" filter="checkerboard(across)">
                                      <p:cBhvr>
                                        <p:cTn id="77" dur="500"/>
                                        <p:tgtEl>
                                          <p:spTgt spid="629845"/>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 presetClass="entr" presetSubtype="10" fill="hold" nodeType="clickEffect">
                                  <p:stCondLst>
                                    <p:cond delay="0"/>
                                  </p:stCondLst>
                                  <p:childTnLst>
                                    <p:set>
                                      <p:cBhvr>
                                        <p:cTn id="81" dur="1" fill="hold">
                                          <p:stCondLst>
                                            <p:cond delay="0"/>
                                          </p:stCondLst>
                                        </p:cTn>
                                        <p:tgtEl>
                                          <p:spTgt spid="629850"/>
                                        </p:tgtEl>
                                        <p:attrNameLst>
                                          <p:attrName>style.visibility</p:attrName>
                                        </p:attrNameLst>
                                      </p:cBhvr>
                                      <p:to>
                                        <p:strVal val="visible"/>
                                      </p:to>
                                    </p:set>
                                    <p:animEffect transition="in" filter="checkerboard(across)">
                                      <p:cBhvr>
                                        <p:cTn id="82" dur="500"/>
                                        <p:tgtEl>
                                          <p:spTgt spid="629850"/>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5" presetClass="entr" presetSubtype="10" fill="hold" grpId="0" nodeType="clickEffect">
                                  <p:stCondLst>
                                    <p:cond delay="0"/>
                                  </p:stCondLst>
                                  <p:childTnLst>
                                    <p:set>
                                      <p:cBhvr>
                                        <p:cTn id="86" dur="1" fill="hold">
                                          <p:stCondLst>
                                            <p:cond delay="0"/>
                                          </p:stCondLst>
                                        </p:cTn>
                                        <p:tgtEl>
                                          <p:spTgt spid="629849"/>
                                        </p:tgtEl>
                                        <p:attrNameLst>
                                          <p:attrName>style.visibility</p:attrName>
                                        </p:attrNameLst>
                                      </p:cBhvr>
                                      <p:to>
                                        <p:strVal val="visible"/>
                                      </p:to>
                                    </p:set>
                                    <p:animEffect transition="in" filter="checkerboard(across)">
                                      <p:cBhvr>
                                        <p:cTn id="87" dur="500"/>
                                        <p:tgtEl>
                                          <p:spTgt spid="629849"/>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5" presetClass="entr" presetSubtype="10" fill="hold" nodeType="clickEffect">
                                  <p:stCondLst>
                                    <p:cond delay="0"/>
                                  </p:stCondLst>
                                  <p:childTnLst>
                                    <p:set>
                                      <p:cBhvr>
                                        <p:cTn id="91" dur="1" fill="hold">
                                          <p:stCondLst>
                                            <p:cond delay="0"/>
                                          </p:stCondLst>
                                        </p:cTn>
                                        <p:tgtEl>
                                          <p:spTgt spid="629854"/>
                                        </p:tgtEl>
                                        <p:attrNameLst>
                                          <p:attrName>style.visibility</p:attrName>
                                        </p:attrNameLst>
                                      </p:cBhvr>
                                      <p:to>
                                        <p:strVal val="visible"/>
                                      </p:to>
                                    </p:set>
                                    <p:animEffect transition="in" filter="checkerboard(across)">
                                      <p:cBhvr>
                                        <p:cTn id="92" dur="500"/>
                                        <p:tgtEl>
                                          <p:spTgt spid="62985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5" presetClass="entr" presetSubtype="10" fill="hold" grpId="0" nodeType="clickEffect">
                                  <p:stCondLst>
                                    <p:cond delay="0"/>
                                  </p:stCondLst>
                                  <p:childTnLst>
                                    <p:set>
                                      <p:cBhvr>
                                        <p:cTn id="96" dur="1" fill="hold">
                                          <p:stCondLst>
                                            <p:cond delay="0"/>
                                          </p:stCondLst>
                                        </p:cTn>
                                        <p:tgtEl>
                                          <p:spTgt spid="629853"/>
                                        </p:tgtEl>
                                        <p:attrNameLst>
                                          <p:attrName>style.visibility</p:attrName>
                                        </p:attrNameLst>
                                      </p:cBhvr>
                                      <p:to>
                                        <p:strVal val="visible"/>
                                      </p:to>
                                    </p:set>
                                    <p:animEffect transition="in" filter="checkerboard(across)">
                                      <p:cBhvr>
                                        <p:cTn id="97" dur="500"/>
                                        <p:tgtEl>
                                          <p:spTgt spid="62985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22" presetClass="entr" presetSubtype="4" fill="hold" nodeType="clickEffect">
                                  <p:stCondLst>
                                    <p:cond delay="0"/>
                                  </p:stCondLst>
                                  <p:childTnLst>
                                    <p:set>
                                      <p:cBhvr>
                                        <p:cTn id="101" dur="1" fill="hold">
                                          <p:stCondLst>
                                            <p:cond delay="0"/>
                                          </p:stCondLst>
                                        </p:cTn>
                                        <p:tgtEl>
                                          <p:spTgt spid="629814"/>
                                        </p:tgtEl>
                                        <p:attrNameLst>
                                          <p:attrName>style.visibility</p:attrName>
                                        </p:attrNameLst>
                                      </p:cBhvr>
                                      <p:to>
                                        <p:strVal val="visible"/>
                                      </p:to>
                                    </p:set>
                                    <p:animEffect transition="in" filter="wipe(down)">
                                      <p:cBhvr>
                                        <p:cTn id="102" dur="500"/>
                                        <p:tgtEl>
                                          <p:spTgt spid="629814"/>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5" presetClass="entr" presetSubtype="10" fill="hold" grpId="0" nodeType="clickEffect">
                                  <p:stCondLst>
                                    <p:cond delay="0"/>
                                  </p:stCondLst>
                                  <p:childTnLst>
                                    <p:set>
                                      <p:cBhvr>
                                        <p:cTn id="106" dur="1" fill="hold">
                                          <p:stCondLst>
                                            <p:cond delay="0"/>
                                          </p:stCondLst>
                                        </p:cTn>
                                        <p:tgtEl>
                                          <p:spTgt spid="629819"/>
                                        </p:tgtEl>
                                        <p:attrNameLst>
                                          <p:attrName>style.visibility</p:attrName>
                                        </p:attrNameLst>
                                      </p:cBhvr>
                                      <p:to>
                                        <p:strVal val="visible"/>
                                      </p:to>
                                    </p:set>
                                    <p:animEffect transition="in" filter="checkerboard(across)">
                                      <p:cBhvr>
                                        <p:cTn id="107" dur="500"/>
                                        <p:tgtEl>
                                          <p:spTgt spid="6298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9819" grpId="0" animBg="1" autoUpdateAnimBg="0"/>
      <p:bldP spid="629820" grpId="0" autoUpdateAnimBg="0"/>
      <p:bldP spid="629821" grpId="0" autoUpdateAnimBg="0"/>
      <p:bldP spid="629825" grpId="0" autoUpdateAnimBg="0"/>
      <p:bldP spid="629829" grpId="0" autoUpdateAnimBg="0"/>
      <p:bldP spid="629833" grpId="0" autoUpdateAnimBg="0"/>
      <p:bldP spid="629837" grpId="0" autoUpdateAnimBg="0"/>
      <p:bldP spid="629841" grpId="0" autoUpdateAnimBg="0"/>
      <p:bldP spid="629845" grpId="0" autoUpdateAnimBg="0"/>
      <p:bldP spid="629849" grpId="0" autoUpdateAnimBg="0"/>
      <p:bldP spid="629853" grpId="0"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10" name="Rectangle 2"/>
          <p:cNvSpPr>
            <a:spLocks noGrp="1" noChangeArrowheads="1"/>
          </p:cNvSpPr>
          <p:nvPr>
            <p:ph type="title"/>
          </p:nvPr>
        </p:nvSpPr>
        <p:spPr>
          <a:xfrm>
            <a:off x="1066800" y="304800"/>
            <a:ext cx="75438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SLR(1) </a:t>
            </a:r>
            <a:r>
              <a:rPr lang="ja-JP" altLang="en-US">
                <a:effectLst/>
              </a:rPr>
              <a:t>文法ではない例</a:t>
            </a:r>
          </a:p>
        </p:txBody>
      </p:sp>
      <p:sp>
        <p:nvSpPr>
          <p:cNvPr id="759811" name="Rectangle 3"/>
          <p:cNvSpPr>
            <a:spLocks noGrp="1" noChangeArrowheads="1"/>
          </p:cNvSpPr>
          <p:nvPr>
            <p:ph type="body" idx="1"/>
          </p:nvPr>
        </p:nvSpPr>
        <p:spPr>
          <a:xfrm>
            <a:off x="1066800" y="1143000"/>
            <a:ext cx="77724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en-US" altLang="ja-JP" sz="2800">
                <a:effectLst/>
              </a:rPr>
              <a:t>$</a:t>
            </a:r>
            <a:r>
              <a:rPr lang="ja-JP" altLang="en-US" sz="2800">
                <a:effectLst/>
              </a:rPr>
              <a:t>→</a:t>
            </a:r>
            <a:r>
              <a:rPr lang="en-US" altLang="ja-JP" sz="2800">
                <a:effectLst/>
              </a:rPr>
              <a:t>E$, E</a:t>
            </a:r>
            <a:r>
              <a:rPr lang="ja-JP" altLang="en-US" sz="2800">
                <a:effectLst/>
              </a:rPr>
              <a:t>→</a:t>
            </a:r>
            <a:r>
              <a:rPr lang="en-US" altLang="ja-JP" sz="2800">
                <a:effectLst/>
              </a:rPr>
              <a:t>T+T, E</a:t>
            </a:r>
            <a:r>
              <a:rPr lang="ja-JP" altLang="en-US" sz="2800">
                <a:effectLst/>
              </a:rPr>
              <a:t>→</a:t>
            </a:r>
            <a:r>
              <a:rPr lang="en-US" altLang="ja-JP" sz="2800">
                <a:effectLst/>
              </a:rPr>
              <a:t>m, T</a:t>
            </a:r>
            <a:r>
              <a:rPr lang="ja-JP" altLang="en-US" sz="2800">
                <a:effectLst/>
              </a:rPr>
              <a:t>→</a:t>
            </a:r>
            <a:r>
              <a:rPr lang="en-US" altLang="ja-JP" sz="2800">
                <a:effectLst/>
              </a:rPr>
              <a:t>m</a:t>
            </a:r>
          </a:p>
          <a:p>
            <a:pPr>
              <a:lnSpc>
                <a:spcPct val="90000"/>
              </a:lnSpc>
              <a:buFont typeface="Wingdings" panose="05000000000000000000" pitchFamily="2" charset="2"/>
              <a:buNone/>
            </a:pPr>
            <a:r>
              <a:rPr lang="en-US" altLang="ja-JP" sz="2800">
                <a:effectLst/>
              </a:rPr>
              <a:t>Follow (E) = {$}, Follow (T) = {$, +}</a:t>
            </a:r>
          </a:p>
        </p:txBody>
      </p:sp>
      <p:sp>
        <p:nvSpPr>
          <p:cNvPr id="759812" name="Rectangle 4"/>
          <p:cNvSpPr>
            <a:spLocks noChangeArrowheads="1"/>
          </p:cNvSpPr>
          <p:nvPr/>
        </p:nvSpPr>
        <p:spPr bwMode="auto">
          <a:xfrm>
            <a:off x="990600" y="2286000"/>
            <a:ext cx="2057400" cy="1676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a:t>
            </a:r>
            <a:r>
              <a:rPr lang="en-US" altLang="ja-JP" sz="2800"/>
              <a:t>E$</a:t>
            </a:r>
          </a:p>
          <a:p>
            <a:r>
              <a:rPr lang="en-US" altLang="ja-JP" sz="2800"/>
              <a:t>E </a:t>
            </a:r>
            <a:r>
              <a:rPr lang="ja-JP" altLang="en-US" sz="2800"/>
              <a:t>→・</a:t>
            </a:r>
            <a:r>
              <a:rPr lang="en-US" altLang="ja-JP" sz="2800"/>
              <a:t>T+T</a:t>
            </a:r>
          </a:p>
          <a:p>
            <a:r>
              <a:rPr lang="en-US" altLang="ja-JP" sz="2800"/>
              <a:t>E </a:t>
            </a:r>
            <a:r>
              <a:rPr lang="ja-JP" altLang="en-US" sz="2800"/>
              <a:t>→・</a:t>
            </a:r>
            <a:r>
              <a:rPr lang="en-US" altLang="ja-JP" sz="2800"/>
              <a:t>m</a:t>
            </a:r>
          </a:p>
          <a:p>
            <a:r>
              <a:rPr lang="en-US" altLang="ja-JP" sz="2800"/>
              <a:t>T </a:t>
            </a:r>
            <a:r>
              <a:rPr lang="ja-JP" altLang="en-US" sz="2800"/>
              <a:t>→・</a:t>
            </a:r>
            <a:r>
              <a:rPr lang="en-US" altLang="ja-JP" sz="2800"/>
              <a:t>m</a:t>
            </a:r>
          </a:p>
        </p:txBody>
      </p:sp>
      <p:grpSp>
        <p:nvGrpSpPr>
          <p:cNvPr id="759813" name="Group 5"/>
          <p:cNvGrpSpPr>
            <a:grpSpLocks/>
          </p:cNvGrpSpPr>
          <p:nvPr/>
        </p:nvGrpSpPr>
        <p:grpSpPr bwMode="auto">
          <a:xfrm>
            <a:off x="3048000" y="2133600"/>
            <a:ext cx="2590800" cy="762000"/>
            <a:chOff x="1920" y="1344"/>
            <a:chExt cx="1632" cy="480"/>
          </a:xfrm>
        </p:grpSpPr>
        <p:sp>
          <p:nvSpPr>
            <p:cNvPr id="759814" name="Line 6"/>
            <p:cNvSpPr>
              <a:spLocks noChangeShapeType="1"/>
            </p:cNvSpPr>
            <p:nvPr/>
          </p:nvSpPr>
          <p:spPr bwMode="auto">
            <a:xfrm>
              <a:off x="1920" y="168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9815" name="Text Box 7"/>
            <p:cNvSpPr txBox="1">
              <a:spLocks noChangeArrowheads="1"/>
            </p:cNvSpPr>
            <p:nvPr/>
          </p:nvSpPr>
          <p:spPr bwMode="auto">
            <a:xfrm>
              <a:off x="1968" y="134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E</a:t>
              </a:r>
            </a:p>
          </p:txBody>
        </p:sp>
        <p:sp>
          <p:nvSpPr>
            <p:cNvPr id="759816" name="Rectangle 8"/>
            <p:cNvSpPr>
              <a:spLocks noChangeArrowheads="1"/>
            </p:cNvSpPr>
            <p:nvPr/>
          </p:nvSpPr>
          <p:spPr bwMode="auto">
            <a:xfrm>
              <a:off x="2304" y="1488"/>
              <a:ext cx="1248"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759817" name="Group 9"/>
          <p:cNvGrpSpPr>
            <a:grpSpLocks/>
          </p:cNvGrpSpPr>
          <p:nvPr/>
        </p:nvGrpSpPr>
        <p:grpSpPr bwMode="auto">
          <a:xfrm>
            <a:off x="5638800" y="2133600"/>
            <a:ext cx="2590800" cy="762000"/>
            <a:chOff x="3552" y="1344"/>
            <a:chExt cx="1632" cy="480"/>
          </a:xfrm>
        </p:grpSpPr>
        <p:sp>
          <p:nvSpPr>
            <p:cNvPr id="759818" name="Line 10"/>
            <p:cNvSpPr>
              <a:spLocks noChangeShapeType="1"/>
            </p:cNvSpPr>
            <p:nvPr/>
          </p:nvSpPr>
          <p:spPr bwMode="auto">
            <a:xfrm>
              <a:off x="3552" y="168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9819" name="Text Box 11"/>
            <p:cNvSpPr txBox="1">
              <a:spLocks noChangeArrowheads="1"/>
            </p:cNvSpPr>
            <p:nvPr/>
          </p:nvSpPr>
          <p:spPr bwMode="auto">
            <a:xfrm>
              <a:off x="3612" y="1344"/>
              <a:ext cx="2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59820" name="Rectangle 12"/>
            <p:cNvSpPr>
              <a:spLocks noChangeArrowheads="1"/>
            </p:cNvSpPr>
            <p:nvPr/>
          </p:nvSpPr>
          <p:spPr bwMode="auto">
            <a:xfrm>
              <a:off x="3936" y="1488"/>
              <a:ext cx="1248"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759821" name="Group 13"/>
          <p:cNvGrpSpPr>
            <a:grpSpLocks/>
          </p:cNvGrpSpPr>
          <p:nvPr/>
        </p:nvGrpSpPr>
        <p:grpSpPr bwMode="auto">
          <a:xfrm>
            <a:off x="3048000" y="2895600"/>
            <a:ext cx="2667000" cy="762000"/>
            <a:chOff x="1920" y="1824"/>
            <a:chExt cx="1680" cy="480"/>
          </a:xfrm>
        </p:grpSpPr>
        <p:sp>
          <p:nvSpPr>
            <p:cNvPr id="759822" name="Line 14"/>
            <p:cNvSpPr>
              <a:spLocks noChangeShapeType="1"/>
            </p:cNvSpPr>
            <p:nvPr/>
          </p:nvSpPr>
          <p:spPr bwMode="auto">
            <a:xfrm>
              <a:off x="1920" y="216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9823" name="Text Box 15"/>
            <p:cNvSpPr txBox="1">
              <a:spLocks noChangeArrowheads="1"/>
            </p:cNvSpPr>
            <p:nvPr/>
          </p:nvSpPr>
          <p:spPr bwMode="auto">
            <a:xfrm>
              <a:off x="1968" y="182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59824" name="Rectangle 16"/>
            <p:cNvSpPr>
              <a:spLocks noChangeArrowheads="1"/>
            </p:cNvSpPr>
            <p:nvPr/>
          </p:nvSpPr>
          <p:spPr bwMode="auto">
            <a:xfrm>
              <a:off x="2304" y="1968"/>
              <a:ext cx="1296"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endParaRPr lang="ja-JP" altLang="en-US" sz="2800"/>
            </a:p>
          </p:txBody>
        </p:sp>
      </p:grpSp>
      <p:grpSp>
        <p:nvGrpSpPr>
          <p:cNvPr id="759848" name="Group 40"/>
          <p:cNvGrpSpPr>
            <a:grpSpLocks/>
          </p:cNvGrpSpPr>
          <p:nvPr/>
        </p:nvGrpSpPr>
        <p:grpSpPr bwMode="auto">
          <a:xfrm>
            <a:off x="990600" y="3962400"/>
            <a:ext cx="2057400" cy="1524000"/>
            <a:chOff x="624" y="2496"/>
            <a:chExt cx="1296" cy="960"/>
          </a:xfrm>
        </p:grpSpPr>
        <p:sp>
          <p:nvSpPr>
            <p:cNvPr id="759826" name="Line 18"/>
            <p:cNvSpPr>
              <a:spLocks noChangeShapeType="1"/>
            </p:cNvSpPr>
            <p:nvPr/>
          </p:nvSpPr>
          <p:spPr bwMode="auto">
            <a:xfrm>
              <a:off x="1344" y="2496"/>
              <a:ext cx="0" cy="384"/>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9827" name="Text Box 19"/>
            <p:cNvSpPr txBox="1">
              <a:spLocks noChangeArrowheads="1"/>
            </p:cNvSpPr>
            <p:nvPr/>
          </p:nvSpPr>
          <p:spPr bwMode="auto">
            <a:xfrm>
              <a:off x="1392" y="2496"/>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759828" name="Rectangle 20"/>
            <p:cNvSpPr>
              <a:spLocks noChangeArrowheads="1"/>
            </p:cNvSpPr>
            <p:nvPr/>
          </p:nvSpPr>
          <p:spPr bwMode="auto">
            <a:xfrm>
              <a:off x="624" y="2880"/>
              <a:ext cx="1296"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a:t>
              </a:r>
              <a:r>
                <a:rPr lang="ja-JP" altLang="en-US" sz="2800"/>
                <a:t>→ </a:t>
              </a:r>
              <a:r>
                <a:rPr lang="en-US" altLang="ja-JP" sz="2800"/>
                <a:t>m</a:t>
              </a:r>
              <a:r>
                <a:rPr lang="ja-JP" altLang="en-US" sz="2800"/>
                <a:t>・</a:t>
              </a:r>
            </a:p>
            <a:p>
              <a:r>
                <a:rPr lang="en-US" altLang="ja-JP" sz="2800"/>
                <a:t>T </a:t>
              </a:r>
              <a:r>
                <a:rPr lang="ja-JP" altLang="en-US" sz="2800"/>
                <a:t>→ </a:t>
              </a:r>
              <a:r>
                <a:rPr lang="en-US" altLang="ja-JP" sz="2800"/>
                <a:t>m・</a:t>
              </a:r>
            </a:p>
          </p:txBody>
        </p:sp>
      </p:grpSp>
      <p:grpSp>
        <p:nvGrpSpPr>
          <p:cNvPr id="759829" name="Group 21"/>
          <p:cNvGrpSpPr>
            <a:grpSpLocks/>
          </p:cNvGrpSpPr>
          <p:nvPr/>
        </p:nvGrpSpPr>
        <p:grpSpPr bwMode="auto">
          <a:xfrm>
            <a:off x="3657600" y="3657600"/>
            <a:ext cx="2057400" cy="1371600"/>
            <a:chOff x="2304" y="2304"/>
            <a:chExt cx="1296" cy="864"/>
          </a:xfrm>
        </p:grpSpPr>
        <p:sp>
          <p:nvSpPr>
            <p:cNvPr id="759830" name="Line 22"/>
            <p:cNvSpPr>
              <a:spLocks noChangeShapeType="1"/>
            </p:cNvSpPr>
            <p:nvPr/>
          </p:nvSpPr>
          <p:spPr bwMode="auto">
            <a:xfrm>
              <a:off x="2832" y="2304"/>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9831" name="Text Box 23"/>
            <p:cNvSpPr txBox="1">
              <a:spLocks noChangeArrowheads="1"/>
            </p:cNvSpPr>
            <p:nvPr/>
          </p:nvSpPr>
          <p:spPr bwMode="auto">
            <a:xfrm>
              <a:off x="2904" y="2304"/>
              <a:ext cx="2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59832" name="Rectangle 24"/>
            <p:cNvSpPr>
              <a:spLocks noChangeArrowheads="1"/>
            </p:cNvSpPr>
            <p:nvPr/>
          </p:nvSpPr>
          <p:spPr bwMode="auto">
            <a:xfrm>
              <a:off x="2304" y="2592"/>
              <a:ext cx="1296"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T </a:t>
              </a:r>
              <a:r>
                <a:rPr lang="ja-JP" altLang="en-US" sz="2800"/>
                <a:t>→ </a:t>
              </a:r>
              <a:r>
                <a:rPr lang="en-US" altLang="ja-JP" sz="2800"/>
                <a:t>・m</a:t>
              </a:r>
            </a:p>
          </p:txBody>
        </p:sp>
      </p:grpSp>
      <p:grpSp>
        <p:nvGrpSpPr>
          <p:cNvPr id="759833" name="Group 25"/>
          <p:cNvGrpSpPr>
            <a:grpSpLocks/>
          </p:cNvGrpSpPr>
          <p:nvPr/>
        </p:nvGrpSpPr>
        <p:grpSpPr bwMode="auto">
          <a:xfrm>
            <a:off x="5715000" y="3733800"/>
            <a:ext cx="2819400" cy="762000"/>
            <a:chOff x="3696" y="2352"/>
            <a:chExt cx="1776" cy="480"/>
          </a:xfrm>
        </p:grpSpPr>
        <p:sp>
          <p:nvSpPr>
            <p:cNvPr id="759834" name="Line 26"/>
            <p:cNvSpPr>
              <a:spLocks noChangeShapeType="1"/>
            </p:cNvSpPr>
            <p:nvPr/>
          </p:nvSpPr>
          <p:spPr bwMode="auto">
            <a:xfrm>
              <a:off x="3696" y="2688"/>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9835" name="Text Box 27"/>
            <p:cNvSpPr txBox="1">
              <a:spLocks noChangeArrowheads="1"/>
            </p:cNvSpPr>
            <p:nvPr/>
          </p:nvSpPr>
          <p:spPr bwMode="auto">
            <a:xfrm>
              <a:off x="3744" y="2352"/>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59836" name="Rectangle 28"/>
            <p:cNvSpPr>
              <a:spLocks noChangeArrowheads="1"/>
            </p:cNvSpPr>
            <p:nvPr/>
          </p:nvSpPr>
          <p:spPr bwMode="auto">
            <a:xfrm>
              <a:off x="4080" y="2496"/>
              <a:ext cx="1392"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p:txBody>
        </p:sp>
      </p:grpSp>
      <p:grpSp>
        <p:nvGrpSpPr>
          <p:cNvPr id="759839" name="Group 31"/>
          <p:cNvGrpSpPr>
            <a:grpSpLocks/>
          </p:cNvGrpSpPr>
          <p:nvPr/>
        </p:nvGrpSpPr>
        <p:grpSpPr bwMode="auto">
          <a:xfrm>
            <a:off x="5715000" y="4419600"/>
            <a:ext cx="2819400" cy="762000"/>
            <a:chOff x="3600" y="2784"/>
            <a:chExt cx="1776" cy="480"/>
          </a:xfrm>
        </p:grpSpPr>
        <p:sp>
          <p:nvSpPr>
            <p:cNvPr id="759840" name="Text Box 32"/>
            <p:cNvSpPr txBox="1">
              <a:spLocks noChangeArrowheads="1"/>
            </p:cNvSpPr>
            <p:nvPr/>
          </p:nvSpPr>
          <p:spPr bwMode="auto">
            <a:xfrm>
              <a:off x="3629" y="278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759841" name="Line 33"/>
            <p:cNvSpPr>
              <a:spLocks noChangeShapeType="1"/>
            </p:cNvSpPr>
            <p:nvPr/>
          </p:nvSpPr>
          <p:spPr bwMode="auto">
            <a:xfrm>
              <a:off x="3600" y="312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59842" name="Rectangle 34"/>
            <p:cNvSpPr>
              <a:spLocks noChangeArrowheads="1"/>
            </p:cNvSpPr>
            <p:nvPr/>
          </p:nvSpPr>
          <p:spPr bwMode="auto">
            <a:xfrm>
              <a:off x="3984" y="2928"/>
              <a:ext cx="1392"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 m・</a:t>
              </a:r>
            </a:p>
          </p:txBody>
        </p:sp>
      </p:grpSp>
      <p:sp>
        <p:nvSpPr>
          <p:cNvPr id="759847" name="AutoShape 39"/>
          <p:cNvSpPr>
            <a:spLocks noChangeArrowheads="1"/>
          </p:cNvSpPr>
          <p:nvPr/>
        </p:nvSpPr>
        <p:spPr bwMode="auto">
          <a:xfrm>
            <a:off x="228600" y="4038600"/>
            <a:ext cx="1371600" cy="457200"/>
          </a:xfrm>
          <a:prstGeom prst="wedgeRoundRectCallout">
            <a:avLst>
              <a:gd name="adj1" fmla="val 57755"/>
              <a:gd name="adj2" fmla="val 61111"/>
              <a:gd name="adj3" fmla="val 16667"/>
            </a:avLst>
          </a:prstGeom>
          <a:solidFill>
            <a:srgbClr val="003300"/>
          </a:solidFill>
          <a:ln w="19050">
            <a:solidFill>
              <a:schemeClr val="tx1"/>
            </a:solidFill>
            <a:miter lim="800000"/>
            <a:headEnd/>
            <a:tailEnd/>
          </a:ln>
          <a:effectLst/>
        </p:spPr>
        <p:txBody>
          <a:bodyPr lIns="90000" tIns="46800" rIns="90000" bIns="46800"/>
          <a:lstStyle/>
          <a:p>
            <a:pPr algn="ctr"/>
            <a:r>
              <a:rPr lang="ja-JP" altLang="en-US" sz="2400" dirty="0">
                <a:solidFill>
                  <a:srgbClr val="FFFF99"/>
                </a:solidFill>
              </a:rPr>
              <a:t>還元2個</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59812"/>
                                        </p:tgtEl>
                                        <p:attrNameLst>
                                          <p:attrName>style.visibility</p:attrName>
                                        </p:attrNameLst>
                                      </p:cBhvr>
                                      <p:to>
                                        <p:strVal val="visible"/>
                                      </p:to>
                                    </p:set>
                                    <p:animEffect transition="in" filter="checkerboard(across)">
                                      <p:cBhvr>
                                        <p:cTn id="7" dur="500"/>
                                        <p:tgtEl>
                                          <p:spTgt spid="7598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759813"/>
                                        </p:tgtEl>
                                        <p:attrNameLst>
                                          <p:attrName>style.visibility</p:attrName>
                                        </p:attrNameLst>
                                      </p:cBhvr>
                                      <p:to>
                                        <p:strVal val="visible"/>
                                      </p:to>
                                    </p:set>
                                    <p:animEffect transition="in" filter="wipe(left)">
                                      <p:cBhvr>
                                        <p:cTn id="12" dur="500"/>
                                        <p:tgtEl>
                                          <p:spTgt spid="7598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59817"/>
                                        </p:tgtEl>
                                        <p:attrNameLst>
                                          <p:attrName>style.visibility</p:attrName>
                                        </p:attrNameLst>
                                      </p:cBhvr>
                                      <p:to>
                                        <p:strVal val="visible"/>
                                      </p:to>
                                    </p:set>
                                    <p:animEffect transition="in" filter="wipe(left)">
                                      <p:cBhvr>
                                        <p:cTn id="17" dur="500"/>
                                        <p:tgtEl>
                                          <p:spTgt spid="75981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759821"/>
                                        </p:tgtEl>
                                        <p:attrNameLst>
                                          <p:attrName>style.visibility</p:attrName>
                                        </p:attrNameLst>
                                      </p:cBhvr>
                                      <p:to>
                                        <p:strVal val="visible"/>
                                      </p:to>
                                    </p:set>
                                    <p:animEffect transition="in" filter="wipe(left)">
                                      <p:cBhvr>
                                        <p:cTn id="22" dur="500"/>
                                        <p:tgtEl>
                                          <p:spTgt spid="75982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759848"/>
                                        </p:tgtEl>
                                        <p:attrNameLst>
                                          <p:attrName>style.visibility</p:attrName>
                                        </p:attrNameLst>
                                      </p:cBhvr>
                                      <p:to>
                                        <p:strVal val="visible"/>
                                      </p:to>
                                    </p:set>
                                    <p:animEffect transition="in" filter="wipe(up)">
                                      <p:cBhvr>
                                        <p:cTn id="27" dur="500"/>
                                        <p:tgtEl>
                                          <p:spTgt spid="75984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759829"/>
                                        </p:tgtEl>
                                        <p:attrNameLst>
                                          <p:attrName>style.visibility</p:attrName>
                                        </p:attrNameLst>
                                      </p:cBhvr>
                                      <p:to>
                                        <p:strVal val="visible"/>
                                      </p:to>
                                    </p:set>
                                    <p:animEffect transition="in" filter="wipe(up)">
                                      <p:cBhvr>
                                        <p:cTn id="32" dur="500"/>
                                        <p:tgtEl>
                                          <p:spTgt spid="7598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759833"/>
                                        </p:tgtEl>
                                        <p:attrNameLst>
                                          <p:attrName>style.visibility</p:attrName>
                                        </p:attrNameLst>
                                      </p:cBhvr>
                                      <p:to>
                                        <p:strVal val="visible"/>
                                      </p:to>
                                    </p:set>
                                    <p:animEffect transition="in" filter="wipe(left)">
                                      <p:cBhvr>
                                        <p:cTn id="37" dur="500"/>
                                        <p:tgtEl>
                                          <p:spTgt spid="75983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759839"/>
                                        </p:tgtEl>
                                        <p:attrNameLst>
                                          <p:attrName>style.visibility</p:attrName>
                                        </p:attrNameLst>
                                      </p:cBhvr>
                                      <p:to>
                                        <p:strVal val="visible"/>
                                      </p:to>
                                    </p:set>
                                    <p:animEffect transition="in" filter="wipe(left)">
                                      <p:cBhvr>
                                        <p:cTn id="42" dur="500"/>
                                        <p:tgtEl>
                                          <p:spTgt spid="75983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759847"/>
                                        </p:tgtEl>
                                        <p:attrNameLst>
                                          <p:attrName>style.visibility</p:attrName>
                                        </p:attrNameLst>
                                      </p:cBhvr>
                                      <p:to>
                                        <p:strVal val="visible"/>
                                      </p:to>
                                    </p:set>
                                    <p:animEffect transition="in" filter="checkerboard(across)">
                                      <p:cBhvr>
                                        <p:cTn id="47" dur="500"/>
                                        <p:tgtEl>
                                          <p:spTgt spid="759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9812" grpId="0" animBg="1" autoUpdateAnimBg="0"/>
      <p:bldP spid="759847"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8" name="Rectangle 2"/>
          <p:cNvSpPr>
            <a:spLocks noGrp="1" noChangeArrowheads="1"/>
          </p:cNvSpPr>
          <p:nvPr>
            <p:ph type="title"/>
          </p:nvPr>
        </p:nvSpPr>
        <p:spPr>
          <a:xfrm>
            <a:off x="1066800" y="304800"/>
            <a:ext cx="75438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SLR(1) </a:t>
            </a:r>
            <a:r>
              <a:rPr lang="ja-JP" altLang="en-US">
                <a:effectLst/>
              </a:rPr>
              <a:t>文法ではない例</a:t>
            </a:r>
          </a:p>
        </p:txBody>
      </p:sp>
      <p:sp>
        <p:nvSpPr>
          <p:cNvPr id="761859" name="Rectangle 3"/>
          <p:cNvSpPr>
            <a:spLocks noGrp="1" noChangeArrowheads="1"/>
          </p:cNvSpPr>
          <p:nvPr>
            <p:ph type="body" idx="1"/>
          </p:nvPr>
        </p:nvSpPr>
        <p:spPr>
          <a:xfrm>
            <a:off x="1066800" y="1143000"/>
            <a:ext cx="77724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en-US" altLang="ja-JP" sz="2800">
                <a:effectLst/>
              </a:rPr>
              <a:t>$</a:t>
            </a:r>
            <a:r>
              <a:rPr lang="ja-JP" altLang="en-US" sz="2800">
                <a:effectLst/>
              </a:rPr>
              <a:t>→</a:t>
            </a:r>
            <a:r>
              <a:rPr lang="en-US" altLang="ja-JP" sz="2800">
                <a:effectLst/>
              </a:rPr>
              <a:t>E$, E</a:t>
            </a:r>
            <a:r>
              <a:rPr lang="ja-JP" altLang="en-US" sz="2800">
                <a:effectLst/>
              </a:rPr>
              <a:t>→</a:t>
            </a:r>
            <a:r>
              <a:rPr lang="en-US" altLang="ja-JP" sz="2800">
                <a:effectLst/>
              </a:rPr>
              <a:t>T+T, E</a:t>
            </a:r>
            <a:r>
              <a:rPr lang="ja-JP" altLang="en-US" sz="2800">
                <a:effectLst/>
              </a:rPr>
              <a:t>→</a:t>
            </a:r>
            <a:r>
              <a:rPr lang="en-US" altLang="ja-JP" sz="2800">
                <a:effectLst/>
              </a:rPr>
              <a:t>m, T</a:t>
            </a:r>
            <a:r>
              <a:rPr lang="ja-JP" altLang="en-US" sz="2800">
                <a:effectLst/>
              </a:rPr>
              <a:t>→</a:t>
            </a:r>
            <a:r>
              <a:rPr lang="en-US" altLang="ja-JP" sz="2800">
                <a:effectLst/>
              </a:rPr>
              <a:t>m</a:t>
            </a:r>
          </a:p>
          <a:p>
            <a:pPr>
              <a:lnSpc>
                <a:spcPct val="90000"/>
              </a:lnSpc>
              <a:buFont typeface="Wingdings" panose="05000000000000000000" pitchFamily="2" charset="2"/>
              <a:buNone/>
            </a:pPr>
            <a:r>
              <a:rPr lang="en-US" altLang="ja-JP" sz="2800">
                <a:effectLst/>
              </a:rPr>
              <a:t>Follow (E) = {$}, Follow (T) = {$, +}</a:t>
            </a:r>
          </a:p>
        </p:txBody>
      </p:sp>
      <p:sp>
        <p:nvSpPr>
          <p:cNvPr id="761860" name="Rectangle 4"/>
          <p:cNvSpPr>
            <a:spLocks noChangeArrowheads="1"/>
          </p:cNvSpPr>
          <p:nvPr/>
        </p:nvSpPr>
        <p:spPr bwMode="auto">
          <a:xfrm>
            <a:off x="990600" y="2286000"/>
            <a:ext cx="2057400" cy="1676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a:t>
            </a:r>
            <a:r>
              <a:rPr lang="en-US" altLang="ja-JP" sz="2800"/>
              <a:t>E$</a:t>
            </a:r>
          </a:p>
          <a:p>
            <a:r>
              <a:rPr lang="en-US" altLang="ja-JP" sz="2800"/>
              <a:t>E </a:t>
            </a:r>
            <a:r>
              <a:rPr lang="ja-JP" altLang="en-US" sz="2800"/>
              <a:t>→・</a:t>
            </a:r>
            <a:r>
              <a:rPr lang="en-US" altLang="ja-JP" sz="2800"/>
              <a:t>T+T</a:t>
            </a:r>
          </a:p>
          <a:p>
            <a:r>
              <a:rPr lang="en-US" altLang="ja-JP" sz="2800"/>
              <a:t>E </a:t>
            </a:r>
            <a:r>
              <a:rPr lang="ja-JP" altLang="en-US" sz="2800"/>
              <a:t>→・</a:t>
            </a:r>
            <a:r>
              <a:rPr lang="en-US" altLang="ja-JP" sz="2800"/>
              <a:t>m</a:t>
            </a:r>
          </a:p>
          <a:p>
            <a:r>
              <a:rPr lang="en-US" altLang="ja-JP" sz="2800"/>
              <a:t>T </a:t>
            </a:r>
            <a:r>
              <a:rPr lang="ja-JP" altLang="en-US" sz="2800"/>
              <a:t>→・</a:t>
            </a:r>
            <a:r>
              <a:rPr lang="en-US" altLang="ja-JP" sz="2800"/>
              <a:t>m</a:t>
            </a:r>
          </a:p>
        </p:txBody>
      </p:sp>
      <p:grpSp>
        <p:nvGrpSpPr>
          <p:cNvPr id="761861" name="Group 5"/>
          <p:cNvGrpSpPr>
            <a:grpSpLocks/>
          </p:cNvGrpSpPr>
          <p:nvPr/>
        </p:nvGrpSpPr>
        <p:grpSpPr bwMode="auto">
          <a:xfrm>
            <a:off x="3048000" y="2133600"/>
            <a:ext cx="2590800" cy="762000"/>
            <a:chOff x="1920" y="1344"/>
            <a:chExt cx="1632" cy="480"/>
          </a:xfrm>
        </p:grpSpPr>
        <p:sp>
          <p:nvSpPr>
            <p:cNvPr id="761862" name="Line 6"/>
            <p:cNvSpPr>
              <a:spLocks noChangeShapeType="1"/>
            </p:cNvSpPr>
            <p:nvPr/>
          </p:nvSpPr>
          <p:spPr bwMode="auto">
            <a:xfrm>
              <a:off x="1920" y="168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1863" name="Text Box 7"/>
            <p:cNvSpPr txBox="1">
              <a:spLocks noChangeArrowheads="1"/>
            </p:cNvSpPr>
            <p:nvPr/>
          </p:nvSpPr>
          <p:spPr bwMode="auto">
            <a:xfrm>
              <a:off x="1968" y="134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E</a:t>
              </a:r>
            </a:p>
          </p:txBody>
        </p:sp>
        <p:sp>
          <p:nvSpPr>
            <p:cNvPr id="761864" name="Rectangle 8"/>
            <p:cNvSpPr>
              <a:spLocks noChangeArrowheads="1"/>
            </p:cNvSpPr>
            <p:nvPr/>
          </p:nvSpPr>
          <p:spPr bwMode="auto">
            <a:xfrm>
              <a:off x="2304" y="1488"/>
              <a:ext cx="1248"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761865" name="Group 9"/>
          <p:cNvGrpSpPr>
            <a:grpSpLocks/>
          </p:cNvGrpSpPr>
          <p:nvPr/>
        </p:nvGrpSpPr>
        <p:grpSpPr bwMode="auto">
          <a:xfrm>
            <a:off x="5638800" y="2133600"/>
            <a:ext cx="2590800" cy="762000"/>
            <a:chOff x="3552" y="1344"/>
            <a:chExt cx="1632" cy="480"/>
          </a:xfrm>
        </p:grpSpPr>
        <p:sp>
          <p:nvSpPr>
            <p:cNvPr id="761866" name="Line 10"/>
            <p:cNvSpPr>
              <a:spLocks noChangeShapeType="1"/>
            </p:cNvSpPr>
            <p:nvPr/>
          </p:nvSpPr>
          <p:spPr bwMode="auto">
            <a:xfrm>
              <a:off x="3552" y="168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1867" name="Text Box 11"/>
            <p:cNvSpPr txBox="1">
              <a:spLocks noChangeArrowheads="1"/>
            </p:cNvSpPr>
            <p:nvPr/>
          </p:nvSpPr>
          <p:spPr bwMode="auto">
            <a:xfrm>
              <a:off x="3612" y="1344"/>
              <a:ext cx="2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61868" name="Rectangle 12"/>
            <p:cNvSpPr>
              <a:spLocks noChangeArrowheads="1"/>
            </p:cNvSpPr>
            <p:nvPr/>
          </p:nvSpPr>
          <p:spPr bwMode="auto">
            <a:xfrm>
              <a:off x="3936" y="1488"/>
              <a:ext cx="1248"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761869" name="Group 13"/>
          <p:cNvGrpSpPr>
            <a:grpSpLocks/>
          </p:cNvGrpSpPr>
          <p:nvPr/>
        </p:nvGrpSpPr>
        <p:grpSpPr bwMode="auto">
          <a:xfrm>
            <a:off x="3048000" y="2895600"/>
            <a:ext cx="2667000" cy="762000"/>
            <a:chOff x="1920" y="1824"/>
            <a:chExt cx="1680" cy="480"/>
          </a:xfrm>
        </p:grpSpPr>
        <p:sp>
          <p:nvSpPr>
            <p:cNvPr id="761870" name="Line 14"/>
            <p:cNvSpPr>
              <a:spLocks noChangeShapeType="1"/>
            </p:cNvSpPr>
            <p:nvPr/>
          </p:nvSpPr>
          <p:spPr bwMode="auto">
            <a:xfrm>
              <a:off x="1920" y="216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1871" name="Text Box 15"/>
            <p:cNvSpPr txBox="1">
              <a:spLocks noChangeArrowheads="1"/>
            </p:cNvSpPr>
            <p:nvPr/>
          </p:nvSpPr>
          <p:spPr bwMode="auto">
            <a:xfrm>
              <a:off x="1968" y="182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61872" name="Rectangle 16"/>
            <p:cNvSpPr>
              <a:spLocks noChangeArrowheads="1"/>
            </p:cNvSpPr>
            <p:nvPr/>
          </p:nvSpPr>
          <p:spPr bwMode="auto">
            <a:xfrm>
              <a:off x="2304" y="1968"/>
              <a:ext cx="1296"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endParaRPr lang="ja-JP" altLang="en-US" sz="2800"/>
            </a:p>
          </p:txBody>
        </p:sp>
      </p:grpSp>
      <p:sp>
        <p:nvSpPr>
          <p:cNvPr id="761874" name="Line 18"/>
          <p:cNvSpPr>
            <a:spLocks noChangeShapeType="1"/>
          </p:cNvSpPr>
          <p:nvPr/>
        </p:nvSpPr>
        <p:spPr bwMode="auto">
          <a:xfrm>
            <a:off x="2133600" y="3962400"/>
            <a:ext cx="0" cy="6096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1875" name="Text Box 19"/>
          <p:cNvSpPr txBox="1">
            <a:spLocks noChangeArrowheads="1"/>
          </p:cNvSpPr>
          <p:nvPr/>
        </p:nvSpPr>
        <p:spPr bwMode="auto">
          <a:xfrm>
            <a:off x="2209800" y="3962400"/>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grpSp>
        <p:nvGrpSpPr>
          <p:cNvPr id="761877" name="Group 21"/>
          <p:cNvGrpSpPr>
            <a:grpSpLocks/>
          </p:cNvGrpSpPr>
          <p:nvPr/>
        </p:nvGrpSpPr>
        <p:grpSpPr bwMode="auto">
          <a:xfrm>
            <a:off x="3657600" y="3657600"/>
            <a:ext cx="2057400" cy="1371600"/>
            <a:chOff x="2304" y="2304"/>
            <a:chExt cx="1296" cy="864"/>
          </a:xfrm>
        </p:grpSpPr>
        <p:sp>
          <p:nvSpPr>
            <p:cNvPr id="761878" name="Line 22"/>
            <p:cNvSpPr>
              <a:spLocks noChangeShapeType="1"/>
            </p:cNvSpPr>
            <p:nvPr/>
          </p:nvSpPr>
          <p:spPr bwMode="auto">
            <a:xfrm>
              <a:off x="2832" y="2304"/>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1879" name="Text Box 23"/>
            <p:cNvSpPr txBox="1">
              <a:spLocks noChangeArrowheads="1"/>
            </p:cNvSpPr>
            <p:nvPr/>
          </p:nvSpPr>
          <p:spPr bwMode="auto">
            <a:xfrm>
              <a:off x="2904" y="2304"/>
              <a:ext cx="2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61880" name="Rectangle 24"/>
            <p:cNvSpPr>
              <a:spLocks noChangeArrowheads="1"/>
            </p:cNvSpPr>
            <p:nvPr/>
          </p:nvSpPr>
          <p:spPr bwMode="auto">
            <a:xfrm>
              <a:off x="2304" y="2592"/>
              <a:ext cx="1296"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T </a:t>
              </a:r>
              <a:r>
                <a:rPr lang="ja-JP" altLang="en-US" sz="2800"/>
                <a:t>→ </a:t>
              </a:r>
              <a:r>
                <a:rPr lang="en-US" altLang="ja-JP" sz="2800"/>
                <a:t>・m</a:t>
              </a:r>
            </a:p>
          </p:txBody>
        </p:sp>
      </p:grpSp>
      <p:grpSp>
        <p:nvGrpSpPr>
          <p:cNvPr id="761881" name="Group 25"/>
          <p:cNvGrpSpPr>
            <a:grpSpLocks/>
          </p:cNvGrpSpPr>
          <p:nvPr/>
        </p:nvGrpSpPr>
        <p:grpSpPr bwMode="auto">
          <a:xfrm>
            <a:off x="5715000" y="3733800"/>
            <a:ext cx="2819400" cy="762000"/>
            <a:chOff x="3696" y="2352"/>
            <a:chExt cx="1776" cy="480"/>
          </a:xfrm>
        </p:grpSpPr>
        <p:sp>
          <p:nvSpPr>
            <p:cNvPr id="761882" name="Line 26"/>
            <p:cNvSpPr>
              <a:spLocks noChangeShapeType="1"/>
            </p:cNvSpPr>
            <p:nvPr/>
          </p:nvSpPr>
          <p:spPr bwMode="auto">
            <a:xfrm>
              <a:off x="3696" y="2688"/>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1883" name="Text Box 27"/>
            <p:cNvSpPr txBox="1">
              <a:spLocks noChangeArrowheads="1"/>
            </p:cNvSpPr>
            <p:nvPr/>
          </p:nvSpPr>
          <p:spPr bwMode="auto">
            <a:xfrm>
              <a:off x="3744" y="2352"/>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61884" name="Rectangle 28"/>
            <p:cNvSpPr>
              <a:spLocks noChangeArrowheads="1"/>
            </p:cNvSpPr>
            <p:nvPr/>
          </p:nvSpPr>
          <p:spPr bwMode="auto">
            <a:xfrm>
              <a:off x="4080" y="2496"/>
              <a:ext cx="1392"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p:txBody>
        </p:sp>
      </p:grpSp>
      <p:grpSp>
        <p:nvGrpSpPr>
          <p:cNvPr id="761885" name="Group 29"/>
          <p:cNvGrpSpPr>
            <a:grpSpLocks/>
          </p:cNvGrpSpPr>
          <p:nvPr/>
        </p:nvGrpSpPr>
        <p:grpSpPr bwMode="auto">
          <a:xfrm>
            <a:off x="5715000" y="4419600"/>
            <a:ext cx="2819400" cy="762000"/>
            <a:chOff x="3600" y="2784"/>
            <a:chExt cx="1776" cy="480"/>
          </a:xfrm>
        </p:grpSpPr>
        <p:sp>
          <p:nvSpPr>
            <p:cNvPr id="761886" name="Text Box 30"/>
            <p:cNvSpPr txBox="1">
              <a:spLocks noChangeArrowheads="1"/>
            </p:cNvSpPr>
            <p:nvPr/>
          </p:nvSpPr>
          <p:spPr bwMode="auto">
            <a:xfrm>
              <a:off x="3629" y="278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761887" name="Line 31"/>
            <p:cNvSpPr>
              <a:spLocks noChangeShapeType="1"/>
            </p:cNvSpPr>
            <p:nvPr/>
          </p:nvSpPr>
          <p:spPr bwMode="auto">
            <a:xfrm>
              <a:off x="3600" y="312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1888" name="Rectangle 32"/>
            <p:cNvSpPr>
              <a:spLocks noChangeArrowheads="1"/>
            </p:cNvSpPr>
            <p:nvPr/>
          </p:nvSpPr>
          <p:spPr bwMode="auto">
            <a:xfrm>
              <a:off x="3984" y="2928"/>
              <a:ext cx="1392"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 m・</a:t>
              </a:r>
            </a:p>
          </p:txBody>
        </p:sp>
      </p:grpSp>
      <p:sp>
        <p:nvSpPr>
          <p:cNvPr id="761889" name="Rectangle 33"/>
          <p:cNvSpPr>
            <a:spLocks noChangeArrowheads="1"/>
          </p:cNvSpPr>
          <p:nvPr/>
        </p:nvSpPr>
        <p:spPr bwMode="auto">
          <a:xfrm>
            <a:off x="990600" y="4572000"/>
            <a:ext cx="2057400" cy="914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rgbClr val="00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a:t>
            </a:r>
            <a:r>
              <a:rPr lang="ja-JP" altLang="en-US" sz="2800"/>
              <a:t>→ </a:t>
            </a:r>
            <a:r>
              <a:rPr lang="en-US" altLang="ja-JP" sz="2800"/>
              <a:t>m</a:t>
            </a:r>
            <a:r>
              <a:rPr lang="ja-JP" altLang="en-US" sz="2800"/>
              <a:t>・ </a:t>
            </a:r>
          </a:p>
          <a:p>
            <a:r>
              <a:rPr lang="en-US" altLang="ja-JP" sz="2800"/>
              <a:t>T </a:t>
            </a:r>
            <a:r>
              <a:rPr lang="ja-JP" altLang="en-US" sz="2800"/>
              <a:t>→ </a:t>
            </a:r>
            <a:r>
              <a:rPr lang="en-US" altLang="ja-JP" sz="2800"/>
              <a:t>m・</a:t>
            </a:r>
          </a:p>
        </p:txBody>
      </p:sp>
      <p:sp>
        <p:nvSpPr>
          <p:cNvPr id="761890" name="AutoShape 34"/>
          <p:cNvSpPr>
            <a:spLocks noChangeArrowheads="1"/>
          </p:cNvSpPr>
          <p:nvPr/>
        </p:nvSpPr>
        <p:spPr bwMode="auto">
          <a:xfrm>
            <a:off x="228600" y="4038600"/>
            <a:ext cx="1371600" cy="457200"/>
          </a:xfrm>
          <a:prstGeom prst="wedgeRoundRectCallout">
            <a:avLst>
              <a:gd name="adj1" fmla="val 57755"/>
              <a:gd name="adj2" fmla="val 61111"/>
              <a:gd name="adj3" fmla="val 16667"/>
            </a:avLst>
          </a:prstGeom>
          <a:solidFill>
            <a:srgbClr val="003300"/>
          </a:solidFill>
          <a:ln w="19050">
            <a:solidFill>
              <a:schemeClr val="tx1"/>
            </a:solidFill>
            <a:miter lim="800000"/>
            <a:headEnd/>
            <a:tailEnd/>
          </a:ln>
          <a:effectLst/>
        </p:spPr>
        <p:txBody>
          <a:bodyPr lIns="90000" tIns="46800" rIns="90000" bIns="46800"/>
          <a:lstStyle/>
          <a:p>
            <a:pPr algn="ctr"/>
            <a:r>
              <a:rPr lang="ja-JP" altLang="en-US" sz="2400">
                <a:solidFill>
                  <a:srgbClr val="FFFF99"/>
                </a:solidFill>
              </a:rPr>
              <a:t>還元2個</a:t>
            </a:r>
          </a:p>
        </p:txBody>
      </p:sp>
      <p:sp useBgFill="1">
        <p:nvSpPr>
          <p:cNvPr id="761891" name="Text Box 35"/>
          <p:cNvSpPr txBox="1">
            <a:spLocks noChangeArrowheads="1"/>
          </p:cNvSpPr>
          <p:nvPr/>
        </p:nvSpPr>
        <p:spPr bwMode="auto">
          <a:xfrm>
            <a:off x="4343400" y="3657600"/>
            <a:ext cx="4287838" cy="1800225"/>
          </a:xfrm>
          <a:prstGeom prst="rect">
            <a:avLst/>
          </a:prstGeom>
          <a:ln>
            <a:noFill/>
          </a:ln>
          <a:effectLst/>
          <a:extLs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en-US" altLang="ja-JP" sz="2800"/>
              <a:t>Follow (E) = {$}</a:t>
            </a:r>
          </a:p>
          <a:p>
            <a:r>
              <a:rPr lang="en-US" altLang="ja-JP" sz="2800"/>
              <a:t>Follow (T) = {$, +}</a:t>
            </a:r>
          </a:p>
          <a:p>
            <a:r>
              <a:rPr lang="ja-JP" altLang="en-US" sz="2800"/>
              <a:t>次の記号が $ の場合</a:t>
            </a:r>
          </a:p>
          <a:p>
            <a:r>
              <a:rPr lang="ja-JP" altLang="en-US" sz="2800"/>
              <a:t>どちらの還元か判定不可能</a:t>
            </a:r>
          </a:p>
        </p:txBody>
      </p:sp>
      <p:sp>
        <p:nvSpPr>
          <p:cNvPr id="761892" name="Text Box 36"/>
          <p:cNvSpPr txBox="1">
            <a:spLocks noChangeArrowheads="1"/>
          </p:cNvSpPr>
          <p:nvPr/>
        </p:nvSpPr>
        <p:spPr bwMode="auto">
          <a:xfrm>
            <a:off x="762000" y="5638800"/>
            <a:ext cx="79041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不都合発生部分を</a:t>
            </a:r>
            <a:r>
              <a:rPr lang="en-US" altLang="ja-JP" sz="2800"/>
              <a:t>LR(1)</a:t>
            </a:r>
            <a:r>
              <a:rPr lang="ja-JP" altLang="en-US" sz="2800"/>
              <a:t>項に変換しても解析不可能</a:t>
            </a:r>
          </a:p>
        </p:txBody>
      </p:sp>
      <p:sp>
        <p:nvSpPr>
          <p:cNvPr id="761893" name="Text Box 37"/>
          <p:cNvSpPr txBox="1">
            <a:spLocks noChangeArrowheads="1"/>
          </p:cNvSpPr>
          <p:nvPr/>
        </p:nvSpPr>
        <p:spPr bwMode="auto">
          <a:xfrm>
            <a:off x="838200" y="6019800"/>
            <a:ext cx="38274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SLR(1) </a:t>
            </a:r>
            <a:r>
              <a:rPr lang="ja-JP" altLang="en-US" sz="2800"/>
              <a:t>文法ではない</a:t>
            </a:r>
            <a:endParaRPr lang="en-US" altLang="ja-JP" sz="2800"/>
          </a:p>
        </p:txBody>
      </p:sp>
      <p:sp>
        <p:nvSpPr>
          <p:cNvPr id="761894" name="Rectangle 38"/>
          <p:cNvSpPr>
            <a:spLocks noChangeArrowheads="1"/>
          </p:cNvSpPr>
          <p:nvPr/>
        </p:nvSpPr>
        <p:spPr bwMode="auto">
          <a:xfrm>
            <a:off x="990600" y="4572000"/>
            <a:ext cx="2057400" cy="914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a:t>
            </a:r>
            <a:r>
              <a:rPr lang="ja-JP" altLang="en-US" sz="2800"/>
              <a:t>→ </a:t>
            </a:r>
            <a:r>
              <a:rPr lang="en-US" altLang="ja-JP" sz="2800"/>
              <a:t>m</a:t>
            </a:r>
            <a:r>
              <a:rPr lang="ja-JP" altLang="en-US" sz="2800"/>
              <a:t>・,   $</a:t>
            </a:r>
          </a:p>
          <a:p>
            <a:r>
              <a:rPr lang="en-US" altLang="ja-JP" sz="2800"/>
              <a:t>T </a:t>
            </a:r>
            <a:r>
              <a:rPr lang="ja-JP" altLang="en-US" sz="2800"/>
              <a:t>→ </a:t>
            </a:r>
            <a:r>
              <a:rPr lang="en-US" altLang="ja-JP" sz="2800"/>
              <a:t>m・,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61894"/>
                                        </p:tgtEl>
                                        <p:attrNameLst>
                                          <p:attrName>style.visibility</p:attrName>
                                        </p:attrNameLst>
                                      </p:cBhvr>
                                      <p:to>
                                        <p:strVal val="visible"/>
                                      </p:to>
                                    </p:set>
                                    <p:animEffect transition="in" filter="checkerboard(across)">
                                      <p:cBhvr>
                                        <p:cTn id="7" dur="500"/>
                                        <p:tgtEl>
                                          <p:spTgt spid="7618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61891"/>
                                        </p:tgtEl>
                                        <p:attrNameLst>
                                          <p:attrName>style.visibility</p:attrName>
                                        </p:attrNameLst>
                                      </p:cBhvr>
                                      <p:to>
                                        <p:strVal val="visible"/>
                                      </p:to>
                                    </p:set>
                                    <p:animEffect transition="in" filter="checkerboard(across)">
                                      <p:cBhvr>
                                        <p:cTn id="12" dur="500"/>
                                        <p:tgtEl>
                                          <p:spTgt spid="76189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61892"/>
                                        </p:tgtEl>
                                        <p:attrNameLst>
                                          <p:attrName>style.visibility</p:attrName>
                                        </p:attrNameLst>
                                      </p:cBhvr>
                                      <p:to>
                                        <p:strVal val="visible"/>
                                      </p:to>
                                    </p:set>
                                    <p:animEffect transition="in" filter="checkerboard(across)">
                                      <p:cBhvr>
                                        <p:cTn id="17" dur="500"/>
                                        <p:tgtEl>
                                          <p:spTgt spid="76189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61893"/>
                                        </p:tgtEl>
                                        <p:attrNameLst>
                                          <p:attrName>style.visibility</p:attrName>
                                        </p:attrNameLst>
                                      </p:cBhvr>
                                      <p:to>
                                        <p:strVal val="visible"/>
                                      </p:to>
                                    </p:set>
                                    <p:animEffect transition="in" filter="checkerboard(across)">
                                      <p:cBhvr>
                                        <p:cTn id="22" dur="500"/>
                                        <p:tgtEl>
                                          <p:spTgt spid="7618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1891" grpId="0" animBg="1" autoUpdateAnimBg="0"/>
      <p:bldP spid="761892" grpId="0" autoUpdateAnimBg="0"/>
      <p:bldP spid="761893" grpId="0" autoUpdateAnimBg="0"/>
      <p:bldP spid="761894" grpId="0" animBg="1"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LALR(1)</a:t>
            </a:r>
            <a:r>
              <a:rPr lang="en-US" altLang="ja-JP" sz="3600">
                <a:effectLst/>
              </a:rPr>
              <a:t> (Look Ahead LR) </a:t>
            </a:r>
            <a:br>
              <a:rPr lang="en-US" altLang="ja-JP" sz="3600">
                <a:effectLst/>
              </a:rPr>
            </a:br>
            <a:r>
              <a:rPr lang="ja-JP" altLang="en-US">
                <a:effectLst/>
              </a:rPr>
              <a:t>構文解析</a:t>
            </a:r>
            <a:endParaRPr lang="en-US" altLang="ja-JP">
              <a:effectLst/>
            </a:endParaRPr>
          </a:p>
        </p:txBody>
      </p:sp>
      <p:sp>
        <p:nvSpPr>
          <p:cNvPr id="762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LALR(1) </a:t>
            </a:r>
            <a:r>
              <a:rPr lang="ja-JP" altLang="en-US">
                <a:effectLst/>
              </a:rPr>
              <a:t>構文解析</a:t>
            </a:r>
          </a:p>
          <a:p>
            <a:pPr lvl="1"/>
            <a:r>
              <a:rPr lang="ja-JP" altLang="en-US">
                <a:effectLst/>
              </a:rPr>
              <a:t>まず</a:t>
            </a:r>
            <a:r>
              <a:rPr lang="en-US" altLang="ja-JP">
                <a:effectLst/>
              </a:rPr>
              <a:t>LR(0) </a:t>
            </a:r>
            <a:r>
              <a:rPr lang="ja-JP" altLang="en-US">
                <a:effectLst/>
              </a:rPr>
              <a:t>と同様の処理</a:t>
            </a:r>
          </a:p>
          <a:p>
            <a:pPr lvl="1"/>
            <a:r>
              <a:rPr lang="ja-JP" altLang="en-US">
                <a:effectLst/>
              </a:rPr>
              <a:t>その後</a:t>
            </a:r>
            <a:r>
              <a:rPr lang="ja-JP" altLang="en-US">
                <a:solidFill>
                  <a:srgbClr val="FFFF99"/>
                </a:solidFill>
                <a:effectLst/>
              </a:rPr>
              <a:t>全ての閉包</a:t>
            </a:r>
            <a:r>
              <a:rPr lang="ja-JP" altLang="en-US">
                <a:effectLst/>
              </a:rPr>
              <a:t>に対して先読み</a:t>
            </a:r>
          </a:p>
          <a:p>
            <a:pPr lvl="1"/>
            <a:r>
              <a:rPr lang="ja-JP" altLang="en-US">
                <a:effectLst/>
              </a:rPr>
              <a:t>先読みで</a:t>
            </a:r>
            <a:r>
              <a:rPr lang="en-US" altLang="ja-JP">
                <a:effectLst/>
              </a:rPr>
              <a:t>Follow</a:t>
            </a:r>
            <a:r>
              <a:rPr lang="ja-JP" altLang="en-US">
                <a:effectLst/>
              </a:rPr>
              <a:t>集合を使えば解析可能</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8"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LALR(1) </a:t>
            </a:r>
            <a:r>
              <a:rPr lang="ja-JP" altLang="en-US">
                <a:effectLst/>
              </a:rPr>
              <a:t>構文解析の</a:t>
            </a:r>
            <a:br>
              <a:rPr lang="ja-JP" altLang="en-US">
                <a:effectLst/>
              </a:rPr>
            </a:br>
            <a:r>
              <a:rPr lang="ja-JP" altLang="en-US">
                <a:effectLst/>
              </a:rPr>
              <a:t>解析表作成</a:t>
            </a:r>
          </a:p>
        </p:txBody>
      </p:sp>
      <p:sp>
        <p:nvSpPr>
          <p:cNvPr id="766979" name="Rectangle 3"/>
          <p:cNvSpPr>
            <a:spLocks noGrp="1" noChangeArrowheads="1"/>
          </p:cNvSpPr>
          <p:nvPr>
            <p:ph type="body" idx="1"/>
          </p:nvPr>
        </p:nvSpPr>
        <p:spPr>
          <a:xfrm>
            <a:off x="762000" y="1981200"/>
            <a:ext cx="82296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09600" indent="-609600">
              <a:buFont typeface="Wingdings" panose="05000000000000000000" pitchFamily="2" charset="2"/>
              <a:buAutoNum type="arabicPeriod"/>
            </a:pPr>
            <a:r>
              <a:rPr lang="ja-JP" altLang="en-US">
                <a:effectLst/>
              </a:rPr>
              <a:t>各非終端記号の</a:t>
            </a:r>
            <a:r>
              <a:rPr lang="en-US" altLang="ja-JP">
                <a:effectLst/>
              </a:rPr>
              <a:t>Follow</a:t>
            </a:r>
            <a:r>
              <a:rPr lang="ja-JP" altLang="en-US">
                <a:effectLst/>
              </a:rPr>
              <a:t>集合を求める</a:t>
            </a:r>
          </a:p>
          <a:p>
            <a:pPr marL="609600" indent="-609600">
              <a:buFont typeface="Wingdings" panose="05000000000000000000" pitchFamily="2" charset="2"/>
              <a:buAutoNum type="arabicPeriod"/>
            </a:pPr>
            <a:r>
              <a:rPr lang="en-US" altLang="ja-JP">
                <a:effectLst/>
              </a:rPr>
              <a:t>LR(0) </a:t>
            </a:r>
            <a:r>
              <a:rPr lang="ja-JP" altLang="en-US">
                <a:effectLst/>
              </a:rPr>
              <a:t>項を求める</a:t>
            </a:r>
          </a:p>
          <a:p>
            <a:pPr marL="609600" indent="-609600">
              <a:buFont typeface="Wingdings" panose="05000000000000000000" pitchFamily="2" charset="2"/>
              <a:buAutoNum type="arabicPeriod"/>
            </a:pPr>
            <a:r>
              <a:rPr lang="ja-JP" altLang="en-US">
                <a:effectLst/>
              </a:rPr>
              <a:t>閉包(=状態)を求める</a:t>
            </a:r>
          </a:p>
          <a:p>
            <a:pPr marL="609600" indent="-609600">
              <a:buFont typeface="Wingdings" panose="05000000000000000000" pitchFamily="2" charset="2"/>
              <a:buAutoNum type="arabicPeriod"/>
            </a:pPr>
            <a:r>
              <a:rPr lang="ja-JP" altLang="en-US">
                <a:effectLst/>
              </a:rPr>
              <a:t>各状態からの遷移を求める</a:t>
            </a:r>
          </a:p>
          <a:p>
            <a:pPr marL="609600" indent="-609600">
              <a:buFont typeface="Wingdings" panose="05000000000000000000" pitchFamily="2" charset="2"/>
              <a:buAutoNum type="arabicPeriod"/>
            </a:pPr>
            <a:r>
              <a:rPr lang="ja-JP" altLang="en-US">
                <a:solidFill>
                  <a:srgbClr val="FFFF99"/>
                </a:solidFill>
                <a:effectLst/>
              </a:rPr>
              <a:t>初期状態から順に全ての閉包の項を</a:t>
            </a:r>
            <a:r>
              <a:rPr lang="en-US" altLang="ja-JP">
                <a:solidFill>
                  <a:srgbClr val="FFFF99"/>
                </a:solidFill>
                <a:effectLst/>
              </a:rPr>
              <a:t>LR(1)</a:t>
            </a:r>
            <a:r>
              <a:rPr lang="ja-JP" altLang="en-US">
                <a:solidFill>
                  <a:srgbClr val="FFFF99"/>
                </a:solidFill>
                <a:effectLst/>
              </a:rPr>
              <a:t>項に変換</a:t>
            </a:r>
            <a:endParaRPr lang="ja-JP" altLang="en-US">
              <a:effectLst/>
            </a:endParaRPr>
          </a:p>
        </p:txBody>
      </p:sp>
      <p:sp>
        <p:nvSpPr>
          <p:cNvPr id="766980" name="Line 4"/>
          <p:cNvSpPr>
            <a:spLocks noChangeShapeType="1"/>
          </p:cNvSpPr>
          <p:nvPr/>
        </p:nvSpPr>
        <p:spPr bwMode="auto">
          <a:xfrm>
            <a:off x="7924800" y="1905000"/>
            <a:ext cx="0" cy="243840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6981" name="Text Box 5"/>
          <p:cNvSpPr txBox="1">
            <a:spLocks noChangeArrowheads="1"/>
          </p:cNvSpPr>
          <p:nvPr/>
        </p:nvSpPr>
        <p:spPr bwMode="auto">
          <a:xfrm>
            <a:off x="7929563" y="2514600"/>
            <a:ext cx="121285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400"/>
              <a:t>ここまで</a:t>
            </a:r>
          </a:p>
          <a:p>
            <a:r>
              <a:rPr lang="en-US" altLang="ja-JP" sz="2400"/>
              <a:t>LR(0)</a:t>
            </a:r>
            <a:r>
              <a:rPr lang="ja-JP" altLang="en-US" sz="2400"/>
              <a:t>と</a:t>
            </a:r>
          </a:p>
          <a:p>
            <a:r>
              <a:rPr lang="ja-JP" altLang="en-US" sz="2400"/>
              <a:t>共通</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70" name="Rectangle 2"/>
          <p:cNvSpPr>
            <a:spLocks noGrp="1" noChangeArrowheads="1"/>
          </p:cNvSpPr>
          <p:nvPr>
            <p:ph type="title"/>
          </p:nvPr>
        </p:nvSpPr>
        <p:spPr>
          <a:xfrm>
            <a:off x="1066800" y="304800"/>
            <a:ext cx="75438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LALR(1) </a:t>
            </a:r>
            <a:r>
              <a:rPr lang="ja-JP" altLang="en-US">
                <a:effectLst/>
              </a:rPr>
              <a:t>文法の例</a:t>
            </a:r>
          </a:p>
        </p:txBody>
      </p:sp>
      <p:sp>
        <p:nvSpPr>
          <p:cNvPr id="698371" name="Rectangle 3"/>
          <p:cNvSpPr>
            <a:spLocks noGrp="1" noChangeArrowheads="1"/>
          </p:cNvSpPr>
          <p:nvPr>
            <p:ph type="body" idx="1"/>
          </p:nvPr>
        </p:nvSpPr>
        <p:spPr>
          <a:xfrm>
            <a:off x="1066800" y="1143000"/>
            <a:ext cx="77724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en-US" altLang="ja-JP" sz="2800">
                <a:effectLst/>
              </a:rPr>
              <a:t>$</a:t>
            </a:r>
            <a:r>
              <a:rPr lang="ja-JP" altLang="en-US" sz="2800">
                <a:effectLst/>
              </a:rPr>
              <a:t>→</a:t>
            </a:r>
            <a:r>
              <a:rPr lang="en-US" altLang="ja-JP" sz="2800">
                <a:effectLst/>
              </a:rPr>
              <a:t>E$, E</a:t>
            </a:r>
            <a:r>
              <a:rPr lang="ja-JP" altLang="en-US" sz="2800">
                <a:effectLst/>
              </a:rPr>
              <a:t>→</a:t>
            </a:r>
            <a:r>
              <a:rPr lang="en-US" altLang="ja-JP" sz="2800">
                <a:effectLst/>
              </a:rPr>
              <a:t>T+T, E</a:t>
            </a:r>
            <a:r>
              <a:rPr lang="ja-JP" altLang="en-US" sz="2800">
                <a:effectLst/>
              </a:rPr>
              <a:t>→</a:t>
            </a:r>
            <a:r>
              <a:rPr lang="en-US" altLang="ja-JP" sz="2800">
                <a:effectLst/>
              </a:rPr>
              <a:t>m, T</a:t>
            </a:r>
            <a:r>
              <a:rPr lang="ja-JP" altLang="en-US" sz="2800">
                <a:effectLst/>
              </a:rPr>
              <a:t>→</a:t>
            </a:r>
            <a:r>
              <a:rPr lang="en-US" altLang="ja-JP" sz="2800">
                <a:effectLst/>
              </a:rPr>
              <a:t>m</a:t>
            </a:r>
          </a:p>
          <a:p>
            <a:pPr>
              <a:lnSpc>
                <a:spcPct val="90000"/>
              </a:lnSpc>
              <a:buFont typeface="Wingdings" panose="05000000000000000000" pitchFamily="2" charset="2"/>
              <a:buNone/>
            </a:pPr>
            <a:r>
              <a:rPr lang="en-US" altLang="ja-JP" sz="2800">
                <a:effectLst/>
              </a:rPr>
              <a:t>Follow (E) = {$}, Follow (T) = {+, $}</a:t>
            </a:r>
          </a:p>
        </p:txBody>
      </p:sp>
      <p:sp>
        <p:nvSpPr>
          <p:cNvPr id="698372" name="Rectangle 4"/>
          <p:cNvSpPr>
            <a:spLocks noChangeArrowheads="1"/>
          </p:cNvSpPr>
          <p:nvPr/>
        </p:nvSpPr>
        <p:spPr bwMode="auto">
          <a:xfrm>
            <a:off x="990600" y="2286000"/>
            <a:ext cx="2057400" cy="1676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a:t>
            </a:r>
            <a:r>
              <a:rPr lang="en-US" altLang="ja-JP" sz="2800"/>
              <a:t>E$</a:t>
            </a:r>
          </a:p>
          <a:p>
            <a:r>
              <a:rPr lang="en-US" altLang="ja-JP" sz="2800"/>
              <a:t>E </a:t>
            </a:r>
            <a:r>
              <a:rPr lang="ja-JP" altLang="en-US" sz="2800"/>
              <a:t>→・</a:t>
            </a:r>
            <a:r>
              <a:rPr lang="en-US" altLang="ja-JP" sz="2800"/>
              <a:t>T+T</a:t>
            </a:r>
          </a:p>
          <a:p>
            <a:r>
              <a:rPr lang="en-US" altLang="ja-JP" sz="2800"/>
              <a:t>E </a:t>
            </a:r>
            <a:r>
              <a:rPr lang="ja-JP" altLang="en-US" sz="2800"/>
              <a:t>→・</a:t>
            </a:r>
            <a:r>
              <a:rPr lang="en-US" altLang="ja-JP" sz="2800"/>
              <a:t>m</a:t>
            </a:r>
          </a:p>
          <a:p>
            <a:r>
              <a:rPr lang="en-US" altLang="ja-JP" sz="2800"/>
              <a:t>T </a:t>
            </a:r>
            <a:r>
              <a:rPr lang="ja-JP" altLang="en-US" sz="2800"/>
              <a:t>→・</a:t>
            </a:r>
            <a:r>
              <a:rPr lang="en-US" altLang="ja-JP" sz="2800"/>
              <a:t>m</a:t>
            </a:r>
          </a:p>
        </p:txBody>
      </p:sp>
      <p:grpSp>
        <p:nvGrpSpPr>
          <p:cNvPr id="698406" name="Group 38"/>
          <p:cNvGrpSpPr>
            <a:grpSpLocks/>
          </p:cNvGrpSpPr>
          <p:nvPr/>
        </p:nvGrpSpPr>
        <p:grpSpPr bwMode="auto">
          <a:xfrm>
            <a:off x="3048000" y="2133600"/>
            <a:ext cx="2590800" cy="762000"/>
            <a:chOff x="1920" y="1344"/>
            <a:chExt cx="1632" cy="480"/>
          </a:xfrm>
        </p:grpSpPr>
        <p:sp>
          <p:nvSpPr>
            <p:cNvPr id="698374" name="Line 6"/>
            <p:cNvSpPr>
              <a:spLocks noChangeShapeType="1"/>
            </p:cNvSpPr>
            <p:nvPr/>
          </p:nvSpPr>
          <p:spPr bwMode="auto">
            <a:xfrm>
              <a:off x="1920" y="168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8375" name="Text Box 7"/>
            <p:cNvSpPr txBox="1">
              <a:spLocks noChangeArrowheads="1"/>
            </p:cNvSpPr>
            <p:nvPr/>
          </p:nvSpPr>
          <p:spPr bwMode="auto">
            <a:xfrm>
              <a:off x="1968" y="134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E</a:t>
              </a:r>
            </a:p>
          </p:txBody>
        </p:sp>
        <p:sp>
          <p:nvSpPr>
            <p:cNvPr id="698376" name="Rectangle 8"/>
            <p:cNvSpPr>
              <a:spLocks noChangeArrowheads="1"/>
            </p:cNvSpPr>
            <p:nvPr/>
          </p:nvSpPr>
          <p:spPr bwMode="auto">
            <a:xfrm>
              <a:off x="2304" y="1488"/>
              <a:ext cx="1248"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698405" name="Group 37"/>
          <p:cNvGrpSpPr>
            <a:grpSpLocks/>
          </p:cNvGrpSpPr>
          <p:nvPr/>
        </p:nvGrpSpPr>
        <p:grpSpPr bwMode="auto">
          <a:xfrm>
            <a:off x="5638800" y="2133600"/>
            <a:ext cx="2590800" cy="762000"/>
            <a:chOff x="3552" y="1344"/>
            <a:chExt cx="1632" cy="480"/>
          </a:xfrm>
        </p:grpSpPr>
        <p:sp>
          <p:nvSpPr>
            <p:cNvPr id="698378" name="Line 10"/>
            <p:cNvSpPr>
              <a:spLocks noChangeShapeType="1"/>
            </p:cNvSpPr>
            <p:nvPr/>
          </p:nvSpPr>
          <p:spPr bwMode="auto">
            <a:xfrm>
              <a:off x="3552" y="168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8379" name="Text Box 11"/>
            <p:cNvSpPr txBox="1">
              <a:spLocks noChangeArrowheads="1"/>
            </p:cNvSpPr>
            <p:nvPr/>
          </p:nvSpPr>
          <p:spPr bwMode="auto">
            <a:xfrm>
              <a:off x="3612" y="1344"/>
              <a:ext cx="2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698380" name="Rectangle 12"/>
            <p:cNvSpPr>
              <a:spLocks noChangeArrowheads="1"/>
            </p:cNvSpPr>
            <p:nvPr/>
          </p:nvSpPr>
          <p:spPr bwMode="auto">
            <a:xfrm>
              <a:off x="3936" y="1488"/>
              <a:ext cx="1248"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 ε</a:t>
              </a:r>
            </a:p>
          </p:txBody>
        </p:sp>
      </p:grpSp>
      <p:grpSp>
        <p:nvGrpSpPr>
          <p:cNvPr id="698407" name="Group 39"/>
          <p:cNvGrpSpPr>
            <a:grpSpLocks/>
          </p:cNvGrpSpPr>
          <p:nvPr/>
        </p:nvGrpSpPr>
        <p:grpSpPr bwMode="auto">
          <a:xfrm>
            <a:off x="3048000" y="2895600"/>
            <a:ext cx="2667000" cy="762000"/>
            <a:chOff x="1920" y="1824"/>
            <a:chExt cx="1680" cy="480"/>
          </a:xfrm>
        </p:grpSpPr>
        <p:sp>
          <p:nvSpPr>
            <p:cNvPr id="698382" name="Line 14"/>
            <p:cNvSpPr>
              <a:spLocks noChangeShapeType="1"/>
            </p:cNvSpPr>
            <p:nvPr/>
          </p:nvSpPr>
          <p:spPr bwMode="auto">
            <a:xfrm>
              <a:off x="1920" y="216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8383" name="Text Box 15"/>
            <p:cNvSpPr txBox="1">
              <a:spLocks noChangeArrowheads="1"/>
            </p:cNvSpPr>
            <p:nvPr/>
          </p:nvSpPr>
          <p:spPr bwMode="auto">
            <a:xfrm>
              <a:off x="1968" y="182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698384" name="Rectangle 16"/>
            <p:cNvSpPr>
              <a:spLocks noChangeArrowheads="1"/>
            </p:cNvSpPr>
            <p:nvPr/>
          </p:nvSpPr>
          <p:spPr bwMode="auto">
            <a:xfrm>
              <a:off x="2304" y="1968"/>
              <a:ext cx="1296"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endParaRPr lang="ja-JP" altLang="en-US" sz="2800"/>
            </a:p>
          </p:txBody>
        </p:sp>
      </p:grpSp>
      <p:grpSp>
        <p:nvGrpSpPr>
          <p:cNvPr id="698422" name="Group 54"/>
          <p:cNvGrpSpPr>
            <a:grpSpLocks/>
          </p:cNvGrpSpPr>
          <p:nvPr/>
        </p:nvGrpSpPr>
        <p:grpSpPr bwMode="auto">
          <a:xfrm>
            <a:off x="990600" y="3962400"/>
            <a:ext cx="2057400" cy="1524000"/>
            <a:chOff x="624" y="2496"/>
            <a:chExt cx="1296" cy="960"/>
          </a:xfrm>
        </p:grpSpPr>
        <p:sp>
          <p:nvSpPr>
            <p:cNvPr id="698386" name="Line 18"/>
            <p:cNvSpPr>
              <a:spLocks noChangeShapeType="1"/>
            </p:cNvSpPr>
            <p:nvPr/>
          </p:nvSpPr>
          <p:spPr bwMode="auto">
            <a:xfrm>
              <a:off x="1344" y="2496"/>
              <a:ext cx="0" cy="384"/>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8387" name="Text Box 19"/>
            <p:cNvSpPr txBox="1">
              <a:spLocks noChangeArrowheads="1"/>
            </p:cNvSpPr>
            <p:nvPr/>
          </p:nvSpPr>
          <p:spPr bwMode="auto">
            <a:xfrm>
              <a:off x="1392" y="2496"/>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698388" name="Rectangle 20"/>
            <p:cNvSpPr>
              <a:spLocks noChangeArrowheads="1"/>
            </p:cNvSpPr>
            <p:nvPr/>
          </p:nvSpPr>
          <p:spPr bwMode="auto">
            <a:xfrm>
              <a:off x="624" y="2880"/>
              <a:ext cx="1296"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a:t>
              </a:r>
              <a:r>
                <a:rPr lang="ja-JP" altLang="en-US" sz="2800"/>
                <a:t>→ </a:t>
              </a:r>
              <a:r>
                <a:rPr lang="en-US" altLang="ja-JP" sz="2800"/>
                <a:t>m</a:t>
              </a:r>
              <a:r>
                <a:rPr lang="ja-JP" altLang="en-US" sz="2800"/>
                <a:t>・</a:t>
              </a:r>
            </a:p>
            <a:p>
              <a:r>
                <a:rPr lang="en-US" altLang="ja-JP" sz="2800"/>
                <a:t>T </a:t>
              </a:r>
              <a:r>
                <a:rPr lang="ja-JP" altLang="en-US" sz="2800"/>
                <a:t>→ </a:t>
              </a:r>
              <a:r>
                <a:rPr lang="en-US" altLang="ja-JP" sz="2800"/>
                <a:t>m・</a:t>
              </a:r>
            </a:p>
          </p:txBody>
        </p:sp>
      </p:grpSp>
      <p:grpSp>
        <p:nvGrpSpPr>
          <p:cNvPr id="698409" name="Group 41"/>
          <p:cNvGrpSpPr>
            <a:grpSpLocks/>
          </p:cNvGrpSpPr>
          <p:nvPr/>
        </p:nvGrpSpPr>
        <p:grpSpPr bwMode="auto">
          <a:xfrm>
            <a:off x="3657600" y="3657600"/>
            <a:ext cx="2057400" cy="1371600"/>
            <a:chOff x="2304" y="2304"/>
            <a:chExt cx="1296" cy="864"/>
          </a:xfrm>
        </p:grpSpPr>
        <p:sp>
          <p:nvSpPr>
            <p:cNvPr id="698390" name="Line 22"/>
            <p:cNvSpPr>
              <a:spLocks noChangeShapeType="1"/>
            </p:cNvSpPr>
            <p:nvPr/>
          </p:nvSpPr>
          <p:spPr bwMode="auto">
            <a:xfrm>
              <a:off x="2832" y="2304"/>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8391" name="Text Box 23"/>
            <p:cNvSpPr txBox="1">
              <a:spLocks noChangeArrowheads="1"/>
            </p:cNvSpPr>
            <p:nvPr/>
          </p:nvSpPr>
          <p:spPr bwMode="auto">
            <a:xfrm>
              <a:off x="2904" y="2304"/>
              <a:ext cx="2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698392" name="Rectangle 24"/>
            <p:cNvSpPr>
              <a:spLocks noChangeArrowheads="1"/>
            </p:cNvSpPr>
            <p:nvPr/>
          </p:nvSpPr>
          <p:spPr bwMode="auto">
            <a:xfrm>
              <a:off x="2304" y="2592"/>
              <a:ext cx="1296"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T </a:t>
              </a:r>
              <a:r>
                <a:rPr lang="ja-JP" altLang="en-US" sz="2800"/>
                <a:t>→ </a:t>
              </a:r>
              <a:r>
                <a:rPr lang="en-US" altLang="ja-JP" sz="2800"/>
                <a:t>・m</a:t>
              </a:r>
            </a:p>
          </p:txBody>
        </p:sp>
      </p:grpSp>
      <p:grpSp>
        <p:nvGrpSpPr>
          <p:cNvPr id="698410" name="Group 42"/>
          <p:cNvGrpSpPr>
            <a:grpSpLocks/>
          </p:cNvGrpSpPr>
          <p:nvPr/>
        </p:nvGrpSpPr>
        <p:grpSpPr bwMode="auto">
          <a:xfrm>
            <a:off x="5715000" y="3733800"/>
            <a:ext cx="2819400" cy="762000"/>
            <a:chOff x="3696" y="2352"/>
            <a:chExt cx="1776" cy="480"/>
          </a:xfrm>
        </p:grpSpPr>
        <p:sp>
          <p:nvSpPr>
            <p:cNvPr id="698394" name="Line 26"/>
            <p:cNvSpPr>
              <a:spLocks noChangeShapeType="1"/>
            </p:cNvSpPr>
            <p:nvPr/>
          </p:nvSpPr>
          <p:spPr bwMode="auto">
            <a:xfrm>
              <a:off x="3696" y="2688"/>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8395" name="Text Box 27"/>
            <p:cNvSpPr txBox="1">
              <a:spLocks noChangeArrowheads="1"/>
            </p:cNvSpPr>
            <p:nvPr/>
          </p:nvSpPr>
          <p:spPr bwMode="auto">
            <a:xfrm>
              <a:off x="3744" y="2352"/>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698396" name="Rectangle 28"/>
            <p:cNvSpPr>
              <a:spLocks noChangeArrowheads="1"/>
            </p:cNvSpPr>
            <p:nvPr/>
          </p:nvSpPr>
          <p:spPr bwMode="auto">
            <a:xfrm>
              <a:off x="4080" y="2496"/>
              <a:ext cx="1392"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p:txBody>
        </p:sp>
      </p:grpSp>
      <p:sp>
        <p:nvSpPr>
          <p:cNvPr id="698397" name="Text Box 29"/>
          <p:cNvSpPr txBox="1">
            <a:spLocks noChangeArrowheads="1"/>
          </p:cNvSpPr>
          <p:nvPr/>
        </p:nvSpPr>
        <p:spPr bwMode="auto">
          <a:xfrm>
            <a:off x="914400" y="5638800"/>
            <a:ext cx="75485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不都合発生部分を</a:t>
            </a:r>
            <a:r>
              <a:rPr lang="en-US" altLang="ja-JP" sz="2800"/>
              <a:t>LR(1)</a:t>
            </a:r>
            <a:r>
              <a:rPr lang="ja-JP" altLang="en-US" sz="2800"/>
              <a:t>に変換しても解析不可能</a:t>
            </a:r>
          </a:p>
        </p:txBody>
      </p:sp>
      <p:sp>
        <p:nvSpPr>
          <p:cNvPr id="698398" name="Text Box 30"/>
          <p:cNvSpPr txBox="1">
            <a:spLocks noChangeArrowheads="1"/>
          </p:cNvSpPr>
          <p:nvPr/>
        </p:nvSpPr>
        <p:spPr bwMode="auto">
          <a:xfrm>
            <a:off x="1066800" y="6019800"/>
            <a:ext cx="38274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SLR(1) </a:t>
            </a:r>
            <a:r>
              <a:rPr lang="ja-JP" altLang="en-US" sz="2800"/>
              <a:t>文法ではない</a:t>
            </a:r>
            <a:endParaRPr lang="en-US" altLang="ja-JP" sz="2800"/>
          </a:p>
        </p:txBody>
      </p:sp>
      <p:grpSp>
        <p:nvGrpSpPr>
          <p:cNvPr id="698415" name="Group 47"/>
          <p:cNvGrpSpPr>
            <a:grpSpLocks/>
          </p:cNvGrpSpPr>
          <p:nvPr/>
        </p:nvGrpSpPr>
        <p:grpSpPr bwMode="auto">
          <a:xfrm>
            <a:off x="5715000" y="4419600"/>
            <a:ext cx="2819400" cy="838200"/>
            <a:chOff x="3600" y="2784"/>
            <a:chExt cx="1776" cy="528"/>
          </a:xfrm>
        </p:grpSpPr>
        <p:sp>
          <p:nvSpPr>
            <p:cNvPr id="698401" name="Text Box 33"/>
            <p:cNvSpPr txBox="1">
              <a:spLocks noChangeArrowheads="1"/>
            </p:cNvSpPr>
            <p:nvPr/>
          </p:nvSpPr>
          <p:spPr bwMode="auto">
            <a:xfrm>
              <a:off x="3629" y="2784"/>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698400" name="Line 32"/>
            <p:cNvSpPr>
              <a:spLocks noChangeShapeType="1"/>
            </p:cNvSpPr>
            <p:nvPr/>
          </p:nvSpPr>
          <p:spPr bwMode="auto">
            <a:xfrm>
              <a:off x="3600" y="312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698402" name="Rectangle 34"/>
            <p:cNvSpPr>
              <a:spLocks noChangeArrowheads="1"/>
            </p:cNvSpPr>
            <p:nvPr/>
          </p:nvSpPr>
          <p:spPr bwMode="auto">
            <a:xfrm>
              <a:off x="3984" y="2976"/>
              <a:ext cx="1392"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 m・</a:t>
              </a:r>
            </a:p>
          </p:txBody>
        </p:sp>
      </p:grpSp>
      <p:sp>
        <p:nvSpPr>
          <p:cNvPr id="698416" name="Text Box 48"/>
          <p:cNvSpPr txBox="1">
            <a:spLocks noChangeArrowheads="1"/>
          </p:cNvSpPr>
          <p:nvPr/>
        </p:nvSpPr>
        <p:spPr bwMode="auto">
          <a:xfrm>
            <a:off x="6248400" y="457200"/>
            <a:ext cx="238283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① </a:t>
            </a:r>
            <a:r>
              <a:rPr lang="en-US" altLang="ja-JP" sz="2800"/>
              <a:t>LR(0)</a:t>
            </a:r>
            <a:r>
              <a:rPr lang="ja-JP" altLang="en-US" sz="2800"/>
              <a:t>と</a:t>
            </a:r>
          </a:p>
          <a:p>
            <a:r>
              <a:rPr lang="ja-JP" altLang="en-US" sz="2800"/>
              <a:t>     同様に処理</a:t>
            </a:r>
          </a:p>
        </p:txBody>
      </p:sp>
      <p:sp>
        <p:nvSpPr>
          <p:cNvPr id="698420" name="Rectangle 52"/>
          <p:cNvSpPr>
            <a:spLocks noChangeArrowheads="1"/>
          </p:cNvSpPr>
          <p:nvPr/>
        </p:nvSpPr>
        <p:spPr bwMode="auto">
          <a:xfrm>
            <a:off x="990600" y="4572000"/>
            <a:ext cx="2057400" cy="914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a:t>
            </a:r>
            <a:r>
              <a:rPr lang="ja-JP" altLang="en-US" sz="2800"/>
              <a:t>→ </a:t>
            </a:r>
            <a:r>
              <a:rPr lang="en-US" altLang="ja-JP" sz="2800"/>
              <a:t>m</a:t>
            </a:r>
            <a:r>
              <a:rPr lang="ja-JP" altLang="en-US" sz="2800"/>
              <a:t>・,   $</a:t>
            </a:r>
          </a:p>
          <a:p>
            <a:r>
              <a:rPr lang="en-US" altLang="ja-JP" sz="2800"/>
              <a:t>T </a:t>
            </a:r>
            <a:r>
              <a:rPr lang="ja-JP" altLang="en-US" sz="2800"/>
              <a:t>→ </a:t>
            </a:r>
            <a:r>
              <a:rPr lang="en-US" altLang="ja-JP" sz="2800"/>
              <a:t>m・,  $+</a:t>
            </a:r>
          </a:p>
        </p:txBody>
      </p:sp>
      <p:sp>
        <p:nvSpPr>
          <p:cNvPr id="698421" name="AutoShape 53"/>
          <p:cNvSpPr>
            <a:spLocks noChangeArrowheads="1"/>
          </p:cNvSpPr>
          <p:nvPr/>
        </p:nvSpPr>
        <p:spPr bwMode="auto">
          <a:xfrm>
            <a:off x="228600" y="4038600"/>
            <a:ext cx="1371600" cy="457200"/>
          </a:xfrm>
          <a:prstGeom prst="wedgeRoundRectCallout">
            <a:avLst>
              <a:gd name="adj1" fmla="val 57755"/>
              <a:gd name="adj2" fmla="val 61111"/>
              <a:gd name="adj3" fmla="val 16667"/>
            </a:avLst>
          </a:prstGeom>
          <a:solidFill>
            <a:srgbClr val="003300"/>
          </a:solidFill>
          <a:ln w="19050">
            <a:solidFill>
              <a:schemeClr val="tx1"/>
            </a:solidFill>
            <a:miter lim="800000"/>
            <a:headEnd/>
            <a:tailEnd/>
          </a:ln>
          <a:effectLst/>
        </p:spPr>
        <p:txBody>
          <a:bodyPr lIns="90000" tIns="46800" rIns="90000" bIns="46800"/>
          <a:lstStyle/>
          <a:p>
            <a:pPr algn="ctr"/>
            <a:r>
              <a:rPr lang="ja-JP" altLang="en-US" sz="2400">
                <a:solidFill>
                  <a:srgbClr val="FFFF99"/>
                </a:solidFill>
              </a:rPr>
              <a:t>還元2個</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98372"/>
                                        </p:tgtEl>
                                        <p:attrNameLst>
                                          <p:attrName>style.visibility</p:attrName>
                                        </p:attrNameLst>
                                      </p:cBhvr>
                                      <p:to>
                                        <p:strVal val="visible"/>
                                      </p:to>
                                    </p:set>
                                    <p:animEffect transition="in" filter="checkerboard(across)">
                                      <p:cBhvr>
                                        <p:cTn id="7" dur="500"/>
                                        <p:tgtEl>
                                          <p:spTgt spid="6983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698406"/>
                                        </p:tgtEl>
                                        <p:attrNameLst>
                                          <p:attrName>style.visibility</p:attrName>
                                        </p:attrNameLst>
                                      </p:cBhvr>
                                      <p:to>
                                        <p:strVal val="visible"/>
                                      </p:to>
                                    </p:set>
                                    <p:animEffect transition="in" filter="wipe(left)">
                                      <p:cBhvr>
                                        <p:cTn id="12" dur="500"/>
                                        <p:tgtEl>
                                          <p:spTgt spid="698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698405"/>
                                        </p:tgtEl>
                                        <p:attrNameLst>
                                          <p:attrName>style.visibility</p:attrName>
                                        </p:attrNameLst>
                                      </p:cBhvr>
                                      <p:to>
                                        <p:strVal val="visible"/>
                                      </p:to>
                                    </p:set>
                                    <p:animEffect transition="in" filter="wipe(left)">
                                      <p:cBhvr>
                                        <p:cTn id="17" dur="500"/>
                                        <p:tgtEl>
                                          <p:spTgt spid="69840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698407"/>
                                        </p:tgtEl>
                                        <p:attrNameLst>
                                          <p:attrName>style.visibility</p:attrName>
                                        </p:attrNameLst>
                                      </p:cBhvr>
                                      <p:to>
                                        <p:strVal val="visible"/>
                                      </p:to>
                                    </p:set>
                                    <p:animEffect transition="in" filter="wipe(left)">
                                      <p:cBhvr>
                                        <p:cTn id="22" dur="500"/>
                                        <p:tgtEl>
                                          <p:spTgt spid="69840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698422"/>
                                        </p:tgtEl>
                                        <p:attrNameLst>
                                          <p:attrName>style.visibility</p:attrName>
                                        </p:attrNameLst>
                                      </p:cBhvr>
                                      <p:to>
                                        <p:strVal val="visible"/>
                                      </p:to>
                                    </p:set>
                                    <p:animEffect transition="in" filter="wipe(up)">
                                      <p:cBhvr>
                                        <p:cTn id="27" dur="500"/>
                                        <p:tgtEl>
                                          <p:spTgt spid="69842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698409"/>
                                        </p:tgtEl>
                                        <p:attrNameLst>
                                          <p:attrName>style.visibility</p:attrName>
                                        </p:attrNameLst>
                                      </p:cBhvr>
                                      <p:to>
                                        <p:strVal val="visible"/>
                                      </p:to>
                                    </p:set>
                                    <p:animEffect transition="in" filter="wipe(up)">
                                      <p:cBhvr>
                                        <p:cTn id="32" dur="500"/>
                                        <p:tgtEl>
                                          <p:spTgt spid="69840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698410"/>
                                        </p:tgtEl>
                                        <p:attrNameLst>
                                          <p:attrName>style.visibility</p:attrName>
                                        </p:attrNameLst>
                                      </p:cBhvr>
                                      <p:to>
                                        <p:strVal val="visible"/>
                                      </p:to>
                                    </p:set>
                                    <p:animEffect transition="in" filter="wipe(left)">
                                      <p:cBhvr>
                                        <p:cTn id="37" dur="500"/>
                                        <p:tgtEl>
                                          <p:spTgt spid="6984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98415"/>
                                        </p:tgtEl>
                                        <p:attrNameLst>
                                          <p:attrName>style.visibility</p:attrName>
                                        </p:attrNameLst>
                                      </p:cBhvr>
                                      <p:to>
                                        <p:strVal val="visible"/>
                                      </p:to>
                                    </p:set>
                                    <p:animEffect transition="in" filter="wipe(left)">
                                      <p:cBhvr>
                                        <p:cTn id="42" dur="500"/>
                                        <p:tgtEl>
                                          <p:spTgt spid="69841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698421"/>
                                        </p:tgtEl>
                                        <p:attrNameLst>
                                          <p:attrName>style.visibility</p:attrName>
                                        </p:attrNameLst>
                                      </p:cBhvr>
                                      <p:to>
                                        <p:strVal val="visible"/>
                                      </p:to>
                                    </p:set>
                                    <p:animEffect transition="in" filter="checkerboard(across)">
                                      <p:cBhvr>
                                        <p:cTn id="47" dur="500"/>
                                        <p:tgtEl>
                                          <p:spTgt spid="69842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698420"/>
                                        </p:tgtEl>
                                        <p:attrNameLst>
                                          <p:attrName>style.visibility</p:attrName>
                                        </p:attrNameLst>
                                      </p:cBhvr>
                                      <p:to>
                                        <p:strVal val="visible"/>
                                      </p:to>
                                    </p:set>
                                    <p:animEffect transition="in" filter="checkerboard(across)">
                                      <p:cBhvr>
                                        <p:cTn id="52" dur="500"/>
                                        <p:tgtEl>
                                          <p:spTgt spid="69842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5" presetClass="entr" presetSubtype="10" fill="hold" grpId="0" nodeType="clickEffect">
                                  <p:stCondLst>
                                    <p:cond delay="0"/>
                                  </p:stCondLst>
                                  <p:childTnLst>
                                    <p:set>
                                      <p:cBhvr>
                                        <p:cTn id="56" dur="1" fill="hold">
                                          <p:stCondLst>
                                            <p:cond delay="0"/>
                                          </p:stCondLst>
                                        </p:cTn>
                                        <p:tgtEl>
                                          <p:spTgt spid="698397"/>
                                        </p:tgtEl>
                                        <p:attrNameLst>
                                          <p:attrName>style.visibility</p:attrName>
                                        </p:attrNameLst>
                                      </p:cBhvr>
                                      <p:to>
                                        <p:strVal val="visible"/>
                                      </p:to>
                                    </p:set>
                                    <p:animEffect transition="in" filter="checkerboard(across)">
                                      <p:cBhvr>
                                        <p:cTn id="57" dur="500"/>
                                        <p:tgtEl>
                                          <p:spTgt spid="698397"/>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 presetClass="entr" presetSubtype="10" fill="hold" grpId="0" nodeType="clickEffect">
                                  <p:stCondLst>
                                    <p:cond delay="0"/>
                                  </p:stCondLst>
                                  <p:childTnLst>
                                    <p:set>
                                      <p:cBhvr>
                                        <p:cTn id="61" dur="1" fill="hold">
                                          <p:stCondLst>
                                            <p:cond delay="0"/>
                                          </p:stCondLst>
                                        </p:cTn>
                                        <p:tgtEl>
                                          <p:spTgt spid="698398"/>
                                        </p:tgtEl>
                                        <p:attrNameLst>
                                          <p:attrName>style.visibility</p:attrName>
                                        </p:attrNameLst>
                                      </p:cBhvr>
                                      <p:to>
                                        <p:strVal val="visible"/>
                                      </p:to>
                                    </p:set>
                                    <p:animEffect transition="in" filter="checkerboard(across)">
                                      <p:cBhvr>
                                        <p:cTn id="62" dur="500"/>
                                        <p:tgtEl>
                                          <p:spTgt spid="6983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8372" grpId="0" animBg="1" autoUpdateAnimBg="0"/>
      <p:bldP spid="698397" grpId="0" autoUpdateAnimBg="0"/>
      <p:bldP spid="698398" grpId="0" autoUpdateAnimBg="0"/>
      <p:bldP spid="698420" grpId="0" animBg="1" autoUpdateAnimBg="0"/>
      <p:bldP spid="698421" grpId="0" animBg="1"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a:xfrm>
            <a:off x="1066800" y="304800"/>
            <a:ext cx="75438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LALR(1) </a:t>
            </a:r>
            <a:r>
              <a:rPr lang="ja-JP" altLang="en-US">
                <a:effectLst/>
              </a:rPr>
              <a:t>文法の例</a:t>
            </a:r>
          </a:p>
        </p:txBody>
      </p:sp>
      <p:sp>
        <p:nvSpPr>
          <p:cNvPr id="768003" name="Rectangle 3"/>
          <p:cNvSpPr>
            <a:spLocks noGrp="1" noChangeArrowheads="1"/>
          </p:cNvSpPr>
          <p:nvPr>
            <p:ph type="body" idx="1"/>
          </p:nvPr>
        </p:nvSpPr>
        <p:spPr>
          <a:xfrm>
            <a:off x="1066800" y="1143000"/>
            <a:ext cx="7772400" cy="990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nSpc>
                <a:spcPct val="90000"/>
              </a:lnSpc>
            </a:pPr>
            <a:r>
              <a:rPr lang="en-US" altLang="ja-JP" sz="2800">
                <a:effectLst/>
              </a:rPr>
              <a:t>$</a:t>
            </a:r>
            <a:r>
              <a:rPr lang="ja-JP" altLang="en-US" sz="2800">
                <a:effectLst/>
              </a:rPr>
              <a:t>→</a:t>
            </a:r>
            <a:r>
              <a:rPr lang="en-US" altLang="ja-JP" sz="2800">
                <a:effectLst/>
              </a:rPr>
              <a:t>E$, E</a:t>
            </a:r>
            <a:r>
              <a:rPr lang="ja-JP" altLang="en-US" sz="2800">
                <a:effectLst/>
              </a:rPr>
              <a:t>→</a:t>
            </a:r>
            <a:r>
              <a:rPr lang="en-US" altLang="ja-JP" sz="2800">
                <a:effectLst/>
              </a:rPr>
              <a:t>T+T, E</a:t>
            </a:r>
            <a:r>
              <a:rPr lang="ja-JP" altLang="en-US" sz="2800">
                <a:effectLst/>
              </a:rPr>
              <a:t>→</a:t>
            </a:r>
            <a:r>
              <a:rPr lang="en-US" altLang="ja-JP" sz="2800">
                <a:effectLst/>
              </a:rPr>
              <a:t>m, T</a:t>
            </a:r>
            <a:r>
              <a:rPr lang="ja-JP" altLang="en-US" sz="2800">
                <a:effectLst/>
              </a:rPr>
              <a:t>→</a:t>
            </a:r>
            <a:r>
              <a:rPr lang="en-US" altLang="ja-JP" sz="2800">
                <a:effectLst/>
              </a:rPr>
              <a:t>m</a:t>
            </a:r>
          </a:p>
          <a:p>
            <a:pPr>
              <a:lnSpc>
                <a:spcPct val="90000"/>
              </a:lnSpc>
              <a:buFont typeface="Wingdings" panose="05000000000000000000" pitchFamily="2" charset="2"/>
              <a:buNone/>
            </a:pPr>
            <a:r>
              <a:rPr lang="en-US" altLang="ja-JP" sz="2800">
                <a:effectLst/>
              </a:rPr>
              <a:t>Follow (E) = {$}, Follow (T) = {+, $}</a:t>
            </a:r>
          </a:p>
        </p:txBody>
      </p:sp>
      <p:sp>
        <p:nvSpPr>
          <p:cNvPr id="768004" name="Rectangle 4"/>
          <p:cNvSpPr>
            <a:spLocks noChangeArrowheads="1"/>
          </p:cNvSpPr>
          <p:nvPr/>
        </p:nvSpPr>
        <p:spPr bwMode="auto">
          <a:xfrm>
            <a:off x="990600" y="2286000"/>
            <a:ext cx="2057400" cy="1676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a:t>
            </a:r>
            <a:r>
              <a:rPr lang="en-US" altLang="ja-JP" sz="2800"/>
              <a:t>E$</a:t>
            </a:r>
          </a:p>
          <a:p>
            <a:r>
              <a:rPr lang="en-US" altLang="ja-JP" sz="2800"/>
              <a:t>E </a:t>
            </a:r>
            <a:r>
              <a:rPr lang="ja-JP" altLang="en-US" sz="2800"/>
              <a:t>→・</a:t>
            </a:r>
            <a:r>
              <a:rPr lang="en-US" altLang="ja-JP" sz="2800"/>
              <a:t>T+T</a:t>
            </a:r>
          </a:p>
          <a:p>
            <a:r>
              <a:rPr lang="en-US" altLang="ja-JP" sz="2800"/>
              <a:t>E </a:t>
            </a:r>
            <a:r>
              <a:rPr lang="ja-JP" altLang="en-US" sz="2800"/>
              <a:t>→・</a:t>
            </a:r>
            <a:r>
              <a:rPr lang="en-US" altLang="ja-JP" sz="2800"/>
              <a:t>m</a:t>
            </a:r>
          </a:p>
          <a:p>
            <a:r>
              <a:rPr lang="en-US" altLang="ja-JP" sz="2800"/>
              <a:t>T </a:t>
            </a:r>
            <a:r>
              <a:rPr lang="ja-JP" altLang="en-US" sz="2800"/>
              <a:t>→・</a:t>
            </a:r>
            <a:r>
              <a:rPr lang="en-US" altLang="ja-JP" sz="2800"/>
              <a:t>m</a:t>
            </a:r>
          </a:p>
        </p:txBody>
      </p:sp>
      <p:grpSp>
        <p:nvGrpSpPr>
          <p:cNvPr id="768005" name="Group 5"/>
          <p:cNvGrpSpPr>
            <a:grpSpLocks/>
          </p:cNvGrpSpPr>
          <p:nvPr/>
        </p:nvGrpSpPr>
        <p:grpSpPr bwMode="auto">
          <a:xfrm>
            <a:off x="3048000" y="2133600"/>
            <a:ext cx="2590800" cy="762000"/>
            <a:chOff x="1920" y="1344"/>
            <a:chExt cx="1632" cy="480"/>
          </a:xfrm>
        </p:grpSpPr>
        <p:sp>
          <p:nvSpPr>
            <p:cNvPr id="768006" name="Line 6"/>
            <p:cNvSpPr>
              <a:spLocks noChangeShapeType="1"/>
            </p:cNvSpPr>
            <p:nvPr/>
          </p:nvSpPr>
          <p:spPr bwMode="auto">
            <a:xfrm>
              <a:off x="1920" y="168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8007" name="Text Box 7"/>
            <p:cNvSpPr txBox="1">
              <a:spLocks noChangeArrowheads="1"/>
            </p:cNvSpPr>
            <p:nvPr/>
          </p:nvSpPr>
          <p:spPr bwMode="auto">
            <a:xfrm>
              <a:off x="1968" y="134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E</a:t>
              </a:r>
            </a:p>
          </p:txBody>
        </p:sp>
        <p:sp>
          <p:nvSpPr>
            <p:cNvPr id="768008" name="Rectangle 8"/>
            <p:cNvSpPr>
              <a:spLocks noChangeArrowheads="1"/>
            </p:cNvSpPr>
            <p:nvPr/>
          </p:nvSpPr>
          <p:spPr bwMode="auto">
            <a:xfrm>
              <a:off x="2304" y="1488"/>
              <a:ext cx="1248"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768009" name="Group 9"/>
          <p:cNvGrpSpPr>
            <a:grpSpLocks/>
          </p:cNvGrpSpPr>
          <p:nvPr/>
        </p:nvGrpSpPr>
        <p:grpSpPr bwMode="auto">
          <a:xfrm>
            <a:off x="5638800" y="2133600"/>
            <a:ext cx="2590800" cy="762000"/>
            <a:chOff x="3552" y="1344"/>
            <a:chExt cx="1632" cy="480"/>
          </a:xfrm>
        </p:grpSpPr>
        <p:sp>
          <p:nvSpPr>
            <p:cNvPr id="768010" name="Line 10"/>
            <p:cNvSpPr>
              <a:spLocks noChangeShapeType="1"/>
            </p:cNvSpPr>
            <p:nvPr/>
          </p:nvSpPr>
          <p:spPr bwMode="auto">
            <a:xfrm>
              <a:off x="3552" y="168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8011" name="Text Box 11"/>
            <p:cNvSpPr txBox="1">
              <a:spLocks noChangeArrowheads="1"/>
            </p:cNvSpPr>
            <p:nvPr/>
          </p:nvSpPr>
          <p:spPr bwMode="auto">
            <a:xfrm>
              <a:off x="3612" y="1344"/>
              <a:ext cx="2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68012" name="Rectangle 12"/>
            <p:cNvSpPr>
              <a:spLocks noChangeArrowheads="1"/>
            </p:cNvSpPr>
            <p:nvPr/>
          </p:nvSpPr>
          <p:spPr bwMode="auto">
            <a:xfrm>
              <a:off x="3936" y="1488"/>
              <a:ext cx="1248"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a:t>
              </a:r>
            </a:p>
          </p:txBody>
        </p:sp>
      </p:grpSp>
      <p:grpSp>
        <p:nvGrpSpPr>
          <p:cNvPr id="768013" name="Group 13"/>
          <p:cNvGrpSpPr>
            <a:grpSpLocks/>
          </p:cNvGrpSpPr>
          <p:nvPr/>
        </p:nvGrpSpPr>
        <p:grpSpPr bwMode="auto">
          <a:xfrm>
            <a:off x="3048000" y="2895600"/>
            <a:ext cx="2667000" cy="762000"/>
            <a:chOff x="1920" y="1824"/>
            <a:chExt cx="1680" cy="480"/>
          </a:xfrm>
        </p:grpSpPr>
        <p:sp>
          <p:nvSpPr>
            <p:cNvPr id="768014" name="Line 14"/>
            <p:cNvSpPr>
              <a:spLocks noChangeShapeType="1"/>
            </p:cNvSpPr>
            <p:nvPr/>
          </p:nvSpPr>
          <p:spPr bwMode="auto">
            <a:xfrm>
              <a:off x="1920" y="2160"/>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8015" name="Text Box 15"/>
            <p:cNvSpPr txBox="1">
              <a:spLocks noChangeArrowheads="1"/>
            </p:cNvSpPr>
            <p:nvPr/>
          </p:nvSpPr>
          <p:spPr bwMode="auto">
            <a:xfrm>
              <a:off x="1968" y="1824"/>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68016" name="Rectangle 16"/>
            <p:cNvSpPr>
              <a:spLocks noChangeArrowheads="1"/>
            </p:cNvSpPr>
            <p:nvPr/>
          </p:nvSpPr>
          <p:spPr bwMode="auto">
            <a:xfrm>
              <a:off x="2304" y="1968"/>
              <a:ext cx="1296"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endParaRPr lang="ja-JP" altLang="en-US" sz="2800"/>
            </a:p>
          </p:txBody>
        </p:sp>
      </p:grpSp>
      <p:sp>
        <p:nvSpPr>
          <p:cNvPr id="768018" name="Line 18"/>
          <p:cNvSpPr>
            <a:spLocks noChangeShapeType="1"/>
          </p:cNvSpPr>
          <p:nvPr/>
        </p:nvSpPr>
        <p:spPr bwMode="auto">
          <a:xfrm>
            <a:off x="2133600" y="3962400"/>
            <a:ext cx="0" cy="6096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8019" name="Text Box 19"/>
          <p:cNvSpPr txBox="1">
            <a:spLocks noChangeArrowheads="1"/>
          </p:cNvSpPr>
          <p:nvPr/>
        </p:nvSpPr>
        <p:spPr bwMode="auto">
          <a:xfrm>
            <a:off x="2209800" y="3962400"/>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768020" name="Rectangle 20"/>
          <p:cNvSpPr>
            <a:spLocks noChangeArrowheads="1"/>
          </p:cNvSpPr>
          <p:nvPr/>
        </p:nvSpPr>
        <p:spPr bwMode="auto">
          <a:xfrm>
            <a:off x="990600" y="4572000"/>
            <a:ext cx="2057400" cy="914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a:t>
            </a:r>
            <a:r>
              <a:rPr lang="ja-JP" altLang="en-US" sz="2800"/>
              <a:t>→ </a:t>
            </a:r>
            <a:r>
              <a:rPr lang="en-US" altLang="ja-JP" sz="2800"/>
              <a:t>m</a:t>
            </a:r>
            <a:r>
              <a:rPr lang="ja-JP" altLang="en-US" sz="2800"/>
              <a:t>・</a:t>
            </a:r>
          </a:p>
          <a:p>
            <a:r>
              <a:rPr lang="en-US" altLang="ja-JP" sz="2800"/>
              <a:t>T </a:t>
            </a:r>
            <a:r>
              <a:rPr lang="ja-JP" altLang="en-US" sz="2800"/>
              <a:t>→ </a:t>
            </a:r>
            <a:r>
              <a:rPr lang="en-US" altLang="ja-JP" sz="2800"/>
              <a:t>m・</a:t>
            </a:r>
          </a:p>
        </p:txBody>
      </p:sp>
      <p:grpSp>
        <p:nvGrpSpPr>
          <p:cNvPr id="768021" name="Group 21"/>
          <p:cNvGrpSpPr>
            <a:grpSpLocks/>
          </p:cNvGrpSpPr>
          <p:nvPr/>
        </p:nvGrpSpPr>
        <p:grpSpPr bwMode="auto">
          <a:xfrm>
            <a:off x="3657600" y="3657600"/>
            <a:ext cx="2057400" cy="1371600"/>
            <a:chOff x="2304" y="2304"/>
            <a:chExt cx="1296" cy="864"/>
          </a:xfrm>
        </p:grpSpPr>
        <p:sp>
          <p:nvSpPr>
            <p:cNvPr id="768022" name="Line 22"/>
            <p:cNvSpPr>
              <a:spLocks noChangeShapeType="1"/>
            </p:cNvSpPr>
            <p:nvPr/>
          </p:nvSpPr>
          <p:spPr bwMode="auto">
            <a:xfrm>
              <a:off x="2832" y="2304"/>
              <a:ext cx="0" cy="288"/>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8023" name="Text Box 23"/>
            <p:cNvSpPr txBox="1">
              <a:spLocks noChangeArrowheads="1"/>
            </p:cNvSpPr>
            <p:nvPr/>
          </p:nvSpPr>
          <p:spPr bwMode="auto">
            <a:xfrm>
              <a:off x="2904" y="2304"/>
              <a:ext cx="2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a:t>
              </a:r>
            </a:p>
          </p:txBody>
        </p:sp>
        <p:sp>
          <p:nvSpPr>
            <p:cNvPr id="768024" name="Rectangle 24"/>
            <p:cNvSpPr>
              <a:spLocks noChangeArrowheads="1"/>
            </p:cNvSpPr>
            <p:nvPr/>
          </p:nvSpPr>
          <p:spPr bwMode="auto">
            <a:xfrm>
              <a:off x="2304" y="2592"/>
              <a:ext cx="1296" cy="57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a:p>
              <a:r>
                <a:rPr lang="en-US" altLang="ja-JP" sz="2800"/>
                <a:t>T </a:t>
              </a:r>
              <a:r>
                <a:rPr lang="ja-JP" altLang="en-US" sz="2800"/>
                <a:t>→ </a:t>
              </a:r>
              <a:r>
                <a:rPr lang="en-US" altLang="ja-JP" sz="2800"/>
                <a:t>・m</a:t>
              </a:r>
            </a:p>
          </p:txBody>
        </p:sp>
      </p:grpSp>
      <p:grpSp>
        <p:nvGrpSpPr>
          <p:cNvPr id="768025" name="Group 25"/>
          <p:cNvGrpSpPr>
            <a:grpSpLocks/>
          </p:cNvGrpSpPr>
          <p:nvPr/>
        </p:nvGrpSpPr>
        <p:grpSpPr bwMode="auto">
          <a:xfrm>
            <a:off x="5715000" y="3733800"/>
            <a:ext cx="2819400" cy="762000"/>
            <a:chOff x="3696" y="2352"/>
            <a:chExt cx="1776" cy="480"/>
          </a:xfrm>
        </p:grpSpPr>
        <p:sp>
          <p:nvSpPr>
            <p:cNvPr id="768026" name="Line 26"/>
            <p:cNvSpPr>
              <a:spLocks noChangeShapeType="1"/>
            </p:cNvSpPr>
            <p:nvPr/>
          </p:nvSpPr>
          <p:spPr bwMode="auto">
            <a:xfrm>
              <a:off x="3696" y="2688"/>
              <a:ext cx="3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8027" name="Text Box 27"/>
            <p:cNvSpPr txBox="1">
              <a:spLocks noChangeArrowheads="1"/>
            </p:cNvSpPr>
            <p:nvPr/>
          </p:nvSpPr>
          <p:spPr bwMode="auto">
            <a:xfrm>
              <a:off x="3744" y="2352"/>
              <a:ext cx="2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T</a:t>
              </a:r>
            </a:p>
          </p:txBody>
        </p:sp>
        <p:sp>
          <p:nvSpPr>
            <p:cNvPr id="768028" name="Rectangle 28"/>
            <p:cNvSpPr>
              <a:spLocks noChangeArrowheads="1"/>
            </p:cNvSpPr>
            <p:nvPr/>
          </p:nvSpPr>
          <p:spPr bwMode="auto">
            <a:xfrm>
              <a:off x="4080" y="2496"/>
              <a:ext cx="1392" cy="336"/>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a:t>
              </a:r>
            </a:p>
          </p:txBody>
        </p:sp>
      </p:grpSp>
      <p:sp>
        <p:nvSpPr>
          <p:cNvPr id="768029" name="Text Box 29"/>
          <p:cNvSpPr txBox="1">
            <a:spLocks noChangeArrowheads="1"/>
          </p:cNvSpPr>
          <p:nvPr/>
        </p:nvSpPr>
        <p:spPr bwMode="auto">
          <a:xfrm>
            <a:off x="990600" y="5638800"/>
            <a:ext cx="74755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次の記号が $ か + かでどちらの還元か判定可能</a:t>
            </a:r>
          </a:p>
        </p:txBody>
      </p:sp>
      <p:sp>
        <p:nvSpPr>
          <p:cNvPr id="768030" name="Text Box 30"/>
          <p:cNvSpPr txBox="1">
            <a:spLocks noChangeArrowheads="1"/>
          </p:cNvSpPr>
          <p:nvPr/>
        </p:nvSpPr>
        <p:spPr bwMode="auto">
          <a:xfrm>
            <a:off x="1066800" y="6019800"/>
            <a:ext cx="27701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LALR(1) </a:t>
            </a:r>
            <a:r>
              <a:rPr lang="ja-JP" altLang="en-US" sz="2800"/>
              <a:t>文法</a:t>
            </a:r>
            <a:endParaRPr lang="en-US" altLang="ja-JP" sz="2800"/>
          </a:p>
        </p:txBody>
      </p:sp>
      <p:sp>
        <p:nvSpPr>
          <p:cNvPr id="768032" name="Text Box 32"/>
          <p:cNvSpPr txBox="1">
            <a:spLocks noChangeArrowheads="1"/>
          </p:cNvSpPr>
          <p:nvPr/>
        </p:nvSpPr>
        <p:spPr bwMode="auto">
          <a:xfrm>
            <a:off x="5761038" y="4419600"/>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800"/>
              <a:t>m</a:t>
            </a:r>
          </a:p>
        </p:txBody>
      </p:sp>
      <p:sp>
        <p:nvSpPr>
          <p:cNvPr id="768033" name="Line 33"/>
          <p:cNvSpPr>
            <a:spLocks noChangeShapeType="1"/>
          </p:cNvSpPr>
          <p:nvPr/>
        </p:nvSpPr>
        <p:spPr bwMode="auto">
          <a:xfrm>
            <a:off x="5715000" y="4953000"/>
            <a:ext cx="6096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68034" name="Rectangle 34"/>
          <p:cNvSpPr>
            <a:spLocks noChangeArrowheads="1"/>
          </p:cNvSpPr>
          <p:nvPr/>
        </p:nvSpPr>
        <p:spPr bwMode="auto">
          <a:xfrm>
            <a:off x="6324600" y="4724400"/>
            <a:ext cx="2209800" cy="5334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 m・</a:t>
            </a:r>
          </a:p>
        </p:txBody>
      </p:sp>
      <p:sp>
        <p:nvSpPr>
          <p:cNvPr id="768035" name="Text Box 35"/>
          <p:cNvSpPr txBox="1">
            <a:spLocks noChangeArrowheads="1"/>
          </p:cNvSpPr>
          <p:nvPr/>
        </p:nvSpPr>
        <p:spPr bwMode="auto">
          <a:xfrm>
            <a:off x="6248400" y="457200"/>
            <a:ext cx="256222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② 全ての項を</a:t>
            </a:r>
          </a:p>
          <a:p>
            <a:r>
              <a:rPr lang="en-US" altLang="ja-JP" sz="2800"/>
              <a:t>     LA(1)</a:t>
            </a:r>
            <a:r>
              <a:rPr lang="ja-JP" altLang="en-US" sz="2800"/>
              <a:t>に変換</a:t>
            </a:r>
          </a:p>
        </p:txBody>
      </p:sp>
      <p:sp>
        <p:nvSpPr>
          <p:cNvPr id="768036" name="AutoShape 36"/>
          <p:cNvSpPr>
            <a:spLocks noChangeArrowheads="1"/>
          </p:cNvSpPr>
          <p:nvPr/>
        </p:nvSpPr>
        <p:spPr bwMode="auto">
          <a:xfrm>
            <a:off x="228600" y="4038600"/>
            <a:ext cx="1371600" cy="457200"/>
          </a:xfrm>
          <a:prstGeom prst="wedgeRoundRectCallout">
            <a:avLst>
              <a:gd name="adj1" fmla="val 57755"/>
              <a:gd name="adj2" fmla="val 61111"/>
              <a:gd name="adj3" fmla="val 16667"/>
            </a:avLst>
          </a:prstGeom>
          <a:solidFill>
            <a:srgbClr val="003300"/>
          </a:solidFill>
          <a:ln w="19050">
            <a:solidFill>
              <a:schemeClr val="tx1"/>
            </a:solidFill>
            <a:miter lim="800000"/>
            <a:headEnd/>
            <a:tailEnd/>
          </a:ln>
          <a:effectLst/>
        </p:spPr>
        <p:txBody>
          <a:bodyPr lIns="90000" tIns="46800" rIns="90000" bIns="46800"/>
          <a:lstStyle/>
          <a:p>
            <a:pPr algn="ctr"/>
            <a:r>
              <a:rPr lang="ja-JP" altLang="en-US" sz="2400" dirty="0">
                <a:solidFill>
                  <a:srgbClr val="FFFF99"/>
                </a:solidFill>
              </a:rPr>
              <a:t>還元2個</a:t>
            </a:r>
          </a:p>
        </p:txBody>
      </p:sp>
      <p:sp>
        <p:nvSpPr>
          <p:cNvPr id="768037" name="Rectangle 37"/>
          <p:cNvSpPr>
            <a:spLocks noChangeArrowheads="1"/>
          </p:cNvSpPr>
          <p:nvPr/>
        </p:nvSpPr>
        <p:spPr bwMode="auto">
          <a:xfrm>
            <a:off x="990600" y="2286000"/>
            <a:ext cx="2057400" cy="1676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a:t>
            </a:r>
            <a:r>
              <a:rPr lang="en-US" altLang="ja-JP" sz="2800"/>
              <a:t>E$,   ε</a:t>
            </a:r>
          </a:p>
          <a:p>
            <a:r>
              <a:rPr lang="en-US" altLang="ja-JP" sz="2800"/>
              <a:t>E </a:t>
            </a:r>
            <a:r>
              <a:rPr lang="ja-JP" altLang="en-US" sz="2800"/>
              <a:t>→・</a:t>
            </a:r>
            <a:r>
              <a:rPr lang="en-US" altLang="ja-JP" sz="2800"/>
              <a:t>T+T, $</a:t>
            </a:r>
          </a:p>
          <a:p>
            <a:r>
              <a:rPr lang="en-US" altLang="ja-JP" sz="2800"/>
              <a:t>E </a:t>
            </a:r>
            <a:r>
              <a:rPr lang="ja-JP" altLang="en-US" sz="2800"/>
              <a:t>→・</a:t>
            </a:r>
            <a:r>
              <a:rPr lang="en-US" altLang="ja-JP" sz="2800"/>
              <a:t>m,     $</a:t>
            </a:r>
          </a:p>
          <a:p>
            <a:r>
              <a:rPr lang="en-US" altLang="ja-JP" sz="2800"/>
              <a:t>T </a:t>
            </a:r>
            <a:r>
              <a:rPr lang="ja-JP" altLang="en-US" sz="2800"/>
              <a:t>→・</a:t>
            </a:r>
            <a:r>
              <a:rPr lang="en-US" altLang="ja-JP" sz="2800"/>
              <a:t>m,     +</a:t>
            </a:r>
          </a:p>
        </p:txBody>
      </p:sp>
      <p:sp>
        <p:nvSpPr>
          <p:cNvPr id="768038" name="Rectangle 38"/>
          <p:cNvSpPr>
            <a:spLocks noChangeArrowheads="1"/>
          </p:cNvSpPr>
          <p:nvPr/>
        </p:nvSpPr>
        <p:spPr bwMode="auto">
          <a:xfrm>
            <a:off x="3657600" y="2362200"/>
            <a:ext cx="1981200" cy="533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  ε</a:t>
            </a:r>
          </a:p>
        </p:txBody>
      </p:sp>
      <p:sp>
        <p:nvSpPr>
          <p:cNvPr id="768039" name="Rectangle 39"/>
          <p:cNvSpPr>
            <a:spLocks noChangeArrowheads="1"/>
          </p:cNvSpPr>
          <p:nvPr/>
        </p:nvSpPr>
        <p:spPr bwMode="auto">
          <a:xfrm>
            <a:off x="6248400" y="2362200"/>
            <a:ext cx="1981200" cy="533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800"/>
              <a:t>$ → </a:t>
            </a:r>
            <a:r>
              <a:rPr lang="en-US" altLang="ja-JP" sz="2800"/>
              <a:t>E$・,  ε</a:t>
            </a:r>
          </a:p>
        </p:txBody>
      </p:sp>
      <p:sp>
        <p:nvSpPr>
          <p:cNvPr id="768040" name="Rectangle 40"/>
          <p:cNvSpPr>
            <a:spLocks noChangeArrowheads="1"/>
          </p:cNvSpPr>
          <p:nvPr/>
        </p:nvSpPr>
        <p:spPr bwMode="auto">
          <a:xfrm>
            <a:off x="3657600" y="3124200"/>
            <a:ext cx="2057400" cy="533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 $</a:t>
            </a:r>
            <a:endParaRPr lang="ja-JP" altLang="en-US" sz="2800"/>
          </a:p>
        </p:txBody>
      </p:sp>
      <p:sp>
        <p:nvSpPr>
          <p:cNvPr id="768041" name="Rectangle 41"/>
          <p:cNvSpPr>
            <a:spLocks noChangeArrowheads="1"/>
          </p:cNvSpPr>
          <p:nvPr/>
        </p:nvSpPr>
        <p:spPr bwMode="auto">
          <a:xfrm>
            <a:off x="990600" y="4572000"/>
            <a:ext cx="2057400" cy="914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a:t>
            </a:r>
            <a:r>
              <a:rPr lang="ja-JP" altLang="en-US" sz="2800"/>
              <a:t>→ </a:t>
            </a:r>
            <a:r>
              <a:rPr lang="en-US" altLang="ja-JP" sz="2800"/>
              <a:t>m</a:t>
            </a:r>
            <a:r>
              <a:rPr lang="ja-JP" altLang="en-US" sz="2800"/>
              <a:t>・,   $</a:t>
            </a:r>
          </a:p>
          <a:p>
            <a:r>
              <a:rPr lang="en-US" altLang="ja-JP" sz="2800"/>
              <a:t>T </a:t>
            </a:r>
            <a:r>
              <a:rPr lang="ja-JP" altLang="en-US" sz="2800"/>
              <a:t>→ </a:t>
            </a:r>
            <a:r>
              <a:rPr lang="en-US" altLang="ja-JP" sz="2800"/>
              <a:t>m・,  +</a:t>
            </a:r>
          </a:p>
        </p:txBody>
      </p:sp>
      <p:sp>
        <p:nvSpPr>
          <p:cNvPr id="768042" name="Rectangle 42"/>
          <p:cNvSpPr>
            <a:spLocks noChangeArrowheads="1"/>
          </p:cNvSpPr>
          <p:nvPr/>
        </p:nvSpPr>
        <p:spPr bwMode="auto">
          <a:xfrm>
            <a:off x="3657600" y="4114800"/>
            <a:ext cx="2057400" cy="914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 $</a:t>
            </a:r>
          </a:p>
          <a:p>
            <a:r>
              <a:rPr lang="en-US" altLang="ja-JP" sz="2800"/>
              <a:t>T </a:t>
            </a:r>
            <a:r>
              <a:rPr lang="ja-JP" altLang="en-US" sz="2800"/>
              <a:t>→ </a:t>
            </a:r>
            <a:r>
              <a:rPr lang="en-US" altLang="ja-JP" sz="2800"/>
              <a:t>・m,     $</a:t>
            </a:r>
          </a:p>
        </p:txBody>
      </p:sp>
      <p:sp>
        <p:nvSpPr>
          <p:cNvPr id="768043" name="Rectangle 43"/>
          <p:cNvSpPr>
            <a:spLocks noChangeArrowheads="1"/>
          </p:cNvSpPr>
          <p:nvPr/>
        </p:nvSpPr>
        <p:spPr bwMode="auto">
          <a:xfrm>
            <a:off x="6324600" y="3962400"/>
            <a:ext cx="2209800" cy="533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E → T+T・,  $</a:t>
            </a:r>
          </a:p>
        </p:txBody>
      </p:sp>
      <p:sp>
        <p:nvSpPr>
          <p:cNvPr id="768044" name="Rectangle 44"/>
          <p:cNvSpPr>
            <a:spLocks noChangeArrowheads="1"/>
          </p:cNvSpPr>
          <p:nvPr/>
        </p:nvSpPr>
        <p:spPr bwMode="auto">
          <a:xfrm>
            <a:off x="6324600" y="4724400"/>
            <a:ext cx="2209800" cy="5334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800"/>
              <a:t>T → m・,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68037"/>
                                        </p:tgtEl>
                                        <p:attrNameLst>
                                          <p:attrName>style.visibility</p:attrName>
                                        </p:attrNameLst>
                                      </p:cBhvr>
                                      <p:to>
                                        <p:strVal val="visible"/>
                                      </p:to>
                                    </p:set>
                                    <p:animEffect transition="in" filter="checkerboard(across)">
                                      <p:cBhvr>
                                        <p:cTn id="7" dur="500"/>
                                        <p:tgtEl>
                                          <p:spTgt spid="76803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68038"/>
                                        </p:tgtEl>
                                        <p:attrNameLst>
                                          <p:attrName>style.visibility</p:attrName>
                                        </p:attrNameLst>
                                      </p:cBhvr>
                                      <p:to>
                                        <p:strVal val="visible"/>
                                      </p:to>
                                    </p:set>
                                    <p:animEffect transition="in" filter="checkerboard(across)">
                                      <p:cBhvr>
                                        <p:cTn id="12" dur="500"/>
                                        <p:tgtEl>
                                          <p:spTgt spid="7680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68039"/>
                                        </p:tgtEl>
                                        <p:attrNameLst>
                                          <p:attrName>style.visibility</p:attrName>
                                        </p:attrNameLst>
                                      </p:cBhvr>
                                      <p:to>
                                        <p:strVal val="visible"/>
                                      </p:to>
                                    </p:set>
                                    <p:animEffect transition="in" filter="checkerboard(across)">
                                      <p:cBhvr>
                                        <p:cTn id="17" dur="500"/>
                                        <p:tgtEl>
                                          <p:spTgt spid="76803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68040"/>
                                        </p:tgtEl>
                                        <p:attrNameLst>
                                          <p:attrName>style.visibility</p:attrName>
                                        </p:attrNameLst>
                                      </p:cBhvr>
                                      <p:to>
                                        <p:strVal val="visible"/>
                                      </p:to>
                                    </p:set>
                                    <p:animEffect transition="in" filter="checkerboard(across)">
                                      <p:cBhvr>
                                        <p:cTn id="22" dur="500"/>
                                        <p:tgtEl>
                                          <p:spTgt spid="76804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68041"/>
                                        </p:tgtEl>
                                        <p:attrNameLst>
                                          <p:attrName>style.visibility</p:attrName>
                                        </p:attrNameLst>
                                      </p:cBhvr>
                                      <p:to>
                                        <p:strVal val="visible"/>
                                      </p:to>
                                    </p:set>
                                    <p:animEffect transition="in" filter="checkerboard(across)">
                                      <p:cBhvr>
                                        <p:cTn id="27" dur="500"/>
                                        <p:tgtEl>
                                          <p:spTgt spid="76804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768042"/>
                                        </p:tgtEl>
                                        <p:attrNameLst>
                                          <p:attrName>style.visibility</p:attrName>
                                        </p:attrNameLst>
                                      </p:cBhvr>
                                      <p:to>
                                        <p:strVal val="visible"/>
                                      </p:to>
                                    </p:set>
                                    <p:animEffect transition="in" filter="checkerboard(across)">
                                      <p:cBhvr>
                                        <p:cTn id="32" dur="500"/>
                                        <p:tgtEl>
                                          <p:spTgt spid="7680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768043"/>
                                        </p:tgtEl>
                                        <p:attrNameLst>
                                          <p:attrName>style.visibility</p:attrName>
                                        </p:attrNameLst>
                                      </p:cBhvr>
                                      <p:to>
                                        <p:strVal val="visible"/>
                                      </p:to>
                                    </p:set>
                                    <p:animEffect transition="in" filter="checkerboard(across)">
                                      <p:cBhvr>
                                        <p:cTn id="37" dur="500"/>
                                        <p:tgtEl>
                                          <p:spTgt spid="76804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768044"/>
                                        </p:tgtEl>
                                        <p:attrNameLst>
                                          <p:attrName>style.visibility</p:attrName>
                                        </p:attrNameLst>
                                      </p:cBhvr>
                                      <p:to>
                                        <p:strVal val="visible"/>
                                      </p:to>
                                    </p:set>
                                    <p:animEffect transition="in" filter="checkerboard(across)">
                                      <p:cBhvr>
                                        <p:cTn id="42" dur="500"/>
                                        <p:tgtEl>
                                          <p:spTgt spid="768044"/>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 presetClass="entr" presetSubtype="10" fill="hold" grpId="0" nodeType="clickEffect">
                                  <p:stCondLst>
                                    <p:cond delay="0"/>
                                  </p:stCondLst>
                                  <p:childTnLst>
                                    <p:set>
                                      <p:cBhvr>
                                        <p:cTn id="46" dur="1" fill="hold">
                                          <p:stCondLst>
                                            <p:cond delay="0"/>
                                          </p:stCondLst>
                                        </p:cTn>
                                        <p:tgtEl>
                                          <p:spTgt spid="768029"/>
                                        </p:tgtEl>
                                        <p:attrNameLst>
                                          <p:attrName>style.visibility</p:attrName>
                                        </p:attrNameLst>
                                      </p:cBhvr>
                                      <p:to>
                                        <p:strVal val="visible"/>
                                      </p:to>
                                    </p:set>
                                    <p:animEffect transition="in" filter="checkerboard(across)">
                                      <p:cBhvr>
                                        <p:cTn id="47" dur="500"/>
                                        <p:tgtEl>
                                          <p:spTgt spid="768029"/>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5" presetClass="entr" presetSubtype="10" fill="hold" grpId="0" nodeType="clickEffect">
                                  <p:stCondLst>
                                    <p:cond delay="0"/>
                                  </p:stCondLst>
                                  <p:childTnLst>
                                    <p:set>
                                      <p:cBhvr>
                                        <p:cTn id="51" dur="1" fill="hold">
                                          <p:stCondLst>
                                            <p:cond delay="0"/>
                                          </p:stCondLst>
                                        </p:cTn>
                                        <p:tgtEl>
                                          <p:spTgt spid="768030"/>
                                        </p:tgtEl>
                                        <p:attrNameLst>
                                          <p:attrName>style.visibility</p:attrName>
                                        </p:attrNameLst>
                                      </p:cBhvr>
                                      <p:to>
                                        <p:strVal val="visible"/>
                                      </p:to>
                                    </p:set>
                                    <p:animEffect transition="in" filter="checkerboard(across)">
                                      <p:cBhvr>
                                        <p:cTn id="52" dur="500"/>
                                        <p:tgtEl>
                                          <p:spTgt spid="768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29" grpId="0" autoUpdateAnimBg="0"/>
      <p:bldP spid="768030" grpId="0" autoUpdateAnimBg="0"/>
      <p:bldP spid="768037" grpId="0" animBg="1" autoUpdateAnimBg="0"/>
      <p:bldP spid="768038" grpId="0" animBg="1" autoUpdateAnimBg="0"/>
      <p:bldP spid="768039" grpId="0" animBg="1" autoUpdateAnimBg="0"/>
      <p:bldP spid="768040" grpId="0" animBg="1" autoUpdateAnimBg="0"/>
      <p:bldP spid="768041" grpId="0" animBg="1" autoUpdateAnimBg="0"/>
      <p:bldP spid="768042" grpId="0" animBg="1" autoUpdateAnimBg="0"/>
      <p:bldP spid="768043" grpId="0" animBg="1" autoUpdateAnimBg="0"/>
      <p:bldP spid="768044" grpId="0" animBg="1"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50" name="Rectangle 2"/>
          <p:cNvSpPr>
            <a:spLocks noGrp="1" noChangeArrowheads="1"/>
          </p:cNvSpPr>
          <p:nvPr>
            <p:ph type="title"/>
          </p:nvPr>
        </p:nvSpPr>
        <p:spPr>
          <a:xfrm>
            <a:off x="1066800" y="304800"/>
            <a:ext cx="7543800" cy="914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LALR(1) </a:t>
            </a:r>
            <a:r>
              <a:rPr lang="ja-JP" altLang="en-US">
                <a:effectLst/>
              </a:rPr>
              <a:t>文法ではない例</a:t>
            </a:r>
          </a:p>
        </p:txBody>
      </p:sp>
      <p:sp>
        <p:nvSpPr>
          <p:cNvPr id="770051" name="Rectangle 3"/>
          <p:cNvSpPr>
            <a:spLocks noGrp="1" noChangeArrowheads="1"/>
          </p:cNvSpPr>
          <p:nvPr>
            <p:ph type="body" idx="1"/>
          </p:nvPr>
        </p:nvSpPr>
        <p:spPr>
          <a:xfrm>
            <a:off x="609600" y="990600"/>
            <a:ext cx="8532813" cy="1066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sz="2800">
                <a:effectLst/>
              </a:rPr>
              <a:t>$</a:t>
            </a:r>
            <a:r>
              <a:rPr lang="ja-JP" altLang="en-US" sz="2800">
                <a:effectLst/>
              </a:rPr>
              <a:t>→</a:t>
            </a:r>
            <a:r>
              <a:rPr lang="en-US" altLang="ja-JP" sz="2800">
                <a:effectLst/>
              </a:rPr>
              <a:t>E$, $</a:t>
            </a:r>
            <a:r>
              <a:rPr lang="ja-JP" altLang="en-US" sz="2800">
                <a:effectLst/>
              </a:rPr>
              <a:t>→+</a:t>
            </a:r>
            <a:r>
              <a:rPr lang="en-US" altLang="ja-JP" sz="2800">
                <a:effectLst/>
              </a:rPr>
              <a:t>X$, E</a:t>
            </a:r>
            <a:r>
              <a:rPr lang="ja-JP" altLang="en-US" sz="2800">
                <a:effectLst/>
              </a:rPr>
              <a:t>→</a:t>
            </a:r>
            <a:r>
              <a:rPr lang="en-US" altLang="ja-JP" sz="2800">
                <a:effectLst/>
              </a:rPr>
              <a:t>T=, X</a:t>
            </a:r>
            <a:r>
              <a:rPr lang="ja-JP" altLang="en-US" sz="2800">
                <a:effectLst/>
              </a:rPr>
              <a:t>→</a:t>
            </a:r>
            <a:r>
              <a:rPr lang="en-US" altLang="ja-JP" sz="2800">
                <a:effectLst/>
              </a:rPr>
              <a:t>E=, X</a:t>
            </a:r>
            <a:r>
              <a:rPr lang="ja-JP" altLang="en-US" sz="2800">
                <a:effectLst/>
              </a:rPr>
              <a:t>→</a:t>
            </a:r>
            <a:r>
              <a:rPr lang="en-US" altLang="ja-JP" sz="2800">
                <a:effectLst/>
              </a:rPr>
              <a:t>T, E</a:t>
            </a:r>
            <a:r>
              <a:rPr lang="ja-JP" altLang="en-US" sz="2800">
                <a:effectLst/>
              </a:rPr>
              <a:t>→</a:t>
            </a:r>
            <a:r>
              <a:rPr lang="en-US" altLang="ja-JP" sz="2800">
                <a:effectLst/>
              </a:rPr>
              <a:t>m, T</a:t>
            </a:r>
            <a:r>
              <a:rPr lang="ja-JP" altLang="en-US" sz="2800">
                <a:effectLst/>
              </a:rPr>
              <a:t>→</a:t>
            </a:r>
            <a:r>
              <a:rPr lang="en-US" altLang="ja-JP" sz="2800">
                <a:effectLst/>
              </a:rPr>
              <a:t>m</a:t>
            </a:r>
          </a:p>
          <a:p>
            <a:pPr>
              <a:buFont typeface="Wingdings" panose="05000000000000000000" pitchFamily="2" charset="2"/>
              <a:buNone/>
            </a:pPr>
            <a:r>
              <a:rPr lang="en-US" altLang="ja-JP" sz="2800">
                <a:effectLst/>
              </a:rPr>
              <a:t>Follow</a:t>
            </a:r>
            <a:r>
              <a:rPr lang="ja-JP" altLang="en-US" sz="2800">
                <a:effectLst/>
              </a:rPr>
              <a:t> (</a:t>
            </a:r>
            <a:r>
              <a:rPr lang="en-US" altLang="ja-JP" sz="2800">
                <a:effectLst/>
              </a:rPr>
              <a:t>E) = {$, =}, Follow(X) ={$}, Follow(T) = {$, =}</a:t>
            </a:r>
          </a:p>
        </p:txBody>
      </p:sp>
      <p:sp>
        <p:nvSpPr>
          <p:cNvPr id="770052" name="Rectangle 4"/>
          <p:cNvSpPr>
            <a:spLocks noChangeArrowheads="1"/>
          </p:cNvSpPr>
          <p:nvPr/>
        </p:nvSpPr>
        <p:spPr bwMode="auto">
          <a:xfrm>
            <a:off x="533400" y="2286000"/>
            <a:ext cx="1752600" cy="18288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a:t>
            </a:r>
            <a:r>
              <a:rPr lang="en-US" altLang="ja-JP" sz="2400"/>
              <a:t>E$</a:t>
            </a:r>
          </a:p>
          <a:p>
            <a:r>
              <a:rPr lang="en-US" altLang="ja-JP" sz="2400"/>
              <a:t>$ </a:t>
            </a:r>
            <a:r>
              <a:rPr lang="ja-JP" altLang="en-US" sz="2400"/>
              <a:t>→・+</a:t>
            </a:r>
            <a:r>
              <a:rPr lang="en-US" altLang="ja-JP" sz="2400"/>
              <a:t>X$</a:t>
            </a:r>
          </a:p>
          <a:p>
            <a:r>
              <a:rPr lang="en-US" altLang="ja-JP" sz="2400"/>
              <a:t>E </a:t>
            </a:r>
            <a:r>
              <a:rPr lang="ja-JP" altLang="en-US" sz="2400"/>
              <a:t>→・</a:t>
            </a:r>
            <a:r>
              <a:rPr lang="en-US" altLang="ja-JP" sz="2400"/>
              <a:t>T=</a:t>
            </a:r>
          </a:p>
          <a:p>
            <a:r>
              <a:rPr lang="en-US" altLang="ja-JP" sz="2400"/>
              <a:t>E </a:t>
            </a:r>
            <a:r>
              <a:rPr lang="ja-JP" altLang="en-US" sz="2400"/>
              <a:t>→・</a:t>
            </a:r>
            <a:r>
              <a:rPr lang="en-US" altLang="ja-JP" sz="2400"/>
              <a:t>m</a:t>
            </a:r>
          </a:p>
          <a:p>
            <a:r>
              <a:rPr lang="en-US" altLang="ja-JP" sz="2400"/>
              <a:t>T </a:t>
            </a:r>
            <a:r>
              <a:rPr lang="ja-JP" altLang="en-US" sz="2400"/>
              <a:t>→・</a:t>
            </a:r>
            <a:r>
              <a:rPr lang="en-US" altLang="ja-JP" sz="2400"/>
              <a:t>m</a:t>
            </a:r>
          </a:p>
        </p:txBody>
      </p:sp>
      <p:grpSp>
        <p:nvGrpSpPr>
          <p:cNvPr id="770053" name="Group 5"/>
          <p:cNvGrpSpPr>
            <a:grpSpLocks/>
          </p:cNvGrpSpPr>
          <p:nvPr/>
        </p:nvGrpSpPr>
        <p:grpSpPr bwMode="auto">
          <a:xfrm>
            <a:off x="2286000" y="1981200"/>
            <a:ext cx="2286000" cy="609600"/>
            <a:chOff x="1440" y="1248"/>
            <a:chExt cx="1440" cy="384"/>
          </a:xfrm>
        </p:grpSpPr>
        <p:sp>
          <p:nvSpPr>
            <p:cNvPr id="770054" name="Line 6"/>
            <p:cNvSpPr>
              <a:spLocks noChangeShapeType="1"/>
            </p:cNvSpPr>
            <p:nvPr/>
          </p:nvSpPr>
          <p:spPr bwMode="auto">
            <a:xfrm flipV="1">
              <a:off x="1440" y="1536"/>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55" name="Text Box 7"/>
            <p:cNvSpPr txBox="1">
              <a:spLocks noChangeArrowheads="1"/>
            </p:cNvSpPr>
            <p:nvPr/>
          </p:nvSpPr>
          <p:spPr bwMode="auto">
            <a:xfrm>
              <a:off x="1440" y="1248"/>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E</a:t>
              </a:r>
            </a:p>
          </p:txBody>
        </p:sp>
        <p:sp>
          <p:nvSpPr>
            <p:cNvPr id="770056" name="Rectangle 8"/>
            <p:cNvSpPr>
              <a:spLocks noChangeArrowheads="1"/>
            </p:cNvSpPr>
            <p:nvPr/>
          </p:nvSpPr>
          <p:spPr bwMode="auto">
            <a:xfrm>
              <a:off x="1728" y="1392"/>
              <a:ext cx="1152"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a:t>
              </a:r>
            </a:p>
          </p:txBody>
        </p:sp>
      </p:grpSp>
      <p:grpSp>
        <p:nvGrpSpPr>
          <p:cNvPr id="770057" name="Group 9"/>
          <p:cNvGrpSpPr>
            <a:grpSpLocks/>
          </p:cNvGrpSpPr>
          <p:nvPr/>
        </p:nvGrpSpPr>
        <p:grpSpPr bwMode="auto">
          <a:xfrm>
            <a:off x="4572000" y="1981200"/>
            <a:ext cx="2057400" cy="609600"/>
            <a:chOff x="2880" y="1248"/>
            <a:chExt cx="1296" cy="384"/>
          </a:xfrm>
        </p:grpSpPr>
        <p:sp>
          <p:nvSpPr>
            <p:cNvPr id="770058" name="Line 10"/>
            <p:cNvSpPr>
              <a:spLocks noChangeShapeType="1"/>
            </p:cNvSpPr>
            <p:nvPr/>
          </p:nvSpPr>
          <p:spPr bwMode="auto">
            <a:xfrm>
              <a:off x="2908" y="1536"/>
              <a:ext cx="21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59" name="Text Box 11"/>
            <p:cNvSpPr txBox="1">
              <a:spLocks noChangeArrowheads="1"/>
            </p:cNvSpPr>
            <p:nvPr/>
          </p:nvSpPr>
          <p:spPr bwMode="auto">
            <a:xfrm>
              <a:off x="2880" y="1248"/>
              <a:ext cx="2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0060" name="Rectangle 12"/>
            <p:cNvSpPr>
              <a:spLocks noChangeArrowheads="1"/>
            </p:cNvSpPr>
            <p:nvPr/>
          </p:nvSpPr>
          <p:spPr bwMode="auto">
            <a:xfrm>
              <a:off x="3120" y="1392"/>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a:t>
              </a:r>
            </a:p>
          </p:txBody>
        </p:sp>
      </p:grpSp>
      <p:grpSp>
        <p:nvGrpSpPr>
          <p:cNvPr id="770113" name="Group 65"/>
          <p:cNvGrpSpPr>
            <a:grpSpLocks/>
          </p:cNvGrpSpPr>
          <p:nvPr/>
        </p:nvGrpSpPr>
        <p:grpSpPr bwMode="auto">
          <a:xfrm>
            <a:off x="381000" y="4114800"/>
            <a:ext cx="1752600" cy="762000"/>
            <a:chOff x="240" y="2592"/>
            <a:chExt cx="1104" cy="480"/>
          </a:xfrm>
        </p:grpSpPr>
        <p:sp>
          <p:nvSpPr>
            <p:cNvPr id="770062" name="Line 14"/>
            <p:cNvSpPr>
              <a:spLocks noChangeShapeType="1"/>
            </p:cNvSpPr>
            <p:nvPr/>
          </p:nvSpPr>
          <p:spPr bwMode="auto">
            <a:xfrm>
              <a:off x="528" y="2592"/>
              <a:ext cx="0" cy="24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63" name="Text Box 15"/>
            <p:cNvSpPr txBox="1">
              <a:spLocks noChangeArrowheads="1"/>
            </p:cNvSpPr>
            <p:nvPr/>
          </p:nvSpPr>
          <p:spPr bwMode="auto">
            <a:xfrm>
              <a:off x="576" y="2592"/>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T</a:t>
              </a:r>
            </a:p>
          </p:txBody>
        </p:sp>
        <p:sp>
          <p:nvSpPr>
            <p:cNvPr id="770064" name="Rectangle 16"/>
            <p:cNvSpPr>
              <a:spLocks noChangeArrowheads="1"/>
            </p:cNvSpPr>
            <p:nvPr/>
          </p:nvSpPr>
          <p:spPr bwMode="auto">
            <a:xfrm>
              <a:off x="240" y="2832"/>
              <a:ext cx="110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 T・=</a:t>
              </a:r>
              <a:endParaRPr lang="ja-JP" altLang="en-US" sz="2400"/>
            </a:p>
          </p:txBody>
        </p:sp>
      </p:grpSp>
      <p:grpSp>
        <p:nvGrpSpPr>
          <p:cNvPr id="770071" name="Group 23"/>
          <p:cNvGrpSpPr>
            <a:grpSpLocks/>
          </p:cNvGrpSpPr>
          <p:nvPr/>
        </p:nvGrpSpPr>
        <p:grpSpPr bwMode="auto">
          <a:xfrm>
            <a:off x="2286000" y="2667000"/>
            <a:ext cx="2286000" cy="1905000"/>
            <a:chOff x="1440" y="1680"/>
            <a:chExt cx="1440" cy="1200"/>
          </a:xfrm>
        </p:grpSpPr>
        <p:sp>
          <p:nvSpPr>
            <p:cNvPr id="770072" name="Line 24"/>
            <p:cNvSpPr>
              <a:spLocks noChangeShapeType="1"/>
            </p:cNvSpPr>
            <p:nvPr/>
          </p:nvSpPr>
          <p:spPr bwMode="auto">
            <a:xfrm>
              <a:off x="1440" y="2352"/>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73" name="Text Box 25"/>
            <p:cNvSpPr txBox="1">
              <a:spLocks noChangeArrowheads="1"/>
            </p:cNvSpPr>
            <p:nvPr/>
          </p:nvSpPr>
          <p:spPr bwMode="auto">
            <a:xfrm>
              <a:off x="1440" y="2064"/>
              <a:ext cx="2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0074" name="Rectangle 26"/>
            <p:cNvSpPr>
              <a:spLocks noChangeArrowheads="1"/>
            </p:cNvSpPr>
            <p:nvPr/>
          </p:nvSpPr>
          <p:spPr bwMode="auto">
            <a:xfrm>
              <a:off x="1728" y="1680"/>
              <a:ext cx="1152" cy="12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 → +・X$</a:t>
              </a:r>
            </a:p>
            <a:p>
              <a:r>
                <a:rPr lang="en-US" altLang="ja-JP" sz="2400"/>
                <a:t>X </a:t>
              </a:r>
              <a:r>
                <a:rPr lang="ja-JP" altLang="en-US" sz="2400"/>
                <a:t>→・</a:t>
              </a:r>
              <a:r>
                <a:rPr lang="en-US" altLang="ja-JP" sz="2400"/>
                <a:t>E=</a:t>
              </a:r>
            </a:p>
            <a:p>
              <a:r>
                <a:rPr lang="en-US" altLang="ja-JP" sz="2400"/>
                <a:t>X </a:t>
              </a:r>
              <a:r>
                <a:rPr lang="ja-JP" altLang="en-US" sz="2400"/>
                <a:t>→・</a:t>
              </a:r>
              <a:r>
                <a:rPr lang="en-US" altLang="ja-JP" sz="2400"/>
                <a:t>T</a:t>
              </a:r>
            </a:p>
            <a:p>
              <a:r>
                <a:rPr lang="en-US" altLang="ja-JP" sz="2400"/>
                <a:t>E </a:t>
              </a:r>
              <a:r>
                <a:rPr lang="ja-JP" altLang="en-US" sz="2400"/>
                <a:t>→ ・</a:t>
              </a:r>
              <a:r>
                <a:rPr lang="en-US" altLang="ja-JP" sz="2400"/>
                <a:t>m</a:t>
              </a:r>
            </a:p>
            <a:p>
              <a:r>
                <a:rPr lang="en-US" altLang="ja-JP" sz="2400"/>
                <a:t>T </a:t>
              </a:r>
              <a:r>
                <a:rPr lang="ja-JP" altLang="en-US" sz="2400"/>
                <a:t>→・</a:t>
              </a:r>
              <a:r>
                <a:rPr lang="en-US" altLang="ja-JP" sz="2400"/>
                <a:t>m</a:t>
              </a:r>
            </a:p>
          </p:txBody>
        </p:sp>
      </p:grpSp>
      <p:grpSp>
        <p:nvGrpSpPr>
          <p:cNvPr id="770114" name="Group 66"/>
          <p:cNvGrpSpPr>
            <a:grpSpLocks/>
          </p:cNvGrpSpPr>
          <p:nvPr/>
        </p:nvGrpSpPr>
        <p:grpSpPr bwMode="auto">
          <a:xfrm>
            <a:off x="381000" y="4876800"/>
            <a:ext cx="1752600" cy="762000"/>
            <a:chOff x="240" y="3072"/>
            <a:chExt cx="1104" cy="480"/>
          </a:xfrm>
        </p:grpSpPr>
        <p:sp>
          <p:nvSpPr>
            <p:cNvPr id="770076" name="Line 28"/>
            <p:cNvSpPr>
              <a:spLocks noChangeShapeType="1"/>
            </p:cNvSpPr>
            <p:nvPr/>
          </p:nvSpPr>
          <p:spPr bwMode="auto">
            <a:xfrm>
              <a:off x="528" y="3072"/>
              <a:ext cx="0" cy="24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77" name="Text Box 29"/>
            <p:cNvSpPr txBox="1">
              <a:spLocks noChangeArrowheads="1"/>
            </p:cNvSpPr>
            <p:nvPr/>
          </p:nvSpPr>
          <p:spPr bwMode="auto">
            <a:xfrm>
              <a:off x="576" y="3072"/>
              <a:ext cx="2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0078" name="Rectangle 30"/>
            <p:cNvSpPr>
              <a:spLocks noChangeArrowheads="1"/>
            </p:cNvSpPr>
            <p:nvPr/>
          </p:nvSpPr>
          <p:spPr bwMode="auto">
            <a:xfrm>
              <a:off x="240" y="3312"/>
              <a:ext cx="1104"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 T=・ </a:t>
              </a:r>
            </a:p>
          </p:txBody>
        </p:sp>
      </p:grpSp>
      <p:grpSp>
        <p:nvGrpSpPr>
          <p:cNvPr id="770079" name="Group 31"/>
          <p:cNvGrpSpPr>
            <a:grpSpLocks/>
          </p:cNvGrpSpPr>
          <p:nvPr/>
        </p:nvGrpSpPr>
        <p:grpSpPr bwMode="auto">
          <a:xfrm>
            <a:off x="4572000" y="2514600"/>
            <a:ext cx="2209800" cy="609600"/>
            <a:chOff x="2880" y="1584"/>
            <a:chExt cx="1392" cy="384"/>
          </a:xfrm>
        </p:grpSpPr>
        <p:sp>
          <p:nvSpPr>
            <p:cNvPr id="770080" name="Line 32"/>
            <p:cNvSpPr>
              <a:spLocks noChangeShapeType="1"/>
            </p:cNvSpPr>
            <p:nvPr/>
          </p:nvSpPr>
          <p:spPr bwMode="auto">
            <a:xfrm>
              <a:off x="2880" y="1872"/>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81" name="Text Box 33"/>
            <p:cNvSpPr txBox="1">
              <a:spLocks noChangeArrowheads="1"/>
            </p:cNvSpPr>
            <p:nvPr/>
          </p:nvSpPr>
          <p:spPr bwMode="auto">
            <a:xfrm>
              <a:off x="2880" y="1584"/>
              <a:ext cx="25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X</a:t>
              </a:r>
            </a:p>
          </p:txBody>
        </p:sp>
        <p:sp>
          <p:nvSpPr>
            <p:cNvPr id="770082" name="Rectangle 34"/>
            <p:cNvSpPr>
              <a:spLocks noChangeArrowheads="1"/>
            </p:cNvSpPr>
            <p:nvPr/>
          </p:nvSpPr>
          <p:spPr bwMode="auto">
            <a:xfrm>
              <a:off x="3120" y="1728"/>
              <a:ext cx="1152"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X・$</a:t>
              </a:r>
            </a:p>
          </p:txBody>
        </p:sp>
      </p:grpSp>
      <p:grpSp>
        <p:nvGrpSpPr>
          <p:cNvPr id="770083" name="Group 35"/>
          <p:cNvGrpSpPr>
            <a:grpSpLocks/>
          </p:cNvGrpSpPr>
          <p:nvPr/>
        </p:nvGrpSpPr>
        <p:grpSpPr bwMode="auto">
          <a:xfrm>
            <a:off x="6781800" y="2514600"/>
            <a:ext cx="2209800" cy="609600"/>
            <a:chOff x="4272" y="1584"/>
            <a:chExt cx="1392" cy="384"/>
          </a:xfrm>
        </p:grpSpPr>
        <p:sp>
          <p:nvSpPr>
            <p:cNvPr id="770084" name="Line 36"/>
            <p:cNvSpPr>
              <a:spLocks noChangeShapeType="1"/>
            </p:cNvSpPr>
            <p:nvPr/>
          </p:nvSpPr>
          <p:spPr bwMode="auto">
            <a:xfrm flipV="1">
              <a:off x="4272" y="1872"/>
              <a:ext cx="19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85" name="Text Box 37"/>
            <p:cNvSpPr txBox="1">
              <a:spLocks noChangeArrowheads="1"/>
            </p:cNvSpPr>
            <p:nvPr/>
          </p:nvSpPr>
          <p:spPr bwMode="auto">
            <a:xfrm>
              <a:off x="4272" y="1584"/>
              <a:ext cx="2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0086" name="Rectangle 38"/>
            <p:cNvSpPr>
              <a:spLocks noChangeArrowheads="1"/>
            </p:cNvSpPr>
            <p:nvPr/>
          </p:nvSpPr>
          <p:spPr bwMode="auto">
            <a:xfrm>
              <a:off x="4464" y="1728"/>
              <a:ext cx="1200"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X$・</a:t>
              </a:r>
            </a:p>
          </p:txBody>
        </p:sp>
      </p:grpSp>
      <p:grpSp>
        <p:nvGrpSpPr>
          <p:cNvPr id="770087" name="Group 39"/>
          <p:cNvGrpSpPr>
            <a:grpSpLocks/>
          </p:cNvGrpSpPr>
          <p:nvPr/>
        </p:nvGrpSpPr>
        <p:grpSpPr bwMode="auto">
          <a:xfrm>
            <a:off x="4572000" y="3022600"/>
            <a:ext cx="2057400" cy="635000"/>
            <a:chOff x="2880" y="1904"/>
            <a:chExt cx="1296" cy="400"/>
          </a:xfrm>
        </p:grpSpPr>
        <p:sp>
          <p:nvSpPr>
            <p:cNvPr id="770088" name="Line 40"/>
            <p:cNvSpPr>
              <a:spLocks noChangeShapeType="1"/>
            </p:cNvSpPr>
            <p:nvPr/>
          </p:nvSpPr>
          <p:spPr bwMode="auto">
            <a:xfrm flipV="1">
              <a:off x="2880" y="2208"/>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89" name="Text Box 41"/>
            <p:cNvSpPr txBox="1">
              <a:spLocks noChangeArrowheads="1"/>
            </p:cNvSpPr>
            <p:nvPr/>
          </p:nvSpPr>
          <p:spPr bwMode="auto">
            <a:xfrm>
              <a:off x="2880" y="1904"/>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E</a:t>
              </a:r>
            </a:p>
          </p:txBody>
        </p:sp>
        <p:sp>
          <p:nvSpPr>
            <p:cNvPr id="770090" name="Rectangle 42"/>
            <p:cNvSpPr>
              <a:spLocks noChangeArrowheads="1"/>
            </p:cNvSpPr>
            <p:nvPr/>
          </p:nvSpPr>
          <p:spPr bwMode="auto">
            <a:xfrm>
              <a:off x="3120" y="2064"/>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E=</a:t>
              </a:r>
            </a:p>
          </p:txBody>
        </p:sp>
      </p:grpSp>
      <p:grpSp>
        <p:nvGrpSpPr>
          <p:cNvPr id="770091" name="Group 43"/>
          <p:cNvGrpSpPr>
            <a:grpSpLocks/>
          </p:cNvGrpSpPr>
          <p:nvPr/>
        </p:nvGrpSpPr>
        <p:grpSpPr bwMode="auto">
          <a:xfrm>
            <a:off x="4572000" y="3581400"/>
            <a:ext cx="2057400" cy="609600"/>
            <a:chOff x="2880" y="2256"/>
            <a:chExt cx="1296" cy="384"/>
          </a:xfrm>
        </p:grpSpPr>
        <p:sp>
          <p:nvSpPr>
            <p:cNvPr id="770092" name="Line 44"/>
            <p:cNvSpPr>
              <a:spLocks noChangeShapeType="1"/>
            </p:cNvSpPr>
            <p:nvPr/>
          </p:nvSpPr>
          <p:spPr bwMode="auto">
            <a:xfrm>
              <a:off x="2880" y="2544"/>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93" name="Text Box 45"/>
            <p:cNvSpPr txBox="1">
              <a:spLocks noChangeArrowheads="1"/>
            </p:cNvSpPr>
            <p:nvPr/>
          </p:nvSpPr>
          <p:spPr bwMode="auto">
            <a:xfrm>
              <a:off x="2891" y="2256"/>
              <a:ext cx="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T</a:t>
              </a:r>
            </a:p>
          </p:txBody>
        </p:sp>
        <p:sp>
          <p:nvSpPr>
            <p:cNvPr id="770094" name="Rectangle 46"/>
            <p:cNvSpPr>
              <a:spLocks noChangeArrowheads="1"/>
            </p:cNvSpPr>
            <p:nvPr/>
          </p:nvSpPr>
          <p:spPr bwMode="auto">
            <a:xfrm>
              <a:off x="3120" y="2400"/>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T・</a:t>
              </a:r>
            </a:p>
          </p:txBody>
        </p:sp>
      </p:grpSp>
      <p:grpSp>
        <p:nvGrpSpPr>
          <p:cNvPr id="770095" name="Group 47"/>
          <p:cNvGrpSpPr>
            <a:grpSpLocks/>
          </p:cNvGrpSpPr>
          <p:nvPr/>
        </p:nvGrpSpPr>
        <p:grpSpPr bwMode="auto">
          <a:xfrm>
            <a:off x="6629400" y="3048000"/>
            <a:ext cx="2057400" cy="609600"/>
            <a:chOff x="2880" y="2256"/>
            <a:chExt cx="1296" cy="384"/>
          </a:xfrm>
        </p:grpSpPr>
        <p:sp>
          <p:nvSpPr>
            <p:cNvPr id="770096" name="Line 48"/>
            <p:cNvSpPr>
              <a:spLocks noChangeShapeType="1"/>
            </p:cNvSpPr>
            <p:nvPr/>
          </p:nvSpPr>
          <p:spPr bwMode="auto">
            <a:xfrm>
              <a:off x="2880" y="2544"/>
              <a:ext cx="24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97" name="Text Box 49"/>
            <p:cNvSpPr txBox="1">
              <a:spLocks noChangeArrowheads="1"/>
            </p:cNvSpPr>
            <p:nvPr/>
          </p:nvSpPr>
          <p:spPr bwMode="auto">
            <a:xfrm>
              <a:off x="2895" y="2256"/>
              <a:ext cx="2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0098" name="Rectangle 50"/>
            <p:cNvSpPr>
              <a:spLocks noChangeArrowheads="1"/>
            </p:cNvSpPr>
            <p:nvPr/>
          </p:nvSpPr>
          <p:spPr bwMode="auto">
            <a:xfrm>
              <a:off x="3120" y="2400"/>
              <a:ext cx="1056" cy="24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E=・</a:t>
              </a:r>
            </a:p>
          </p:txBody>
        </p:sp>
      </p:grpSp>
      <p:sp>
        <p:nvSpPr>
          <p:cNvPr id="770112" name="AutoShape 64"/>
          <p:cNvSpPr>
            <a:spLocks noChangeArrowheads="1"/>
          </p:cNvSpPr>
          <p:nvPr/>
        </p:nvSpPr>
        <p:spPr bwMode="auto">
          <a:xfrm>
            <a:off x="6705600" y="4114800"/>
            <a:ext cx="1371600" cy="457200"/>
          </a:xfrm>
          <a:prstGeom prst="wedgeRoundRectCallout">
            <a:avLst>
              <a:gd name="adj1" fmla="val -58565"/>
              <a:gd name="adj2" fmla="val 81597"/>
              <a:gd name="adj3" fmla="val 16667"/>
            </a:avLst>
          </a:prstGeom>
          <a:solidFill>
            <a:srgbClr val="003300"/>
          </a:solidFill>
          <a:ln w="19050">
            <a:solidFill>
              <a:schemeClr val="tx1"/>
            </a:solidFill>
            <a:miter lim="800000"/>
            <a:headEnd/>
            <a:tailEnd/>
          </a:ln>
          <a:effectLst/>
        </p:spPr>
        <p:txBody>
          <a:bodyPr lIns="90000" tIns="46800" rIns="90000" bIns="46800"/>
          <a:lstStyle/>
          <a:p>
            <a:pPr algn="ctr"/>
            <a:r>
              <a:rPr lang="ja-JP" altLang="en-US" sz="2400">
                <a:solidFill>
                  <a:srgbClr val="FFFF99"/>
                </a:solidFill>
              </a:rPr>
              <a:t>還元2個</a:t>
            </a:r>
          </a:p>
        </p:txBody>
      </p:sp>
      <p:sp>
        <p:nvSpPr>
          <p:cNvPr id="770115" name="Rectangle 67"/>
          <p:cNvSpPr>
            <a:spLocks noChangeArrowheads="1"/>
          </p:cNvSpPr>
          <p:nvPr/>
        </p:nvSpPr>
        <p:spPr bwMode="auto">
          <a:xfrm>
            <a:off x="4648200" y="4648200"/>
            <a:ext cx="1905000" cy="8382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m・,   $=</a:t>
            </a:r>
          </a:p>
          <a:p>
            <a:r>
              <a:rPr lang="en-US" altLang="ja-JP" sz="2400"/>
              <a:t>T </a:t>
            </a:r>
            <a:r>
              <a:rPr lang="ja-JP" altLang="en-US" sz="2400"/>
              <a:t>→ </a:t>
            </a:r>
            <a:r>
              <a:rPr lang="en-US" altLang="ja-JP" sz="2400"/>
              <a:t>m</a:t>
            </a:r>
            <a:r>
              <a:rPr lang="ja-JP" altLang="en-US" sz="2400"/>
              <a:t>・,   $=</a:t>
            </a:r>
          </a:p>
        </p:txBody>
      </p:sp>
      <p:grpSp>
        <p:nvGrpSpPr>
          <p:cNvPr id="770119" name="Group 71"/>
          <p:cNvGrpSpPr>
            <a:grpSpLocks/>
          </p:cNvGrpSpPr>
          <p:nvPr/>
        </p:nvGrpSpPr>
        <p:grpSpPr bwMode="auto">
          <a:xfrm>
            <a:off x="2209800" y="4114800"/>
            <a:ext cx="4343400" cy="1371600"/>
            <a:chOff x="1392" y="2592"/>
            <a:chExt cx="2736" cy="864"/>
          </a:xfrm>
        </p:grpSpPr>
        <p:sp>
          <p:nvSpPr>
            <p:cNvPr id="770066" name="Line 18"/>
            <p:cNvSpPr>
              <a:spLocks noChangeShapeType="1"/>
            </p:cNvSpPr>
            <p:nvPr/>
          </p:nvSpPr>
          <p:spPr bwMode="auto">
            <a:xfrm>
              <a:off x="1680" y="3360"/>
              <a:ext cx="124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067" name="Text Box 19"/>
            <p:cNvSpPr txBox="1">
              <a:spLocks noChangeArrowheads="1"/>
            </p:cNvSpPr>
            <p:nvPr/>
          </p:nvSpPr>
          <p:spPr bwMode="auto">
            <a:xfrm>
              <a:off x="1392" y="2688"/>
              <a:ext cx="2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m</a:t>
              </a:r>
            </a:p>
          </p:txBody>
        </p:sp>
        <p:sp>
          <p:nvSpPr>
            <p:cNvPr id="770068" name="Rectangle 20"/>
            <p:cNvSpPr>
              <a:spLocks noChangeArrowheads="1"/>
            </p:cNvSpPr>
            <p:nvPr/>
          </p:nvSpPr>
          <p:spPr bwMode="auto">
            <a:xfrm>
              <a:off x="2928" y="2928"/>
              <a:ext cx="1200" cy="528"/>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m・</a:t>
              </a:r>
            </a:p>
            <a:p>
              <a:r>
                <a:rPr lang="en-US" altLang="ja-JP" sz="2400"/>
                <a:t>T </a:t>
              </a:r>
              <a:r>
                <a:rPr lang="ja-JP" altLang="en-US" sz="2400"/>
                <a:t>→ </a:t>
              </a:r>
              <a:r>
                <a:rPr lang="en-US" altLang="ja-JP" sz="2400"/>
                <a:t>m</a:t>
              </a:r>
              <a:r>
                <a:rPr lang="ja-JP" altLang="en-US" sz="2400"/>
                <a:t>・</a:t>
              </a:r>
            </a:p>
          </p:txBody>
        </p:sp>
        <p:sp>
          <p:nvSpPr>
            <p:cNvPr id="770106" name="Line 58"/>
            <p:cNvSpPr>
              <a:spLocks noChangeShapeType="1"/>
            </p:cNvSpPr>
            <p:nvPr/>
          </p:nvSpPr>
          <p:spPr bwMode="auto">
            <a:xfrm>
              <a:off x="1392" y="2592"/>
              <a:ext cx="0" cy="52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107" name="Arc 59"/>
            <p:cNvSpPr>
              <a:spLocks/>
            </p:cNvSpPr>
            <p:nvPr/>
          </p:nvSpPr>
          <p:spPr bwMode="auto">
            <a:xfrm rot="10800000">
              <a:off x="1392" y="3072"/>
              <a:ext cx="288" cy="288"/>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70108" name="Text Box 60"/>
            <p:cNvSpPr txBox="1">
              <a:spLocks noChangeArrowheads="1"/>
            </p:cNvSpPr>
            <p:nvPr/>
          </p:nvSpPr>
          <p:spPr bwMode="auto">
            <a:xfrm>
              <a:off x="2592" y="2832"/>
              <a:ext cx="2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m</a:t>
              </a:r>
            </a:p>
          </p:txBody>
        </p:sp>
        <p:sp>
          <p:nvSpPr>
            <p:cNvPr id="770109" name="Line 61"/>
            <p:cNvSpPr>
              <a:spLocks noChangeShapeType="1"/>
            </p:cNvSpPr>
            <p:nvPr/>
          </p:nvSpPr>
          <p:spPr bwMode="auto">
            <a:xfrm>
              <a:off x="2640" y="3168"/>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0110" name="Arc 62"/>
            <p:cNvSpPr>
              <a:spLocks/>
            </p:cNvSpPr>
            <p:nvPr/>
          </p:nvSpPr>
          <p:spPr bwMode="auto">
            <a:xfrm rot="10800000">
              <a:off x="2400" y="2880"/>
              <a:ext cx="288" cy="288"/>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70116" name="Line 68"/>
            <p:cNvSpPr>
              <a:spLocks noChangeShapeType="1"/>
            </p:cNvSpPr>
            <p:nvPr/>
          </p:nvSpPr>
          <p:spPr bwMode="auto">
            <a:xfrm>
              <a:off x="1680" y="3360"/>
              <a:ext cx="124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grpSp>
      <p:sp>
        <p:nvSpPr>
          <p:cNvPr id="770117" name="Text Box 69"/>
          <p:cNvSpPr txBox="1">
            <a:spLocks noChangeArrowheads="1"/>
          </p:cNvSpPr>
          <p:nvPr/>
        </p:nvSpPr>
        <p:spPr bwMode="auto">
          <a:xfrm>
            <a:off x="762000" y="5638800"/>
            <a:ext cx="7569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不都合発生部分を</a:t>
            </a:r>
            <a:r>
              <a:rPr lang="en-US" altLang="ja-JP" sz="2800"/>
              <a:t>LA(1)</a:t>
            </a:r>
            <a:r>
              <a:rPr lang="ja-JP" altLang="en-US" sz="2800"/>
              <a:t>に変換しても解析不可能</a:t>
            </a:r>
          </a:p>
        </p:txBody>
      </p:sp>
      <p:sp>
        <p:nvSpPr>
          <p:cNvPr id="770118" name="Text Box 70"/>
          <p:cNvSpPr txBox="1">
            <a:spLocks noChangeArrowheads="1"/>
          </p:cNvSpPr>
          <p:nvPr/>
        </p:nvSpPr>
        <p:spPr bwMode="auto">
          <a:xfrm>
            <a:off x="838200" y="6019800"/>
            <a:ext cx="38274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SLR(1) </a:t>
            </a:r>
            <a:r>
              <a:rPr lang="ja-JP" altLang="en-US" sz="2800"/>
              <a:t>文法ではない</a:t>
            </a:r>
            <a:endParaRPr lang="en-US" altLang="ja-JP" sz="28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70052"/>
                                        </p:tgtEl>
                                        <p:attrNameLst>
                                          <p:attrName>style.visibility</p:attrName>
                                        </p:attrNameLst>
                                      </p:cBhvr>
                                      <p:to>
                                        <p:strVal val="visible"/>
                                      </p:to>
                                    </p:set>
                                    <p:animEffect transition="in" filter="checkerboard(across)">
                                      <p:cBhvr>
                                        <p:cTn id="7" dur="500"/>
                                        <p:tgtEl>
                                          <p:spTgt spid="7700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770053"/>
                                        </p:tgtEl>
                                        <p:attrNameLst>
                                          <p:attrName>style.visibility</p:attrName>
                                        </p:attrNameLst>
                                      </p:cBhvr>
                                      <p:to>
                                        <p:strVal val="visible"/>
                                      </p:to>
                                    </p:set>
                                    <p:animEffect transition="in" filter="wipe(left)">
                                      <p:cBhvr>
                                        <p:cTn id="12" dur="500"/>
                                        <p:tgtEl>
                                          <p:spTgt spid="7700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770057"/>
                                        </p:tgtEl>
                                        <p:attrNameLst>
                                          <p:attrName>style.visibility</p:attrName>
                                        </p:attrNameLst>
                                      </p:cBhvr>
                                      <p:to>
                                        <p:strVal val="visible"/>
                                      </p:to>
                                    </p:set>
                                    <p:animEffect transition="in" filter="wipe(left)">
                                      <p:cBhvr>
                                        <p:cTn id="17" dur="500"/>
                                        <p:tgtEl>
                                          <p:spTgt spid="77005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770071"/>
                                        </p:tgtEl>
                                        <p:attrNameLst>
                                          <p:attrName>style.visibility</p:attrName>
                                        </p:attrNameLst>
                                      </p:cBhvr>
                                      <p:to>
                                        <p:strVal val="visible"/>
                                      </p:to>
                                    </p:set>
                                    <p:animEffect transition="in" filter="wipe(left)">
                                      <p:cBhvr>
                                        <p:cTn id="22" dur="500"/>
                                        <p:tgtEl>
                                          <p:spTgt spid="7700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770079"/>
                                        </p:tgtEl>
                                        <p:attrNameLst>
                                          <p:attrName>style.visibility</p:attrName>
                                        </p:attrNameLst>
                                      </p:cBhvr>
                                      <p:to>
                                        <p:strVal val="visible"/>
                                      </p:to>
                                    </p:set>
                                    <p:animEffect transition="in" filter="wipe(left)">
                                      <p:cBhvr>
                                        <p:cTn id="27" dur="500"/>
                                        <p:tgtEl>
                                          <p:spTgt spid="77007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770083"/>
                                        </p:tgtEl>
                                        <p:attrNameLst>
                                          <p:attrName>style.visibility</p:attrName>
                                        </p:attrNameLst>
                                      </p:cBhvr>
                                      <p:to>
                                        <p:strVal val="visible"/>
                                      </p:to>
                                    </p:set>
                                    <p:animEffect transition="in" filter="wipe(left)">
                                      <p:cBhvr>
                                        <p:cTn id="32" dur="500"/>
                                        <p:tgtEl>
                                          <p:spTgt spid="77008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770087"/>
                                        </p:tgtEl>
                                        <p:attrNameLst>
                                          <p:attrName>style.visibility</p:attrName>
                                        </p:attrNameLst>
                                      </p:cBhvr>
                                      <p:to>
                                        <p:strVal val="visible"/>
                                      </p:to>
                                    </p:set>
                                    <p:animEffect transition="in" filter="wipe(left)">
                                      <p:cBhvr>
                                        <p:cTn id="37" dur="500"/>
                                        <p:tgtEl>
                                          <p:spTgt spid="77008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770095"/>
                                        </p:tgtEl>
                                        <p:attrNameLst>
                                          <p:attrName>style.visibility</p:attrName>
                                        </p:attrNameLst>
                                      </p:cBhvr>
                                      <p:to>
                                        <p:strVal val="visible"/>
                                      </p:to>
                                    </p:set>
                                    <p:animEffect transition="in" filter="wipe(left)">
                                      <p:cBhvr>
                                        <p:cTn id="42" dur="500"/>
                                        <p:tgtEl>
                                          <p:spTgt spid="77009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770091"/>
                                        </p:tgtEl>
                                        <p:attrNameLst>
                                          <p:attrName>style.visibility</p:attrName>
                                        </p:attrNameLst>
                                      </p:cBhvr>
                                      <p:to>
                                        <p:strVal val="visible"/>
                                      </p:to>
                                    </p:set>
                                    <p:animEffect transition="in" filter="wipe(left)">
                                      <p:cBhvr>
                                        <p:cTn id="47" dur="500"/>
                                        <p:tgtEl>
                                          <p:spTgt spid="77009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1" fill="hold" nodeType="clickEffect">
                                  <p:stCondLst>
                                    <p:cond delay="0"/>
                                  </p:stCondLst>
                                  <p:childTnLst>
                                    <p:set>
                                      <p:cBhvr>
                                        <p:cTn id="51" dur="1" fill="hold">
                                          <p:stCondLst>
                                            <p:cond delay="0"/>
                                          </p:stCondLst>
                                        </p:cTn>
                                        <p:tgtEl>
                                          <p:spTgt spid="770113"/>
                                        </p:tgtEl>
                                        <p:attrNameLst>
                                          <p:attrName>style.visibility</p:attrName>
                                        </p:attrNameLst>
                                      </p:cBhvr>
                                      <p:to>
                                        <p:strVal val="visible"/>
                                      </p:to>
                                    </p:set>
                                    <p:animEffect transition="in" filter="wipe(up)">
                                      <p:cBhvr>
                                        <p:cTn id="52" dur="500"/>
                                        <p:tgtEl>
                                          <p:spTgt spid="77011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1" fill="hold" nodeType="clickEffect">
                                  <p:stCondLst>
                                    <p:cond delay="0"/>
                                  </p:stCondLst>
                                  <p:childTnLst>
                                    <p:set>
                                      <p:cBhvr>
                                        <p:cTn id="56" dur="1" fill="hold">
                                          <p:stCondLst>
                                            <p:cond delay="0"/>
                                          </p:stCondLst>
                                        </p:cTn>
                                        <p:tgtEl>
                                          <p:spTgt spid="770114"/>
                                        </p:tgtEl>
                                        <p:attrNameLst>
                                          <p:attrName>style.visibility</p:attrName>
                                        </p:attrNameLst>
                                      </p:cBhvr>
                                      <p:to>
                                        <p:strVal val="visible"/>
                                      </p:to>
                                    </p:set>
                                    <p:animEffect transition="in" filter="wipe(up)">
                                      <p:cBhvr>
                                        <p:cTn id="57" dur="500"/>
                                        <p:tgtEl>
                                          <p:spTgt spid="770114"/>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8" fill="hold" nodeType="clickEffect">
                                  <p:stCondLst>
                                    <p:cond delay="0"/>
                                  </p:stCondLst>
                                  <p:childTnLst>
                                    <p:set>
                                      <p:cBhvr>
                                        <p:cTn id="61" dur="1" fill="hold">
                                          <p:stCondLst>
                                            <p:cond delay="0"/>
                                          </p:stCondLst>
                                        </p:cTn>
                                        <p:tgtEl>
                                          <p:spTgt spid="770119"/>
                                        </p:tgtEl>
                                        <p:attrNameLst>
                                          <p:attrName>style.visibility</p:attrName>
                                        </p:attrNameLst>
                                      </p:cBhvr>
                                      <p:to>
                                        <p:strVal val="visible"/>
                                      </p:to>
                                    </p:set>
                                    <p:animEffect transition="in" filter="wipe(left)">
                                      <p:cBhvr>
                                        <p:cTn id="62" dur="500"/>
                                        <p:tgtEl>
                                          <p:spTgt spid="77011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 presetClass="entr" presetSubtype="10" fill="hold" grpId="0" nodeType="clickEffect">
                                  <p:stCondLst>
                                    <p:cond delay="0"/>
                                  </p:stCondLst>
                                  <p:childTnLst>
                                    <p:set>
                                      <p:cBhvr>
                                        <p:cTn id="66" dur="1" fill="hold">
                                          <p:stCondLst>
                                            <p:cond delay="0"/>
                                          </p:stCondLst>
                                        </p:cTn>
                                        <p:tgtEl>
                                          <p:spTgt spid="770112"/>
                                        </p:tgtEl>
                                        <p:attrNameLst>
                                          <p:attrName>style.visibility</p:attrName>
                                        </p:attrNameLst>
                                      </p:cBhvr>
                                      <p:to>
                                        <p:strVal val="visible"/>
                                      </p:to>
                                    </p:set>
                                    <p:animEffect transition="in" filter="checkerboard(across)">
                                      <p:cBhvr>
                                        <p:cTn id="67" dur="500"/>
                                        <p:tgtEl>
                                          <p:spTgt spid="770112"/>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5" presetClass="entr" presetSubtype="10" fill="hold" grpId="0" nodeType="clickEffect">
                                  <p:stCondLst>
                                    <p:cond delay="0"/>
                                  </p:stCondLst>
                                  <p:childTnLst>
                                    <p:set>
                                      <p:cBhvr>
                                        <p:cTn id="71" dur="1" fill="hold">
                                          <p:stCondLst>
                                            <p:cond delay="0"/>
                                          </p:stCondLst>
                                        </p:cTn>
                                        <p:tgtEl>
                                          <p:spTgt spid="770115"/>
                                        </p:tgtEl>
                                        <p:attrNameLst>
                                          <p:attrName>style.visibility</p:attrName>
                                        </p:attrNameLst>
                                      </p:cBhvr>
                                      <p:to>
                                        <p:strVal val="visible"/>
                                      </p:to>
                                    </p:set>
                                    <p:animEffect transition="in" filter="checkerboard(across)">
                                      <p:cBhvr>
                                        <p:cTn id="72" dur="500"/>
                                        <p:tgtEl>
                                          <p:spTgt spid="77011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5" presetClass="entr" presetSubtype="10" fill="hold" grpId="0" nodeType="clickEffect">
                                  <p:stCondLst>
                                    <p:cond delay="0"/>
                                  </p:stCondLst>
                                  <p:childTnLst>
                                    <p:set>
                                      <p:cBhvr>
                                        <p:cTn id="76" dur="1" fill="hold">
                                          <p:stCondLst>
                                            <p:cond delay="0"/>
                                          </p:stCondLst>
                                        </p:cTn>
                                        <p:tgtEl>
                                          <p:spTgt spid="770117"/>
                                        </p:tgtEl>
                                        <p:attrNameLst>
                                          <p:attrName>style.visibility</p:attrName>
                                        </p:attrNameLst>
                                      </p:cBhvr>
                                      <p:to>
                                        <p:strVal val="visible"/>
                                      </p:to>
                                    </p:set>
                                    <p:animEffect transition="in" filter="checkerboard(across)">
                                      <p:cBhvr>
                                        <p:cTn id="77" dur="500"/>
                                        <p:tgtEl>
                                          <p:spTgt spid="770117"/>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 presetClass="entr" presetSubtype="10" fill="hold" grpId="0" nodeType="clickEffect">
                                  <p:stCondLst>
                                    <p:cond delay="0"/>
                                  </p:stCondLst>
                                  <p:childTnLst>
                                    <p:set>
                                      <p:cBhvr>
                                        <p:cTn id="81" dur="1" fill="hold">
                                          <p:stCondLst>
                                            <p:cond delay="0"/>
                                          </p:stCondLst>
                                        </p:cTn>
                                        <p:tgtEl>
                                          <p:spTgt spid="770118"/>
                                        </p:tgtEl>
                                        <p:attrNameLst>
                                          <p:attrName>style.visibility</p:attrName>
                                        </p:attrNameLst>
                                      </p:cBhvr>
                                      <p:to>
                                        <p:strVal val="visible"/>
                                      </p:to>
                                    </p:set>
                                    <p:animEffect transition="in" filter="checkerboard(across)">
                                      <p:cBhvr>
                                        <p:cTn id="82" dur="500"/>
                                        <p:tgtEl>
                                          <p:spTgt spid="770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0052" grpId="0" animBg="1" autoUpdateAnimBg="0"/>
      <p:bldP spid="770112" grpId="0" animBg="1" autoUpdateAnimBg="0"/>
      <p:bldP spid="770115" grpId="0" animBg="1" autoUpdateAnimBg="0"/>
      <p:bldP spid="770117" grpId="0" autoUpdateAnimBg="0"/>
      <p:bldP spid="770118"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8" name="Rectangle 2"/>
          <p:cNvSpPr>
            <a:spLocks noGrp="1" noChangeArrowheads="1"/>
          </p:cNvSpPr>
          <p:nvPr>
            <p:ph type="title"/>
          </p:nvPr>
        </p:nvSpPr>
        <p:spPr>
          <a:xfrm>
            <a:off x="1066800" y="304800"/>
            <a:ext cx="7543800" cy="914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LALR(1) </a:t>
            </a:r>
            <a:r>
              <a:rPr lang="ja-JP" altLang="en-US">
                <a:effectLst/>
              </a:rPr>
              <a:t>文法ではない例</a:t>
            </a:r>
          </a:p>
        </p:txBody>
      </p:sp>
      <p:sp>
        <p:nvSpPr>
          <p:cNvPr id="772099" name="Rectangle 3"/>
          <p:cNvSpPr>
            <a:spLocks noGrp="1" noChangeArrowheads="1"/>
          </p:cNvSpPr>
          <p:nvPr>
            <p:ph type="body" idx="1"/>
          </p:nvPr>
        </p:nvSpPr>
        <p:spPr>
          <a:xfrm>
            <a:off x="609600" y="990600"/>
            <a:ext cx="8532813" cy="1066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sz="2800">
                <a:effectLst/>
              </a:rPr>
              <a:t>$</a:t>
            </a:r>
            <a:r>
              <a:rPr lang="ja-JP" altLang="en-US" sz="2800">
                <a:effectLst/>
              </a:rPr>
              <a:t>→</a:t>
            </a:r>
            <a:r>
              <a:rPr lang="en-US" altLang="ja-JP" sz="2800">
                <a:effectLst/>
              </a:rPr>
              <a:t>E$, $</a:t>
            </a:r>
            <a:r>
              <a:rPr lang="ja-JP" altLang="en-US" sz="2800">
                <a:effectLst/>
              </a:rPr>
              <a:t>→+</a:t>
            </a:r>
            <a:r>
              <a:rPr lang="en-US" altLang="ja-JP" sz="2800">
                <a:effectLst/>
              </a:rPr>
              <a:t>X$, E</a:t>
            </a:r>
            <a:r>
              <a:rPr lang="ja-JP" altLang="en-US" sz="2800">
                <a:effectLst/>
              </a:rPr>
              <a:t>→</a:t>
            </a:r>
            <a:r>
              <a:rPr lang="en-US" altLang="ja-JP" sz="2800">
                <a:effectLst/>
              </a:rPr>
              <a:t>T=, X</a:t>
            </a:r>
            <a:r>
              <a:rPr lang="ja-JP" altLang="en-US" sz="2800">
                <a:effectLst/>
              </a:rPr>
              <a:t>→</a:t>
            </a:r>
            <a:r>
              <a:rPr lang="en-US" altLang="ja-JP" sz="2800">
                <a:effectLst/>
              </a:rPr>
              <a:t>E=, X</a:t>
            </a:r>
            <a:r>
              <a:rPr lang="ja-JP" altLang="en-US" sz="2800">
                <a:effectLst/>
              </a:rPr>
              <a:t>→</a:t>
            </a:r>
            <a:r>
              <a:rPr lang="en-US" altLang="ja-JP" sz="2800">
                <a:effectLst/>
              </a:rPr>
              <a:t>T, E</a:t>
            </a:r>
            <a:r>
              <a:rPr lang="ja-JP" altLang="en-US" sz="2800">
                <a:effectLst/>
              </a:rPr>
              <a:t>→</a:t>
            </a:r>
            <a:r>
              <a:rPr lang="en-US" altLang="ja-JP" sz="2800">
                <a:effectLst/>
              </a:rPr>
              <a:t>m, T</a:t>
            </a:r>
            <a:r>
              <a:rPr lang="ja-JP" altLang="en-US" sz="2800">
                <a:effectLst/>
              </a:rPr>
              <a:t>→</a:t>
            </a:r>
            <a:r>
              <a:rPr lang="en-US" altLang="ja-JP" sz="2800">
                <a:effectLst/>
              </a:rPr>
              <a:t>m</a:t>
            </a:r>
          </a:p>
          <a:p>
            <a:pPr>
              <a:buFont typeface="Wingdings" panose="05000000000000000000" pitchFamily="2" charset="2"/>
              <a:buNone/>
            </a:pPr>
            <a:r>
              <a:rPr lang="en-US" altLang="ja-JP" sz="2800">
                <a:effectLst/>
              </a:rPr>
              <a:t>Follow</a:t>
            </a:r>
            <a:r>
              <a:rPr lang="ja-JP" altLang="en-US" sz="2800">
                <a:effectLst/>
              </a:rPr>
              <a:t> (</a:t>
            </a:r>
            <a:r>
              <a:rPr lang="en-US" altLang="ja-JP" sz="2800">
                <a:effectLst/>
              </a:rPr>
              <a:t>E) = {$, =}, Follow(X) ={$}, Follow(T) = {$, =}</a:t>
            </a:r>
          </a:p>
        </p:txBody>
      </p:sp>
      <p:sp>
        <p:nvSpPr>
          <p:cNvPr id="772100" name="Rectangle 4"/>
          <p:cNvSpPr>
            <a:spLocks noChangeArrowheads="1"/>
          </p:cNvSpPr>
          <p:nvPr/>
        </p:nvSpPr>
        <p:spPr bwMode="auto">
          <a:xfrm>
            <a:off x="533400" y="2286000"/>
            <a:ext cx="1752600" cy="18288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a:t>
            </a:r>
            <a:r>
              <a:rPr lang="en-US" altLang="ja-JP" sz="2400"/>
              <a:t>E$</a:t>
            </a:r>
          </a:p>
          <a:p>
            <a:r>
              <a:rPr lang="en-US" altLang="ja-JP" sz="2400"/>
              <a:t>$ </a:t>
            </a:r>
            <a:r>
              <a:rPr lang="ja-JP" altLang="en-US" sz="2400"/>
              <a:t>→・+</a:t>
            </a:r>
            <a:r>
              <a:rPr lang="en-US" altLang="ja-JP" sz="2400"/>
              <a:t>X$</a:t>
            </a:r>
          </a:p>
          <a:p>
            <a:r>
              <a:rPr lang="en-US" altLang="ja-JP" sz="2400"/>
              <a:t>E </a:t>
            </a:r>
            <a:r>
              <a:rPr lang="ja-JP" altLang="en-US" sz="2400"/>
              <a:t>→・</a:t>
            </a:r>
            <a:r>
              <a:rPr lang="en-US" altLang="ja-JP" sz="2400"/>
              <a:t>T=</a:t>
            </a:r>
          </a:p>
          <a:p>
            <a:r>
              <a:rPr lang="en-US" altLang="ja-JP" sz="2400"/>
              <a:t>E </a:t>
            </a:r>
            <a:r>
              <a:rPr lang="ja-JP" altLang="en-US" sz="2400"/>
              <a:t>→・</a:t>
            </a:r>
            <a:r>
              <a:rPr lang="en-US" altLang="ja-JP" sz="2400"/>
              <a:t>m</a:t>
            </a:r>
          </a:p>
          <a:p>
            <a:r>
              <a:rPr lang="en-US" altLang="ja-JP" sz="2400"/>
              <a:t>T </a:t>
            </a:r>
            <a:r>
              <a:rPr lang="ja-JP" altLang="en-US" sz="2400"/>
              <a:t>→・</a:t>
            </a:r>
            <a:r>
              <a:rPr lang="en-US" altLang="ja-JP" sz="2400"/>
              <a:t>m</a:t>
            </a:r>
          </a:p>
        </p:txBody>
      </p:sp>
      <p:sp>
        <p:nvSpPr>
          <p:cNvPr id="772102" name="Line 6"/>
          <p:cNvSpPr>
            <a:spLocks noChangeShapeType="1"/>
          </p:cNvSpPr>
          <p:nvPr/>
        </p:nvSpPr>
        <p:spPr bwMode="auto">
          <a:xfrm flipV="1">
            <a:off x="2286000" y="2438400"/>
            <a:ext cx="4572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03" name="Text Box 7"/>
          <p:cNvSpPr txBox="1">
            <a:spLocks noChangeArrowheads="1"/>
          </p:cNvSpPr>
          <p:nvPr/>
        </p:nvSpPr>
        <p:spPr bwMode="auto">
          <a:xfrm>
            <a:off x="2286000" y="1981200"/>
            <a:ext cx="366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E</a:t>
            </a:r>
          </a:p>
        </p:txBody>
      </p:sp>
      <p:sp>
        <p:nvSpPr>
          <p:cNvPr id="772104" name="Rectangle 8"/>
          <p:cNvSpPr>
            <a:spLocks noChangeArrowheads="1"/>
          </p:cNvSpPr>
          <p:nvPr/>
        </p:nvSpPr>
        <p:spPr bwMode="auto">
          <a:xfrm>
            <a:off x="2743200" y="2209800"/>
            <a:ext cx="18288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a:t>
            </a:r>
          </a:p>
        </p:txBody>
      </p:sp>
      <p:sp>
        <p:nvSpPr>
          <p:cNvPr id="772106" name="Line 10"/>
          <p:cNvSpPr>
            <a:spLocks noChangeShapeType="1"/>
          </p:cNvSpPr>
          <p:nvPr/>
        </p:nvSpPr>
        <p:spPr bwMode="auto">
          <a:xfrm>
            <a:off x="4616450" y="2438400"/>
            <a:ext cx="33655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07" name="Text Box 11"/>
          <p:cNvSpPr txBox="1">
            <a:spLocks noChangeArrowheads="1"/>
          </p:cNvSpPr>
          <p:nvPr/>
        </p:nvSpPr>
        <p:spPr bwMode="auto">
          <a:xfrm>
            <a:off x="4572000" y="1981200"/>
            <a:ext cx="333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2108" name="Rectangle 12"/>
          <p:cNvSpPr>
            <a:spLocks noChangeArrowheads="1"/>
          </p:cNvSpPr>
          <p:nvPr/>
        </p:nvSpPr>
        <p:spPr bwMode="auto">
          <a:xfrm>
            <a:off x="4953000" y="2209800"/>
            <a:ext cx="16764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a:t>
            </a:r>
          </a:p>
        </p:txBody>
      </p:sp>
      <p:sp>
        <p:nvSpPr>
          <p:cNvPr id="772110" name="Line 14"/>
          <p:cNvSpPr>
            <a:spLocks noChangeShapeType="1"/>
          </p:cNvSpPr>
          <p:nvPr/>
        </p:nvSpPr>
        <p:spPr bwMode="auto">
          <a:xfrm>
            <a:off x="838200" y="4114800"/>
            <a:ext cx="0" cy="3810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11" name="Text Box 15"/>
          <p:cNvSpPr txBox="1">
            <a:spLocks noChangeArrowheads="1"/>
          </p:cNvSpPr>
          <p:nvPr/>
        </p:nvSpPr>
        <p:spPr bwMode="auto">
          <a:xfrm>
            <a:off x="914400" y="4114800"/>
            <a:ext cx="366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T</a:t>
            </a:r>
          </a:p>
        </p:txBody>
      </p:sp>
      <p:sp>
        <p:nvSpPr>
          <p:cNvPr id="772112" name="Rectangle 16"/>
          <p:cNvSpPr>
            <a:spLocks noChangeArrowheads="1"/>
          </p:cNvSpPr>
          <p:nvPr/>
        </p:nvSpPr>
        <p:spPr bwMode="auto">
          <a:xfrm>
            <a:off x="381000" y="4495800"/>
            <a:ext cx="17526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 T・=</a:t>
            </a:r>
            <a:endParaRPr lang="ja-JP" altLang="en-US" sz="2400"/>
          </a:p>
        </p:txBody>
      </p:sp>
      <p:sp>
        <p:nvSpPr>
          <p:cNvPr id="772114" name="Line 18"/>
          <p:cNvSpPr>
            <a:spLocks noChangeShapeType="1"/>
          </p:cNvSpPr>
          <p:nvPr/>
        </p:nvSpPr>
        <p:spPr bwMode="auto">
          <a:xfrm>
            <a:off x="2286000" y="3733800"/>
            <a:ext cx="4572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15" name="Text Box 19"/>
          <p:cNvSpPr txBox="1">
            <a:spLocks noChangeArrowheads="1"/>
          </p:cNvSpPr>
          <p:nvPr/>
        </p:nvSpPr>
        <p:spPr bwMode="auto">
          <a:xfrm>
            <a:off x="2286000" y="3276600"/>
            <a:ext cx="352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2116" name="Rectangle 20"/>
          <p:cNvSpPr>
            <a:spLocks noChangeArrowheads="1"/>
          </p:cNvSpPr>
          <p:nvPr/>
        </p:nvSpPr>
        <p:spPr bwMode="auto">
          <a:xfrm>
            <a:off x="2743200" y="2667000"/>
            <a:ext cx="1828800" cy="1905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 → +・X$</a:t>
            </a:r>
          </a:p>
          <a:p>
            <a:r>
              <a:rPr lang="en-US" altLang="ja-JP" sz="2400"/>
              <a:t>X </a:t>
            </a:r>
            <a:r>
              <a:rPr lang="ja-JP" altLang="en-US" sz="2400"/>
              <a:t>→・</a:t>
            </a:r>
            <a:r>
              <a:rPr lang="en-US" altLang="ja-JP" sz="2400"/>
              <a:t>E=</a:t>
            </a:r>
          </a:p>
          <a:p>
            <a:r>
              <a:rPr lang="en-US" altLang="ja-JP" sz="2400"/>
              <a:t>X </a:t>
            </a:r>
            <a:r>
              <a:rPr lang="ja-JP" altLang="en-US" sz="2400"/>
              <a:t>→・</a:t>
            </a:r>
            <a:r>
              <a:rPr lang="en-US" altLang="ja-JP" sz="2400"/>
              <a:t>T</a:t>
            </a:r>
          </a:p>
          <a:p>
            <a:r>
              <a:rPr lang="en-US" altLang="ja-JP" sz="2400"/>
              <a:t>E </a:t>
            </a:r>
            <a:r>
              <a:rPr lang="ja-JP" altLang="en-US" sz="2400"/>
              <a:t>→ ・</a:t>
            </a:r>
            <a:r>
              <a:rPr lang="en-US" altLang="ja-JP" sz="2400"/>
              <a:t>m</a:t>
            </a:r>
          </a:p>
          <a:p>
            <a:r>
              <a:rPr lang="en-US" altLang="ja-JP" sz="2400"/>
              <a:t>T </a:t>
            </a:r>
            <a:r>
              <a:rPr lang="ja-JP" altLang="en-US" sz="2400"/>
              <a:t>→・</a:t>
            </a:r>
            <a:r>
              <a:rPr lang="en-US" altLang="ja-JP" sz="2400"/>
              <a:t>m</a:t>
            </a:r>
          </a:p>
        </p:txBody>
      </p:sp>
      <p:sp>
        <p:nvSpPr>
          <p:cNvPr id="772118" name="Line 22"/>
          <p:cNvSpPr>
            <a:spLocks noChangeShapeType="1"/>
          </p:cNvSpPr>
          <p:nvPr/>
        </p:nvSpPr>
        <p:spPr bwMode="auto">
          <a:xfrm>
            <a:off x="838200" y="4876800"/>
            <a:ext cx="0" cy="38100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19" name="Text Box 23"/>
          <p:cNvSpPr txBox="1">
            <a:spLocks noChangeArrowheads="1"/>
          </p:cNvSpPr>
          <p:nvPr/>
        </p:nvSpPr>
        <p:spPr bwMode="auto">
          <a:xfrm>
            <a:off x="914400" y="4876800"/>
            <a:ext cx="352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2120" name="Rectangle 24"/>
          <p:cNvSpPr>
            <a:spLocks noChangeArrowheads="1"/>
          </p:cNvSpPr>
          <p:nvPr/>
        </p:nvSpPr>
        <p:spPr bwMode="auto">
          <a:xfrm>
            <a:off x="381000" y="5257800"/>
            <a:ext cx="17526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 T=・ </a:t>
            </a:r>
          </a:p>
        </p:txBody>
      </p:sp>
      <p:sp>
        <p:nvSpPr>
          <p:cNvPr id="772122" name="Line 26"/>
          <p:cNvSpPr>
            <a:spLocks noChangeShapeType="1"/>
          </p:cNvSpPr>
          <p:nvPr/>
        </p:nvSpPr>
        <p:spPr bwMode="auto">
          <a:xfrm>
            <a:off x="4572000" y="2971800"/>
            <a:ext cx="3810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23" name="Text Box 27"/>
          <p:cNvSpPr txBox="1">
            <a:spLocks noChangeArrowheads="1"/>
          </p:cNvSpPr>
          <p:nvPr/>
        </p:nvSpPr>
        <p:spPr bwMode="auto">
          <a:xfrm>
            <a:off x="4572000" y="2514600"/>
            <a:ext cx="4016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X</a:t>
            </a:r>
          </a:p>
        </p:txBody>
      </p:sp>
      <p:sp>
        <p:nvSpPr>
          <p:cNvPr id="772124" name="Rectangle 28"/>
          <p:cNvSpPr>
            <a:spLocks noChangeArrowheads="1"/>
          </p:cNvSpPr>
          <p:nvPr/>
        </p:nvSpPr>
        <p:spPr bwMode="auto">
          <a:xfrm>
            <a:off x="4953000" y="2743200"/>
            <a:ext cx="18288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X・$</a:t>
            </a:r>
          </a:p>
        </p:txBody>
      </p:sp>
      <p:sp>
        <p:nvSpPr>
          <p:cNvPr id="772126" name="Line 30"/>
          <p:cNvSpPr>
            <a:spLocks noChangeShapeType="1"/>
          </p:cNvSpPr>
          <p:nvPr/>
        </p:nvSpPr>
        <p:spPr bwMode="auto">
          <a:xfrm flipV="1">
            <a:off x="6781800" y="2971800"/>
            <a:ext cx="3048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27" name="Text Box 31"/>
          <p:cNvSpPr txBox="1">
            <a:spLocks noChangeArrowheads="1"/>
          </p:cNvSpPr>
          <p:nvPr/>
        </p:nvSpPr>
        <p:spPr bwMode="auto">
          <a:xfrm>
            <a:off x="6781800" y="2514600"/>
            <a:ext cx="333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2128" name="Rectangle 32"/>
          <p:cNvSpPr>
            <a:spLocks noChangeArrowheads="1"/>
          </p:cNvSpPr>
          <p:nvPr/>
        </p:nvSpPr>
        <p:spPr bwMode="auto">
          <a:xfrm>
            <a:off x="7086600" y="2743200"/>
            <a:ext cx="19050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X$・</a:t>
            </a:r>
          </a:p>
        </p:txBody>
      </p:sp>
      <p:sp>
        <p:nvSpPr>
          <p:cNvPr id="772130" name="Line 34"/>
          <p:cNvSpPr>
            <a:spLocks noChangeShapeType="1"/>
          </p:cNvSpPr>
          <p:nvPr/>
        </p:nvSpPr>
        <p:spPr bwMode="auto">
          <a:xfrm flipV="1">
            <a:off x="4572000" y="3505200"/>
            <a:ext cx="3810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31" name="Text Box 35"/>
          <p:cNvSpPr txBox="1">
            <a:spLocks noChangeArrowheads="1"/>
          </p:cNvSpPr>
          <p:nvPr/>
        </p:nvSpPr>
        <p:spPr bwMode="auto">
          <a:xfrm>
            <a:off x="4572000" y="3022600"/>
            <a:ext cx="366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E</a:t>
            </a:r>
          </a:p>
        </p:txBody>
      </p:sp>
      <p:sp>
        <p:nvSpPr>
          <p:cNvPr id="772132" name="Rectangle 36"/>
          <p:cNvSpPr>
            <a:spLocks noChangeArrowheads="1"/>
          </p:cNvSpPr>
          <p:nvPr/>
        </p:nvSpPr>
        <p:spPr bwMode="auto">
          <a:xfrm>
            <a:off x="4953000" y="3276600"/>
            <a:ext cx="16764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E=</a:t>
            </a:r>
          </a:p>
        </p:txBody>
      </p:sp>
      <p:sp>
        <p:nvSpPr>
          <p:cNvPr id="772134" name="Line 38"/>
          <p:cNvSpPr>
            <a:spLocks noChangeShapeType="1"/>
          </p:cNvSpPr>
          <p:nvPr/>
        </p:nvSpPr>
        <p:spPr bwMode="auto">
          <a:xfrm>
            <a:off x="4572000" y="4038600"/>
            <a:ext cx="3810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35" name="Text Box 39"/>
          <p:cNvSpPr txBox="1">
            <a:spLocks noChangeArrowheads="1"/>
          </p:cNvSpPr>
          <p:nvPr/>
        </p:nvSpPr>
        <p:spPr bwMode="auto">
          <a:xfrm>
            <a:off x="4589463" y="3581400"/>
            <a:ext cx="3667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T</a:t>
            </a:r>
          </a:p>
        </p:txBody>
      </p:sp>
      <p:sp>
        <p:nvSpPr>
          <p:cNvPr id="772136" name="Rectangle 40"/>
          <p:cNvSpPr>
            <a:spLocks noChangeArrowheads="1"/>
          </p:cNvSpPr>
          <p:nvPr/>
        </p:nvSpPr>
        <p:spPr bwMode="auto">
          <a:xfrm>
            <a:off x="4953000" y="3810000"/>
            <a:ext cx="16764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T・</a:t>
            </a:r>
          </a:p>
        </p:txBody>
      </p:sp>
      <p:sp>
        <p:nvSpPr>
          <p:cNvPr id="772138" name="Line 42"/>
          <p:cNvSpPr>
            <a:spLocks noChangeShapeType="1"/>
          </p:cNvSpPr>
          <p:nvPr/>
        </p:nvSpPr>
        <p:spPr bwMode="auto">
          <a:xfrm>
            <a:off x="6629400" y="3505200"/>
            <a:ext cx="3810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39" name="Text Box 43"/>
          <p:cNvSpPr txBox="1">
            <a:spLocks noChangeArrowheads="1"/>
          </p:cNvSpPr>
          <p:nvPr/>
        </p:nvSpPr>
        <p:spPr bwMode="auto">
          <a:xfrm>
            <a:off x="6653213" y="3048000"/>
            <a:ext cx="352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a:t>
            </a:r>
          </a:p>
        </p:txBody>
      </p:sp>
      <p:sp>
        <p:nvSpPr>
          <p:cNvPr id="772140" name="Rectangle 44"/>
          <p:cNvSpPr>
            <a:spLocks noChangeArrowheads="1"/>
          </p:cNvSpPr>
          <p:nvPr/>
        </p:nvSpPr>
        <p:spPr bwMode="auto">
          <a:xfrm>
            <a:off x="7010400" y="3276600"/>
            <a:ext cx="1676400" cy="3810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E=・</a:t>
            </a:r>
          </a:p>
        </p:txBody>
      </p:sp>
      <p:sp>
        <p:nvSpPr>
          <p:cNvPr id="772142" name="Line 46"/>
          <p:cNvSpPr>
            <a:spLocks noChangeShapeType="1"/>
          </p:cNvSpPr>
          <p:nvPr/>
        </p:nvSpPr>
        <p:spPr bwMode="auto">
          <a:xfrm>
            <a:off x="2667000" y="5334000"/>
            <a:ext cx="19812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43" name="Text Box 47"/>
          <p:cNvSpPr txBox="1">
            <a:spLocks noChangeArrowheads="1"/>
          </p:cNvSpPr>
          <p:nvPr/>
        </p:nvSpPr>
        <p:spPr bwMode="auto">
          <a:xfrm>
            <a:off x="2209800" y="4267200"/>
            <a:ext cx="4175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m</a:t>
            </a:r>
          </a:p>
        </p:txBody>
      </p:sp>
      <p:sp>
        <p:nvSpPr>
          <p:cNvPr id="772144" name="Rectangle 48"/>
          <p:cNvSpPr>
            <a:spLocks noChangeArrowheads="1"/>
          </p:cNvSpPr>
          <p:nvPr/>
        </p:nvSpPr>
        <p:spPr bwMode="auto">
          <a:xfrm>
            <a:off x="4648200" y="4648200"/>
            <a:ext cx="1905000" cy="83820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m・</a:t>
            </a:r>
          </a:p>
          <a:p>
            <a:r>
              <a:rPr lang="en-US" altLang="ja-JP" sz="2400"/>
              <a:t>T </a:t>
            </a:r>
            <a:r>
              <a:rPr lang="ja-JP" altLang="en-US" sz="2400"/>
              <a:t>→ </a:t>
            </a:r>
            <a:r>
              <a:rPr lang="en-US" altLang="ja-JP" sz="2400"/>
              <a:t>m</a:t>
            </a:r>
            <a:r>
              <a:rPr lang="ja-JP" altLang="en-US" sz="2400"/>
              <a:t>・</a:t>
            </a:r>
          </a:p>
        </p:txBody>
      </p:sp>
      <p:sp>
        <p:nvSpPr>
          <p:cNvPr id="772145" name="Line 49"/>
          <p:cNvSpPr>
            <a:spLocks noChangeShapeType="1"/>
          </p:cNvSpPr>
          <p:nvPr/>
        </p:nvSpPr>
        <p:spPr bwMode="auto">
          <a:xfrm>
            <a:off x="2209800" y="4114800"/>
            <a:ext cx="0" cy="8382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46" name="Arc 50"/>
          <p:cNvSpPr>
            <a:spLocks/>
          </p:cNvSpPr>
          <p:nvPr/>
        </p:nvSpPr>
        <p:spPr bwMode="auto">
          <a:xfrm rot="10800000">
            <a:off x="2209800" y="4876800"/>
            <a:ext cx="457200" cy="4572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72147" name="Text Box 51"/>
          <p:cNvSpPr txBox="1">
            <a:spLocks noChangeArrowheads="1"/>
          </p:cNvSpPr>
          <p:nvPr/>
        </p:nvSpPr>
        <p:spPr bwMode="auto">
          <a:xfrm>
            <a:off x="4114800" y="4495800"/>
            <a:ext cx="4175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pPr algn="ctr"/>
            <a:r>
              <a:rPr lang="en-US" altLang="ja-JP" sz="2400"/>
              <a:t>m</a:t>
            </a:r>
          </a:p>
        </p:txBody>
      </p:sp>
      <p:sp>
        <p:nvSpPr>
          <p:cNvPr id="772148" name="Line 52"/>
          <p:cNvSpPr>
            <a:spLocks noChangeShapeType="1"/>
          </p:cNvSpPr>
          <p:nvPr/>
        </p:nvSpPr>
        <p:spPr bwMode="auto">
          <a:xfrm>
            <a:off x="4191000" y="5029200"/>
            <a:ext cx="45720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000" tIns="46800" rIns="90000" bIns="46800"/>
          <a:lstStyle/>
          <a:p>
            <a:endParaRPr lang="ja-JP" altLang="en-US"/>
          </a:p>
        </p:txBody>
      </p:sp>
      <p:sp>
        <p:nvSpPr>
          <p:cNvPr id="772149" name="Arc 53"/>
          <p:cNvSpPr>
            <a:spLocks/>
          </p:cNvSpPr>
          <p:nvPr/>
        </p:nvSpPr>
        <p:spPr bwMode="auto">
          <a:xfrm rot="10800000">
            <a:off x="3810000" y="4572000"/>
            <a:ext cx="457200" cy="4572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endParaRPr lang="ja-JP" altLang="en-US"/>
          </a:p>
        </p:txBody>
      </p:sp>
      <p:sp>
        <p:nvSpPr>
          <p:cNvPr id="772150" name="AutoShape 54"/>
          <p:cNvSpPr>
            <a:spLocks noChangeArrowheads="1"/>
          </p:cNvSpPr>
          <p:nvPr/>
        </p:nvSpPr>
        <p:spPr bwMode="auto">
          <a:xfrm>
            <a:off x="6705600" y="4114800"/>
            <a:ext cx="1371600" cy="457200"/>
          </a:xfrm>
          <a:prstGeom prst="wedgeRoundRectCallout">
            <a:avLst>
              <a:gd name="adj1" fmla="val -58565"/>
              <a:gd name="adj2" fmla="val 81597"/>
              <a:gd name="adj3" fmla="val 16667"/>
            </a:avLst>
          </a:prstGeom>
          <a:solidFill>
            <a:srgbClr val="003300"/>
          </a:solidFill>
          <a:ln w="19050">
            <a:solidFill>
              <a:schemeClr val="tx1"/>
            </a:solidFill>
            <a:miter lim="800000"/>
            <a:headEnd/>
            <a:tailEnd/>
          </a:ln>
          <a:effectLst/>
        </p:spPr>
        <p:txBody>
          <a:bodyPr lIns="90000" tIns="46800" rIns="90000" bIns="46800"/>
          <a:lstStyle/>
          <a:p>
            <a:pPr algn="ctr"/>
            <a:r>
              <a:rPr lang="ja-JP" altLang="en-US" sz="2400">
                <a:solidFill>
                  <a:srgbClr val="FFFF99"/>
                </a:solidFill>
              </a:rPr>
              <a:t>還元2個</a:t>
            </a:r>
          </a:p>
        </p:txBody>
      </p:sp>
      <p:sp>
        <p:nvSpPr>
          <p:cNvPr id="772151" name="Rectangle 55"/>
          <p:cNvSpPr>
            <a:spLocks noChangeArrowheads="1"/>
          </p:cNvSpPr>
          <p:nvPr/>
        </p:nvSpPr>
        <p:spPr bwMode="auto">
          <a:xfrm>
            <a:off x="533400" y="2286000"/>
            <a:ext cx="1752600" cy="18288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a:t>
            </a:r>
            <a:r>
              <a:rPr lang="en-US" altLang="ja-JP" sz="2400"/>
              <a:t>E$,   ε</a:t>
            </a:r>
          </a:p>
          <a:p>
            <a:r>
              <a:rPr lang="en-US" altLang="ja-JP" sz="2400"/>
              <a:t>$ </a:t>
            </a:r>
            <a:r>
              <a:rPr lang="ja-JP" altLang="en-US" sz="2400"/>
              <a:t>→・+</a:t>
            </a:r>
            <a:r>
              <a:rPr lang="en-US" altLang="ja-JP" sz="2400"/>
              <a:t>X$,ε</a:t>
            </a:r>
          </a:p>
          <a:p>
            <a:r>
              <a:rPr lang="en-US" altLang="ja-JP" sz="2400"/>
              <a:t>E </a:t>
            </a:r>
            <a:r>
              <a:rPr lang="ja-JP" altLang="en-US" sz="2400"/>
              <a:t>→・</a:t>
            </a:r>
            <a:r>
              <a:rPr lang="en-US" altLang="ja-JP" sz="2400"/>
              <a:t>T=,   $</a:t>
            </a:r>
          </a:p>
          <a:p>
            <a:r>
              <a:rPr lang="en-US" altLang="ja-JP" sz="2400"/>
              <a:t>E </a:t>
            </a:r>
            <a:r>
              <a:rPr lang="ja-JP" altLang="en-US" sz="2400"/>
              <a:t>→・</a:t>
            </a:r>
            <a:r>
              <a:rPr lang="en-US" altLang="ja-JP" sz="2400"/>
              <a:t>m,    $</a:t>
            </a:r>
          </a:p>
          <a:p>
            <a:r>
              <a:rPr lang="en-US" altLang="ja-JP" sz="2400"/>
              <a:t>T </a:t>
            </a:r>
            <a:r>
              <a:rPr lang="ja-JP" altLang="en-US" sz="2400"/>
              <a:t>→・</a:t>
            </a:r>
            <a:r>
              <a:rPr lang="en-US" altLang="ja-JP" sz="2400"/>
              <a:t>m,    =</a:t>
            </a:r>
          </a:p>
        </p:txBody>
      </p:sp>
      <p:sp>
        <p:nvSpPr>
          <p:cNvPr id="772152" name="Rectangle 56"/>
          <p:cNvSpPr>
            <a:spLocks noChangeArrowheads="1"/>
          </p:cNvSpPr>
          <p:nvPr/>
        </p:nvSpPr>
        <p:spPr bwMode="auto">
          <a:xfrm>
            <a:off x="2743200" y="2209800"/>
            <a:ext cx="1828800" cy="381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 ε</a:t>
            </a:r>
          </a:p>
        </p:txBody>
      </p:sp>
      <p:sp>
        <p:nvSpPr>
          <p:cNvPr id="772153" name="Rectangle 57"/>
          <p:cNvSpPr>
            <a:spLocks noChangeArrowheads="1"/>
          </p:cNvSpPr>
          <p:nvPr/>
        </p:nvSpPr>
        <p:spPr bwMode="auto">
          <a:xfrm>
            <a:off x="4953000" y="2209800"/>
            <a:ext cx="1676400" cy="381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E$・, ε</a:t>
            </a:r>
          </a:p>
        </p:txBody>
      </p:sp>
      <p:sp>
        <p:nvSpPr>
          <p:cNvPr id="772154" name="Rectangle 58"/>
          <p:cNvSpPr>
            <a:spLocks noChangeArrowheads="1"/>
          </p:cNvSpPr>
          <p:nvPr/>
        </p:nvSpPr>
        <p:spPr bwMode="auto">
          <a:xfrm>
            <a:off x="2743200" y="2667000"/>
            <a:ext cx="1828800" cy="1905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 → +・X$, ε</a:t>
            </a:r>
          </a:p>
          <a:p>
            <a:r>
              <a:rPr lang="en-US" altLang="ja-JP" sz="2400"/>
              <a:t>X </a:t>
            </a:r>
            <a:r>
              <a:rPr lang="ja-JP" altLang="en-US" sz="2400"/>
              <a:t>→・</a:t>
            </a:r>
            <a:r>
              <a:rPr lang="en-US" altLang="ja-JP" sz="2400"/>
              <a:t>E=,    $</a:t>
            </a:r>
          </a:p>
          <a:p>
            <a:r>
              <a:rPr lang="en-US" altLang="ja-JP" sz="2400"/>
              <a:t>X </a:t>
            </a:r>
            <a:r>
              <a:rPr lang="ja-JP" altLang="en-US" sz="2400"/>
              <a:t>→・</a:t>
            </a:r>
            <a:r>
              <a:rPr lang="en-US" altLang="ja-JP" sz="2400"/>
              <a:t>T,      $</a:t>
            </a:r>
          </a:p>
          <a:p>
            <a:r>
              <a:rPr lang="en-US" altLang="ja-JP" sz="2400"/>
              <a:t>E </a:t>
            </a:r>
            <a:r>
              <a:rPr lang="ja-JP" altLang="en-US" sz="2400"/>
              <a:t>→ ・</a:t>
            </a:r>
            <a:r>
              <a:rPr lang="en-US" altLang="ja-JP" sz="2400"/>
              <a:t>m,     =</a:t>
            </a:r>
          </a:p>
          <a:p>
            <a:r>
              <a:rPr lang="en-US" altLang="ja-JP" sz="2400"/>
              <a:t>T </a:t>
            </a:r>
            <a:r>
              <a:rPr lang="ja-JP" altLang="en-US" sz="2400"/>
              <a:t>→・</a:t>
            </a:r>
            <a:r>
              <a:rPr lang="en-US" altLang="ja-JP" sz="2400"/>
              <a:t>m,      $</a:t>
            </a:r>
          </a:p>
        </p:txBody>
      </p:sp>
      <p:sp>
        <p:nvSpPr>
          <p:cNvPr id="772155" name="Rectangle 59"/>
          <p:cNvSpPr>
            <a:spLocks noChangeArrowheads="1"/>
          </p:cNvSpPr>
          <p:nvPr/>
        </p:nvSpPr>
        <p:spPr bwMode="auto">
          <a:xfrm>
            <a:off x="4953000" y="2743200"/>
            <a:ext cx="1828800" cy="381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X・$, ε</a:t>
            </a:r>
          </a:p>
        </p:txBody>
      </p:sp>
      <p:sp>
        <p:nvSpPr>
          <p:cNvPr id="772156" name="Rectangle 60"/>
          <p:cNvSpPr>
            <a:spLocks noChangeArrowheads="1"/>
          </p:cNvSpPr>
          <p:nvPr/>
        </p:nvSpPr>
        <p:spPr bwMode="auto">
          <a:xfrm>
            <a:off x="7086600" y="2743200"/>
            <a:ext cx="1905000" cy="381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ja-JP" altLang="en-US" sz="2400"/>
              <a:t>$ → +</a:t>
            </a:r>
            <a:r>
              <a:rPr lang="en-US" altLang="ja-JP" sz="2400"/>
              <a:t>X$・, ε</a:t>
            </a:r>
          </a:p>
        </p:txBody>
      </p:sp>
      <p:sp>
        <p:nvSpPr>
          <p:cNvPr id="772157" name="Rectangle 61"/>
          <p:cNvSpPr>
            <a:spLocks noChangeArrowheads="1"/>
          </p:cNvSpPr>
          <p:nvPr/>
        </p:nvSpPr>
        <p:spPr bwMode="auto">
          <a:xfrm>
            <a:off x="4953000" y="3276600"/>
            <a:ext cx="1676400" cy="381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E=・, $</a:t>
            </a:r>
          </a:p>
        </p:txBody>
      </p:sp>
      <p:sp>
        <p:nvSpPr>
          <p:cNvPr id="772158" name="Rectangle 62"/>
          <p:cNvSpPr>
            <a:spLocks noChangeArrowheads="1"/>
          </p:cNvSpPr>
          <p:nvPr/>
        </p:nvSpPr>
        <p:spPr bwMode="auto">
          <a:xfrm>
            <a:off x="7010400" y="3276600"/>
            <a:ext cx="1676400" cy="381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E=・, $</a:t>
            </a:r>
          </a:p>
        </p:txBody>
      </p:sp>
      <p:sp>
        <p:nvSpPr>
          <p:cNvPr id="772159" name="Rectangle 63"/>
          <p:cNvSpPr>
            <a:spLocks noChangeArrowheads="1"/>
          </p:cNvSpPr>
          <p:nvPr/>
        </p:nvSpPr>
        <p:spPr bwMode="auto">
          <a:xfrm>
            <a:off x="4953000" y="3810000"/>
            <a:ext cx="1676400" cy="381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X → T・,   $</a:t>
            </a:r>
          </a:p>
        </p:txBody>
      </p:sp>
      <p:sp>
        <p:nvSpPr>
          <p:cNvPr id="772160" name="Rectangle 64"/>
          <p:cNvSpPr>
            <a:spLocks noChangeArrowheads="1"/>
          </p:cNvSpPr>
          <p:nvPr/>
        </p:nvSpPr>
        <p:spPr bwMode="auto">
          <a:xfrm>
            <a:off x="381000" y="4495800"/>
            <a:ext cx="1752600" cy="381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 T・=,  $</a:t>
            </a:r>
            <a:endParaRPr lang="ja-JP" altLang="en-US" sz="2400"/>
          </a:p>
        </p:txBody>
      </p:sp>
      <p:sp>
        <p:nvSpPr>
          <p:cNvPr id="772161" name="Rectangle 65"/>
          <p:cNvSpPr>
            <a:spLocks noChangeArrowheads="1"/>
          </p:cNvSpPr>
          <p:nvPr/>
        </p:nvSpPr>
        <p:spPr bwMode="auto">
          <a:xfrm>
            <a:off x="381000" y="5257800"/>
            <a:ext cx="1752600" cy="3810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 T=・,  $ </a:t>
            </a:r>
          </a:p>
        </p:txBody>
      </p:sp>
      <p:sp>
        <p:nvSpPr>
          <p:cNvPr id="772162" name="Rectangle 66"/>
          <p:cNvSpPr>
            <a:spLocks noChangeArrowheads="1"/>
          </p:cNvSpPr>
          <p:nvPr/>
        </p:nvSpPr>
        <p:spPr bwMode="auto">
          <a:xfrm>
            <a:off x="4648200" y="4648200"/>
            <a:ext cx="1905000" cy="838200"/>
          </a:xfrm>
          <a:prstGeom prst="rect">
            <a:avLst/>
          </a:prstGeom>
          <a:solidFill>
            <a:srgbClr val="003300"/>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r>
              <a:rPr lang="en-US" altLang="ja-JP" sz="2400"/>
              <a:t>E </a:t>
            </a:r>
            <a:r>
              <a:rPr lang="ja-JP" altLang="en-US" sz="2400"/>
              <a:t>→ </a:t>
            </a:r>
            <a:r>
              <a:rPr lang="en-US" altLang="ja-JP" sz="2400"/>
              <a:t>m・,   $=</a:t>
            </a:r>
          </a:p>
          <a:p>
            <a:r>
              <a:rPr lang="en-US" altLang="ja-JP" sz="2400"/>
              <a:t>T </a:t>
            </a:r>
            <a:r>
              <a:rPr lang="ja-JP" altLang="en-US" sz="2400"/>
              <a:t>→ </a:t>
            </a:r>
            <a:r>
              <a:rPr lang="en-US" altLang="ja-JP" sz="2400"/>
              <a:t>m</a:t>
            </a:r>
            <a:r>
              <a:rPr lang="ja-JP" altLang="en-US" sz="2400"/>
              <a:t>・,   $=</a:t>
            </a:r>
          </a:p>
        </p:txBody>
      </p:sp>
      <p:sp>
        <p:nvSpPr>
          <p:cNvPr id="772163" name="Text Box 67"/>
          <p:cNvSpPr txBox="1">
            <a:spLocks noChangeArrowheads="1"/>
          </p:cNvSpPr>
          <p:nvPr/>
        </p:nvSpPr>
        <p:spPr bwMode="auto">
          <a:xfrm>
            <a:off x="762000" y="5638800"/>
            <a:ext cx="71580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全ての閉包を</a:t>
            </a:r>
            <a:r>
              <a:rPr lang="en-US" altLang="ja-JP" sz="2800"/>
              <a:t>LR(1)</a:t>
            </a:r>
            <a:r>
              <a:rPr lang="ja-JP" altLang="en-US" sz="2800"/>
              <a:t>項に変換しても解析不可能</a:t>
            </a:r>
          </a:p>
        </p:txBody>
      </p:sp>
      <p:sp>
        <p:nvSpPr>
          <p:cNvPr id="772164" name="Text Box 68"/>
          <p:cNvSpPr txBox="1">
            <a:spLocks noChangeArrowheads="1"/>
          </p:cNvSpPr>
          <p:nvPr/>
        </p:nvSpPr>
        <p:spPr bwMode="auto">
          <a:xfrm>
            <a:off x="838200" y="6019800"/>
            <a:ext cx="41036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spAutoFit/>
          </a:bodyPr>
          <a:lstStyle/>
          <a:p>
            <a:r>
              <a:rPr lang="ja-JP" altLang="en-US" sz="2800"/>
              <a:t>⇒ </a:t>
            </a:r>
            <a:r>
              <a:rPr lang="en-US" altLang="ja-JP" sz="2800"/>
              <a:t>LALR(1) </a:t>
            </a:r>
            <a:r>
              <a:rPr lang="ja-JP" altLang="en-US" sz="2800"/>
              <a:t>文法ではない</a:t>
            </a:r>
            <a:endParaRPr lang="en-US" altLang="ja-JP" sz="280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72151"/>
                                        </p:tgtEl>
                                        <p:attrNameLst>
                                          <p:attrName>style.visibility</p:attrName>
                                        </p:attrNameLst>
                                      </p:cBhvr>
                                      <p:to>
                                        <p:strVal val="visible"/>
                                      </p:to>
                                    </p:set>
                                    <p:animEffect transition="in" filter="checkerboard(across)">
                                      <p:cBhvr>
                                        <p:cTn id="7" dur="500"/>
                                        <p:tgtEl>
                                          <p:spTgt spid="772151"/>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772152"/>
                                        </p:tgtEl>
                                        <p:attrNameLst>
                                          <p:attrName>style.visibility</p:attrName>
                                        </p:attrNameLst>
                                      </p:cBhvr>
                                      <p:to>
                                        <p:strVal val="visible"/>
                                      </p:to>
                                    </p:set>
                                    <p:animEffect transition="in" filter="checkerboard(across)">
                                      <p:cBhvr>
                                        <p:cTn id="11" dur="500"/>
                                        <p:tgtEl>
                                          <p:spTgt spid="772152"/>
                                        </p:tgtEl>
                                      </p:cBhvr>
                                    </p:animEffect>
                                  </p:childTnLst>
                                </p:cTn>
                              </p:par>
                            </p:childTnLst>
                          </p:cTn>
                        </p:par>
                        <p:par>
                          <p:cTn id="12" fill="hold" nodeType="afterGroup">
                            <p:stCondLst>
                              <p:cond delay="1000"/>
                            </p:stCondLst>
                            <p:childTnLst>
                              <p:par>
                                <p:cTn id="13" presetID="5" presetClass="entr" presetSubtype="10" fill="hold" grpId="0" nodeType="afterEffect">
                                  <p:stCondLst>
                                    <p:cond delay="0"/>
                                  </p:stCondLst>
                                  <p:childTnLst>
                                    <p:set>
                                      <p:cBhvr>
                                        <p:cTn id="14" dur="1" fill="hold">
                                          <p:stCondLst>
                                            <p:cond delay="0"/>
                                          </p:stCondLst>
                                        </p:cTn>
                                        <p:tgtEl>
                                          <p:spTgt spid="772153"/>
                                        </p:tgtEl>
                                        <p:attrNameLst>
                                          <p:attrName>style.visibility</p:attrName>
                                        </p:attrNameLst>
                                      </p:cBhvr>
                                      <p:to>
                                        <p:strVal val="visible"/>
                                      </p:to>
                                    </p:set>
                                    <p:animEffect transition="in" filter="checkerboard(across)">
                                      <p:cBhvr>
                                        <p:cTn id="15" dur="500"/>
                                        <p:tgtEl>
                                          <p:spTgt spid="772153"/>
                                        </p:tgtEl>
                                      </p:cBhvr>
                                    </p:animEffect>
                                  </p:childTnLst>
                                </p:cTn>
                              </p:par>
                            </p:childTnLst>
                          </p:cTn>
                        </p:par>
                        <p:par>
                          <p:cTn id="16" fill="hold" nodeType="afterGroup">
                            <p:stCondLst>
                              <p:cond delay="1500"/>
                            </p:stCondLst>
                            <p:childTnLst>
                              <p:par>
                                <p:cTn id="17" presetID="5" presetClass="entr" presetSubtype="10" fill="hold" grpId="0" nodeType="afterEffect">
                                  <p:stCondLst>
                                    <p:cond delay="0"/>
                                  </p:stCondLst>
                                  <p:childTnLst>
                                    <p:set>
                                      <p:cBhvr>
                                        <p:cTn id="18" dur="1" fill="hold">
                                          <p:stCondLst>
                                            <p:cond delay="0"/>
                                          </p:stCondLst>
                                        </p:cTn>
                                        <p:tgtEl>
                                          <p:spTgt spid="772154"/>
                                        </p:tgtEl>
                                        <p:attrNameLst>
                                          <p:attrName>style.visibility</p:attrName>
                                        </p:attrNameLst>
                                      </p:cBhvr>
                                      <p:to>
                                        <p:strVal val="visible"/>
                                      </p:to>
                                    </p:set>
                                    <p:animEffect transition="in" filter="checkerboard(across)">
                                      <p:cBhvr>
                                        <p:cTn id="19" dur="500"/>
                                        <p:tgtEl>
                                          <p:spTgt spid="772154"/>
                                        </p:tgtEl>
                                      </p:cBhvr>
                                    </p:animEffect>
                                  </p:childTnLst>
                                </p:cTn>
                              </p:par>
                            </p:childTnLst>
                          </p:cTn>
                        </p:par>
                        <p:par>
                          <p:cTn id="20" fill="hold" nodeType="afterGroup">
                            <p:stCondLst>
                              <p:cond delay="2000"/>
                            </p:stCondLst>
                            <p:childTnLst>
                              <p:par>
                                <p:cTn id="21" presetID="5" presetClass="entr" presetSubtype="10" fill="hold" grpId="0" nodeType="afterEffect">
                                  <p:stCondLst>
                                    <p:cond delay="0"/>
                                  </p:stCondLst>
                                  <p:childTnLst>
                                    <p:set>
                                      <p:cBhvr>
                                        <p:cTn id="22" dur="1" fill="hold">
                                          <p:stCondLst>
                                            <p:cond delay="0"/>
                                          </p:stCondLst>
                                        </p:cTn>
                                        <p:tgtEl>
                                          <p:spTgt spid="772155"/>
                                        </p:tgtEl>
                                        <p:attrNameLst>
                                          <p:attrName>style.visibility</p:attrName>
                                        </p:attrNameLst>
                                      </p:cBhvr>
                                      <p:to>
                                        <p:strVal val="visible"/>
                                      </p:to>
                                    </p:set>
                                    <p:animEffect transition="in" filter="checkerboard(across)">
                                      <p:cBhvr>
                                        <p:cTn id="23" dur="500"/>
                                        <p:tgtEl>
                                          <p:spTgt spid="772155"/>
                                        </p:tgtEl>
                                      </p:cBhvr>
                                    </p:animEffect>
                                  </p:childTnLst>
                                </p:cTn>
                              </p:par>
                            </p:childTnLst>
                          </p:cTn>
                        </p:par>
                        <p:par>
                          <p:cTn id="24" fill="hold" nodeType="afterGroup">
                            <p:stCondLst>
                              <p:cond delay="2500"/>
                            </p:stCondLst>
                            <p:childTnLst>
                              <p:par>
                                <p:cTn id="25" presetID="5" presetClass="entr" presetSubtype="10" fill="hold" grpId="0" nodeType="afterEffect">
                                  <p:stCondLst>
                                    <p:cond delay="0"/>
                                  </p:stCondLst>
                                  <p:childTnLst>
                                    <p:set>
                                      <p:cBhvr>
                                        <p:cTn id="26" dur="1" fill="hold">
                                          <p:stCondLst>
                                            <p:cond delay="0"/>
                                          </p:stCondLst>
                                        </p:cTn>
                                        <p:tgtEl>
                                          <p:spTgt spid="772156"/>
                                        </p:tgtEl>
                                        <p:attrNameLst>
                                          <p:attrName>style.visibility</p:attrName>
                                        </p:attrNameLst>
                                      </p:cBhvr>
                                      <p:to>
                                        <p:strVal val="visible"/>
                                      </p:to>
                                    </p:set>
                                    <p:animEffect transition="in" filter="checkerboard(across)">
                                      <p:cBhvr>
                                        <p:cTn id="27" dur="500"/>
                                        <p:tgtEl>
                                          <p:spTgt spid="772156"/>
                                        </p:tgtEl>
                                      </p:cBhvr>
                                    </p:animEffect>
                                  </p:childTnLst>
                                </p:cTn>
                              </p:par>
                            </p:childTnLst>
                          </p:cTn>
                        </p:par>
                        <p:par>
                          <p:cTn id="28" fill="hold" nodeType="afterGroup">
                            <p:stCondLst>
                              <p:cond delay="3000"/>
                            </p:stCondLst>
                            <p:childTnLst>
                              <p:par>
                                <p:cTn id="29" presetID="5" presetClass="entr" presetSubtype="10" fill="hold" grpId="0" nodeType="afterEffect">
                                  <p:stCondLst>
                                    <p:cond delay="0"/>
                                  </p:stCondLst>
                                  <p:childTnLst>
                                    <p:set>
                                      <p:cBhvr>
                                        <p:cTn id="30" dur="1" fill="hold">
                                          <p:stCondLst>
                                            <p:cond delay="0"/>
                                          </p:stCondLst>
                                        </p:cTn>
                                        <p:tgtEl>
                                          <p:spTgt spid="772157"/>
                                        </p:tgtEl>
                                        <p:attrNameLst>
                                          <p:attrName>style.visibility</p:attrName>
                                        </p:attrNameLst>
                                      </p:cBhvr>
                                      <p:to>
                                        <p:strVal val="visible"/>
                                      </p:to>
                                    </p:set>
                                    <p:animEffect transition="in" filter="checkerboard(across)">
                                      <p:cBhvr>
                                        <p:cTn id="31" dur="500"/>
                                        <p:tgtEl>
                                          <p:spTgt spid="772157"/>
                                        </p:tgtEl>
                                      </p:cBhvr>
                                    </p:animEffect>
                                  </p:childTnLst>
                                </p:cTn>
                              </p:par>
                            </p:childTnLst>
                          </p:cTn>
                        </p:par>
                        <p:par>
                          <p:cTn id="32" fill="hold" nodeType="afterGroup">
                            <p:stCondLst>
                              <p:cond delay="3500"/>
                            </p:stCondLst>
                            <p:childTnLst>
                              <p:par>
                                <p:cTn id="33" presetID="5" presetClass="entr" presetSubtype="10" fill="hold" grpId="0" nodeType="afterEffect">
                                  <p:stCondLst>
                                    <p:cond delay="0"/>
                                  </p:stCondLst>
                                  <p:childTnLst>
                                    <p:set>
                                      <p:cBhvr>
                                        <p:cTn id="34" dur="1" fill="hold">
                                          <p:stCondLst>
                                            <p:cond delay="0"/>
                                          </p:stCondLst>
                                        </p:cTn>
                                        <p:tgtEl>
                                          <p:spTgt spid="772158"/>
                                        </p:tgtEl>
                                        <p:attrNameLst>
                                          <p:attrName>style.visibility</p:attrName>
                                        </p:attrNameLst>
                                      </p:cBhvr>
                                      <p:to>
                                        <p:strVal val="visible"/>
                                      </p:to>
                                    </p:set>
                                    <p:animEffect transition="in" filter="checkerboard(across)">
                                      <p:cBhvr>
                                        <p:cTn id="35" dur="500"/>
                                        <p:tgtEl>
                                          <p:spTgt spid="772158"/>
                                        </p:tgtEl>
                                      </p:cBhvr>
                                    </p:animEffect>
                                  </p:childTnLst>
                                </p:cTn>
                              </p:par>
                            </p:childTnLst>
                          </p:cTn>
                        </p:par>
                        <p:par>
                          <p:cTn id="36" fill="hold" nodeType="afterGroup">
                            <p:stCondLst>
                              <p:cond delay="4000"/>
                            </p:stCondLst>
                            <p:childTnLst>
                              <p:par>
                                <p:cTn id="37" presetID="5" presetClass="entr" presetSubtype="10" fill="hold" grpId="0" nodeType="afterEffect">
                                  <p:stCondLst>
                                    <p:cond delay="0"/>
                                  </p:stCondLst>
                                  <p:childTnLst>
                                    <p:set>
                                      <p:cBhvr>
                                        <p:cTn id="38" dur="1" fill="hold">
                                          <p:stCondLst>
                                            <p:cond delay="0"/>
                                          </p:stCondLst>
                                        </p:cTn>
                                        <p:tgtEl>
                                          <p:spTgt spid="772159"/>
                                        </p:tgtEl>
                                        <p:attrNameLst>
                                          <p:attrName>style.visibility</p:attrName>
                                        </p:attrNameLst>
                                      </p:cBhvr>
                                      <p:to>
                                        <p:strVal val="visible"/>
                                      </p:to>
                                    </p:set>
                                    <p:animEffect transition="in" filter="checkerboard(across)">
                                      <p:cBhvr>
                                        <p:cTn id="39" dur="500"/>
                                        <p:tgtEl>
                                          <p:spTgt spid="772159"/>
                                        </p:tgtEl>
                                      </p:cBhvr>
                                    </p:animEffect>
                                  </p:childTnLst>
                                </p:cTn>
                              </p:par>
                            </p:childTnLst>
                          </p:cTn>
                        </p:par>
                        <p:par>
                          <p:cTn id="40" fill="hold" nodeType="afterGroup">
                            <p:stCondLst>
                              <p:cond delay="4500"/>
                            </p:stCondLst>
                            <p:childTnLst>
                              <p:par>
                                <p:cTn id="41" presetID="5" presetClass="entr" presetSubtype="10" fill="hold" grpId="0" nodeType="afterEffect">
                                  <p:stCondLst>
                                    <p:cond delay="0"/>
                                  </p:stCondLst>
                                  <p:childTnLst>
                                    <p:set>
                                      <p:cBhvr>
                                        <p:cTn id="42" dur="1" fill="hold">
                                          <p:stCondLst>
                                            <p:cond delay="0"/>
                                          </p:stCondLst>
                                        </p:cTn>
                                        <p:tgtEl>
                                          <p:spTgt spid="772160"/>
                                        </p:tgtEl>
                                        <p:attrNameLst>
                                          <p:attrName>style.visibility</p:attrName>
                                        </p:attrNameLst>
                                      </p:cBhvr>
                                      <p:to>
                                        <p:strVal val="visible"/>
                                      </p:to>
                                    </p:set>
                                    <p:animEffect transition="in" filter="checkerboard(across)">
                                      <p:cBhvr>
                                        <p:cTn id="43" dur="500"/>
                                        <p:tgtEl>
                                          <p:spTgt spid="772160"/>
                                        </p:tgtEl>
                                      </p:cBhvr>
                                    </p:animEffect>
                                  </p:childTnLst>
                                </p:cTn>
                              </p:par>
                            </p:childTnLst>
                          </p:cTn>
                        </p:par>
                        <p:par>
                          <p:cTn id="44" fill="hold" nodeType="afterGroup">
                            <p:stCondLst>
                              <p:cond delay="5000"/>
                            </p:stCondLst>
                            <p:childTnLst>
                              <p:par>
                                <p:cTn id="45" presetID="5" presetClass="entr" presetSubtype="10" fill="hold" grpId="0" nodeType="afterEffect">
                                  <p:stCondLst>
                                    <p:cond delay="0"/>
                                  </p:stCondLst>
                                  <p:childTnLst>
                                    <p:set>
                                      <p:cBhvr>
                                        <p:cTn id="46" dur="1" fill="hold">
                                          <p:stCondLst>
                                            <p:cond delay="0"/>
                                          </p:stCondLst>
                                        </p:cTn>
                                        <p:tgtEl>
                                          <p:spTgt spid="772161"/>
                                        </p:tgtEl>
                                        <p:attrNameLst>
                                          <p:attrName>style.visibility</p:attrName>
                                        </p:attrNameLst>
                                      </p:cBhvr>
                                      <p:to>
                                        <p:strVal val="visible"/>
                                      </p:to>
                                    </p:set>
                                    <p:animEffect transition="in" filter="checkerboard(across)">
                                      <p:cBhvr>
                                        <p:cTn id="47" dur="500"/>
                                        <p:tgtEl>
                                          <p:spTgt spid="772161"/>
                                        </p:tgtEl>
                                      </p:cBhvr>
                                    </p:animEffect>
                                  </p:childTnLst>
                                </p:cTn>
                              </p:par>
                            </p:childTnLst>
                          </p:cTn>
                        </p:par>
                        <p:par>
                          <p:cTn id="48" fill="hold" nodeType="afterGroup">
                            <p:stCondLst>
                              <p:cond delay="5500"/>
                            </p:stCondLst>
                            <p:childTnLst>
                              <p:par>
                                <p:cTn id="49" presetID="5" presetClass="entr" presetSubtype="10" fill="hold" grpId="0" nodeType="afterEffect">
                                  <p:stCondLst>
                                    <p:cond delay="0"/>
                                  </p:stCondLst>
                                  <p:childTnLst>
                                    <p:set>
                                      <p:cBhvr>
                                        <p:cTn id="50" dur="1" fill="hold">
                                          <p:stCondLst>
                                            <p:cond delay="0"/>
                                          </p:stCondLst>
                                        </p:cTn>
                                        <p:tgtEl>
                                          <p:spTgt spid="772162"/>
                                        </p:tgtEl>
                                        <p:attrNameLst>
                                          <p:attrName>style.visibility</p:attrName>
                                        </p:attrNameLst>
                                      </p:cBhvr>
                                      <p:to>
                                        <p:strVal val="visible"/>
                                      </p:to>
                                    </p:set>
                                    <p:animEffect transition="in" filter="checkerboard(across)">
                                      <p:cBhvr>
                                        <p:cTn id="51" dur="500"/>
                                        <p:tgtEl>
                                          <p:spTgt spid="77216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 presetClass="entr" presetSubtype="10" fill="hold" grpId="0" nodeType="clickEffect">
                                  <p:stCondLst>
                                    <p:cond delay="0"/>
                                  </p:stCondLst>
                                  <p:childTnLst>
                                    <p:set>
                                      <p:cBhvr>
                                        <p:cTn id="55" dur="1" fill="hold">
                                          <p:stCondLst>
                                            <p:cond delay="0"/>
                                          </p:stCondLst>
                                        </p:cTn>
                                        <p:tgtEl>
                                          <p:spTgt spid="772163"/>
                                        </p:tgtEl>
                                        <p:attrNameLst>
                                          <p:attrName>style.visibility</p:attrName>
                                        </p:attrNameLst>
                                      </p:cBhvr>
                                      <p:to>
                                        <p:strVal val="visible"/>
                                      </p:to>
                                    </p:set>
                                    <p:animEffect transition="in" filter="checkerboard(across)">
                                      <p:cBhvr>
                                        <p:cTn id="56" dur="500"/>
                                        <p:tgtEl>
                                          <p:spTgt spid="77216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5" presetClass="entr" presetSubtype="10" fill="hold" grpId="0" nodeType="clickEffect">
                                  <p:stCondLst>
                                    <p:cond delay="0"/>
                                  </p:stCondLst>
                                  <p:childTnLst>
                                    <p:set>
                                      <p:cBhvr>
                                        <p:cTn id="60" dur="1" fill="hold">
                                          <p:stCondLst>
                                            <p:cond delay="0"/>
                                          </p:stCondLst>
                                        </p:cTn>
                                        <p:tgtEl>
                                          <p:spTgt spid="772164"/>
                                        </p:tgtEl>
                                        <p:attrNameLst>
                                          <p:attrName>style.visibility</p:attrName>
                                        </p:attrNameLst>
                                      </p:cBhvr>
                                      <p:to>
                                        <p:strVal val="visible"/>
                                      </p:to>
                                    </p:set>
                                    <p:animEffect transition="in" filter="checkerboard(across)">
                                      <p:cBhvr>
                                        <p:cTn id="61" dur="500"/>
                                        <p:tgtEl>
                                          <p:spTgt spid="772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2151" grpId="0" animBg="1" autoUpdateAnimBg="0"/>
      <p:bldP spid="772152" grpId="0" animBg="1" autoUpdateAnimBg="0"/>
      <p:bldP spid="772153" grpId="0" animBg="1" autoUpdateAnimBg="0"/>
      <p:bldP spid="772154" grpId="0" animBg="1" autoUpdateAnimBg="0"/>
      <p:bldP spid="772155" grpId="0" animBg="1" autoUpdateAnimBg="0"/>
      <p:bldP spid="772156" grpId="0" animBg="1" autoUpdateAnimBg="0"/>
      <p:bldP spid="772157" grpId="0" animBg="1" autoUpdateAnimBg="0"/>
      <p:bldP spid="772158" grpId="0" animBg="1" autoUpdateAnimBg="0"/>
      <p:bldP spid="772159" grpId="0" animBg="1" autoUpdateAnimBg="0"/>
      <p:bldP spid="772160" grpId="0" animBg="1" autoUpdateAnimBg="0"/>
      <p:bldP spid="772161" grpId="0" animBg="1" autoUpdateAnimBg="0"/>
      <p:bldP spid="772162" grpId="0" animBg="1" autoUpdateAnimBg="0"/>
      <p:bldP spid="772163" grpId="0" autoUpdateAnimBg="0"/>
      <p:bldP spid="772164"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2"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a:t>
            </a:r>
            <a:r>
              <a:rPr lang="en-US" altLang="ja-JP" sz="3600">
                <a:effectLst/>
              </a:rPr>
              <a:t> </a:t>
            </a:r>
            <a:r>
              <a:rPr lang="ja-JP" altLang="en-US">
                <a:effectLst/>
              </a:rPr>
              <a:t>構文解析</a:t>
            </a:r>
            <a:endParaRPr lang="en-US" altLang="ja-JP">
              <a:effectLst/>
            </a:endParaRPr>
          </a:p>
        </p:txBody>
      </p:sp>
      <p:sp>
        <p:nvSpPr>
          <p:cNvPr id="7731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 </a:t>
            </a:r>
            <a:r>
              <a:rPr lang="ja-JP" altLang="en-US">
                <a:effectLst/>
              </a:rPr>
              <a:t>構文解析</a:t>
            </a:r>
          </a:p>
          <a:p>
            <a:pPr lvl="1"/>
            <a:r>
              <a:rPr lang="ja-JP" altLang="en-US">
                <a:solidFill>
                  <a:srgbClr val="FFFF99"/>
                </a:solidFill>
                <a:effectLst/>
              </a:rPr>
              <a:t>最初から</a:t>
            </a:r>
            <a:r>
              <a:rPr lang="en-US" altLang="ja-JP">
                <a:solidFill>
                  <a:srgbClr val="FFFF99"/>
                </a:solidFill>
                <a:effectLst/>
              </a:rPr>
              <a:t>LR(1)</a:t>
            </a:r>
            <a:r>
              <a:rPr lang="ja-JP" altLang="en-US">
                <a:solidFill>
                  <a:srgbClr val="FFFF99"/>
                </a:solidFill>
                <a:effectLst/>
              </a:rPr>
              <a:t>項</a:t>
            </a:r>
            <a:r>
              <a:rPr lang="ja-JP" altLang="en-US">
                <a:effectLst/>
              </a:rPr>
              <a:t>を使って閉包を求める</a:t>
            </a:r>
          </a:p>
          <a:p>
            <a:pPr lvl="1"/>
            <a:r>
              <a:rPr lang="ja-JP" altLang="en-US">
                <a:effectLst/>
              </a:rPr>
              <a:t>先読みで</a:t>
            </a:r>
            <a:r>
              <a:rPr lang="en-US" altLang="ja-JP">
                <a:effectLst/>
              </a:rPr>
              <a:t>Follow</a:t>
            </a:r>
            <a:r>
              <a:rPr lang="ja-JP" altLang="en-US">
                <a:effectLst/>
              </a:rPr>
              <a:t>集合を使えば解析可能</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4146" name="Rectangle 2"/>
          <p:cNvSpPr>
            <a:spLocks noGrp="1" noChangeArrowheads="1"/>
          </p:cNvSpPr>
          <p:nvPr>
            <p:ph type="title"/>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a:effectLst/>
              </a:rPr>
              <a:t>LR(1) </a:t>
            </a:r>
            <a:r>
              <a:rPr lang="ja-JP" altLang="en-US">
                <a:effectLst/>
              </a:rPr>
              <a:t>構文解析の</a:t>
            </a:r>
            <a:br>
              <a:rPr lang="ja-JP" altLang="en-US">
                <a:effectLst/>
              </a:rPr>
            </a:br>
            <a:r>
              <a:rPr lang="ja-JP" altLang="en-US">
                <a:effectLst/>
              </a:rPr>
              <a:t>解析表作成</a:t>
            </a:r>
          </a:p>
        </p:txBody>
      </p:sp>
      <p:sp>
        <p:nvSpPr>
          <p:cNvPr id="774147" name="Rectangle 3"/>
          <p:cNvSpPr>
            <a:spLocks noGrp="1" noChangeArrowheads="1"/>
          </p:cNvSpPr>
          <p:nvPr>
            <p:ph type="body" idx="1"/>
          </p:nvPr>
        </p:nvSpPr>
        <p:spPr>
          <a:xfrm>
            <a:off x="762000" y="1981200"/>
            <a:ext cx="82296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09600" indent="-609600">
              <a:buFont typeface="Wingdings" panose="05000000000000000000" pitchFamily="2" charset="2"/>
              <a:buAutoNum type="arabicPeriod"/>
            </a:pPr>
            <a:r>
              <a:rPr lang="ja-JP" altLang="en-US">
                <a:effectLst/>
              </a:rPr>
              <a:t>各非終端記号の</a:t>
            </a:r>
            <a:r>
              <a:rPr lang="en-US" altLang="ja-JP">
                <a:effectLst/>
              </a:rPr>
              <a:t>Follow</a:t>
            </a:r>
            <a:r>
              <a:rPr lang="ja-JP" altLang="en-US">
                <a:effectLst/>
              </a:rPr>
              <a:t>集合を求める</a:t>
            </a:r>
          </a:p>
          <a:p>
            <a:pPr marL="609600" indent="-609600">
              <a:buFont typeface="Wingdings" panose="05000000000000000000" pitchFamily="2" charset="2"/>
              <a:buAutoNum type="arabicPeriod"/>
            </a:pPr>
            <a:r>
              <a:rPr lang="en-US" altLang="ja-JP">
                <a:solidFill>
                  <a:srgbClr val="FFFF99"/>
                </a:solidFill>
                <a:effectLst/>
              </a:rPr>
              <a:t>LR(1) </a:t>
            </a:r>
            <a:r>
              <a:rPr lang="ja-JP" altLang="en-US">
                <a:solidFill>
                  <a:srgbClr val="FFFF99"/>
                </a:solidFill>
                <a:effectLst/>
              </a:rPr>
              <a:t>項</a:t>
            </a:r>
            <a:r>
              <a:rPr lang="ja-JP" altLang="en-US">
                <a:effectLst/>
              </a:rPr>
              <a:t>を求める</a:t>
            </a:r>
          </a:p>
          <a:p>
            <a:pPr marL="609600" indent="-609600">
              <a:buFont typeface="Wingdings" panose="05000000000000000000" pitchFamily="2" charset="2"/>
              <a:buAutoNum type="arabicPeriod"/>
            </a:pPr>
            <a:r>
              <a:rPr lang="ja-JP" altLang="en-US">
                <a:effectLst/>
              </a:rPr>
              <a:t>閉包(=状態)を求める</a:t>
            </a:r>
          </a:p>
          <a:p>
            <a:pPr marL="609600" indent="-609600">
              <a:buFont typeface="Wingdings" panose="05000000000000000000" pitchFamily="2" charset="2"/>
              <a:buAutoNum type="arabicPeriod"/>
            </a:pPr>
            <a:r>
              <a:rPr lang="ja-JP" altLang="en-US">
                <a:effectLst/>
              </a:rPr>
              <a:t>各状態からの遷移を求める</a:t>
            </a:r>
          </a:p>
        </p:txBody>
      </p:sp>
    </p:spTree>
  </p:cSld>
  <p:clrMapOvr>
    <a:masterClrMapping/>
  </p:clrMapOvr>
</p:sld>
</file>

<file path=ppt/theme/theme1.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Times - MSPゴシック">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3200" b="0" i="1"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3200" b="0" i="1"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ea typeface="ＭＳ Ｐゴシック" pitchFamily="50" charset="-128"/>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Shimmer</Template>
  <TotalTime>17098</TotalTime>
  <Words>19612</Words>
  <Application>Microsoft Office PowerPoint</Application>
  <PresentationFormat>画面に合わせる (4:3)</PresentationFormat>
  <Paragraphs>4252</Paragraphs>
  <Slides>109</Slides>
  <Notes>107</Notes>
  <HiddenSlides>0</HiddenSlides>
  <MMClips>0</MMClips>
  <ScaleCrop>false</ScaleCrop>
  <HeadingPairs>
    <vt:vector size="6" baseType="variant">
      <vt:variant>
        <vt:lpstr>使用されているフォント</vt:lpstr>
      </vt:variant>
      <vt:variant>
        <vt:i4>6</vt:i4>
      </vt:variant>
      <vt:variant>
        <vt:lpstr>テーマ</vt:lpstr>
      </vt:variant>
      <vt:variant>
        <vt:i4>1</vt:i4>
      </vt:variant>
      <vt:variant>
        <vt:lpstr>スライド タイトル</vt:lpstr>
      </vt:variant>
      <vt:variant>
        <vt:i4>109</vt:i4>
      </vt:variant>
    </vt:vector>
  </HeadingPairs>
  <TitlesOfParts>
    <vt:vector size="116" baseType="lpstr">
      <vt:lpstr>游ゴシック</vt:lpstr>
      <vt:lpstr>Arial</vt:lpstr>
      <vt:lpstr>Cambria Math</vt:lpstr>
      <vt:lpstr>Tahoma</vt:lpstr>
      <vt:lpstr>Times New Roman</vt:lpstr>
      <vt:lpstr>Wingdings</vt:lpstr>
      <vt:lpstr>Shimmer</vt:lpstr>
      <vt:lpstr>コンパイラ</vt:lpstr>
      <vt:lpstr>移動還元構文解析 (shift reduce parsing)</vt:lpstr>
      <vt:lpstr>移動還元構文解析 (shift reduce parsing)</vt:lpstr>
      <vt:lpstr>還元(reduce)</vt:lpstr>
      <vt:lpstr>還元</vt:lpstr>
      <vt:lpstr>移動(shift)</vt:lpstr>
      <vt:lpstr>移動と還元</vt:lpstr>
      <vt:lpstr>移動還元構文解析の問題点</vt:lpstr>
      <vt:lpstr>PowerPoint プレゼンテーション</vt:lpstr>
      <vt:lpstr>PowerPoint プレゼンテーション</vt:lpstr>
      <vt:lpstr>PowerPoint プレゼンテーション</vt:lpstr>
      <vt:lpstr>移動還元構文解析の問題点</vt:lpstr>
      <vt:lpstr>Follow集合 (後続終端記号)</vt:lpstr>
      <vt:lpstr>Follow 集合の求め方</vt:lpstr>
      <vt:lpstr>Follow集合を用いた 移動還元構文解析</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LR構文解析</vt:lpstr>
      <vt:lpstr>演算子順位構文解析の問題点</vt:lpstr>
      <vt:lpstr>演算子順位構文解析の問題点</vt:lpstr>
      <vt:lpstr>演算順位構文解析の問題点</vt:lpstr>
      <vt:lpstr>状態の記憶</vt:lpstr>
      <vt:lpstr>構文解析表</vt:lpstr>
      <vt:lpstr>action 表による動作</vt:lpstr>
      <vt:lpstr>構文解析表</vt:lpstr>
      <vt:lpstr>LR構文解析アルゴリズム</vt:lpstr>
      <vt:lpstr>処理の手順 (初期状態)</vt:lpstr>
      <vt:lpstr>処理の手順 (移動)</vt:lpstr>
      <vt:lpstr>処理の手順 (移動)</vt:lpstr>
      <vt:lpstr>処理の手順 (還元)</vt:lpstr>
      <vt:lpstr>処理の手順 (還元)</vt:lpstr>
      <vt:lpstr>処理の手順 (還元)</vt:lpstr>
      <vt:lpstr>処理の手順 (還元)</vt:lpstr>
      <vt:lpstr>処理の手順 (還元)</vt:lpstr>
      <vt:lpstr>処理の手順 (還元)</vt:lpstr>
      <vt:lpstr>処理の手順 (還元)</vt:lpstr>
      <vt:lpstr>処理の手順 (還元)</vt:lpstr>
      <vt:lpstr>処理の手順 (受理)</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解析例</vt:lpstr>
      <vt:lpstr>PowerPoint プレゼンテーション</vt:lpstr>
      <vt:lpstr>LR(k) 文法</vt:lpstr>
      <vt:lpstr>LR構文解析の作成</vt:lpstr>
      <vt:lpstr>LR構文解析のクラス</vt:lpstr>
      <vt:lpstr>LR(0) 構文解析の 解析表作成</vt:lpstr>
      <vt:lpstr>LR(0)項 (LR(0) item)</vt:lpstr>
      <vt:lpstr>LR(0)項</vt:lpstr>
      <vt:lpstr>LR(0)項の閉包 (closure) </vt:lpstr>
      <vt:lpstr>LR(0)閉包の例</vt:lpstr>
      <vt:lpstr>LR(0)閉包の例</vt:lpstr>
      <vt:lpstr>構文解析表の作成 (移動)</vt:lpstr>
      <vt:lpstr>構文解析表の作成 (還元)</vt:lpstr>
      <vt:lpstr>構文解析表の作成 (還元)</vt:lpstr>
      <vt:lpstr>PowerPoint プレゼンテーション</vt:lpstr>
      <vt:lpstr>LR(0) 文法の例</vt:lpstr>
      <vt:lpstr>LR(0) 文法ではない例</vt:lpstr>
      <vt:lpstr>SLR(1) (Simple LR) 構文解析</vt:lpstr>
      <vt:lpstr>SLR(1) 構文解析の 解析表作成</vt:lpstr>
      <vt:lpstr>LR(1)項 (LR(1) item)</vt:lpstr>
      <vt:lpstr>LR(1)項の閉包 (closure) </vt:lpstr>
      <vt:lpstr>LR(1)閉包の例</vt:lpstr>
      <vt:lpstr>LR(1)閉包の例</vt:lpstr>
      <vt:lpstr>SLR(1) 文法の例</vt:lpstr>
      <vt:lpstr>SLR(1) 文法の例</vt:lpstr>
      <vt:lpstr>SLR(1) 文法ではない例</vt:lpstr>
      <vt:lpstr>SLR(1) 文法ではない例</vt:lpstr>
      <vt:lpstr>LALR(1) (Look Ahead LR)  構文解析</vt:lpstr>
      <vt:lpstr>LALR(1) 構文解析の 解析表作成</vt:lpstr>
      <vt:lpstr>LALR(1) 文法の例</vt:lpstr>
      <vt:lpstr>LALR(1) 文法の例</vt:lpstr>
      <vt:lpstr>LALR(1) 文法ではない例</vt:lpstr>
      <vt:lpstr>LALR(1) 文法ではない例</vt:lpstr>
      <vt:lpstr>LR(1) 構文解析</vt:lpstr>
      <vt:lpstr>LR(1) 構文解析の 解析表作成</vt:lpstr>
      <vt:lpstr>LR(1) 文法の例</vt:lpstr>
      <vt:lpstr>LR(1)文法ではない例</vt:lpstr>
      <vt:lpstr>LR構文解析のクラス</vt:lpstr>
      <vt:lpstr>LR文法のクラス</vt:lpstr>
      <vt:lpstr>構文解析の種類</vt:lpstr>
      <vt:lpstr>構文解析の長所と短所</vt:lpstr>
      <vt:lpstr>LL解析とLR解析の解析表</vt:lpstr>
      <vt:lpstr>LL解析とLR解析の能力差</vt:lpstr>
      <vt:lpstr>LL解析とLR解析の能力差</vt:lpstr>
      <vt:lpstr>オンライン試験</vt:lpstr>
    </vt:vector>
  </TitlesOfParts>
  <Manager>T.Ishimizu</Manager>
  <Company>KINKI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Compiler</dc:title>
  <dc:subject>Compiler 12</dc:subject>
  <dc:creator>T.Ishimizu</dc:creator>
  <cp:lastModifiedBy>石水隆</cp:lastModifiedBy>
  <cp:revision>707</cp:revision>
  <cp:lastPrinted>2021-05-23T10:55:45Z</cp:lastPrinted>
  <dcterms:created xsi:type="dcterms:W3CDTF">1601-01-01T00:00:00Z</dcterms:created>
  <dcterms:modified xsi:type="dcterms:W3CDTF">2023-06-12T03:47:33Z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Version">
    <vt:i4>1</vt:i4>
  </property>
</Properties>
</file>