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03"/>
  </p:notesMasterIdLst>
  <p:handoutMasterIdLst>
    <p:handoutMasterId r:id="rId104"/>
  </p:handoutMasterIdLst>
  <p:sldIdLst>
    <p:sldId id="256" r:id="rId2"/>
    <p:sldId id="513" r:id="rId3"/>
    <p:sldId id="514" r:id="rId4"/>
    <p:sldId id="515" r:id="rId5"/>
    <p:sldId id="516" r:id="rId6"/>
    <p:sldId id="573" r:id="rId7"/>
    <p:sldId id="574" r:id="rId8"/>
    <p:sldId id="517" r:id="rId9"/>
    <p:sldId id="518" r:id="rId10"/>
    <p:sldId id="522" r:id="rId11"/>
    <p:sldId id="525" r:id="rId12"/>
    <p:sldId id="542" r:id="rId13"/>
    <p:sldId id="521" r:id="rId14"/>
    <p:sldId id="545" r:id="rId15"/>
    <p:sldId id="546" r:id="rId16"/>
    <p:sldId id="627" r:id="rId17"/>
    <p:sldId id="635" r:id="rId18"/>
    <p:sldId id="633" r:id="rId19"/>
    <p:sldId id="634" r:id="rId20"/>
    <p:sldId id="629" r:id="rId21"/>
    <p:sldId id="630" r:id="rId22"/>
    <p:sldId id="547" r:id="rId23"/>
    <p:sldId id="699" r:id="rId24"/>
    <p:sldId id="698" r:id="rId25"/>
    <p:sldId id="555" r:id="rId26"/>
    <p:sldId id="528" r:id="rId27"/>
    <p:sldId id="552" r:id="rId28"/>
    <p:sldId id="553" r:id="rId29"/>
    <p:sldId id="583" r:id="rId30"/>
    <p:sldId id="554" r:id="rId31"/>
    <p:sldId id="571" r:id="rId32"/>
    <p:sldId id="572" r:id="rId33"/>
    <p:sldId id="604" r:id="rId34"/>
    <p:sldId id="550" r:id="rId35"/>
    <p:sldId id="556" r:id="rId36"/>
    <p:sldId id="557" r:id="rId37"/>
    <p:sldId id="560" r:id="rId38"/>
    <p:sldId id="559" r:id="rId39"/>
    <p:sldId id="561" r:id="rId40"/>
    <p:sldId id="563" r:id="rId41"/>
    <p:sldId id="564" r:id="rId42"/>
    <p:sldId id="565" r:id="rId43"/>
    <p:sldId id="566" r:id="rId44"/>
    <p:sldId id="625" r:id="rId45"/>
    <p:sldId id="568" r:id="rId46"/>
    <p:sldId id="569" r:id="rId47"/>
    <p:sldId id="631" r:id="rId48"/>
    <p:sldId id="700" r:id="rId49"/>
    <p:sldId id="701" r:id="rId50"/>
    <p:sldId id="543" r:id="rId51"/>
    <p:sldId id="548" r:id="rId52"/>
    <p:sldId id="549" r:id="rId53"/>
    <p:sldId id="544" r:id="rId54"/>
    <p:sldId id="588" r:id="rId55"/>
    <p:sldId id="570" r:id="rId56"/>
    <p:sldId id="585" r:id="rId57"/>
    <p:sldId id="586" r:id="rId58"/>
    <p:sldId id="529" r:id="rId59"/>
    <p:sldId id="526" r:id="rId60"/>
    <p:sldId id="527" r:id="rId61"/>
    <p:sldId id="519" r:id="rId62"/>
    <p:sldId id="576" r:id="rId63"/>
    <p:sldId id="578" r:id="rId64"/>
    <p:sldId id="597" r:id="rId65"/>
    <p:sldId id="593" r:id="rId66"/>
    <p:sldId id="594" r:id="rId67"/>
    <p:sldId id="595" r:id="rId68"/>
    <p:sldId id="589" r:id="rId69"/>
    <p:sldId id="590" r:id="rId70"/>
    <p:sldId id="592" r:id="rId71"/>
    <p:sldId id="612" r:id="rId72"/>
    <p:sldId id="577" r:id="rId73"/>
    <p:sldId id="575" r:id="rId74"/>
    <p:sldId id="580" r:id="rId75"/>
    <p:sldId id="532" r:id="rId76"/>
    <p:sldId id="581" r:id="rId77"/>
    <p:sldId id="533" r:id="rId78"/>
    <p:sldId id="582" r:id="rId79"/>
    <p:sldId id="610" r:id="rId80"/>
    <p:sldId id="579" r:id="rId81"/>
    <p:sldId id="584" r:id="rId82"/>
    <p:sldId id="611" r:id="rId83"/>
    <p:sldId id="540" r:id="rId84"/>
    <p:sldId id="587" r:id="rId85"/>
    <p:sldId id="534" r:id="rId86"/>
    <p:sldId id="596" r:id="rId87"/>
    <p:sldId id="535" r:id="rId88"/>
    <p:sldId id="538" r:id="rId89"/>
    <p:sldId id="539" r:id="rId90"/>
    <p:sldId id="541" r:id="rId91"/>
    <p:sldId id="598" r:id="rId92"/>
    <p:sldId id="599" r:id="rId93"/>
    <p:sldId id="605" r:id="rId94"/>
    <p:sldId id="601" r:id="rId95"/>
    <p:sldId id="602" r:id="rId96"/>
    <p:sldId id="603" r:id="rId97"/>
    <p:sldId id="600" r:id="rId98"/>
    <p:sldId id="606" r:id="rId99"/>
    <p:sldId id="607" r:id="rId100"/>
    <p:sldId id="609" r:id="rId101"/>
    <p:sldId id="637" r:id="rId102"/>
  </p:sldIdLst>
  <p:sldSz cx="9144000" cy="6858000" type="screen4x3"/>
  <p:notesSz cx="7099300" cy="10234613"/>
  <p:defaultTextStyle>
    <a:defPPr>
      <a:defRPr lang="ja-JP"/>
    </a:defPPr>
    <a:lvl1pPr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00FF00"/>
    <a:srgbClr val="000000"/>
    <a:srgbClr val="FF00FF"/>
    <a:srgbClr val="FFFF66"/>
    <a:srgbClr val="009900"/>
    <a:srgbClr val="FF99CC"/>
    <a:srgbClr val="FF33CC"/>
    <a:srgbClr val="FF66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34" autoAdjust="0"/>
    <p:restoredTop sz="64448" autoAdjust="0"/>
  </p:normalViewPr>
  <p:slideViewPr>
    <p:cSldViewPr>
      <p:cViewPr varScale="1">
        <p:scale>
          <a:sx n="46" d="100"/>
          <a:sy n="46" d="100"/>
        </p:scale>
        <p:origin x="1596" y="48"/>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9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dirty="0"/>
          </a:p>
        </p:txBody>
      </p:sp>
      <p:sp>
        <p:nvSpPr>
          <p:cNvPr id="13005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defTabSz="990600" eaLnBrk="1" hangingPunct="1">
              <a:defRPr sz="1300" i="0">
                <a:effectLst/>
                <a:latin typeface="Arial" charset="0"/>
              </a:defRPr>
            </a:lvl1pPr>
          </a:lstStyle>
          <a:p>
            <a:pPr>
              <a:defRPr/>
            </a:pPr>
            <a:endParaRPr lang="en-US" altLang="ja-JP" dirty="0"/>
          </a:p>
        </p:txBody>
      </p:sp>
      <p:sp>
        <p:nvSpPr>
          <p:cNvPr id="13005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dirty="0"/>
          </a:p>
        </p:txBody>
      </p:sp>
      <p:sp>
        <p:nvSpPr>
          <p:cNvPr id="13005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defTabSz="990600" eaLnBrk="1" hangingPunct="1">
              <a:defRPr sz="1300">
                <a:latin typeface="Arial" panose="020B0604020202020204" pitchFamily="34" charset="0"/>
              </a:defRPr>
            </a:lvl1pPr>
          </a:lstStyle>
          <a:p>
            <a:pPr>
              <a:defRPr/>
            </a:pPr>
            <a:fld id="{E67626C8-F797-472C-96BB-E2631D851C1F}" type="slidenum">
              <a:rPr lang="en-US" altLang="ja-JP"/>
              <a:pPr>
                <a:defRPr/>
              </a:pPr>
              <a:t>‹#›</a:t>
            </a:fld>
            <a:endParaRPr lang="en-US" altLang="ja-JP" dirty="0"/>
          </a:p>
        </p:txBody>
      </p:sp>
    </p:spTree>
    <p:extLst>
      <p:ext uri="{BB962C8B-B14F-4D97-AF65-F5344CB8AC3E}">
        <p14:creationId xmlns:p14="http://schemas.microsoft.com/office/powerpoint/2010/main" val="3281270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DED943D0-D0D1-40F8-9F68-45307229235E}" type="datetimeFigureOut">
              <a:rPr kumimoji="1" lang="ja-JP" altLang="en-US" smtClean="0"/>
              <a:t>2022/5/29</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B9DF9909-22E1-4AFD-9219-BD5670BD6E43}" type="slidenum">
              <a:rPr kumimoji="1" lang="ja-JP" altLang="en-US" smtClean="0"/>
              <a:t>‹#›</a:t>
            </a:fld>
            <a:endParaRPr kumimoji="1" lang="ja-JP" altLang="en-US"/>
          </a:p>
        </p:txBody>
      </p:sp>
    </p:spTree>
    <p:extLst>
      <p:ext uri="{BB962C8B-B14F-4D97-AF65-F5344CB8AC3E}">
        <p14:creationId xmlns:p14="http://schemas.microsoft.com/office/powerpoint/2010/main" val="15661581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これからコンパイラの第</a:t>
            </a:r>
            <a:r>
              <a:rPr kumimoji="1" lang="en-US" altLang="ja-JP" dirty="0"/>
              <a:t>10</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a:t>
            </a:fld>
            <a:endParaRPr kumimoji="1" lang="ja-JP" altLang="en-US"/>
          </a:p>
        </p:txBody>
      </p:sp>
    </p:spTree>
    <p:extLst>
      <p:ext uri="{BB962C8B-B14F-4D97-AF65-F5344CB8AC3E}">
        <p14:creationId xmlns:p14="http://schemas.microsoft.com/office/powerpoint/2010/main" val="38348194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基本ブロックへの区切り方を見てみましょう。</a:t>
            </a:r>
            <a:endParaRPr kumimoji="1" lang="en-US" altLang="ja-JP" dirty="0"/>
          </a:p>
          <a:p>
            <a:r>
              <a:rPr kumimoji="1" lang="ja-JP" altLang="en-US" dirty="0"/>
              <a:t>例えばこのような命令列が与えられたとします。</a:t>
            </a:r>
            <a:endParaRPr kumimoji="1" lang="en-US" altLang="ja-JP" dirty="0"/>
          </a:p>
          <a:p>
            <a:r>
              <a:rPr kumimoji="1" lang="ja-JP" altLang="en-US" dirty="0"/>
              <a:t>命令の中には、ジャンプ・分岐命令と、ジャンプの飛び先のラベルがあります。</a:t>
            </a:r>
            <a:endParaRPr kumimoji="1" lang="en-US" altLang="ja-JP" dirty="0"/>
          </a:p>
          <a:p>
            <a:r>
              <a:rPr kumimoji="1" lang="ja-JP" altLang="en-US" dirty="0"/>
              <a:t>基本ブロックに区切るには、</a:t>
            </a:r>
            <a:endParaRPr kumimoji="1" lang="en-US" altLang="ja-JP" dirty="0"/>
          </a:p>
          <a:p>
            <a:r>
              <a:rPr kumimoji="1" lang="ja-JP" altLang="en-US" dirty="0"/>
              <a:t>ジャンプ・分岐命令の次、または、飛び先ラベルの手前で区切ります。</a:t>
            </a:r>
            <a:endParaRPr kumimoji="1" lang="en-US" altLang="ja-JP" dirty="0"/>
          </a:p>
          <a:p>
            <a:r>
              <a:rPr kumimoji="1" lang="ja-JP" altLang="en-US" dirty="0"/>
              <a:t>この例では、ピンクの丸の次、または黄色の丸の手前ですので、</a:t>
            </a:r>
            <a:endParaRPr kumimoji="1" lang="en-US" altLang="ja-JP" dirty="0"/>
          </a:p>
          <a:p>
            <a:r>
              <a:rPr kumimoji="1" lang="ja-JP" altLang="en-US" dirty="0"/>
              <a:t>こちらの緑の線で区切ります。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10</a:t>
            </a:fld>
            <a:endParaRPr kumimoji="1" lang="ja-JP" altLang="en-US"/>
          </a:p>
        </p:txBody>
      </p:sp>
    </p:spTree>
    <p:extLst>
      <p:ext uri="{BB962C8B-B14F-4D97-AF65-F5344CB8AC3E}">
        <p14:creationId xmlns:p14="http://schemas.microsoft.com/office/powerpoint/2010/main" val="61795430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8</a:t>
            </a:r>
            <a:r>
              <a:rPr kumimoji="1" lang="ja-JP" altLang="en-US" dirty="0"/>
              <a:t>個のデータの足し算をアセンブラコードにするとこうなります。</a:t>
            </a:r>
            <a:endParaRPr kumimoji="1" lang="en-US" altLang="ja-JP" dirty="0"/>
          </a:p>
          <a:p>
            <a:r>
              <a:rPr kumimoji="1" lang="ja-JP" altLang="en-US" dirty="0"/>
              <a:t>各プロセッサには割り当てられたアセンブラコードを実行していきます。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100</a:t>
            </a:fld>
            <a:endParaRPr kumimoji="1" lang="ja-JP" altLang="en-US"/>
          </a:p>
        </p:txBody>
      </p:sp>
    </p:spTree>
    <p:extLst>
      <p:ext uri="{BB962C8B-B14F-4D97-AF65-F5344CB8AC3E}">
        <p14:creationId xmlns:p14="http://schemas.microsoft.com/office/powerpoint/2010/main" val="103722572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情報システムプロジェクト</a:t>
            </a:r>
            <a:r>
              <a:rPr kumimoji="1" lang="en-US" altLang="ja-JP" dirty="0"/>
              <a:t>1 </a:t>
            </a:r>
            <a:r>
              <a:rPr kumimoji="1" lang="ja-JP" altLang="en-US" dirty="0"/>
              <a:t>の配布資料の中に、</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最適化済のコンパイラの例が入っています。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Kc22Opt.class </a:t>
            </a:r>
            <a:r>
              <a:rPr kumimoji="1" lang="ja-JP" altLang="en-US" dirty="0"/>
              <a:t>を実行すると、最適化済のアセンブラコードが得られますので、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最適化を目指そうという人は参考にしください。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通常の </a:t>
            </a:r>
            <a:r>
              <a:rPr kumimoji="1" lang="en-US" altLang="ja-JP" dirty="0"/>
              <a:t>Kc22.class </a:t>
            </a:r>
            <a:r>
              <a:rPr kumimoji="1" lang="ja-JP" altLang="en-US" dirty="0"/>
              <a:t>との </a:t>
            </a:r>
            <a:r>
              <a:rPr kumimoji="1" lang="en-US" altLang="ja-JP" dirty="0"/>
              <a:t>diff </a:t>
            </a:r>
            <a:r>
              <a:rPr kumimoji="1" lang="ja-JP" altLang="en-US" dirty="0"/>
              <a:t>を取れば、</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どの部分が最適化されたかが確認できます。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101</a:t>
            </a:fld>
            <a:endParaRPr kumimoji="1" lang="ja-JP" altLang="en-US"/>
          </a:p>
        </p:txBody>
      </p:sp>
    </p:spTree>
    <p:extLst>
      <p:ext uri="{BB962C8B-B14F-4D97-AF65-F5344CB8AC3E}">
        <p14:creationId xmlns:p14="http://schemas.microsoft.com/office/powerpoint/2010/main" val="738706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基本ブロックはこうなります。</a:t>
            </a:r>
            <a:endParaRPr kumimoji="1" lang="en-US" altLang="ja-JP" dirty="0"/>
          </a:p>
          <a:p>
            <a:r>
              <a:rPr kumimoji="1" lang="ja-JP" altLang="en-US" dirty="0"/>
              <a:t>どのブロックも、一番上の命令から入り、一番下の命令から出ていきます。</a:t>
            </a:r>
            <a:endParaRPr kumimoji="1" lang="en-US" altLang="ja-JP" dirty="0"/>
          </a:p>
          <a:p>
            <a:r>
              <a:rPr kumimoji="1" lang="en-US" altLang="ja-JP" dirty="0"/>
              <a:t>L1: PUSHI 0 </a:t>
            </a:r>
            <a:r>
              <a:rPr kumimoji="1" lang="ja-JP" altLang="en-US" dirty="0"/>
              <a:t>や </a:t>
            </a:r>
            <a:r>
              <a:rPr kumimoji="1" lang="en-US" altLang="ja-JP" dirty="0"/>
              <a:t>L2: BEQ L3 </a:t>
            </a:r>
            <a:r>
              <a:rPr kumimoji="1" lang="ja-JP" altLang="en-US" dirty="0"/>
              <a:t>のように</a:t>
            </a:r>
            <a:endParaRPr kumimoji="1" lang="en-US" altLang="ja-JP" dirty="0"/>
          </a:p>
          <a:p>
            <a:r>
              <a:rPr kumimoji="1" lang="ja-JP" altLang="en-US" dirty="0"/>
              <a:t>命令が一つしか無い基本ブロックもあります。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11</a:t>
            </a:fld>
            <a:endParaRPr kumimoji="1" lang="ja-JP" altLang="en-US"/>
          </a:p>
        </p:txBody>
      </p:sp>
    </p:spTree>
    <p:extLst>
      <p:ext uri="{BB962C8B-B14F-4D97-AF65-F5344CB8AC3E}">
        <p14:creationId xmlns:p14="http://schemas.microsoft.com/office/powerpoint/2010/main" val="3682171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基本ブロックが覗き穴最適化の範囲になるのですが、</a:t>
            </a:r>
            <a:endParaRPr kumimoji="1" lang="en-US" altLang="ja-JP" dirty="0"/>
          </a:p>
          <a:p>
            <a:r>
              <a:rPr kumimoji="1" lang="ja-JP" altLang="en-US" dirty="0"/>
              <a:t>範囲に加えておいた方がいい命令列があります。</a:t>
            </a:r>
            <a:endParaRPr kumimoji="1" lang="en-US" altLang="ja-JP" dirty="0"/>
          </a:p>
          <a:p>
            <a:r>
              <a:rPr kumimoji="1" lang="ja-JP" altLang="en-US" dirty="0"/>
              <a:t>比較演算のアセンブラコードを考えてみましょう。</a:t>
            </a:r>
            <a:endParaRPr kumimoji="1" lang="en-US" altLang="ja-JP" dirty="0"/>
          </a:p>
          <a:p>
            <a:r>
              <a:rPr kumimoji="1" lang="ja-JP" altLang="en-US" dirty="0"/>
              <a:t>比較演算は、</a:t>
            </a:r>
            <a:r>
              <a:rPr kumimoji="1" lang="en-US" altLang="ja-JP" dirty="0"/>
              <a:t>COMP, BEQ, PUSHI 0, JUMP, PUSHI 1 </a:t>
            </a:r>
            <a:r>
              <a:rPr kumimoji="1" lang="ja-JP" altLang="en-US" dirty="0"/>
              <a:t>の</a:t>
            </a:r>
            <a:r>
              <a:rPr kumimoji="1" lang="en-US" altLang="ja-JP" dirty="0"/>
              <a:t>5</a:t>
            </a:r>
            <a:r>
              <a:rPr kumimoji="1" lang="ja-JP" altLang="en-US" dirty="0"/>
              <a:t>個組です。</a:t>
            </a:r>
            <a:endParaRPr kumimoji="1" lang="en-US" altLang="ja-JP" dirty="0"/>
          </a:p>
          <a:p>
            <a:r>
              <a:rPr kumimoji="1" lang="ja-JP" altLang="en-US" dirty="0"/>
              <a:t>基本ブロックでは、</a:t>
            </a:r>
            <a:r>
              <a:rPr kumimoji="1" lang="en-US" altLang="ja-JP" dirty="0"/>
              <a:t>4</a:t>
            </a:r>
            <a:r>
              <a:rPr kumimoji="1" lang="ja-JP" altLang="en-US" dirty="0"/>
              <a:t>つのブロックに分けられますは、</a:t>
            </a:r>
            <a:endParaRPr kumimoji="1" lang="en-US" altLang="ja-JP" dirty="0"/>
          </a:p>
          <a:p>
            <a:r>
              <a:rPr kumimoji="1" lang="ja-JP" altLang="en-US" dirty="0"/>
              <a:t>真ん中の</a:t>
            </a:r>
            <a:r>
              <a:rPr kumimoji="1" lang="en-US" altLang="ja-JP" dirty="0"/>
              <a:t>2</a:t>
            </a:r>
            <a:r>
              <a:rPr kumimoji="1" lang="ja-JP" altLang="en-US" dirty="0"/>
              <a:t>つのブロック </a:t>
            </a:r>
            <a:r>
              <a:rPr kumimoji="1" lang="en-US" altLang="ja-JP" dirty="0"/>
              <a:t>PUSHI 0 JUMP L2 </a:t>
            </a:r>
            <a:r>
              <a:rPr kumimoji="1" lang="ja-JP" altLang="en-US" dirty="0"/>
              <a:t>と、 </a:t>
            </a:r>
            <a:r>
              <a:rPr kumimoji="1" lang="en-US" altLang="ja-JP" dirty="0"/>
              <a:t>L1 : PUSHI 1 </a:t>
            </a:r>
            <a:r>
              <a:rPr kumimoji="1" lang="ja-JP" altLang="en-US" dirty="0"/>
              <a:t>は</a:t>
            </a:r>
            <a:endParaRPr kumimoji="1" lang="en-US" altLang="ja-JP" dirty="0"/>
          </a:p>
          <a:p>
            <a:r>
              <a:rPr kumimoji="1" lang="ja-JP" altLang="en-US" dirty="0"/>
              <a:t>どちらも、入ってくるのは上の基本ブロックのみ、</a:t>
            </a:r>
            <a:endParaRPr kumimoji="1" lang="en-US" altLang="ja-JP" dirty="0"/>
          </a:p>
          <a:p>
            <a:r>
              <a:rPr kumimoji="1" lang="ja-JP" altLang="en-US" dirty="0"/>
              <a:t>出ていくのは、下の基本ブロックのみです。</a:t>
            </a:r>
            <a:endParaRPr kumimoji="1" lang="en-US" altLang="ja-JP" dirty="0"/>
          </a:p>
          <a:p>
            <a:r>
              <a:rPr kumimoji="1" lang="ja-JP" altLang="en-US" dirty="0"/>
              <a:t>飛び先が常に一定ですので、比較演算の部分は、この</a:t>
            </a:r>
            <a:r>
              <a:rPr kumimoji="1" lang="en-US" altLang="ja-JP" dirty="0"/>
              <a:t>4</a:t>
            </a:r>
            <a:r>
              <a:rPr kumimoji="1" lang="ja-JP" altLang="en-US" dirty="0"/>
              <a:t>つの基本ブロックを</a:t>
            </a:r>
            <a:endParaRPr kumimoji="1" lang="en-US" altLang="ja-JP" dirty="0"/>
          </a:p>
          <a:p>
            <a:r>
              <a:rPr kumimoji="1" lang="ja-JP" altLang="en-US" dirty="0"/>
              <a:t>結合して一つのブロックとした方が、最適化をやりやすくなるます。</a:t>
            </a:r>
            <a:endParaRPr kumimoji="1" lang="en-US" altLang="ja-JP" dirty="0"/>
          </a:p>
          <a:p>
            <a:r>
              <a:rPr kumimoji="1" lang="ja-JP" altLang="en-US" dirty="0"/>
              <a:t>そこで、比較演算は、拡張基本ブロックとして、</a:t>
            </a:r>
            <a:endParaRPr kumimoji="1" lang="en-US" altLang="ja-JP" dirty="0"/>
          </a:p>
          <a:p>
            <a:r>
              <a:rPr kumimoji="1" lang="ja-JP" altLang="en-US" dirty="0"/>
              <a:t>基本ブロックと同様に覗き穴最適化の範囲としておきます。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12</a:t>
            </a:fld>
            <a:endParaRPr kumimoji="1" lang="ja-JP" altLang="en-US"/>
          </a:p>
        </p:txBody>
      </p:sp>
    </p:spTree>
    <p:extLst>
      <p:ext uri="{BB962C8B-B14F-4D97-AF65-F5344CB8AC3E}">
        <p14:creationId xmlns:p14="http://schemas.microsoft.com/office/powerpoint/2010/main" val="754860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覗き穴最適化では、</a:t>
            </a:r>
            <a:endParaRPr kumimoji="1" lang="en-US" altLang="ja-JP" dirty="0"/>
          </a:p>
          <a:p>
            <a:r>
              <a:rPr kumimoji="1" lang="ja-JP" altLang="en-US" dirty="0"/>
              <a:t>基本ブロックごとに最適化を行います。</a:t>
            </a:r>
            <a:endParaRPr kumimoji="1" lang="en-US" altLang="ja-JP" dirty="0"/>
          </a:p>
          <a:p>
            <a:r>
              <a:rPr kumimoji="1" lang="ja-JP" altLang="en-US" dirty="0"/>
              <a:t>基本ブロックは命令列の途中からの出入りはありませんので、</a:t>
            </a:r>
            <a:endParaRPr kumimoji="1" lang="en-US" altLang="ja-JP" dirty="0"/>
          </a:p>
          <a:p>
            <a:r>
              <a:rPr kumimoji="1" lang="ja-JP" altLang="en-US" dirty="0"/>
              <a:t>途中の命令をより効率的な命令に入れ替えても、他のブロックに影響が出ません。</a:t>
            </a:r>
            <a:endParaRPr kumimoji="1" lang="en-US" altLang="ja-JP" dirty="0"/>
          </a:p>
          <a:p>
            <a:r>
              <a:rPr kumimoji="1" lang="ja-JP" altLang="en-US" dirty="0"/>
              <a:t>基本ブロック内での最適化としては、</a:t>
            </a:r>
            <a:endParaRPr kumimoji="1" lang="en-US" altLang="ja-JP" dirty="0"/>
          </a:p>
          <a:p>
            <a:r>
              <a:rPr kumimoji="1" lang="ja-JP" altLang="en-US" dirty="0"/>
              <a:t>コンパイル時に定数計算する、</a:t>
            </a:r>
            <a:endParaRPr kumimoji="1" lang="en-US" altLang="ja-JP" dirty="0"/>
          </a:p>
          <a:p>
            <a:r>
              <a:rPr kumimoji="1" lang="ja-JP" altLang="en-US" dirty="0"/>
              <a:t>代数的簡約化をする、</a:t>
            </a:r>
            <a:endParaRPr kumimoji="1" lang="en-US" altLang="ja-JP" dirty="0"/>
          </a:p>
          <a:p>
            <a:r>
              <a:rPr kumimoji="1" lang="ja-JP" altLang="en-US" dirty="0"/>
              <a:t>演算の強さを軽減する、</a:t>
            </a:r>
            <a:endParaRPr kumimoji="1" lang="en-US" altLang="ja-JP" dirty="0"/>
          </a:p>
          <a:p>
            <a:r>
              <a:rPr kumimoji="1" lang="ja-JP" altLang="en-US" dirty="0"/>
              <a:t>冗長命令を削除する、といった手法があります。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13</a:t>
            </a:fld>
            <a:endParaRPr kumimoji="1" lang="ja-JP" altLang="en-US"/>
          </a:p>
        </p:txBody>
      </p:sp>
    </p:spTree>
    <p:extLst>
      <p:ext uri="{BB962C8B-B14F-4D97-AF65-F5344CB8AC3E}">
        <p14:creationId xmlns:p14="http://schemas.microsoft.com/office/powerpoint/2010/main" val="318202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まずは一番簡単な最適化、コンパイル時定数計算です。</a:t>
            </a:r>
            <a:endParaRPr kumimoji="1" lang="en-US" altLang="ja-JP" dirty="0"/>
          </a:p>
          <a:p>
            <a:r>
              <a:rPr kumimoji="1" lang="ja-JP" altLang="en-US" dirty="0"/>
              <a:t>定数同士の演算は、結果は決まっています。</a:t>
            </a:r>
            <a:endParaRPr kumimoji="1" lang="en-US" altLang="ja-JP" dirty="0"/>
          </a:p>
          <a:p>
            <a:r>
              <a:rPr kumimoji="1" lang="ja-JP" altLang="en-US" dirty="0"/>
              <a:t>そこで、定数同士の演算をコンパイル時に計算してしまえば、</a:t>
            </a:r>
            <a:endParaRPr kumimoji="1" lang="en-US" altLang="ja-JP" dirty="0"/>
          </a:p>
          <a:p>
            <a:r>
              <a:rPr kumimoji="1" lang="ja-JP" altLang="en-US" dirty="0"/>
              <a:t>実行時に計算する必要が無くなります。</a:t>
            </a:r>
            <a:endParaRPr kumimoji="1" lang="en-US" altLang="ja-JP" dirty="0"/>
          </a:p>
          <a:p>
            <a:r>
              <a:rPr kumimoji="1" lang="ja-JP" altLang="en-US" dirty="0"/>
              <a:t>例えば、こちらのように </a:t>
            </a:r>
            <a:r>
              <a:rPr kumimoji="1" lang="en-US" altLang="ja-JP" dirty="0"/>
              <a:t>s = 3+7; </a:t>
            </a:r>
            <a:r>
              <a:rPr kumimoji="1" lang="ja-JP" altLang="en-US" dirty="0"/>
              <a:t>という文を考えてみましょう。</a:t>
            </a:r>
            <a:endParaRPr kumimoji="1" lang="en-US" altLang="ja-JP" dirty="0"/>
          </a:p>
          <a:p>
            <a:r>
              <a:rPr kumimoji="1" lang="ja-JP" altLang="en-US" dirty="0"/>
              <a:t>この文をアセンブラコードは右の命令列になります。</a:t>
            </a:r>
            <a:endParaRPr kumimoji="1" lang="en-US" altLang="ja-JP" dirty="0"/>
          </a:p>
          <a:p>
            <a:r>
              <a:rPr kumimoji="1" lang="ja-JP" altLang="en-US" dirty="0"/>
              <a:t>アセンブラコードの一番上の </a:t>
            </a:r>
            <a:r>
              <a:rPr kumimoji="1" lang="en-US" altLang="ja-JP" dirty="0"/>
              <a:t>&amp;s </a:t>
            </a:r>
            <a:r>
              <a:rPr kumimoji="1" lang="ja-JP" altLang="en-US" dirty="0"/>
              <a:t>は </a:t>
            </a:r>
            <a:r>
              <a:rPr kumimoji="1" lang="en-US" altLang="ja-JP" dirty="0"/>
              <a:t>s </a:t>
            </a:r>
            <a:r>
              <a:rPr kumimoji="1" lang="ja-JP" altLang="en-US" dirty="0"/>
              <a:t>の番地を表します。</a:t>
            </a:r>
            <a:endParaRPr kumimoji="1" lang="en-US" altLang="ja-JP" dirty="0"/>
          </a:p>
          <a:p>
            <a:r>
              <a:rPr kumimoji="1" lang="ja-JP" altLang="en-US" dirty="0"/>
              <a:t>この命令を実行すると、</a:t>
            </a:r>
            <a:r>
              <a:rPr kumimoji="1" lang="en-US" altLang="ja-JP" dirty="0"/>
              <a:t>s </a:t>
            </a:r>
            <a:r>
              <a:rPr kumimoji="1" lang="ja-JP" altLang="en-US" dirty="0"/>
              <a:t>に代入される値は </a:t>
            </a:r>
            <a:r>
              <a:rPr kumimoji="1" lang="en-US" altLang="ja-JP" dirty="0"/>
              <a:t>10 </a:t>
            </a:r>
            <a:r>
              <a:rPr kumimoji="1" lang="ja-JP" altLang="en-US" dirty="0"/>
              <a:t>と決まっていますので、</a:t>
            </a:r>
            <a:endParaRPr kumimoji="1" lang="en-US" altLang="ja-JP" dirty="0"/>
          </a:p>
          <a:p>
            <a:r>
              <a:rPr kumimoji="1" lang="ja-JP" altLang="en-US" dirty="0"/>
              <a:t>コンパイル時に計算して </a:t>
            </a:r>
            <a:r>
              <a:rPr kumimoji="1" lang="en-US" altLang="ja-JP" dirty="0"/>
              <a:t>s = 10; </a:t>
            </a:r>
            <a:r>
              <a:rPr kumimoji="1" lang="ja-JP" altLang="en-US" dirty="0"/>
              <a:t>としてしまいます。</a:t>
            </a:r>
            <a:endParaRPr kumimoji="1" lang="en-US" altLang="ja-JP" dirty="0"/>
          </a:p>
          <a:p>
            <a:r>
              <a:rPr kumimoji="1" lang="ja-JP" altLang="en-US" dirty="0"/>
              <a:t>アセンブラコードは、</a:t>
            </a:r>
            <a:endParaRPr kumimoji="1" lang="en-US" altLang="ja-JP" dirty="0"/>
          </a:p>
          <a:p>
            <a:r>
              <a:rPr kumimoji="1" lang="en-US" altLang="ja-JP" dirty="0"/>
              <a:t>PUSHI 3 PUSHI 7 ADD </a:t>
            </a:r>
            <a:r>
              <a:rPr kumimoji="1" lang="ja-JP" altLang="en-US" dirty="0"/>
              <a:t>の部分が</a:t>
            </a:r>
            <a:endParaRPr kumimoji="1" lang="en-US" altLang="ja-JP" dirty="0"/>
          </a:p>
          <a:p>
            <a:r>
              <a:rPr kumimoji="1" lang="en-US" altLang="ja-JP" dirty="0"/>
              <a:t>PUSHI 10 </a:t>
            </a:r>
            <a:r>
              <a:rPr kumimoji="1" lang="ja-JP" altLang="en-US" dirty="0"/>
              <a:t>となります。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14</a:t>
            </a:fld>
            <a:endParaRPr kumimoji="1" lang="ja-JP" altLang="en-US"/>
          </a:p>
        </p:txBody>
      </p:sp>
    </p:spTree>
    <p:extLst>
      <p:ext uri="{BB962C8B-B14F-4D97-AF65-F5344CB8AC3E}">
        <p14:creationId xmlns:p14="http://schemas.microsoft.com/office/powerpoint/2010/main" val="556339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定数同士の掛け算でも同様です。</a:t>
            </a:r>
            <a:endParaRPr kumimoji="1" lang="en-US" altLang="ja-JP" dirty="0"/>
          </a:p>
          <a:p>
            <a:r>
              <a:rPr kumimoji="1" lang="en-US" altLang="ja-JP" dirty="0"/>
              <a:t>2*4 </a:t>
            </a:r>
            <a:r>
              <a:rPr kumimoji="1" lang="ja-JP" altLang="en-US" dirty="0"/>
              <a:t>をコンパイル時に計算して </a:t>
            </a:r>
            <a:r>
              <a:rPr kumimoji="1" lang="en-US" altLang="ja-JP" dirty="0"/>
              <a:t>PUSHI 8 </a:t>
            </a:r>
            <a:r>
              <a:rPr kumimoji="1" lang="ja-JP" altLang="en-US" dirty="0"/>
              <a:t>とします。</a:t>
            </a:r>
            <a:endParaRPr kumimoji="1" lang="en-US" altLang="ja-JP" dirty="0"/>
          </a:p>
          <a:p>
            <a:r>
              <a:rPr kumimoji="1" lang="ja-JP" altLang="en-US" dirty="0"/>
              <a:t>こちらの割り算はどうでしょう？</a:t>
            </a:r>
            <a:endParaRPr kumimoji="1" lang="en-US" altLang="ja-JP" dirty="0"/>
          </a:p>
          <a:p>
            <a:r>
              <a:rPr kumimoji="1" lang="ja-JP" altLang="en-US" dirty="0"/>
              <a:t>この割り算では </a:t>
            </a:r>
            <a:r>
              <a:rPr kumimoji="1" lang="en-US" altLang="ja-JP" dirty="0"/>
              <a:t>0 </a:t>
            </a:r>
            <a:r>
              <a:rPr kumimoji="1" lang="ja-JP" altLang="en-US" dirty="0"/>
              <a:t>で割っています。</a:t>
            </a:r>
            <a:endParaRPr kumimoji="1" lang="en-US" altLang="ja-JP" dirty="0"/>
          </a:p>
          <a:p>
            <a:r>
              <a:rPr kumimoji="1" lang="en-US" altLang="ja-JP" dirty="0"/>
              <a:t>0</a:t>
            </a:r>
            <a:r>
              <a:rPr kumimoji="1" lang="ja-JP" altLang="en-US" dirty="0"/>
              <a:t>で割ることはできませんので、コンパイル時にエラーとしてはじきます。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15</a:t>
            </a:fld>
            <a:endParaRPr kumimoji="1" lang="ja-JP" altLang="en-US"/>
          </a:p>
        </p:txBody>
      </p:sp>
    </p:spTree>
    <p:extLst>
      <p:ext uri="{BB962C8B-B14F-4D97-AF65-F5344CB8AC3E}">
        <p14:creationId xmlns:p14="http://schemas.microsoft.com/office/powerpoint/2010/main" val="2027437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定数計算のやり方を考えてみましょう。</a:t>
            </a:r>
            <a:endParaRPr kumimoji="1" lang="en-US" altLang="ja-JP" dirty="0"/>
          </a:p>
          <a:p>
            <a:r>
              <a:rPr kumimoji="1" lang="ja-JP" altLang="en-US" dirty="0"/>
              <a:t>足し算では、被演算子のコードを積んだ後に、</a:t>
            </a:r>
            <a:endParaRPr kumimoji="1" lang="en-US" altLang="ja-JP" dirty="0"/>
          </a:p>
          <a:p>
            <a:r>
              <a:rPr kumimoji="1" lang="en-US" altLang="ja-JP" dirty="0"/>
              <a:t>ADD </a:t>
            </a:r>
            <a:r>
              <a:rPr kumimoji="1" lang="ja-JP" altLang="en-US" dirty="0"/>
              <a:t>を積みます。</a:t>
            </a:r>
            <a:endParaRPr kumimoji="1" lang="en-US" altLang="ja-JP" dirty="0"/>
          </a:p>
          <a:p>
            <a:r>
              <a:rPr kumimoji="1" lang="ja-JP" altLang="en-US" dirty="0"/>
              <a:t>このとき、</a:t>
            </a:r>
            <a:r>
              <a:rPr kumimoji="1" lang="en-US" altLang="ja-JP" dirty="0"/>
              <a:t>ADD </a:t>
            </a:r>
            <a:r>
              <a:rPr kumimoji="1" lang="ja-JP" altLang="en-US" dirty="0"/>
              <a:t>の前</a:t>
            </a:r>
            <a:r>
              <a:rPr kumimoji="1" lang="en-US" altLang="ja-JP" dirty="0"/>
              <a:t>2</a:t>
            </a:r>
            <a:r>
              <a:rPr kumimoji="1" lang="ja-JP" altLang="en-US" dirty="0"/>
              <a:t>個の命令をチェックします。</a:t>
            </a:r>
            <a:endParaRPr kumimoji="1" lang="en-US" altLang="ja-JP" dirty="0"/>
          </a:p>
          <a:p>
            <a:r>
              <a:rPr kumimoji="1" lang="ja-JP" altLang="en-US" dirty="0"/>
              <a:t>両方とも </a:t>
            </a:r>
            <a:r>
              <a:rPr kumimoji="1" lang="en-US" altLang="ja-JP" dirty="0"/>
              <a:t>PUSHI </a:t>
            </a:r>
            <a:r>
              <a:rPr kumimoji="1" lang="ja-JP" altLang="en-US" dirty="0"/>
              <a:t>でしたら、定数同士の足し算ですので、</a:t>
            </a:r>
            <a:endParaRPr kumimoji="1" lang="en-US" altLang="ja-JP" dirty="0"/>
          </a:p>
          <a:p>
            <a:r>
              <a:rPr kumimoji="1" lang="ja-JP" altLang="en-US" dirty="0"/>
              <a:t>前</a:t>
            </a:r>
            <a:r>
              <a:rPr kumimoji="1" lang="en-US" altLang="ja-JP" dirty="0"/>
              <a:t>2</a:t>
            </a:r>
            <a:r>
              <a:rPr kumimoji="1" lang="ja-JP" altLang="en-US" dirty="0"/>
              <a:t>つの </a:t>
            </a:r>
            <a:r>
              <a:rPr kumimoji="1" lang="en-US" altLang="ja-JP" dirty="0"/>
              <a:t>PUSHI </a:t>
            </a:r>
            <a:r>
              <a:rPr kumimoji="1" lang="ja-JP" altLang="en-US" dirty="0"/>
              <a:t>命令を削除し、</a:t>
            </a:r>
            <a:endParaRPr kumimoji="1" lang="en-US" altLang="ja-JP" dirty="0"/>
          </a:p>
          <a:p>
            <a:r>
              <a:rPr kumimoji="1" lang="ja-JP" altLang="en-US" dirty="0"/>
              <a:t>計算後の命令を積みます。</a:t>
            </a:r>
            <a:endParaRPr kumimoji="1" lang="en-US" altLang="ja-JP" dirty="0"/>
          </a:p>
          <a:p>
            <a:r>
              <a:rPr kumimoji="1" lang="ja-JP" altLang="en-US" dirty="0"/>
              <a:t>この操作を行うためには、</a:t>
            </a:r>
            <a:r>
              <a:rPr kumimoji="1" lang="en-US" altLang="ja-JP" dirty="0" err="1"/>
              <a:t>Iseg</a:t>
            </a:r>
            <a:r>
              <a:rPr kumimoji="1" lang="en-US" altLang="ja-JP" dirty="0"/>
              <a:t> </a:t>
            </a:r>
            <a:r>
              <a:rPr kumimoji="1" lang="ja-JP" altLang="en-US" dirty="0"/>
              <a:t>に一度積んだ命令をチェックするメソッドが必要です。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16</a:t>
            </a:fld>
            <a:endParaRPr kumimoji="1" lang="ja-JP" altLang="en-US"/>
          </a:p>
        </p:txBody>
      </p:sp>
    </p:spTree>
    <p:extLst>
      <p:ext uri="{BB962C8B-B14F-4D97-AF65-F5344CB8AC3E}">
        <p14:creationId xmlns:p14="http://schemas.microsoft.com/office/powerpoint/2010/main" val="2290547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PseudoIseg</a:t>
            </a:r>
            <a:r>
              <a:rPr kumimoji="1" lang="ja-JP" altLang="en-US" dirty="0"/>
              <a:t> には、</a:t>
            </a:r>
            <a:r>
              <a:rPr kumimoji="1" lang="en-US" altLang="ja-JP" dirty="0" err="1"/>
              <a:t>Iseg</a:t>
            </a:r>
            <a:r>
              <a:rPr kumimoji="1" lang="en-US" altLang="ja-JP" dirty="0"/>
              <a:t> </a:t>
            </a:r>
            <a:r>
              <a:rPr kumimoji="1" lang="ja-JP" altLang="en-US" dirty="0"/>
              <a:t>内の指定した番地命令をチェックするためのメソッド</a:t>
            </a:r>
            <a:endParaRPr kumimoji="1" lang="en-US" altLang="ja-JP" dirty="0"/>
          </a:p>
          <a:p>
            <a:r>
              <a:rPr kumimoji="1" lang="ja-JP" altLang="en-US" dirty="0"/>
              <a:t>指定した番地のオペランドを得るメソッド、</a:t>
            </a:r>
            <a:endParaRPr kumimoji="1" lang="en-US" altLang="ja-JP" dirty="0"/>
          </a:p>
          <a:p>
            <a:r>
              <a:rPr kumimoji="1" lang="en-US" altLang="ja-JP" dirty="0" err="1"/>
              <a:t>Iseg</a:t>
            </a:r>
            <a:r>
              <a:rPr kumimoji="1" lang="en-US" altLang="ja-JP" dirty="0"/>
              <a:t> </a:t>
            </a:r>
            <a:r>
              <a:rPr kumimoji="1" lang="ja-JP" altLang="en-US" dirty="0"/>
              <a:t>末尾の命令を削除するメソッドがあります。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17</a:t>
            </a:fld>
            <a:endParaRPr kumimoji="1" lang="ja-JP" altLang="en-US"/>
          </a:p>
        </p:txBody>
      </p:sp>
    </p:spTree>
    <p:extLst>
      <p:ext uri="{BB962C8B-B14F-4D97-AF65-F5344CB8AC3E}">
        <p14:creationId xmlns:p14="http://schemas.microsoft.com/office/powerpoint/2010/main" val="27531654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Iseg</a:t>
            </a:r>
            <a:r>
              <a:rPr kumimoji="1" lang="en-US" altLang="ja-JP" dirty="0"/>
              <a:t> </a:t>
            </a:r>
            <a:r>
              <a:rPr kumimoji="1" lang="ja-JP" altLang="en-US" dirty="0"/>
              <a:t>に積んだ命令をチェックするためのメソッドが、</a:t>
            </a:r>
            <a:endParaRPr kumimoji="1" lang="en-US" altLang="ja-JP" dirty="0"/>
          </a:p>
          <a:p>
            <a:r>
              <a:rPr kumimoji="1" lang="en-US" altLang="ja-JP" dirty="0" err="1"/>
              <a:t>checkOperator</a:t>
            </a:r>
            <a:r>
              <a:rPr kumimoji="1" lang="en-US" altLang="ja-JP" dirty="0"/>
              <a:t>() </a:t>
            </a:r>
            <a:r>
              <a:rPr kumimoji="1" lang="ja-JP" altLang="en-US" dirty="0"/>
              <a:t>です。</a:t>
            </a:r>
            <a:endParaRPr kumimoji="1" lang="en-US" altLang="ja-JP" dirty="0"/>
          </a:p>
          <a:p>
            <a:r>
              <a:rPr kumimoji="1" lang="ja-JP" altLang="en-US" dirty="0"/>
              <a:t>これは、引数で指定した番地の命令が、引数の命令と一致するかどうかを返します。</a:t>
            </a:r>
            <a:endParaRPr kumimoji="1" lang="en-US" altLang="ja-JP" dirty="0"/>
          </a:p>
          <a:p>
            <a:r>
              <a:rPr kumimoji="1" lang="ja-JP" altLang="en-US" dirty="0"/>
              <a:t>例えば、</a:t>
            </a:r>
            <a:r>
              <a:rPr kumimoji="1" lang="en-US" altLang="ja-JP" dirty="0"/>
              <a:t>10</a:t>
            </a:r>
            <a:r>
              <a:rPr kumimoji="1" lang="ja-JP" altLang="en-US" dirty="0"/>
              <a:t>番地に積んだ命令が </a:t>
            </a:r>
            <a:r>
              <a:rPr kumimoji="1" lang="en-US" altLang="ja-JP" dirty="0"/>
              <a:t>PUSHI </a:t>
            </a:r>
            <a:r>
              <a:rPr kumimoji="1" lang="ja-JP" altLang="en-US" dirty="0"/>
              <a:t>かどうか判定したければ、</a:t>
            </a:r>
            <a:endParaRPr kumimoji="1" lang="en-US" altLang="ja-JP" dirty="0"/>
          </a:p>
          <a:p>
            <a:r>
              <a:rPr kumimoji="1" lang="en-US" altLang="ja-JP" dirty="0" err="1"/>
              <a:t>iseg.checkOperator</a:t>
            </a:r>
            <a:r>
              <a:rPr kumimoji="1" lang="en-US" altLang="ja-JP" dirty="0"/>
              <a:t> (10, </a:t>
            </a:r>
            <a:r>
              <a:rPr kumimoji="1" lang="en-US" altLang="ja-JP" dirty="0" err="1"/>
              <a:t>Operator.PUSHI</a:t>
            </a:r>
            <a:r>
              <a:rPr kumimoji="1" lang="en-US" altLang="ja-JP" dirty="0"/>
              <a:t> ) </a:t>
            </a:r>
            <a:r>
              <a:rPr kumimoji="1" lang="ja-JP" altLang="en-US" dirty="0"/>
              <a:t>と書きます。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18</a:t>
            </a:fld>
            <a:endParaRPr kumimoji="1" lang="ja-JP" altLang="en-US"/>
          </a:p>
        </p:txBody>
      </p:sp>
    </p:spTree>
    <p:extLst>
      <p:ext uri="{BB962C8B-B14F-4D97-AF65-F5344CB8AC3E}">
        <p14:creationId xmlns:p14="http://schemas.microsoft.com/office/powerpoint/2010/main" val="24714597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Iseg</a:t>
            </a:r>
            <a:r>
              <a:rPr kumimoji="1" lang="en-US" altLang="ja-JP" dirty="0"/>
              <a:t> </a:t>
            </a:r>
            <a:r>
              <a:rPr kumimoji="1" lang="ja-JP" altLang="en-US" dirty="0"/>
              <a:t>に積んだ命令から、指定した番地のオペランドを得るのが </a:t>
            </a:r>
            <a:r>
              <a:rPr kumimoji="1" lang="en-US" altLang="ja-JP" dirty="0" err="1"/>
              <a:t>getOperand</a:t>
            </a:r>
            <a:r>
              <a:rPr kumimoji="1" lang="en-US" altLang="ja-JP" dirty="0"/>
              <a:t>();</a:t>
            </a:r>
          </a:p>
          <a:p>
            <a:r>
              <a:rPr kumimoji="1" lang="en-US" altLang="ja-JP" dirty="0" err="1"/>
              <a:t>Iseg</a:t>
            </a:r>
            <a:r>
              <a:rPr kumimoji="1" lang="en-US" altLang="ja-JP" dirty="0"/>
              <a:t> </a:t>
            </a:r>
            <a:r>
              <a:rPr kumimoji="1" lang="ja-JP" altLang="en-US" dirty="0"/>
              <a:t>の末尾の命令を削除するのが、</a:t>
            </a:r>
            <a:r>
              <a:rPr kumimoji="1" lang="en-US" altLang="ja-JP" dirty="0" err="1"/>
              <a:t>removeLastCode</a:t>
            </a:r>
            <a:r>
              <a:rPr kumimoji="1" lang="en-US" altLang="ja-JP" dirty="0"/>
              <a:t>() </a:t>
            </a:r>
            <a:r>
              <a:rPr kumimoji="1" lang="ja-JP" altLang="en-US" dirty="0"/>
              <a:t>です。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19</a:t>
            </a:fld>
            <a:endParaRPr kumimoji="1" lang="ja-JP" altLang="en-US"/>
          </a:p>
        </p:txBody>
      </p:sp>
    </p:spTree>
    <p:extLst>
      <p:ext uri="{BB962C8B-B14F-4D97-AF65-F5344CB8AC3E}">
        <p14:creationId xmlns:p14="http://schemas.microsoft.com/office/powerpoint/2010/main" val="3261040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コンパイラの構造は、</a:t>
            </a:r>
            <a:endParaRPr kumimoji="1" lang="en-US" altLang="ja-JP" dirty="0"/>
          </a:p>
          <a:p>
            <a:r>
              <a:rPr kumimoji="1" lang="ja-JP" altLang="en-US" dirty="0"/>
              <a:t>字句解析系、構文解析系、制約検査系、中間コード生成系、最適化系、目的コード生成系で構成されます。</a:t>
            </a:r>
            <a:endParaRPr kumimoji="1" lang="en-US" altLang="ja-JP" dirty="0"/>
          </a:p>
          <a:p>
            <a:r>
              <a:rPr kumimoji="1" lang="ja-JP" altLang="en-US" dirty="0"/>
              <a:t>今回は最適化系について学びます。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2</a:t>
            </a:fld>
            <a:endParaRPr kumimoji="1" lang="ja-JP" altLang="en-US"/>
          </a:p>
        </p:txBody>
      </p:sp>
    </p:spTree>
    <p:extLst>
      <p:ext uri="{BB962C8B-B14F-4D97-AF65-F5344CB8AC3E}">
        <p14:creationId xmlns:p14="http://schemas.microsoft.com/office/powerpoint/2010/main" val="32180886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例として、</a:t>
            </a:r>
            <a:r>
              <a:rPr kumimoji="1" lang="en-US" altLang="ja-JP" dirty="0"/>
              <a:t>&lt;Term&gt;</a:t>
            </a:r>
            <a:r>
              <a:rPr kumimoji="1" lang="ja-JP" altLang="en-US" dirty="0"/>
              <a:t> </a:t>
            </a:r>
            <a:r>
              <a:rPr kumimoji="1" lang="en-US" altLang="ja-JP" dirty="0"/>
              <a:t>“+”</a:t>
            </a:r>
            <a:r>
              <a:rPr kumimoji="1" lang="ja-JP" altLang="en-US" dirty="0"/>
              <a:t> </a:t>
            </a:r>
            <a:r>
              <a:rPr kumimoji="1" lang="en-US" altLang="ja-JP" dirty="0"/>
              <a:t>&lt;Term&gt;</a:t>
            </a:r>
            <a:r>
              <a:rPr kumimoji="1" lang="ja-JP" altLang="en-US" dirty="0"/>
              <a:t> の最適化部分のプログラムを見てみましょう。</a:t>
            </a:r>
            <a:endParaRPr kumimoji="1" lang="en-US" altLang="ja-JP" dirty="0"/>
          </a:p>
          <a:p>
            <a:r>
              <a:rPr kumimoji="1" lang="en-US" altLang="ja-JP" dirty="0"/>
              <a:t>2</a:t>
            </a:r>
            <a:r>
              <a:rPr kumimoji="1" lang="ja-JP" altLang="en-US" dirty="0"/>
              <a:t>個目の </a:t>
            </a:r>
            <a:r>
              <a:rPr kumimoji="1" lang="en-US" altLang="ja-JP" dirty="0"/>
              <a:t>&lt;Term&gt; </a:t>
            </a:r>
            <a:r>
              <a:rPr kumimoji="1" lang="ja-JP" altLang="en-US" dirty="0"/>
              <a:t>の解析後、</a:t>
            </a:r>
            <a:endParaRPr kumimoji="1" lang="en-US" altLang="ja-JP" dirty="0"/>
          </a:p>
          <a:p>
            <a:r>
              <a:rPr kumimoji="1" lang="ja-JP" altLang="en-US" dirty="0"/>
              <a:t>直前の</a:t>
            </a:r>
            <a:r>
              <a:rPr kumimoji="1" lang="en-US" altLang="ja-JP" dirty="0"/>
              <a:t>2</a:t>
            </a:r>
            <a:r>
              <a:rPr kumimoji="1" lang="ja-JP" altLang="en-US" dirty="0"/>
              <a:t>つの命令をチェックします。</a:t>
            </a:r>
            <a:endParaRPr kumimoji="1" lang="en-US" altLang="ja-JP" dirty="0"/>
          </a:p>
          <a:p>
            <a:r>
              <a:rPr kumimoji="1" lang="en-US" altLang="ja-JP" dirty="0" err="1"/>
              <a:t>getLastCodeAddress</a:t>
            </a:r>
            <a:r>
              <a:rPr kumimoji="1" lang="en-US" altLang="ja-JP" dirty="0"/>
              <a:t>() </a:t>
            </a:r>
            <a:r>
              <a:rPr kumimoji="1" lang="ja-JP" altLang="en-US" dirty="0"/>
              <a:t>メソッドで</a:t>
            </a:r>
            <a:endParaRPr kumimoji="1" lang="en-US" altLang="ja-JP" dirty="0"/>
          </a:p>
          <a:p>
            <a:r>
              <a:rPr kumimoji="1" lang="ja-JP" altLang="en-US" dirty="0"/>
              <a:t>まず、</a:t>
            </a:r>
            <a:r>
              <a:rPr kumimoji="1" lang="en-US" altLang="ja-JP" dirty="0" err="1"/>
              <a:t>Iseg</a:t>
            </a:r>
            <a:r>
              <a:rPr kumimoji="1" lang="en-US" altLang="ja-JP" dirty="0"/>
              <a:t> </a:t>
            </a:r>
            <a:r>
              <a:rPr kumimoji="1" lang="ja-JP" altLang="en-US" dirty="0"/>
              <a:t>に積んだ最後の命令の番地 </a:t>
            </a:r>
            <a:r>
              <a:rPr kumimoji="1" lang="en-US" altLang="ja-JP" dirty="0" err="1"/>
              <a:t>addr</a:t>
            </a:r>
            <a:r>
              <a:rPr kumimoji="1" lang="en-US" altLang="ja-JP" dirty="0"/>
              <a:t> </a:t>
            </a:r>
            <a:r>
              <a:rPr kumimoji="1" lang="ja-JP" altLang="en-US" dirty="0"/>
              <a:t>を得ます。</a:t>
            </a:r>
            <a:endParaRPr kumimoji="1" lang="en-US" altLang="ja-JP" dirty="0"/>
          </a:p>
          <a:p>
            <a:r>
              <a:rPr kumimoji="1" lang="ja-JP" altLang="en-US" dirty="0"/>
              <a:t>次に、</a:t>
            </a:r>
            <a:r>
              <a:rPr kumimoji="1" lang="en-US" altLang="ja-JP" dirty="0" err="1"/>
              <a:t>checkCode</a:t>
            </a:r>
            <a:r>
              <a:rPr kumimoji="1" lang="en-US" altLang="ja-JP" dirty="0"/>
              <a:t>()</a:t>
            </a:r>
            <a:r>
              <a:rPr kumimoji="1" lang="ja-JP" altLang="en-US" dirty="0"/>
              <a:t> メソッドで、 </a:t>
            </a:r>
            <a:endParaRPr kumimoji="1" lang="en-US" altLang="ja-JP" dirty="0"/>
          </a:p>
          <a:p>
            <a:r>
              <a:rPr kumimoji="1" lang="en-US" altLang="ja-JP" dirty="0"/>
              <a:t>addr-1 </a:t>
            </a:r>
            <a:r>
              <a:rPr kumimoji="1" lang="ja-JP" altLang="en-US" dirty="0"/>
              <a:t>番地と </a:t>
            </a:r>
            <a:r>
              <a:rPr kumimoji="1" lang="en-US" altLang="ja-JP" dirty="0" err="1"/>
              <a:t>addr</a:t>
            </a:r>
            <a:r>
              <a:rPr kumimoji="1" lang="en-US" altLang="ja-JP" dirty="0"/>
              <a:t> </a:t>
            </a:r>
            <a:r>
              <a:rPr kumimoji="1" lang="ja-JP" altLang="en-US" dirty="0"/>
              <a:t>番地が共に </a:t>
            </a:r>
            <a:r>
              <a:rPr kumimoji="1" lang="en-US" altLang="ja-JP" dirty="0"/>
              <a:t>PUSHI </a:t>
            </a:r>
            <a:r>
              <a:rPr kumimoji="1" lang="ja-JP" altLang="en-US" dirty="0"/>
              <a:t>かどうかチェックします。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20</a:t>
            </a:fld>
            <a:endParaRPr kumimoji="1" lang="ja-JP" altLang="en-US"/>
          </a:p>
        </p:txBody>
      </p:sp>
    </p:spTree>
    <p:extLst>
      <p:ext uri="{BB962C8B-B14F-4D97-AF65-F5344CB8AC3E}">
        <p14:creationId xmlns:p14="http://schemas.microsoft.com/office/powerpoint/2010/main" val="37649369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直前の</a:t>
            </a:r>
            <a:r>
              <a:rPr kumimoji="1" lang="en-US" altLang="ja-JP" dirty="0"/>
              <a:t>2</a:t>
            </a:r>
            <a:r>
              <a:rPr kumimoji="1" lang="ja-JP" altLang="en-US" dirty="0"/>
              <a:t>つの命令が両方とも </a:t>
            </a:r>
            <a:r>
              <a:rPr kumimoji="1" lang="en-US" altLang="ja-JP" dirty="0"/>
              <a:t>PUSHI </a:t>
            </a:r>
            <a:r>
              <a:rPr kumimoji="1" lang="ja-JP" altLang="en-US" dirty="0"/>
              <a:t>なら定数 </a:t>
            </a:r>
            <a:r>
              <a:rPr kumimoji="1" lang="en-US" altLang="ja-JP" dirty="0"/>
              <a:t>+ </a:t>
            </a:r>
            <a:r>
              <a:rPr kumimoji="1" lang="ja-JP" altLang="en-US" dirty="0"/>
              <a:t>定数ですので、</a:t>
            </a:r>
            <a:endParaRPr kumimoji="1" lang="en-US" altLang="ja-JP" dirty="0"/>
          </a:p>
          <a:p>
            <a:r>
              <a:rPr kumimoji="1" lang="en-US" altLang="ja-JP" dirty="0" err="1"/>
              <a:t>getOerand</a:t>
            </a:r>
            <a:r>
              <a:rPr kumimoji="1" lang="en-US" altLang="ja-JP" dirty="0"/>
              <a:t>() </a:t>
            </a:r>
            <a:r>
              <a:rPr kumimoji="1" lang="ja-JP" altLang="en-US" dirty="0"/>
              <a:t>メソッドで、直前の</a:t>
            </a:r>
            <a:r>
              <a:rPr kumimoji="1" lang="en-US" altLang="ja-JP" dirty="0"/>
              <a:t>2</a:t>
            </a:r>
            <a:r>
              <a:rPr kumimoji="1" lang="ja-JP" altLang="en-US" dirty="0"/>
              <a:t>つの命令の</a:t>
            </a:r>
            <a:endParaRPr kumimoji="1" lang="en-US" altLang="ja-JP" dirty="0"/>
          </a:p>
          <a:p>
            <a:r>
              <a:rPr kumimoji="1" lang="ja-JP" altLang="en-US" dirty="0"/>
              <a:t>オペランド </a:t>
            </a:r>
            <a:r>
              <a:rPr kumimoji="1" lang="en-US" altLang="ja-JP" dirty="0"/>
              <a:t>val1, val2 </a:t>
            </a:r>
            <a:r>
              <a:rPr kumimoji="1" lang="ja-JP" altLang="en-US" dirty="0"/>
              <a:t>を取り出し、</a:t>
            </a:r>
            <a:endParaRPr kumimoji="1" lang="en-US" altLang="ja-JP" dirty="0"/>
          </a:p>
          <a:p>
            <a:r>
              <a:rPr kumimoji="1" lang="en-US" altLang="ja-JP" dirty="0"/>
              <a:t>val1, val2 </a:t>
            </a:r>
            <a:r>
              <a:rPr kumimoji="1" lang="ja-JP" altLang="en-US" dirty="0"/>
              <a:t>を計算します。</a:t>
            </a:r>
            <a:endParaRPr kumimoji="1" lang="en-US" altLang="ja-JP" dirty="0"/>
          </a:p>
          <a:p>
            <a:r>
              <a:rPr kumimoji="1" lang="en-US" altLang="ja-JP" dirty="0" err="1"/>
              <a:t>removeLastCode</a:t>
            </a:r>
            <a:r>
              <a:rPr kumimoji="1" lang="en-US" altLang="ja-JP" dirty="0"/>
              <a:t>() </a:t>
            </a:r>
            <a:r>
              <a:rPr kumimoji="1" lang="ja-JP" altLang="en-US" dirty="0"/>
              <a:t>メソッドを</a:t>
            </a:r>
            <a:r>
              <a:rPr kumimoji="1" lang="en-US" altLang="ja-JP" dirty="0"/>
              <a:t>2</a:t>
            </a:r>
            <a:r>
              <a:rPr kumimoji="1" lang="ja-JP" altLang="en-US" dirty="0"/>
              <a:t>回使って、直前の</a:t>
            </a:r>
            <a:r>
              <a:rPr kumimoji="1" lang="en-US" altLang="ja-JP" dirty="0"/>
              <a:t>2</a:t>
            </a:r>
            <a:r>
              <a:rPr kumimoji="1" lang="ja-JP" altLang="en-US" dirty="0"/>
              <a:t>つの命令を削除した後、</a:t>
            </a:r>
            <a:endParaRPr kumimoji="1" lang="en-US" altLang="ja-JP" dirty="0"/>
          </a:p>
          <a:p>
            <a:r>
              <a:rPr kumimoji="1" lang="ja-JP" altLang="en-US" dirty="0"/>
              <a:t>計算後の値を積みます。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21</a:t>
            </a:fld>
            <a:endParaRPr kumimoji="1" lang="ja-JP" altLang="en-US"/>
          </a:p>
        </p:txBody>
      </p:sp>
    </p:spTree>
    <p:extLst>
      <p:ext uri="{BB962C8B-B14F-4D97-AF65-F5344CB8AC3E}">
        <p14:creationId xmlns:p14="http://schemas.microsoft.com/office/powerpoint/2010/main" val="3620961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次は配列の場合を見てみましょう。</a:t>
            </a:r>
            <a:endParaRPr kumimoji="1" lang="en-US" altLang="ja-JP" dirty="0"/>
          </a:p>
          <a:p>
            <a:r>
              <a:rPr kumimoji="1" lang="en-US" altLang="ja-JP" dirty="0"/>
              <a:t>a[1] </a:t>
            </a:r>
            <a:r>
              <a:rPr kumimoji="1" lang="ja-JP" altLang="en-US" dirty="0"/>
              <a:t>のように、配列の添え字が定数、というのはよくあります。</a:t>
            </a:r>
            <a:endParaRPr kumimoji="1" lang="en-US" altLang="ja-JP" dirty="0"/>
          </a:p>
          <a:p>
            <a:r>
              <a:rPr kumimoji="1" lang="en-US" altLang="ja-JP" dirty="0"/>
              <a:t>a[1] = 10; </a:t>
            </a:r>
            <a:r>
              <a:rPr kumimoji="1" lang="ja-JP" altLang="en-US" dirty="0"/>
              <a:t>のように代入の左辺に配列が来る文ですと、</a:t>
            </a:r>
            <a:endParaRPr kumimoji="1" lang="en-US" altLang="ja-JP" dirty="0"/>
          </a:p>
          <a:p>
            <a:r>
              <a:rPr kumimoji="1" lang="ja-JP" altLang="en-US" dirty="0"/>
              <a:t>右のコードのように、まず </a:t>
            </a:r>
            <a:r>
              <a:rPr kumimoji="1" lang="en-US" altLang="ja-JP" dirty="0"/>
              <a:t>a[0] </a:t>
            </a:r>
            <a:r>
              <a:rPr kumimoji="1" lang="ja-JP" altLang="en-US" dirty="0"/>
              <a:t>の番地を積み、</a:t>
            </a:r>
            <a:endParaRPr kumimoji="1" lang="en-US" altLang="ja-JP" dirty="0"/>
          </a:p>
          <a:p>
            <a:r>
              <a:rPr kumimoji="1" lang="ja-JP" altLang="en-US" dirty="0"/>
              <a:t>添え字の値を積み、</a:t>
            </a:r>
            <a:r>
              <a:rPr kumimoji="1" lang="en-US" altLang="ja-JP" dirty="0"/>
              <a:t>ADD </a:t>
            </a:r>
            <a:r>
              <a:rPr kumimoji="1" lang="ja-JP" altLang="en-US" dirty="0"/>
              <a:t>します。</a:t>
            </a:r>
            <a:endParaRPr kumimoji="1" lang="en-US" altLang="ja-JP" dirty="0"/>
          </a:p>
          <a:p>
            <a:r>
              <a:rPr kumimoji="1" lang="en-US" altLang="ja-JP" dirty="0"/>
              <a:t>PUSHI 10, PUSHI 1 ADD </a:t>
            </a:r>
            <a:r>
              <a:rPr kumimoji="1" lang="ja-JP" altLang="en-US" dirty="0"/>
              <a:t>は定数の演算ですので、</a:t>
            </a:r>
            <a:endParaRPr kumimoji="1" lang="en-US" altLang="ja-JP" dirty="0"/>
          </a:p>
          <a:p>
            <a:r>
              <a:rPr kumimoji="1" lang="en-US" altLang="ja-JP" dirty="0"/>
              <a:t>PUSHI 11 </a:t>
            </a:r>
            <a:r>
              <a:rPr kumimoji="1" lang="ja-JP" altLang="en-US" dirty="0"/>
              <a:t>とできます。</a:t>
            </a:r>
            <a:endParaRPr kumimoji="1" lang="en-US" altLang="ja-JP" dirty="0"/>
          </a:p>
          <a:p>
            <a:r>
              <a:rPr kumimoji="1" lang="en-US" altLang="ja-JP" dirty="0"/>
              <a:t>x = b [20]; </a:t>
            </a:r>
            <a:r>
              <a:rPr kumimoji="1" lang="ja-JP" altLang="en-US" dirty="0"/>
              <a:t>のように配列の右辺値を使う場合ですと、</a:t>
            </a:r>
            <a:endParaRPr kumimoji="1" lang="en-US" altLang="ja-JP" dirty="0"/>
          </a:p>
          <a:p>
            <a:r>
              <a:rPr kumimoji="1" lang="en-US" altLang="ja-JP" dirty="0"/>
              <a:t>PUSHI 30, PUSHI 20, ADD </a:t>
            </a:r>
            <a:r>
              <a:rPr kumimoji="1" lang="ja-JP" altLang="en-US" dirty="0"/>
              <a:t>の部分は定数演算ですので、</a:t>
            </a:r>
            <a:endParaRPr kumimoji="1" lang="en-US" altLang="ja-JP" dirty="0"/>
          </a:p>
          <a:p>
            <a:r>
              <a:rPr kumimoji="1" lang="en-US" altLang="ja-JP" dirty="0"/>
              <a:t>PUSHI 50 </a:t>
            </a:r>
            <a:r>
              <a:rPr kumimoji="1" lang="ja-JP" altLang="en-US" dirty="0"/>
              <a:t>に変換できます。</a:t>
            </a:r>
            <a:endParaRPr kumimoji="1" lang="en-US" altLang="ja-JP" dirty="0"/>
          </a:p>
          <a:p>
            <a:r>
              <a:rPr kumimoji="1" lang="en-US" altLang="ja-JP" dirty="0"/>
              <a:t>PUSHI </a:t>
            </a:r>
            <a:r>
              <a:rPr kumimoji="1" lang="ja-JP" altLang="en-US" dirty="0"/>
              <a:t>してから、</a:t>
            </a:r>
            <a:r>
              <a:rPr kumimoji="1" lang="en-US" altLang="ja-JP" dirty="0"/>
              <a:t>LOAD </a:t>
            </a:r>
            <a:r>
              <a:rPr kumimoji="1" lang="ja-JP" altLang="en-US" dirty="0"/>
              <a:t>する、ということは、</a:t>
            </a:r>
            <a:endParaRPr kumimoji="1" lang="en-US" altLang="ja-JP" dirty="0"/>
          </a:p>
          <a:p>
            <a:r>
              <a:rPr kumimoji="1" lang="ja-JP" altLang="en-US" dirty="0"/>
              <a:t>結局 </a:t>
            </a:r>
            <a:r>
              <a:rPr kumimoji="1" lang="en-US" altLang="ja-JP" dirty="0" err="1"/>
              <a:t>Dseg</a:t>
            </a:r>
            <a:r>
              <a:rPr kumimoji="1" lang="en-US" altLang="ja-JP" dirty="0"/>
              <a:t> </a:t>
            </a:r>
            <a:r>
              <a:rPr kumimoji="1" lang="ja-JP" altLang="en-US" dirty="0"/>
              <a:t>の</a:t>
            </a:r>
            <a:r>
              <a:rPr kumimoji="1" lang="en-US" altLang="ja-JP" dirty="0"/>
              <a:t>50 </a:t>
            </a:r>
            <a:r>
              <a:rPr kumimoji="1" lang="ja-JP" altLang="en-US" dirty="0"/>
              <a:t>番地の値を積むということですので、</a:t>
            </a:r>
            <a:endParaRPr kumimoji="1" lang="en-US" altLang="ja-JP" dirty="0"/>
          </a:p>
          <a:p>
            <a:r>
              <a:rPr kumimoji="1" lang="en-US" altLang="ja-JP" dirty="0"/>
              <a:t>PUSH 50 </a:t>
            </a:r>
            <a:r>
              <a:rPr kumimoji="1" lang="ja-JP" altLang="en-US" dirty="0"/>
              <a:t>にできます。</a:t>
            </a:r>
            <a:endParaRPr kumimoji="1" lang="en-US" altLang="ja-JP" dirty="0"/>
          </a:p>
          <a:p>
            <a:r>
              <a:rPr kumimoji="1" lang="ja-JP" altLang="en-US" dirty="0"/>
              <a:t>このように、配列の添え字は定数の場合は、簡略化可能です。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22</a:t>
            </a:fld>
            <a:endParaRPr kumimoji="1" lang="ja-JP" altLang="en-US"/>
          </a:p>
        </p:txBody>
      </p:sp>
    </p:spTree>
    <p:extLst>
      <p:ext uri="{BB962C8B-B14F-4D97-AF65-F5344CB8AC3E}">
        <p14:creationId xmlns:p14="http://schemas.microsoft.com/office/powerpoint/2010/main" val="9441132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配列の添え字が定数の場合のプログラムを見てみましょう。</a:t>
            </a:r>
            <a:endParaRPr kumimoji="1" lang="en-US" altLang="ja-JP" dirty="0"/>
          </a:p>
          <a:p>
            <a:r>
              <a:rPr kumimoji="1" lang="ja-JP" altLang="en-US" dirty="0"/>
              <a:t>配列の </a:t>
            </a:r>
            <a:r>
              <a:rPr kumimoji="1" lang="en-US" altLang="ja-JP" dirty="0"/>
              <a:t>] </a:t>
            </a:r>
            <a:r>
              <a:rPr kumimoji="1" lang="ja-JP" altLang="en-US" dirty="0"/>
              <a:t>を閉じたときに、</a:t>
            </a:r>
            <a:endParaRPr kumimoji="1" lang="en-US" altLang="ja-JP" dirty="0"/>
          </a:p>
          <a:p>
            <a:r>
              <a:rPr kumimoji="1" lang="ja-JP" altLang="en-US" dirty="0"/>
              <a:t>添え字が定数かどうかチェックします。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23</a:t>
            </a:fld>
            <a:endParaRPr kumimoji="1" lang="ja-JP" altLang="en-US"/>
          </a:p>
        </p:txBody>
      </p:sp>
    </p:spTree>
    <p:extLst>
      <p:ext uri="{BB962C8B-B14F-4D97-AF65-F5344CB8AC3E}">
        <p14:creationId xmlns:p14="http://schemas.microsoft.com/office/powerpoint/2010/main" val="3025879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配列の添え字が定数であれば、</a:t>
            </a:r>
            <a:endParaRPr kumimoji="1" lang="en-US" altLang="ja-JP" dirty="0"/>
          </a:p>
          <a:p>
            <a:r>
              <a:rPr kumimoji="1" lang="ja-JP" altLang="en-US" dirty="0"/>
              <a:t>まず </a:t>
            </a:r>
            <a:r>
              <a:rPr kumimoji="1" lang="en-US" altLang="ja-JP" dirty="0" err="1"/>
              <a:t>getOperand</a:t>
            </a:r>
            <a:r>
              <a:rPr kumimoji="1" lang="en-US" altLang="ja-JP" dirty="0"/>
              <a:t>() </a:t>
            </a:r>
            <a:r>
              <a:rPr kumimoji="1" lang="ja-JP" altLang="en-US" dirty="0"/>
              <a:t>で添え字の値を取り出し、</a:t>
            </a:r>
            <a:endParaRPr kumimoji="1" lang="en-US" altLang="ja-JP" dirty="0"/>
          </a:p>
          <a:p>
            <a:r>
              <a:rPr kumimoji="1" lang="ja-JP" altLang="en-US" dirty="0"/>
              <a:t>配列の先頭の番地に足します。</a:t>
            </a:r>
            <a:endParaRPr kumimoji="1" lang="en-US" altLang="ja-JP" dirty="0"/>
          </a:p>
          <a:p>
            <a:r>
              <a:rPr kumimoji="1" lang="ja-JP" altLang="en-US" dirty="0"/>
              <a:t>その次に、</a:t>
            </a:r>
            <a:r>
              <a:rPr kumimoji="1" lang="en-US" altLang="ja-JP" dirty="0"/>
              <a:t>removeLastCode() </a:t>
            </a:r>
            <a:r>
              <a:rPr kumimoji="1" lang="ja-JP" altLang="en-US" dirty="0"/>
              <a:t>で直前の命令</a:t>
            </a:r>
            <a:r>
              <a:rPr kumimoji="1" lang="en-US" altLang="ja-JP" dirty="0"/>
              <a:t>2</a:t>
            </a:r>
            <a:r>
              <a:rPr kumimoji="1" lang="ja-JP" altLang="en-US" dirty="0"/>
              <a:t>個を消します。</a:t>
            </a:r>
            <a:endParaRPr kumimoji="1" lang="en-US" altLang="ja-JP" dirty="0"/>
          </a:p>
          <a:p>
            <a:r>
              <a:rPr kumimoji="1" lang="ja-JP" altLang="en-US" dirty="0"/>
              <a:t>新しく積む命令は、左辺値か右辺値かにより異なりますので、</a:t>
            </a:r>
            <a:endParaRPr kumimoji="1" lang="en-US" altLang="ja-JP" dirty="0"/>
          </a:p>
          <a:p>
            <a:r>
              <a:rPr kumimoji="1" lang="ja-JP" altLang="en-US" dirty="0"/>
              <a:t>次のトークンが代入かどうか判定し</a:t>
            </a:r>
            <a:endParaRPr kumimoji="1" lang="en-US" altLang="ja-JP" dirty="0"/>
          </a:p>
          <a:p>
            <a:r>
              <a:rPr kumimoji="1" lang="ja-JP" altLang="en-US" dirty="0"/>
              <a:t>代入であれば左辺値が必要なので </a:t>
            </a:r>
            <a:r>
              <a:rPr kumimoji="1" lang="en-US" altLang="ja-JP" dirty="0"/>
              <a:t>PUSHI </a:t>
            </a:r>
            <a:r>
              <a:rPr kumimoji="1" lang="ja-JP" altLang="en-US" dirty="0"/>
              <a:t>を積みます。</a:t>
            </a:r>
            <a:endParaRPr kumimoji="1" lang="en-US" altLang="ja-JP" dirty="0"/>
          </a:p>
          <a:p>
            <a:r>
              <a:rPr kumimoji="1" lang="ja-JP" altLang="en-US" dirty="0"/>
              <a:t>代入以外であれば右辺値が必要なので </a:t>
            </a:r>
            <a:r>
              <a:rPr kumimoji="1" lang="en-US" altLang="ja-JP" dirty="0"/>
              <a:t>PUSH </a:t>
            </a:r>
            <a:r>
              <a:rPr kumimoji="1" lang="ja-JP" altLang="en-US" dirty="0"/>
              <a:t>を積みます。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24</a:t>
            </a:fld>
            <a:endParaRPr kumimoji="1" lang="ja-JP" altLang="en-US"/>
          </a:p>
        </p:txBody>
      </p:sp>
    </p:spTree>
    <p:extLst>
      <p:ext uri="{BB962C8B-B14F-4D97-AF65-F5344CB8AC3E}">
        <p14:creationId xmlns:p14="http://schemas.microsoft.com/office/powerpoint/2010/main" val="3025879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次は代数的簡約化です。</a:t>
            </a:r>
            <a:endParaRPr kumimoji="1" lang="en-US" altLang="ja-JP" dirty="0"/>
          </a:p>
          <a:p>
            <a:r>
              <a:rPr kumimoji="1" lang="ja-JP" altLang="en-US" dirty="0"/>
              <a:t>代数的簡約化とは、演算の性質を利用して、</a:t>
            </a:r>
            <a:endParaRPr kumimoji="1" lang="en-US" altLang="ja-JP" dirty="0"/>
          </a:p>
          <a:p>
            <a:r>
              <a:rPr kumimoji="1" lang="ja-JP" altLang="en-US" dirty="0"/>
              <a:t>演算より簡単な演算に変換する、あるいは演算を削除することです。</a:t>
            </a:r>
            <a:endParaRPr kumimoji="1" lang="en-US" altLang="ja-JP" dirty="0"/>
          </a:p>
          <a:p>
            <a:r>
              <a:rPr kumimoji="1" lang="ja-JP" altLang="en-US" dirty="0"/>
              <a:t>たとえば、こちらのように</a:t>
            </a:r>
            <a:endParaRPr kumimoji="1" lang="en-US" altLang="ja-JP" dirty="0"/>
          </a:p>
          <a:p>
            <a:r>
              <a:rPr kumimoji="1" lang="en-US" altLang="ja-JP" dirty="0" err="1"/>
              <a:t>i</a:t>
            </a:r>
            <a:r>
              <a:rPr kumimoji="1" lang="en-US" altLang="ja-JP" dirty="0"/>
              <a:t> </a:t>
            </a:r>
            <a:r>
              <a:rPr kumimoji="1" lang="ja-JP" altLang="en-US" dirty="0"/>
              <a:t>に </a:t>
            </a:r>
            <a:r>
              <a:rPr kumimoji="1" lang="en-US" altLang="ja-JP" dirty="0"/>
              <a:t>0 </a:t>
            </a:r>
            <a:r>
              <a:rPr kumimoji="1" lang="ja-JP" altLang="en-US" dirty="0"/>
              <a:t>を足している場合、</a:t>
            </a:r>
            <a:endParaRPr kumimoji="1" lang="en-US" altLang="ja-JP" dirty="0"/>
          </a:p>
          <a:p>
            <a:r>
              <a:rPr kumimoji="1" lang="en-US" altLang="ja-JP" dirty="0"/>
              <a:t>0</a:t>
            </a:r>
            <a:r>
              <a:rPr kumimoji="1" lang="ja-JP" altLang="en-US" dirty="0"/>
              <a:t>を足しても結果は変わりませんので、</a:t>
            </a:r>
            <a:r>
              <a:rPr kumimoji="1" lang="en-US" altLang="ja-JP" dirty="0"/>
              <a:t>+0 </a:t>
            </a:r>
            <a:r>
              <a:rPr kumimoji="1" lang="ja-JP" altLang="en-US" dirty="0"/>
              <a:t>は消せます。</a:t>
            </a:r>
            <a:endParaRPr kumimoji="1" lang="en-US" altLang="ja-JP" dirty="0"/>
          </a:p>
          <a:p>
            <a:r>
              <a:rPr kumimoji="1" lang="ja-JP" altLang="en-US" dirty="0"/>
              <a:t>アセンブラコードでは、</a:t>
            </a:r>
            <a:endParaRPr kumimoji="1" lang="en-US" altLang="ja-JP" dirty="0"/>
          </a:p>
          <a:p>
            <a:r>
              <a:rPr kumimoji="1" lang="en-US" altLang="ja-JP" dirty="0"/>
              <a:t>PUSHI 0,  ADD </a:t>
            </a:r>
            <a:r>
              <a:rPr kumimoji="1" lang="ja-JP" altLang="en-US" dirty="0"/>
              <a:t>は削除できます。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25</a:t>
            </a:fld>
            <a:endParaRPr kumimoji="1" lang="ja-JP" altLang="en-US"/>
          </a:p>
        </p:txBody>
      </p:sp>
    </p:spTree>
    <p:extLst>
      <p:ext uri="{BB962C8B-B14F-4D97-AF65-F5344CB8AC3E}">
        <p14:creationId xmlns:p14="http://schemas.microsoft.com/office/powerpoint/2010/main" val="1987853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同様に ０</a:t>
            </a:r>
            <a:r>
              <a:rPr kumimoji="1" lang="en-US" altLang="ja-JP" dirty="0"/>
              <a:t> + </a:t>
            </a:r>
            <a:r>
              <a:rPr kumimoji="1" lang="en-US" altLang="ja-JP" dirty="0" err="1"/>
              <a:t>i</a:t>
            </a:r>
            <a:r>
              <a:rPr kumimoji="1" lang="en-US" altLang="ja-JP" dirty="0"/>
              <a:t> </a:t>
            </a:r>
            <a:r>
              <a:rPr kumimoji="1" lang="ja-JP" altLang="en-US" dirty="0"/>
              <a:t>の場合は、 </a:t>
            </a:r>
            <a:r>
              <a:rPr kumimoji="1" lang="en-US" altLang="ja-JP" dirty="0"/>
              <a:t>0+ </a:t>
            </a:r>
            <a:r>
              <a:rPr kumimoji="1" lang="ja-JP" altLang="en-US" dirty="0"/>
              <a:t>の部分を削除できます。</a:t>
            </a:r>
            <a:endParaRPr kumimoji="1" lang="en-US" altLang="ja-JP" dirty="0"/>
          </a:p>
          <a:p>
            <a:r>
              <a:rPr kumimoji="1" lang="ja-JP" altLang="en-US" dirty="0"/>
              <a:t>アセンブラコードでは、</a:t>
            </a:r>
            <a:r>
              <a:rPr kumimoji="1" lang="en-US" altLang="ja-JP" dirty="0"/>
              <a:t>PUSHI 0 </a:t>
            </a:r>
            <a:r>
              <a:rPr kumimoji="1" lang="ja-JP" altLang="en-US" dirty="0"/>
              <a:t>と </a:t>
            </a:r>
            <a:r>
              <a:rPr kumimoji="1" lang="en-US" altLang="ja-JP" dirty="0"/>
              <a:t>ADD </a:t>
            </a:r>
            <a:r>
              <a:rPr kumimoji="1" lang="ja-JP" altLang="en-US" dirty="0"/>
              <a:t>を削除できます。</a:t>
            </a:r>
            <a:endParaRPr kumimoji="1" lang="en-US" altLang="ja-JP" dirty="0"/>
          </a:p>
          <a:p>
            <a:r>
              <a:rPr kumimoji="1" lang="en-US" altLang="ja-JP" dirty="0"/>
              <a:t>PUSHI 0 </a:t>
            </a:r>
            <a:r>
              <a:rPr kumimoji="1" lang="ja-JP" altLang="en-US" dirty="0"/>
              <a:t>と </a:t>
            </a:r>
            <a:r>
              <a:rPr kumimoji="1" lang="en-US" altLang="ja-JP" dirty="0"/>
              <a:t>ADD </a:t>
            </a:r>
            <a:r>
              <a:rPr kumimoji="1" lang="ja-JP" altLang="en-US" dirty="0"/>
              <a:t>が離れていますので、これを削除するのは工夫が要ります。</a:t>
            </a:r>
            <a:endParaRPr kumimoji="1" lang="en-US" altLang="ja-JP" dirty="0"/>
          </a:p>
          <a:p>
            <a:r>
              <a:rPr kumimoji="1" lang="ja-JP" altLang="en-US" dirty="0"/>
              <a:t>掛け算では、</a:t>
            </a:r>
            <a:r>
              <a:rPr kumimoji="1" lang="en-US" altLang="ja-JP" dirty="0"/>
              <a:t>1</a:t>
            </a:r>
            <a:r>
              <a:rPr kumimoji="1" lang="ja-JP" altLang="en-US" dirty="0"/>
              <a:t> を掛けても結果は変わりませんので、</a:t>
            </a:r>
            <a:endParaRPr kumimoji="1" lang="en-US" altLang="ja-JP" dirty="0"/>
          </a:p>
          <a:p>
            <a:r>
              <a:rPr kumimoji="1" lang="en-US" altLang="ja-JP" dirty="0"/>
              <a:t>*1 </a:t>
            </a:r>
            <a:r>
              <a:rPr kumimoji="1" lang="ja-JP" altLang="en-US" dirty="0"/>
              <a:t>は削除できます。</a:t>
            </a:r>
            <a:endParaRPr kumimoji="1" lang="en-US" altLang="ja-JP" dirty="0"/>
          </a:p>
          <a:p>
            <a:r>
              <a:rPr kumimoji="1" lang="ja-JP" altLang="en-US" dirty="0"/>
              <a:t>アセンブラコードでは、</a:t>
            </a:r>
            <a:endParaRPr kumimoji="1" lang="en-US" altLang="ja-JP" dirty="0"/>
          </a:p>
          <a:p>
            <a:r>
              <a:rPr kumimoji="1" lang="en-US" altLang="ja-JP" dirty="0"/>
              <a:t>PUSHI 1 MUL </a:t>
            </a:r>
            <a:r>
              <a:rPr kumimoji="1" lang="ja-JP" altLang="en-US" dirty="0"/>
              <a:t>は削除できます。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26</a:t>
            </a:fld>
            <a:endParaRPr kumimoji="1" lang="ja-JP" altLang="en-US"/>
          </a:p>
        </p:txBody>
      </p:sp>
    </p:spTree>
    <p:extLst>
      <p:ext uri="{BB962C8B-B14F-4D97-AF65-F5344CB8AC3E}">
        <p14:creationId xmlns:p14="http://schemas.microsoft.com/office/powerpoint/2010/main" val="24233561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掛算では、掛ける </a:t>
            </a:r>
            <a:r>
              <a:rPr kumimoji="1" lang="en-US" altLang="ja-JP" dirty="0"/>
              <a:t>0 </a:t>
            </a:r>
            <a:r>
              <a:rPr kumimoji="1" lang="ja-JP" altLang="en-US" dirty="0"/>
              <a:t>をすると常に</a:t>
            </a:r>
            <a:r>
              <a:rPr kumimoji="1" lang="en-US" altLang="ja-JP" dirty="0"/>
              <a:t>0</a:t>
            </a:r>
            <a:r>
              <a:rPr kumimoji="1" lang="ja-JP" altLang="en-US" dirty="0"/>
              <a:t>になりますので、</a:t>
            </a:r>
            <a:endParaRPr kumimoji="1" lang="en-US" altLang="ja-JP" dirty="0"/>
          </a:p>
          <a:p>
            <a:r>
              <a:rPr kumimoji="1" lang="en-US" altLang="ja-JP" dirty="0"/>
              <a:t>0</a:t>
            </a:r>
            <a:r>
              <a:rPr kumimoji="1" lang="ja-JP" altLang="en-US" dirty="0"/>
              <a:t>が掛かっている演算は全て削除できます。</a:t>
            </a:r>
            <a:endParaRPr kumimoji="1" lang="en-US" altLang="ja-JP" dirty="0"/>
          </a:p>
          <a:p>
            <a:r>
              <a:rPr kumimoji="1" lang="ja-JP" altLang="en-US" dirty="0"/>
              <a:t>例えば、</a:t>
            </a:r>
            <a:r>
              <a:rPr kumimoji="1" lang="en-US" altLang="ja-JP" dirty="0" err="1"/>
              <a:t>i</a:t>
            </a:r>
            <a:r>
              <a:rPr kumimoji="1" lang="en-US" altLang="ja-JP" dirty="0"/>
              <a:t>*</a:t>
            </a:r>
            <a:r>
              <a:rPr kumimoji="1" lang="en-US" altLang="ja-JP" dirty="0" err="1"/>
              <a:t>j+k</a:t>
            </a:r>
            <a:r>
              <a:rPr kumimoji="1" lang="en-US" altLang="ja-JP" dirty="0"/>
              <a:t>/l </a:t>
            </a:r>
            <a:r>
              <a:rPr kumimoji="1" lang="ja-JP" altLang="en-US" dirty="0"/>
              <a:t>に </a:t>
            </a:r>
            <a:r>
              <a:rPr kumimoji="1" lang="en-US" altLang="ja-JP" dirty="0"/>
              <a:t>0</a:t>
            </a:r>
            <a:r>
              <a:rPr kumimoji="1" lang="ja-JP" altLang="en-US" dirty="0"/>
              <a:t>が掛かっている場合、</a:t>
            </a:r>
            <a:endParaRPr kumimoji="1" lang="en-US" altLang="ja-JP" dirty="0"/>
          </a:p>
          <a:p>
            <a:r>
              <a:rPr kumimoji="1" lang="ja-JP" altLang="en-US" dirty="0"/>
              <a:t>演算部分を全て削除して、</a:t>
            </a:r>
            <a:endParaRPr kumimoji="1" lang="en-US" altLang="ja-JP" dirty="0"/>
          </a:p>
          <a:p>
            <a:r>
              <a:rPr kumimoji="1" lang="en-US" altLang="ja-JP" dirty="0"/>
              <a:t>PUSHI 0 </a:t>
            </a:r>
            <a:r>
              <a:rPr kumimoji="1" lang="ja-JP" altLang="en-US" dirty="0"/>
              <a:t>にできます。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27</a:t>
            </a:fld>
            <a:endParaRPr kumimoji="1" lang="ja-JP" altLang="en-US"/>
          </a:p>
        </p:txBody>
      </p:sp>
    </p:spTree>
    <p:extLst>
      <p:ext uri="{BB962C8B-B14F-4D97-AF65-F5344CB8AC3E}">
        <p14:creationId xmlns:p14="http://schemas.microsoft.com/office/powerpoint/2010/main" val="42463656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*0 </a:t>
            </a:r>
            <a:r>
              <a:rPr kumimoji="1" lang="ja-JP" altLang="en-US" dirty="0"/>
              <a:t>のときに演算を削除する場合、一部注意が必要なものがあります。</a:t>
            </a:r>
            <a:endParaRPr kumimoji="1" lang="en-US" altLang="ja-JP" dirty="0"/>
          </a:p>
          <a:p>
            <a:r>
              <a:rPr kumimoji="1" lang="ja-JP" altLang="en-US" dirty="0"/>
              <a:t>例えば、演算の途中で代入している場合です。</a:t>
            </a:r>
            <a:endParaRPr kumimoji="1" lang="en-US" altLang="ja-JP" dirty="0"/>
          </a:p>
          <a:p>
            <a:r>
              <a:rPr kumimoji="1" lang="en-US" altLang="ja-JP" dirty="0"/>
              <a:t>a = (x=y) * 0 </a:t>
            </a:r>
            <a:r>
              <a:rPr kumimoji="1" lang="ja-JP" altLang="en-US" dirty="0"/>
              <a:t>ですと、</a:t>
            </a:r>
            <a:endParaRPr kumimoji="1" lang="en-US" altLang="ja-JP" dirty="0"/>
          </a:p>
          <a:p>
            <a:r>
              <a:rPr kumimoji="1" lang="en-US" altLang="ja-JP" dirty="0"/>
              <a:t>x </a:t>
            </a:r>
            <a:r>
              <a:rPr kumimoji="1" lang="ja-JP" altLang="en-US" dirty="0"/>
              <a:t>に </a:t>
            </a:r>
            <a:r>
              <a:rPr kumimoji="1" lang="en-US" altLang="ja-JP" dirty="0"/>
              <a:t>y </a:t>
            </a:r>
            <a:r>
              <a:rPr kumimoji="1" lang="ja-JP" altLang="en-US" dirty="0"/>
              <a:t>を代入していますので、この部分は消せません。</a:t>
            </a:r>
            <a:endParaRPr kumimoji="1" lang="en-US" altLang="ja-JP" dirty="0"/>
          </a:p>
          <a:p>
            <a:r>
              <a:rPr kumimoji="1" lang="en-US" altLang="ja-JP" dirty="0"/>
              <a:t>++</a:t>
            </a:r>
            <a:r>
              <a:rPr kumimoji="1" lang="en-US" altLang="ja-JP" dirty="0" err="1"/>
              <a:t>i</a:t>
            </a:r>
            <a:r>
              <a:rPr kumimoji="1" lang="en-US" altLang="ja-JP" dirty="0"/>
              <a:t> </a:t>
            </a:r>
            <a:r>
              <a:rPr kumimoji="1" lang="ja-JP" altLang="en-US" dirty="0"/>
              <a:t>がある場合も同様です。</a:t>
            </a:r>
            <a:endParaRPr kumimoji="1" lang="en-US" altLang="ja-JP" dirty="0"/>
          </a:p>
          <a:p>
            <a:r>
              <a:rPr kumimoji="1" lang="ja-JP" altLang="en-US" dirty="0"/>
              <a:t>また、演算の途中に入出力がある場合も、</a:t>
            </a:r>
            <a:endParaRPr kumimoji="1" lang="en-US" altLang="ja-JP" dirty="0"/>
          </a:p>
          <a:p>
            <a:r>
              <a:rPr kumimoji="1" lang="ja-JP" altLang="en-US" dirty="0"/>
              <a:t>入出力に関する部分は消せません。</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28</a:t>
            </a:fld>
            <a:endParaRPr kumimoji="1" lang="ja-JP" altLang="en-US"/>
          </a:p>
        </p:txBody>
      </p:sp>
    </p:spTree>
    <p:extLst>
      <p:ext uri="{BB962C8B-B14F-4D97-AF65-F5344CB8AC3E}">
        <p14:creationId xmlns:p14="http://schemas.microsoft.com/office/powerpoint/2010/main" val="18608137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次は二重否定です。</a:t>
            </a:r>
            <a:endParaRPr kumimoji="1" lang="en-US" altLang="ja-JP" dirty="0"/>
          </a:p>
          <a:p>
            <a:r>
              <a:rPr kumimoji="1" lang="en-US" altLang="ja-JP" dirty="0"/>
              <a:t>! </a:t>
            </a:r>
            <a:r>
              <a:rPr kumimoji="1" lang="ja-JP" altLang="en-US" dirty="0"/>
              <a:t>が</a:t>
            </a:r>
            <a:r>
              <a:rPr kumimoji="1" lang="en-US" altLang="ja-JP" dirty="0"/>
              <a:t>2</a:t>
            </a:r>
            <a:r>
              <a:rPr kumimoji="1" lang="ja-JP" altLang="en-US" dirty="0"/>
              <a:t>個続く、または </a:t>
            </a:r>
            <a:r>
              <a:rPr kumimoji="1" lang="en-US" altLang="ja-JP" dirty="0"/>
              <a:t>–</a:t>
            </a:r>
            <a:r>
              <a:rPr kumimoji="1" lang="ja-JP" altLang="en-US" dirty="0"/>
              <a:t> が</a:t>
            </a:r>
            <a:r>
              <a:rPr kumimoji="1" lang="en-US" altLang="ja-JP" dirty="0"/>
              <a:t>2</a:t>
            </a:r>
            <a:r>
              <a:rPr kumimoji="1" lang="ja-JP" altLang="en-US" dirty="0"/>
              <a:t>個続く場合は削除できます。</a:t>
            </a:r>
            <a:endParaRPr kumimoji="1" lang="en-US" altLang="ja-JP" dirty="0"/>
          </a:p>
          <a:p>
            <a:r>
              <a:rPr kumimoji="1" lang="ja-JP" altLang="en-US" dirty="0"/>
              <a:t>アセンブラコードでは、</a:t>
            </a:r>
            <a:r>
              <a:rPr kumimoji="1" lang="en-US" altLang="ja-JP" dirty="0"/>
              <a:t>NOT </a:t>
            </a:r>
            <a:r>
              <a:rPr kumimoji="1" lang="en-US" altLang="ja-JP" dirty="0" err="1"/>
              <a:t>NOT</a:t>
            </a:r>
            <a:r>
              <a:rPr kumimoji="1" lang="en-US" altLang="ja-JP" dirty="0"/>
              <a:t> </a:t>
            </a:r>
            <a:r>
              <a:rPr kumimoji="1" lang="ja-JP" altLang="en-US" dirty="0"/>
              <a:t>や </a:t>
            </a:r>
            <a:r>
              <a:rPr kumimoji="1" lang="en-US" altLang="ja-JP" dirty="0"/>
              <a:t>CSIGN </a:t>
            </a:r>
            <a:r>
              <a:rPr kumimoji="1" lang="en-US" altLang="ja-JP" dirty="0" err="1"/>
              <a:t>CSIGN</a:t>
            </a:r>
            <a:r>
              <a:rPr kumimoji="1" lang="en-US" altLang="ja-JP" dirty="0"/>
              <a:t> </a:t>
            </a:r>
            <a:r>
              <a:rPr kumimoji="1" lang="ja-JP" altLang="en-US" dirty="0"/>
              <a:t>は削除できます。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29</a:t>
            </a:fld>
            <a:endParaRPr kumimoji="1" lang="ja-JP" altLang="en-US"/>
          </a:p>
        </p:txBody>
      </p:sp>
    </p:spTree>
    <p:extLst>
      <p:ext uri="{BB962C8B-B14F-4D97-AF65-F5344CB8AC3E}">
        <p14:creationId xmlns:p14="http://schemas.microsoft.com/office/powerpoint/2010/main" val="189871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最適化 </a:t>
            </a:r>
            <a:r>
              <a:rPr kumimoji="1" lang="en-US" altLang="ja-JP" dirty="0"/>
              <a:t>optimization </a:t>
            </a:r>
            <a:r>
              <a:rPr kumimoji="1" lang="ja-JP" altLang="en-US" dirty="0"/>
              <a:t>とは、プログラムをより良いプログラムにすることです。</a:t>
            </a:r>
            <a:endParaRPr kumimoji="1" lang="en-US" altLang="ja-JP" dirty="0"/>
          </a:p>
          <a:p>
            <a:r>
              <a:rPr kumimoji="1" lang="ja-JP" altLang="en-US" dirty="0"/>
              <a:t>どのようなプログラムが良いプログラムなのか、というと、</a:t>
            </a:r>
            <a:r>
              <a:rPr kumimoji="1" lang="en-US" altLang="ja-JP" dirty="0"/>
              <a:t>2</a:t>
            </a:r>
            <a:r>
              <a:rPr kumimoji="1" lang="ja-JP" altLang="en-US" dirty="0"/>
              <a:t>つの指標があります。</a:t>
            </a:r>
            <a:endParaRPr kumimoji="1" lang="en-US" altLang="ja-JP" dirty="0"/>
          </a:p>
          <a:p>
            <a:r>
              <a:rPr kumimoji="1" lang="ja-JP" altLang="en-US" dirty="0"/>
              <a:t>一つは時間最適化です。</a:t>
            </a:r>
            <a:endParaRPr kumimoji="1" lang="en-US" altLang="ja-JP" dirty="0"/>
          </a:p>
          <a:p>
            <a:r>
              <a:rPr kumimoji="1" lang="ja-JP" altLang="en-US" dirty="0"/>
              <a:t>時間最適化は実行時間を短くする、つまり速く動くようにします。</a:t>
            </a:r>
            <a:endParaRPr kumimoji="1" lang="en-US" altLang="ja-JP" dirty="0"/>
          </a:p>
          <a:p>
            <a:r>
              <a:rPr kumimoji="1" lang="ja-JP" altLang="en-US" dirty="0"/>
              <a:t>どんな処理でも、速くできるならそれに越したことはないので、どんな計算機でも時間最適化は重要です。</a:t>
            </a:r>
            <a:endParaRPr kumimoji="1" lang="en-US" altLang="ja-JP" dirty="0"/>
          </a:p>
          <a:p>
            <a:r>
              <a:rPr kumimoji="1" lang="ja-JP" altLang="en-US" dirty="0"/>
              <a:t>もう一つは、空間最適化です。</a:t>
            </a:r>
            <a:endParaRPr kumimoji="1" lang="en-US" altLang="ja-JP" dirty="0"/>
          </a:p>
          <a:p>
            <a:r>
              <a:rPr kumimoji="1" lang="ja-JP" altLang="en-US" dirty="0"/>
              <a:t>空間最適化は、プログラムサイズを小さくします。</a:t>
            </a:r>
            <a:endParaRPr kumimoji="1" lang="en-US" altLang="ja-JP" dirty="0"/>
          </a:p>
          <a:p>
            <a:r>
              <a:rPr kumimoji="1" lang="ja-JP" altLang="en-US" dirty="0"/>
              <a:t>つまり、必要なメモリを減らします。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皆さんが </a:t>
            </a:r>
            <a:r>
              <a:rPr kumimoji="1" lang="en-US" altLang="ja-JP" dirty="0"/>
              <a:t>Java </a:t>
            </a:r>
            <a:r>
              <a:rPr kumimoji="1" lang="ja-JP" altLang="en-US" dirty="0"/>
              <a:t>プログラムを作るときに、プログラムのサイズを気にしてプログラミングはしませんね？</a:t>
            </a:r>
            <a:endParaRPr kumimoji="1" lang="en-US" altLang="ja-JP" dirty="0"/>
          </a:p>
          <a:p>
            <a:r>
              <a:rPr kumimoji="1" lang="ja-JP" altLang="en-US" dirty="0"/>
              <a:t>通常の計算機では、メモリは十分にあるので、プログラムのサイズはあまり気にしません。</a:t>
            </a:r>
            <a:endParaRPr kumimoji="1" lang="en-US" altLang="ja-JP" dirty="0"/>
          </a:p>
          <a:p>
            <a:r>
              <a:rPr kumimoji="1" lang="ja-JP" altLang="en-US" dirty="0"/>
              <a:t>しかし。組み込みマイコン等では容量が小さいので、サイズを減らすことは重要です。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a:t>
            </a:fld>
            <a:endParaRPr kumimoji="1" lang="ja-JP" altLang="en-US"/>
          </a:p>
        </p:txBody>
      </p:sp>
    </p:spTree>
    <p:extLst>
      <p:ext uri="{BB962C8B-B14F-4D97-AF65-F5344CB8AC3E}">
        <p14:creationId xmlns:p14="http://schemas.microsoft.com/office/powerpoint/2010/main" val="11601306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次は零判定です。</a:t>
            </a:r>
            <a:endParaRPr kumimoji="1" lang="en-US" altLang="ja-JP" dirty="0"/>
          </a:p>
          <a:p>
            <a:r>
              <a:rPr kumimoji="1" lang="ja-JP" altLang="en-US" dirty="0"/>
              <a:t>皆さんプログラムを書くときに、</a:t>
            </a:r>
            <a:endParaRPr kumimoji="1" lang="en-US" altLang="ja-JP" dirty="0"/>
          </a:p>
          <a:p>
            <a:r>
              <a:rPr kumimoji="1" lang="ja-JP" altLang="en-US" dirty="0"/>
              <a:t>条件式で </a:t>
            </a:r>
            <a:r>
              <a:rPr kumimoji="1" lang="en-US" altLang="ja-JP" dirty="0"/>
              <a:t>== true </a:t>
            </a:r>
            <a:r>
              <a:rPr kumimoji="1" lang="ja-JP" altLang="en-US" dirty="0"/>
              <a:t>と書いて、</a:t>
            </a:r>
            <a:r>
              <a:rPr kumimoji="1" lang="en-US" altLang="ja-JP" dirty="0"/>
              <a:t>==</a:t>
            </a:r>
            <a:r>
              <a:rPr kumimoji="1" lang="ja-JP" altLang="en-US" dirty="0"/>
              <a:t> </a:t>
            </a:r>
            <a:r>
              <a:rPr kumimoji="1" lang="en-US" altLang="ja-JP" dirty="0"/>
              <a:t>true </a:t>
            </a:r>
            <a:r>
              <a:rPr kumimoji="1" lang="ja-JP" altLang="en-US" dirty="0"/>
              <a:t>は要らない、と指導を受けたことはありませんか？</a:t>
            </a:r>
            <a:endParaRPr kumimoji="1" lang="en-US" altLang="ja-JP" dirty="0"/>
          </a:p>
          <a:p>
            <a:r>
              <a:rPr kumimoji="1" lang="en-US" altLang="ja-JP" dirty="0"/>
              <a:t>== true </a:t>
            </a:r>
            <a:r>
              <a:rPr kumimoji="1" lang="ja-JP" altLang="en-US" dirty="0"/>
              <a:t>は無くても同じですので、削除できます。</a:t>
            </a:r>
            <a:endParaRPr kumimoji="1" lang="en-US" altLang="ja-JP" dirty="0"/>
          </a:p>
          <a:p>
            <a:r>
              <a:rPr kumimoji="1" lang="ja-JP" altLang="en-US" dirty="0"/>
              <a:t>アセンブラコードでは、</a:t>
            </a:r>
            <a:endParaRPr kumimoji="1" lang="en-US" altLang="ja-JP" dirty="0"/>
          </a:p>
          <a:p>
            <a:r>
              <a:rPr kumimoji="1" lang="en-US" altLang="ja-JP" dirty="0"/>
              <a:t>PUSHI 1 ,</a:t>
            </a:r>
            <a:r>
              <a:rPr kumimoji="1" lang="ja-JP" altLang="en-US" dirty="0"/>
              <a:t> </a:t>
            </a:r>
            <a:r>
              <a:rPr kumimoji="1" lang="en-US" altLang="ja-JP" dirty="0"/>
              <a:t>COMP,</a:t>
            </a:r>
            <a:r>
              <a:rPr kumimoji="1" lang="ja-JP" altLang="en-US" dirty="0"/>
              <a:t> </a:t>
            </a:r>
            <a:r>
              <a:rPr kumimoji="1" lang="en-US" altLang="ja-JP" dirty="0"/>
              <a:t>BEQ, PUSHI 0, JUMP, PUSHI 1 </a:t>
            </a:r>
            <a:r>
              <a:rPr kumimoji="1" lang="ja-JP" altLang="en-US" dirty="0"/>
              <a:t>の</a:t>
            </a:r>
            <a:r>
              <a:rPr kumimoji="1" lang="en-US" altLang="ja-JP" dirty="0"/>
              <a:t>6</a:t>
            </a:r>
            <a:r>
              <a:rPr kumimoji="1" lang="ja-JP" altLang="en-US" dirty="0"/>
              <a:t>命令を削除できます。</a:t>
            </a:r>
            <a:endParaRPr kumimoji="1" lang="en-US" altLang="ja-JP" dirty="0"/>
          </a:p>
          <a:p>
            <a:r>
              <a:rPr kumimoji="1" lang="ja-JP" altLang="en-US" dirty="0"/>
              <a:t>ただし、元のコードでは、</a:t>
            </a:r>
            <a:r>
              <a:rPr kumimoji="1" lang="en-US" altLang="ja-JP" dirty="0"/>
              <a:t>f </a:t>
            </a:r>
            <a:r>
              <a:rPr kumimoji="1" lang="ja-JP" altLang="en-US" dirty="0"/>
              <a:t>が </a:t>
            </a:r>
            <a:r>
              <a:rPr kumimoji="1" lang="en-US" altLang="ja-JP" dirty="0"/>
              <a:t>0 </a:t>
            </a:r>
            <a:r>
              <a:rPr kumimoji="1" lang="ja-JP" altLang="en-US" dirty="0"/>
              <a:t>以外であれば、スタックトップには</a:t>
            </a:r>
            <a:r>
              <a:rPr kumimoji="1" lang="en-US" altLang="ja-JP" dirty="0"/>
              <a:t>1</a:t>
            </a:r>
            <a:r>
              <a:rPr kumimoji="1" lang="ja-JP" altLang="en-US" dirty="0"/>
              <a:t>が残りますが、</a:t>
            </a:r>
            <a:endParaRPr kumimoji="1" lang="en-US" altLang="ja-JP" dirty="0"/>
          </a:p>
          <a:p>
            <a:r>
              <a:rPr kumimoji="1" lang="ja-JP" altLang="en-US" dirty="0"/>
              <a:t>削除後は </a:t>
            </a:r>
            <a:r>
              <a:rPr kumimoji="1" lang="en-US" altLang="ja-JP" dirty="0"/>
              <a:t>f </a:t>
            </a:r>
            <a:r>
              <a:rPr kumimoji="1" lang="ja-JP" altLang="en-US" dirty="0"/>
              <a:t>の値がそのまま残りますので、スタックトップの値が</a:t>
            </a:r>
            <a:r>
              <a:rPr kumimoji="1" lang="en-US" altLang="ja-JP" dirty="0"/>
              <a:t>1</a:t>
            </a:r>
            <a:r>
              <a:rPr kumimoji="1" lang="ja-JP" altLang="en-US" dirty="0"/>
              <a:t>とは限りません。</a:t>
            </a:r>
            <a:endParaRPr kumimoji="1" lang="en-US" altLang="ja-JP" dirty="0"/>
          </a:p>
          <a:p>
            <a:r>
              <a:rPr kumimoji="1" lang="ja-JP" altLang="en-US" dirty="0"/>
              <a:t>もしかすると、それが原因でバグが発生する可能性があります。</a:t>
            </a:r>
            <a:endParaRPr kumimoji="1" lang="en-US" altLang="ja-JP" dirty="0"/>
          </a:p>
          <a:p>
            <a:r>
              <a:rPr kumimoji="1" lang="ja-JP" altLang="en-US" dirty="0"/>
              <a:t>この場合は、 </a:t>
            </a:r>
            <a:r>
              <a:rPr kumimoji="1" lang="en-US" altLang="ja-JP" dirty="0"/>
              <a:t>f </a:t>
            </a:r>
            <a:r>
              <a:rPr kumimoji="1" lang="ja-JP" altLang="en-US" dirty="0"/>
              <a:t>の値を積んだ後に、</a:t>
            </a:r>
            <a:r>
              <a:rPr kumimoji="1" lang="en-US" altLang="ja-JP" dirty="0"/>
              <a:t>NOT </a:t>
            </a:r>
            <a:r>
              <a:rPr kumimoji="1" lang="en-US" altLang="ja-JP" dirty="0" err="1"/>
              <a:t>NOT</a:t>
            </a:r>
            <a:r>
              <a:rPr kumimoji="1" lang="en-US" altLang="ja-JP" dirty="0"/>
              <a:t> </a:t>
            </a:r>
            <a:r>
              <a:rPr kumimoji="1" lang="ja-JP" altLang="en-US" dirty="0"/>
              <a:t>と二重否定しておいた方が安全かもしれません。</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30</a:t>
            </a:fld>
            <a:endParaRPr kumimoji="1" lang="ja-JP" altLang="en-US"/>
          </a:p>
        </p:txBody>
      </p:sp>
    </p:spTree>
    <p:extLst>
      <p:ext uri="{BB962C8B-B14F-4D97-AF65-F5344CB8AC3E}">
        <p14:creationId xmlns:p14="http://schemas.microsoft.com/office/powerpoint/2010/main" val="40108050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 == false </a:t>
            </a:r>
            <a:r>
              <a:rPr kumimoji="1" lang="ja-JP" altLang="en-US" dirty="0"/>
              <a:t>の場合、</a:t>
            </a:r>
            <a:r>
              <a:rPr kumimoji="1" lang="en-US" altLang="ja-JP" dirty="0"/>
              <a:t>f </a:t>
            </a:r>
            <a:r>
              <a:rPr kumimoji="1" lang="ja-JP" altLang="en-US" dirty="0"/>
              <a:t>が </a:t>
            </a:r>
            <a:r>
              <a:rPr kumimoji="1" lang="en-US" altLang="ja-JP" dirty="0"/>
              <a:t>true </a:t>
            </a:r>
            <a:r>
              <a:rPr kumimoji="1" lang="ja-JP" altLang="en-US" dirty="0"/>
              <a:t>なら </a:t>
            </a:r>
            <a:r>
              <a:rPr kumimoji="1" lang="en-US" altLang="ja-JP" dirty="0"/>
              <a:t>false, f </a:t>
            </a:r>
            <a:r>
              <a:rPr kumimoji="1" lang="ja-JP" altLang="en-US" dirty="0"/>
              <a:t>が </a:t>
            </a:r>
            <a:r>
              <a:rPr kumimoji="1" lang="en-US" altLang="ja-JP" dirty="0"/>
              <a:t>false </a:t>
            </a:r>
            <a:r>
              <a:rPr kumimoji="1" lang="ja-JP" altLang="en-US" dirty="0"/>
              <a:t>なら </a:t>
            </a:r>
            <a:r>
              <a:rPr kumimoji="1" lang="en-US" altLang="ja-JP" dirty="0"/>
              <a:t>true </a:t>
            </a:r>
            <a:r>
              <a:rPr kumimoji="1" lang="ja-JP" altLang="en-US" dirty="0"/>
              <a:t>ですので、</a:t>
            </a:r>
            <a:endParaRPr kumimoji="1" lang="en-US" altLang="ja-JP" dirty="0"/>
          </a:p>
          <a:p>
            <a:r>
              <a:rPr kumimoji="1" lang="en-US" altLang="ja-JP" dirty="0"/>
              <a:t>! f </a:t>
            </a:r>
            <a:r>
              <a:rPr kumimoji="1" lang="ja-JP" altLang="en-US" dirty="0"/>
              <a:t>と同じです。</a:t>
            </a:r>
            <a:endParaRPr kumimoji="1" lang="en-US" altLang="ja-JP" dirty="0"/>
          </a:p>
          <a:p>
            <a:r>
              <a:rPr kumimoji="1" lang="ja-JP" altLang="en-US" dirty="0"/>
              <a:t>アセンブラコードは、</a:t>
            </a:r>
            <a:r>
              <a:rPr kumimoji="1" lang="en-US" altLang="ja-JP" dirty="0"/>
              <a:t>f </a:t>
            </a:r>
            <a:r>
              <a:rPr kumimoji="1" lang="ja-JP" altLang="en-US" dirty="0"/>
              <a:t>の値を積んだ後に、</a:t>
            </a:r>
            <a:r>
              <a:rPr kumimoji="1" lang="en-US" altLang="ja-JP" dirty="0"/>
              <a:t>NOT </a:t>
            </a:r>
            <a:r>
              <a:rPr kumimoji="1" lang="ja-JP" altLang="en-US" dirty="0"/>
              <a:t>を積めば</a:t>
            </a:r>
            <a:r>
              <a:rPr kumimoji="1" lang="en-US" altLang="ja-JP" dirty="0"/>
              <a:t>OK</a:t>
            </a:r>
            <a:r>
              <a:rPr kumimoji="1" lang="ja-JP" altLang="en-US" dirty="0"/>
              <a:t>です。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31</a:t>
            </a:fld>
            <a:endParaRPr kumimoji="1" lang="ja-JP" altLang="en-US"/>
          </a:p>
        </p:txBody>
      </p:sp>
    </p:spTree>
    <p:extLst>
      <p:ext uri="{BB962C8B-B14F-4D97-AF65-F5344CB8AC3E}">
        <p14:creationId xmlns:p14="http://schemas.microsoft.com/office/powerpoint/2010/main" val="42124468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 0 </a:t>
            </a:r>
            <a:r>
              <a:rPr kumimoji="1" lang="ja-JP" altLang="en-US" dirty="0"/>
              <a:t>です。</a:t>
            </a:r>
            <a:endParaRPr kumimoji="1" lang="en-US" altLang="ja-JP" dirty="0"/>
          </a:p>
          <a:p>
            <a:r>
              <a:rPr kumimoji="1" lang="en-US" altLang="ja-JP" dirty="0"/>
              <a:t>while </a:t>
            </a:r>
            <a:r>
              <a:rPr kumimoji="1" lang="ja-JP" altLang="en-US" dirty="0"/>
              <a:t>文の条件式で、</a:t>
            </a:r>
            <a:r>
              <a:rPr kumimoji="1" lang="en-US" altLang="ja-JP" dirty="0"/>
              <a:t>0 </a:t>
            </a:r>
            <a:r>
              <a:rPr kumimoji="1" lang="ja-JP" altLang="en-US" dirty="0"/>
              <a:t>になればループ脱出、というのはよくありますね。</a:t>
            </a:r>
            <a:endParaRPr kumimoji="1" lang="en-US" altLang="ja-JP" dirty="0"/>
          </a:p>
          <a:p>
            <a:r>
              <a:rPr kumimoji="1" lang="en-US" altLang="ja-JP" dirty="0"/>
              <a:t>n == 0 </a:t>
            </a:r>
            <a:r>
              <a:rPr kumimoji="1" lang="ja-JP" altLang="en-US" dirty="0"/>
              <a:t>の場合、</a:t>
            </a:r>
            <a:r>
              <a:rPr kumimoji="1" lang="en-US" altLang="ja-JP" dirty="0"/>
              <a:t>n </a:t>
            </a:r>
            <a:r>
              <a:rPr kumimoji="1" lang="ja-JP" altLang="en-US" dirty="0"/>
              <a:t>が </a:t>
            </a:r>
            <a:r>
              <a:rPr kumimoji="1" lang="en-US" altLang="ja-JP" dirty="0"/>
              <a:t>0 </a:t>
            </a:r>
            <a:r>
              <a:rPr kumimoji="1" lang="ja-JP" altLang="en-US" dirty="0"/>
              <a:t>なら </a:t>
            </a:r>
            <a:r>
              <a:rPr kumimoji="1" lang="en-US" altLang="ja-JP" dirty="0"/>
              <a:t>true, 0 </a:t>
            </a:r>
            <a:r>
              <a:rPr kumimoji="1" lang="ja-JP" altLang="en-US" dirty="0"/>
              <a:t>以外なら </a:t>
            </a:r>
            <a:r>
              <a:rPr kumimoji="1" lang="en-US" altLang="ja-JP" dirty="0"/>
              <a:t>false </a:t>
            </a:r>
            <a:r>
              <a:rPr kumimoji="1" lang="ja-JP" altLang="en-US" dirty="0"/>
              <a:t>です。</a:t>
            </a:r>
            <a:endParaRPr kumimoji="1" lang="en-US" altLang="ja-JP" dirty="0"/>
          </a:p>
          <a:p>
            <a:r>
              <a:rPr kumimoji="1" lang="en-US" altLang="ja-JP" dirty="0" err="1"/>
              <a:t>vsm</a:t>
            </a:r>
            <a:r>
              <a:rPr kumimoji="1" lang="en-US" altLang="ja-JP" dirty="0"/>
              <a:t> </a:t>
            </a:r>
            <a:r>
              <a:rPr kumimoji="1" lang="ja-JP" altLang="en-US" dirty="0"/>
              <a:t>アセンブラでは、</a:t>
            </a:r>
            <a:r>
              <a:rPr kumimoji="1" lang="en-US" altLang="ja-JP" dirty="0"/>
              <a:t>0 </a:t>
            </a:r>
            <a:r>
              <a:rPr kumimoji="1" lang="ja-JP" altLang="en-US" dirty="0"/>
              <a:t>は </a:t>
            </a:r>
            <a:r>
              <a:rPr kumimoji="1" lang="en-US" altLang="ja-JP" dirty="0"/>
              <a:t>false</a:t>
            </a:r>
            <a:r>
              <a:rPr kumimoji="1" lang="ja-JP" altLang="en-US" dirty="0"/>
              <a:t>、</a:t>
            </a:r>
            <a:r>
              <a:rPr kumimoji="1" lang="en-US" altLang="ja-JP" dirty="0"/>
              <a:t>0 </a:t>
            </a:r>
            <a:r>
              <a:rPr kumimoji="1" lang="ja-JP" altLang="en-US" dirty="0"/>
              <a:t>以外は </a:t>
            </a:r>
            <a:r>
              <a:rPr kumimoji="1" lang="en-US" altLang="ja-JP" dirty="0"/>
              <a:t>true </a:t>
            </a:r>
            <a:r>
              <a:rPr kumimoji="1" lang="ja-JP" altLang="en-US" dirty="0"/>
              <a:t>となりますので、</a:t>
            </a:r>
            <a:endParaRPr kumimoji="1" lang="en-US" altLang="ja-JP" dirty="0"/>
          </a:p>
          <a:p>
            <a:r>
              <a:rPr kumimoji="1" lang="en-US" altLang="ja-JP" dirty="0"/>
              <a:t>n== 0 </a:t>
            </a:r>
            <a:r>
              <a:rPr kumimoji="1" lang="ja-JP" altLang="en-US" dirty="0"/>
              <a:t>は </a:t>
            </a:r>
            <a:r>
              <a:rPr kumimoji="1" lang="en-US" altLang="ja-JP" dirty="0"/>
              <a:t>! n </a:t>
            </a:r>
            <a:r>
              <a:rPr kumimoji="1" lang="ja-JP" altLang="en-US" dirty="0"/>
              <a:t>と等価です。</a:t>
            </a:r>
            <a:endParaRPr kumimoji="1" lang="en-US" altLang="ja-JP" dirty="0"/>
          </a:p>
          <a:p>
            <a:r>
              <a:rPr kumimoji="1" lang="ja-JP" altLang="en-US" dirty="0"/>
              <a:t>アセンブラコードでは、</a:t>
            </a:r>
            <a:r>
              <a:rPr kumimoji="1" lang="en-US" altLang="ja-JP" dirty="0"/>
              <a:t>n </a:t>
            </a:r>
            <a:r>
              <a:rPr kumimoji="1" lang="ja-JP" altLang="en-US" dirty="0"/>
              <a:t>を積んだあとに </a:t>
            </a:r>
            <a:r>
              <a:rPr kumimoji="1" lang="en-US" altLang="ja-JP" dirty="0"/>
              <a:t>NOT </a:t>
            </a:r>
            <a:r>
              <a:rPr kumimoji="1" lang="ja-JP" altLang="en-US" dirty="0"/>
              <a:t>とすれば</a:t>
            </a:r>
            <a:r>
              <a:rPr kumimoji="1" lang="en-US" altLang="ja-JP" dirty="0"/>
              <a:t>OK</a:t>
            </a:r>
            <a:r>
              <a:rPr kumimoji="1" lang="ja-JP" altLang="en-US" dirty="0"/>
              <a:t>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32</a:t>
            </a:fld>
            <a:endParaRPr kumimoji="1" lang="ja-JP" altLang="en-US"/>
          </a:p>
        </p:txBody>
      </p:sp>
    </p:spTree>
    <p:extLst>
      <p:ext uri="{BB962C8B-B14F-4D97-AF65-F5344CB8AC3E}">
        <p14:creationId xmlns:p14="http://schemas.microsoft.com/office/powerpoint/2010/main" val="12124037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 != 0 </a:t>
            </a:r>
            <a:r>
              <a:rPr kumimoji="1" lang="ja-JP" altLang="en-US" dirty="0"/>
              <a:t>の場合は、</a:t>
            </a:r>
            <a:r>
              <a:rPr kumimoji="1" lang="en-US" altLang="ja-JP" dirty="0"/>
              <a:t>n </a:t>
            </a:r>
            <a:r>
              <a:rPr kumimoji="1" lang="ja-JP" altLang="en-US" dirty="0"/>
              <a:t>が </a:t>
            </a:r>
            <a:r>
              <a:rPr kumimoji="1" lang="en-US" altLang="ja-JP" dirty="0"/>
              <a:t>0 </a:t>
            </a:r>
            <a:r>
              <a:rPr kumimoji="1" lang="ja-JP" altLang="en-US" dirty="0"/>
              <a:t>以外なら </a:t>
            </a:r>
            <a:r>
              <a:rPr kumimoji="1" lang="en-US" altLang="ja-JP" dirty="0"/>
              <a:t>true</a:t>
            </a:r>
            <a:r>
              <a:rPr kumimoji="1" lang="ja-JP" altLang="en-US" dirty="0"/>
              <a:t>、</a:t>
            </a:r>
            <a:r>
              <a:rPr kumimoji="1" lang="en-US" altLang="ja-JP" dirty="0"/>
              <a:t>0</a:t>
            </a:r>
            <a:r>
              <a:rPr kumimoji="1" lang="ja-JP" altLang="en-US" dirty="0"/>
              <a:t>なら </a:t>
            </a:r>
            <a:r>
              <a:rPr kumimoji="1" lang="en-US" altLang="ja-JP" dirty="0"/>
              <a:t>false </a:t>
            </a:r>
            <a:r>
              <a:rPr kumimoji="1" lang="ja-JP" altLang="en-US" dirty="0"/>
              <a:t>です。</a:t>
            </a:r>
            <a:endParaRPr kumimoji="1" lang="en-US" altLang="ja-JP" dirty="0"/>
          </a:p>
          <a:p>
            <a:r>
              <a:rPr kumimoji="1" lang="ja-JP" altLang="en-US" dirty="0"/>
              <a:t>もともと値が </a:t>
            </a:r>
            <a:r>
              <a:rPr kumimoji="1" lang="en-US" altLang="ja-JP" dirty="0"/>
              <a:t>0 </a:t>
            </a:r>
            <a:r>
              <a:rPr kumimoji="1" lang="ja-JP" altLang="en-US" dirty="0"/>
              <a:t>以外は </a:t>
            </a:r>
            <a:r>
              <a:rPr kumimoji="1" lang="en-US" altLang="ja-JP" dirty="0" err="1"/>
              <a:t>treu</a:t>
            </a:r>
            <a:r>
              <a:rPr kumimoji="1" lang="ja-JP" altLang="en-US" dirty="0"/>
              <a:t>、</a:t>
            </a:r>
            <a:r>
              <a:rPr kumimoji="1" lang="en-US" altLang="ja-JP" dirty="0"/>
              <a:t>0</a:t>
            </a:r>
            <a:r>
              <a:rPr kumimoji="1" lang="ja-JP" altLang="en-US" dirty="0"/>
              <a:t>は </a:t>
            </a:r>
            <a:r>
              <a:rPr kumimoji="1" lang="en-US" altLang="ja-JP" dirty="0"/>
              <a:t>false </a:t>
            </a:r>
            <a:r>
              <a:rPr kumimoji="1" lang="ja-JP" altLang="en-US" dirty="0"/>
              <a:t>ですので、</a:t>
            </a:r>
            <a:endParaRPr kumimoji="1" lang="en-US" altLang="ja-JP" dirty="0"/>
          </a:p>
          <a:p>
            <a:r>
              <a:rPr kumimoji="1" lang="en-US" altLang="ja-JP" dirty="0"/>
              <a:t>n != 0 </a:t>
            </a:r>
            <a:r>
              <a:rPr kumimoji="1" lang="ja-JP" altLang="en-US" dirty="0"/>
              <a:t>は </a:t>
            </a:r>
            <a:r>
              <a:rPr kumimoji="1" lang="en-US" altLang="ja-JP" dirty="0"/>
              <a:t>n</a:t>
            </a:r>
            <a:r>
              <a:rPr kumimoji="1" lang="ja-JP" altLang="en-US" dirty="0"/>
              <a:t> だけでかまいません。</a:t>
            </a:r>
            <a:endParaRPr kumimoji="1" lang="en-US" altLang="ja-JP" dirty="0"/>
          </a:p>
          <a:p>
            <a:r>
              <a:rPr kumimoji="1" lang="ja-JP" altLang="en-US" dirty="0"/>
              <a:t>ただし、</a:t>
            </a:r>
            <a:r>
              <a:rPr kumimoji="1" lang="en-US" altLang="ja-JP" dirty="0"/>
              <a:t>n != 0 </a:t>
            </a:r>
            <a:r>
              <a:rPr kumimoji="1" lang="ja-JP" altLang="en-US" dirty="0"/>
              <a:t>ですと、</a:t>
            </a:r>
            <a:r>
              <a:rPr kumimoji="1" lang="en-US" altLang="ja-JP" dirty="0"/>
              <a:t>n </a:t>
            </a:r>
            <a:r>
              <a:rPr kumimoji="1" lang="ja-JP" altLang="en-US" dirty="0"/>
              <a:t>の値が </a:t>
            </a:r>
            <a:r>
              <a:rPr kumimoji="1" lang="en-US" altLang="ja-JP" dirty="0"/>
              <a:t>0 </a:t>
            </a:r>
            <a:r>
              <a:rPr kumimoji="1" lang="ja-JP" altLang="en-US" dirty="0"/>
              <a:t>以外の場合もは全て </a:t>
            </a:r>
            <a:r>
              <a:rPr kumimoji="1" lang="en-US" altLang="ja-JP" dirty="0"/>
              <a:t>1 </a:t>
            </a:r>
            <a:r>
              <a:rPr kumimoji="1" lang="ja-JP" altLang="en-US" dirty="0"/>
              <a:t>になりますが、</a:t>
            </a:r>
            <a:endParaRPr kumimoji="1" lang="en-US" altLang="ja-JP" dirty="0"/>
          </a:p>
          <a:p>
            <a:r>
              <a:rPr kumimoji="1" lang="en-US" altLang="ja-JP" dirty="0"/>
              <a:t>n</a:t>
            </a:r>
            <a:r>
              <a:rPr kumimoji="1" lang="ja-JP" altLang="en-US" dirty="0"/>
              <a:t> だけですと、</a:t>
            </a:r>
            <a:r>
              <a:rPr kumimoji="1" lang="en-US" altLang="ja-JP" dirty="0"/>
              <a:t>1</a:t>
            </a:r>
            <a:r>
              <a:rPr kumimoji="1" lang="ja-JP" altLang="en-US" dirty="0"/>
              <a:t>以外の値がそのまま残りますので、</a:t>
            </a:r>
            <a:endParaRPr kumimoji="1" lang="en-US" altLang="ja-JP" dirty="0"/>
          </a:p>
          <a:p>
            <a:r>
              <a:rPr kumimoji="1" lang="ja-JP" altLang="en-US" dirty="0"/>
              <a:t>それが原因でバグになるかもしれません。</a:t>
            </a:r>
            <a:endParaRPr kumimoji="1" lang="en-US" altLang="ja-JP" dirty="0"/>
          </a:p>
          <a:p>
            <a:r>
              <a:rPr kumimoji="1" lang="ja-JP" altLang="en-US" dirty="0"/>
              <a:t>この場合は、</a:t>
            </a:r>
            <a:r>
              <a:rPr kumimoji="1" lang="en-US" altLang="ja-JP" dirty="0"/>
              <a:t>PUSH n NOT </a:t>
            </a:r>
            <a:r>
              <a:rPr kumimoji="1" lang="en-US" altLang="ja-JP" dirty="0" err="1"/>
              <a:t>NOT</a:t>
            </a:r>
            <a:r>
              <a:rPr kumimoji="1" lang="en-US" altLang="ja-JP" dirty="0"/>
              <a:t> </a:t>
            </a:r>
            <a:r>
              <a:rPr kumimoji="1" lang="ja-JP" altLang="en-US" dirty="0"/>
              <a:t>と二重否定しておいた方が安全です。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33</a:t>
            </a:fld>
            <a:endParaRPr kumimoji="1" lang="ja-JP" altLang="en-US"/>
          </a:p>
        </p:txBody>
      </p:sp>
    </p:spTree>
    <p:extLst>
      <p:ext uri="{BB962C8B-B14F-4D97-AF65-F5344CB8AC3E}">
        <p14:creationId xmlns:p14="http://schemas.microsoft.com/office/powerpoint/2010/main" val="28834367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こちらの表が代数的簡約化可能な演算の一覧です。</a:t>
            </a:r>
            <a:endParaRPr kumimoji="1" lang="en-US" altLang="ja-JP" dirty="0"/>
          </a:p>
          <a:p>
            <a:r>
              <a:rPr kumimoji="1" lang="ja-JP" altLang="en-US" dirty="0"/>
              <a:t>簡約化に対応させるなら、この表に当てはまるかチェックして、</a:t>
            </a:r>
            <a:endParaRPr kumimoji="1" lang="en-US" altLang="ja-JP" dirty="0"/>
          </a:p>
          <a:p>
            <a:r>
              <a:rPr kumimoji="1" lang="ja-JP" altLang="en-US" dirty="0"/>
              <a:t>当てはまればコードを変換します。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34</a:t>
            </a:fld>
            <a:endParaRPr kumimoji="1" lang="ja-JP" altLang="en-US"/>
          </a:p>
        </p:txBody>
      </p:sp>
    </p:spTree>
    <p:extLst>
      <p:ext uri="{BB962C8B-B14F-4D97-AF65-F5344CB8AC3E}">
        <p14:creationId xmlns:p14="http://schemas.microsoft.com/office/powerpoint/2010/main" val="27794894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情報システムプロジェクト</a:t>
            </a:r>
            <a:r>
              <a:rPr kumimoji="1" lang="en-US" altLang="ja-JP" dirty="0"/>
              <a:t>1 </a:t>
            </a:r>
            <a:r>
              <a:rPr kumimoji="1" lang="ja-JP" altLang="en-US" dirty="0"/>
              <a:t>の</a:t>
            </a:r>
            <a:r>
              <a:rPr kumimoji="1" lang="en-US" altLang="ja-JP" dirty="0"/>
              <a:t>VSM</a:t>
            </a:r>
            <a:r>
              <a:rPr kumimoji="1" lang="ja-JP" altLang="en-US" dirty="0"/>
              <a:t>アセンブラでは、比較命令は</a:t>
            </a:r>
            <a:endParaRPr kumimoji="1" lang="en-US" altLang="ja-JP" dirty="0"/>
          </a:p>
          <a:p>
            <a:r>
              <a:rPr kumimoji="1" lang="en-US" altLang="ja-JP" dirty="0"/>
              <a:t>COMP</a:t>
            </a:r>
            <a:r>
              <a:rPr kumimoji="1" lang="ja-JP" altLang="en-US" dirty="0"/>
              <a:t>のみでした。</a:t>
            </a:r>
            <a:endParaRPr kumimoji="1" lang="en-US" altLang="ja-JP" dirty="0"/>
          </a:p>
          <a:p>
            <a:r>
              <a:rPr kumimoji="1" lang="ja-JP" altLang="en-US" dirty="0"/>
              <a:t>アセンブラによっては、</a:t>
            </a:r>
            <a:r>
              <a:rPr kumimoji="1" lang="en-US" altLang="ja-JP" dirty="0"/>
              <a:t>COMP </a:t>
            </a:r>
            <a:r>
              <a:rPr kumimoji="1" lang="ja-JP" altLang="en-US" dirty="0"/>
              <a:t>以外の比較命令がある場合もあります。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35</a:t>
            </a:fld>
            <a:endParaRPr kumimoji="1" lang="ja-JP" altLang="en-US"/>
          </a:p>
        </p:txBody>
      </p:sp>
    </p:spTree>
    <p:extLst>
      <p:ext uri="{BB962C8B-B14F-4D97-AF65-F5344CB8AC3E}">
        <p14:creationId xmlns:p14="http://schemas.microsoft.com/office/powerpoint/2010/main" val="30549696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情報システムプロジェクト</a:t>
            </a:r>
            <a:r>
              <a:rPr kumimoji="1" lang="en-US" altLang="ja-JP" dirty="0"/>
              <a:t>1</a:t>
            </a:r>
            <a:r>
              <a:rPr kumimoji="1" lang="ja-JP" altLang="en-US" dirty="0"/>
              <a:t> の</a:t>
            </a:r>
            <a:r>
              <a:rPr kumimoji="1" lang="en-US" altLang="ja-JP" dirty="0"/>
              <a:t>VSM</a:t>
            </a:r>
            <a:r>
              <a:rPr kumimoji="1" lang="ja-JP" altLang="en-US" dirty="0"/>
              <a:t>アセンブラは、</a:t>
            </a:r>
            <a:endParaRPr kumimoji="1" lang="en-US" altLang="ja-JP" dirty="0"/>
          </a:p>
          <a:p>
            <a:r>
              <a:rPr kumimoji="1" lang="ja-JP" altLang="en-US" dirty="0"/>
              <a:t>比較は </a:t>
            </a:r>
            <a:r>
              <a:rPr kumimoji="1" lang="en-US" altLang="ja-JP" dirty="0"/>
              <a:t>COMP BEQ PUSHI 0 JUMP PUSHI 1 </a:t>
            </a:r>
            <a:r>
              <a:rPr kumimoji="1" lang="ja-JP" altLang="en-US" dirty="0"/>
              <a:t>の</a:t>
            </a:r>
            <a:r>
              <a:rPr kumimoji="1" lang="en-US" altLang="ja-JP" dirty="0"/>
              <a:t>5</a:t>
            </a:r>
            <a:r>
              <a:rPr kumimoji="1" lang="ja-JP" altLang="en-US" dirty="0"/>
              <a:t>個組です。</a:t>
            </a:r>
            <a:endParaRPr kumimoji="1" lang="en-US" altLang="ja-JP" dirty="0"/>
          </a:p>
          <a:p>
            <a:r>
              <a:rPr kumimoji="1" lang="en-US" altLang="ja-JP" dirty="0"/>
              <a:t>BEQ </a:t>
            </a:r>
            <a:r>
              <a:rPr kumimoji="1" lang="ja-JP" altLang="en-US" dirty="0"/>
              <a:t>の部分は演算子に応じて変更します。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36</a:t>
            </a:fld>
            <a:endParaRPr kumimoji="1" lang="ja-JP" altLang="en-US"/>
          </a:p>
        </p:txBody>
      </p:sp>
    </p:spTree>
    <p:extLst>
      <p:ext uri="{BB962C8B-B14F-4D97-AF65-F5344CB8AC3E}">
        <p14:creationId xmlns:p14="http://schemas.microsoft.com/office/powerpoint/2010/main" val="14051078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EQ </a:t>
            </a:r>
            <a:r>
              <a:rPr kumimoji="1" lang="ja-JP" altLang="en-US" dirty="0"/>
              <a:t>等の命令があるアセンブラでは、比較は </a:t>
            </a:r>
            <a:r>
              <a:rPr kumimoji="1" lang="en-US" altLang="ja-JP" dirty="0"/>
              <a:t>EQ </a:t>
            </a:r>
            <a:r>
              <a:rPr kumimoji="1" lang="ja-JP" altLang="en-US" dirty="0"/>
              <a:t>と書くだけですみます。</a:t>
            </a:r>
            <a:endParaRPr kumimoji="1" lang="en-US" altLang="ja-JP" dirty="0"/>
          </a:p>
          <a:p>
            <a:r>
              <a:rPr kumimoji="1" lang="ja-JP" altLang="en-US" dirty="0"/>
              <a:t>残念ながらシステムプロジェクトのアセンブラには</a:t>
            </a:r>
            <a:r>
              <a:rPr kumimoji="1" lang="en-US" altLang="ja-JP" dirty="0"/>
              <a:t>COMP</a:t>
            </a:r>
            <a:r>
              <a:rPr kumimoji="1" lang="ja-JP" altLang="en-US" dirty="0"/>
              <a:t>しかありませんので、</a:t>
            </a:r>
            <a:endParaRPr kumimoji="1" lang="en-US" altLang="ja-JP" dirty="0"/>
          </a:p>
          <a:p>
            <a:r>
              <a:rPr kumimoji="1" lang="en-US" altLang="ja-JP" dirty="0"/>
              <a:t>COMP</a:t>
            </a:r>
            <a:r>
              <a:rPr kumimoji="1" lang="ja-JP" altLang="en-US" dirty="0"/>
              <a:t>を使って比較しなければなりません。</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37</a:t>
            </a:fld>
            <a:endParaRPr kumimoji="1" lang="ja-JP" altLang="en-US"/>
          </a:p>
        </p:txBody>
      </p:sp>
    </p:spTree>
    <p:extLst>
      <p:ext uri="{BB962C8B-B14F-4D97-AF65-F5344CB8AC3E}">
        <p14:creationId xmlns:p14="http://schemas.microsoft.com/office/powerpoint/2010/main" val="23900018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a:t>
            </a:r>
            <a:r>
              <a:rPr kumimoji="1" lang="en-US" altLang="ja-JP" dirty="0"/>
              <a:t>COMP </a:t>
            </a:r>
            <a:r>
              <a:rPr kumimoji="1" lang="ja-JP" altLang="en-US" dirty="0"/>
              <a:t>と</a:t>
            </a:r>
            <a:r>
              <a:rPr kumimoji="1" lang="en-US" altLang="ja-JP" dirty="0"/>
              <a:t>EQ </a:t>
            </a:r>
            <a:r>
              <a:rPr kumimoji="1" lang="ja-JP" altLang="en-US" dirty="0"/>
              <a:t>の結果を比べてみましょうお。</a:t>
            </a:r>
            <a:endParaRPr kumimoji="1" lang="en-US" altLang="ja-JP" dirty="0"/>
          </a:p>
          <a:p>
            <a:r>
              <a:rPr kumimoji="1" lang="en-US" altLang="ja-JP" dirty="0"/>
              <a:t>COMP </a:t>
            </a:r>
            <a:r>
              <a:rPr kumimoji="1" lang="ja-JP" altLang="en-US" dirty="0"/>
              <a:t>は、</a:t>
            </a:r>
            <a:r>
              <a:rPr kumimoji="1" lang="en-US" altLang="ja-JP" dirty="0"/>
              <a:t>2</a:t>
            </a:r>
            <a:r>
              <a:rPr kumimoji="1" lang="ja-JP" altLang="en-US" dirty="0"/>
              <a:t>つの値が等しければ </a:t>
            </a:r>
            <a:r>
              <a:rPr kumimoji="1" lang="en-US" altLang="ja-JP" dirty="0"/>
              <a:t>0 </a:t>
            </a:r>
            <a:r>
              <a:rPr kumimoji="1" lang="ja-JP" altLang="en-US" dirty="0"/>
              <a:t>、異なれば </a:t>
            </a:r>
            <a:r>
              <a:rPr kumimoji="1" lang="en-US" altLang="ja-JP" dirty="0"/>
              <a:t>-1 </a:t>
            </a:r>
            <a:r>
              <a:rPr kumimoji="1" lang="ja-JP" altLang="en-US" dirty="0"/>
              <a:t>か </a:t>
            </a:r>
            <a:r>
              <a:rPr kumimoji="1" lang="en-US" altLang="ja-JP" dirty="0"/>
              <a:t>1 </a:t>
            </a:r>
            <a:r>
              <a:rPr kumimoji="1" lang="ja-JP" altLang="en-US" dirty="0"/>
              <a:t>が返ってきます。</a:t>
            </a:r>
            <a:endParaRPr kumimoji="1" lang="en-US" altLang="ja-JP" dirty="0"/>
          </a:p>
          <a:p>
            <a:r>
              <a:rPr kumimoji="1" lang="ja-JP" altLang="en-US" dirty="0"/>
              <a:t>一方、</a:t>
            </a:r>
            <a:r>
              <a:rPr kumimoji="1" lang="en-US" altLang="ja-JP" dirty="0"/>
              <a:t>EQ </a:t>
            </a:r>
            <a:r>
              <a:rPr kumimoji="1" lang="ja-JP" altLang="en-US" dirty="0"/>
              <a:t>は、</a:t>
            </a:r>
            <a:r>
              <a:rPr kumimoji="1" lang="en-US" altLang="ja-JP" dirty="0"/>
              <a:t>2</a:t>
            </a:r>
            <a:r>
              <a:rPr kumimoji="1" lang="ja-JP" altLang="en-US" dirty="0"/>
              <a:t>つの値が等しければ </a:t>
            </a:r>
            <a:r>
              <a:rPr kumimoji="1" lang="en-US" altLang="ja-JP" dirty="0"/>
              <a:t>1 </a:t>
            </a:r>
            <a:r>
              <a:rPr kumimoji="1" lang="ja-JP" altLang="en-US" dirty="0"/>
              <a:t>、異なれば </a:t>
            </a:r>
            <a:r>
              <a:rPr kumimoji="1" lang="en-US" altLang="ja-JP" dirty="0"/>
              <a:t>0 </a:t>
            </a:r>
            <a:r>
              <a:rPr kumimoji="1" lang="ja-JP" altLang="en-US" dirty="0"/>
              <a:t>が返ってきます。</a:t>
            </a:r>
            <a:endParaRPr kumimoji="1" lang="en-US" altLang="ja-JP" dirty="0"/>
          </a:p>
          <a:p>
            <a:r>
              <a:rPr kumimoji="1" lang="ja-JP" altLang="en-US" dirty="0"/>
              <a:t>それぞれの値を </a:t>
            </a:r>
            <a:r>
              <a:rPr kumimoji="1" lang="en-US" altLang="ja-JP" dirty="0"/>
              <a:t>true false </a:t>
            </a:r>
            <a:r>
              <a:rPr kumimoji="1" lang="ja-JP" altLang="en-US" dirty="0"/>
              <a:t>の真偽値として見た場合、</a:t>
            </a:r>
            <a:endParaRPr kumimoji="1" lang="en-US" altLang="ja-JP" dirty="0"/>
          </a:p>
          <a:p>
            <a:r>
              <a:rPr kumimoji="1" lang="en-US" altLang="ja-JP" dirty="0"/>
              <a:t>COMP </a:t>
            </a:r>
            <a:r>
              <a:rPr kumimoji="1" lang="ja-JP" altLang="en-US" dirty="0"/>
              <a:t>は </a:t>
            </a:r>
            <a:r>
              <a:rPr kumimoji="1" lang="en-US" altLang="ja-JP" dirty="0"/>
              <a:t>true, false, true</a:t>
            </a:r>
          </a:p>
          <a:p>
            <a:r>
              <a:rPr kumimoji="1" lang="en-US" altLang="ja-JP" dirty="0"/>
              <a:t>EQ </a:t>
            </a:r>
            <a:r>
              <a:rPr kumimoji="1" lang="ja-JP" altLang="en-US" dirty="0"/>
              <a:t>は </a:t>
            </a:r>
            <a:r>
              <a:rPr kumimoji="1" lang="en-US" altLang="ja-JP" dirty="0"/>
              <a:t>false. true, false </a:t>
            </a:r>
            <a:r>
              <a:rPr kumimoji="1" lang="ja-JP" altLang="en-US" dirty="0"/>
              <a:t>ですので、</a:t>
            </a:r>
            <a:r>
              <a:rPr kumimoji="1" lang="en-US" altLang="ja-JP" dirty="0"/>
              <a:t>COMP </a:t>
            </a:r>
            <a:r>
              <a:rPr kumimoji="1" lang="ja-JP" altLang="en-US" dirty="0"/>
              <a:t>と </a:t>
            </a:r>
            <a:r>
              <a:rPr kumimoji="1" lang="en-US" altLang="ja-JP" dirty="0"/>
              <a:t>EQ </a:t>
            </a:r>
            <a:r>
              <a:rPr kumimoji="1" lang="ja-JP" altLang="en-US" dirty="0"/>
              <a:t>は</a:t>
            </a:r>
            <a:endParaRPr kumimoji="1" lang="en-US" altLang="ja-JP" dirty="0"/>
          </a:p>
          <a:p>
            <a:r>
              <a:rPr kumimoji="1" lang="ja-JP" altLang="en-US" dirty="0"/>
              <a:t>真偽が逆になっています。</a:t>
            </a:r>
            <a:endParaRPr kumimoji="1" lang="en-US" altLang="ja-JP" dirty="0"/>
          </a:p>
          <a:p>
            <a:r>
              <a:rPr kumimoji="1" lang="ja-JP" altLang="en-US" dirty="0"/>
              <a:t>ということは、</a:t>
            </a:r>
            <a:r>
              <a:rPr kumimoji="1" lang="en-US" altLang="ja-JP" dirty="0"/>
              <a:t>COMP </a:t>
            </a:r>
            <a:r>
              <a:rPr kumimoji="1" lang="ja-JP" altLang="en-US" dirty="0"/>
              <a:t>の結果を否定すれば </a:t>
            </a:r>
            <a:r>
              <a:rPr kumimoji="1" lang="en-US" altLang="ja-JP" dirty="0"/>
              <a:t>EQ </a:t>
            </a:r>
            <a:r>
              <a:rPr kumimoji="1" lang="ja-JP" altLang="en-US" dirty="0"/>
              <a:t>と同じになります。</a:t>
            </a:r>
            <a:endParaRPr kumimoji="1" lang="en-US" altLang="ja-JP" dirty="0"/>
          </a:p>
          <a:p>
            <a:r>
              <a:rPr kumimoji="1" lang="ja-JP" altLang="en-US" dirty="0"/>
              <a:t>つまり、</a:t>
            </a:r>
            <a:r>
              <a:rPr kumimoji="1" lang="en-US" altLang="ja-JP" dirty="0"/>
              <a:t>EQ </a:t>
            </a:r>
            <a:r>
              <a:rPr kumimoji="1" lang="ja-JP" altLang="en-US" dirty="0"/>
              <a:t>の代わりに </a:t>
            </a:r>
            <a:r>
              <a:rPr kumimoji="1" lang="en-US" altLang="ja-JP" dirty="0"/>
              <a:t>COMP NOT </a:t>
            </a:r>
            <a:r>
              <a:rPr kumimoji="1" lang="ja-JP" altLang="en-US" dirty="0"/>
              <a:t>と書けるわけです。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38</a:t>
            </a:fld>
            <a:endParaRPr kumimoji="1" lang="ja-JP" altLang="en-US"/>
          </a:p>
        </p:txBody>
      </p:sp>
    </p:spTree>
    <p:extLst>
      <p:ext uri="{BB962C8B-B14F-4D97-AF65-F5344CB8AC3E}">
        <p14:creationId xmlns:p14="http://schemas.microsoft.com/office/powerpoint/2010/main" val="4339068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&lt;Exp&gt; == &lt;Exp&gt; </a:t>
            </a:r>
            <a:r>
              <a:rPr kumimoji="1" lang="ja-JP" altLang="en-US" dirty="0"/>
              <a:t>の場合、</a:t>
            </a:r>
            <a:endParaRPr kumimoji="1" lang="en-US" altLang="ja-JP" dirty="0"/>
          </a:p>
          <a:p>
            <a:r>
              <a:rPr kumimoji="1" lang="en-US" altLang="ja-JP" dirty="0"/>
              <a:t>COMP BEQ</a:t>
            </a:r>
            <a:r>
              <a:rPr kumimoji="1" lang="ja-JP" altLang="en-US" dirty="0"/>
              <a:t> </a:t>
            </a:r>
            <a:r>
              <a:rPr kumimoji="1" lang="en-US" altLang="ja-JP" dirty="0"/>
              <a:t>PUSHI 0 JUMP PUSHI 1 </a:t>
            </a:r>
            <a:r>
              <a:rPr kumimoji="1" lang="ja-JP" altLang="en-US" dirty="0"/>
              <a:t>の部分は</a:t>
            </a:r>
            <a:endParaRPr kumimoji="1" lang="en-US" altLang="ja-JP" dirty="0"/>
          </a:p>
          <a:p>
            <a:r>
              <a:rPr kumimoji="1" lang="en-US" altLang="ja-JP" dirty="0"/>
              <a:t>COMP</a:t>
            </a:r>
            <a:r>
              <a:rPr kumimoji="1" lang="ja-JP" altLang="en-US" dirty="0"/>
              <a:t> </a:t>
            </a:r>
            <a:r>
              <a:rPr kumimoji="1" lang="en-US" altLang="ja-JP" dirty="0"/>
              <a:t>NOT</a:t>
            </a:r>
            <a:r>
              <a:rPr kumimoji="1" lang="ja-JP" altLang="en-US" dirty="0"/>
              <a:t> にできます。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39</a:t>
            </a:fld>
            <a:endParaRPr kumimoji="1" lang="ja-JP" altLang="en-US"/>
          </a:p>
        </p:txBody>
      </p:sp>
    </p:spTree>
    <p:extLst>
      <p:ext uri="{BB962C8B-B14F-4D97-AF65-F5344CB8AC3E}">
        <p14:creationId xmlns:p14="http://schemas.microsoft.com/office/powerpoint/2010/main" val="225939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最適化する場合、どこまで最適化を目指すか、というのが重要です。</a:t>
            </a:r>
            <a:endParaRPr kumimoji="1" lang="en-US" altLang="ja-JP" dirty="0"/>
          </a:p>
          <a:p>
            <a:r>
              <a:rPr kumimoji="1" lang="ja-JP" altLang="en-US" dirty="0"/>
              <a:t>最適化をするには、それなりの労力が必要です。</a:t>
            </a:r>
            <a:endParaRPr kumimoji="1" lang="en-US" altLang="ja-JP" dirty="0"/>
          </a:p>
          <a:p>
            <a:r>
              <a:rPr kumimoji="1" lang="ja-JP" altLang="en-US" dirty="0"/>
              <a:t>理論上は、ある処理に対して、最低これだけの処理時間は必要、という実行時間の下限があります。</a:t>
            </a:r>
            <a:endParaRPr kumimoji="1" lang="en-US" altLang="ja-JP" dirty="0"/>
          </a:p>
          <a:p>
            <a:r>
              <a:rPr kumimoji="1" lang="ja-JP" altLang="en-US" dirty="0"/>
              <a:t>しかしその下限は未知ですので、実行時間をどこまで下げられるかはわかりません。</a:t>
            </a:r>
            <a:endParaRPr kumimoji="1" lang="en-US" altLang="ja-JP" dirty="0"/>
          </a:p>
          <a:p>
            <a:r>
              <a:rPr kumimoji="1" lang="ja-JP" altLang="en-US" dirty="0"/>
              <a:t>頑張って実行時間を減らそうとしたが、結局できなかった、ということもありえます。</a:t>
            </a:r>
            <a:endParaRPr kumimoji="1" lang="en-US" altLang="ja-JP" dirty="0"/>
          </a:p>
          <a:p>
            <a:r>
              <a:rPr kumimoji="1" lang="ja-JP" altLang="en-US" dirty="0"/>
              <a:t>こちらのグラフは、最適化の効率を表したものです。</a:t>
            </a:r>
            <a:endParaRPr kumimoji="1" lang="en-US" altLang="ja-JP" dirty="0"/>
          </a:p>
          <a:p>
            <a:r>
              <a:rPr kumimoji="1" lang="ja-JP" altLang="en-US" dirty="0"/>
              <a:t>縦軸が、最適なコードとの実行時間の差を表します。</a:t>
            </a:r>
            <a:endParaRPr kumimoji="1" lang="en-US" altLang="ja-JP" dirty="0"/>
          </a:p>
          <a:p>
            <a:r>
              <a:rPr kumimoji="1" lang="ja-JP" altLang="en-US" dirty="0"/>
              <a:t>横軸は、最適化への努力を表します。</a:t>
            </a:r>
            <a:endParaRPr kumimoji="1" lang="en-US" altLang="ja-JP" dirty="0"/>
          </a:p>
          <a:p>
            <a:r>
              <a:rPr kumimoji="1" lang="ja-JP" altLang="en-US" dirty="0"/>
              <a:t>最初のうちは、少し最適化を行うだけで大幅に実行時間を減らせます。</a:t>
            </a:r>
            <a:endParaRPr kumimoji="1" lang="en-US" altLang="ja-JP" dirty="0"/>
          </a:p>
          <a:p>
            <a:r>
              <a:rPr kumimoji="1" lang="ja-JP" altLang="en-US" dirty="0"/>
              <a:t>しかし次第に減らせる量は減っていきます。</a:t>
            </a:r>
            <a:endParaRPr kumimoji="1" lang="en-US" altLang="ja-JP" dirty="0"/>
          </a:p>
          <a:p>
            <a:r>
              <a:rPr kumimoji="1" lang="ja-JP" altLang="en-US" dirty="0"/>
              <a:t>最後は、努力に見合うだけの成果は得られなくなります。</a:t>
            </a:r>
            <a:endParaRPr kumimoji="1" lang="en-US" altLang="ja-JP" dirty="0"/>
          </a:p>
          <a:p>
            <a:r>
              <a:rPr kumimoji="1" lang="ja-JP" altLang="en-US" dirty="0"/>
              <a:t>ですので、最適化する場合は、どこまでやるかを見極める必要があります。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a:t>
            </a:fld>
            <a:endParaRPr kumimoji="1" lang="ja-JP" altLang="en-US"/>
          </a:p>
        </p:txBody>
      </p:sp>
    </p:spTree>
    <p:extLst>
      <p:ext uri="{BB962C8B-B14F-4D97-AF65-F5344CB8AC3E}">
        <p14:creationId xmlns:p14="http://schemas.microsoft.com/office/powerpoint/2010/main" val="297595954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NE </a:t>
            </a:r>
            <a:r>
              <a:rPr kumimoji="1" lang="ja-JP" altLang="en-US" dirty="0"/>
              <a:t>との比較をしてみましょう。</a:t>
            </a:r>
            <a:endParaRPr kumimoji="1" lang="en-US" altLang="ja-JP" dirty="0"/>
          </a:p>
          <a:p>
            <a:r>
              <a:rPr kumimoji="1" lang="en-US" altLang="ja-JP" dirty="0"/>
              <a:t>NE </a:t>
            </a:r>
            <a:r>
              <a:rPr kumimoji="1" lang="ja-JP" altLang="en-US" dirty="0"/>
              <a:t>は、</a:t>
            </a:r>
            <a:r>
              <a:rPr kumimoji="1" lang="en-US" altLang="ja-JP" dirty="0"/>
              <a:t>2</a:t>
            </a:r>
            <a:r>
              <a:rPr kumimoji="1" lang="ja-JP" altLang="en-US" dirty="0"/>
              <a:t>つの値が異なれば </a:t>
            </a:r>
            <a:r>
              <a:rPr kumimoji="1" lang="en-US" altLang="ja-JP" dirty="0"/>
              <a:t>1 </a:t>
            </a:r>
            <a:r>
              <a:rPr kumimoji="1" lang="ja-JP" altLang="en-US" dirty="0"/>
              <a:t>、等しければ </a:t>
            </a:r>
            <a:r>
              <a:rPr kumimoji="1" lang="en-US" altLang="ja-JP" dirty="0"/>
              <a:t>0 </a:t>
            </a:r>
            <a:r>
              <a:rPr kumimoji="1" lang="ja-JP" altLang="en-US" dirty="0"/>
              <a:t>を返す命令です。</a:t>
            </a:r>
            <a:endParaRPr kumimoji="1" lang="en-US" altLang="ja-JP" dirty="0"/>
          </a:p>
          <a:p>
            <a:r>
              <a:rPr kumimoji="1" lang="ja-JP" altLang="en-US" dirty="0"/>
              <a:t>真偽値として見た場合、</a:t>
            </a:r>
            <a:endParaRPr kumimoji="1" lang="en-US" altLang="ja-JP" dirty="0"/>
          </a:p>
          <a:p>
            <a:r>
              <a:rPr kumimoji="1" lang="en-US" altLang="ja-JP" dirty="0"/>
              <a:t>COMP </a:t>
            </a:r>
            <a:r>
              <a:rPr kumimoji="1" lang="ja-JP" altLang="en-US" dirty="0"/>
              <a:t>が </a:t>
            </a:r>
            <a:r>
              <a:rPr kumimoji="1" lang="en-US" altLang="ja-JP" dirty="0"/>
              <a:t>true, false, true, NE </a:t>
            </a:r>
            <a:r>
              <a:rPr kumimoji="1" lang="ja-JP" altLang="en-US" dirty="0"/>
              <a:t>が </a:t>
            </a:r>
            <a:r>
              <a:rPr kumimoji="1" lang="en-US" altLang="ja-JP" dirty="0"/>
              <a:t>true, false, true </a:t>
            </a:r>
            <a:r>
              <a:rPr kumimoji="1" lang="ja-JP" altLang="en-US" dirty="0"/>
              <a:t>ですから、</a:t>
            </a:r>
            <a:endParaRPr kumimoji="1" lang="en-US" altLang="ja-JP" dirty="0"/>
          </a:p>
          <a:p>
            <a:r>
              <a:rPr kumimoji="1" lang="ja-JP" altLang="en-US" dirty="0"/>
              <a:t>両者は同じです。</a:t>
            </a:r>
            <a:endParaRPr kumimoji="1" lang="en-US" altLang="ja-JP" dirty="0"/>
          </a:p>
          <a:p>
            <a:r>
              <a:rPr kumimoji="1" lang="ja-JP" altLang="en-US" dirty="0"/>
              <a:t>つまり、</a:t>
            </a:r>
            <a:r>
              <a:rPr kumimoji="1" lang="en-US" altLang="ja-JP" dirty="0"/>
              <a:t>NE </a:t>
            </a:r>
            <a:r>
              <a:rPr kumimoji="1" lang="ja-JP" altLang="en-US" dirty="0"/>
              <a:t>の代わりに </a:t>
            </a:r>
            <a:r>
              <a:rPr kumimoji="1" lang="en-US" altLang="ja-JP" dirty="0"/>
              <a:t>COMP </a:t>
            </a:r>
            <a:r>
              <a:rPr kumimoji="1" lang="ja-JP" altLang="en-US" dirty="0"/>
              <a:t>を使えます。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40</a:t>
            </a:fld>
            <a:endParaRPr kumimoji="1" lang="ja-JP" altLang="en-US"/>
          </a:p>
        </p:txBody>
      </p:sp>
    </p:spTree>
    <p:extLst>
      <p:ext uri="{BB962C8B-B14F-4D97-AF65-F5344CB8AC3E}">
        <p14:creationId xmlns:p14="http://schemas.microsoft.com/office/powerpoint/2010/main" val="30413282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&lt;Exp&gt; != &lt;Exp&gt; </a:t>
            </a:r>
            <a:r>
              <a:rPr kumimoji="1" lang="ja-JP" altLang="en-US" dirty="0"/>
              <a:t>の場合、</a:t>
            </a:r>
            <a:endParaRPr kumimoji="1" lang="en-US" altLang="ja-JP" dirty="0"/>
          </a:p>
          <a:p>
            <a:r>
              <a:rPr kumimoji="1" lang="en-US" altLang="ja-JP" dirty="0"/>
              <a:t>COMP BNE PUSHI 0 JUMP PUSHI 1 </a:t>
            </a:r>
            <a:r>
              <a:rPr kumimoji="1" lang="ja-JP" altLang="en-US" dirty="0"/>
              <a:t>の部分を</a:t>
            </a:r>
            <a:endParaRPr kumimoji="1" lang="en-US" altLang="ja-JP" dirty="0"/>
          </a:p>
          <a:p>
            <a:r>
              <a:rPr kumimoji="1" lang="en-US" altLang="ja-JP" dirty="0"/>
              <a:t>COMP </a:t>
            </a:r>
            <a:r>
              <a:rPr kumimoji="1" lang="ja-JP" altLang="en-US" dirty="0"/>
              <a:t>のみにできます。</a:t>
            </a:r>
            <a:endParaRPr kumimoji="1" lang="en-US" altLang="ja-JP" dirty="0"/>
          </a:p>
          <a:p>
            <a:r>
              <a:rPr kumimoji="1" lang="ja-JP" altLang="en-US" dirty="0"/>
              <a:t>ただし、</a:t>
            </a:r>
            <a:r>
              <a:rPr kumimoji="1" lang="en-US" altLang="ja-JP" dirty="0"/>
              <a:t>COMP </a:t>
            </a:r>
            <a:r>
              <a:rPr kumimoji="1" lang="ja-JP" altLang="en-US" dirty="0"/>
              <a:t>の結果は </a:t>
            </a:r>
            <a:r>
              <a:rPr kumimoji="1" lang="en-US" altLang="ja-JP" dirty="0"/>
              <a:t>-1 </a:t>
            </a:r>
            <a:r>
              <a:rPr kumimoji="1" lang="ja-JP" altLang="en-US" dirty="0"/>
              <a:t>もありますので、</a:t>
            </a:r>
            <a:endParaRPr kumimoji="1" lang="en-US" altLang="ja-JP" dirty="0"/>
          </a:p>
          <a:p>
            <a:r>
              <a:rPr kumimoji="1" lang="ja-JP" altLang="en-US" dirty="0"/>
              <a:t>安全を考えるなら、 </a:t>
            </a:r>
            <a:r>
              <a:rPr kumimoji="1" lang="en-US" altLang="ja-JP" dirty="0"/>
              <a:t>COMP NOT </a:t>
            </a:r>
            <a:r>
              <a:rPr kumimoji="1" lang="en-US" altLang="ja-JP" dirty="0" err="1"/>
              <a:t>NOT</a:t>
            </a:r>
            <a:r>
              <a:rPr kumimoji="1" lang="en-US" altLang="ja-JP" dirty="0"/>
              <a:t> </a:t>
            </a:r>
            <a:r>
              <a:rPr kumimoji="1" lang="ja-JP" altLang="en-US" dirty="0"/>
              <a:t>と</a:t>
            </a:r>
            <a:endParaRPr kumimoji="1" lang="en-US" altLang="ja-JP" dirty="0"/>
          </a:p>
          <a:p>
            <a:r>
              <a:rPr kumimoji="1" lang="ja-JP" altLang="en-US" dirty="0"/>
              <a:t>二重否定しておいた方がいいでしょう。</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41</a:t>
            </a:fld>
            <a:endParaRPr kumimoji="1" lang="ja-JP" altLang="en-US"/>
          </a:p>
        </p:txBody>
      </p:sp>
    </p:spTree>
    <p:extLst>
      <p:ext uri="{BB962C8B-B14F-4D97-AF65-F5344CB8AC3E}">
        <p14:creationId xmlns:p14="http://schemas.microsoft.com/office/powerpoint/2010/main" val="25869033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LE </a:t>
            </a:r>
            <a:r>
              <a:rPr kumimoji="1" lang="ja-JP" altLang="en-US" dirty="0"/>
              <a:t>です。</a:t>
            </a:r>
            <a:endParaRPr kumimoji="1" lang="en-US" altLang="ja-JP" dirty="0"/>
          </a:p>
          <a:p>
            <a:r>
              <a:rPr kumimoji="1" lang="en-US" altLang="ja-JP" dirty="0"/>
              <a:t>LE </a:t>
            </a:r>
            <a:r>
              <a:rPr kumimoji="1" lang="ja-JP" altLang="en-US" dirty="0"/>
              <a:t>は、一つ目の値の方が小さいか等しければ </a:t>
            </a:r>
            <a:r>
              <a:rPr kumimoji="1" lang="en-US" altLang="ja-JP" dirty="0"/>
              <a:t>1</a:t>
            </a:r>
            <a:r>
              <a:rPr kumimoji="1" lang="ja-JP" altLang="en-US" dirty="0"/>
              <a:t>、一つめの値の方が大きければ </a:t>
            </a:r>
            <a:r>
              <a:rPr kumimoji="1" lang="en-US" altLang="ja-JP" dirty="0"/>
              <a:t>0 </a:t>
            </a:r>
            <a:r>
              <a:rPr kumimoji="1" lang="ja-JP" altLang="en-US" dirty="0"/>
              <a:t>を返します。</a:t>
            </a:r>
            <a:endParaRPr kumimoji="1" lang="en-US" altLang="ja-JP" dirty="0"/>
          </a:p>
          <a:p>
            <a:r>
              <a:rPr kumimoji="1" lang="ja-JP" altLang="en-US" dirty="0"/>
              <a:t>ここで、</a:t>
            </a:r>
            <a:r>
              <a:rPr kumimoji="1" lang="en-US" altLang="ja-JP" dirty="0"/>
              <a:t>COMP </a:t>
            </a:r>
            <a:r>
              <a:rPr kumimoji="1" lang="ja-JP" altLang="en-US" dirty="0"/>
              <a:t>の結果から </a:t>
            </a:r>
            <a:r>
              <a:rPr kumimoji="1" lang="en-US" altLang="ja-JP" dirty="0"/>
              <a:t>1 </a:t>
            </a:r>
            <a:r>
              <a:rPr kumimoji="1" lang="ja-JP" altLang="en-US" dirty="0"/>
              <a:t>を引いてみます。</a:t>
            </a:r>
            <a:endParaRPr kumimoji="1" lang="en-US" altLang="ja-JP" dirty="0"/>
          </a:p>
          <a:p>
            <a:r>
              <a:rPr kumimoji="1" lang="ja-JP" altLang="en-US" dirty="0"/>
              <a:t>すると、</a:t>
            </a:r>
            <a:r>
              <a:rPr kumimoji="1" lang="en-US" altLang="ja-JP" dirty="0"/>
              <a:t>-2, -1, 0 </a:t>
            </a:r>
            <a:r>
              <a:rPr kumimoji="1" lang="ja-JP" altLang="en-US" dirty="0"/>
              <a:t>となりまます。</a:t>
            </a:r>
            <a:endParaRPr kumimoji="1" lang="en-US" altLang="ja-JP" dirty="0"/>
          </a:p>
          <a:p>
            <a:r>
              <a:rPr kumimoji="1" lang="ja-JP" altLang="en-US" dirty="0"/>
              <a:t>真偽値で見ると、 </a:t>
            </a:r>
            <a:r>
              <a:rPr kumimoji="1" lang="en-US" altLang="ja-JP" dirty="0"/>
              <a:t>true, true, false </a:t>
            </a:r>
            <a:r>
              <a:rPr kumimoji="1" lang="ja-JP" altLang="en-US" dirty="0"/>
              <a:t>です。</a:t>
            </a:r>
            <a:endParaRPr kumimoji="1" lang="en-US" altLang="ja-JP" dirty="0"/>
          </a:p>
          <a:p>
            <a:r>
              <a:rPr kumimoji="1" lang="ja-JP" altLang="en-US" dirty="0"/>
              <a:t>つまり、</a:t>
            </a:r>
            <a:r>
              <a:rPr kumimoji="1" lang="en-US" altLang="ja-JP" dirty="0"/>
              <a:t>COMP </a:t>
            </a:r>
            <a:r>
              <a:rPr kumimoji="1" lang="ja-JP" altLang="en-US" dirty="0"/>
              <a:t>の値から </a:t>
            </a:r>
            <a:r>
              <a:rPr kumimoji="1" lang="en-US" altLang="ja-JP" dirty="0"/>
              <a:t>1 </a:t>
            </a:r>
            <a:r>
              <a:rPr kumimoji="1" lang="ja-JP" altLang="en-US" dirty="0"/>
              <a:t>を引くと、</a:t>
            </a:r>
            <a:r>
              <a:rPr kumimoji="1" lang="en-US" altLang="ja-JP" dirty="0"/>
              <a:t>LE </a:t>
            </a:r>
            <a:r>
              <a:rPr kumimoji="1" lang="ja-JP" altLang="en-US" dirty="0"/>
              <a:t>と真偽が同じになります。</a:t>
            </a:r>
            <a:endParaRPr kumimoji="1" lang="en-US" altLang="ja-JP" dirty="0"/>
          </a:p>
          <a:p>
            <a:r>
              <a:rPr kumimoji="1" lang="ja-JP" altLang="en-US" dirty="0"/>
              <a:t>したがって、</a:t>
            </a:r>
            <a:r>
              <a:rPr kumimoji="1" lang="en-US" altLang="ja-JP" dirty="0"/>
              <a:t>LE </a:t>
            </a:r>
            <a:r>
              <a:rPr kumimoji="1" lang="ja-JP" altLang="en-US" dirty="0"/>
              <a:t>の代わりに </a:t>
            </a:r>
            <a:r>
              <a:rPr kumimoji="1" lang="en-US" altLang="ja-JP" dirty="0"/>
              <a:t>COMP DEC </a:t>
            </a:r>
            <a:r>
              <a:rPr kumimoji="1" lang="ja-JP" altLang="en-US" dirty="0"/>
              <a:t>と書けます。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42</a:t>
            </a:fld>
            <a:endParaRPr kumimoji="1" lang="ja-JP" altLang="en-US"/>
          </a:p>
        </p:txBody>
      </p:sp>
    </p:spTree>
    <p:extLst>
      <p:ext uri="{BB962C8B-B14F-4D97-AF65-F5344CB8AC3E}">
        <p14:creationId xmlns:p14="http://schemas.microsoft.com/office/powerpoint/2010/main" val="39544370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&lt;Exp&gt; &lt;= &lt;Exp&gt; </a:t>
            </a:r>
            <a:r>
              <a:rPr kumimoji="1" lang="ja-JP" altLang="en-US" dirty="0"/>
              <a:t>の場合、</a:t>
            </a:r>
            <a:endParaRPr kumimoji="1" lang="en-US" altLang="ja-JP" dirty="0"/>
          </a:p>
          <a:p>
            <a:r>
              <a:rPr kumimoji="1" lang="en-US" altLang="ja-JP" dirty="0"/>
              <a:t>COMP, DEC </a:t>
            </a:r>
            <a:r>
              <a:rPr kumimoji="1" lang="ja-JP" altLang="en-US" dirty="0"/>
              <a:t>にできます。</a:t>
            </a:r>
            <a:endParaRPr kumimoji="1" lang="en-US" altLang="ja-JP" dirty="0"/>
          </a:p>
          <a:p>
            <a:r>
              <a:rPr kumimoji="1" lang="ja-JP" altLang="en-US" dirty="0"/>
              <a:t>ただし、これも </a:t>
            </a:r>
            <a:r>
              <a:rPr kumimoji="1" lang="en-US" altLang="ja-JP" dirty="0"/>
              <a:t>COMP DEC NOT </a:t>
            </a:r>
            <a:r>
              <a:rPr kumimoji="1" lang="en-US" altLang="ja-JP" dirty="0" err="1"/>
              <a:t>NOT</a:t>
            </a:r>
            <a:r>
              <a:rPr kumimoji="1" lang="en-US" altLang="ja-JP" dirty="0"/>
              <a:t> </a:t>
            </a:r>
            <a:r>
              <a:rPr kumimoji="1" lang="ja-JP" altLang="en-US" dirty="0"/>
              <a:t>と二重否定しておいたほうが安全です。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43</a:t>
            </a:fld>
            <a:endParaRPr kumimoji="1" lang="ja-JP" altLang="en-US"/>
          </a:p>
        </p:txBody>
      </p:sp>
    </p:spTree>
    <p:extLst>
      <p:ext uri="{BB962C8B-B14F-4D97-AF65-F5344CB8AC3E}">
        <p14:creationId xmlns:p14="http://schemas.microsoft.com/office/powerpoint/2010/main" val="165341802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比較演算子のアセンブラコードをまとめるとこうなります。</a:t>
            </a:r>
            <a:endParaRPr kumimoji="1" lang="en-US" altLang="ja-JP" dirty="0"/>
          </a:p>
          <a:p>
            <a:r>
              <a:rPr kumimoji="1" lang="en-US" altLang="ja-JP" dirty="0"/>
              <a:t>COMP </a:t>
            </a:r>
            <a:r>
              <a:rPr kumimoji="1" lang="ja-JP" altLang="en-US" dirty="0"/>
              <a:t>からの</a:t>
            </a:r>
            <a:r>
              <a:rPr kumimoji="1" lang="en-US" altLang="ja-JP" dirty="0"/>
              <a:t>5</a:t>
            </a:r>
            <a:r>
              <a:rPr kumimoji="1" lang="ja-JP" altLang="en-US" dirty="0"/>
              <a:t>個組の命令は、右の表の命令に差し替えることができます。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44</a:t>
            </a:fld>
            <a:endParaRPr kumimoji="1" lang="ja-JP" altLang="en-US"/>
          </a:p>
        </p:txBody>
      </p:sp>
    </p:spTree>
    <p:extLst>
      <p:ext uri="{BB962C8B-B14F-4D97-AF65-F5344CB8AC3E}">
        <p14:creationId xmlns:p14="http://schemas.microsoft.com/office/powerpoint/2010/main" val="1101568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比較命令が簡略化できましたので、</a:t>
            </a:r>
            <a:endParaRPr kumimoji="1" lang="en-US" altLang="ja-JP" dirty="0"/>
          </a:p>
          <a:p>
            <a:r>
              <a:rPr kumimoji="1" lang="ja-JP" altLang="en-US" dirty="0"/>
              <a:t>次は比較命令をよく使う条件分岐の簡略化を考えましょう。</a:t>
            </a:r>
            <a:endParaRPr kumimoji="1" lang="en-US" altLang="ja-JP" dirty="0"/>
          </a:p>
          <a:p>
            <a:r>
              <a:rPr kumimoji="1" lang="ja-JP" altLang="en-US" dirty="0"/>
              <a:t>例えば、 </a:t>
            </a:r>
            <a:r>
              <a:rPr kumimoji="1" lang="en-US" altLang="ja-JP" dirty="0"/>
              <a:t>if ( &lt;Exp&gt; == &lt;Exp&gt;) </a:t>
            </a:r>
            <a:r>
              <a:rPr kumimoji="1" lang="ja-JP" altLang="en-US" dirty="0"/>
              <a:t>の場合、</a:t>
            </a:r>
            <a:endParaRPr kumimoji="1" lang="en-US" altLang="ja-JP" dirty="0"/>
          </a:p>
          <a:p>
            <a:r>
              <a:rPr kumimoji="1" lang="ja-JP" altLang="en-US" dirty="0"/>
              <a:t>アセンブラコードはこうなります。</a:t>
            </a:r>
            <a:endParaRPr kumimoji="1" lang="en-US" altLang="ja-JP" dirty="0"/>
          </a:p>
          <a:p>
            <a:r>
              <a:rPr kumimoji="1" lang="ja-JP" altLang="en-US" dirty="0"/>
              <a:t>比較演算は、代数的簡約化で </a:t>
            </a:r>
            <a:r>
              <a:rPr kumimoji="1" lang="en-US" altLang="ja-JP" dirty="0"/>
              <a:t>COMP NOT </a:t>
            </a:r>
            <a:r>
              <a:rPr kumimoji="1" lang="ja-JP" altLang="en-US" dirty="0"/>
              <a:t>にできます。</a:t>
            </a:r>
            <a:endParaRPr kumimoji="1" lang="en-US" altLang="ja-JP" dirty="0"/>
          </a:p>
          <a:p>
            <a:r>
              <a:rPr kumimoji="1" lang="ja-JP" altLang="en-US" dirty="0"/>
              <a:t>すると、条件分岐は、 </a:t>
            </a:r>
            <a:r>
              <a:rPr kumimoji="1" lang="en-US" altLang="ja-JP" dirty="0"/>
              <a:t>NOT BEQ </a:t>
            </a:r>
            <a:r>
              <a:rPr kumimoji="1" lang="ja-JP" altLang="en-US" dirty="0"/>
              <a:t>となります。</a:t>
            </a:r>
            <a:endParaRPr kumimoji="1" lang="en-US" altLang="ja-JP" dirty="0"/>
          </a:p>
          <a:p>
            <a:r>
              <a:rPr kumimoji="1" lang="ja-JP" altLang="en-US" dirty="0"/>
              <a:t>否定した結果 </a:t>
            </a:r>
            <a:r>
              <a:rPr kumimoji="1" lang="en-US" altLang="ja-JP" dirty="0"/>
              <a:t>0 </a:t>
            </a:r>
            <a:r>
              <a:rPr kumimoji="1" lang="ja-JP" altLang="en-US" dirty="0"/>
              <a:t>のとき分岐ということは、</a:t>
            </a:r>
            <a:endParaRPr kumimoji="1" lang="en-US" altLang="ja-JP" dirty="0"/>
          </a:p>
          <a:p>
            <a:r>
              <a:rPr kumimoji="1" lang="en-US" altLang="ja-JP" dirty="0"/>
              <a:t>0 </a:t>
            </a:r>
            <a:r>
              <a:rPr kumimoji="1" lang="ja-JP" altLang="en-US" dirty="0"/>
              <a:t>以外で分岐です。</a:t>
            </a:r>
            <a:endParaRPr kumimoji="1" lang="en-US" altLang="ja-JP" dirty="0"/>
          </a:p>
          <a:p>
            <a:r>
              <a:rPr kumimoji="1" lang="ja-JP" altLang="en-US" dirty="0"/>
              <a:t>したがって、</a:t>
            </a:r>
            <a:r>
              <a:rPr kumimoji="1" lang="en-US" altLang="ja-JP" dirty="0"/>
              <a:t>BNE </a:t>
            </a:r>
            <a:r>
              <a:rPr kumimoji="1" lang="ja-JP" altLang="en-US" dirty="0"/>
              <a:t>で分岐できます。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45</a:t>
            </a:fld>
            <a:endParaRPr kumimoji="1" lang="ja-JP" altLang="en-US"/>
          </a:p>
        </p:txBody>
      </p:sp>
    </p:spTree>
    <p:extLst>
      <p:ext uri="{BB962C8B-B14F-4D97-AF65-F5344CB8AC3E}">
        <p14:creationId xmlns:p14="http://schemas.microsoft.com/office/powerpoint/2010/main" val="15889098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 </a:t>
            </a:r>
            <a:r>
              <a:rPr kumimoji="1" lang="en-US" altLang="ja-JP" dirty="0"/>
              <a:t>if</a:t>
            </a:r>
            <a:r>
              <a:rPr kumimoji="1" lang="ja-JP" altLang="en-US" dirty="0"/>
              <a:t> </a:t>
            </a:r>
            <a:r>
              <a:rPr kumimoji="1" lang="en-US" altLang="ja-JP" dirty="0"/>
              <a:t>(&lt;Exp&gt;</a:t>
            </a:r>
            <a:r>
              <a:rPr kumimoji="1" lang="ja-JP" altLang="en-US" dirty="0"/>
              <a:t> </a:t>
            </a:r>
            <a:r>
              <a:rPr kumimoji="1" lang="en-US" altLang="ja-JP" dirty="0"/>
              <a:t>&lt;=</a:t>
            </a:r>
            <a:r>
              <a:rPr kumimoji="1" lang="ja-JP" altLang="en-US" dirty="0"/>
              <a:t> </a:t>
            </a:r>
            <a:r>
              <a:rPr kumimoji="1" lang="en-US" altLang="ja-JP" dirty="0"/>
              <a:t>&lt;Exp&gt; ) </a:t>
            </a:r>
            <a:r>
              <a:rPr kumimoji="1" lang="ja-JP" altLang="en-US" dirty="0"/>
              <a:t>の場合を考えましょう。</a:t>
            </a:r>
            <a:endParaRPr kumimoji="1" lang="en-US" altLang="ja-JP" dirty="0"/>
          </a:p>
          <a:p>
            <a:r>
              <a:rPr kumimoji="1" lang="ja-JP" altLang="en-US" dirty="0"/>
              <a:t>まず比較演算を代数的簡約化すると、</a:t>
            </a:r>
            <a:endParaRPr kumimoji="1" lang="en-US" altLang="ja-JP" dirty="0"/>
          </a:p>
          <a:p>
            <a:r>
              <a:rPr kumimoji="1" lang="en-US" altLang="ja-JP" dirty="0"/>
              <a:t>COMP DEC BEQ </a:t>
            </a:r>
            <a:r>
              <a:rPr kumimoji="1" lang="ja-JP" altLang="en-US" dirty="0"/>
              <a:t>となります。</a:t>
            </a:r>
            <a:endParaRPr kumimoji="1" lang="en-US" altLang="ja-JP" dirty="0"/>
          </a:p>
          <a:p>
            <a:r>
              <a:rPr kumimoji="1" lang="en-US" altLang="ja-JP" dirty="0"/>
              <a:t>1</a:t>
            </a:r>
            <a:r>
              <a:rPr kumimoji="1" lang="ja-JP" altLang="en-US" dirty="0"/>
              <a:t>を引いた結果、</a:t>
            </a:r>
            <a:r>
              <a:rPr kumimoji="1" lang="en-US" altLang="ja-JP" dirty="0"/>
              <a:t>0 </a:t>
            </a:r>
            <a:r>
              <a:rPr kumimoji="1" lang="ja-JP" altLang="en-US" dirty="0"/>
              <a:t>のとき分岐するということは、</a:t>
            </a:r>
            <a:endParaRPr kumimoji="1" lang="en-US" altLang="ja-JP" dirty="0"/>
          </a:p>
          <a:p>
            <a:r>
              <a:rPr kumimoji="1" lang="en-US" altLang="ja-JP" dirty="0"/>
              <a:t>1</a:t>
            </a:r>
            <a:r>
              <a:rPr kumimoji="1" lang="ja-JP" altLang="en-US" dirty="0"/>
              <a:t>のとき分岐です。</a:t>
            </a:r>
            <a:endParaRPr kumimoji="1" lang="en-US" altLang="ja-JP" dirty="0"/>
          </a:p>
          <a:p>
            <a:r>
              <a:rPr kumimoji="1" lang="en-US" altLang="ja-JP" dirty="0"/>
              <a:t>COMP </a:t>
            </a:r>
            <a:r>
              <a:rPr kumimoji="1" lang="ja-JP" altLang="en-US" dirty="0"/>
              <a:t>の結果は </a:t>
            </a:r>
            <a:r>
              <a:rPr kumimoji="1" lang="en-US" altLang="ja-JP" dirty="0"/>
              <a:t>-1, 0, 1 </a:t>
            </a:r>
            <a:r>
              <a:rPr kumimoji="1" lang="ja-JP" altLang="en-US" dirty="0"/>
              <a:t>のいずれかですので、</a:t>
            </a:r>
            <a:endParaRPr kumimoji="1" lang="en-US" altLang="ja-JP" dirty="0"/>
          </a:p>
          <a:p>
            <a:r>
              <a:rPr kumimoji="1" lang="en-US" altLang="ja-JP" dirty="0"/>
              <a:t>0 </a:t>
            </a:r>
            <a:r>
              <a:rPr kumimoji="1" lang="ja-JP" altLang="en-US" dirty="0"/>
              <a:t>より大きいときに分岐です。</a:t>
            </a:r>
            <a:endParaRPr kumimoji="1" lang="en-US" altLang="ja-JP" dirty="0"/>
          </a:p>
          <a:p>
            <a:r>
              <a:rPr kumimoji="1" lang="ja-JP" altLang="en-US" dirty="0"/>
              <a:t>従って、</a:t>
            </a:r>
            <a:r>
              <a:rPr kumimoji="1" lang="en-US" altLang="ja-JP" dirty="0"/>
              <a:t>BGT </a:t>
            </a:r>
            <a:r>
              <a:rPr kumimoji="1" lang="ja-JP" altLang="en-US" dirty="0"/>
              <a:t>で分岐できます。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46</a:t>
            </a:fld>
            <a:endParaRPr kumimoji="1" lang="ja-JP" altLang="en-US"/>
          </a:p>
        </p:txBody>
      </p:sp>
    </p:spTree>
    <p:extLst>
      <p:ext uri="{BB962C8B-B14F-4D97-AF65-F5344CB8AC3E}">
        <p14:creationId xmlns:p14="http://schemas.microsoft.com/office/powerpoint/2010/main" val="41258673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条件分岐のアセンブラコードをまとめるとこうなります。</a:t>
            </a:r>
            <a:endParaRPr kumimoji="1" lang="en-US" altLang="ja-JP" dirty="0"/>
          </a:p>
          <a:p>
            <a:r>
              <a:rPr kumimoji="1" lang="ja-JP" altLang="en-US" dirty="0"/>
              <a:t>条件式が比較演算一つの場合は、</a:t>
            </a:r>
            <a:endParaRPr kumimoji="1" lang="en-US" altLang="ja-JP" dirty="0"/>
          </a:p>
          <a:p>
            <a:r>
              <a:rPr kumimoji="1" lang="en-US" altLang="ja-JP" dirty="0"/>
              <a:t>COMP BEQ PUSHI 0 JUMP PUSHI 1 BEQ </a:t>
            </a:r>
            <a:r>
              <a:rPr kumimoji="1" lang="ja-JP" altLang="en-US" dirty="0"/>
              <a:t>の</a:t>
            </a:r>
            <a:r>
              <a:rPr kumimoji="1" lang="en-US" altLang="ja-JP" dirty="0"/>
              <a:t>6</a:t>
            </a:r>
            <a:r>
              <a:rPr kumimoji="1" lang="ja-JP" altLang="en-US" dirty="0"/>
              <a:t>個の命令を、</a:t>
            </a:r>
            <a:endParaRPr kumimoji="1" lang="en-US" altLang="ja-JP" dirty="0"/>
          </a:p>
          <a:p>
            <a:r>
              <a:rPr kumimoji="1" lang="ja-JP" altLang="en-US" dirty="0"/>
              <a:t>使っている演算子に応じて、</a:t>
            </a:r>
            <a:endParaRPr kumimoji="1" lang="en-US" altLang="ja-JP" dirty="0"/>
          </a:p>
          <a:p>
            <a:r>
              <a:rPr kumimoji="1" lang="ja-JP" altLang="en-US" dirty="0"/>
              <a:t>右の表の命令に差し替えることができます。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47</a:t>
            </a:fld>
            <a:endParaRPr kumimoji="1" lang="ja-JP" altLang="en-US"/>
          </a:p>
        </p:txBody>
      </p:sp>
    </p:spTree>
    <p:extLst>
      <p:ext uri="{BB962C8B-B14F-4D97-AF65-F5344CB8AC3E}">
        <p14:creationId xmlns:p14="http://schemas.microsoft.com/office/powerpoint/2010/main" val="126824148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条件分岐によく出てくる </a:t>
            </a:r>
            <a:r>
              <a:rPr kumimoji="1" lang="en-US" altLang="ja-JP" dirty="0"/>
              <a:t>== 0 </a:t>
            </a:r>
            <a:r>
              <a:rPr kumimoji="1" lang="ja-JP" altLang="en-US" dirty="0"/>
              <a:t>の条件式ではどうでしょう。</a:t>
            </a:r>
            <a:endParaRPr kumimoji="1" lang="en-US" altLang="ja-JP" dirty="0"/>
          </a:p>
          <a:p>
            <a:r>
              <a:rPr kumimoji="1" lang="en-US" altLang="ja-JP" dirty="0"/>
              <a:t>&lt;Exp&gt; == 0 </a:t>
            </a:r>
            <a:r>
              <a:rPr kumimoji="1" lang="ja-JP" altLang="en-US" dirty="0"/>
              <a:t>は、</a:t>
            </a:r>
            <a:r>
              <a:rPr kumimoji="1" lang="en-US" altLang="ja-JP" dirty="0"/>
              <a:t>&lt;Exp&gt; NOT </a:t>
            </a:r>
            <a:r>
              <a:rPr kumimoji="1" lang="ja-JP" altLang="en-US" dirty="0"/>
              <a:t>に簡約化できます。</a:t>
            </a:r>
            <a:endParaRPr kumimoji="1" lang="en-US" altLang="ja-JP" dirty="0"/>
          </a:p>
          <a:p>
            <a:r>
              <a:rPr kumimoji="1" lang="ja-JP" altLang="en-US" dirty="0"/>
              <a:t>さらに、</a:t>
            </a:r>
            <a:r>
              <a:rPr kumimoji="1" lang="en-US" altLang="ja-JP" dirty="0"/>
              <a:t>NOT BEQ </a:t>
            </a:r>
            <a:r>
              <a:rPr kumimoji="1" lang="ja-JP" altLang="en-US" dirty="0"/>
              <a:t>は </a:t>
            </a:r>
            <a:r>
              <a:rPr kumimoji="1" lang="en-US" altLang="ja-JP" dirty="0"/>
              <a:t>BNE </a:t>
            </a:r>
            <a:r>
              <a:rPr kumimoji="1" lang="ja-JP" altLang="en-US" dirty="0"/>
              <a:t>にできます。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48</a:t>
            </a:fld>
            <a:endParaRPr kumimoji="1" lang="ja-JP" altLang="en-US"/>
          </a:p>
        </p:txBody>
      </p:sp>
    </p:spTree>
    <p:extLst>
      <p:ext uri="{BB962C8B-B14F-4D97-AF65-F5344CB8AC3E}">
        <p14:creationId xmlns:p14="http://schemas.microsoft.com/office/powerpoint/2010/main" val="32226137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零判定の条件分岐のアセンブラコードをまとめるとこうなります。</a:t>
            </a:r>
            <a:endParaRPr kumimoji="1" lang="en-US" altLang="ja-JP" dirty="0"/>
          </a:p>
          <a:p>
            <a:r>
              <a:rPr kumimoji="1" lang="ja-JP" altLang="en-US" dirty="0"/>
              <a:t>零判定の場合は、</a:t>
            </a:r>
            <a:r>
              <a:rPr kumimoji="1" lang="en-US" altLang="ja-JP" dirty="0"/>
              <a:t>PUSHI 0 </a:t>
            </a:r>
            <a:r>
              <a:rPr kumimoji="1" lang="ja-JP" altLang="en-US" dirty="0"/>
              <a:t>から</a:t>
            </a:r>
            <a:r>
              <a:rPr kumimoji="1" lang="en-US" altLang="ja-JP" dirty="0"/>
              <a:t>BEQ </a:t>
            </a:r>
            <a:r>
              <a:rPr kumimoji="1" lang="ja-JP" altLang="en-US" dirty="0"/>
              <a:t>までの</a:t>
            </a:r>
            <a:r>
              <a:rPr kumimoji="1" lang="en-US" altLang="ja-JP" dirty="0"/>
              <a:t>7</a:t>
            </a:r>
            <a:r>
              <a:rPr kumimoji="1" lang="ja-JP" altLang="en-US" dirty="0"/>
              <a:t>個の命令を、</a:t>
            </a:r>
            <a:endParaRPr kumimoji="1" lang="en-US" altLang="ja-JP" dirty="0"/>
          </a:p>
          <a:p>
            <a:r>
              <a:rPr kumimoji="1" lang="ja-JP" altLang="en-US" dirty="0"/>
              <a:t>使っている演算子に応じて、</a:t>
            </a:r>
            <a:endParaRPr kumimoji="1" lang="en-US" altLang="ja-JP" dirty="0"/>
          </a:p>
          <a:p>
            <a:r>
              <a:rPr kumimoji="1" lang="ja-JP" altLang="en-US" dirty="0"/>
              <a:t>右の表の命令に差し替えることができます。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49</a:t>
            </a:fld>
            <a:endParaRPr kumimoji="1" lang="ja-JP" altLang="en-US"/>
          </a:p>
        </p:txBody>
      </p:sp>
    </p:spTree>
    <p:extLst>
      <p:ext uri="{BB962C8B-B14F-4D97-AF65-F5344CB8AC3E}">
        <p14:creationId xmlns:p14="http://schemas.microsoft.com/office/powerpoint/2010/main" val="1946732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最適化を目指す場合、どこまでを目標にするかを決めておく必要があります。</a:t>
            </a:r>
            <a:endParaRPr kumimoji="1" lang="en-US" altLang="ja-JP" dirty="0"/>
          </a:p>
          <a:p>
            <a:r>
              <a:rPr kumimoji="1" lang="ja-JP" altLang="en-US" dirty="0"/>
              <a:t>まず最適化の範囲です。</a:t>
            </a:r>
            <a:endParaRPr kumimoji="1" lang="en-US" altLang="ja-JP" dirty="0"/>
          </a:p>
          <a:p>
            <a:r>
              <a:rPr kumimoji="1" lang="ja-JP" altLang="en-US" dirty="0"/>
              <a:t>最適化する際に、一定の範囲のみを見て最適化する方法を、</a:t>
            </a:r>
            <a:endParaRPr kumimoji="1" lang="en-US" altLang="ja-JP" dirty="0"/>
          </a:p>
          <a:p>
            <a:r>
              <a:rPr kumimoji="1" lang="ja-JP" altLang="en-US" dirty="0"/>
              <a:t>局所的最適化 </a:t>
            </a:r>
            <a:r>
              <a:rPr kumimoji="1" lang="en-US" altLang="ja-JP" dirty="0"/>
              <a:t>local optimization </a:t>
            </a:r>
            <a:r>
              <a:rPr kumimoji="1" lang="ja-JP" altLang="en-US" dirty="0"/>
              <a:t>と言います。</a:t>
            </a:r>
            <a:endParaRPr kumimoji="1" lang="en-US" altLang="ja-JP" dirty="0"/>
          </a:p>
          <a:p>
            <a:r>
              <a:rPr kumimoji="1" lang="ja-JP" altLang="en-US" dirty="0"/>
              <a:t>一方、プログラム全体を見て最適化する方法を、</a:t>
            </a:r>
            <a:endParaRPr kumimoji="1" lang="en-US" altLang="ja-JP" dirty="0"/>
          </a:p>
          <a:p>
            <a:r>
              <a:rPr kumimoji="1" lang="ja-JP" altLang="en-US" dirty="0"/>
              <a:t>大域的最適化 </a:t>
            </a:r>
            <a:r>
              <a:rPr kumimoji="1" lang="en-US" altLang="ja-JP" dirty="0"/>
              <a:t>global optimization </a:t>
            </a:r>
            <a:r>
              <a:rPr kumimoji="1" lang="ja-JP" altLang="en-US" dirty="0"/>
              <a:t>といいます。</a:t>
            </a:r>
            <a:endParaRPr kumimoji="1" lang="en-US" altLang="ja-JP" dirty="0"/>
          </a:p>
          <a:p>
            <a:r>
              <a:rPr kumimoji="1" lang="ja-JP" altLang="en-US" dirty="0"/>
              <a:t>局所的最適化と比べて、大域的最適化はより広い範囲を考慮しなけれならないため、</a:t>
            </a:r>
            <a:endParaRPr kumimoji="1" lang="en-US" altLang="ja-JP" dirty="0"/>
          </a:p>
          <a:p>
            <a:r>
              <a:rPr kumimoji="1" lang="ja-JP" altLang="en-US" dirty="0"/>
              <a:t>その分労力が要ります。</a:t>
            </a:r>
            <a:endParaRPr kumimoji="1" lang="en-US" altLang="ja-JP" dirty="0"/>
          </a:p>
          <a:p>
            <a:r>
              <a:rPr kumimoji="1" lang="ja-JP" altLang="en-US" dirty="0"/>
              <a:t>最適化の極限を目指すならば、ハードウェアも考慮する必要があります。</a:t>
            </a:r>
            <a:endParaRPr kumimoji="1" lang="en-US" altLang="ja-JP" dirty="0"/>
          </a:p>
          <a:p>
            <a:r>
              <a:rPr kumimoji="1" lang="ja-JP" altLang="en-US" dirty="0"/>
              <a:t>ハードウェアを考慮しない最適化を、機械独立最適化 </a:t>
            </a:r>
            <a:r>
              <a:rPr kumimoji="1" lang="en-US" altLang="ja-JP" dirty="0"/>
              <a:t>machine independent </a:t>
            </a:r>
            <a:r>
              <a:rPr kumimoji="1" lang="ja-JP" altLang="en-US" dirty="0"/>
              <a:t>と言います。</a:t>
            </a:r>
            <a:endParaRPr kumimoji="1" lang="en-US" altLang="ja-JP" dirty="0"/>
          </a:p>
          <a:p>
            <a:r>
              <a:rPr kumimoji="1" lang="ja-JP" altLang="en-US" dirty="0"/>
              <a:t>一方、ハードウェアまで考慮した最適化を、機械依存最適化 </a:t>
            </a:r>
            <a:r>
              <a:rPr kumimoji="1" lang="en-US" altLang="ja-JP" dirty="0"/>
              <a:t>machine dependent </a:t>
            </a:r>
            <a:r>
              <a:rPr kumimoji="1" lang="ja-JP" altLang="en-US" dirty="0"/>
              <a:t>と言います。</a:t>
            </a:r>
            <a:endParaRPr kumimoji="1" lang="en-US" altLang="ja-JP" dirty="0"/>
          </a:p>
          <a:p>
            <a:r>
              <a:rPr kumimoji="1" lang="ja-JP" altLang="en-US" dirty="0"/>
              <a:t>機械依存最適化は、機械独立最適化よりも速くできますが、</a:t>
            </a:r>
            <a:endParaRPr kumimoji="1" lang="en-US" altLang="ja-JP" dirty="0"/>
          </a:p>
          <a:p>
            <a:r>
              <a:rPr kumimoji="1" lang="ja-JP" altLang="en-US" dirty="0"/>
              <a:t>計算機が異なれば、また別の機会依存最適化が必要ですので、汎用性が低くなります。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a:t>
            </a:fld>
            <a:endParaRPr kumimoji="1" lang="ja-JP" altLang="en-US"/>
          </a:p>
        </p:txBody>
      </p:sp>
    </p:spTree>
    <p:extLst>
      <p:ext uri="{BB962C8B-B14F-4D97-AF65-F5344CB8AC3E}">
        <p14:creationId xmlns:p14="http://schemas.microsoft.com/office/powerpoint/2010/main" val="313737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命令の中には、冗長な命令、無用な命令がある場合があります。</a:t>
            </a:r>
            <a:endParaRPr kumimoji="1" lang="en-US" altLang="ja-JP" dirty="0"/>
          </a:p>
          <a:p>
            <a:r>
              <a:rPr kumimoji="1" lang="ja-JP" altLang="en-US" dirty="0"/>
              <a:t>そのような命令は削除できます。</a:t>
            </a:r>
            <a:endParaRPr kumimoji="1" lang="en-US" altLang="ja-JP" dirty="0"/>
          </a:p>
          <a:p>
            <a:r>
              <a:rPr kumimoji="1" lang="ja-JP" altLang="en-US" dirty="0"/>
              <a:t>例えば、自分自身に代入する自己代入です。</a:t>
            </a:r>
            <a:endParaRPr kumimoji="1" lang="en-US" altLang="ja-JP" dirty="0"/>
          </a:p>
          <a:p>
            <a:r>
              <a:rPr kumimoji="1" lang="ja-JP" altLang="en-US" dirty="0"/>
              <a:t>自分自身に代入しても値は変わりませんので、この命令は削除できます。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50</a:t>
            </a:fld>
            <a:endParaRPr kumimoji="1" lang="ja-JP" altLang="en-US"/>
          </a:p>
        </p:txBody>
      </p:sp>
    </p:spTree>
    <p:extLst>
      <p:ext uri="{BB962C8B-B14F-4D97-AF65-F5344CB8AC3E}">
        <p14:creationId xmlns:p14="http://schemas.microsoft.com/office/powerpoint/2010/main" val="426019444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プログラマが書いたプログラムの中に、直接自己代入がある、という</a:t>
            </a:r>
            <a:endParaRPr kumimoji="1" lang="en-US" altLang="ja-JP" dirty="0"/>
          </a:p>
          <a:p>
            <a:r>
              <a:rPr kumimoji="1" lang="ja-JP" altLang="en-US" dirty="0"/>
              <a:t>ケースはあまりありませんが、</a:t>
            </a:r>
            <a:endParaRPr kumimoji="1" lang="en-US" altLang="ja-JP" dirty="0"/>
          </a:p>
          <a:p>
            <a:r>
              <a:rPr kumimoji="1" lang="ja-JP" altLang="en-US" dirty="0"/>
              <a:t>最適化の過程で式変換していくと自己代入になる場合があります。</a:t>
            </a:r>
            <a:endParaRPr kumimoji="1" lang="en-US" altLang="ja-JP" dirty="0"/>
          </a:p>
          <a:p>
            <a:r>
              <a:rPr kumimoji="1" lang="ja-JP" altLang="en-US" dirty="0"/>
              <a:t>例えばこちらの式の場合、</a:t>
            </a:r>
            <a:endParaRPr kumimoji="1" lang="en-US" altLang="ja-JP" dirty="0"/>
          </a:p>
          <a:p>
            <a:r>
              <a:rPr kumimoji="1" lang="ja-JP" altLang="en-US" dirty="0"/>
              <a:t>定数計算するとこうなります。</a:t>
            </a:r>
            <a:endParaRPr kumimoji="1" lang="en-US" altLang="ja-JP" dirty="0"/>
          </a:p>
          <a:p>
            <a:r>
              <a:rPr kumimoji="1" lang="ja-JP" altLang="en-US" dirty="0"/>
              <a:t>さらに代数的簡約化すると、自己代入になりますので、削除できます。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51</a:t>
            </a:fld>
            <a:endParaRPr kumimoji="1" lang="ja-JP" altLang="en-US"/>
          </a:p>
        </p:txBody>
      </p:sp>
    </p:spTree>
    <p:extLst>
      <p:ext uri="{BB962C8B-B14F-4D97-AF65-F5344CB8AC3E}">
        <p14:creationId xmlns:p14="http://schemas.microsoft.com/office/powerpoint/2010/main" val="99051585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ASSGN </a:t>
            </a:r>
            <a:r>
              <a:rPr kumimoji="1" lang="ja-JP" altLang="en-US" dirty="0"/>
              <a:t>命令を実行後は、スタックトップに代入した値が残ります。</a:t>
            </a:r>
            <a:endParaRPr kumimoji="1" lang="en-US" altLang="ja-JP" dirty="0"/>
          </a:p>
          <a:p>
            <a:r>
              <a:rPr kumimoji="1" lang="en-US" altLang="ja-JP" dirty="0"/>
              <a:t>“;” </a:t>
            </a:r>
            <a:r>
              <a:rPr kumimoji="1" lang="ja-JP" altLang="en-US" dirty="0"/>
              <a:t>を読んだ時点で値は不要になりますので、スタックトップの値を削除するために</a:t>
            </a:r>
            <a:endParaRPr kumimoji="1" lang="en-US" altLang="ja-JP" dirty="0"/>
          </a:p>
          <a:p>
            <a:r>
              <a:rPr kumimoji="1" lang="en-US" altLang="ja-JP" dirty="0"/>
              <a:t>REMOVE </a:t>
            </a:r>
            <a:r>
              <a:rPr kumimoji="1" lang="ja-JP" altLang="en-US" dirty="0"/>
              <a:t>を使います。</a:t>
            </a:r>
            <a:endParaRPr kumimoji="1" lang="en-US" altLang="ja-JP" dirty="0"/>
          </a:p>
          <a:p>
            <a:r>
              <a:rPr kumimoji="1" lang="ja-JP" altLang="en-US" dirty="0"/>
              <a:t>ある変数に代入した直後に、その変数の値が使われる、というのはよくあります。</a:t>
            </a:r>
            <a:endParaRPr kumimoji="1" lang="en-US" altLang="ja-JP" dirty="0"/>
          </a:p>
          <a:p>
            <a:r>
              <a:rPr kumimoji="1" lang="ja-JP" altLang="en-US" dirty="0"/>
              <a:t>その場合、</a:t>
            </a:r>
            <a:r>
              <a:rPr kumimoji="1" lang="en-US" altLang="ja-JP" dirty="0"/>
              <a:t>REMOVE </a:t>
            </a:r>
            <a:r>
              <a:rPr kumimoji="1" lang="ja-JP" altLang="en-US" dirty="0"/>
              <a:t>した値がその直後に積まれます。</a:t>
            </a:r>
            <a:endParaRPr kumimoji="1" lang="en-US" altLang="ja-JP" dirty="0"/>
          </a:p>
          <a:p>
            <a:r>
              <a:rPr kumimoji="1" lang="ja-JP" altLang="en-US" dirty="0"/>
              <a:t>消したのと同じ値を積むわけですから、</a:t>
            </a:r>
            <a:endParaRPr kumimoji="1" lang="en-US" altLang="ja-JP" dirty="0"/>
          </a:p>
          <a:p>
            <a:r>
              <a:rPr kumimoji="1" lang="ja-JP" altLang="en-US" dirty="0"/>
              <a:t>この</a:t>
            </a:r>
            <a:r>
              <a:rPr kumimoji="1" lang="en-US" altLang="ja-JP" dirty="0"/>
              <a:t>2</a:t>
            </a:r>
            <a:r>
              <a:rPr kumimoji="1" lang="ja-JP" altLang="en-US" dirty="0"/>
              <a:t>つの命令は削除できます。</a:t>
            </a:r>
            <a:endParaRPr kumimoji="1" lang="en-US" altLang="ja-JP" dirty="0"/>
          </a:p>
          <a:p>
            <a:r>
              <a:rPr kumimoji="1" lang="ja-JP" altLang="en-US" dirty="0"/>
              <a:t>例の場合ですと、出力文の括弧の中に代入が入ったことになります。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52</a:t>
            </a:fld>
            <a:endParaRPr kumimoji="1" lang="ja-JP" altLang="en-US"/>
          </a:p>
        </p:txBody>
      </p:sp>
    </p:spTree>
    <p:extLst>
      <p:ext uri="{BB962C8B-B14F-4D97-AF65-F5344CB8AC3E}">
        <p14:creationId xmlns:p14="http://schemas.microsoft.com/office/powerpoint/2010/main" val="14534099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スカラー変数に代入する場合、</a:t>
            </a:r>
            <a:r>
              <a:rPr kumimoji="1" lang="en-US" altLang="ja-JP" dirty="0"/>
              <a:t>ASSGN </a:t>
            </a:r>
            <a:r>
              <a:rPr kumimoji="1" lang="ja-JP" altLang="en-US" dirty="0"/>
              <a:t>の代わりに </a:t>
            </a:r>
            <a:r>
              <a:rPr kumimoji="1" lang="en-US" altLang="ja-JP" dirty="0"/>
              <a:t>POP </a:t>
            </a:r>
            <a:r>
              <a:rPr kumimoji="1" lang="ja-JP" altLang="en-US" dirty="0"/>
              <a:t>を使うこともできます。</a:t>
            </a:r>
            <a:endParaRPr kumimoji="1" lang="en-US" altLang="ja-JP" dirty="0"/>
          </a:p>
          <a:p>
            <a:r>
              <a:rPr kumimoji="1" lang="en-US" altLang="ja-JP" dirty="0"/>
              <a:t>ASSGN </a:t>
            </a:r>
            <a:r>
              <a:rPr kumimoji="1" lang="ja-JP" altLang="en-US" dirty="0"/>
              <a:t>を使うと、スタックに代入した値が残りますので、</a:t>
            </a:r>
            <a:endParaRPr kumimoji="1" lang="en-US" altLang="ja-JP" dirty="0"/>
          </a:p>
          <a:p>
            <a:r>
              <a:rPr kumimoji="1" lang="ja-JP" altLang="en-US" dirty="0"/>
              <a:t>それを削除するための </a:t>
            </a:r>
            <a:r>
              <a:rPr kumimoji="1" lang="en-US" altLang="ja-JP" dirty="0"/>
              <a:t>REMOVE </a:t>
            </a:r>
            <a:r>
              <a:rPr kumimoji="1" lang="ja-JP" altLang="en-US" dirty="0"/>
              <a:t>が必要です。</a:t>
            </a:r>
            <a:endParaRPr kumimoji="1" lang="en-US" altLang="ja-JP" dirty="0"/>
          </a:p>
          <a:p>
            <a:r>
              <a:rPr kumimoji="1" lang="en-US" altLang="ja-JP" dirty="0"/>
              <a:t>POP </a:t>
            </a:r>
            <a:r>
              <a:rPr kumimoji="1" lang="ja-JP" altLang="en-US" dirty="0"/>
              <a:t>命令を使えば、命令一つですみます。</a:t>
            </a:r>
            <a:endParaRPr kumimoji="1" lang="en-US" altLang="ja-JP" dirty="0"/>
          </a:p>
          <a:p>
            <a:r>
              <a:rPr kumimoji="1" lang="ja-JP" altLang="en-US" dirty="0"/>
              <a:t>ただし、元々のアセンブラコードでは先に </a:t>
            </a:r>
            <a:r>
              <a:rPr kumimoji="1" lang="en-US" altLang="ja-JP" dirty="0" err="1"/>
              <a:t>i</a:t>
            </a:r>
            <a:r>
              <a:rPr kumimoji="1" lang="en-US" altLang="ja-JP" dirty="0"/>
              <a:t> </a:t>
            </a:r>
            <a:r>
              <a:rPr kumimoji="1" lang="ja-JP" altLang="en-US" dirty="0"/>
              <a:t>の番地を積みますが、</a:t>
            </a:r>
            <a:endParaRPr kumimoji="1" lang="en-US" altLang="ja-JP" dirty="0"/>
          </a:p>
          <a:p>
            <a:r>
              <a:rPr kumimoji="1" lang="en-US" altLang="ja-JP" dirty="0"/>
              <a:t>POP </a:t>
            </a:r>
            <a:r>
              <a:rPr kumimoji="1" lang="ja-JP" altLang="en-US" dirty="0"/>
              <a:t>を使う場合 </a:t>
            </a:r>
            <a:r>
              <a:rPr kumimoji="1" lang="en-US" altLang="ja-JP" dirty="0" err="1"/>
              <a:t>i</a:t>
            </a:r>
            <a:r>
              <a:rPr kumimoji="1" lang="en-US" altLang="ja-JP" dirty="0"/>
              <a:t> </a:t>
            </a:r>
            <a:r>
              <a:rPr kumimoji="1" lang="ja-JP" altLang="en-US" dirty="0"/>
              <a:t>の番地は最後に必要になります。</a:t>
            </a:r>
            <a:endParaRPr kumimoji="1" lang="en-US" altLang="ja-JP" dirty="0"/>
          </a:p>
          <a:p>
            <a:r>
              <a:rPr kumimoji="1" lang="ja-JP" altLang="en-US" dirty="0"/>
              <a:t>コードを積む順番が変わりますので、このやり方は少し難易度が高くなります。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53</a:t>
            </a:fld>
            <a:endParaRPr kumimoji="1" lang="ja-JP" altLang="en-US"/>
          </a:p>
        </p:txBody>
      </p:sp>
    </p:spTree>
    <p:extLst>
      <p:ext uri="{BB962C8B-B14F-4D97-AF65-F5344CB8AC3E}">
        <p14:creationId xmlns:p14="http://schemas.microsoft.com/office/powerpoint/2010/main" val="49283112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a:t>
            </a:r>
            <a:r>
              <a:rPr kumimoji="1" lang="ja-JP" altLang="en-US" dirty="0"/>
              <a:t>文などで、前置</a:t>
            </a:r>
            <a:r>
              <a:rPr kumimoji="1" lang="en-US" altLang="ja-JP" dirty="0"/>
              <a:t>++ </a:t>
            </a:r>
            <a:r>
              <a:rPr kumimoji="1" lang="ja-JP" altLang="en-US" dirty="0"/>
              <a:t>や後置</a:t>
            </a:r>
            <a:r>
              <a:rPr kumimoji="1" lang="en-US" altLang="ja-JP" dirty="0"/>
              <a:t>++ </a:t>
            </a:r>
            <a:r>
              <a:rPr kumimoji="1" lang="ja-JP" altLang="en-US" dirty="0"/>
              <a:t>のみの式はよく使われます。</a:t>
            </a:r>
            <a:endParaRPr kumimoji="1" lang="en-US" altLang="ja-JP" dirty="0"/>
          </a:p>
          <a:p>
            <a:r>
              <a:rPr kumimoji="1" lang="en-US" altLang="ja-JP" dirty="0" err="1"/>
              <a:t>i</a:t>
            </a:r>
            <a:r>
              <a:rPr kumimoji="1" lang="en-US" altLang="ja-JP" dirty="0"/>
              <a:t>++ </a:t>
            </a:r>
            <a:r>
              <a:rPr kumimoji="1" lang="ja-JP" altLang="en-US" dirty="0"/>
              <a:t>なら、アセンブラコードはこうなります。</a:t>
            </a:r>
            <a:endParaRPr kumimoji="1" lang="en-US" altLang="ja-JP" dirty="0"/>
          </a:p>
          <a:p>
            <a:r>
              <a:rPr kumimoji="1" lang="ja-JP" altLang="en-US" dirty="0"/>
              <a:t>まず </a:t>
            </a:r>
            <a:r>
              <a:rPr kumimoji="1" lang="en-US" altLang="ja-JP" dirty="0" err="1"/>
              <a:t>i</a:t>
            </a:r>
            <a:r>
              <a:rPr kumimoji="1" lang="en-US" altLang="ja-JP" dirty="0"/>
              <a:t> </a:t>
            </a:r>
            <a:r>
              <a:rPr kumimoji="1" lang="ja-JP" altLang="en-US" dirty="0"/>
              <a:t>の値を積み、</a:t>
            </a:r>
            <a:r>
              <a:rPr kumimoji="1" lang="en-US" altLang="ja-JP" dirty="0"/>
              <a:t>COPY </a:t>
            </a:r>
            <a:r>
              <a:rPr kumimoji="1" lang="ja-JP" altLang="en-US" dirty="0"/>
              <a:t>してから </a:t>
            </a:r>
            <a:r>
              <a:rPr kumimoji="1" lang="en-US" altLang="ja-JP" dirty="0"/>
              <a:t>INC </a:t>
            </a:r>
            <a:r>
              <a:rPr kumimoji="1" lang="ja-JP" altLang="en-US" dirty="0"/>
              <a:t>します。</a:t>
            </a:r>
            <a:endParaRPr kumimoji="1" lang="en-US" altLang="ja-JP" dirty="0"/>
          </a:p>
          <a:p>
            <a:r>
              <a:rPr kumimoji="1" lang="en-US" altLang="ja-JP" dirty="0"/>
              <a:t>POP</a:t>
            </a:r>
            <a:r>
              <a:rPr kumimoji="1" lang="ja-JP" altLang="en-US" dirty="0"/>
              <a:t> で</a:t>
            </a:r>
            <a:r>
              <a:rPr kumimoji="1" lang="en-US" altLang="ja-JP" dirty="0" err="1"/>
              <a:t>Dseg</a:t>
            </a:r>
            <a:r>
              <a:rPr kumimoji="1" lang="en-US" altLang="ja-JP" dirty="0"/>
              <a:t> </a:t>
            </a:r>
            <a:r>
              <a:rPr kumimoji="1" lang="ja-JP" altLang="en-US" dirty="0"/>
              <a:t>に代入したあと、</a:t>
            </a:r>
            <a:endParaRPr kumimoji="1" lang="en-US" altLang="ja-JP" dirty="0"/>
          </a:p>
          <a:p>
            <a:r>
              <a:rPr kumimoji="1" lang="en-US" altLang="ja-JP" dirty="0"/>
              <a:t>“;” </a:t>
            </a:r>
            <a:r>
              <a:rPr kumimoji="1" lang="ja-JP" altLang="en-US" dirty="0"/>
              <a:t>を読むと</a:t>
            </a:r>
            <a:r>
              <a:rPr kumimoji="1" lang="en-US" altLang="ja-JP" dirty="0"/>
              <a:t>REMOVE </a:t>
            </a:r>
            <a:r>
              <a:rPr kumimoji="1" lang="ja-JP" altLang="en-US" dirty="0"/>
              <a:t>で削除します。</a:t>
            </a:r>
            <a:endParaRPr kumimoji="1" lang="en-US" altLang="ja-JP" dirty="0"/>
          </a:p>
          <a:p>
            <a:r>
              <a:rPr kumimoji="1" lang="en-US" altLang="ja-JP" dirty="0"/>
              <a:t>COPY</a:t>
            </a:r>
            <a:r>
              <a:rPr kumimoji="1" lang="ja-JP" altLang="en-US" dirty="0"/>
              <a:t> を使うのは、スタックに </a:t>
            </a:r>
            <a:r>
              <a:rPr kumimoji="1" lang="en-US" altLang="ja-JP" dirty="0"/>
              <a:t>1 </a:t>
            </a:r>
            <a:r>
              <a:rPr kumimoji="1" lang="ja-JP" altLang="en-US" dirty="0"/>
              <a:t>足す前の値を残すためです。</a:t>
            </a:r>
            <a:endParaRPr kumimoji="1" lang="en-US" altLang="ja-JP" dirty="0"/>
          </a:p>
          <a:p>
            <a:r>
              <a:rPr kumimoji="1" lang="ja-JP" altLang="en-US" dirty="0"/>
              <a:t>ところが、残した値は使われずに削除されています。</a:t>
            </a:r>
            <a:endParaRPr kumimoji="1" lang="en-US" altLang="ja-JP" dirty="0"/>
          </a:p>
          <a:p>
            <a:r>
              <a:rPr kumimoji="1" lang="ja-JP" altLang="en-US" dirty="0"/>
              <a:t>削除するのですから、最初からコピーする必要は無かったわけですので、</a:t>
            </a:r>
            <a:endParaRPr kumimoji="1" lang="en-US" altLang="ja-JP" dirty="0"/>
          </a:p>
          <a:p>
            <a:r>
              <a:rPr kumimoji="1" lang="en-US" altLang="ja-JP" dirty="0"/>
              <a:t>COPY REMOVE </a:t>
            </a:r>
            <a:r>
              <a:rPr kumimoji="1" lang="ja-JP" altLang="en-US" dirty="0"/>
              <a:t>は削除できます。</a:t>
            </a:r>
            <a:endParaRPr kumimoji="1" lang="en-US" altLang="ja-JP" dirty="0"/>
          </a:p>
          <a:p>
            <a:r>
              <a:rPr kumimoji="1" lang="en-US" altLang="ja-JP" dirty="0"/>
              <a:t>++j </a:t>
            </a:r>
            <a:r>
              <a:rPr kumimoji="1" lang="ja-JP" altLang="en-US" dirty="0"/>
              <a:t>のような前置</a:t>
            </a:r>
            <a:r>
              <a:rPr kumimoji="1" lang="en-US" altLang="ja-JP" dirty="0"/>
              <a:t>++ </a:t>
            </a:r>
            <a:r>
              <a:rPr kumimoji="1" lang="ja-JP" altLang="en-US" dirty="0"/>
              <a:t>でも同様に、</a:t>
            </a:r>
            <a:r>
              <a:rPr kumimoji="1" lang="en-US" altLang="ja-JP" dirty="0"/>
              <a:t>COPY REMOVE </a:t>
            </a:r>
            <a:r>
              <a:rPr kumimoji="1" lang="ja-JP" altLang="en-US" dirty="0"/>
              <a:t>は削除できます。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54</a:t>
            </a:fld>
            <a:endParaRPr kumimoji="1" lang="ja-JP" altLang="en-US"/>
          </a:p>
        </p:txBody>
      </p:sp>
    </p:spTree>
    <p:extLst>
      <p:ext uri="{BB962C8B-B14F-4D97-AF65-F5344CB8AC3E}">
        <p14:creationId xmlns:p14="http://schemas.microsoft.com/office/powerpoint/2010/main" val="424546106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式文の中には演算だけして、代入も出力もしないものがあります。</a:t>
            </a:r>
            <a:endParaRPr kumimoji="1" lang="en-US" altLang="ja-JP" dirty="0"/>
          </a:p>
          <a:p>
            <a:r>
              <a:rPr kumimoji="1" lang="ja-JP" altLang="en-US" dirty="0"/>
              <a:t>そのような式文は意味がありませんので、削除可能です。</a:t>
            </a:r>
            <a:endParaRPr kumimoji="1" lang="en-US" altLang="ja-JP" dirty="0"/>
          </a:p>
          <a:p>
            <a:r>
              <a:rPr kumimoji="1" lang="ja-JP" altLang="en-US" dirty="0"/>
              <a:t>もっとも、演算だけして結果を使わない式文というのは、</a:t>
            </a:r>
            <a:endParaRPr kumimoji="1" lang="en-US" altLang="ja-JP" dirty="0"/>
          </a:p>
          <a:p>
            <a:r>
              <a:rPr kumimoji="1" lang="ja-JP" altLang="en-US" dirty="0"/>
              <a:t>プログラマのミスの可能性が高いので、まず </a:t>
            </a:r>
            <a:r>
              <a:rPr kumimoji="1" lang="en-US" altLang="ja-JP" dirty="0"/>
              <a:t>warning </a:t>
            </a:r>
            <a:r>
              <a:rPr kumimoji="1" lang="ja-JP" altLang="en-US" dirty="0"/>
              <a:t>を出してあげる方が親切でしょう。</a:t>
            </a:r>
            <a:endParaRPr kumimoji="1" lang="en-US" altLang="ja-JP" dirty="0"/>
          </a:p>
          <a:p>
            <a:r>
              <a:rPr kumimoji="1" lang="ja-JP" altLang="en-US" dirty="0"/>
              <a:t>代入、入力、出力がある場合は削除できません。</a:t>
            </a:r>
            <a:endParaRPr kumimoji="1" lang="en-US" altLang="ja-JP" dirty="0"/>
          </a:p>
          <a:p>
            <a:r>
              <a:rPr kumimoji="1" lang="ja-JP" altLang="en-US" dirty="0"/>
              <a:t>代入、入力、出力部分は残しておく必要があります。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55</a:t>
            </a:fld>
            <a:endParaRPr kumimoji="1" lang="ja-JP" altLang="en-US"/>
          </a:p>
        </p:txBody>
      </p:sp>
    </p:spTree>
    <p:extLst>
      <p:ext uri="{BB962C8B-B14F-4D97-AF65-F5344CB8AC3E}">
        <p14:creationId xmlns:p14="http://schemas.microsoft.com/office/powerpoint/2010/main" val="123624880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実行する命令の数は同じでも、</a:t>
            </a:r>
            <a:endParaRPr kumimoji="1" lang="en-US" altLang="ja-JP" dirty="0"/>
          </a:p>
          <a:p>
            <a:r>
              <a:rPr kumimoji="1" lang="ja-JP" altLang="en-US" dirty="0"/>
              <a:t>実際の実行してみると速さが違う場合があります。</a:t>
            </a:r>
            <a:endParaRPr kumimoji="1" lang="en-US" altLang="ja-JP" dirty="0"/>
          </a:p>
          <a:p>
            <a:r>
              <a:rPr kumimoji="1" lang="ja-JP" altLang="en-US" dirty="0"/>
              <a:t>その場合に考慮することが、強さの軽減 </a:t>
            </a:r>
            <a:r>
              <a:rPr kumimoji="1" lang="en-US" altLang="ja-JP" dirty="0"/>
              <a:t>strength reduction </a:t>
            </a:r>
            <a:r>
              <a:rPr kumimoji="1" lang="ja-JP" altLang="en-US" dirty="0"/>
              <a:t>です。</a:t>
            </a:r>
            <a:endParaRPr kumimoji="1" lang="en-US" altLang="ja-JP" dirty="0"/>
          </a:p>
          <a:p>
            <a:r>
              <a:rPr kumimoji="1" lang="ja-JP" altLang="en-US" dirty="0"/>
              <a:t>強さの軽減とは、より速い演算に置きかえることです。</a:t>
            </a:r>
            <a:endParaRPr kumimoji="1" lang="en-US" altLang="ja-JP" dirty="0"/>
          </a:p>
          <a:p>
            <a:r>
              <a:rPr kumimoji="1" lang="ja-JP" altLang="en-US" dirty="0"/>
              <a:t>例えば </a:t>
            </a:r>
            <a:r>
              <a:rPr kumimoji="1" lang="en-US" altLang="ja-JP" dirty="0"/>
              <a:t>x*2 </a:t>
            </a:r>
            <a:r>
              <a:rPr kumimoji="1" lang="ja-JP" altLang="en-US" dirty="0"/>
              <a:t>という掛け算を、ｘ</a:t>
            </a:r>
            <a:r>
              <a:rPr kumimoji="1" lang="en-US" altLang="ja-JP" dirty="0"/>
              <a:t>+x </a:t>
            </a:r>
            <a:r>
              <a:rPr kumimoji="1" lang="ja-JP" altLang="en-US" dirty="0"/>
              <a:t>に置き換えます。</a:t>
            </a:r>
            <a:endParaRPr kumimoji="1" lang="en-US" altLang="ja-JP" dirty="0"/>
          </a:p>
          <a:p>
            <a:r>
              <a:rPr kumimoji="1" lang="ja-JP" altLang="en-US" dirty="0"/>
              <a:t>これは多くの計算機では掛け算より足し算の方が速いので、</a:t>
            </a:r>
            <a:endParaRPr kumimoji="1" lang="en-US" altLang="ja-JP" dirty="0"/>
          </a:p>
          <a:p>
            <a:r>
              <a:rPr kumimoji="1" lang="ja-JP" altLang="en-US" dirty="0"/>
              <a:t>足し算に置き換えた方が速くなる場合が多くなります。</a:t>
            </a:r>
            <a:endParaRPr kumimoji="1" lang="en-US" altLang="ja-JP" dirty="0"/>
          </a:p>
          <a:p>
            <a:r>
              <a:rPr kumimoji="1" lang="ja-JP" altLang="en-US" dirty="0"/>
              <a:t>これは機械依存最適化の手法です。</a:t>
            </a:r>
            <a:endParaRPr kumimoji="1" lang="en-US" altLang="ja-JP" dirty="0"/>
          </a:p>
          <a:p>
            <a:r>
              <a:rPr kumimoji="1" lang="ja-JP" altLang="en-US" dirty="0"/>
              <a:t>計算機によっては、シフト演算の方が速いかもしれません。</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56</a:t>
            </a:fld>
            <a:endParaRPr kumimoji="1" lang="ja-JP" altLang="en-US"/>
          </a:p>
        </p:txBody>
      </p:sp>
    </p:spTree>
    <p:extLst>
      <p:ext uri="{BB962C8B-B14F-4D97-AF65-F5344CB8AC3E}">
        <p14:creationId xmlns:p14="http://schemas.microsoft.com/office/powerpoint/2010/main" val="142302545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強さの軽減の例を見てみましょう。</a:t>
            </a:r>
            <a:endParaRPr kumimoji="1" lang="en-US" altLang="ja-JP" dirty="0"/>
          </a:p>
          <a:p>
            <a:r>
              <a:rPr kumimoji="1" lang="en-US" altLang="ja-JP" dirty="0"/>
              <a:t>x ** 2 </a:t>
            </a:r>
            <a:r>
              <a:rPr kumimoji="1" lang="ja-JP" altLang="en-US" dirty="0"/>
              <a:t>のようなべき乗の演算では、 </a:t>
            </a:r>
            <a:r>
              <a:rPr kumimoji="1" lang="en-US" altLang="ja-JP" dirty="0"/>
              <a:t>x*x </a:t>
            </a:r>
            <a:r>
              <a:rPr kumimoji="1" lang="ja-JP" altLang="en-US" dirty="0"/>
              <a:t>と掛け算にします。</a:t>
            </a:r>
            <a:endParaRPr kumimoji="1" lang="en-US" altLang="ja-JP" dirty="0"/>
          </a:p>
          <a:p>
            <a:r>
              <a:rPr kumimoji="1" lang="en-US" altLang="ja-JP" dirty="0"/>
              <a:t>4 </a:t>
            </a:r>
            <a:r>
              <a:rPr kumimoji="1" lang="ja-JP" altLang="en-US" dirty="0"/>
              <a:t>を掛ける場合は、</a:t>
            </a:r>
            <a:r>
              <a:rPr kumimoji="1" lang="en-US" altLang="ja-JP" dirty="0"/>
              <a:t>2</a:t>
            </a:r>
            <a:r>
              <a:rPr kumimoji="1" lang="ja-JP" altLang="en-US" dirty="0"/>
              <a:t>ビット左シフトにします。</a:t>
            </a:r>
            <a:endParaRPr kumimoji="1" lang="en-US" altLang="ja-JP" dirty="0"/>
          </a:p>
          <a:p>
            <a:r>
              <a:rPr kumimoji="1" lang="en-US" altLang="ja-JP" dirty="0"/>
              <a:t>8</a:t>
            </a:r>
            <a:r>
              <a:rPr kumimoji="1" lang="ja-JP" altLang="en-US" dirty="0"/>
              <a:t>で割る場合は、</a:t>
            </a:r>
            <a:r>
              <a:rPr kumimoji="1" lang="en-US" altLang="ja-JP" dirty="0"/>
              <a:t>3</a:t>
            </a:r>
            <a:r>
              <a:rPr kumimoji="1" lang="ja-JP" altLang="en-US" dirty="0"/>
              <a:t>ビット右シフトにします。</a:t>
            </a:r>
            <a:endParaRPr kumimoji="1" lang="en-US" altLang="ja-JP" dirty="0"/>
          </a:p>
          <a:p>
            <a:r>
              <a:rPr kumimoji="1" lang="ja-JP" altLang="en-US" dirty="0"/>
              <a:t>割り算よりも掛け算の方が速いので、</a:t>
            </a:r>
            <a:r>
              <a:rPr kumimoji="1" lang="en-US" altLang="ja-JP" dirty="0"/>
              <a:t>5</a:t>
            </a:r>
            <a:r>
              <a:rPr kumimoji="1" lang="ja-JP" altLang="en-US" dirty="0"/>
              <a:t>で割る場合は、</a:t>
            </a:r>
            <a:r>
              <a:rPr kumimoji="1" lang="en-US" altLang="ja-JP" dirty="0"/>
              <a:t>0.2 </a:t>
            </a:r>
            <a:r>
              <a:rPr kumimoji="1" lang="ja-JP" altLang="en-US" dirty="0"/>
              <a:t>を掛けます。</a:t>
            </a:r>
            <a:endParaRPr kumimoji="1" lang="en-US" altLang="ja-JP" dirty="0"/>
          </a:p>
          <a:p>
            <a:r>
              <a:rPr kumimoji="1" lang="ja-JP" altLang="en-US" dirty="0"/>
              <a:t>ただし、この場合は、有効桁数によっては結果が変わるかもしれません。</a:t>
            </a:r>
            <a:endParaRPr kumimoji="1" lang="en-US" altLang="ja-JP" dirty="0"/>
          </a:p>
          <a:p>
            <a:r>
              <a:rPr kumimoji="1" lang="en-US" altLang="ja-JP" dirty="0"/>
              <a:t>1</a:t>
            </a:r>
            <a:r>
              <a:rPr kumimoji="1" lang="ja-JP" altLang="en-US" dirty="0"/>
              <a:t>を足す場合は、 </a:t>
            </a:r>
            <a:r>
              <a:rPr kumimoji="1" lang="en-US" altLang="ja-JP" dirty="0"/>
              <a:t>++ </a:t>
            </a:r>
            <a:r>
              <a:rPr kumimoji="1" lang="ja-JP" altLang="en-US" dirty="0"/>
              <a:t>演算にします。</a:t>
            </a:r>
            <a:endParaRPr kumimoji="1" lang="en-US" altLang="ja-JP" dirty="0"/>
          </a:p>
          <a:p>
            <a:r>
              <a:rPr kumimoji="1" lang="ja-JP" altLang="en-US" dirty="0"/>
              <a:t>比較演算で分数を使っている場合は、両辺に分母をかけて掛け算にします。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57</a:t>
            </a:fld>
            <a:endParaRPr kumimoji="1" lang="ja-JP" altLang="en-US"/>
          </a:p>
        </p:txBody>
      </p:sp>
    </p:spTree>
    <p:extLst>
      <p:ext uri="{BB962C8B-B14F-4D97-AF65-F5344CB8AC3E}">
        <p14:creationId xmlns:p14="http://schemas.microsoft.com/office/powerpoint/2010/main" val="49175753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代入の中には、冗長な代入がある場合があります。</a:t>
            </a:r>
            <a:endParaRPr kumimoji="1" lang="en-US" altLang="ja-JP" dirty="0"/>
          </a:p>
          <a:p>
            <a:r>
              <a:rPr kumimoji="1" lang="ja-JP" altLang="en-US" dirty="0"/>
              <a:t>たとえば、変数 </a:t>
            </a:r>
            <a:r>
              <a:rPr kumimoji="1" lang="en-US" altLang="ja-JP" dirty="0"/>
              <a:t>z </a:t>
            </a:r>
            <a:r>
              <a:rPr kumimoji="1" lang="ja-JP" altLang="en-US" dirty="0"/>
              <a:t>に値を代入したが、</a:t>
            </a:r>
            <a:endParaRPr kumimoji="1" lang="en-US" altLang="ja-JP" dirty="0"/>
          </a:p>
          <a:p>
            <a:r>
              <a:rPr kumimoji="1" lang="ja-JP" altLang="en-US" dirty="0"/>
              <a:t>それ以降のプログラムで </a:t>
            </a:r>
            <a:r>
              <a:rPr kumimoji="1" lang="en-US" altLang="ja-JP" dirty="0"/>
              <a:t>z </a:t>
            </a:r>
            <a:r>
              <a:rPr kumimoji="1" lang="ja-JP" altLang="en-US" dirty="0"/>
              <a:t>が使われてない場合、</a:t>
            </a:r>
            <a:endParaRPr kumimoji="1" lang="en-US" altLang="ja-JP" dirty="0"/>
          </a:p>
          <a:p>
            <a:r>
              <a:rPr kumimoji="1" lang="ja-JP" altLang="en-US" dirty="0"/>
              <a:t>その代入は削除できます。</a:t>
            </a:r>
            <a:endParaRPr kumimoji="1" lang="en-US" altLang="ja-JP" dirty="0"/>
          </a:p>
          <a:p>
            <a:r>
              <a:rPr kumimoji="1" lang="ja-JP" altLang="en-US" dirty="0"/>
              <a:t>この判定を行うためには、以降のプログラムを解析する必要があります。</a:t>
            </a:r>
            <a:endParaRPr kumimoji="1" lang="en-US" altLang="ja-JP" dirty="0"/>
          </a:p>
          <a:p>
            <a:r>
              <a:rPr kumimoji="1" lang="ja-JP" altLang="en-US" dirty="0"/>
              <a:t>解析に使われるのが、制御フロー解析、データフロー解析です。</a:t>
            </a:r>
            <a:endParaRPr kumimoji="1" lang="en-US" altLang="ja-JP" dirty="0"/>
          </a:p>
          <a:p>
            <a:r>
              <a:rPr kumimoji="1" lang="ja-JP" altLang="en-US" dirty="0"/>
              <a:t>これは大域的最適化の手法です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58</a:t>
            </a:fld>
            <a:endParaRPr kumimoji="1" lang="ja-JP" altLang="en-US"/>
          </a:p>
        </p:txBody>
      </p:sp>
    </p:spTree>
    <p:extLst>
      <p:ext uri="{BB962C8B-B14F-4D97-AF65-F5344CB8AC3E}">
        <p14:creationId xmlns:p14="http://schemas.microsoft.com/office/powerpoint/2010/main" val="24226713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制御フロー解析では、制御フローグラフと呼ばれるグラフを作成します。</a:t>
            </a:r>
            <a:endParaRPr kumimoji="1" lang="en-US" altLang="ja-JP" dirty="0"/>
          </a:p>
          <a:p>
            <a:r>
              <a:rPr kumimoji="1" lang="ja-JP" altLang="en-US" dirty="0"/>
              <a:t>制御フローグラフは、処理の流れを表したものです。</a:t>
            </a:r>
            <a:endParaRPr kumimoji="1" lang="en-US" altLang="ja-JP" dirty="0"/>
          </a:p>
          <a:p>
            <a:r>
              <a:rPr kumimoji="1" lang="ja-JP" altLang="en-US" dirty="0"/>
              <a:t>制御フローグラフは、</a:t>
            </a:r>
            <a:endParaRPr kumimoji="1" lang="en-US" altLang="ja-JP" dirty="0"/>
          </a:p>
          <a:p>
            <a:r>
              <a:rPr kumimoji="1" lang="ja-JP" altLang="en-US" dirty="0"/>
              <a:t>基本ブロックを一つのノードとし、</a:t>
            </a:r>
            <a:endParaRPr kumimoji="1" lang="en-US" altLang="ja-JP" dirty="0"/>
          </a:p>
          <a:p>
            <a:r>
              <a:rPr kumimoji="1" lang="ja-JP" altLang="en-US" dirty="0"/>
              <a:t>ノードの間に矢印を付けます。</a:t>
            </a:r>
            <a:endParaRPr kumimoji="1" lang="en-US" altLang="ja-JP" dirty="0"/>
          </a:p>
          <a:p>
            <a:r>
              <a:rPr kumimoji="1" lang="ja-JP" altLang="en-US" dirty="0"/>
              <a:t>ノード</a:t>
            </a:r>
            <a:r>
              <a:rPr kumimoji="1" lang="en-US" altLang="ja-JP" dirty="0"/>
              <a:t>A </a:t>
            </a:r>
            <a:r>
              <a:rPr kumimoji="1" lang="ja-JP" altLang="en-US" dirty="0"/>
              <a:t>からノード</a:t>
            </a:r>
            <a:r>
              <a:rPr kumimoji="1" lang="en-US" altLang="ja-JP" dirty="0"/>
              <a:t>B </a:t>
            </a:r>
            <a:r>
              <a:rPr kumimoji="1" lang="ja-JP" altLang="en-US" dirty="0"/>
              <a:t>に矢印がある場合、</a:t>
            </a:r>
            <a:endParaRPr kumimoji="1" lang="en-US" altLang="ja-JP" dirty="0"/>
          </a:p>
          <a:p>
            <a:r>
              <a:rPr kumimoji="1" lang="ja-JP" altLang="en-US" dirty="0"/>
              <a:t>ノード</a:t>
            </a:r>
            <a:r>
              <a:rPr kumimoji="1" lang="en-US" altLang="ja-JP" dirty="0"/>
              <a:t>A</a:t>
            </a:r>
            <a:r>
              <a:rPr kumimoji="1" lang="ja-JP" altLang="en-US" dirty="0"/>
              <a:t>の最後の命令から、ノード</a:t>
            </a:r>
            <a:r>
              <a:rPr kumimoji="1" lang="en-US" altLang="ja-JP" dirty="0"/>
              <a:t>B</a:t>
            </a:r>
            <a:r>
              <a:rPr kumimoji="1" lang="ja-JP" altLang="en-US" dirty="0"/>
              <a:t>の最初の命令に行く可能性があることを表します。</a:t>
            </a:r>
            <a:endParaRPr kumimoji="1" lang="en-US" altLang="ja-JP" dirty="0"/>
          </a:p>
          <a:p>
            <a:r>
              <a:rPr kumimoji="1" lang="ja-JP" altLang="en-US" dirty="0"/>
              <a:t>例えば、こちらのアセンブラプログラムの場合、</a:t>
            </a:r>
            <a:endParaRPr kumimoji="1" lang="en-US" altLang="ja-JP" dirty="0"/>
          </a:p>
          <a:p>
            <a:r>
              <a:rPr kumimoji="1" lang="en-US" altLang="ja-JP" dirty="0"/>
              <a:t>13</a:t>
            </a:r>
            <a:r>
              <a:rPr kumimoji="1" lang="ja-JP" altLang="en-US" dirty="0"/>
              <a:t>行目の </a:t>
            </a:r>
            <a:r>
              <a:rPr kumimoji="1" lang="en-US" altLang="ja-JP" dirty="0"/>
              <a:t>BGE </a:t>
            </a:r>
            <a:r>
              <a:rPr kumimoji="1" lang="ja-JP" altLang="en-US" dirty="0"/>
              <a:t>からは、</a:t>
            </a:r>
            <a:endParaRPr kumimoji="1" lang="en-US" altLang="ja-JP" dirty="0"/>
          </a:p>
          <a:p>
            <a:r>
              <a:rPr kumimoji="1" lang="ja-JP" altLang="en-US" dirty="0"/>
              <a:t>すぐ下の</a:t>
            </a:r>
            <a:r>
              <a:rPr kumimoji="1" lang="en-US" altLang="ja-JP" dirty="0"/>
              <a:t>14 </a:t>
            </a:r>
            <a:r>
              <a:rPr kumimoji="1" lang="ja-JP" altLang="en-US" dirty="0"/>
              <a:t>行めに行くか、</a:t>
            </a:r>
            <a:r>
              <a:rPr kumimoji="1" lang="en-US" altLang="ja-JP" dirty="0"/>
              <a:t>20</a:t>
            </a:r>
            <a:r>
              <a:rPr kumimoji="1" lang="ja-JP" altLang="en-US" dirty="0"/>
              <a:t>行目に飛ぶかのどちらかですので、</a:t>
            </a:r>
            <a:endParaRPr kumimoji="1" lang="en-US" altLang="ja-JP" dirty="0"/>
          </a:p>
          <a:p>
            <a:r>
              <a:rPr kumimoji="1" lang="ja-JP" altLang="en-US" dirty="0"/>
              <a:t>右の</a:t>
            </a:r>
            <a:r>
              <a:rPr kumimoji="1" lang="en-US" altLang="ja-JP" dirty="0"/>
              <a:t>2</a:t>
            </a:r>
            <a:r>
              <a:rPr kumimoji="1" lang="ja-JP" altLang="en-US" dirty="0"/>
              <a:t>つの基本ブロックに矢印を引きます。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59</a:t>
            </a:fld>
            <a:endParaRPr kumimoji="1" lang="ja-JP" altLang="en-US"/>
          </a:p>
        </p:txBody>
      </p:sp>
    </p:spTree>
    <p:extLst>
      <p:ext uri="{BB962C8B-B14F-4D97-AF65-F5344CB8AC3E}">
        <p14:creationId xmlns:p14="http://schemas.microsoft.com/office/powerpoint/2010/main" val="3409966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ここからは、時間最適化について考えます。</a:t>
            </a:r>
            <a:endParaRPr kumimoji="1" lang="en-US" altLang="ja-JP" dirty="0"/>
          </a:p>
          <a:p>
            <a:r>
              <a:rPr kumimoji="1" lang="ja-JP" altLang="en-US" dirty="0"/>
              <a:t>実行間を速くするためには、命令の実行回数を減らす、より速い記憶装置を使う、</a:t>
            </a:r>
            <a:endParaRPr kumimoji="1" lang="en-US" altLang="ja-JP" dirty="0"/>
          </a:p>
          <a:p>
            <a:r>
              <a:rPr kumimoji="1" lang="ja-JP" altLang="en-US" dirty="0"/>
              <a:t>ハードウェアの機能を利用する、と言った方法があります。</a:t>
            </a:r>
            <a:endParaRPr kumimoji="1" lang="en-US" altLang="ja-JP" dirty="0"/>
          </a:p>
          <a:p>
            <a:r>
              <a:rPr kumimoji="1" lang="ja-JP" altLang="en-US" dirty="0"/>
              <a:t>命令の実行回数を減らすためには、</a:t>
            </a:r>
            <a:endParaRPr kumimoji="1" lang="en-US" altLang="ja-JP" dirty="0"/>
          </a:p>
          <a:p>
            <a:r>
              <a:rPr kumimoji="1" lang="ja-JP" altLang="en-US" dirty="0"/>
              <a:t>同じ効果をもつより少ない命令に置き換えたり、</a:t>
            </a:r>
            <a:endParaRPr kumimoji="1" lang="en-US" altLang="ja-JP" dirty="0"/>
          </a:p>
          <a:p>
            <a:r>
              <a:rPr kumimoji="1" lang="ja-JP" altLang="en-US" dirty="0"/>
              <a:t>冗長な命令、余計な命令を削除したり、</a:t>
            </a:r>
            <a:endParaRPr kumimoji="1" lang="en-US" altLang="ja-JP" dirty="0"/>
          </a:p>
          <a:p>
            <a:r>
              <a:rPr kumimoji="1" lang="ja-JP" altLang="en-US" dirty="0"/>
              <a:t>ループ内にある命令をループ外へ移動させたりします。</a:t>
            </a:r>
            <a:endParaRPr kumimoji="1" lang="en-US" altLang="ja-JP" dirty="0"/>
          </a:p>
          <a:p>
            <a:r>
              <a:rPr kumimoji="1" lang="ja-JP" altLang="en-US" dirty="0"/>
              <a:t>また、ハードウェアの仕組みを利用すれば、より速い命令が使えるかもしれません。</a:t>
            </a:r>
            <a:endParaRPr kumimoji="1" lang="en-US" altLang="ja-JP" dirty="0"/>
          </a:p>
          <a:p>
            <a:r>
              <a:rPr kumimoji="1" lang="ja-JP" altLang="en-US" dirty="0"/>
              <a:t>レジスタを直接操作することで速くできる場合もあります。</a:t>
            </a:r>
            <a:endParaRPr kumimoji="1" lang="en-US" altLang="ja-JP" dirty="0"/>
          </a:p>
          <a:p>
            <a:r>
              <a:rPr kumimoji="1" lang="ja-JP" altLang="en-US" dirty="0"/>
              <a:t>ハードウェアによっては、ベクトル計算や並列計算ができるものがあります。</a:t>
            </a:r>
            <a:endParaRPr kumimoji="1" lang="en-US" altLang="ja-JP" dirty="0"/>
          </a:p>
          <a:p>
            <a:r>
              <a:rPr kumimoji="1" lang="ja-JP" altLang="en-US" dirty="0"/>
              <a:t>ベクトル計算や並列計算は、同時に複数の処理をすることで高速化できます。。</a:t>
            </a:r>
            <a:endParaRPr kumimoji="1" lang="en-US" altLang="ja-JP" dirty="0"/>
          </a:p>
          <a:p>
            <a:r>
              <a:rPr kumimoji="1" lang="ja-JP" altLang="en-US" dirty="0"/>
              <a:t>命令の実行回数を減らすのは、ハードウェアに関係無く有効な手法ですので、</a:t>
            </a:r>
            <a:endParaRPr kumimoji="1" lang="en-US" altLang="ja-JP" dirty="0"/>
          </a:p>
          <a:p>
            <a:r>
              <a:rPr kumimoji="1" lang="ja-JP" altLang="en-US" dirty="0"/>
              <a:t>機械独立最適化です。</a:t>
            </a:r>
            <a:endParaRPr kumimoji="1" lang="en-US" altLang="ja-JP" dirty="0"/>
          </a:p>
          <a:p>
            <a:r>
              <a:rPr kumimoji="1" lang="ja-JP" altLang="en-US" dirty="0"/>
              <a:t>より速い記憶装置を使ったりベクトル化・並列化はハードウェアに依存する</a:t>
            </a:r>
            <a:endParaRPr kumimoji="1" lang="en-US" altLang="ja-JP" dirty="0"/>
          </a:p>
          <a:p>
            <a:r>
              <a:rPr kumimoji="1" lang="ja-JP" altLang="en-US" dirty="0"/>
              <a:t>機械依存最適化になります。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a:t>
            </a:fld>
            <a:endParaRPr kumimoji="1" lang="ja-JP" altLang="en-US"/>
          </a:p>
        </p:txBody>
      </p:sp>
    </p:spTree>
    <p:extLst>
      <p:ext uri="{BB962C8B-B14F-4D97-AF65-F5344CB8AC3E}">
        <p14:creationId xmlns:p14="http://schemas.microsoft.com/office/powerpoint/2010/main" val="153773685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こちらが制御フローグラブの例です。</a:t>
            </a:r>
            <a:endParaRPr kumimoji="1" lang="en-US" altLang="ja-JP" dirty="0"/>
          </a:p>
          <a:p>
            <a:r>
              <a:rPr kumimoji="1" lang="ja-JP" altLang="en-US" dirty="0"/>
              <a:t>基本ブロックがジャンプ命令以外で終わっているときは、</a:t>
            </a:r>
            <a:endParaRPr kumimoji="1" lang="en-US" altLang="ja-JP" dirty="0"/>
          </a:p>
          <a:p>
            <a:r>
              <a:rPr kumimoji="1" lang="ja-JP" altLang="en-US" dirty="0"/>
              <a:t>次の行に矢印を引きます。</a:t>
            </a:r>
            <a:endParaRPr kumimoji="1" lang="en-US" altLang="ja-JP" dirty="0"/>
          </a:p>
          <a:p>
            <a:r>
              <a:rPr kumimoji="1" lang="ja-JP" altLang="en-US" dirty="0"/>
              <a:t>分岐命令のときは、次の行と飛び先に矢印を引きます。</a:t>
            </a:r>
            <a:endParaRPr kumimoji="1" lang="en-US" altLang="ja-JP" dirty="0"/>
          </a:p>
          <a:p>
            <a:r>
              <a:rPr kumimoji="1" lang="en-US" altLang="ja-JP" dirty="0"/>
              <a:t>3</a:t>
            </a:r>
            <a:r>
              <a:rPr kumimoji="1" lang="ja-JP" altLang="en-US" dirty="0"/>
              <a:t> 行目の </a:t>
            </a:r>
            <a:r>
              <a:rPr kumimoji="1" lang="en-US" altLang="ja-JP" dirty="0"/>
              <a:t>POP </a:t>
            </a:r>
            <a:r>
              <a:rPr kumimoji="1" lang="ja-JP" altLang="en-US" dirty="0"/>
              <a:t>の次は</a:t>
            </a:r>
            <a:r>
              <a:rPr kumimoji="1" lang="en-US" altLang="ja-JP" dirty="0"/>
              <a:t>4</a:t>
            </a:r>
            <a:r>
              <a:rPr kumimoji="1" lang="ja-JP" altLang="en-US" dirty="0"/>
              <a:t>行目に行きますので、右の基本ブロックに矢印を引きます。</a:t>
            </a:r>
            <a:endParaRPr kumimoji="1" lang="en-US" altLang="ja-JP" dirty="0"/>
          </a:p>
          <a:p>
            <a:r>
              <a:rPr kumimoji="1" lang="en-US" altLang="ja-JP" dirty="0"/>
              <a:t>7</a:t>
            </a:r>
            <a:r>
              <a:rPr kumimoji="1" lang="ja-JP" altLang="en-US" dirty="0"/>
              <a:t>行目の</a:t>
            </a:r>
            <a:r>
              <a:rPr kumimoji="1" lang="en-US" altLang="ja-JP" dirty="0"/>
              <a:t>BLE </a:t>
            </a:r>
            <a:r>
              <a:rPr kumimoji="1" lang="ja-JP" altLang="en-US" dirty="0"/>
              <a:t>の次は、</a:t>
            </a:r>
            <a:r>
              <a:rPr kumimoji="1" lang="en-US" altLang="ja-JP" dirty="0"/>
              <a:t>8</a:t>
            </a:r>
            <a:r>
              <a:rPr kumimoji="1" lang="ja-JP" altLang="en-US" dirty="0"/>
              <a:t>行目か</a:t>
            </a:r>
            <a:r>
              <a:rPr kumimoji="1" lang="en-US" altLang="ja-JP" dirty="0"/>
              <a:t>10</a:t>
            </a:r>
            <a:r>
              <a:rPr kumimoji="1" lang="ja-JP" altLang="en-US" dirty="0"/>
              <a:t>行目に行きますので、</a:t>
            </a:r>
            <a:endParaRPr kumimoji="1" lang="en-US" altLang="ja-JP" dirty="0"/>
          </a:p>
          <a:p>
            <a:r>
              <a:rPr kumimoji="1" lang="ja-JP" altLang="en-US" dirty="0"/>
              <a:t>左下と下に矢印を引きます。</a:t>
            </a:r>
            <a:endParaRPr kumimoji="1" lang="en-US" altLang="ja-JP" dirty="0"/>
          </a:p>
          <a:p>
            <a:r>
              <a:rPr kumimoji="1" lang="ja-JP" altLang="en-US" dirty="0"/>
              <a:t>このグラフを見ると、左上の基本ブロックから始まって、真ん中と右上の基本ブロックを</a:t>
            </a:r>
            <a:endParaRPr kumimoji="1" lang="en-US" altLang="ja-JP" dirty="0"/>
          </a:p>
          <a:p>
            <a:r>
              <a:rPr kumimoji="1" lang="ja-JP" altLang="en-US" dirty="0"/>
              <a:t>ループした後、最後は右下の基本ブロックで終わる、という処理の流れがわかります。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60</a:t>
            </a:fld>
            <a:endParaRPr kumimoji="1" lang="ja-JP" altLang="en-US"/>
          </a:p>
        </p:txBody>
      </p:sp>
    </p:spTree>
    <p:extLst>
      <p:ext uri="{BB962C8B-B14F-4D97-AF65-F5344CB8AC3E}">
        <p14:creationId xmlns:p14="http://schemas.microsoft.com/office/powerpoint/2010/main" val="292090973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制御フローグラフを用いて制御フロー解析 </a:t>
            </a:r>
            <a:r>
              <a:rPr kumimoji="1" lang="en-US" altLang="ja-JP" dirty="0"/>
              <a:t>control flow analysis </a:t>
            </a:r>
            <a:r>
              <a:rPr kumimoji="1" lang="ja-JP" altLang="en-US" dirty="0"/>
              <a:t>をします。</a:t>
            </a:r>
            <a:endParaRPr kumimoji="1" lang="en-US" altLang="ja-JP" dirty="0"/>
          </a:p>
          <a:p>
            <a:r>
              <a:rPr kumimoji="1" lang="ja-JP" altLang="en-US" dirty="0"/>
              <a:t>制御フロー解析は、大域的最適化の手法です。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61</a:t>
            </a:fld>
            <a:endParaRPr kumimoji="1" lang="ja-JP" altLang="en-US"/>
          </a:p>
        </p:txBody>
      </p:sp>
    </p:spTree>
    <p:extLst>
      <p:ext uri="{BB962C8B-B14F-4D97-AF65-F5344CB8AC3E}">
        <p14:creationId xmlns:p14="http://schemas.microsoft.com/office/powerpoint/2010/main" val="27311697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制御フロー解析のうち、式の値に注目した解析が</a:t>
            </a:r>
            <a:endParaRPr kumimoji="1" lang="en-US" altLang="ja-JP" dirty="0"/>
          </a:p>
          <a:p>
            <a:r>
              <a:rPr kumimoji="1" lang="ja-JP" altLang="en-US" dirty="0"/>
              <a:t>データフロー解析です。</a:t>
            </a:r>
            <a:endParaRPr kumimoji="1" lang="en-US" altLang="ja-JP" dirty="0"/>
          </a:p>
          <a:p>
            <a:r>
              <a:rPr kumimoji="1" lang="ja-JP" altLang="en-US" dirty="0"/>
              <a:t>これは、式で求めた値が何処で利用されているかを解析します。</a:t>
            </a:r>
            <a:endParaRPr kumimoji="1" lang="en-US" altLang="ja-JP" dirty="0"/>
          </a:p>
          <a:p>
            <a:r>
              <a:rPr kumimoji="1" lang="ja-JP" altLang="en-US" dirty="0"/>
              <a:t>たとえば、ある基本ブロックで、変数 </a:t>
            </a:r>
            <a:r>
              <a:rPr kumimoji="1" lang="en-US" altLang="ja-JP" dirty="0"/>
              <a:t>a </a:t>
            </a:r>
            <a:r>
              <a:rPr kumimoji="1" lang="ja-JP" altLang="en-US" dirty="0"/>
              <a:t>に値が代入された場合、</a:t>
            </a:r>
            <a:endParaRPr kumimoji="1" lang="en-US" altLang="ja-JP" dirty="0"/>
          </a:p>
          <a:p>
            <a:r>
              <a:rPr kumimoji="1" lang="ja-JP" altLang="en-US" dirty="0"/>
              <a:t>その値が何処で使われているかを解析します。</a:t>
            </a:r>
            <a:endParaRPr kumimoji="1" lang="en-US" altLang="ja-JP" dirty="0"/>
          </a:p>
          <a:p>
            <a:r>
              <a:rPr kumimoji="1" lang="ja-JP" altLang="en-US" dirty="0"/>
              <a:t>この場合は、右の基本ブロックで </a:t>
            </a:r>
            <a:r>
              <a:rPr kumimoji="1" lang="en-US" altLang="ja-JP" dirty="0"/>
              <a:t>a</a:t>
            </a:r>
            <a:r>
              <a:rPr kumimoji="1" lang="ja-JP" altLang="en-US" dirty="0"/>
              <a:t> の値が使われています。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62</a:t>
            </a:fld>
            <a:endParaRPr kumimoji="1" lang="ja-JP" altLang="en-US"/>
          </a:p>
        </p:txBody>
      </p:sp>
    </p:spTree>
    <p:extLst>
      <p:ext uri="{BB962C8B-B14F-4D97-AF65-F5344CB8AC3E}">
        <p14:creationId xmlns:p14="http://schemas.microsoft.com/office/powerpoint/2010/main" val="38699218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データフロー解析の一つが、</a:t>
            </a:r>
            <a:endParaRPr kumimoji="1" lang="en-US" altLang="ja-JP" dirty="0"/>
          </a:p>
          <a:p>
            <a:r>
              <a:rPr kumimoji="1" lang="ja-JP" altLang="en-US" dirty="0"/>
              <a:t>変数への代入、参照の解析です。</a:t>
            </a:r>
            <a:endParaRPr kumimoji="1" lang="en-US" altLang="ja-JP" dirty="0"/>
          </a:p>
          <a:p>
            <a:r>
              <a:rPr kumimoji="1" lang="ja-JP" altLang="en-US" dirty="0"/>
              <a:t>これは、各変数の左辺値、右辺値が使われたかどうかチェックします。</a:t>
            </a:r>
            <a:endParaRPr kumimoji="1" lang="en-US" altLang="ja-JP" dirty="0"/>
          </a:p>
          <a:p>
            <a:r>
              <a:rPr kumimoji="1" lang="ja-JP" altLang="en-US" dirty="0"/>
              <a:t>例えば、最初の基本ブロック変数 </a:t>
            </a:r>
            <a:r>
              <a:rPr kumimoji="1" lang="en-US" altLang="ja-JP" dirty="0"/>
              <a:t>a </a:t>
            </a:r>
            <a:r>
              <a:rPr kumimoji="1" lang="ja-JP" altLang="en-US" dirty="0"/>
              <a:t>が宣言されたとします。</a:t>
            </a:r>
            <a:endParaRPr kumimoji="1" lang="en-US" altLang="ja-JP" dirty="0"/>
          </a:p>
          <a:p>
            <a:r>
              <a:rPr kumimoji="1" lang="ja-JP" altLang="en-US" dirty="0"/>
              <a:t>この時点では、</a:t>
            </a:r>
            <a:r>
              <a:rPr kumimoji="1" lang="en-US" altLang="ja-JP" dirty="0"/>
              <a:t>a </a:t>
            </a:r>
            <a:r>
              <a:rPr kumimoji="1" lang="ja-JP" altLang="en-US" dirty="0"/>
              <a:t>に値は代入されていませんし、参照もされていません。</a:t>
            </a:r>
            <a:endParaRPr kumimoji="1" lang="en-US" altLang="ja-JP" dirty="0"/>
          </a:p>
          <a:p>
            <a:r>
              <a:rPr kumimoji="1" lang="ja-JP" altLang="en-US" dirty="0"/>
              <a:t>次の基本ブロックで</a:t>
            </a:r>
            <a:r>
              <a:rPr kumimoji="1" lang="en-US" altLang="ja-JP" dirty="0"/>
              <a:t> a </a:t>
            </a:r>
            <a:r>
              <a:rPr kumimoji="1" lang="ja-JP" altLang="en-US" dirty="0"/>
              <a:t>に</a:t>
            </a:r>
            <a:r>
              <a:rPr kumimoji="1" lang="en-US" altLang="ja-JP" dirty="0"/>
              <a:t>5</a:t>
            </a:r>
            <a:r>
              <a:rPr kumimoji="1" lang="ja-JP" altLang="en-US" dirty="0"/>
              <a:t> が代入されましたので、</a:t>
            </a:r>
            <a:endParaRPr kumimoji="1" lang="en-US" altLang="ja-JP" dirty="0"/>
          </a:p>
          <a:p>
            <a:r>
              <a:rPr kumimoji="1" lang="en-US" altLang="ja-JP" dirty="0"/>
              <a:t>a </a:t>
            </a:r>
            <a:r>
              <a:rPr kumimoji="1" lang="ja-JP" altLang="en-US" dirty="0"/>
              <a:t>には </a:t>
            </a:r>
            <a:r>
              <a:rPr kumimoji="1" lang="en-US" altLang="ja-JP" dirty="0"/>
              <a:t>5 </a:t>
            </a:r>
            <a:r>
              <a:rPr kumimoji="1" lang="ja-JP" altLang="en-US" dirty="0"/>
              <a:t>が代入済、未参照となります。</a:t>
            </a:r>
            <a:endParaRPr kumimoji="1" lang="en-US" altLang="ja-JP" dirty="0"/>
          </a:p>
          <a:p>
            <a:r>
              <a:rPr kumimoji="1" lang="ja-JP" altLang="en-US" dirty="0"/>
              <a:t>次の基本ブロックでは、変数 </a:t>
            </a:r>
            <a:r>
              <a:rPr kumimoji="1" lang="en-US" altLang="ja-JP" dirty="0"/>
              <a:t>a </a:t>
            </a:r>
            <a:r>
              <a:rPr kumimoji="1" lang="ja-JP" altLang="en-US" dirty="0"/>
              <a:t>は使われていませんので、</a:t>
            </a:r>
            <a:endParaRPr kumimoji="1" lang="en-US" altLang="ja-JP" dirty="0"/>
          </a:p>
          <a:p>
            <a:r>
              <a:rPr kumimoji="1" lang="en-US" altLang="ja-JP" dirty="0"/>
              <a:t>a </a:t>
            </a:r>
            <a:r>
              <a:rPr kumimoji="1" lang="ja-JP" altLang="en-US" dirty="0"/>
              <a:t>に </a:t>
            </a:r>
            <a:r>
              <a:rPr kumimoji="1" lang="en-US" altLang="ja-JP" dirty="0"/>
              <a:t>5 </a:t>
            </a:r>
            <a:r>
              <a:rPr kumimoji="1" lang="ja-JP" altLang="en-US" dirty="0"/>
              <a:t>が代入、未参照というのはかわりません。</a:t>
            </a:r>
            <a:endParaRPr kumimoji="1" lang="en-US" altLang="ja-JP" dirty="0"/>
          </a:p>
          <a:p>
            <a:r>
              <a:rPr kumimoji="1" lang="ja-JP" altLang="en-US" dirty="0"/>
              <a:t>次の基本ブロックで </a:t>
            </a:r>
            <a:r>
              <a:rPr kumimoji="1" lang="en-US" altLang="ja-JP" dirty="0"/>
              <a:t>++a </a:t>
            </a:r>
            <a:r>
              <a:rPr kumimoji="1" lang="ja-JP" altLang="en-US" dirty="0"/>
              <a:t>されました。</a:t>
            </a:r>
            <a:endParaRPr kumimoji="1" lang="en-US" altLang="ja-JP" dirty="0"/>
          </a:p>
          <a:p>
            <a:r>
              <a:rPr kumimoji="1" lang="ja-JP" altLang="en-US" dirty="0"/>
              <a:t>この基本ブロックはループしていますので、ループの回数により </a:t>
            </a:r>
            <a:r>
              <a:rPr kumimoji="1" lang="en-US" altLang="ja-JP" dirty="0"/>
              <a:t>a</a:t>
            </a:r>
            <a:r>
              <a:rPr kumimoji="1" lang="ja-JP" altLang="en-US" dirty="0"/>
              <a:t> の値は異なります。</a:t>
            </a:r>
            <a:endParaRPr kumimoji="1" lang="en-US" altLang="ja-JP" dirty="0"/>
          </a:p>
          <a:p>
            <a:r>
              <a:rPr kumimoji="1" lang="ja-JP" altLang="en-US" dirty="0"/>
              <a:t>よって、</a:t>
            </a:r>
            <a:r>
              <a:rPr kumimoji="1" lang="en-US" altLang="ja-JP" dirty="0"/>
              <a:t>a </a:t>
            </a:r>
            <a:r>
              <a:rPr kumimoji="1" lang="ja-JP" altLang="en-US" dirty="0"/>
              <a:t>に何等かの値が代入されていますが、その値は分かりません。</a:t>
            </a:r>
            <a:endParaRPr kumimoji="1" lang="en-US" altLang="ja-JP" dirty="0"/>
          </a:p>
          <a:p>
            <a:r>
              <a:rPr kumimoji="1" lang="ja-JP" altLang="en-US" dirty="0"/>
              <a:t>最後の基本ブロックで、</a:t>
            </a:r>
            <a:r>
              <a:rPr kumimoji="1" lang="en-US" altLang="ja-JP" dirty="0"/>
              <a:t>a </a:t>
            </a:r>
            <a:r>
              <a:rPr kumimoji="1" lang="ja-JP" altLang="en-US" dirty="0"/>
              <a:t>の値が出力されました。</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63</a:t>
            </a:fld>
            <a:endParaRPr kumimoji="1" lang="ja-JP" altLang="en-US"/>
          </a:p>
        </p:txBody>
      </p:sp>
    </p:spTree>
    <p:extLst>
      <p:ext uri="{BB962C8B-B14F-4D97-AF65-F5344CB8AC3E}">
        <p14:creationId xmlns:p14="http://schemas.microsoft.com/office/powerpoint/2010/main" val="332559316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制御フロー解析・データフロー解析をすることで、以下の最適化ができます。</a:t>
            </a:r>
            <a:endParaRPr kumimoji="1" lang="en-US" altLang="ja-JP" dirty="0"/>
          </a:p>
          <a:p>
            <a:r>
              <a:rPr kumimoji="1" lang="ja-JP" altLang="en-US" dirty="0"/>
              <a:t>冗長命令の削除、</a:t>
            </a:r>
            <a:endParaRPr kumimoji="1" lang="en-US" altLang="ja-JP" dirty="0"/>
          </a:p>
          <a:p>
            <a:r>
              <a:rPr kumimoji="1" lang="ja-JP" altLang="en-US" dirty="0"/>
              <a:t>計算結果の再利用、</a:t>
            </a:r>
            <a:endParaRPr kumimoji="1" lang="en-US" altLang="ja-JP" dirty="0"/>
          </a:p>
          <a:p>
            <a:r>
              <a:rPr kumimoji="1" lang="ja-JP" altLang="en-US" dirty="0"/>
              <a:t>定数伝搬</a:t>
            </a:r>
            <a:endParaRPr kumimoji="1" lang="en-US" altLang="ja-JP" dirty="0"/>
          </a:p>
          <a:p>
            <a:r>
              <a:rPr kumimoji="1" lang="ja-JP" altLang="en-US" dirty="0"/>
              <a:t>複写伝搬、</a:t>
            </a:r>
            <a:endParaRPr kumimoji="1" lang="en-US" altLang="ja-JP" dirty="0"/>
          </a:p>
          <a:p>
            <a:r>
              <a:rPr kumimoji="1" lang="ja-JP" altLang="en-US" dirty="0"/>
              <a:t>到達不能命令の削除、</a:t>
            </a:r>
            <a:endParaRPr kumimoji="1" lang="en-US" altLang="ja-JP" dirty="0"/>
          </a:p>
          <a:p>
            <a:r>
              <a:rPr kumimoji="1" lang="ja-JP" altLang="en-US" dirty="0"/>
              <a:t>実行頻度の少ない場所に移動、</a:t>
            </a:r>
            <a:endParaRPr kumimoji="1" lang="en-US" altLang="ja-JP" dirty="0"/>
          </a:p>
          <a:p>
            <a:r>
              <a:rPr kumimoji="1" lang="ja-JP" altLang="en-US" dirty="0"/>
              <a:t>ループ回数を減らす、</a:t>
            </a:r>
            <a:endParaRPr kumimoji="1" lang="en-US" altLang="ja-JP" dirty="0"/>
          </a:p>
          <a:p>
            <a:r>
              <a:rPr kumimoji="1" lang="ja-JP" altLang="en-US" dirty="0"/>
              <a:t>手続き呼び出しの展開、などです。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64</a:t>
            </a:fld>
            <a:endParaRPr kumimoji="1" lang="ja-JP" altLang="en-US"/>
          </a:p>
        </p:txBody>
      </p:sp>
    </p:spTree>
    <p:extLst>
      <p:ext uri="{BB962C8B-B14F-4D97-AF65-F5344CB8AC3E}">
        <p14:creationId xmlns:p14="http://schemas.microsoft.com/office/powerpoint/2010/main" val="394433274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冗長な命令としては、まず恒真の条件分岐があります。</a:t>
            </a:r>
            <a:endParaRPr kumimoji="1" lang="en-US" altLang="ja-JP" dirty="0"/>
          </a:p>
          <a:p>
            <a:r>
              <a:rPr kumimoji="1" lang="en-US" altLang="ja-JP" dirty="0" err="1"/>
              <a:t>whle</a:t>
            </a:r>
            <a:r>
              <a:rPr kumimoji="1" lang="en-US" altLang="ja-JP" dirty="0"/>
              <a:t> (true) </a:t>
            </a:r>
            <a:r>
              <a:rPr kumimoji="1" lang="ja-JP" altLang="en-US" dirty="0"/>
              <a:t>のような無限ループのプログラムはよく書かれます。</a:t>
            </a:r>
            <a:endParaRPr kumimoji="1" lang="en-US" altLang="ja-JP" dirty="0"/>
          </a:p>
          <a:p>
            <a:r>
              <a:rPr kumimoji="1" lang="ja-JP" altLang="en-US" dirty="0"/>
              <a:t>このアセンブラコードは、</a:t>
            </a:r>
            <a:endParaRPr kumimoji="1" lang="en-US" altLang="ja-JP" dirty="0"/>
          </a:p>
          <a:p>
            <a:r>
              <a:rPr kumimoji="1" lang="ja-JP" altLang="en-US" dirty="0"/>
              <a:t>まず </a:t>
            </a:r>
            <a:r>
              <a:rPr kumimoji="1" lang="en-US" altLang="ja-JP" dirty="0"/>
              <a:t>PUSHI </a:t>
            </a:r>
            <a:r>
              <a:rPr kumimoji="1" lang="ja-JP" altLang="en-US" dirty="0"/>
              <a:t>で </a:t>
            </a:r>
            <a:r>
              <a:rPr kumimoji="1" lang="en-US" altLang="ja-JP" dirty="0"/>
              <a:t>1 </a:t>
            </a:r>
            <a:r>
              <a:rPr kumimoji="1" lang="ja-JP" altLang="en-US" dirty="0"/>
              <a:t>を積み、そのあと </a:t>
            </a:r>
            <a:r>
              <a:rPr kumimoji="1" lang="en-US" altLang="ja-JP" dirty="0"/>
              <a:t>BEQ </a:t>
            </a:r>
            <a:r>
              <a:rPr kumimoji="1" lang="ja-JP" altLang="en-US" dirty="0"/>
              <a:t>で分岐します。</a:t>
            </a:r>
            <a:endParaRPr kumimoji="1" lang="en-US" altLang="ja-JP" dirty="0"/>
          </a:p>
          <a:p>
            <a:r>
              <a:rPr kumimoji="1" lang="ja-JP" altLang="en-US" dirty="0"/>
              <a:t>しかし、</a:t>
            </a:r>
            <a:r>
              <a:rPr kumimoji="1" lang="en-US" altLang="ja-JP" dirty="0"/>
              <a:t>1</a:t>
            </a:r>
            <a:r>
              <a:rPr kumimoji="1" lang="ja-JP" altLang="en-US" dirty="0"/>
              <a:t>が積まれているのですから、</a:t>
            </a:r>
            <a:r>
              <a:rPr kumimoji="1" lang="en-US" altLang="ja-JP" dirty="0"/>
              <a:t>BEQ </a:t>
            </a:r>
            <a:r>
              <a:rPr kumimoji="1" lang="ja-JP" altLang="en-US" dirty="0"/>
              <a:t>で分岐することはありません。</a:t>
            </a:r>
            <a:endParaRPr kumimoji="1" lang="en-US" altLang="ja-JP" dirty="0"/>
          </a:p>
          <a:p>
            <a:r>
              <a:rPr kumimoji="1" lang="ja-JP" altLang="en-US" dirty="0"/>
              <a:t>この場合は、</a:t>
            </a:r>
            <a:r>
              <a:rPr kumimoji="1" lang="en-US" altLang="ja-JP" dirty="0"/>
              <a:t>PUSHI 1 </a:t>
            </a:r>
            <a:r>
              <a:rPr kumimoji="1" lang="ja-JP" altLang="en-US" dirty="0"/>
              <a:t>と </a:t>
            </a:r>
            <a:r>
              <a:rPr kumimoji="1" lang="en-US" altLang="ja-JP" dirty="0"/>
              <a:t>BEQ </a:t>
            </a:r>
            <a:r>
              <a:rPr kumimoji="1" lang="ja-JP" altLang="en-US" dirty="0"/>
              <a:t>を削除できます。</a:t>
            </a:r>
            <a:endParaRPr kumimoji="1" lang="en-US" altLang="ja-JP" dirty="0"/>
          </a:p>
          <a:p>
            <a:r>
              <a:rPr kumimoji="1" lang="en-US" altLang="ja-JP" dirty="0"/>
              <a:t>if </a:t>
            </a:r>
            <a:r>
              <a:rPr kumimoji="1" lang="ja-JP" altLang="en-US" dirty="0"/>
              <a:t>文の条件式が恒真の場合も同様です。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65</a:t>
            </a:fld>
            <a:endParaRPr kumimoji="1" lang="ja-JP" altLang="en-US"/>
          </a:p>
        </p:txBody>
      </p:sp>
    </p:spTree>
    <p:extLst>
      <p:ext uri="{BB962C8B-B14F-4D97-AF65-F5344CB8AC3E}">
        <p14:creationId xmlns:p14="http://schemas.microsoft.com/office/powerpoint/2010/main" val="227825352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次は連続ジャンプです。</a:t>
            </a:r>
            <a:endParaRPr kumimoji="1" lang="en-US" altLang="ja-JP" dirty="0"/>
          </a:p>
          <a:p>
            <a:r>
              <a:rPr kumimoji="1" lang="ja-JP" altLang="en-US" dirty="0"/>
              <a:t>こちらの例のように</a:t>
            </a:r>
            <a:r>
              <a:rPr kumimoji="1" lang="en-US" altLang="ja-JP" dirty="0"/>
              <a:t>while </a:t>
            </a:r>
            <a:r>
              <a:rPr kumimoji="1" lang="ja-JP" altLang="en-US" dirty="0"/>
              <a:t>文が二重になっている場合を考えます。</a:t>
            </a:r>
            <a:endParaRPr kumimoji="1" lang="en-US" altLang="ja-JP" dirty="0"/>
          </a:p>
          <a:p>
            <a:r>
              <a:rPr kumimoji="1" lang="ja-JP" altLang="en-US" dirty="0"/>
              <a:t>このプログラムのアセンブラコードのうち、</a:t>
            </a:r>
            <a:r>
              <a:rPr kumimoji="1" lang="en-US" altLang="ja-JP" dirty="0"/>
              <a:t>4</a:t>
            </a:r>
            <a:r>
              <a:rPr kumimoji="1" lang="ja-JP" altLang="en-US" dirty="0"/>
              <a:t>行目の </a:t>
            </a:r>
            <a:r>
              <a:rPr kumimoji="1" lang="en-US" altLang="ja-JP" dirty="0"/>
              <a:t>BEQ </a:t>
            </a:r>
            <a:r>
              <a:rPr kumimoji="1" lang="ja-JP" altLang="en-US" dirty="0"/>
              <a:t>の飛び先を見てみます。</a:t>
            </a:r>
            <a:endParaRPr kumimoji="1" lang="en-US" altLang="ja-JP" dirty="0"/>
          </a:p>
          <a:p>
            <a:r>
              <a:rPr kumimoji="1" lang="en-US" altLang="ja-JP" dirty="0"/>
              <a:t>BEQ</a:t>
            </a:r>
            <a:r>
              <a:rPr kumimoji="1" lang="ja-JP" altLang="en-US" dirty="0"/>
              <a:t> で </a:t>
            </a:r>
            <a:r>
              <a:rPr kumimoji="1" lang="en-US" altLang="ja-JP" dirty="0"/>
              <a:t>L3 </a:t>
            </a:r>
            <a:r>
              <a:rPr kumimoji="1" lang="ja-JP" altLang="en-US" dirty="0"/>
              <a:t>に飛ぶと、</a:t>
            </a:r>
            <a:r>
              <a:rPr kumimoji="1" lang="en-US" altLang="ja-JP" dirty="0"/>
              <a:t>JUMP </a:t>
            </a:r>
            <a:r>
              <a:rPr kumimoji="1" lang="ja-JP" altLang="en-US" dirty="0"/>
              <a:t>命令で </a:t>
            </a:r>
            <a:r>
              <a:rPr kumimoji="1" lang="en-US" altLang="ja-JP" dirty="0"/>
              <a:t>L1 </a:t>
            </a:r>
            <a:r>
              <a:rPr kumimoji="1" lang="ja-JP" altLang="en-US" dirty="0"/>
              <a:t>に飛びます。</a:t>
            </a:r>
            <a:endParaRPr kumimoji="1" lang="en-US" altLang="ja-JP" dirty="0"/>
          </a:p>
          <a:p>
            <a:r>
              <a:rPr kumimoji="1" lang="ja-JP" altLang="en-US" dirty="0"/>
              <a:t>ジャンプの飛び先が無条件ジャンプになっている連続ジャンプでは、</a:t>
            </a:r>
            <a:endParaRPr kumimoji="1" lang="en-US" altLang="ja-JP" dirty="0"/>
          </a:p>
          <a:p>
            <a:r>
              <a:rPr kumimoji="1" lang="ja-JP" altLang="en-US" dirty="0"/>
              <a:t>最終到達点に一機にジャンプします。</a:t>
            </a:r>
            <a:endParaRPr kumimoji="1" lang="en-US" altLang="ja-JP" dirty="0"/>
          </a:p>
          <a:p>
            <a:r>
              <a:rPr kumimoji="1" lang="ja-JP" altLang="en-US" dirty="0"/>
              <a:t>この場合ですと、</a:t>
            </a:r>
            <a:r>
              <a:rPr kumimoji="1" lang="en-US" altLang="ja-JP" dirty="0"/>
              <a:t>BEQ </a:t>
            </a:r>
            <a:r>
              <a:rPr kumimoji="1" lang="ja-JP" altLang="en-US" dirty="0"/>
              <a:t>で直接 </a:t>
            </a:r>
            <a:r>
              <a:rPr kumimoji="1" lang="en-US" altLang="ja-JP" dirty="0"/>
              <a:t>L1 </a:t>
            </a:r>
            <a:r>
              <a:rPr kumimoji="1" lang="ja-JP" altLang="en-US" dirty="0"/>
              <a:t>に飛びます。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66</a:t>
            </a:fld>
            <a:endParaRPr kumimoji="1" lang="ja-JP" altLang="en-US"/>
          </a:p>
        </p:txBody>
      </p:sp>
    </p:spTree>
    <p:extLst>
      <p:ext uri="{BB962C8B-B14F-4D97-AF65-F5344CB8AC3E}">
        <p14:creationId xmlns:p14="http://schemas.microsoft.com/office/powerpoint/2010/main" val="49139189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a:t>
            </a:r>
            <a:r>
              <a:rPr kumimoji="1" lang="ja-JP" altLang="en-US" dirty="0"/>
              <a:t>文で、後に続く文が空文になっている場合を見てみましょう。</a:t>
            </a:r>
            <a:endParaRPr kumimoji="1" lang="en-US" altLang="ja-JP" dirty="0"/>
          </a:p>
          <a:p>
            <a:r>
              <a:rPr kumimoji="1" lang="en-US" altLang="ja-JP" dirty="0"/>
              <a:t>else </a:t>
            </a:r>
            <a:r>
              <a:rPr kumimoji="1" lang="ja-JP" altLang="en-US" dirty="0"/>
              <a:t>節が空文の場合、</a:t>
            </a:r>
            <a:endParaRPr kumimoji="1" lang="en-US" altLang="ja-JP" dirty="0"/>
          </a:p>
          <a:p>
            <a:r>
              <a:rPr kumimoji="1" lang="ja-JP" altLang="en-US" dirty="0"/>
              <a:t>アセンブラコードはこうなります。</a:t>
            </a:r>
            <a:endParaRPr kumimoji="1" lang="en-US" altLang="ja-JP" dirty="0"/>
          </a:p>
          <a:p>
            <a:r>
              <a:rPr kumimoji="1" lang="ja-JP" altLang="en-US" dirty="0"/>
              <a:t>最後の</a:t>
            </a:r>
            <a:r>
              <a:rPr kumimoji="1" lang="en-US" altLang="ja-JP" dirty="0"/>
              <a:t>JUMP </a:t>
            </a:r>
            <a:r>
              <a:rPr kumimoji="1" lang="ja-JP" altLang="en-US" dirty="0"/>
              <a:t>命令は次の行に飛びますが、</a:t>
            </a:r>
            <a:endParaRPr kumimoji="1" lang="en-US" altLang="ja-JP" dirty="0"/>
          </a:p>
          <a:p>
            <a:r>
              <a:rPr kumimoji="1" lang="ja-JP" altLang="en-US" dirty="0"/>
              <a:t>次の行ならジャンプしなくても行けますので、</a:t>
            </a:r>
            <a:r>
              <a:rPr kumimoji="1" lang="en-US" altLang="ja-JP" dirty="0"/>
              <a:t>JUMP </a:t>
            </a:r>
            <a:r>
              <a:rPr kumimoji="1" lang="ja-JP" altLang="en-US" dirty="0"/>
              <a:t>命令は削除できます。</a:t>
            </a:r>
            <a:endParaRPr kumimoji="1" lang="en-US" altLang="ja-JP" dirty="0"/>
          </a:p>
          <a:p>
            <a:r>
              <a:rPr kumimoji="1" lang="ja-JP" altLang="en-US" dirty="0"/>
              <a:t>今度は </a:t>
            </a:r>
            <a:r>
              <a:rPr kumimoji="1" lang="en-US" altLang="ja-JP" dirty="0"/>
              <a:t>then </a:t>
            </a:r>
            <a:r>
              <a:rPr kumimoji="1" lang="ja-JP" altLang="en-US" dirty="0"/>
              <a:t>節が空文の場合を考えましょう。</a:t>
            </a:r>
            <a:endParaRPr kumimoji="1" lang="en-US" altLang="ja-JP" dirty="0"/>
          </a:p>
          <a:p>
            <a:r>
              <a:rPr kumimoji="1" lang="en-US" altLang="ja-JP" dirty="0"/>
              <a:t>then</a:t>
            </a:r>
            <a:r>
              <a:rPr kumimoji="1" lang="ja-JP" altLang="en-US" dirty="0"/>
              <a:t> 節が空文の場合、アセンブラコードはこうなります。</a:t>
            </a:r>
            <a:endParaRPr kumimoji="1" lang="en-US" altLang="ja-JP" dirty="0"/>
          </a:p>
          <a:p>
            <a:r>
              <a:rPr kumimoji="1" lang="en-US" altLang="ja-JP" dirty="0"/>
              <a:t>2</a:t>
            </a:r>
            <a:r>
              <a:rPr kumimoji="1" lang="ja-JP" altLang="en-US" dirty="0"/>
              <a:t>行目の</a:t>
            </a:r>
            <a:r>
              <a:rPr kumimoji="1" lang="en-US" altLang="ja-JP" dirty="0"/>
              <a:t>BEQ </a:t>
            </a:r>
            <a:r>
              <a:rPr kumimoji="1" lang="ja-JP" altLang="en-US" dirty="0"/>
              <a:t>命令は、</a:t>
            </a:r>
            <a:r>
              <a:rPr kumimoji="1" lang="en-US" altLang="ja-JP" dirty="0"/>
              <a:t>2</a:t>
            </a:r>
            <a:r>
              <a:rPr kumimoji="1" lang="ja-JP" altLang="en-US" dirty="0"/>
              <a:t>行下へジャンプ、かつ</a:t>
            </a:r>
            <a:r>
              <a:rPr kumimoji="1" lang="en-US" altLang="ja-JP" dirty="0"/>
              <a:t>1</a:t>
            </a:r>
            <a:r>
              <a:rPr kumimoji="1" lang="ja-JP" altLang="en-US" dirty="0"/>
              <a:t>行下が無条件ジャンプです。</a:t>
            </a:r>
            <a:endParaRPr kumimoji="1" lang="en-US" altLang="ja-JP" dirty="0"/>
          </a:p>
          <a:p>
            <a:r>
              <a:rPr kumimoji="1" lang="ja-JP" altLang="en-US" dirty="0"/>
              <a:t>この場合は、</a:t>
            </a:r>
            <a:r>
              <a:rPr kumimoji="1" lang="en-US" altLang="ja-JP" dirty="0"/>
              <a:t>BEQ </a:t>
            </a:r>
            <a:r>
              <a:rPr kumimoji="1" lang="ja-JP" altLang="en-US" dirty="0"/>
              <a:t>と </a:t>
            </a:r>
            <a:r>
              <a:rPr kumimoji="1" lang="en-US" altLang="ja-JP" dirty="0"/>
              <a:t>JUMP </a:t>
            </a:r>
            <a:r>
              <a:rPr kumimoji="1" lang="ja-JP" altLang="en-US" dirty="0"/>
              <a:t>を </a:t>
            </a:r>
            <a:r>
              <a:rPr kumimoji="1" lang="en-US" altLang="ja-JP" dirty="0"/>
              <a:t>BNE </a:t>
            </a:r>
            <a:r>
              <a:rPr kumimoji="1" lang="ja-JP" altLang="en-US" dirty="0"/>
              <a:t>に変換できます。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67</a:t>
            </a:fld>
            <a:endParaRPr kumimoji="1" lang="ja-JP" altLang="en-US"/>
          </a:p>
        </p:txBody>
      </p:sp>
    </p:spTree>
    <p:extLst>
      <p:ext uri="{BB962C8B-B14F-4D97-AF65-F5344CB8AC3E}">
        <p14:creationId xmlns:p14="http://schemas.microsoft.com/office/powerpoint/2010/main" val="259922884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命令の中には、決して実行されない到達不能命令がある場合があります。</a:t>
            </a:r>
            <a:endParaRPr kumimoji="1" lang="en-US" altLang="ja-JP" dirty="0"/>
          </a:p>
          <a:p>
            <a:r>
              <a:rPr kumimoji="1" lang="ja-JP" altLang="en-US" dirty="0"/>
              <a:t>そのような到達不能命令は削除できます。</a:t>
            </a:r>
            <a:endParaRPr kumimoji="1" lang="en-US" altLang="ja-JP" dirty="0"/>
          </a:p>
          <a:p>
            <a:r>
              <a:rPr kumimoji="1" lang="ja-JP" altLang="en-US" dirty="0"/>
              <a:t>例えば、</a:t>
            </a:r>
            <a:r>
              <a:rPr kumimoji="1" lang="en-US" altLang="ja-JP" dirty="0"/>
              <a:t>break </a:t>
            </a:r>
            <a:r>
              <a:rPr kumimoji="1" lang="ja-JP" altLang="en-US" dirty="0"/>
              <a:t>文の直後にある文は、実行されることはありませんので、</a:t>
            </a:r>
            <a:endParaRPr kumimoji="1" lang="en-US" altLang="ja-JP" dirty="0"/>
          </a:p>
          <a:p>
            <a:r>
              <a:rPr kumimoji="1" lang="ja-JP" altLang="en-US" dirty="0"/>
              <a:t>削除できあます。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68</a:t>
            </a:fld>
            <a:endParaRPr kumimoji="1" lang="ja-JP" altLang="en-US"/>
          </a:p>
        </p:txBody>
      </p:sp>
    </p:spTree>
    <p:extLst>
      <p:ext uri="{BB962C8B-B14F-4D97-AF65-F5344CB8AC3E}">
        <p14:creationId xmlns:p14="http://schemas.microsoft.com/office/powerpoint/2010/main" val="20087138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break </a:t>
            </a:r>
            <a:r>
              <a:rPr kumimoji="1" lang="ja-JP" altLang="en-US" dirty="0"/>
              <a:t>文と同様に </a:t>
            </a:r>
            <a:r>
              <a:rPr kumimoji="1" lang="en-US" altLang="ja-JP" dirty="0"/>
              <a:t>return </a:t>
            </a:r>
            <a:r>
              <a:rPr kumimoji="1" lang="ja-JP" altLang="en-US" dirty="0"/>
              <a:t>文や、</a:t>
            </a:r>
            <a:r>
              <a:rPr kumimoji="1" lang="en-US" altLang="ja-JP" dirty="0"/>
              <a:t>continue </a:t>
            </a:r>
            <a:r>
              <a:rPr kumimoji="1" lang="ja-JP" altLang="en-US" dirty="0"/>
              <a:t>文の直後も</a:t>
            </a:r>
            <a:endParaRPr kumimoji="1" lang="en-US" altLang="ja-JP" dirty="0"/>
          </a:p>
          <a:p>
            <a:r>
              <a:rPr kumimoji="1" lang="ja-JP" altLang="en-US" dirty="0"/>
              <a:t>実行されない到達不能命令になります。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69</a:t>
            </a:fld>
            <a:endParaRPr kumimoji="1" lang="ja-JP" altLang="en-US"/>
          </a:p>
        </p:txBody>
      </p:sp>
    </p:spTree>
    <p:extLst>
      <p:ext uri="{BB962C8B-B14F-4D97-AF65-F5344CB8AC3E}">
        <p14:creationId xmlns:p14="http://schemas.microsoft.com/office/powerpoint/2010/main" val="1391986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まずは機械独立な最適化から見ていきましょう。</a:t>
            </a:r>
            <a:endParaRPr kumimoji="1" lang="en-US" altLang="ja-JP" dirty="0"/>
          </a:p>
          <a:p>
            <a:r>
              <a:rPr kumimoji="1" lang="ja-JP" altLang="en-US" dirty="0"/>
              <a:t>命令の実行回数を減らせば実行時間は短くなります。</a:t>
            </a:r>
            <a:endParaRPr kumimoji="1" lang="en-US" altLang="ja-JP" dirty="0"/>
          </a:p>
          <a:p>
            <a:r>
              <a:rPr kumimoji="1" lang="ja-JP" altLang="en-US" dirty="0"/>
              <a:t>実行回数を減らすための手法とて、</a:t>
            </a:r>
            <a:endParaRPr kumimoji="1" lang="en-US" altLang="ja-JP" dirty="0"/>
          </a:p>
          <a:p>
            <a:r>
              <a:rPr kumimoji="1" lang="ja-JP" altLang="en-US" dirty="0"/>
              <a:t>可能なことはコンパイル時に計算しておく、</a:t>
            </a:r>
            <a:endParaRPr kumimoji="1" lang="en-US" altLang="ja-JP" dirty="0"/>
          </a:p>
          <a:p>
            <a:r>
              <a:rPr kumimoji="1" lang="ja-JP" altLang="en-US" dirty="0"/>
              <a:t>式の性質を利用して計算を簡略化する、</a:t>
            </a:r>
            <a:endParaRPr kumimoji="1" lang="en-US" altLang="ja-JP" dirty="0"/>
          </a:p>
          <a:p>
            <a:r>
              <a:rPr kumimoji="1" lang="ja-JP" altLang="en-US" dirty="0"/>
              <a:t>冗長な命令を取り除く、</a:t>
            </a:r>
            <a:endParaRPr kumimoji="1" lang="en-US" altLang="ja-JP" dirty="0"/>
          </a:p>
          <a:p>
            <a:r>
              <a:rPr kumimoji="1" lang="ja-JP" altLang="en-US" dirty="0"/>
              <a:t>命令を実行頻度の少ない場所に移動する、</a:t>
            </a:r>
            <a:endParaRPr kumimoji="1" lang="en-US" altLang="ja-JP" dirty="0"/>
          </a:p>
          <a:p>
            <a:r>
              <a:rPr kumimoji="1" lang="ja-JP" altLang="en-US" dirty="0"/>
              <a:t>一度求めた結果を再利用する、</a:t>
            </a:r>
            <a:endParaRPr kumimoji="1" lang="en-US" altLang="ja-JP" dirty="0"/>
          </a:p>
          <a:p>
            <a:r>
              <a:rPr kumimoji="1" lang="ja-JP" altLang="en-US" dirty="0"/>
              <a:t>ループ回数を減らす、</a:t>
            </a:r>
            <a:endParaRPr kumimoji="1" lang="en-US" altLang="ja-JP" dirty="0"/>
          </a:p>
          <a:p>
            <a:r>
              <a:rPr kumimoji="1" lang="ja-JP" altLang="en-US" dirty="0"/>
              <a:t>手続き呼び出しを展開する、</a:t>
            </a:r>
            <a:endParaRPr kumimoji="1" lang="en-US" altLang="ja-JP" dirty="0"/>
          </a:p>
          <a:p>
            <a:r>
              <a:rPr kumimoji="1" lang="ja-JP" altLang="en-US" dirty="0"/>
              <a:t>などがあります。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a:t>
            </a:fld>
            <a:endParaRPr kumimoji="1" lang="ja-JP" altLang="en-US"/>
          </a:p>
        </p:txBody>
      </p:sp>
    </p:spTree>
    <p:extLst>
      <p:ext uri="{BB962C8B-B14F-4D97-AF65-F5344CB8AC3E}">
        <p14:creationId xmlns:p14="http://schemas.microsoft.com/office/powerpoint/2010/main" val="236289265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a:t>
            </a:r>
            <a:r>
              <a:rPr kumimoji="1" lang="ja-JP" altLang="en-US" dirty="0"/>
              <a:t>文や </a:t>
            </a:r>
            <a:r>
              <a:rPr kumimoji="1" lang="en-US" altLang="ja-JP" dirty="0"/>
              <a:t>while </a:t>
            </a:r>
            <a:r>
              <a:rPr kumimoji="1" lang="ja-JP" altLang="en-US" dirty="0"/>
              <a:t>文の条件式が恒偽の場合、</a:t>
            </a:r>
            <a:endParaRPr kumimoji="1" lang="en-US" altLang="ja-JP" dirty="0"/>
          </a:p>
          <a:p>
            <a:r>
              <a:rPr kumimoji="1" lang="en-US" altLang="ja-JP" dirty="0"/>
              <a:t>then </a:t>
            </a:r>
            <a:r>
              <a:rPr kumimoji="1" lang="ja-JP" altLang="en-US" dirty="0"/>
              <a:t>節は到達不能命令になります。</a:t>
            </a:r>
            <a:endParaRPr kumimoji="1" lang="en-US" altLang="ja-JP" dirty="0"/>
          </a:p>
          <a:p>
            <a:r>
              <a:rPr kumimoji="1" lang="ja-JP" altLang="en-US" dirty="0"/>
              <a:t>このような場合は、</a:t>
            </a:r>
            <a:r>
              <a:rPr kumimoji="1" lang="en-US" altLang="ja-JP" dirty="0"/>
              <a:t>else </a:t>
            </a:r>
            <a:r>
              <a:rPr kumimoji="1" lang="ja-JP" altLang="en-US" dirty="0"/>
              <a:t>節があるなら</a:t>
            </a:r>
            <a:r>
              <a:rPr kumimoji="1" lang="en-US" altLang="ja-JP" dirty="0"/>
              <a:t>else </a:t>
            </a:r>
            <a:r>
              <a:rPr kumimoji="1" lang="ja-JP" altLang="en-US" dirty="0"/>
              <a:t>節のみに、</a:t>
            </a:r>
            <a:endParaRPr kumimoji="1" lang="en-US" altLang="ja-JP" dirty="0"/>
          </a:p>
          <a:p>
            <a:r>
              <a:rPr kumimoji="1" lang="en-US" altLang="ja-JP" dirty="0"/>
              <a:t>else </a:t>
            </a:r>
            <a:r>
              <a:rPr kumimoji="1" lang="ja-JP" altLang="en-US" dirty="0"/>
              <a:t>節が無いなら </a:t>
            </a:r>
            <a:r>
              <a:rPr kumimoji="1" lang="en-US" altLang="ja-JP" dirty="0"/>
              <a:t>if </a:t>
            </a:r>
            <a:r>
              <a:rPr kumimoji="1" lang="ja-JP" altLang="en-US" dirty="0"/>
              <a:t>文全体を削除できます。</a:t>
            </a:r>
            <a:endParaRPr kumimoji="1" lang="en-US" altLang="ja-JP" dirty="0"/>
          </a:p>
          <a:p>
            <a:r>
              <a:rPr kumimoji="1" lang="ja-JP" altLang="en-US" dirty="0"/>
              <a:t>恒偽の</a:t>
            </a:r>
            <a:r>
              <a:rPr kumimoji="1" lang="en-US" altLang="ja-JP" dirty="0"/>
              <a:t>if </a:t>
            </a:r>
            <a:r>
              <a:rPr kumimoji="1" lang="ja-JP" altLang="en-US" dirty="0"/>
              <a:t>文は、デバグ等で使われる場合があります。</a:t>
            </a:r>
            <a:endParaRPr kumimoji="1" lang="en-US" altLang="ja-JP" dirty="0"/>
          </a:p>
          <a:p>
            <a:r>
              <a:rPr kumimoji="1" lang="ja-JP" altLang="en-US" dirty="0"/>
              <a:t>例えば、デバグ用に </a:t>
            </a:r>
            <a:r>
              <a:rPr kumimoji="1" lang="en-US" altLang="ja-JP" dirty="0"/>
              <a:t>Boolean </a:t>
            </a:r>
            <a:r>
              <a:rPr kumimoji="1" lang="ja-JP" altLang="en-US" dirty="0"/>
              <a:t>型変数 </a:t>
            </a:r>
            <a:r>
              <a:rPr kumimoji="1" lang="en-US" altLang="ja-JP" dirty="0"/>
              <a:t>DEBUG </a:t>
            </a:r>
            <a:r>
              <a:rPr kumimoji="1" lang="ja-JP" altLang="en-US" dirty="0"/>
              <a:t>を </a:t>
            </a:r>
            <a:r>
              <a:rPr kumimoji="1" lang="en-US" altLang="ja-JP" dirty="0"/>
              <a:t>final </a:t>
            </a:r>
            <a:r>
              <a:rPr kumimoji="1" lang="ja-JP" altLang="en-US" dirty="0"/>
              <a:t>で宣言しておいて、</a:t>
            </a:r>
            <a:endParaRPr kumimoji="1" lang="en-US" altLang="ja-JP" dirty="0"/>
          </a:p>
          <a:p>
            <a:r>
              <a:rPr kumimoji="1" lang="en-US" altLang="ja-JP" dirty="0"/>
              <a:t>if (DEBUG) </a:t>
            </a:r>
            <a:r>
              <a:rPr kumimoji="1" lang="ja-JP" altLang="en-US" dirty="0"/>
              <a:t>でデバグ情報を出す、という場合です。</a:t>
            </a:r>
            <a:endParaRPr kumimoji="1" lang="en-US" altLang="ja-JP" dirty="0"/>
          </a:p>
          <a:p>
            <a:r>
              <a:rPr kumimoji="1" lang="en-US" altLang="ja-JP" dirty="0"/>
              <a:t>DEBUG </a:t>
            </a:r>
            <a:r>
              <a:rPr kumimoji="1" lang="ja-JP" altLang="en-US" dirty="0"/>
              <a:t>の値を </a:t>
            </a:r>
            <a:r>
              <a:rPr kumimoji="1" lang="en-US" altLang="ja-JP" dirty="0"/>
              <a:t>false </a:t>
            </a:r>
            <a:r>
              <a:rPr kumimoji="1" lang="ja-JP" altLang="en-US" dirty="0"/>
              <a:t>にすると、この </a:t>
            </a:r>
            <a:r>
              <a:rPr kumimoji="1" lang="en-US" altLang="ja-JP" dirty="0"/>
              <a:t>if </a:t>
            </a:r>
            <a:r>
              <a:rPr kumimoji="1" lang="ja-JP" altLang="en-US" dirty="0"/>
              <a:t>文は実行されなくなります。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70</a:t>
            </a:fld>
            <a:endParaRPr kumimoji="1" lang="ja-JP" altLang="en-US"/>
          </a:p>
        </p:txBody>
      </p:sp>
    </p:spTree>
    <p:extLst>
      <p:ext uri="{BB962C8B-B14F-4D97-AF65-F5344CB8AC3E}">
        <p14:creationId xmlns:p14="http://schemas.microsoft.com/office/powerpoint/2010/main" val="102749757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a:t>
            </a:r>
            <a:r>
              <a:rPr kumimoji="1" lang="en-US" altLang="ja-JP" dirty="0"/>
              <a:t>while </a:t>
            </a:r>
            <a:r>
              <a:rPr kumimoji="1" lang="ja-JP" altLang="en-US" dirty="0"/>
              <a:t>文が</a:t>
            </a:r>
            <a:r>
              <a:rPr kumimoji="1" lang="en-US" altLang="ja-JP" dirty="0"/>
              <a:t>2</a:t>
            </a:r>
            <a:r>
              <a:rPr kumimoji="1" lang="ja-JP" altLang="en-US" dirty="0"/>
              <a:t>重になっているときに、</a:t>
            </a:r>
            <a:endParaRPr kumimoji="1" lang="en-US" altLang="ja-JP" dirty="0"/>
          </a:p>
          <a:p>
            <a:r>
              <a:rPr kumimoji="1" lang="ja-JP" altLang="en-US" dirty="0"/>
              <a:t>連続ジャンプができる、というのがありました。</a:t>
            </a:r>
            <a:endParaRPr kumimoji="1" lang="en-US" altLang="ja-JP" dirty="0"/>
          </a:p>
          <a:p>
            <a:r>
              <a:rPr kumimoji="1" lang="ja-JP" altLang="en-US" dirty="0"/>
              <a:t>こちらの </a:t>
            </a:r>
            <a:r>
              <a:rPr kumimoji="1" lang="en-US" altLang="ja-JP" dirty="0"/>
              <a:t>while </a:t>
            </a:r>
            <a:r>
              <a:rPr kumimoji="1" lang="ja-JP" altLang="en-US" dirty="0"/>
              <a:t>文の場合、アセンブラコードはこうなります。</a:t>
            </a:r>
            <a:endParaRPr kumimoji="1" lang="en-US" altLang="ja-JP" dirty="0"/>
          </a:p>
          <a:p>
            <a:r>
              <a:rPr kumimoji="1" lang="en-US" altLang="ja-JP" dirty="0"/>
              <a:t>4</a:t>
            </a:r>
            <a:r>
              <a:rPr kumimoji="1" lang="ja-JP" altLang="en-US" dirty="0"/>
              <a:t>行目の </a:t>
            </a:r>
            <a:r>
              <a:rPr kumimoji="1" lang="en-US" altLang="ja-JP" dirty="0"/>
              <a:t>BEQ </a:t>
            </a:r>
            <a:r>
              <a:rPr kumimoji="1" lang="ja-JP" altLang="en-US" dirty="0"/>
              <a:t>の飛び先は </a:t>
            </a:r>
            <a:r>
              <a:rPr kumimoji="1" lang="en-US" altLang="ja-JP" dirty="0"/>
              <a:t>JUMP </a:t>
            </a:r>
            <a:r>
              <a:rPr kumimoji="1" lang="ja-JP" altLang="en-US" dirty="0"/>
              <a:t>命令ですので、</a:t>
            </a:r>
            <a:endParaRPr kumimoji="1" lang="en-US" altLang="ja-JP" dirty="0"/>
          </a:p>
          <a:p>
            <a:r>
              <a:rPr kumimoji="1" lang="ja-JP" altLang="en-US" dirty="0"/>
              <a:t>直接 </a:t>
            </a:r>
            <a:r>
              <a:rPr kumimoji="1" lang="en-US" altLang="ja-JP" dirty="0"/>
              <a:t>L1 </a:t>
            </a:r>
            <a:r>
              <a:rPr kumimoji="1" lang="ja-JP" altLang="en-US" dirty="0"/>
              <a:t>に飛ぶように変更します。</a:t>
            </a:r>
            <a:endParaRPr kumimoji="1" lang="en-US" altLang="ja-JP" dirty="0"/>
          </a:p>
          <a:p>
            <a:r>
              <a:rPr kumimoji="1" lang="ja-JP" altLang="en-US" dirty="0"/>
              <a:t>すると、</a:t>
            </a:r>
            <a:r>
              <a:rPr kumimoji="1" lang="en-US" altLang="ja-JP" dirty="0"/>
              <a:t>L3 </a:t>
            </a:r>
            <a:r>
              <a:rPr kumimoji="1" lang="ja-JP" altLang="en-US" dirty="0"/>
              <a:t>の </a:t>
            </a:r>
            <a:r>
              <a:rPr kumimoji="1" lang="en-US" altLang="ja-JP" dirty="0"/>
              <a:t>JUMP </a:t>
            </a:r>
            <a:r>
              <a:rPr kumimoji="1" lang="ja-JP" altLang="en-US" dirty="0"/>
              <a:t>命令に飛んでくる命令が無くなります。</a:t>
            </a:r>
            <a:endParaRPr kumimoji="1" lang="en-US" altLang="ja-JP" dirty="0"/>
          </a:p>
          <a:p>
            <a:r>
              <a:rPr kumimoji="1" lang="en-US" altLang="ja-JP" dirty="0"/>
              <a:t>L3 </a:t>
            </a:r>
            <a:r>
              <a:rPr kumimoji="1" lang="ja-JP" altLang="en-US" dirty="0"/>
              <a:t>の直前は無条件ジャンプですので、上から</a:t>
            </a:r>
            <a:r>
              <a:rPr kumimoji="1" lang="en-US" altLang="ja-JP" dirty="0"/>
              <a:t>L3 </a:t>
            </a:r>
            <a:r>
              <a:rPr kumimoji="1" lang="ja-JP" altLang="en-US" dirty="0"/>
              <a:t>に来ることもありません。</a:t>
            </a:r>
            <a:endParaRPr kumimoji="1" lang="en-US" altLang="ja-JP" dirty="0"/>
          </a:p>
          <a:p>
            <a:r>
              <a:rPr kumimoji="1" lang="ja-JP" altLang="en-US" dirty="0"/>
              <a:t>結局、</a:t>
            </a:r>
            <a:r>
              <a:rPr kumimoji="1" lang="en-US" altLang="ja-JP" dirty="0"/>
              <a:t>L3 </a:t>
            </a:r>
            <a:r>
              <a:rPr kumimoji="1" lang="ja-JP" altLang="en-US" dirty="0"/>
              <a:t>のジャンプ命令は、到達不能命令になります。</a:t>
            </a:r>
            <a:endParaRPr kumimoji="1" lang="en-US" altLang="ja-JP" dirty="0"/>
          </a:p>
          <a:p>
            <a:r>
              <a:rPr kumimoji="1" lang="ja-JP" altLang="en-US" dirty="0"/>
              <a:t>このように、</a:t>
            </a:r>
            <a:r>
              <a:rPr kumimoji="1" lang="en-US" altLang="ja-JP" dirty="0"/>
              <a:t>JUMP </a:t>
            </a:r>
            <a:r>
              <a:rPr kumimoji="1" lang="ja-JP" altLang="en-US" dirty="0"/>
              <a:t>命令や </a:t>
            </a:r>
            <a:r>
              <a:rPr kumimoji="1" lang="en-US" altLang="ja-JP" dirty="0"/>
              <a:t>RET </a:t>
            </a:r>
            <a:r>
              <a:rPr kumimoji="1" lang="ja-JP" altLang="en-US" dirty="0"/>
              <a:t>命令の直後に</a:t>
            </a:r>
            <a:endParaRPr kumimoji="1" lang="en-US" altLang="ja-JP" dirty="0"/>
          </a:p>
          <a:p>
            <a:r>
              <a:rPr kumimoji="1" lang="ja-JP" altLang="en-US" dirty="0"/>
              <a:t>到達不能命令が発生しやすくなります。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71</a:t>
            </a:fld>
            <a:endParaRPr kumimoji="1" lang="ja-JP" altLang="en-US"/>
          </a:p>
        </p:txBody>
      </p:sp>
    </p:spTree>
    <p:extLst>
      <p:ext uri="{BB962C8B-B14F-4D97-AF65-F5344CB8AC3E}">
        <p14:creationId xmlns:p14="http://schemas.microsoft.com/office/powerpoint/2010/main" val="16554472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次は変数への代入です。</a:t>
            </a:r>
            <a:endParaRPr kumimoji="1" lang="en-US" altLang="ja-JP" dirty="0"/>
          </a:p>
          <a:p>
            <a:r>
              <a:rPr kumimoji="1" lang="ja-JP" altLang="en-US" dirty="0"/>
              <a:t>変数に値を代入したときに、その変数がそれ以降使用されないのであれば、</a:t>
            </a:r>
            <a:endParaRPr kumimoji="1" lang="en-US" altLang="ja-JP" dirty="0"/>
          </a:p>
          <a:p>
            <a:r>
              <a:rPr kumimoji="1" lang="ja-JP" altLang="en-US" dirty="0"/>
              <a:t>代入する意味はありません。</a:t>
            </a:r>
            <a:endParaRPr kumimoji="1" lang="en-US" altLang="ja-JP" dirty="0"/>
          </a:p>
          <a:p>
            <a:r>
              <a:rPr kumimoji="1" lang="ja-JP" altLang="en-US" dirty="0"/>
              <a:t>そのような代入は削除できます。</a:t>
            </a:r>
            <a:endParaRPr kumimoji="1" lang="en-US" altLang="ja-JP" dirty="0"/>
          </a:p>
          <a:p>
            <a:r>
              <a:rPr kumimoji="1" lang="ja-JP" altLang="en-US" dirty="0"/>
              <a:t>これはデータフロー解析で解析します。</a:t>
            </a:r>
            <a:endParaRPr kumimoji="1" lang="en-US" altLang="ja-JP" dirty="0"/>
          </a:p>
          <a:p>
            <a:r>
              <a:rPr kumimoji="1" lang="ja-JP" altLang="en-US" dirty="0"/>
              <a:t>例えば、左の基本ブロックで変数 </a:t>
            </a:r>
            <a:r>
              <a:rPr kumimoji="1" lang="en-US" altLang="ja-JP" dirty="0"/>
              <a:t>x </a:t>
            </a:r>
            <a:r>
              <a:rPr kumimoji="1" lang="ja-JP" altLang="en-US" dirty="0"/>
              <a:t>に値を代入しました。</a:t>
            </a:r>
            <a:endParaRPr kumimoji="1" lang="en-US" altLang="ja-JP" dirty="0"/>
          </a:p>
          <a:p>
            <a:r>
              <a:rPr kumimoji="1" lang="ja-JP" altLang="en-US" dirty="0"/>
              <a:t>そこから矢印で辿れる全ての基本ブロックで </a:t>
            </a:r>
            <a:r>
              <a:rPr kumimoji="1" lang="en-US" altLang="ja-JP" dirty="0"/>
              <a:t>x </a:t>
            </a:r>
            <a:r>
              <a:rPr kumimoji="1" lang="ja-JP" altLang="en-US" dirty="0"/>
              <a:t>が使われていない場合、</a:t>
            </a:r>
            <a:endParaRPr kumimoji="1" lang="en-US" altLang="ja-JP" dirty="0"/>
          </a:p>
          <a:p>
            <a:r>
              <a:rPr kumimoji="1" lang="en-US" altLang="ja-JP" dirty="0"/>
              <a:t>x </a:t>
            </a:r>
            <a:r>
              <a:rPr kumimoji="1" lang="ja-JP" altLang="en-US" dirty="0"/>
              <a:t>への代入は削除できます。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72</a:t>
            </a:fld>
            <a:endParaRPr kumimoji="1" lang="ja-JP" altLang="en-US"/>
          </a:p>
        </p:txBody>
      </p:sp>
    </p:spTree>
    <p:extLst>
      <p:ext uri="{BB962C8B-B14F-4D97-AF65-F5344CB8AC3E}">
        <p14:creationId xmlns:p14="http://schemas.microsoft.com/office/powerpoint/2010/main" val="27994362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次は、一度求めた結果の再利用できる場合を考えます。</a:t>
            </a:r>
            <a:endParaRPr kumimoji="1" lang="en-US" altLang="ja-JP" dirty="0"/>
          </a:p>
          <a:p>
            <a:r>
              <a:rPr kumimoji="1" lang="ja-JP" altLang="en-US" dirty="0"/>
              <a:t>例えば、</a:t>
            </a:r>
            <a:r>
              <a:rPr kumimoji="1" lang="en-US" altLang="ja-JP" dirty="0"/>
              <a:t>a </a:t>
            </a:r>
            <a:r>
              <a:rPr kumimoji="1" lang="ja-JP" altLang="en-US" dirty="0"/>
              <a:t>に</a:t>
            </a:r>
            <a:r>
              <a:rPr kumimoji="1" lang="en-US" altLang="ja-JP" dirty="0"/>
              <a:t> </a:t>
            </a:r>
            <a:r>
              <a:rPr kumimoji="1" lang="en-US" altLang="ja-JP" dirty="0" err="1"/>
              <a:t>i+j</a:t>
            </a:r>
            <a:r>
              <a:rPr kumimoji="1" lang="en-US" altLang="ja-JP" dirty="0"/>
              <a:t> </a:t>
            </a:r>
            <a:r>
              <a:rPr kumimoji="1" lang="ja-JP" altLang="en-US" dirty="0"/>
              <a:t>を代入して、</a:t>
            </a:r>
            <a:endParaRPr kumimoji="1" lang="en-US" altLang="ja-JP" dirty="0"/>
          </a:p>
          <a:p>
            <a:r>
              <a:rPr kumimoji="1" lang="en-US" altLang="ja-JP" dirty="0"/>
              <a:t>b </a:t>
            </a:r>
            <a:r>
              <a:rPr kumimoji="1" lang="ja-JP" altLang="en-US" dirty="0"/>
              <a:t>に </a:t>
            </a:r>
            <a:r>
              <a:rPr kumimoji="1" lang="en-US" altLang="ja-JP" dirty="0"/>
              <a:t>(</a:t>
            </a:r>
            <a:r>
              <a:rPr kumimoji="1" lang="en-US" altLang="ja-JP" dirty="0" err="1"/>
              <a:t>i+j</a:t>
            </a:r>
            <a:r>
              <a:rPr kumimoji="1" lang="en-US" altLang="ja-JP" dirty="0"/>
              <a:t>) *k </a:t>
            </a:r>
            <a:r>
              <a:rPr kumimoji="1" lang="ja-JP" altLang="en-US" dirty="0"/>
              <a:t>を代入する場合、</a:t>
            </a:r>
            <a:endParaRPr kumimoji="1" lang="en-US" altLang="ja-JP" dirty="0"/>
          </a:p>
          <a:p>
            <a:r>
              <a:rPr kumimoji="1" lang="en-US" altLang="ja-JP" dirty="0" err="1"/>
              <a:t>i+j</a:t>
            </a:r>
            <a:r>
              <a:rPr kumimoji="1" lang="en-US" altLang="ja-JP" dirty="0"/>
              <a:t> </a:t>
            </a:r>
            <a:r>
              <a:rPr kumimoji="1" lang="ja-JP" altLang="en-US" dirty="0"/>
              <a:t>の結果は </a:t>
            </a:r>
            <a:r>
              <a:rPr kumimoji="1" lang="en-US" altLang="ja-JP" dirty="0"/>
              <a:t>a </a:t>
            </a:r>
            <a:r>
              <a:rPr kumimoji="1" lang="ja-JP" altLang="en-US" dirty="0"/>
              <a:t>に入っていますので、</a:t>
            </a:r>
            <a:endParaRPr kumimoji="1" lang="en-US" altLang="ja-JP" dirty="0"/>
          </a:p>
          <a:p>
            <a:r>
              <a:rPr kumimoji="1" lang="en-US" altLang="ja-JP" dirty="0"/>
              <a:t>b=a*k </a:t>
            </a:r>
            <a:r>
              <a:rPr kumimoji="1" lang="ja-JP" altLang="en-US" dirty="0"/>
              <a:t>とすれば演算回数を減らせます。</a:t>
            </a:r>
            <a:endParaRPr kumimoji="1" lang="en-US" altLang="ja-JP" dirty="0"/>
          </a:p>
          <a:p>
            <a:r>
              <a:rPr kumimoji="1" lang="ja-JP" altLang="en-US" dirty="0"/>
              <a:t>これが適用できるのは、</a:t>
            </a:r>
            <a:endParaRPr kumimoji="1" lang="en-US" altLang="ja-JP" dirty="0"/>
          </a:p>
          <a:p>
            <a:r>
              <a:rPr kumimoji="1" lang="en-US" altLang="ja-JP" dirty="0"/>
              <a:t>b </a:t>
            </a:r>
            <a:r>
              <a:rPr kumimoji="1" lang="ja-JP" altLang="en-US" dirty="0"/>
              <a:t>を計算するまえに必ず </a:t>
            </a:r>
            <a:r>
              <a:rPr kumimoji="1" lang="en-US" altLang="ja-JP" dirty="0"/>
              <a:t>a </a:t>
            </a:r>
            <a:r>
              <a:rPr kumimoji="1" lang="ja-JP" altLang="en-US" dirty="0"/>
              <a:t>が計算され、かつ、</a:t>
            </a:r>
            <a:r>
              <a:rPr kumimoji="1" lang="en-US" altLang="ja-JP" dirty="0"/>
              <a:t>a </a:t>
            </a:r>
            <a:r>
              <a:rPr kumimoji="1" lang="ja-JP" altLang="en-US" dirty="0"/>
              <a:t>を計算してから</a:t>
            </a:r>
            <a:endParaRPr kumimoji="1" lang="en-US" altLang="ja-JP" dirty="0"/>
          </a:p>
          <a:p>
            <a:r>
              <a:rPr kumimoji="1" lang="en-US" altLang="ja-JP" dirty="0"/>
              <a:t>b </a:t>
            </a:r>
            <a:r>
              <a:rPr kumimoji="1" lang="ja-JP" altLang="en-US" dirty="0"/>
              <a:t>を計算するまでの間に </a:t>
            </a:r>
            <a:r>
              <a:rPr kumimoji="1" lang="en-US" altLang="ja-JP" dirty="0" err="1"/>
              <a:t>i,j</a:t>
            </a:r>
            <a:r>
              <a:rPr kumimoji="1" lang="en-US" altLang="ja-JP" dirty="0"/>
              <a:t> </a:t>
            </a:r>
            <a:r>
              <a:rPr kumimoji="1" lang="ja-JP" altLang="en-US" dirty="0"/>
              <a:t>の値が変化しないことが条件です。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73</a:t>
            </a:fld>
            <a:endParaRPr kumimoji="1" lang="ja-JP" altLang="en-US"/>
          </a:p>
        </p:txBody>
      </p:sp>
    </p:spTree>
    <p:extLst>
      <p:ext uri="{BB962C8B-B14F-4D97-AF65-F5344CB8AC3E}">
        <p14:creationId xmlns:p14="http://schemas.microsoft.com/office/powerpoint/2010/main" val="71653547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複数のブロックで</a:t>
            </a:r>
            <a:r>
              <a:rPr kumimoji="1" lang="en-US" altLang="ja-JP" dirty="0"/>
              <a:t>a </a:t>
            </a:r>
            <a:r>
              <a:rPr kumimoji="1" lang="ja-JP" altLang="en-US" dirty="0"/>
              <a:t>に値が代入されている場合、</a:t>
            </a:r>
            <a:endParaRPr kumimoji="1" lang="en-US" altLang="ja-JP" dirty="0"/>
          </a:p>
          <a:p>
            <a:r>
              <a:rPr kumimoji="1" lang="ja-JP" altLang="en-US" dirty="0"/>
              <a:t>全てのブロックで </a:t>
            </a:r>
            <a:r>
              <a:rPr kumimoji="1" lang="en-US" altLang="ja-JP" dirty="0"/>
              <a:t>a </a:t>
            </a:r>
            <a:r>
              <a:rPr kumimoji="1" lang="ja-JP" altLang="en-US" dirty="0"/>
              <a:t>に </a:t>
            </a:r>
            <a:r>
              <a:rPr kumimoji="1" lang="en-US" altLang="ja-JP" dirty="0" err="1"/>
              <a:t>i+j</a:t>
            </a:r>
            <a:r>
              <a:rPr kumimoji="1" lang="en-US" altLang="ja-JP" dirty="0"/>
              <a:t> </a:t>
            </a:r>
            <a:r>
              <a:rPr kumimoji="1" lang="ja-JP" altLang="en-US" dirty="0"/>
              <a:t>が代入され、</a:t>
            </a:r>
            <a:endParaRPr kumimoji="1" lang="en-US" altLang="ja-JP" dirty="0"/>
          </a:p>
          <a:p>
            <a:r>
              <a:rPr kumimoji="1" lang="ja-JP" altLang="en-US" dirty="0"/>
              <a:t>かつ、</a:t>
            </a:r>
            <a:r>
              <a:rPr kumimoji="1" lang="en-US" altLang="ja-JP" dirty="0"/>
              <a:t>a </a:t>
            </a:r>
            <a:r>
              <a:rPr kumimoji="1" lang="ja-JP" altLang="en-US" dirty="0"/>
              <a:t>の計算から </a:t>
            </a:r>
            <a:r>
              <a:rPr kumimoji="1" lang="en-US" altLang="ja-JP" dirty="0"/>
              <a:t>b </a:t>
            </a:r>
            <a:r>
              <a:rPr kumimoji="1" lang="ja-JP" altLang="en-US" dirty="0"/>
              <a:t>の計算までの間に </a:t>
            </a:r>
            <a:r>
              <a:rPr kumimoji="1" lang="en-US" altLang="ja-JP" dirty="0" err="1"/>
              <a:t>i,j</a:t>
            </a:r>
            <a:r>
              <a:rPr kumimoji="1" lang="en-US" altLang="ja-JP" dirty="0"/>
              <a:t> </a:t>
            </a:r>
            <a:r>
              <a:rPr kumimoji="1" lang="ja-JP" altLang="en-US" dirty="0"/>
              <a:t>が変化しないことが条件になります。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74</a:t>
            </a:fld>
            <a:endParaRPr kumimoji="1" lang="ja-JP" altLang="en-US"/>
          </a:p>
        </p:txBody>
      </p:sp>
    </p:spTree>
    <p:extLst>
      <p:ext uri="{BB962C8B-B14F-4D97-AF65-F5344CB8AC3E}">
        <p14:creationId xmlns:p14="http://schemas.microsoft.com/office/powerpoint/2010/main" val="207232903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計算するときに、途中の計算結果が共通する場合、</a:t>
            </a:r>
            <a:endParaRPr kumimoji="1" lang="en-US" altLang="ja-JP" dirty="0"/>
          </a:p>
          <a:p>
            <a:r>
              <a:rPr kumimoji="1" lang="ja-JP" altLang="en-US" dirty="0"/>
              <a:t>共通部分の計算結果を一時変数に記憶しておけばそれを再利用できます。</a:t>
            </a:r>
            <a:endParaRPr kumimoji="1" lang="en-US" altLang="ja-JP" dirty="0"/>
          </a:p>
          <a:p>
            <a:r>
              <a:rPr kumimoji="1" lang="ja-JP" altLang="en-US" dirty="0"/>
              <a:t>例えば、</a:t>
            </a:r>
            <a:r>
              <a:rPr kumimoji="1" lang="en-US" altLang="ja-JP" dirty="0" err="1"/>
              <a:t>a,b,c</a:t>
            </a:r>
            <a:r>
              <a:rPr kumimoji="1" lang="en-US" altLang="ja-JP" dirty="0"/>
              <a:t> </a:t>
            </a:r>
            <a:r>
              <a:rPr kumimoji="1" lang="ja-JP" altLang="en-US" dirty="0"/>
              <a:t>への値の代入で、</a:t>
            </a:r>
            <a:endParaRPr kumimoji="1" lang="en-US" altLang="ja-JP" dirty="0"/>
          </a:p>
          <a:p>
            <a:r>
              <a:rPr kumimoji="1" lang="ja-JP" altLang="en-US" dirty="0"/>
              <a:t>全ての計算に </a:t>
            </a:r>
            <a:r>
              <a:rPr kumimoji="1" lang="en-US" altLang="ja-JP" dirty="0"/>
              <a:t>(</a:t>
            </a:r>
            <a:r>
              <a:rPr kumimoji="1" lang="en-US" altLang="ja-JP" dirty="0" err="1"/>
              <a:t>i+j</a:t>
            </a:r>
            <a:r>
              <a:rPr kumimoji="1" lang="en-US" altLang="ja-JP" dirty="0"/>
              <a:t>) </a:t>
            </a:r>
            <a:r>
              <a:rPr kumimoji="1" lang="ja-JP" altLang="en-US" dirty="0"/>
              <a:t>を含んでいる場合、</a:t>
            </a:r>
            <a:endParaRPr kumimoji="1" lang="en-US" altLang="ja-JP" dirty="0"/>
          </a:p>
          <a:p>
            <a:r>
              <a:rPr kumimoji="1" lang="en-US" altLang="ja-JP" dirty="0" err="1"/>
              <a:t>i+j</a:t>
            </a:r>
            <a:r>
              <a:rPr kumimoji="1" lang="en-US" altLang="ja-JP" dirty="0"/>
              <a:t> </a:t>
            </a:r>
            <a:r>
              <a:rPr kumimoji="1" lang="ja-JP" altLang="en-US" dirty="0"/>
              <a:t>の値を一時変数 </a:t>
            </a:r>
            <a:r>
              <a:rPr kumimoji="1" lang="en-US" altLang="ja-JP" dirty="0"/>
              <a:t>t </a:t>
            </a:r>
            <a:r>
              <a:rPr kumimoji="1" lang="ja-JP" altLang="en-US" dirty="0"/>
              <a:t>に記憶しておき、</a:t>
            </a:r>
            <a:endParaRPr kumimoji="1" lang="en-US" altLang="ja-JP" dirty="0"/>
          </a:p>
          <a:p>
            <a:r>
              <a:rPr kumimoji="1" lang="en-US" altLang="ja-JP" dirty="0" err="1"/>
              <a:t>a,b,c</a:t>
            </a:r>
            <a:r>
              <a:rPr kumimoji="1" lang="en-US" altLang="ja-JP" dirty="0"/>
              <a:t> </a:t>
            </a:r>
            <a:r>
              <a:rPr kumimoji="1" lang="ja-JP" altLang="en-US" dirty="0"/>
              <a:t>の値は </a:t>
            </a:r>
            <a:r>
              <a:rPr kumimoji="1" lang="en-US" altLang="ja-JP" dirty="0"/>
              <a:t>t </a:t>
            </a:r>
            <a:r>
              <a:rPr kumimoji="1" lang="ja-JP" altLang="en-US" dirty="0"/>
              <a:t>を使えば計算を減らせます。</a:t>
            </a:r>
            <a:endParaRPr kumimoji="1" lang="en-US" altLang="ja-JP" dirty="0"/>
          </a:p>
          <a:p>
            <a:r>
              <a:rPr kumimoji="1" lang="ja-JP" altLang="en-US" dirty="0"/>
              <a:t>これができるためのは、</a:t>
            </a:r>
            <a:r>
              <a:rPr kumimoji="1" lang="en-US" altLang="ja-JP" dirty="0" err="1"/>
              <a:t>a,b,c</a:t>
            </a:r>
            <a:r>
              <a:rPr kumimoji="1" lang="en-US" altLang="ja-JP" dirty="0"/>
              <a:t> </a:t>
            </a:r>
            <a:r>
              <a:rPr kumimoji="1" lang="ja-JP" altLang="en-US" dirty="0"/>
              <a:t>を計算する間に </a:t>
            </a:r>
            <a:r>
              <a:rPr kumimoji="1" lang="en-US" altLang="ja-JP" dirty="0" err="1"/>
              <a:t>i,j</a:t>
            </a:r>
            <a:r>
              <a:rPr kumimoji="1" lang="en-US" altLang="ja-JP" dirty="0"/>
              <a:t> </a:t>
            </a:r>
            <a:r>
              <a:rPr kumimoji="1" lang="ja-JP" altLang="en-US" dirty="0"/>
              <a:t>の値が変化しないことが条件です。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75</a:t>
            </a:fld>
            <a:endParaRPr kumimoji="1" lang="ja-JP" altLang="en-US"/>
          </a:p>
        </p:txBody>
      </p:sp>
    </p:spTree>
    <p:extLst>
      <p:ext uri="{BB962C8B-B14F-4D97-AF65-F5344CB8AC3E}">
        <p14:creationId xmlns:p14="http://schemas.microsoft.com/office/powerpoint/2010/main" val="333519125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複数のブロックで、計算の途中に共通部分がある場合も</a:t>
            </a:r>
            <a:endParaRPr kumimoji="1" lang="en-US" altLang="ja-JP" dirty="0"/>
          </a:p>
          <a:p>
            <a:r>
              <a:rPr kumimoji="1" lang="ja-JP" altLang="en-US" dirty="0"/>
              <a:t>共通部分を一時変数に記憶することで計算を減らせる場合があります。</a:t>
            </a:r>
            <a:endParaRPr kumimoji="1" lang="en-US" altLang="ja-JP" dirty="0"/>
          </a:p>
          <a:p>
            <a:r>
              <a:rPr kumimoji="1" lang="ja-JP" altLang="en-US" dirty="0"/>
              <a:t>これができるためには、全てのブロックで </a:t>
            </a:r>
            <a:r>
              <a:rPr kumimoji="1" lang="en-US" altLang="ja-JP" dirty="0" err="1"/>
              <a:t>i+j</a:t>
            </a:r>
            <a:r>
              <a:rPr kumimoji="1" lang="en-US" altLang="ja-JP" dirty="0"/>
              <a:t> </a:t>
            </a:r>
            <a:r>
              <a:rPr kumimoji="1" lang="ja-JP" altLang="en-US" dirty="0"/>
              <a:t>を計算し、</a:t>
            </a:r>
            <a:endParaRPr kumimoji="1" lang="en-US" altLang="ja-JP" dirty="0"/>
          </a:p>
          <a:p>
            <a:r>
              <a:rPr kumimoji="1" lang="ja-JP" altLang="en-US" dirty="0"/>
              <a:t>かつ </a:t>
            </a:r>
            <a:r>
              <a:rPr kumimoji="1" lang="en-US" altLang="ja-JP" dirty="0" err="1"/>
              <a:t>a,b,c</a:t>
            </a:r>
            <a:r>
              <a:rPr kumimoji="1" lang="en-US" altLang="ja-JP" dirty="0"/>
              <a:t> </a:t>
            </a:r>
            <a:r>
              <a:rPr kumimoji="1" lang="ja-JP" altLang="en-US" dirty="0"/>
              <a:t>を計算する間に </a:t>
            </a:r>
            <a:r>
              <a:rPr kumimoji="1" lang="en-US" altLang="ja-JP" dirty="0" err="1"/>
              <a:t>i,j</a:t>
            </a:r>
            <a:r>
              <a:rPr kumimoji="1" lang="en-US" altLang="ja-JP" dirty="0"/>
              <a:t> </a:t>
            </a:r>
            <a:r>
              <a:rPr kumimoji="1" lang="ja-JP" altLang="en-US" dirty="0"/>
              <a:t>の値が変化しないことです。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76</a:t>
            </a:fld>
            <a:endParaRPr kumimoji="1" lang="ja-JP" altLang="en-US"/>
          </a:p>
        </p:txBody>
      </p:sp>
    </p:spTree>
    <p:extLst>
      <p:ext uri="{BB962C8B-B14F-4D97-AF65-F5344CB8AC3E}">
        <p14:creationId xmlns:p14="http://schemas.microsoft.com/office/powerpoint/2010/main" val="91905560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次は定数伝番です。</a:t>
            </a:r>
            <a:endParaRPr kumimoji="1" lang="en-US" altLang="ja-JP" dirty="0"/>
          </a:p>
          <a:p>
            <a:r>
              <a:rPr kumimoji="1" lang="ja-JP" altLang="en-US" dirty="0"/>
              <a:t>定数伝搬とは、定数を代入した変数を定数として扱うことです。</a:t>
            </a:r>
            <a:endParaRPr kumimoji="1" lang="en-US" altLang="ja-JP" dirty="0"/>
          </a:p>
          <a:p>
            <a:r>
              <a:rPr kumimoji="1" lang="ja-JP" altLang="en-US" dirty="0"/>
              <a:t>例えば、変数 </a:t>
            </a:r>
            <a:r>
              <a:rPr kumimoji="1" lang="en-US" altLang="ja-JP" dirty="0"/>
              <a:t>a </a:t>
            </a:r>
            <a:r>
              <a:rPr kumimoji="1" lang="ja-JP" altLang="en-US" dirty="0"/>
              <a:t>に定数 </a:t>
            </a:r>
            <a:r>
              <a:rPr kumimoji="1" lang="en-US" altLang="ja-JP" dirty="0"/>
              <a:t>4 </a:t>
            </a:r>
            <a:r>
              <a:rPr kumimoji="1" lang="ja-JP" altLang="en-US" dirty="0"/>
              <a:t>が代入された場合、</a:t>
            </a:r>
            <a:endParaRPr kumimoji="1" lang="en-US" altLang="ja-JP" dirty="0"/>
          </a:p>
          <a:p>
            <a:r>
              <a:rPr kumimoji="1" lang="en-US" altLang="ja-JP" dirty="0"/>
              <a:t>a </a:t>
            </a:r>
            <a:r>
              <a:rPr kumimoji="1" lang="ja-JP" altLang="en-US" dirty="0"/>
              <a:t>を定数として扱います。</a:t>
            </a:r>
            <a:endParaRPr kumimoji="1" lang="en-US" altLang="ja-JP" dirty="0"/>
          </a:p>
          <a:p>
            <a:r>
              <a:rPr kumimoji="1" lang="en-US" altLang="ja-JP" dirty="0"/>
              <a:t>a+6 </a:t>
            </a:r>
            <a:r>
              <a:rPr kumimoji="1" lang="ja-JP" altLang="en-US" dirty="0"/>
              <a:t>は　</a:t>
            </a:r>
            <a:r>
              <a:rPr kumimoji="1" lang="en-US" altLang="ja-JP" dirty="0"/>
              <a:t>4+6 </a:t>
            </a:r>
            <a:r>
              <a:rPr kumimoji="1" lang="ja-JP" altLang="en-US" dirty="0"/>
              <a:t>と見なして</a:t>
            </a:r>
            <a:r>
              <a:rPr kumimoji="1" lang="en-US" altLang="ja-JP" dirty="0"/>
              <a:t>10</a:t>
            </a:r>
            <a:r>
              <a:rPr kumimoji="1" lang="ja-JP" altLang="en-US" dirty="0"/>
              <a:t>と計算します。</a:t>
            </a:r>
            <a:endParaRPr kumimoji="1" lang="en-US" altLang="ja-JP" dirty="0"/>
          </a:p>
          <a:p>
            <a:r>
              <a:rPr kumimoji="1" lang="ja-JP" altLang="en-US" dirty="0"/>
              <a:t>これができるためには、 </a:t>
            </a:r>
            <a:r>
              <a:rPr kumimoji="1" lang="en-US" altLang="ja-JP" dirty="0"/>
              <a:t>b </a:t>
            </a:r>
            <a:r>
              <a:rPr kumimoji="1" lang="ja-JP" altLang="en-US" dirty="0"/>
              <a:t>を計算する前に必ず </a:t>
            </a:r>
            <a:r>
              <a:rPr kumimoji="1" lang="en-US" altLang="ja-JP" dirty="0"/>
              <a:t>a </a:t>
            </a:r>
            <a:r>
              <a:rPr kumimoji="1" lang="ja-JP" altLang="en-US" dirty="0"/>
              <a:t>に定数を代入し、</a:t>
            </a:r>
            <a:endParaRPr kumimoji="1" lang="en-US" altLang="ja-JP" dirty="0"/>
          </a:p>
          <a:p>
            <a:r>
              <a:rPr kumimoji="1" lang="ja-JP" altLang="en-US" dirty="0"/>
              <a:t>かつ </a:t>
            </a:r>
            <a:r>
              <a:rPr kumimoji="1" lang="en-US" altLang="ja-JP" dirty="0"/>
              <a:t>a </a:t>
            </a:r>
            <a:r>
              <a:rPr kumimoji="1" lang="ja-JP" altLang="en-US" dirty="0"/>
              <a:t>の値に変化がないことです。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77</a:t>
            </a:fld>
            <a:endParaRPr kumimoji="1" lang="ja-JP" altLang="en-US"/>
          </a:p>
        </p:txBody>
      </p:sp>
    </p:spTree>
    <p:extLst>
      <p:ext uri="{BB962C8B-B14F-4D97-AF65-F5344CB8AC3E}">
        <p14:creationId xmlns:p14="http://schemas.microsoft.com/office/powerpoint/2010/main" val="244244980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複数のブロックで </a:t>
            </a:r>
            <a:r>
              <a:rPr kumimoji="1" lang="en-US" altLang="ja-JP" dirty="0"/>
              <a:t>a </a:t>
            </a:r>
            <a:r>
              <a:rPr kumimoji="1" lang="ja-JP" altLang="en-US" dirty="0"/>
              <a:t>に定数が代入されている場合は、</a:t>
            </a:r>
            <a:endParaRPr kumimoji="1" lang="en-US" altLang="ja-JP" dirty="0"/>
          </a:p>
          <a:p>
            <a:r>
              <a:rPr kumimoji="1" lang="ja-JP" altLang="en-US" dirty="0"/>
              <a:t>全てのブロックで同じ値が代入されているときに定数伝搬が使えます。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78</a:t>
            </a:fld>
            <a:endParaRPr kumimoji="1" lang="ja-JP" altLang="en-US"/>
          </a:p>
        </p:txBody>
      </p:sp>
    </p:spTree>
    <p:extLst>
      <p:ext uri="{BB962C8B-B14F-4D97-AF65-F5344CB8AC3E}">
        <p14:creationId xmlns:p14="http://schemas.microsoft.com/office/powerpoint/2010/main" val="485135090"/>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例えば、こちらのような制御フローグラフの場合を考えます。</a:t>
            </a:r>
            <a:endParaRPr kumimoji="1" lang="en-US" altLang="ja-JP" dirty="0"/>
          </a:p>
          <a:p>
            <a:r>
              <a:rPr kumimoji="1" lang="ja-JP" altLang="en-US" dirty="0"/>
              <a:t>上の基本ブロックで </a:t>
            </a:r>
            <a:r>
              <a:rPr kumimoji="1" lang="en-US" altLang="ja-JP" dirty="0"/>
              <a:t>a </a:t>
            </a:r>
            <a:r>
              <a:rPr kumimoji="1" lang="ja-JP" altLang="en-US" dirty="0"/>
              <a:t>に定数が代入されていますが、</a:t>
            </a:r>
            <a:endParaRPr kumimoji="1" lang="en-US" altLang="ja-JP" dirty="0"/>
          </a:p>
          <a:p>
            <a:r>
              <a:rPr kumimoji="1" lang="ja-JP" altLang="en-US" dirty="0"/>
              <a:t>右側を通ると </a:t>
            </a:r>
            <a:r>
              <a:rPr kumimoji="1" lang="en-US" altLang="ja-JP" dirty="0"/>
              <a:t>a </a:t>
            </a:r>
            <a:r>
              <a:rPr kumimoji="1" lang="ja-JP" altLang="en-US" dirty="0"/>
              <a:t>が別の値に書き換えられています。</a:t>
            </a:r>
            <a:endParaRPr kumimoji="1" lang="en-US" altLang="ja-JP" dirty="0"/>
          </a:p>
          <a:p>
            <a:r>
              <a:rPr kumimoji="1" lang="ja-JP" altLang="en-US" dirty="0"/>
              <a:t>このように </a:t>
            </a:r>
            <a:r>
              <a:rPr kumimoji="1" lang="en-US" altLang="ja-JP" dirty="0"/>
              <a:t>a </a:t>
            </a:r>
            <a:r>
              <a:rPr kumimoji="1" lang="ja-JP" altLang="en-US" dirty="0"/>
              <a:t>に別の値が入るルートがある場合は定数伝搬は使えません。</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79</a:t>
            </a:fld>
            <a:endParaRPr kumimoji="1" lang="ja-JP" altLang="en-US"/>
          </a:p>
        </p:txBody>
      </p:sp>
    </p:spTree>
    <p:extLst>
      <p:ext uri="{BB962C8B-B14F-4D97-AF65-F5344CB8AC3E}">
        <p14:creationId xmlns:p14="http://schemas.microsoft.com/office/powerpoint/2010/main" val="2766530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命令の数を減らすために有効な手法が、</a:t>
            </a:r>
            <a:endParaRPr kumimoji="1" lang="en-US" altLang="ja-JP" dirty="0"/>
          </a:p>
          <a:p>
            <a:r>
              <a:rPr kumimoji="1" lang="ja-JP" altLang="en-US" dirty="0"/>
              <a:t>覗き穴最適化 </a:t>
            </a:r>
            <a:r>
              <a:rPr kumimoji="1" lang="en-US" altLang="ja-JP" dirty="0"/>
              <a:t>peephole optimization </a:t>
            </a:r>
            <a:r>
              <a:rPr kumimoji="1" lang="ja-JP" altLang="en-US" dirty="0"/>
              <a:t>です。</a:t>
            </a:r>
            <a:endParaRPr kumimoji="1" lang="en-US" altLang="ja-JP" dirty="0"/>
          </a:p>
          <a:p>
            <a:r>
              <a:rPr kumimoji="1" lang="ja-JP" altLang="en-US" dirty="0"/>
              <a:t>覗き穴最適化は、局所的最適化の一つです。</a:t>
            </a:r>
            <a:endParaRPr kumimoji="1" lang="en-US" altLang="ja-JP" dirty="0"/>
          </a:p>
          <a:p>
            <a:r>
              <a:rPr kumimoji="1" lang="ja-JP" altLang="en-US" dirty="0"/>
              <a:t>プログラムの中で、覗き穴と呼ばれる一定範囲内の命令をチェックし、</a:t>
            </a:r>
            <a:endParaRPr kumimoji="1" lang="en-US" altLang="ja-JP" dirty="0"/>
          </a:p>
          <a:p>
            <a:r>
              <a:rPr kumimoji="1" lang="ja-JP" altLang="en-US" dirty="0"/>
              <a:t>より効率的な命令に置き換えていきます。</a:t>
            </a:r>
            <a:endParaRPr kumimoji="1" lang="en-US" altLang="ja-JP" dirty="0"/>
          </a:p>
          <a:p>
            <a:r>
              <a:rPr kumimoji="1" lang="ja-JP" altLang="en-US" dirty="0"/>
              <a:t>ここで覗き穴の範囲とするのは、基本ブロックと呼ばれる単位です。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a:t>
            </a:fld>
            <a:endParaRPr kumimoji="1" lang="ja-JP" altLang="en-US"/>
          </a:p>
        </p:txBody>
      </p:sp>
    </p:spTree>
    <p:extLst>
      <p:ext uri="{BB962C8B-B14F-4D97-AF65-F5344CB8AC3E}">
        <p14:creationId xmlns:p14="http://schemas.microsoft.com/office/powerpoint/2010/main" val="403330920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次は複写伝搬です。</a:t>
            </a:r>
            <a:endParaRPr kumimoji="1" lang="en-US" altLang="ja-JP" dirty="0"/>
          </a:p>
          <a:p>
            <a:r>
              <a:rPr kumimoji="1" lang="ja-JP" altLang="en-US" dirty="0"/>
              <a:t>複写伝搬とは、変数に他の変数の値をコピーした場合は</a:t>
            </a:r>
            <a:endParaRPr kumimoji="1" lang="en-US" altLang="ja-JP" dirty="0"/>
          </a:p>
          <a:p>
            <a:r>
              <a:rPr kumimoji="1" lang="ja-JP" altLang="en-US" dirty="0"/>
              <a:t>同一の変数として扱うことです。</a:t>
            </a:r>
            <a:endParaRPr kumimoji="1" lang="en-US" altLang="ja-JP" dirty="0"/>
          </a:p>
          <a:p>
            <a:r>
              <a:rPr kumimoji="1" lang="ja-JP" altLang="en-US" dirty="0"/>
              <a:t>例えば </a:t>
            </a:r>
            <a:r>
              <a:rPr kumimoji="1" lang="en-US" altLang="ja-JP" dirty="0"/>
              <a:t>a </a:t>
            </a:r>
            <a:r>
              <a:rPr kumimoji="1" lang="ja-JP" altLang="en-US" dirty="0"/>
              <a:t>に </a:t>
            </a:r>
            <a:r>
              <a:rPr kumimoji="1" lang="en-US" altLang="ja-JP" dirty="0" err="1"/>
              <a:t>i</a:t>
            </a:r>
            <a:r>
              <a:rPr kumimoji="1" lang="en-US" altLang="ja-JP" dirty="0"/>
              <a:t> </a:t>
            </a:r>
            <a:r>
              <a:rPr kumimoji="1" lang="ja-JP" altLang="en-US" dirty="0"/>
              <a:t>を代入した場合、</a:t>
            </a:r>
            <a:endParaRPr kumimoji="1" lang="en-US" altLang="ja-JP" dirty="0"/>
          </a:p>
          <a:p>
            <a:r>
              <a:rPr kumimoji="1" lang="en-US" altLang="ja-JP" dirty="0"/>
              <a:t>a </a:t>
            </a:r>
            <a:r>
              <a:rPr kumimoji="1" lang="ja-JP" altLang="en-US" dirty="0"/>
              <a:t>と </a:t>
            </a:r>
            <a:r>
              <a:rPr kumimoji="1" lang="en-US" altLang="ja-JP" dirty="0" err="1"/>
              <a:t>i</a:t>
            </a:r>
            <a:r>
              <a:rPr kumimoji="1" lang="en-US" altLang="ja-JP" dirty="0"/>
              <a:t> </a:t>
            </a:r>
            <a:r>
              <a:rPr kumimoji="1" lang="ja-JP" altLang="en-US" dirty="0"/>
              <a:t>を同じものとして扱います。</a:t>
            </a:r>
            <a:endParaRPr kumimoji="1" lang="en-US" altLang="ja-JP" dirty="0"/>
          </a:p>
          <a:p>
            <a:r>
              <a:rPr kumimoji="1" lang="ja-JP" altLang="en-US" dirty="0"/>
              <a:t>この場合は、 </a:t>
            </a:r>
            <a:r>
              <a:rPr kumimoji="1" lang="en-US" altLang="ja-JP" dirty="0"/>
              <a:t>a*5 </a:t>
            </a:r>
            <a:r>
              <a:rPr kumimoji="1" lang="ja-JP" altLang="en-US" dirty="0"/>
              <a:t>の代わりに </a:t>
            </a:r>
            <a:r>
              <a:rPr kumimoji="1" lang="en-US" altLang="ja-JP" dirty="0" err="1"/>
              <a:t>i</a:t>
            </a:r>
            <a:r>
              <a:rPr kumimoji="1" lang="en-US" altLang="ja-JP" dirty="0"/>
              <a:t>*5 </a:t>
            </a:r>
            <a:r>
              <a:rPr kumimoji="1" lang="ja-JP" altLang="en-US" dirty="0"/>
              <a:t>を使います。</a:t>
            </a:r>
            <a:endParaRPr kumimoji="1" lang="en-US" altLang="ja-JP" dirty="0"/>
          </a:p>
          <a:p>
            <a:r>
              <a:rPr kumimoji="1" lang="ja-JP" altLang="en-US" dirty="0"/>
              <a:t>こうすることで、</a:t>
            </a:r>
            <a:r>
              <a:rPr kumimoji="1" lang="en-US" altLang="ja-JP" dirty="0"/>
              <a:t>a </a:t>
            </a:r>
            <a:r>
              <a:rPr kumimoji="1" lang="ja-JP" altLang="en-US" dirty="0"/>
              <a:t>への代入が不要になる場合があります。</a:t>
            </a:r>
            <a:endParaRPr kumimoji="1" lang="en-US" altLang="ja-JP" dirty="0"/>
          </a:p>
          <a:p>
            <a:r>
              <a:rPr kumimoji="1" lang="ja-JP" altLang="en-US" dirty="0"/>
              <a:t>これができるためには、</a:t>
            </a:r>
            <a:r>
              <a:rPr kumimoji="1" lang="en-US" altLang="ja-JP" dirty="0"/>
              <a:t>b</a:t>
            </a:r>
            <a:r>
              <a:rPr kumimoji="1" lang="ja-JP" altLang="en-US" dirty="0"/>
              <a:t>を計算する前に必ず </a:t>
            </a:r>
            <a:r>
              <a:rPr kumimoji="1" lang="en-US" altLang="ja-JP" dirty="0"/>
              <a:t>a </a:t>
            </a:r>
            <a:r>
              <a:rPr kumimoji="1" lang="ja-JP" altLang="en-US" dirty="0"/>
              <a:t>に </a:t>
            </a:r>
            <a:r>
              <a:rPr kumimoji="1" lang="en-US" altLang="ja-JP" dirty="0" err="1"/>
              <a:t>i</a:t>
            </a:r>
            <a:r>
              <a:rPr kumimoji="1" lang="en-US" altLang="ja-JP" dirty="0"/>
              <a:t> </a:t>
            </a:r>
            <a:r>
              <a:rPr kumimoji="1" lang="ja-JP" altLang="en-US" dirty="0"/>
              <a:t>をコピーし、</a:t>
            </a:r>
            <a:endParaRPr kumimoji="1" lang="en-US" altLang="ja-JP" dirty="0"/>
          </a:p>
          <a:p>
            <a:r>
              <a:rPr kumimoji="1" lang="ja-JP" altLang="en-US" dirty="0"/>
              <a:t>かつ </a:t>
            </a:r>
            <a:r>
              <a:rPr kumimoji="1" lang="en-US" altLang="ja-JP" dirty="0" err="1"/>
              <a:t>i</a:t>
            </a:r>
            <a:r>
              <a:rPr kumimoji="1" lang="en-US" altLang="ja-JP" dirty="0"/>
              <a:t> </a:t>
            </a:r>
            <a:r>
              <a:rPr kumimoji="1" lang="ja-JP" altLang="en-US" dirty="0"/>
              <a:t>の値に変化がないことです。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80</a:t>
            </a:fld>
            <a:endParaRPr kumimoji="1" lang="ja-JP" altLang="en-US"/>
          </a:p>
        </p:txBody>
      </p:sp>
    </p:spTree>
    <p:extLst>
      <p:ext uri="{BB962C8B-B14F-4D97-AF65-F5344CB8AC3E}">
        <p14:creationId xmlns:p14="http://schemas.microsoft.com/office/powerpoint/2010/main" val="409451409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複数のブロックで </a:t>
            </a:r>
            <a:r>
              <a:rPr kumimoji="1" lang="en-US" altLang="ja-JP" dirty="0"/>
              <a:t>a </a:t>
            </a:r>
            <a:r>
              <a:rPr kumimoji="1" lang="ja-JP" altLang="en-US" dirty="0"/>
              <a:t>に </a:t>
            </a:r>
            <a:r>
              <a:rPr kumimoji="1" lang="en-US" altLang="ja-JP" dirty="0" err="1"/>
              <a:t>i</a:t>
            </a:r>
            <a:r>
              <a:rPr kumimoji="1" lang="en-US" altLang="ja-JP" dirty="0"/>
              <a:t> </a:t>
            </a:r>
            <a:r>
              <a:rPr kumimoji="1" lang="ja-JP" altLang="en-US" dirty="0"/>
              <a:t>をコピーしいる場合は、</a:t>
            </a:r>
            <a:endParaRPr kumimoji="1" lang="en-US" altLang="ja-JP" dirty="0"/>
          </a:p>
          <a:p>
            <a:r>
              <a:rPr kumimoji="1" lang="ja-JP" altLang="en-US" dirty="0"/>
              <a:t>全てのブロックで </a:t>
            </a:r>
            <a:r>
              <a:rPr kumimoji="1" lang="en-US" altLang="ja-JP" dirty="0"/>
              <a:t>a </a:t>
            </a:r>
            <a:r>
              <a:rPr kumimoji="1" lang="ja-JP" altLang="en-US" dirty="0"/>
              <a:t>に </a:t>
            </a:r>
            <a:r>
              <a:rPr kumimoji="1" lang="en-US" altLang="ja-JP" dirty="0" err="1"/>
              <a:t>i</a:t>
            </a:r>
            <a:r>
              <a:rPr kumimoji="1" lang="en-US" altLang="ja-JP" dirty="0"/>
              <a:t> </a:t>
            </a:r>
            <a:r>
              <a:rPr kumimoji="1" lang="ja-JP" altLang="en-US" dirty="0"/>
              <a:t>をコピーし、</a:t>
            </a:r>
            <a:endParaRPr kumimoji="1" lang="en-US" altLang="ja-JP" dirty="0"/>
          </a:p>
          <a:p>
            <a:r>
              <a:rPr kumimoji="1" lang="ja-JP" altLang="en-US" dirty="0"/>
              <a:t>かつ </a:t>
            </a:r>
            <a:r>
              <a:rPr kumimoji="1" lang="en-US" altLang="ja-JP" dirty="0" err="1"/>
              <a:t>i</a:t>
            </a:r>
            <a:r>
              <a:rPr kumimoji="1" lang="en-US" altLang="ja-JP" dirty="0"/>
              <a:t> </a:t>
            </a:r>
            <a:r>
              <a:rPr kumimoji="1" lang="ja-JP" altLang="en-US" dirty="0"/>
              <a:t>の値に変化がないことが条件になります。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81</a:t>
            </a:fld>
            <a:endParaRPr kumimoji="1" lang="ja-JP" altLang="en-US"/>
          </a:p>
        </p:txBody>
      </p:sp>
    </p:spTree>
    <p:extLst>
      <p:ext uri="{BB962C8B-B14F-4D97-AF65-F5344CB8AC3E}">
        <p14:creationId xmlns:p14="http://schemas.microsoft.com/office/powerpoint/2010/main" val="124078470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例えば、こちらのような制御フローグラフの場合を考えます。</a:t>
            </a:r>
            <a:endParaRPr kumimoji="1" lang="en-US" altLang="ja-JP" dirty="0"/>
          </a:p>
          <a:p>
            <a:r>
              <a:rPr kumimoji="1" lang="ja-JP" altLang="en-US" dirty="0"/>
              <a:t>上の基本ブロックで </a:t>
            </a:r>
            <a:r>
              <a:rPr kumimoji="1" lang="en-US" altLang="ja-JP" dirty="0"/>
              <a:t>a </a:t>
            </a:r>
            <a:r>
              <a:rPr kumimoji="1" lang="ja-JP" altLang="en-US" dirty="0"/>
              <a:t>に</a:t>
            </a:r>
            <a:r>
              <a:rPr kumimoji="1" lang="en-US" altLang="ja-JP" dirty="0" err="1"/>
              <a:t>i</a:t>
            </a:r>
            <a:r>
              <a:rPr kumimoji="1" lang="en-US" altLang="ja-JP" dirty="0"/>
              <a:t> </a:t>
            </a:r>
            <a:r>
              <a:rPr kumimoji="1" lang="ja-JP" altLang="en-US" dirty="0"/>
              <a:t>がコピーされていますが、</a:t>
            </a:r>
            <a:endParaRPr kumimoji="1" lang="en-US" altLang="ja-JP" dirty="0"/>
          </a:p>
          <a:p>
            <a:r>
              <a:rPr kumimoji="1" lang="ja-JP" altLang="en-US" dirty="0"/>
              <a:t>右側を通ると </a:t>
            </a:r>
            <a:r>
              <a:rPr kumimoji="1" lang="en-US" altLang="ja-JP" dirty="0"/>
              <a:t>a </a:t>
            </a:r>
            <a:r>
              <a:rPr kumimoji="1" lang="ja-JP" altLang="en-US" dirty="0"/>
              <a:t>が別の値に書き換えられています。</a:t>
            </a:r>
            <a:endParaRPr kumimoji="1" lang="en-US" altLang="ja-JP" dirty="0"/>
          </a:p>
          <a:p>
            <a:r>
              <a:rPr kumimoji="1" lang="ja-JP" altLang="en-US" dirty="0"/>
              <a:t>このように </a:t>
            </a:r>
            <a:r>
              <a:rPr kumimoji="1" lang="en-US" altLang="ja-JP" dirty="0"/>
              <a:t>a </a:t>
            </a:r>
            <a:r>
              <a:rPr kumimoji="1" lang="ja-JP" altLang="en-US" dirty="0"/>
              <a:t>に別の値が入るルートがある場合は定数伝搬は使えません。</a:t>
            </a:r>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82</a:t>
            </a:fld>
            <a:endParaRPr kumimoji="1" lang="ja-JP" altLang="en-US"/>
          </a:p>
        </p:txBody>
      </p:sp>
    </p:spTree>
    <p:extLst>
      <p:ext uri="{BB962C8B-B14F-4D97-AF65-F5344CB8AC3E}">
        <p14:creationId xmlns:p14="http://schemas.microsoft.com/office/powerpoint/2010/main" val="221300188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a:t>
            </a:r>
            <a:r>
              <a:rPr kumimoji="1" lang="ja-JP" altLang="en-US" dirty="0"/>
              <a:t>文などで複数のルートを通るときに、</a:t>
            </a:r>
            <a:endParaRPr kumimoji="1" lang="en-US" altLang="ja-JP" dirty="0"/>
          </a:p>
          <a:p>
            <a:r>
              <a:rPr kumimoji="1" lang="ja-JP" altLang="en-US" dirty="0"/>
              <a:t>冗長な命令を移動させることで冗長性を無くせます。</a:t>
            </a:r>
            <a:endParaRPr kumimoji="1" lang="en-US" altLang="ja-JP" dirty="0"/>
          </a:p>
          <a:p>
            <a:r>
              <a:rPr kumimoji="1" lang="ja-JP" altLang="en-US" dirty="0"/>
              <a:t>これを部分冗長性の削除といいます。</a:t>
            </a:r>
            <a:endParaRPr kumimoji="1" lang="en-US" altLang="ja-JP" dirty="0"/>
          </a:p>
          <a:p>
            <a:r>
              <a:rPr kumimoji="1" lang="ja-JP" altLang="en-US" dirty="0"/>
              <a:t>例えば、こちらの例の場合、 </a:t>
            </a:r>
            <a:r>
              <a:rPr kumimoji="1" lang="en-US" altLang="ja-JP" dirty="0"/>
              <a:t>z = </a:t>
            </a:r>
            <a:r>
              <a:rPr kumimoji="1" lang="en-US" altLang="ja-JP" dirty="0" err="1"/>
              <a:t>x+y</a:t>
            </a:r>
            <a:r>
              <a:rPr kumimoji="1" lang="en-US" altLang="ja-JP" dirty="0"/>
              <a:t> </a:t>
            </a:r>
            <a:r>
              <a:rPr kumimoji="1" lang="ja-JP" altLang="en-US" dirty="0"/>
              <a:t>という代入が、</a:t>
            </a:r>
            <a:r>
              <a:rPr kumimoji="1" lang="en-US" altLang="ja-JP" dirty="0"/>
              <a:t>else </a:t>
            </a:r>
            <a:r>
              <a:rPr kumimoji="1" lang="ja-JP" altLang="en-US" dirty="0"/>
              <a:t>節にもありますので、</a:t>
            </a:r>
            <a:endParaRPr kumimoji="1" lang="en-US" altLang="ja-JP" dirty="0"/>
          </a:p>
          <a:p>
            <a:r>
              <a:rPr kumimoji="1" lang="en-US" altLang="ja-JP" dirty="0"/>
              <a:t>else </a:t>
            </a:r>
            <a:r>
              <a:rPr kumimoji="1" lang="ja-JP" altLang="en-US" dirty="0"/>
              <a:t>節を通った場合は冗長になります。</a:t>
            </a:r>
            <a:endParaRPr kumimoji="1" lang="en-US" altLang="ja-JP" dirty="0"/>
          </a:p>
          <a:p>
            <a:r>
              <a:rPr kumimoji="1" lang="ja-JP" altLang="en-US" dirty="0"/>
              <a:t>この場合は、</a:t>
            </a:r>
            <a:r>
              <a:rPr kumimoji="1" lang="en-US" altLang="ja-JP" dirty="0"/>
              <a:t>z = </a:t>
            </a:r>
            <a:r>
              <a:rPr kumimoji="1" lang="en-US" altLang="ja-JP" dirty="0" err="1"/>
              <a:t>x+y</a:t>
            </a:r>
            <a:r>
              <a:rPr kumimoji="1" lang="en-US" altLang="ja-JP" dirty="0"/>
              <a:t> </a:t>
            </a:r>
            <a:r>
              <a:rPr kumimoji="1" lang="ja-JP" altLang="en-US" dirty="0"/>
              <a:t>を </a:t>
            </a:r>
            <a:r>
              <a:rPr kumimoji="1" lang="en-US" altLang="ja-JP" dirty="0"/>
              <a:t>then </a:t>
            </a:r>
            <a:r>
              <a:rPr kumimoji="1" lang="ja-JP" altLang="en-US" dirty="0"/>
              <a:t>節に移動させれば、</a:t>
            </a:r>
            <a:r>
              <a:rPr kumimoji="1" lang="en-US" altLang="ja-JP" dirty="0"/>
              <a:t>else </a:t>
            </a:r>
            <a:r>
              <a:rPr kumimoji="1" lang="ja-JP" altLang="en-US" dirty="0"/>
              <a:t>節を取った場合に</a:t>
            </a:r>
            <a:endParaRPr kumimoji="1" lang="en-US" altLang="ja-JP" dirty="0"/>
          </a:p>
          <a:p>
            <a:r>
              <a:rPr kumimoji="1" lang="ja-JP" altLang="en-US" dirty="0"/>
              <a:t>冗長にならずにすみます。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83</a:t>
            </a:fld>
            <a:endParaRPr kumimoji="1" lang="ja-JP" altLang="en-US"/>
          </a:p>
        </p:txBody>
      </p:sp>
    </p:spTree>
    <p:extLst>
      <p:ext uri="{BB962C8B-B14F-4D97-AF65-F5344CB8AC3E}">
        <p14:creationId xmlns:p14="http://schemas.microsoft.com/office/powerpoint/2010/main" val="353412713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次は、命令を実行頻度の少ない場所に移動させてみます。</a:t>
            </a:r>
            <a:endParaRPr kumimoji="1" lang="en-US" altLang="ja-JP" dirty="0"/>
          </a:p>
          <a:p>
            <a:r>
              <a:rPr kumimoji="1" lang="ja-JP" altLang="en-US" dirty="0"/>
              <a:t>例えば、こちらの例では、ループ内で毎回 </a:t>
            </a:r>
            <a:r>
              <a:rPr kumimoji="1" lang="en-US" altLang="ja-JP" dirty="0"/>
              <a:t>a </a:t>
            </a:r>
            <a:r>
              <a:rPr kumimoji="1" lang="ja-JP" altLang="en-US" dirty="0"/>
              <a:t>に </a:t>
            </a:r>
            <a:r>
              <a:rPr kumimoji="1" lang="en-US" altLang="ja-JP" dirty="0"/>
              <a:t>20 </a:t>
            </a:r>
            <a:r>
              <a:rPr kumimoji="1" lang="ja-JP" altLang="en-US" dirty="0"/>
              <a:t>を代入しています。</a:t>
            </a:r>
            <a:endParaRPr kumimoji="1" lang="en-US" altLang="ja-JP" dirty="0"/>
          </a:p>
          <a:p>
            <a:r>
              <a:rPr kumimoji="1" lang="en-US" altLang="ja-JP" dirty="0"/>
              <a:t>a </a:t>
            </a:r>
            <a:r>
              <a:rPr kumimoji="1" lang="ja-JP" altLang="en-US" dirty="0"/>
              <a:t>の値がループ内で変わらないのであれば、</a:t>
            </a:r>
            <a:endParaRPr kumimoji="1" lang="en-US" altLang="ja-JP" dirty="0"/>
          </a:p>
          <a:p>
            <a:r>
              <a:rPr kumimoji="1" lang="en-US" altLang="ja-JP" dirty="0"/>
              <a:t>a </a:t>
            </a:r>
            <a:r>
              <a:rPr kumimoji="1" lang="ja-JP" altLang="en-US" dirty="0"/>
              <a:t>への代入はループの外へ出せば、代入は</a:t>
            </a:r>
            <a:r>
              <a:rPr kumimoji="1" lang="en-US" altLang="ja-JP" dirty="0"/>
              <a:t>1</a:t>
            </a:r>
            <a:r>
              <a:rPr kumimoji="1" lang="ja-JP" altLang="en-US" dirty="0"/>
              <a:t>回ですみます。</a:t>
            </a:r>
            <a:endParaRPr kumimoji="1" lang="en-US" altLang="ja-JP" dirty="0"/>
          </a:p>
          <a:p>
            <a:r>
              <a:rPr kumimoji="1" lang="ja-JP" altLang="en-US" dirty="0"/>
              <a:t>これができるためには、</a:t>
            </a:r>
            <a:r>
              <a:rPr kumimoji="1" lang="en-US" altLang="ja-JP" dirty="0"/>
              <a:t>a </a:t>
            </a:r>
            <a:r>
              <a:rPr kumimoji="1" lang="ja-JP" altLang="en-US" dirty="0"/>
              <a:t>の値がループ内で変わらないことが条件です。</a:t>
            </a:r>
            <a:endParaRPr kumimoji="1" lang="en-US" altLang="ja-JP" dirty="0"/>
          </a:p>
          <a:p>
            <a:r>
              <a:rPr kumimoji="1" lang="ja-JP" altLang="en-US" dirty="0"/>
              <a:t>このような、ループ内で値が変化しない変数を、相対定数と言います。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84</a:t>
            </a:fld>
            <a:endParaRPr kumimoji="1" lang="ja-JP" altLang="en-US"/>
          </a:p>
        </p:txBody>
      </p:sp>
    </p:spTree>
    <p:extLst>
      <p:ext uri="{BB962C8B-B14F-4D97-AF65-F5344CB8AC3E}">
        <p14:creationId xmlns:p14="http://schemas.microsoft.com/office/powerpoint/2010/main" val="225584066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while</a:t>
            </a:r>
            <a:r>
              <a:rPr kumimoji="1" lang="ja-JP" altLang="en-US" dirty="0"/>
              <a:t>文の条件式などで、計算をしている場合、</a:t>
            </a:r>
            <a:endParaRPr kumimoji="1" lang="en-US" altLang="ja-JP" dirty="0"/>
          </a:p>
          <a:p>
            <a:r>
              <a:rPr kumimoji="1" lang="ja-JP" altLang="en-US" dirty="0"/>
              <a:t>計算結果を予め一時変数に記憶しておけば、ループのたびに計算しなくてすみます。</a:t>
            </a:r>
            <a:endParaRPr kumimoji="1" lang="en-US" altLang="ja-JP" dirty="0"/>
          </a:p>
          <a:p>
            <a:r>
              <a:rPr kumimoji="1" lang="ja-JP" altLang="en-US" dirty="0"/>
              <a:t>例えば、こちらの例では、条件式で </a:t>
            </a:r>
            <a:r>
              <a:rPr kumimoji="1" lang="en-US" altLang="ja-JP" dirty="0"/>
              <a:t>n*n </a:t>
            </a:r>
            <a:r>
              <a:rPr kumimoji="1" lang="ja-JP" altLang="en-US" dirty="0"/>
              <a:t>が計算されています。</a:t>
            </a:r>
            <a:endParaRPr kumimoji="1" lang="en-US" altLang="ja-JP" dirty="0"/>
          </a:p>
          <a:p>
            <a:r>
              <a:rPr kumimoji="1" lang="en-US" altLang="ja-JP" dirty="0"/>
              <a:t>n </a:t>
            </a:r>
            <a:r>
              <a:rPr kumimoji="1" lang="ja-JP" altLang="en-US" dirty="0"/>
              <a:t>の値がループ内で変わらないのであれば、予め </a:t>
            </a:r>
            <a:r>
              <a:rPr kumimoji="1" lang="en-US" altLang="ja-JP" dirty="0"/>
              <a:t>n*n </a:t>
            </a:r>
            <a:r>
              <a:rPr kumimoji="1" lang="ja-JP" altLang="en-US" dirty="0"/>
              <a:t>を計算して</a:t>
            </a:r>
            <a:endParaRPr kumimoji="1" lang="en-US" altLang="ja-JP" dirty="0"/>
          </a:p>
          <a:p>
            <a:r>
              <a:rPr kumimoji="1" lang="ja-JP" altLang="en-US" dirty="0"/>
              <a:t>一時変数 </a:t>
            </a:r>
            <a:r>
              <a:rPr kumimoji="1" lang="en-US" altLang="ja-JP" dirty="0"/>
              <a:t>t </a:t>
            </a:r>
            <a:r>
              <a:rPr kumimoji="1" lang="ja-JP" altLang="en-US" dirty="0"/>
              <a:t>に記憶すれば、計算が</a:t>
            </a:r>
            <a:r>
              <a:rPr kumimoji="1" lang="en-US" altLang="ja-JP" dirty="0"/>
              <a:t>1</a:t>
            </a:r>
            <a:r>
              <a:rPr kumimoji="1" lang="ja-JP" altLang="en-US" dirty="0"/>
              <a:t>回ですみます。</a:t>
            </a:r>
            <a:endParaRPr kumimoji="1" lang="en-US" altLang="ja-JP" dirty="0"/>
          </a:p>
          <a:p>
            <a:r>
              <a:rPr kumimoji="1" lang="ja-JP" altLang="en-US" dirty="0"/>
              <a:t>これができるためには、</a:t>
            </a:r>
            <a:r>
              <a:rPr kumimoji="1" lang="en-US" altLang="ja-JP" dirty="0"/>
              <a:t>n </a:t>
            </a:r>
            <a:r>
              <a:rPr kumimoji="1" lang="ja-JP" altLang="en-US" dirty="0"/>
              <a:t>の値がループ内で変化しない、相対定数であることが条件です。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85</a:t>
            </a:fld>
            <a:endParaRPr kumimoji="1" lang="ja-JP" altLang="en-US"/>
          </a:p>
        </p:txBody>
      </p:sp>
    </p:spTree>
    <p:extLst>
      <p:ext uri="{BB962C8B-B14F-4D97-AF65-F5344CB8AC3E}">
        <p14:creationId xmlns:p14="http://schemas.microsoft.com/office/powerpoint/2010/main" val="411149788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ループ内で計算が必要な場合でも、その計算を強さ軽減してやれば</a:t>
            </a:r>
            <a:endParaRPr kumimoji="1" lang="en-US" altLang="ja-JP" dirty="0"/>
          </a:p>
          <a:p>
            <a:r>
              <a:rPr kumimoji="1" lang="ja-JP" altLang="en-US" dirty="0"/>
              <a:t>速くなる場合があります。</a:t>
            </a:r>
            <a:endParaRPr kumimoji="1" lang="en-US" altLang="ja-JP" dirty="0"/>
          </a:p>
          <a:p>
            <a:r>
              <a:rPr kumimoji="1" lang="ja-JP" altLang="en-US" dirty="0"/>
              <a:t>たとえばこちらの例では、</a:t>
            </a:r>
            <a:r>
              <a:rPr kumimoji="1" lang="en-US" altLang="ja-JP" dirty="0"/>
              <a:t>j </a:t>
            </a:r>
            <a:r>
              <a:rPr kumimoji="1" lang="ja-JP" altLang="en-US" dirty="0"/>
              <a:t>の値を求めるのに毎回 </a:t>
            </a:r>
            <a:r>
              <a:rPr kumimoji="1" lang="en-US" altLang="ja-JP" dirty="0" err="1"/>
              <a:t>i</a:t>
            </a:r>
            <a:r>
              <a:rPr kumimoji="1" lang="en-US" altLang="ja-JP" dirty="0"/>
              <a:t>*10 </a:t>
            </a:r>
            <a:r>
              <a:rPr kumimoji="1" lang="ja-JP" altLang="en-US" dirty="0"/>
              <a:t>を計算しています。</a:t>
            </a:r>
            <a:endParaRPr kumimoji="1" lang="en-US" altLang="ja-JP" dirty="0"/>
          </a:p>
          <a:p>
            <a:r>
              <a:rPr kumimoji="1" lang="en-US" altLang="ja-JP" dirty="0" err="1"/>
              <a:t>i</a:t>
            </a:r>
            <a:r>
              <a:rPr kumimoji="1" lang="en-US" altLang="ja-JP" dirty="0"/>
              <a:t> </a:t>
            </a:r>
            <a:r>
              <a:rPr kumimoji="1" lang="ja-JP" altLang="en-US" dirty="0"/>
              <a:t>はループのたびに </a:t>
            </a:r>
            <a:r>
              <a:rPr kumimoji="1" lang="en-US" altLang="ja-JP" dirty="0"/>
              <a:t>1 </a:t>
            </a:r>
            <a:r>
              <a:rPr kumimoji="1" lang="ja-JP" altLang="en-US" dirty="0"/>
              <a:t>増えますので、</a:t>
            </a:r>
            <a:r>
              <a:rPr kumimoji="1" lang="en-US" altLang="ja-JP" dirty="0"/>
              <a:t>j </a:t>
            </a:r>
            <a:r>
              <a:rPr kumimoji="1" lang="ja-JP" altLang="en-US" dirty="0"/>
              <a:t>はループのたびに</a:t>
            </a:r>
            <a:r>
              <a:rPr kumimoji="1" lang="en-US" altLang="ja-JP" dirty="0"/>
              <a:t>10</a:t>
            </a:r>
            <a:r>
              <a:rPr kumimoji="1" lang="ja-JP" altLang="en-US" dirty="0"/>
              <a:t>増えることになります。</a:t>
            </a:r>
            <a:endParaRPr kumimoji="1" lang="en-US" altLang="ja-JP" dirty="0"/>
          </a:p>
          <a:p>
            <a:r>
              <a:rPr kumimoji="1" lang="ja-JP" altLang="en-US" dirty="0"/>
              <a:t>この場合は、</a:t>
            </a:r>
            <a:r>
              <a:rPr kumimoji="1" lang="en-US" altLang="ja-JP" dirty="0"/>
              <a:t>j </a:t>
            </a:r>
            <a:r>
              <a:rPr kumimoji="1" lang="ja-JP" altLang="en-US" dirty="0"/>
              <a:t>に</a:t>
            </a:r>
            <a:r>
              <a:rPr kumimoji="1" lang="en-US" altLang="ja-JP" dirty="0"/>
              <a:t>10</a:t>
            </a:r>
            <a:r>
              <a:rPr kumimoji="1" lang="ja-JP" altLang="en-US" dirty="0"/>
              <a:t>を足す、という演算に置き換えることができます。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86</a:t>
            </a:fld>
            <a:endParaRPr kumimoji="1" lang="ja-JP" altLang="en-US"/>
          </a:p>
        </p:txBody>
      </p:sp>
    </p:spTree>
    <p:extLst>
      <p:ext uri="{BB962C8B-B14F-4D97-AF65-F5344CB8AC3E}">
        <p14:creationId xmlns:p14="http://schemas.microsoft.com/office/powerpoint/2010/main" val="131650155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複数のループが同じ回数繰り返すときは</a:t>
            </a:r>
            <a:endParaRPr kumimoji="1" lang="en-US" altLang="ja-JP" dirty="0"/>
          </a:p>
          <a:p>
            <a:r>
              <a:rPr kumimoji="1" lang="ja-JP" altLang="en-US" dirty="0"/>
              <a:t>ループをまとめて一つにできる場合があります。</a:t>
            </a:r>
            <a:endParaRPr kumimoji="1" lang="en-US" altLang="ja-JP" dirty="0"/>
          </a:p>
          <a:p>
            <a:r>
              <a:rPr kumimoji="1" lang="ja-JP" altLang="en-US" dirty="0"/>
              <a:t>こうすることで、ループ制御命令の実行回数を半分に減らせます。</a:t>
            </a:r>
            <a:endParaRPr kumimoji="1" lang="en-US" altLang="ja-JP" dirty="0"/>
          </a:p>
          <a:p>
            <a:r>
              <a:rPr kumimoji="1" lang="ja-JP" altLang="en-US" dirty="0"/>
              <a:t>また、この例では、</a:t>
            </a:r>
            <a:r>
              <a:rPr kumimoji="1" lang="en-US" altLang="ja-JP" dirty="0"/>
              <a:t>c[</a:t>
            </a:r>
            <a:r>
              <a:rPr kumimoji="1" lang="en-US" altLang="ja-JP" dirty="0" err="1"/>
              <a:t>i</a:t>
            </a:r>
            <a:r>
              <a:rPr kumimoji="1" lang="en-US" altLang="ja-JP" dirty="0"/>
              <a:t>] </a:t>
            </a:r>
            <a:r>
              <a:rPr kumimoji="1" lang="ja-JP" altLang="en-US" dirty="0"/>
              <a:t>の値が連続して参照されていますので、</a:t>
            </a:r>
            <a:endParaRPr kumimoji="1" lang="en-US" altLang="ja-JP" dirty="0"/>
          </a:p>
          <a:p>
            <a:r>
              <a:rPr kumimoji="1" lang="ja-JP" altLang="en-US" dirty="0"/>
              <a:t>アクセスの時間局所性が利用可能かもしれません。</a:t>
            </a:r>
            <a:endParaRPr kumimoji="1" lang="en-US" altLang="ja-JP" dirty="0"/>
          </a:p>
          <a:p>
            <a:r>
              <a:rPr kumimoji="1" lang="ja-JP" altLang="en-US" dirty="0"/>
              <a:t>時間局所性とは、</a:t>
            </a:r>
            <a:r>
              <a:rPr kumimoji="1" lang="en-US" altLang="ja-JP" dirty="0"/>
              <a:t>c[</a:t>
            </a:r>
            <a:r>
              <a:rPr kumimoji="1" lang="en-US" altLang="ja-JP" dirty="0" err="1"/>
              <a:t>i</a:t>
            </a:r>
            <a:r>
              <a:rPr kumimoji="1" lang="en-US" altLang="ja-JP" dirty="0"/>
              <a:t>] </a:t>
            </a:r>
            <a:r>
              <a:rPr kumimoji="1" lang="ja-JP" altLang="en-US" dirty="0"/>
              <a:t>のように連続して同じ値が参照されることです。</a:t>
            </a:r>
            <a:endParaRPr kumimoji="1" lang="en-US" altLang="ja-JP" dirty="0"/>
          </a:p>
          <a:p>
            <a:r>
              <a:rPr kumimoji="1" lang="en-US" altLang="ja-JP" dirty="0"/>
              <a:t>c[</a:t>
            </a:r>
            <a:r>
              <a:rPr kumimoji="1" lang="en-US" altLang="ja-JP" dirty="0" err="1"/>
              <a:t>i</a:t>
            </a:r>
            <a:r>
              <a:rPr kumimoji="1" lang="en-US" altLang="ja-JP" dirty="0"/>
              <a:t>] </a:t>
            </a:r>
            <a:r>
              <a:rPr kumimoji="1" lang="ja-JP" altLang="en-US" dirty="0"/>
              <a:t>の値を一時変数に入れておくことで、</a:t>
            </a:r>
            <a:endParaRPr kumimoji="1" lang="en-US" altLang="ja-JP" dirty="0"/>
          </a:p>
          <a:p>
            <a:r>
              <a:rPr kumimoji="1" lang="ja-JP" altLang="en-US" dirty="0"/>
              <a:t>配列へのアクセス回数が減らせます。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87</a:t>
            </a:fld>
            <a:endParaRPr kumimoji="1" lang="ja-JP" altLang="en-US"/>
          </a:p>
        </p:txBody>
      </p:sp>
    </p:spTree>
    <p:extLst>
      <p:ext uri="{BB962C8B-B14F-4D97-AF65-F5344CB8AC3E}">
        <p14:creationId xmlns:p14="http://schemas.microsoft.com/office/powerpoint/2010/main" val="43689885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ループの繰り返し回数が定数の場合は、</a:t>
            </a:r>
            <a:endParaRPr kumimoji="1" lang="en-US" altLang="ja-JP" dirty="0"/>
          </a:p>
          <a:p>
            <a:r>
              <a:rPr kumimoji="1" lang="ja-JP" altLang="en-US" dirty="0"/>
              <a:t>ループを展開してしまう、という方法もあります。</a:t>
            </a:r>
            <a:endParaRPr kumimoji="1" lang="en-US" altLang="ja-JP" dirty="0"/>
          </a:p>
          <a:p>
            <a:r>
              <a:rPr kumimoji="1" lang="ja-JP" altLang="en-US" dirty="0"/>
              <a:t>こちらの</a:t>
            </a:r>
            <a:r>
              <a:rPr kumimoji="1" lang="en-US" altLang="ja-JP" dirty="0"/>
              <a:t>for </a:t>
            </a:r>
            <a:r>
              <a:rPr kumimoji="1" lang="ja-JP" altLang="en-US" dirty="0"/>
              <a:t>文では</a:t>
            </a:r>
            <a:r>
              <a:rPr kumimoji="1" lang="en-US" altLang="ja-JP" dirty="0"/>
              <a:t>10</a:t>
            </a:r>
            <a:r>
              <a:rPr kumimoji="1" lang="ja-JP" altLang="en-US" dirty="0"/>
              <a:t>回繰り返しますが、</a:t>
            </a:r>
            <a:endParaRPr kumimoji="1" lang="en-US" altLang="ja-JP" dirty="0"/>
          </a:p>
          <a:p>
            <a:r>
              <a:rPr kumimoji="1" lang="ja-JP" altLang="en-US" dirty="0"/>
              <a:t>これを</a:t>
            </a:r>
            <a:r>
              <a:rPr kumimoji="1" lang="en-US" altLang="ja-JP" dirty="0"/>
              <a:t>10</a:t>
            </a:r>
            <a:r>
              <a:rPr kumimoji="1" lang="ja-JP" altLang="en-US" dirty="0"/>
              <a:t>個の文に展開します。</a:t>
            </a:r>
            <a:endParaRPr kumimoji="1" lang="en-US" altLang="ja-JP" dirty="0"/>
          </a:p>
          <a:p>
            <a:r>
              <a:rPr kumimoji="1" lang="ja-JP" altLang="en-US" dirty="0"/>
              <a:t>ループを無くせますので、ループの制御命令が要らなくなります。</a:t>
            </a:r>
            <a:endParaRPr kumimoji="1" lang="en-US" altLang="ja-JP" dirty="0"/>
          </a:p>
          <a:p>
            <a:r>
              <a:rPr kumimoji="1" lang="ja-JP" altLang="en-US" dirty="0"/>
              <a:t>また、配列の添え字が定数になりますので、</a:t>
            </a:r>
            <a:endParaRPr kumimoji="1" lang="en-US" altLang="ja-JP" dirty="0"/>
          </a:p>
          <a:p>
            <a:r>
              <a:rPr kumimoji="1" lang="ja-JP" altLang="en-US" dirty="0"/>
              <a:t>番地をコンパイル時に計算できます。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88</a:t>
            </a:fld>
            <a:endParaRPr kumimoji="1" lang="ja-JP" altLang="en-US"/>
          </a:p>
        </p:txBody>
      </p:sp>
    </p:spTree>
    <p:extLst>
      <p:ext uri="{BB962C8B-B14F-4D97-AF65-F5344CB8AC3E}">
        <p14:creationId xmlns:p14="http://schemas.microsoft.com/office/powerpoint/2010/main" val="2265114576"/>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ループの回数を半分にする代わりに、</a:t>
            </a:r>
            <a:endParaRPr kumimoji="1" lang="en-US" altLang="ja-JP" dirty="0"/>
          </a:p>
          <a:p>
            <a:r>
              <a:rPr kumimoji="1" lang="ja-JP" altLang="en-US" dirty="0"/>
              <a:t>ループ内の処理を</a:t>
            </a:r>
            <a:r>
              <a:rPr kumimoji="1" lang="en-US" altLang="ja-JP" dirty="0"/>
              <a:t>2</a:t>
            </a:r>
            <a:r>
              <a:rPr kumimoji="1" lang="ja-JP" altLang="en-US" dirty="0"/>
              <a:t>倍にする、という方法もあります。</a:t>
            </a:r>
            <a:endParaRPr kumimoji="1" lang="en-US" altLang="ja-JP" dirty="0"/>
          </a:p>
          <a:p>
            <a:r>
              <a:rPr kumimoji="1" lang="ja-JP" altLang="en-US" dirty="0"/>
              <a:t>こうすることでループ制御命令の実行回数を半分にできます。</a:t>
            </a:r>
            <a:endParaRPr kumimoji="1" lang="en-US" altLang="ja-JP" dirty="0"/>
          </a:p>
          <a:p>
            <a:r>
              <a:rPr kumimoji="1" lang="ja-JP" altLang="en-US" dirty="0"/>
              <a:t>また、並列計算が利用できる場合があります。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89</a:t>
            </a:fld>
            <a:endParaRPr kumimoji="1" lang="ja-JP" altLang="en-US"/>
          </a:p>
        </p:txBody>
      </p:sp>
    </p:spTree>
    <p:extLst>
      <p:ext uri="{BB962C8B-B14F-4D97-AF65-F5344CB8AC3E}">
        <p14:creationId xmlns:p14="http://schemas.microsoft.com/office/powerpoint/2010/main" val="3623273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基本ブロック </a:t>
            </a:r>
            <a:r>
              <a:rPr kumimoji="1" lang="en-US" altLang="ja-JP" dirty="0"/>
              <a:t>basic block </a:t>
            </a:r>
            <a:r>
              <a:rPr kumimoji="1" lang="ja-JP" altLang="en-US" dirty="0"/>
              <a:t>は</a:t>
            </a:r>
            <a:endParaRPr kumimoji="1" lang="en-US" altLang="ja-JP" dirty="0"/>
          </a:p>
          <a:p>
            <a:r>
              <a:rPr kumimoji="1" lang="ja-JP" altLang="en-US" dirty="0"/>
              <a:t>ジャンプ命令の飛び先のラベルと、ジャンプ・分岐命令で区切られた</a:t>
            </a:r>
            <a:endParaRPr kumimoji="1" lang="en-US" altLang="ja-JP" dirty="0"/>
          </a:p>
          <a:p>
            <a:r>
              <a:rPr kumimoji="1" lang="ja-JP" altLang="en-US" dirty="0"/>
              <a:t>命令列です。</a:t>
            </a:r>
            <a:endParaRPr kumimoji="1" lang="en-US" altLang="ja-JP" dirty="0"/>
          </a:p>
          <a:p>
            <a:r>
              <a:rPr kumimoji="1" lang="ja-JP" altLang="en-US" dirty="0"/>
              <a:t>飛び先ラベルは、基本ブロックの先頭にのみ付けられます。</a:t>
            </a:r>
            <a:endParaRPr kumimoji="1" lang="en-US" altLang="ja-JP" dirty="0"/>
          </a:p>
          <a:p>
            <a:r>
              <a:rPr kumimoji="1" lang="ja-JP" altLang="en-US" dirty="0"/>
              <a:t>また、ジャンプ・分岐命令は基本ブロックの末尾のみに付けられます。</a:t>
            </a:r>
            <a:endParaRPr kumimoji="1" lang="en-US" altLang="ja-JP" dirty="0"/>
          </a:p>
          <a:p>
            <a:r>
              <a:rPr kumimoji="1" lang="ja-JP" altLang="en-US" dirty="0"/>
              <a:t>他のブロックから、基本ブロックに入る場合、</a:t>
            </a:r>
            <a:endParaRPr kumimoji="1" lang="en-US" altLang="ja-JP" dirty="0"/>
          </a:p>
          <a:p>
            <a:r>
              <a:rPr kumimoji="1" lang="ja-JP" altLang="en-US" dirty="0"/>
              <a:t>一つ番地から入るか、ジャンプ命令で飛んでくるかのどちらかです。</a:t>
            </a:r>
            <a:endParaRPr kumimoji="1" lang="en-US" altLang="ja-JP" dirty="0"/>
          </a:p>
          <a:p>
            <a:r>
              <a:rPr kumimoji="1" lang="ja-JP" altLang="en-US" dirty="0"/>
              <a:t>ラベルが先頭にしかありませんので、基本ブロックに入るときは</a:t>
            </a:r>
            <a:endParaRPr kumimoji="1" lang="en-US" altLang="ja-JP" dirty="0"/>
          </a:p>
          <a:p>
            <a:r>
              <a:rPr kumimoji="1" lang="ja-JP" altLang="en-US" dirty="0"/>
              <a:t>必ず先頭から入ることになります。</a:t>
            </a:r>
            <a:endParaRPr kumimoji="1" lang="en-US" altLang="ja-JP" dirty="0"/>
          </a:p>
          <a:p>
            <a:r>
              <a:rPr kumimoji="1" lang="ja-JP" altLang="en-US" dirty="0"/>
              <a:t>また、ジャンプ・分岐命令は末尾にしかありませんので、</a:t>
            </a:r>
            <a:endParaRPr kumimoji="1" lang="en-US" altLang="ja-JP" dirty="0"/>
          </a:p>
          <a:p>
            <a:r>
              <a:rPr kumimoji="1" lang="ja-JP" altLang="en-US" dirty="0"/>
              <a:t>基本ブロックから出ていくときは、必ず末尾から出ていきます。</a:t>
            </a:r>
            <a:endParaRPr kumimoji="1" lang="en-US" altLang="ja-JP" dirty="0"/>
          </a:p>
          <a:p>
            <a:r>
              <a:rPr kumimoji="1" lang="ja-JP" altLang="en-US" dirty="0"/>
              <a:t>よって、基本ブロック内の命令は、</a:t>
            </a:r>
            <a:endParaRPr kumimoji="1" lang="en-US" altLang="ja-JP" dirty="0"/>
          </a:p>
          <a:p>
            <a:r>
              <a:rPr kumimoji="1" lang="ja-JP" altLang="en-US" dirty="0"/>
              <a:t>必ず一番上の命令から順番に一番下まで実行されることになります。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a:t>
            </a:fld>
            <a:endParaRPr kumimoji="1" lang="ja-JP" altLang="en-US"/>
          </a:p>
        </p:txBody>
      </p:sp>
    </p:spTree>
    <p:extLst>
      <p:ext uri="{BB962C8B-B14F-4D97-AF65-F5344CB8AC3E}">
        <p14:creationId xmlns:p14="http://schemas.microsoft.com/office/powerpoint/2010/main" val="152550735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ループを展開したのと同様に、</a:t>
            </a:r>
            <a:endParaRPr kumimoji="1" lang="en-US" altLang="ja-JP" dirty="0"/>
          </a:p>
          <a:p>
            <a:r>
              <a:rPr kumimoji="1" lang="ja-JP" altLang="en-US" dirty="0"/>
              <a:t>手続き呼び出しや関数呼び出しを展開するという方法もあります。</a:t>
            </a:r>
            <a:endParaRPr kumimoji="1" lang="en-US" altLang="ja-JP" dirty="0"/>
          </a:p>
          <a:p>
            <a:r>
              <a:rPr kumimoji="1" lang="ja-JP" altLang="en-US" dirty="0"/>
              <a:t>手続きが呼び出しがあった場合、その位置に手続きの内容を展開します。</a:t>
            </a:r>
            <a:endParaRPr kumimoji="1" lang="en-US" altLang="ja-JP" dirty="0"/>
          </a:p>
          <a:p>
            <a:r>
              <a:rPr kumimoji="1" lang="ja-JP" altLang="en-US" dirty="0"/>
              <a:t>こうすることで手続き呼び出し処理が不要になります。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90</a:t>
            </a:fld>
            <a:endParaRPr kumimoji="1" lang="ja-JP" altLang="en-US"/>
          </a:p>
        </p:txBody>
      </p:sp>
    </p:spTree>
    <p:extLst>
      <p:ext uri="{BB962C8B-B14F-4D97-AF65-F5344CB8AC3E}">
        <p14:creationId xmlns:p14="http://schemas.microsoft.com/office/powerpoint/2010/main" val="426860154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機械独立最適化でまだ不足する場合、</a:t>
            </a:r>
            <a:endParaRPr kumimoji="1" lang="en-US" altLang="ja-JP" dirty="0"/>
          </a:p>
          <a:p>
            <a:r>
              <a:rPr kumimoji="1" lang="ja-JP" altLang="en-US" dirty="0"/>
              <a:t>機械依存最適化が必要になります。</a:t>
            </a:r>
            <a:endParaRPr kumimoji="1" lang="en-US" altLang="ja-JP" dirty="0"/>
          </a:p>
          <a:p>
            <a:r>
              <a:rPr kumimoji="1" lang="ja-JP" altLang="en-US" dirty="0"/>
              <a:t>これはハードウェアの機能を利用した最適化です。</a:t>
            </a:r>
            <a:endParaRPr kumimoji="1" lang="en-US" altLang="ja-JP" dirty="0"/>
          </a:p>
          <a:p>
            <a:r>
              <a:rPr kumimoji="1" lang="ja-JP" altLang="en-US" dirty="0"/>
              <a:t>例えば、レジスタの利用、</a:t>
            </a:r>
            <a:endParaRPr kumimoji="1" lang="en-US" altLang="ja-JP" dirty="0"/>
          </a:p>
          <a:p>
            <a:r>
              <a:rPr kumimoji="1" lang="ja-JP" altLang="en-US" dirty="0"/>
              <a:t>局所性の利用、ベクトル計算の利用、</a:t>
            </a:r>
            <a:endParaRPr kumimoji="1" lang="en-US" altLang="ja-JP" dirty="0"/>
          </a:p>
          <a:p>
            <a:r>
              <a:rPr kumimoji="1" lang="ja-JP" altLang="en-US" dirty="0"/>
              <a:t>並列計算の利用、等があります。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91</a:t>
            </a:fld>
            <a:endParaRPr kumimoji="1" lang="ja-JP" altLang="en-US"/>
          </a:p>
        </p:txBody>
      </p:sp>
    </p:spTree>
    <p:extLst>
      <p:ext uri="{BB962C8B-B14F-4D97-AF65-F5344CB8AC3E}">
        <p14:creationId xmlns:p14="http://schemas.microsoft.com/office/powerpoint/2010/main" val="14370189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レジスタは、</a:t>
            </a:r>
            <a:r>
              <a:rPr kumimoji="1" lang="en-US" altLang="ja-JP" dirty="0"/>
              <a:t>CPU</a:t>
            </a:r>
            <a:r>
              <a:rPr kumimoji="1" lang="ja-JP" altLang="en-US" dirty="0"/>
              <a:t>が直接演算可能な記憶装置です。</a:t>
            </a:r>
            <a:endParaRPr kumimoji="1" lang="en-US" altLang="ja-JP" dirty="0"/>
          </a:p>
          <a:p>
            <a:r>
              <a:rPr kumimoji="1" lang="ja-JP" altLang="en-US" dirty="0"/>
              <a:t>容量はごくわずかですが、メモリよりも高速にアクセスできます。</a:t>
            </a:r>
            <a:endParaRPr kumimoji="1" lang="en-US" altLang="ja-JP" dirty="0"/>
          </a:p>
          <a:p>
            <a:r>
              <a:rPr kumimoji="1" lang="ja-JP" altLang="en-US" dirty="0"/>
              <a:t>大域的なレジスタの利用方法としては、、使用頻度が高いデータはレジスタに格納することにより、</a:t>
            </a:r>
            <a:endParaRPr kumimoji="1" lang="en-US" altLang="ja-JP" dirty="0"/>
          </a:p>
          <a:p>
            <a:r>
              <a:rPr kumimoji="1" lang="ja-JP" altLang="en-US" dirty="0"/>
              <a:t>高速にアクセスできるようにします。</a:t>
            </a:r>
            <a:endParaRPr kumimoji="1" lang="en-US" altLang="ja-JP" dirty="0"/>
          </a:p>
          <a:p>
            <a:r>
              <a:rPr kumimoji="1" lang="ja-JP" altLang="en-US" dirty="0"/>
              <a:t>これをするためには、データの使用頻度の解析が必要です。</a:t>
            </a:r>
            <a:endParaRPr kumimoji="1" lang="en-US" altLang="ja-JP" dirty="0"/>
          </a:p>
          <a:p>
            <a:r>
              <a:rPr kumimoji="1" lang="ja-JP" altLang="en-US" dirty="0"/>
              <a:t>また、局所的なレジスタの利用方法としては、</a:t>
            </a:r>
            <a:endParaRPr kumimoji="1" lang="en-US" altLang="ja-JP" dirty="0"/>
          </a:p>
          <a:p>
            <a:r>
              <a:rPr kumimoji="1" lang="ja-JP" altLang="en-US" dirty="0"/>
              <a:t>すぐに使うデータをレジスタに格納することで</a:t>
            </a:r>
            <a:endParaRPr kumimoji="1" lang="en-US" altLang="ja-JP" dirty="0"/>
          </a:p>
          <a:p>
            <a:r>
              <a:rPr kumimoji="1" lang="ja-JP" altLang="en-US" dirty="0"/>
              <a:t>高速にアクセスできるようにします。</a:t>
            </a:r>
            <a:endParaRPr kumimoji="1" lang="en-US" altLang="ja-JP" dirty="0"/>
          </a:p>
          <a:p>
            <a:r>
              <a:rPr kumimoji="1" lang="ja-JP" altLang="en-US" dirty="0"/>
              <a:t>これをするためには、データの生存区間の解析が必要です。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92</a:t>
            </a:fld>
            <a:endParaRPr kumimoji="1" lang="ja-JP" altLang="en-US"/>
          </a:p>
        </p:txBody>
      </p:sp>
    </p:spTree>
    <p:extLst>
      <p:ext uri="{BB962C8B-B14F-4D97-AF65-F5344CB8AC3E}">
        <p14:creationId xmlns:p14="http://schemas.microsoft.com/office/powerpoint/2010/main" val="116239033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a:t>
            </a:r>
            <a:r>
              <a:rPr kumimoji="1" lang="en-US" altLang="ja-JP" dirty="0"/>
              <a:t>for </a:t>
            </a:r>
            <a:r>
              <a:rPr kumimoji="1" lang="ja-JP" altLang="en-US" dirty="0"/>
              <a:t>文の場合、制御変数 </a:t>
            </a:r>
            <a:r>
              <a:rPr kumimoji="1" lang="en-US" altLang="ja-JP" dirty="0" err="1"/>
              <a:t>i</a:t>
            </a:r>
            <a:r>
              <a:rPr kumimoji="1" lang="en-US" altLang="ja-JP" dirty="0"/>
              <a:t> </a:t>
            </a:r>
            <a:r>
              <a:rPr kumimoji="1" lang="ja-JP" altLang="en-US" dirty="0"/>
              <a:t>の値が繰り返し参照されます。</a:t>
            </a:r>
            <a:endParaRPr kumimoji="1" lang="en-US" altLang="ja-JP" dirty="0"/>
          </a:p>
          <a:p>
            <a:r>
              <a:rPr kumimoji="1" lang="ja-JP" altLang="en-US" dirty="0"/>
              <a:t>そこで、</a:t>
            </a:r>
            <a:r>
              <a:rPr kumimoji="1" lang="en-US" altLang="ja-JP" dirty="0" err="1"/>
              <a:t>i</a:t>
            </a:r>
            <a:r>
              <a:rPr kumimoji="1" lang="en-US" altLang="ja-JP" dirty="0"/>
              <a:t> </a:t>
            </a:r>
            <a:r>
              <a:rPr kumimoji="1" lang="ja-JP" altLang="en-US" dirty="0"/>
              <a:t>をレジスタに格納することで、高速化できます。</a:t>
            </a:r>
            <a:endParaRPr kumimoji="1" lang="en-US" altLang="ja-JP" dirty="0"/>
          </a:p>
          <a:p>
            <a:r>
              <a:rPr kumimoji="1" lang="ja-JP" altLang="en-US" dirty="0"/>
              <a:t>ただし、ここでは</a:t>
            </a:r>
            <a:r>
              <a:rPr kumimoji="1" lang="en-US" altLang="ja-JP" dirty="0"/>
              <a:t>x * (R+5) </a:t>
            </a:r>
            <a:r>
              <a:rPr kumimoji="1" lang="ja-JP" altLang="en-US" dirty="0"/>
              <a:t>という掛け算を行っていますので、</a:t>
            </a:r>
            <a:endParaRPr kumimoji="1" lang="en-US" altLang="ja-JP" dirty="0"/>
          </a:p>
          <a:p>
            <a:r>
              <a:rPr kumimoji="1" lang="ja-JP" altLang="en-US" dirty="0"/>
              <a:t>一時変数を使って掛け算を無くした方が速いかもしれません。</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93</a:t>
            </a:fld>
            <a:endParaRPr kumimoji="1" lang="ja-JP" altLang="en-US"/>
          </a:p>
        </p:txBody>
      </p:sp>
    </p:spTree>
    <p:extLst>
      <p:ext uri="{BB962C8B-B14F-4D97-AF65-F5344CB8AC3E}">
        <p14:creationId xmlns:p14="http://schemas.microsoft.com/office/powerpoint/2010/main" val="3470410045"/>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昨年オペレーティングシステムを受講してくれた方は、</a:t>
            </a:r>
            <a:endParaRPr kumimoji="1" lang="en-US" altLang="ja-JP" dirty="0"/>
          </a:p>
          <a:p>
            <a:r>
              <a:rPr kumimoji="1" lang="ja-JP" altLang="en-US" dirty="0"/>
              <a:t>計算機のメモリは階層的になっている、という話をしましたが、覚えていますか？</a:t>
            </a:r>
            <a:endParaRPr kumimoji="1" lang="en-US" altLang="ja-JP" dirty="0"/>
          </a:p>
          <a:p>
            <a:r>
              <a:rPr kumimoji="1" lang="ja-JP" altLang="en-US" dirty="0"/>
              <a:t>メモリは、容量は小さいが高速でアクセスできるものと、</a:t>
            </a:r>
            <a:endParaRPr kumimoji="1" lang="en-US" altLang="ja-JP" dirty="0"/>
          </a:p>
          <a:p>
            <a:r>
              <a:rPr kumimoji="1" lang="ja-JP" altLang="en-US" dirty="0"/>
              <a:t>容量は大きいがアクセスに時間のかかるものがあります。</a:t>
            </a:r>
            <a:endParaRPr kumimoji="1" lang="en-US" altLang="ja-JP" dirty="0"/>
          </a:p>
          <a:p>
            <a:r>
              <a:rPr kumimoji="1" lang="ja-JP" altLang="en-US" dirty="0"/>
              <a:t>最近の計算機は大抵は、</a:t>
            </a:r>
            <a:endParaRPr kumimoji="1" lang="en-US" altLang="ja-JP" dirty="0"/>
          </a:p>
          <a:p>
            <a:r>
              <a:rPr kumimoji="1" lang="ja-JP" altLang="en-US" dirty="0"/>
              <a:t>容量は非常に小さいが、アクセス時間が短いキャッシュメモリを備えています。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94</a:t>
            </a:fld>
            <a:endParaRPr kumimoji="1" lang="ja-JP" altLang="en-US"/>
          </a:p>
        </p:txBody>
      </p:sp>
    </p:spTree>
    <p:extLst>
      <p:ext uri="{BB962C8B-B14F-4D97-AF65-F5344CB8AC3E}">
        <p14:creationId xmlns:p14="http://schemas.microsoft.com/office/powerpoint/2010/main" val="212168546"/>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キャッシュメモリは容量は小さいものの、高速にアクセスできます。</a:t>
            </a:r>
            <a:endParaRPr kumimoji="1" lang="en-US" altLang="ja-JP" dirty="0"/>
          </a:p>
          <a:p>
            <a:r>
              <a:rPr kumimoji="1" lang="ja-JP" altLang="en-US" dirty="0"/>
              <a:t>ですので、データがキャッシュメモリに収まるサイズであれば、</a:t>
            </a:r>
            <a:endParaRPr kumimoji="1" lang="en-US" altLang="ja-JP" dirty="0"/>
          </a:p>
          <a:p>
            <a:r>
              <a:rPr kumimoji="1" lang="ja-JP" altLang="en-US" dirty="0"/>
              <a:t>高速処理可能です。</a:t>
            </a:r>
            <a:endParaRPr kumimoji="1" lang="en-US" altLang="ja-JP" dirty="0"/>
          </a:p>
          <a:p>
            <a:r>
              <a:rPr kumimoji="1" lang="ja-JP" altLang="en-US" dirty="0"/>
              <a:t>そこでデータをキャッシュメモリに収まるサイズに分割し、</a:t>
            </a:r>
            <a:endParaRPr kumimoji="1" lang="en-US" altLang="ja-JP" dirty="0"/>
          </a:p>
          <a:p>
            <a:r>
              <a:rPr kumimoji="1" lang="ja-JP" altLang="en-US" dirty="0"/>
              <a:t>分割したデータどとに処理します。</a:t>
            </a:r>
            <a:endParaRPr kumimoji="1" lang="en-US" altLang="ja-JP" dirty="0"/>
          </a:p>
          <a:p>
            <a:r>
              <a:rPr kumimoji="1" lang="ja-JP" altLang="en-US" dirty="0"/>
              <a:t>これをデータのタイル化と言います。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95</a:t>
            </a:fld>
            <a:endParaRPr kumimoji="1" lang="ja-JP" altLang="en-US"/>
          </a:p>
        </p:txBody>
      </p:sp>
    </p:spTree>
    <p:extLst>
      <p:ext uri="{BB962C8B-B14F-4D97-AF65-F5344CB8AC3E}">
        <p14:creationId xmlns:p14="http://schemas.microsoft.com/office/powerpoint/2010/main" val="392605602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例えば、こちらのような</a:t>
            </a:r>
            <a:r>
              <a:rPr kumimoji="1" lang="en-US" altLang="ja-JP" dirty="0"/>
              <a:t>3</a:t>
            </a:r>
            <a:r>
              <a:rPr kumimoji="1" lang="ja-JP" altLang="en-US" dirty="0"/>
              <a:t>重の</a:t>
            </a:r>
            <a:r>
              <a:rPr kumimoji="1" lang="en-US" altLang="ja-JP" dirty="0"/>
              <a:t>for </a:t>
            </a:r>
            <a:r>
              <a:rPr kumimoji="1" lang="ja-JP" altLang="en-US" dirty="0"/>
              <a:t>文を考えてみましょう。</a:t>
            </a:r>
            <a:endParaRPr kumimoji="1" lang="en-US" altLang="ja-JP" dirty="0"/>
          </a:p>
          <a:p>
            <a:r>
              <a:rPr kumimoji="1" lang="en-US" altLang="ja-JP" dirty="0"/>
              <a:t>1000</a:t>
            </a:r>
            <a:r>
              <a:rPr kumimoji="1" lang="ja-JP" altLang="en-US" dirty="0"/>
              <a:t>回ループする</a:t>
            </a:r>
            <a:r>
              <a:rPr kumimoji="1" lang="en-US" altLang="ja-JP" dirty="0"/>
              <a:t>for </a:t>
            </a:r>
            <a:r>
              <a:rPr kumimoji="1" lang="ja-JP" altLang="en-US" dirty="0"/>
              <a:t>文が</a:t>
            </a:r>
            <a:r>
              <a:rPr kumimoji="1" lang="en-US" altLang="ja-JP" dirty="0"/>
              <a:t>3</a:t>
            </a:r>
            <a:r>
              <a:rPr kumimoji="1" lang="ja-JP" altLang="en-US" dirty="0"/>
              <a:t>重になっていてるので計</a:t>
            </a:r>
            <a:r>
              <a:rPr kumimoji="1" lang="en-US" altLang="ja-JP" dirty="0"/>
              <a:t>10</a:t>
            </a:r>
            <a:r>
              <a:rPr kumimoji="1" lang="ja-JP" altLang="en-US" dirty="0"/>
              <a:t>億回のループです。</a:t>
            </a:r>
            <a:endParaRPr kumimoji="1" lang="en-US" altLang="ja-JP" dirty="0"/>
          </a:p>
          <a:p>
            <a:r>
              <a:rPr kumimoji="1" lang="ja-JP" altLang="en-US" dirty="0"/>
              <a:t>ループ中で扱うデータは、</a:t>
            </a:r>
            <a:r>
              <a:rPr kumimoji="1" lang="en-US" altLang="ja-JP" dirty="0"/>
              <a:t>1000*1000*1000</a:t>
            </a:r>
            <a:r>
              <a:rPr kumimoji="1" lang="ja-JP" altLang="en-US" dirty="0"/>
              <a:t>個ありますので、キャッシュに収まりません。</a:t>
            </a:r>
            <a:endParaRPr kumimoji="1" lang="en-US" altLang="ja-JP" dirty="0"/>
          </a:p>
          <a:p>
            <a:r>
              <a:rPr kumimoji="1" lang="ja-JP" altLang="en-US" dirty="0"/>
              <a:t>そこで、ループをこのように</a:t>
            </a:r>
            <a:r>
              <a:rPr kumimoji="1" lang="en-US" altLang="ja-JP" dirty="0"/>
              <a:t>6</a:t>
            </a:r>
            <a:r>
              <a:rPr kumimoji="1" lang="ja-JP" altLang="en-US" dirty="0"/>
              <a:t>重にします。</a:t>
            </a:r>
            <a:endParaRPr kumimoji="1" lang="en-US" altLang="ja-JP" dirty="0"/>
          </a:p>
          <a:p>
            <a:r>
              <a:rPr kumimoji="1" lang="ja-JP" altLang="en-US" dirty="0"/>
              <a:t>外側の</a:t>
            </a:r>
            <a:r>
              <a:rPr kumimoji="1" lang="en-US" altLang="ja-JP" dirty="0"/>
              <a:t>3</a:t>
            </a:r>
            <a:r>
              <a:rPr kumimoji="1" lang="ja-JP" altLang="en-US" dirty="0"/>
              <a:t>つのループは</a:t>
            </a:r>
            <a:r>
              <a:rPr kumimoji="1" lang="en-US" altLang="ja-JP" dirty="0"/>
              <a:t>100</a:t>
            </a:r>
            <a:r>
              <a:rPr kumimoji="1" lang="ja-JP" altLang="en-US" dirty="0"/>
              <a:t>回、内側の</a:t>
            </a:r>
            <a:r>
              <a:rPr kumimoji="1" lang="en-US" altLang="ja-JP" dirty="0"/>
              <a:t>3</a:t>
            </a:r>
            <a:r>
              <a:rPr kumimoji="1" lang="ja-JP" altLang="en-US" dirty="0"/>
              <a:t>つのループは</a:t>
            </a:r>
            <a:r>
              <a:rPr kumimoji="1" lang="en-US" altLang="ja-JP" dirty="0"/>
              <a:t>10</a:t>
            </a:r>
            <a:r>
              <a:rPr kumimoji="1" lang="ja-JP" altLang="en-US" dirty="0"/>
              <a:t>回ずつまわします。</a:t>
            </a:r>
            <a:endParaRPr kumimoji="1" lang="en-US" altLang="ja-JP" dirty="0"/>
          </a:p>
          <a:p>
            <a:r>
              <a:rPr kumimoji="1" lang="ja-JP" altLang="en-US" dirty="0"/>
              <a:t>このように分割すると、内側の</a:t>
            </a:r>
            <a:r>
              <a:rPr kumimoji="1" lang="en-US" altLang="ja-JP" dirty="0"/>
              <a:t>3</a:t>
            </a:r>
            <a:r>
              <a:rPr kumimoji="1" lang="ja-JP" altLang="en-US" dirty="0"/>
              <a:t>つのループで使うデータの個数は、</a:t>
            </a:r>
            <a:endParaRPr kumimoji="1" lang="en-US" altLang="ja-JP" dirty="0"/>
          </a:p>
          <a:p>
            <a:r>
              <a:rPr kumimoji="1" lang="en-US" altLang="ja-JP" dirty="0"/>
              <a:t>10*10*10 </a:t>
            </a:r>
            <a:r>
              <a:rPr kumimoji="1" lang="ja-JP" altLang="en-US" dirty="0"/>
              <a:t>で</a:t>
            </a:r>
            <a:r>
              <a:rPr kumimoji="1" lang="en-US" altLang="ja-JP" dirty="0"/>
              <a:t>1000</a:t>
            </a:r>
            <a:r>
              <a:rPr kumimoji="1" lang="ja-JP" altLang="en-US" dirty="0"/>
              <a:t>個になり、キャッシュに収まるようになります。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96</a:t>
            </a:fld>
            <a:endParaRPr kumimoji="1" lang="ja-JP" altLang="en-US"/>
          </a:p>
        </p:txBody>
      </p:sp>
    </p:spTree>
    <p:extLst>
      <p:ext uri="{BB962C8B-B14F-4D97-AF65-F5344CB8AC3E}">
        <p14:creationId xmlns:p14="http://schemas.microsoft.com/office/powerpoint/2010/main" val="4264448773"/>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計算機によっては、配列の要素を同時に計算できるベクトル計算ができるものがあります。</a:t>
            </a:r>
            <a:endParaRPr kumimoji="1" lang="en-US" altLang="ja-JP" dirty="0"/>
          </a:p>
          <a:p>
            <a:r>
              <a:rPr kumimoji="1" lang="ja-JP" altLang="en-US" dirty="0"/>
              <a:t>この機能を利用すれば、配列の処理が高速にできます。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97</a:t>
            </a:fld>
            <a:endParaRPr kumimoji="1" lang="ja-JP" altLang="en-US"/>
          </a:p>
        </p:txBody>
      </p:sp>
    </p:spTree>
    <p:extLst>
      <p:ext uri="{BB962C8B-B14F-4D97-AF65-F5344CB8AC3E}">
        <p14:creationId xmlns:p14="http://schemas.microsoft.com/office/powerpoint/2010/main" val="162612333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例えば、こちらの例の様に </a:t>
            </a:r>
            <a:r>
              <a:rPr kumimoji="1" lang="en-US" altLang="ja-JP" dirty="0"/>
              <a:t>for </a:t>
            </a:r>
            <a:r>
              <a:rPr kumimoji="1" lang="ja-JP" altLang="en-US" dirty="0"/>
              <a:t>文で各要素の計算を順に行う場合、</a:t>
            </a:r>
            <a:endParaRPr kumimoji="1" lang="en-US" altLang="ja-JP" dirty="0"/>
          </a:p>
          <a:p>
            <a:r>
              <a:rPr kumimoji="1" lang="ja-JP" altLang="en-US" dirty="0"/>
              <a:t>ベクトル計算ならば一度に計算できます。</a:t>
            </a:r>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98</a:t>
            </a:fld>
            <a:endParaRPr kumimoji="1" lang="ja-JP" altLang="en-US"/>
          </a:p>
        </p:txBody>
      </p:sp>
    </p:spTree>
    <p:extLst>
      <p:ext uri="{BB962C8B-B14F-4D97-AF65-F5344CB8AC3E}">
        <p14:creationId xmlns:p14="http://schemas.microsoft.com/office/powerpoint/2010/main" val="1033226938"/>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計算機の中には、複数のプロセッサで同時に複数の計算ができる、</a:t>
            </a:r>
            <a:endParaRPr kumimoji="1" lang="en-US" altLang="ja-JP" dirty="0"/>
          </a:p>
          <a:p>
            <a:r>
              <a:rPr kumimoji="1" lang="ja-JP" altLang="en-US" dirty="0"/>
              <a:t>並列計算機と呼ばれるものがあります。</a:t>
            </a:r>
            <a:endParaRPr kumimoji="1" lang="en-US" altLang="ja-JP" dirty="0"/>
          </a:p>
          <a:p>
            <a:r>
              <a:rPr kumimoji="1" lang="ja-JP" altLang="en-US" dirty="0"/>
              <a:t>例えば、こちらの足し算をする場合を考えます。</a:t>
            </a:r>
            <a:endParaRPr kumimoji="1" lang="en-US" altLang="ja-JP" dirty="0"/>
          </a:p>
          <a:p>
            <a:r>
              <a:rPr kumimoji="1" lang="ja-JP" altLang="en-US" dirty="0"/>
              <a:t>通常の計算では、、</a:t>
            </a:r>
            <a:endParaRPr kumimoji="1" lang="en-US" altLang="ja-JP" dirty="0"/>
          </a:p>
          <a:p>
            <a:r>
              <a:rPr kumimoji="1" lang="en-US" altLang="ja-JP" dirty="0"/>
              <a:t>2+3 = 5, 5+5 =10, 10+7=17</a:t>
            </a:r>
            <a:r>
              <a:rPr kumimoji="1" lang="ja-JP" altLang="en-US" dirty="0"/>
              <a:t>と</a:t>
            </a:r>
            <a:endParaRPr kumimoji="1" lang="en-US" altLang="ja-JP" dirty="0"/>
          </a:p>
          <a:p>
            <a:r>
              <a:rPr kumimoji="1" lang="ja-JP" altLang="en-US" dirty="0"/>
              <a:t>前から順に計算していきます。</a:t>
            </a:r>
            <a:endParaRPr kumimoji="1" lang="en-US" altLang="ja-JP" dirty="0"/>
          </a:p>
          <a:p>
            <a:r>
              <a:rPr kumimoji="1" lang="ja-JP" altLang="en-US" dirty="0"/>
              <a:t>仮に足し算</a:t>
            </a:r>
            <a:r>
              <a:rPr kumimoji="1" lang="en-US" altLang="ja-JP" dirty="0"/>
              <a:t>1</a:t>
            </a:r>
            <a:r>
              <a:rPr kumimoji="1" lang="ja-JP" altLang="en-US" dirty="0"/>
              <a:t>回に</a:t>
            </a:r>
            <a:r>
              <a:rPr kumimoji="1" lang="en-US" altLang="ja-JP" dirty="0"/>
              <a:t>1</a:t>
            </a:r>
            <a:r>
              <a:rPr kumimoji="1" lang="ja-JP" altLang="en-US" dirty="0"/>
              <a:t>秒かかるとすると、</a:t>
            </a:r>
            <a:r>
              <a:rPr kumimoji="1" lang="en-US" altLang="ja-JP" dirty="0"/>
              <a:t>8</a:t>
            </a:r>
            <a:r>
              <a:rPr kumimoji="1" lang="ja-JP" altLang="en-US" dirty="0"/>
              <a:t>個の整数の和を求めるには</a:t>
            </a:r>
            <a:r>
              <a:rPr kumimoji="1" lang="en-US" altLang="ja-JP" dirty="0"/>
              <a:t>7</a:t>
            </a:r>
            <a:r>
              <a:rPr kumimoji="1" lang="ja-JP" altLang="en-US" dirty="0"/>
              <a:t>秒かかります。</a:t>
            </a:r>
            <a:endParaRPr kumimoji="1" lang="en-US" altLang="ja-JP" dirty="0"/>
          </a:p>
          <a:p>
            <a:r>
              <a:rPr kumimoji="1" lang="ja-JP" altLang="en-US" dirty="0"/>
              <a:t>複数のプロセッサがあれば同時に複数の足し算ができます。</a:t>
            </a:r>
            <a:endParaRPr kumimoji="1" lang="en-US" altLang="ja-JP" dirty="0"/>
          </a:p>
          <a:p>
            <a:r>
              <a:rPr kumimoji="1" lang="ja-JP" altLang="en-US" dirty="0"/>
              <a:t>例えば、プロセッサが</a:t>
            </a:r>
            <a:r>
              <a:rPr kumimoji="1" lang="en-US" altLang="ja-JP" dirty="0"/>
              <a:t>4</a:t>
            </a:r>
            <a:r>
              <a:rPr kumimoji="1" lang="ja-JP" altLang="en-US" dirty="0"/>
              <a:t>台ある場合、</a:t>
            </a:r>
            <a:r>
              <a:rPr kumimoji="1" lang="en-US" altLang="ja-JP" dirty="0"/>
              <a:t>1</a:t>
            </a:r>
            <a:r>
              <a:rPr kumimoji="1" lang="ja-JP" altLang="en-US" dirty="0"/>
              <a:t>台目のプロセッサには</a:t>
            </a:r>
            <a:r>
              <a:rPr kumimoji="1" lang="en-US" altLang="ja-JP" dirty="0"/>
              <a:t>2 </a:t>
            </a:r>
            <a:r>
              <a:rPr kumimoji="1" lang="ja-JP" altLang="en-US" dirty="0"/>
              <a:t>と</a:t>
            </a:r>
            <a:r>
              <a:rPr kumimoji="1" lang="en-US" altLang="ja-JP" dirty="0"/>
              <a:t>3</a:t>
            </a:r>
            <a:r>
              <a:rPr kumimoji="1" lang="ja-JP" altLang="en-US" dirty="0"/>
              <a:t>、</a:t>
            </a:r>
            <a:endParaRPr kumimoji="1" lang="en-US" altLang="ja-JP" dirty="0"/>
          </a:p>
          <a:p>
            <a:r>
              <a:rPr kumimoji="1" lang="en-US" altLang="ja-JP" dirty="0"/>
              <a:t>2</a:t>
            </a:r>
            <a:r>
              <a:rPr kumimoji="1" lang="ja-JP" altLang="en-US" dirty="0"/>
              <a:t>台目のプロセッサには</a:t>
            </a:r>
            <a:r>
              <a:rPr kumimoji="1" lang="en-US" altLang="ja-JP" dirty="0"/>
              <a:t>5</a:t>
            </a:r>
            <a:r>
              <a:rPr kumimoji="1" lang="ja-JP" altLang="en-US" dirty="0"/>
              <a:t>と</a:t>
            </a:r>
            <a:r>
              <a:rPr kumimoji="1" lang="en-US" altLang="ja-JP" dirty="0"/>
              <a:t>7</a:t>
            </a:r>
            <a:r>
              <a:rPr kumimoji="1" lang="ja-JP" altLang="en-US" dirty="0"/>
              <a:t>というようにデータを</a:t>
            </a:r>
            <a:r>
              <a:rPr kumimoji="1" lang="en-US" altLang="ja-JP" dirty="0"/>
              <a:t>2</a:t>
            </a:r>
            <a:r>
              <a:rPr kumimoji="1" lang="ja-JP" altLang="en-US" dirty="0"/>
              <a:t>個ずつ割り当てます。</a:t>
            </a:r>
            <a:endParaRPr kumimoji="1" lang="en-US" altLang="ja-JP" dirty="0"/>
          </a:p>
          <a:p>
            <a:r>
              <a:rPr kumimoji="1" lang="ja-JP" altLang="en-US" dirty="0"/>
              <a:t>そして</a:t>
            </a:r>
            <a:r>
              <a:rPr kumimoji="1" lang="en-US" altLang="ja-JP" dirty="0"/>
              <a:t>1</a:t>
            </a:r>
            <a:r>
              <a:rPr kumimoji="1" lang="ja-JP" altLang="en-US" dirty="0"/>
              <a:t>台目のプロセッサは</a:t>
            </a:r>
            <a:r>
              <a:rPr kumimoji="1" lang="en-US" altLang="ja-JP" dirty="0"/>
              <a:t>2+3, 2 </a:t>
            </a:r>
            <a:r>
              <a:rPr kumimoji="1" lang="ja-JP" altLang="en-US" dirty="0"/>
              <a:t>台目のプロセッサは</a:t>
            </a:r>
            <a:r>
              <a:rPr kumimoji="1" lang="en-US" altLang="ja-JP" dirty="0"/>
              <a:t>5+7 </a:t>
            </a:r>
            <a:r>
              <a:rPr kumimoji="1" lang="ja-JP" altLang="en-US" dirty="0"/>
              <a:t>という</a:t>
            </a:r>
            <a:endParaRPr kumimoji="1" lang="en-US" altLang="ja-JP" dirty="0"/>
          </a:p>
          <a:p>
            <a:r>
              <a:rPr kumimoji="1" lang="ja-JP" altLang="en-US" dirty="0"/>
              <a:t>ように、同時に複数の足し算をします。</a:t>
            </a:r>
            <a:endParaRPr kumimoji="1" lang="en-US" altLang="ja-JP" dirty="0"/>
          </a:p>
          <a:p>
            <a:r>
              <a:rPr kumimoji="1" lang="ja-JP" altLang="en-US" dirty="0"/>
              <a:t>すると</a:t>
            </a:r>
            <a:r>
              <a:rPr kumimoji="1" lang="en-US" altLang="ja-JP" dirty="0"/>
              <a:t>4</a:t>
            </a:r>
            <a:r>
              <a:rPr kumimoji="1" lang="ja-JP" altLang="en-US" dirty="0"/>
              <a:t>つの和が出てきますので、これを</a:t>
            </a:r>
            <a:r>
              <a:rPr kumimoji="1" lang="en-US" altLang="ja-JP" dirty="0"/>
              <a:t>2</a:t>
            </a:r>
            <a:r>
              <a:rPr kumimoji="1" lang="ja-JP" altLang="en-US" dirty="0"/>
              <a:t>台のプロセッサに</a:t>
            </a:r>
            <a:r>
              <a:rPr kumimoji="1" lang="en-US" altLang="ja-JP" dirty="0"/>
              <a:t>2</a:t>
            </a:r>
            <a:r>
              <a:rPr kumimoji="1" lang="ja-JP" altLang="en-US" dirty="0"/>
              <a:t>個ずつ割り当てます。</a:t>
            </a:r>
            <a:endParaRPr kumimoji="1" lang="en-US" altLang="ja-JP" dirty="0"/>
          </a:p>
          <a:p>
            <a:r>
              <a:rPr kumimoji="1" lang="en-US" altLang="ja-JP" dirty="0"/>
              <a:t>1</a:t>
            </a:r>
            <a:r>
              <a:rPr kumimoji="1" lang="ja-JP" altLang="en-US" dirty="0"/>
              <a:t>台目が</a:t>
            </a:r>
            <a:r>
              <a:rPr kumimoji="1" lang="en-US" altLang="ja-JP" dirty="0"/>
              <a:t>5+12</a:t>
            </a:r>
            <a:r>
              <a:rPr kumimoji="1" lang="ja-JP" altLang="en-US" dirty="0"/>
              <a:t>、</a:t>
            </a:r>
            <a:r>
              <a:rPr kumimoji="1" lang="en-US" altLang="ja-JP" dirty="0"/>
              <a:t>2</a:t>
            </a:r>
            <a:r>
              <a:rPr kumimoji="1" lang="ja-JP" altLang="en-US" dirty="0"/>
              <a:t>台目が</a:t>
            </a:r>
            <a:r>
              <a:rPr kumimoji="1" lang="en-US" altLang="ja-JP" dirty="0"/>
              <a:t>9+9 </a:t>
            </a:r>
            <a:r>
              <a:rPr kumimoji="1" lang="ja-JP" altLang="en-US" dirty="0"/>
              <a:t>を計算すれば</a:t>
            </a:r>
            <a:r>
              <a:rPr kumimoji="1" lang="en-US" altLang="ja-JP" dirty="0"/>
              <a:t>2</a:t>
            </a:r>
            <a:r>
              <a:rPr kumimoji="1" lang="ja-JP" altLang="en-US" dirty="0"/>
              <a:t>つの和が出てきます。</a:t>
            </a:r>
            <a:endParaRPr kumimoji="1" lang="en-US" altLang="ja-JP" dirty="0"/>
          </a:p>
          <a:p>
            <a:r>
              <a:rPr kumimoji="1" lang="ja-JP" altLang="en-US" dirty="0"/>
              <a:t>最後に、</a:t>
            </a:r>
            <a:r>
              <a:rPr kumimoji="1" lang="en-US" altLang="ja-JP" dirty="0"/>
              <a:t>17+18</a:t>
            </a:r>
            <a:r>
              <a:rPr kumimoji="1" lang="ja-JP" altLang="en-US" dirty="0"/>
              <a:t>を計算すれば全体の和が求まります。</a:t>
            </a:r>
            <a:endParaRPr kumimoji="1" lang="en-US" altLang="ja-JP" dirty="0"/>
          </a:p>
          <a:p>
            <a:r>
              <a:rPr kumimoji="1" lang="ja-JP" altLang="en-US" dirty="0"/>
              <a:t>この場合、足し算</a:t>
            </a:r>
            <a:r>
              <a:rPr kumimoji="1" lang="en-US" altLang="ja-JP" dirty="0"/>
              <a:t>1</a:t>
            </a:r>
            <a:r>
              <a:rPr kumimoji="1" lang="ja-JP" altLang="en-US" dirty="0"/>
              <a:t>回に</a:t>
            </a:r>
            <a:r>
              <a:rPr kumimoji="1" lang="en-US" altLang="ja-JP" dirty="0"/>
              <a:t>1</a:t>
            </a:r>
            <a:r>
              <a:rPr kumimoji="1" lang="ja-JP" altLang="en-US" dirty="0"/>
              <a:t>秒とすると、</a:t>
            </a:r>
            <a:r>
              <a:rPr kumimoji="1" lang="en-US" altLang="ja-JP" dirty="0"/>
              <a:t>3</a:t>
            </a:r>
            <a:r>
              <a:rPr kumimoji="1" lang="ja-JP" altLang="en-US" dirty="0"/>
              <a:t>秒で計算できます。</a:t>
            </a:r>
            <a:endParaRPr kumimoji="1" lang="en-US" altLang="ja-JP" dirty="0"/>
          </a:p>
          <a:p>
            <a:r>
              <a:rPr kumimoji="1" lang="ja-JP" altLang="en-US" dirty="0"/>
              <a:t>このように並列計算を使えば、</a:t>
            </a:r>
            <a:r>
              <a:rPr kumimoji="1" lang="en-US" altLang="ja-JP" dirty="0"/>
              <a:t>1</a:t>
            </a:r>
            <a:r>
              <a:rPr kumimoji="1" lang="ja-JP" altLang="en-US" dirty="0"/>
              <a:t>台でするよりは速くできます。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B9DF9909-22E1-4AFD-9219-BD5670BD6E43}" type="slidenum">
              <a:rPr kumimoji="1" lang="ja-JP" altLang="en-US" smtClean="0"/>
              <a:t>99</a:t>
            </a:fld>
            <a:endParaRPr kumimoji="1" lang="ja-JP" altLang="en-US"/>
          </a:p>
        </p:txBody>
      </p:sp>
    </p:spTree>
    <p:extLst>
      <p:ext uri="{BB962C8B-B14F-4D97-AF65-F5344CB8AC3E}">
        <p14:creationId xmlns:p14="http://schemas.microsoft.com/office/powerpoint/2010/main" val="792682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dirty="0"/>
          </a:p>
        </p:txBody>
      </p:sp>
      <p:sp>
        <p:nvSpPr>
          <p:cNvPr id="19" name="Rectangle 19"/>
          <p:cNvSpPr>
            <a:spLocks noGrp="1" noChangeArrowheads="1"/>
          </p:cNvSpPr>
          <p:nvPr>
            <p:ph type="ftr" sz="quarter" idx="11"/>
          </p:nvPr>
        </p:nvSpPr>
        <p:spPr/>
        <p:txBody>
          <a:bodyPr/>
          <a:lstStyle>
            <a:lvl1pPr>
              <a:defRPr/>
            </a:lvl1pPr>
          </a:lstStyle>
          <a:p>
            <a:pPr>
              <a:defRPr/>
            </a:pPr>
            <a:endParaRPr lang="en-US" altLang="ja-JP" dirty="0"/>
          </a:p>
        </p:txBody>
      </p:sp>
      <p:sp>
        <p:nvSpPr>
          <p:cNvPr id="20" name="Rectangle 20"/>
          <p:cNvSpPr>
            <a:spLocks noGrp="1" noChangeArrowheads="1"/>
          </p:cNvSpPr>
          <p:nvPr>
            <p:ph type="sldNum" sz="quarter" idx="12"/>
          </p:nvPr>
        </p:nvSpPr>
        <p:spPr/>
        <p:txBody>
          <a:bodyPr/>
          <a:lstStyle>
            <a:lvl1pPr>
              <a:defRPr/>
            </a:lvl1pPr>
          </a:lstStyle>
          <a:p>
            <a:pPr>
              <a:defRPr/>
            </a:pPr>
            <a:fld id="{7388D0F3-C31D-4128-83A4-E8D2DEE597CC}" type="slidenum">
              <a:rPr lang="en-US" altLang="ja-JP"/>
              <a:pPr>
                <a:defRPr/>
              </a:pPr>
              <a:t>‹#›</a:t>
            </a:fld>
            <a:endParaRPr lang="en-US" altLang="ja-JP" dirty="0"/>
          </a:p>
        </p:txBody>
      </p:sp>
    </p:spTree>
    <p:extLst>
      <p:ext uri="{BB962C8B-B14F-4D97-AF65-F5344CB8AC3E}">
        <p14:creationId xmlns:p14="http://schemas.microsoft.com/office/powerpoint/2010/main" val="9411502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1" name="Rectangle 18"/>
          <p:cNvSpPr>
            <a:spLocks noGrp="1" noChangeArrowheads="1"/>
          </p:cNvSpPr>
          <p:nvPr>
            <p:ph type="dt" sz="quarter" idx="2"/>
          </p:nvPr>
        </p:nvSpPr>
        <p:spPr bwMode="auto">
          <a:xfrm>
            <a:off x="1066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1" hangingPunct="1">
              <a:defRPr kumimoji="0" sz="1000">
                <a:effectLst>
                  <a:outerShdw blurRad="38100" dist="38100" dir="2700000" algn="tl">
                    <a:srgbClr val="000000"/>
                  </a:outerShdw>
                </a:effectLst>
                <a:latin typeface="+mn-lt"/>
              </a:defRPr>
            </a:lvl1pPr>
          </a:lstStyle>
          <a:p>
            <a:pPr>
              <a:defRPr/>
            </a:pPr>
            <a:endParaRPr lang="en-US" altLang="ja-JP" dirty="0"/>
          </a:p>
        </p:txBody>
      </p:sp>
      <p:sp>
        <p:nvSpPr>
          <p:cNvPr id="22" name="Rectangle 19"/>
          <p:cNvSpPr>
            <a:spLocks noGrp="1" noChangeArrowheads="1"/>
          </p:cNvSpPr>
          <p:nvPr>
            <p:ph type="ftr" sz="quarter" idx="3"/>
          </p:nvPr>
        </p:nvSpPr>
        <p:spPr bwMode="auto">
          <a:xfrm>
            <a:off x="33528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kumimoji="0" sz="1000">
                <a:effectLst>
                  <a:outerShdw blurRad="38100" dist="38100" dir="2700000" algn="tl">
                    <a:srgbClr val="000000"/>
                  </a:outerShdw>
                </a:effectLst>
                <a:latin typeface="+mn-lt"/>
              </a:defRPr>
            </a:lvl1pPr>
          </a:lstStyle>
          <a:p>
            <a:pPr>
              <a:defRPr/>
            </a:pPr>
            <a:endParaRPr lang="en-US" altLang="ja-JP" dirty="0"/>
          </a:p>
        </p:txBody>
      </p:sp>
      <p:sp>
        <p:nvSpPr>
          <p:cNvPr id="23" name="Rectangle 20"/>
          <p:cNvSpPr>
            <a:spLocks noGrp="1" noChangeArrowheads="1"/>
          </p:cNvSpPr>
          <p:nvPr>
            <p:ph type="sldNum" sz="quarter" idx="4"/>
          </p:nvPr>
        </p:nvSpPr>
        <p:spPr bwMode="auto">
          <a:xfrm>
            <a:off x="67056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kumimoji="0" sz="1000">
                <a:effectLst>
                  <a:outerShdw blurRad="38100" dist="38100" dir="2700000" algn="tl">
                    <a:srgbClr val="000000"/>
                  </a:outerShdw>
                </a:effectLst>
              </a:defRPr>
            </a:lvl1pPr>
          </a:lstStyle>
          <a:p>
            <a:pPr>
              <a:defRPr/>
            </a:pPr>
            <a:fld id="{F18492AD-19C9-4192-92C9-57B98AAC5F7D}" type="slidenum">
              <a:rPr lang="en-US" altLang="ja-JP"/>
              <a:pPr>
                <a:defRPr/>
              </a:pPr>
              <a:t>‹#›</a:t>
            </a:fld>
            <a:endParaRPr lang="en-US" altLang="ja-JP" dirty="0"/>
          </a:p>
        </p:txBody>
      </p:sp>
    </p:spTree>
  </p:cSld>
  <p:clrMap bg1="dk2" tx1="lt1" bg2="dk1" tx2="lt2" accent1="accent1" accent2="accent2" accent3="accent3" accent4="accent4" accent5="accent5" accent6="accent6" hlink="hlink" folHlink="folHlink"/>
  <p:sldLayoutIdLst>
    <p:sldLayoutId id="2147483734" r:id="rId1"/>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Arial" charset="0"/>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Arial" charset="0"/>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Arial" charset="0"/>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Arial" charset="0"/>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Arial" charset="0"/>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sz="quarter"/>
          </p:nvPr>
        </p:nvSpPr>
        <p:spPr>
          <a:xfrm>
            <a:off x="1066800" y="1143000"/>
            <a:ext cx="7086600" cy="1431925"/>
          </a:xfrm>
        </p:spPr>
        <p:txBody>
          <a:bodyPr/>
          <a:lstStyle/>
          <a:p>
            <a:pPr eaLnBrk="1" hangingPunct="1"/>
            <a:r>
              <a:rPr lang="ja-JP" altLang="en-US" dirty="0">
                <a:effectLst/>
                <a:latin typeface="Times New Roman" panose="02020603050405020304" pitchFamily="18" charset="0"/>
                <a:ea typeface="ＭＳ Ｐゴシック" panose="020B0600070205080204" pitchFamily="50" charset="-128"/>
              </a:rPr>
              <a:t>コンパイラ</a:t>
            </a:r>
          </a:p>
        </p:txBody>
      </p:sp>
      <p:sp>
        <p:nvSpPr>
          <p:cNvPr id="4099" name="Rectangle 3"/>
          <p:cNvSpPr>
            <a:spLocks noGrp="1" noChangeArrowheads="1"/>
          </p:cNvSpPr>
          <p:nvPr>
            <p:ph type="subTitle" sz="quarter" idx="1"/>
          </p:nvPr>
        </p:nvSpPr>
        <p:spPr>
          <a:xfrm>
            <a:off x="1066800" y="3032125"/>
            <a:ext cx="6400800" cy="1752600"/>
          </a:xfrm>
        </p:spPr>
        <p:txBody>
          <a:bodyPr/>
          <a:lstStyle/>
          <a:p>
            <a:pPr eaLnBrk="1" hangingPunct="1"/>
            <a:r>
              <a:rPr lang="ja-JP" altLang="en-US" dirty="0">
                <a:effectLst/>
                <a:latin typeface="Times New Roman" panose="02020603050405020304" pitchFamily="18" charset="0"/>
                <a:ea typeface="ＭＳ Ｐゴシック" panose="020B0600070205080204" pitchFamily="50" charset="-128"/>
              </a:rPr>
              <a:t>第1</a:t>
            </a:r>
            <a:r>
              <a:rPr lang="en-US" altLang="ja-JP" dirty="0">
                <a:effectLst/>
                <a:latin typeface="Times New Roman" panose="02020603050405020304" pitchFamily="18" charset="0"/>
                <a:ea typeface="ＭＳ Ｐゴシック" panose="020B0600070205080204" pitchFamily="50" charset="-128"/>
              </a:rPr>
              <a:t>0</a:t>
            </a:r>
            <a:r>
              <a:rPr lang="ja-JP" altLang="en-US" dirty="0">
                <a:effectLst/>
                <a:latin typeface="Times New Roman" panose="02020603050405020304" pitchFamily="18" charset="0"/>
                <a:ea typeface="ＭＳ Ｐゴシック" panose="020B0600070205080204" pitchFamily="50" charset="-128"/>
              </a:rPr>
              <a:t>回 最適化</a:t>
            </a:r>
            <a:endParaRPr lang="en-US" altLang="ja-JP" dirty="0">
              <a:effectLst/>
              <a:latin typeface="Times New Roman" panose="02020603050405020304" pitchFamily="18" charset="0"/>
              <a:ea typeface="ＭＳ Ｐゴシック" panose="020B0600070205080204" pitchFamily="50" charset="-128"/>
            </a:endParaRPr>
          </a:p>
          <a:p>
            <a:pPr eaLnBrk="1" hangingPunct="1"/>
            <a:endParaRPr lang="ja-JP" altLang="en-US" dirty="0">
              <a:effectLst/>
              <a:latin typeface="Times New Roman" panose="02020603050405020304" pitchFamily="18" charset="0"/>
              <a:ea typeface="ＭＳ Ｐゴシック" panose="020B0600070205080204" pitchFamily="50" charset="-128"/>
            </a:endParaRPr>
          </a:p>
          <a:p>
            <a:pPr algn="r" eaLnBrk="1" hangingPunct="1"/>
            <a:r>
              <a:rPr lang="en-US" altLang="ja-JP" dirty="0">
                <a:effectLst/>
                <a:latin typeface="Times New Roman" panose="02020603050405020304" pitchFamily="18" charset="0"/>
                <a:ea typeface="ＭＳ Ｐゴシック" panose="020B0600070205080204" pitchFamily="50" charset="-128"/>
              </a:rPr>
              <a:t>http://www.info.kindai.ac.jp/compiler</a:t>
            </a:r>
          </a:p>
          <a:p>
            <a:pPr algn="r"/>
            <a:r>
              <a:rPr lang="en-US" altLang="ja-JP" dirty="0">
                <a:latin typeface="Times New Roman" panose="02020603050405020304" pitchFamily="18" charset="0"/>
              </a:rPr>
              <a:t>E</a:t>
            </a:r>
            <a:r>
              <a:rPr lang="ja-JP" altLang="en-US" dirty="0">
                <a:latin typeface="Times New Roman" panose="02020603050405020304" pitchFamily="18" charset="0"/>
              </a:rPr>
              <a:t>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dirty="0">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effectLst/>
                <a:latin typeface="Times New Roman" panose="02020603050405020304" pitchFamily="18" charset="0"/>
                <a:ea typeface="ＭＳ Ｐゴシック" panose="020B0600070205080204" pitchFamily="50" charset="-128"/>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1066800" y="2286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基本ブロック</a:t>
            </a:r>
          </a:p>
        </p:txBody>
      </p:sp>
      <p:sp>
        <p:nvSpPr>
          <p:cNvPr id="13315" name="Rectangle 3"/>
          <p:cNvSpPr>
            <a:spLocks noChangeArrowheads="1"/>
          </p:cNvSpPr>
          <p:nvPr/>
        </p:nvSpPr>
        <p:spPr bwMode="auto">
          <a:xfrm>
            <a:off x="1905000" y="1143000"/>
            <a:ext cx="2286000" cy="518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        </a:t>
            </a:r>
            <a:r>
              <a:rPr lang="en-US" altLang="ja-JP" sz="2400" dirty="0">
                <a:latin typeface="Times New Roman" panose="02020603050405020304" pitchFamily="18" charset="0"/>
              </a:rPr>
              <a:t>PUSHI 10</a:t>
            </a:r>
          </a:p>
          <a:p>
            <a:pPr eaLnBrk="1" hangingPunct="1">
              <a:spcBef>
                <a:spcPct val="0"/>
              </a:spcBef>
              <a:buClrTx/>
              <a:buSzTx/>
              <a:buFontTx/>
              <a:buNone/>
            </a:pPr>
            <a:r>
              <a:rPr lang="en-US" altLang="ja-JP" sz="2400" dirty="0">
                <a:latin typeface="Times New Roman" panose="02020603050405020304" pitchFamily="18" charset="0"/>
              </a:rPr>
              <a:t>        POP 0</a:t>
            </a:r>
          </a:p>
          <a:p>
            <a:pPr eaLnBrk="1" hangingPunct="1">
              <a:spcBef>
                <a:spcPct val="0"/>
              </a:spcBef>
              <a:buClrTx/>
              <a:buSzTx/>
              <a:buFontTx/>
              <a:buNone/>
            </a:pPr>
            <a:r>
              <a:rPr lang="en-US" altLang="ja-JP" sz="2400" dirty="0">
                <a:latin typeface="Times New Roman" panose="02020603050405020304" pitchFamily="18" charset="0"/>
              </a:rPr>
              <a:t>        PUSHI   0</a:t>
            </a:r>
          </a:p>
          <a:p>
            <a:pPr eaLnBrk="1" hangingPunct="1">
              <a:spcBef>
                <a:spcPct val="0"/>
              </a:spcBef>
              <a:buClrTx/>
              <a:buSzTx/>
              <a:buFontTx/>
              <a:buNone/>
            </a:pPr>
            <a:r>
              <a:rPr lang="en-US" altLang="ja-JP" sz="2400" dirty="0">
                <a:latin typeface="Times New Roman" panose="02020603050405020304" pitchFamily="18" charset="0"/>
              </a:rPr>
              <a:t>        POP       1</a:t>
            </a:r>
          </a:p>
          <a:p>
            <a:pPr eaLnBrk="1" hangingPunct="1">
              <a:spcBef>
                <a:spcPct val="0"/>
              </a:spcBef>
              <a:buClrTx/>
              <a:buSzTx/>
              <a:buFontTx/>
              <a:buNone/>
            </a:pPr>
            <a:r>
              <a:rPr lang="en-US" altLang="ja-JP" sz="2400" dirty="0">
                <a:latin typeface="Times New Roman" panose="02020603050405020304" pitchFamily="18" charset="0"/>
              </a:rPr>
              <a:t>L0:  PUSH    0</a:t>
            </a:r>
          </a:p>
          <a:p>
            <a:pPr eaLnBrk="1" hangingPunct="1">
              <a:spcBef>
                <a:spcPct val="0"/>
              </a:spcBef>
              <a:buClrTx/>
              <a:buSzTx/>
              <a:buFontTx/>
              <a:buNone/>
            </a:pPr>
            <a:r>
              <a:rPr lang="en-US" altLang="ja-JP" sz="2400" dirty="0">
                <a:latin typeface="Times New Roman" panose="02020603050405020304" pitchFamily="18" charset="0"/>
              </a:rPr>
              <a:t>        PUSHI   0</a:t>
            </a:r>
          </a:p>
          <a:p>
            <a:pPr eaLnBrk="1" hangingPunct="1">
              <a:spcBef>
                <a:spcPct val="0"/>
              </a:spcBef>
              <a:buClrTx/>
              <a:buSzTx/>
              <a:buFontTx/>
              <a:buNone/>
            </a:pPr>
            <a:r>
              <a:rPr lang="en-US" altLang="ja-JP" sz="2400" dirty="0">
                <a:latin typeface="Times New Roman" panose="02020603050405020304" pitchFamily="18" charset="0"/>
              </a:rPr>
              <a:t>        COMP</a:t>
            </a:r>
          </a:p>
          <a:p>
            <a:pPr eaLnBrk="1" hangingPunct="1">
              <a:spcBef>
                <a:spcPct val="0"/>
              </a:spcBef>
              <a:buClrTx/>
              <a:buSzTx/>
              <a:buFontTx/>
              <a:buNone/>
            </a:pPr>
            <a:r>
              <a:rPr lang="en-US" altLang="ja-JP" sz="2400" dirty="0">
                <a:latin typeface="Times New Roman" panose="02020603050405020304" pitchFamily="18" charset="0"/>
              </a:rPr>
              <a:t>        BLE     L1</a:t>
            </a:r>
          </a:p>
          <a:p>
            <a:pPr eaLnBrk="1" hangingPunct="1">
              <a:spcBef>
                <a:spcPct val="0"/>
              </a:spcBef>
              <a:buClrTx/>
              <a:buSzTx/>
              <a:buFontTx/>
              <a:buNone/>
            </a:pPr>
            <a:r>
              <a:rPr lang="en-US" altLang="ja-JP" sz="2400" dirty="0">
                <a:latin typeface="Times New Roman" panose="02020603050405020304" pitchFamily="18" charset="0"/>
              </a:rPr>
              <a:t>        PUSHI   1</a:t>
            </a:r>
          </a:p>
          <a:p>
            <a:pPr eaLnBrk="1" hangingPunct="1">
              <a:spcBef>
                <a:spcPct val="0"/>
              </a:spcBef>
              <a:buClrTx/>
              <a:buSzTx/>
              <a:buFontTx/>
              <a:buNone/>
            </a:pPr>
            <a:r>
              <a:rPr lang="en-US" altLang="ja-JP" sz="2400" dirty="0">
                <a:latin typeface="Times New Roman" panose="02020603050405020304" pitchFamily="18" charset="0"/>
              </a:rPr>
              <a:t>        JUMP  L2</a:t>
            </a:r>
          </a:p>
          <a:p>
            <a:pPr eaLnBrk="1" hangingPunct="1">
              <a:spcBef>
                <a:spcPct val="0"/>
              </a:spcBef>
              <a:buClrTx/>
              <a:buSzTx/>
              <a:buFontTx/>
              <a:buNone/>
            </a:pPr>
            <a:r>
              <a:rPr lang="en-US" altLang="ja-JP" sz="2400" dirty="0">
                <a:latin typeface="Times New Roman" panose="02020603050405020304" pitchFamily="18" charset="0"/>
              </a:rPr>
              <a:t>L1:  PUSHI   0</a:t>
            </a:r>
          </a:p>
          <a:p>
            <a:pPr eaLnBrk="1" hangingPunct="1">
              <a:spcBef>
                <a:spcPct val="0"/>
              </a:spcBef>
              <a:buClrTx/>
              <a:buSzTx/>
              <a:buFontTx/>
              <a:buNone/>
            </a:pPr>
            <a:r>
              <a:rPr lang="en-US" altLang="ja-JP" sz="2400" dirty="0">
                <a:latin typeface="Times New Roman" panose="02020603050405020304" pitchFamily="18" charset="0"/>
              </a:rPr>
              <a:t>L2:  BEQ    L3</a:t>
            </a:r>
          </a:p>
          <a:p>
            <a:pPr eaLnBrk="1" hangingPunct="1">
              <a:spcBef>
                <a:spcPct val="0"/>
              </a:spcBef>
              <a:buClrTx/>
              <a:buSzTx/>
              <a:buFontTx/>
              <a:buNone/>
            </a:pPr>
            <a:r>
              <a:rPr lang="en-US" altLang="ja-JP" sz="2400" dirty="0">
                <a:latin typeface="Times New Roman" panose="02020603050405020304" pitchFamily="18" charset="0"/>
              </a:rPr>
              <a:t>        PUSHI   1</a:t>
            </a:r>
          </a:p>
        </p:txBody>
      </p:sp>
      <p:sp>
        <p:nvSpPr>
          <p:cNvPr id="13316" name="Rectangle 4"/>
          <p:cNvSpPr>
            <a:spLocks noChangeArrowheads="1"/>
          </p:cNvSpPr>
          <p:nvPr/>
        </p:nvSpPr>
        <p:spPr bwMode="auto">
          <a:xfrm>
            <a:off x="4876800" y="1143000"/>
            <a:ext cx="2286000" cy="51831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        COPY</a:t>
            </a:r>
          </a:p>
          <a:p>
            <a:pPr eaLnBrk="1" hangingPunct="1">
              <a:spcBef>
                <a:spcPct val="0"/>
              </a:spcBef>
              <a:buClrTx/>
              <a:buSzTx/>
              <a:buFontTx/>
              <a:buNone/>
            </a:pPr>
            <a:r>
              <a:rPr lang="en-US" altLang="ja-JP" sz="2400" dirty="0">
                <a:latin typeface="Times New Roman" panose="02020603050405020304" pitchFamily="18" charset="0"/>
              </a:rPr>
              <a:t>        LOAD</a:t>
            </a:r>
          </a:p>
          <a:p>
            <a:pPr eaLnBrk="1" hangingPunct="1">
              <a:spcBef>
                <a:spcPct val="0"/>
              </a:spcBef>
              <a:buClrTx/>
              <a:buSzTx/>
              <a:buFontTx/>
              <a:buNone/>
            </a:pPr>
            <a:r>
              <a:rPr lang="en-US" altLang="ja-JP" sz="2400" dirty="0">
                <a:latin typeface="Times New Roman" panose="02020603050405020304" pitchFamily="18" charset="0"/>
              </a:rPr>
              <a:t>        PUSHI</a:t>
            </a:r>
            <a:r>
              <a:rPr lang="ja-JP" altLang="en-US" sz="2400" dirty="0">
                <a:latin typeface="Times New Roman" panose="02020603050405020304" pitchFamily="18" charset="0"/>
              </a:rPr>
              <a:t>   0</a:t>
            </a:r>
          </a:p>
          <a:p>
            <a:pPr eaLnBrk="1" hangingPunct="1">
              <a:spcBef>
                <a:spcPct val="0"/>
              </a:spcBef>
              <a:buClrTx/>
              <a:buSzTx/>
              <a:buFontTx/>
              <a:buNone/>
            </a:pPr>
            <a:r>
              <a:rPr lang="ja-JP" altLang="en-US" sz="2400" dirty="0">
                <a:latin typeface="Times New Roman" panose="02020603050405020304" pitchFamily="18" charset="0"/>
              </a:rPr>
              <a:t>        </a:t>
            </a:r>
            <a:r>
              <a:rPr lang="en-US" altLang="ja-JP" sz="2400" dirty="0">
                <a:latin typeface="Times New Roman" panose="02020603050405020304" pitchFamily="18" charset="0"/>
              </a:rPr>
              <a:t>PUSH    0</a:t>
            </a:r>
          </a:p>
          <a:p>
            <a:pPr eaLnBrk="1" hangingPunct="1">
              <a:spcBef>
                <a:spcPct val="0"/>
              </a:spcBef>
              <a:buClrTx/>
              <a:buSzTx/>
              <a:buFontTx/>
              <a:buNone/>
            </a:pPr>
            <a:r>
              <a:rPr lang="en-US" altLang="ja-JP" sz="2400" dirty="0">
                <a:latin typeface="Times New Roman" panose="02020603050405020304" pitchFamily="18" charset="0"/>
              </a:rPr>
              <a:t>        DEC</a:t>
            </a:r>
          </a:p>
          <a:p>
            <a:pPr eaLnBrk="1" hangingPunct="1">
              <a:spcBef>
                <a:spcPct val="0"/>
              </a:spcBef>
              <a:buClrTx/>
              <a:buSzTx/>
              <a:buFontTx/>
              <a:buNone/>
            </a:pPr>
            <a:r>
              <a:rPr lang="en-US" altLang="ja-JP" sz="2400" dirty="0">
                <a:latin typeface="Times New Roman" panose="02020603050405020304" pitchFamily="18" charset="0"/>
              </a:rPr>
              <a:t>        ASSIGN</a:t>
            </a:r>
          </a:p>
          <a:p>
            <a:pPr eaLnBrk="1" hangingPunct="1">
              <a:spcBef>
                <a:spcPct val="0"/>
              </a:spcBef>
              <a:buClrTx/>
              <a:buSzTx/>
              <a:buFontTx/>
              <a:buNone/>
            </a:pPr>
            <a:r>
              <a:rPr lang="en-US" altLang="ja-JP" sz="2400" dirty="0">
                <a:latin typeface="Times New Roman" panose="02020603050405020304" pitchFamily="18" charset="0"/>
              </a:rPr>
              <a:t>        ADD</a:t>
            </a:r>
          </a:p>
          <a:p>
            <a:pPr eaLnBrk="1" hangingPunct="1">
              <a:spcBef>
                <a:spcPct val="0"/>
              </a:spcBef>
              <a:buClrTx/>
              <a:buSzTx/>
              <a:buFontTx/>
              <a:buNone/>
            </a:pPr>
            <a:r>
              <a:rPr lang="en-US" altLang="ja-JP" sz="2400" dirty="0">
                <a:latin typeface="Times New Roman" panose="02020603050405020304" pitchFamily="18" charset="0"/>
              </a:rPr>
              <a:t>        ASSGN</a:t>
            </a:r>
          </a:p>
          <a:p>
            <a:pPr eaLnBrk="1" hangingPunct="1">
              <a:spcBef>
                <a:spcPct val="0"/>
              </a:spcBef>
              <a:buClrTx/>
              <a:buSzTx/>
              <a:buFontTx/>
              <a:buNone/>
            </a:pPr>
            <a:r>
              <a:rPr lang="en-US" altLang="ja-JP" sz="2400" dirty="0">
                <a:latin typeface="Times New Roman" panose="02020603050405020304" pitchFamily="18" charset="0"/>
              </a:rPr>
              <a:t>        REMOVE</a:t>
            </a:r>
          </a:p>
          <a:p>
            <a:pPr eaLnBrk="1" hangingPunct="1">
              <a:spcBef>
                <a:spcPct val="0"/>
              </a:spcBef>
              <a:buClrTx/>
              <a:buSzTx/>
              <a:buFontTx/>
              <a:buNone/>
            </a:pPr>
            <a:r>
              <a:rPr lang="en-US" altLang="ja-JP" sz="2400" dirty="0">
                <a:latin typeface="Times New Roman" panose="02020603050405020304" pitchFamily="18" charset="0"/>
              </a:rPr>
              <a:t>        JUMP     L0</a:t>
            </a:r>
          </a:p>
          <a:p>
            <a:pPr eaLnBrk="1" hangingPunct="1">
              <a:spcBef>
                <a:spcPct val="0"/>
              </a:spcBef>
              <a:buClrTx/>
              <a:buSzTx/>
              <a:buFontTx/>
              <a:buNone/>
            </a:pPr>
            <a:r>
              <a:rPr lang="en-US" altLang="ja-JP" sz="2400" dirty="0">
                <a:latin typeface="Times New Roman" panose="02020603050405020304" pitchFamily="18" charset="0"/>
              </a:rPr>
              <a:t>L3:  PUSH     1</a:t>
            </a:r>
          </a:p>
          <a:p>
            <a:pPr eaLnBrk="1" hangingPunct="1">
              <a:spcBef>
                <a:spcPct val="0"/>
              </a:spcBef>
              <a:buClrTx/>
              <a:buSzTx/>
              <a:buFontTx/>
              <a:buNone/>
            </a:pPr>
            <a:r>
              <a:rPr lang="en-US" altLang="ja-JP" sz="2400" dirty="0">
                <a:latin typeface="Times New Roman" panose="02020603050405020304" pitchFamily="18" charset="0"/>
              </a:rPr>
              <a:t>        OUTPUT</a:t>
            </a:r>
          </a:p>
          <a:p>
            <a:pPr eaLnBrk="1" hangingPunct="1">
              <a:spcBef>
                <a:spcPct val="0"/>
              </a:spcBef>
              <a:buClrTx/>
              <a:buSzTx/>
              <a:buFontTx/>
              <a:buNone/>
            </a:pPr>
            <a:r>
              <a:rPr lang="en-US" altLang="ja-JP" sz="2400" dirty="0">
                <a:latin typeface="Times New Roman" panose="02020603050405020304" pitchFamily="18" charset="0"/>
              </a:rPr>
              <a:t>        HALT</a:t>
            </a:r>
          </a:p>
        </p:txBody>
      </p:sp>
      <p:grpSp>
        <p:nvGrpSpPr>
          <p:cNvPr id="167945" name="Group 9"/>
          <p:cNvGrpSpPr>
            <a:grpSpLocks/>
          </p:cNvGrpSpPr>
          <p:nvPr/>
        </p:nvGrpSpPr>
        <p:grpSpPr bwMode="auto">
          <a:xfrm>
            <a:off x="3448050" y="3886200"/>
            <a:ext cx="3714750" cy="1828800"/>
            <a:chOff x="2112" y="2592"/>
            <a:chExt cx="2340" cy="1152"/>
          </a:xfrm>
        </p:grpSpPr>
        <p:sp>
          <p:nvSpPr>
            <p:cNvPr id="13336" name="Oval 5"/>
            <p:cNvSpPr>
              <a:spLocks noChangeArrowheads="1"/>
            </p:cNvSpPr>
            <p:nvPr/>
          </p:nvSpPr>
          <p:spPr bwMode="auto">
            <a:xfrm>
              <a:off x="2112" y="3072"/>
              <a:ext cx="288" cy="240"/>
            </a:xfrm>
            <a:prstGeom prst="ellipse">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3337" name="Oval 6"/>
            <p:cNvSpPr>
              <a:spLocks noChangeArrowheads="1"/>
            </p:cNvSpPr>
            <p:nvPr/>
          </p:nvSpPr>
          <p:spPr bwMode="auto">
            <a:xfrm>
              <a:off x="2112" y="2592"/>
              <a:ext cx="288" cy="240"/>
            </a:xfrm>
            <a:prstGeom prst="ellipse">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3338" name="Oval 7"/>
            <p:cNvSpPr>
              <a:spLocks noChangeArrowheads="1"/>
            </p:cNvSpPr>
            <p:nvPr/>
          </p:nvSpPr>
          <p:spPr bwMode="auto">
            <a:xfrm>
              <a:off x="2112" y="3504"/>
              <a:ext cx="288" cy="240"/>
            </a:xfrm>
            <a:prstGeom prst="ellipse">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3339" name="Oval 8"/>
            <p:cNvSpPr>
              <a:spLocks noChangeArrowheads="1"/>
            </p:cNvSpPr>
            <p:nvPr/>
          </p:nvSpPr>
          <p:spPr bwMode="auto">
            <a:xfrm>
              <a:off x="4152" y="3072"/>
              <a:ext cx="300" cy="240"/>
            </a:xfrm>
            <a:prstGeom prst="ellipse">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grpSp>
        <p:nvGrpSpPr>
          <p:cNvPr id="167950" name="Group 14"/>
          <p:cNvGrpSpPr>
            <a:grpSpLocks/>
          </p:cNvGrpSpPr>
          <p:nvPr/>
        </p:nvGrpSpPr>
        <p:grpSpPr bwMode="auto">
          <a:xfrm>
            <a:off x="1905000" y="2819400"/>
            <a:ext cx="3429000" cy="2895600"/>
            <a:chOff x="1104" y="1920"/>
            <a:chExt cx="2160" cy="1824"/>
          </a:xfrm>
        </p:grpSpPr>
        <p:sp>
          <p:nvSpPr>
            <p:cNvPr id="13332" name="Oval 10"/>
            <p:cNvSpPr>
              <a:spLocks noChangeArrowheads="1"/>
            </p:cNvSpPr>
            <p:nvPr/>
          </p:nvSpPr>
          <p:spPr bwMode="auto">
            <a:xfrm>
              <a:off x="1152" y="1920"/>
              <a:ext cx="288" cy="240"/>
            </a:xfrm>
            <a:prstGeom prst="ellipse">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3333" name="Oval 11"/>
            <p:cNvSpPr>
              <a:spLocks noChangeArrowheads="1"/>
            </p:cNvSpPr>
            <p:nvPr/>
          </p:nvSpPr>
          <p:spPr bwMode="auto">
            <a:xfrm>
              <a:off x="1104" y="3264"/>
              <a:ext cx="288" cy="240"/>
            </a:xfrm>
            <a:prstGeom prst="ellipse">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3334" name="Oval 12"/>
            <p:cNvSpPr>
              <a:spLocks noChangeArrowheads="1"/>
            </p:cNvSpPr>
            <p:nvPr/>
          </p:nvSpPr>
          <p:spPr bwMode="auto">
            <a:xfrm>
              <a:off x="1104" y="3504"/>
              <a:ext cx="288" cy="240"/>
            </a:xfrm>
            <a:prstGeom prst="ellipse">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3335" name="Oval 13"/>
            <p:cNvSpPr>
              <a:spLocks noChangeArrowheads="1"/>
            </p:cNvSpPr>
            <p:nvPr/>
          </p:nvSpPr>
          <p:spPr bwMode="auto">
            <a:xfrm>
              <a:off x="2976" y="3312"/>
              <a:ext cx="288" cy="240"/>
            </a:xfrm>
            <a:prstGeom prst="ellipse">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67951" name="AutoShape 15"/>
          <p:cNvSpPr>
            <a:spLocks noChangeArrowheads="1"/>
          </p:cNvSpPr>
          <p:nvPr/>
        </p:nvSpPr>
        <p:spPr bwMode="auto">
          <a:xfrm>
            <a:off x="7543800" y="3886200"/>
            <a:ext cx="1371600" cy="914400"/>
          </a:xfrm>
          <a:prstGeom prst="wedgeRoundRectCallout">
            <a:avLst>
              <a:gd name="adj1" fmla="val -84144"/>
              <a:gd name="adj2" fmla="val 4844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ジャンプ命令</a:t>
            </a:r>
          </a:p>
        </p:txBody>
      </p:sp>
      <p:sp>
        <p:nvSpPr>
          <p:cNvPr id="167952" name="AutoShape 16"/>
          <p:cNvSpPr>
            <a:spLocks noChangeArrowheads="1"/>
          </p:cNvSpPr>
          <p:nvPr/>
        </p:nvSpPr>
        <p:spPr bwMode="auto">
          <a:xfrm>
            <a:off x="381000" y="2971800"/>
            <a:ext cx="1371600" cy="533400"/>
          </a:xfrm>
          <a:prstGeom prst="wedgeRoundRectCallout">
            <a:avLst>
              <a:gd name="adj1" fmla="val 64236"/>
              <a:gd name="adj2" fmla="val -2708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飛び先</a:t>
            </a:r>
          </a:p>
        </p:txBody>
      </p:sp>
      <p:grpSp>
        <p:nvGrpSpPr>
          <p:cNvPr id="167961" name="Group 25"/>
          <p:cNvGrpSpPr>
            <a:grpSpLocks/>
          </p:cNvGrpSpPr>
          <p:nvPr/>
        </p:nvGrpSpPr>
        <p:grpSpPr bwMode="auto">
          <a:xfrm>
            <a:off x="228600" y="1219200"/>
            <a:ext cx="1600200" cy="1524000"/>
            <a:chOff x="144" y="912"/>
            <a:chExt cx="1008" cy="960"/>
          </a:xfrm>
        </p:grpSpPr>
        <p:sp>
          <p:nvSpPr>
            <p:cNvPr id="13330" name="AutoShape 23"/>
            <p:cNvSpPr>
              <a:spLocks/>
            </p:cNvSpPr>
            <p:nvPr/>
          </p:nvSpPr>
          <p:spPr bwMode="auto">
            <a:xfrm>
              <a:off x="1008" y="912"/>
              <a:ext cx="144" cy="960"/>
            </a:xfrm>
            <a:prstGeom prst="leftBrace">
              <a:avLst>
                <a:gd name="adj1" fmla="val 55556"/>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3331" name="Text Box 24"/>
            <p:cNvSpPr txBox="1">
              <a:spLocks noChangeArrowheads="1"/>
            </p:cNvSpPr>
            <p:nvPr/>
          </p:nvSpPr>
          <p:spPr bwMode="auto">
            <a:xfrm>
              <a:off x="144" y="1104"/>
              <a:ext cx="850"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基本</a:t>
              </a:r>
            </a:p>
            <a:p>
              <a:pPr algn="ctr" eaLnBrk="1" hangingPunct="1">
                <a:spcBef>
                  <a:spcPct val="0"/>
                </a:spcBef>
                <a:buClrTx/>
                <a:buSzTx/>
                <a:buFontTx/>
                <a:buNone/>
              </a:pPr>
              <a:r>
                <a:rPr lang="ja-JP" altLang="en-US" sz="2800" dirty="0">
                  <a:latin typeface="Times New Roman" panose="02020603050405020304" pitchFamily="18" charset="0"/>
                </a:rPr>
                <a:t>ブロック</a:t>
              </a:r>
            </a:p>
          </p:txBody>
        </p:sp>
      </p:grpSp>
      <p:sp>
        <p:nvSpPr>
          <p:cNvPr id="167962" name="Text Box 26"/>
          <p:cNvSpPr txBox="1">
            <a:spLocks noChangeArrowheads="1"/>
          </p:cNvSpPr>
          <p:nvPr/>
        </p:nvSpPr>
        <p:spPr bwMode="auto">
          <a:xfrm>
            <a:off x="2627313" y="6326188"/>
            <a:ext cx="61388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ジャンプの次 </a:t>
            </a:r>
            <a:r>
              <a:rPr lang="en-US" altLang="ja-JP" sz="2800" dirty="0">
                <a:latin typeface="Times New Roman" panose="02020603050405020304" pitchFamily="18" charset="0"/>
              </a:rPr>
              <a:t>or </a:t>
            </a:r>
            <a:r>
              <a:rPr lang="ja-JP" altLang="en-US" sz="2800" dirty="0">
                <a:latin typeface="Times New Roman" panose="02020603050405020304" pitchFamily="18" charset="0"/>
              </a:rPr>
              <a:t>飛び先の手前 で区切る</a:t>
            </a:r>
          </a:p>
        </p:txBody>
      </p:sp>
      <p:grpSp>
        <p:nvGrpSpPr>
          <p:cNvPr id="167970" name="Group 34"/>
          <p:cNvGrpSpPr>
            <a:grpSpLocks/>
          </p:cNvGrpSpPr>
          <p:nvPr/>
        </p:nvGrpSpPr>
        <p:grpSpPr bwMode="auto">
          <a:xfrm>
            <a:off x="1600200" y="2819400"/>
            <a:ext cx="5867400" cy="2895600"/>
            <a:chOff x="1008" y="1776"/>
            <a:chExt cx="3696" cy="1824"/>
          </a:xfrm>
        </p:grpSpPr>
        <p:sp>
          <p:nvSpPr>
            <p:cNvPr id="13324" name="Line 17"/>
            <p:cNvSpPr>
              <a:spLocks noChangeShapeType="1"/>
            </p:cNvSpPr>
            <p:nvPr/>
          </p:nvSpPr>
          <p:spPr bwMode="auto">
            <a:xfrm>
              <a:off x="1008" y="1776"/>
              <a:ext cx="1824" cy="0"/>
            </a:xfrm>
            <a:prstGeom prst="line">
              <a:avLst/>
            </a:prstGeom>
            <a:noFill/>
            <a:ln w="38100">
              <a:solidFill>
                <a:srgbClr val="00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3325" name="Line 18"/>
            <p:cNvSpPr>
              <a:spLocks noChangeShapeType="1"/>
            </p:cNvSpPr>
            <p:nvPr/>
          </p:nvSpPr>
          <p:spPr bwMode="auto">
            <a:xfrm>
              <a:off x="1008" y="2688"/>
              <a:ext cx="1824" cy="0"/>
            </a:xfrm>
            <a:prstGeom prst="line">
              <a:avLst/>
            </a:prstGeom>
            <a:noFill/>
            <a:ln w="38100">
              <a:solidFill>
                <a:srgbClr val="00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3326" name="Line 19"/>
            <p:cNvSpPr>
              <a:spLocks noChangeShapeType="1"/>
            </p:cNvSpPr>
            <p:nvPr/>
          </p:nvSpPr>
          <p:spPr bwMode="auto">
            <a:xfrm>
              <a:off x="1008" y="3168"/>
              <a:ext cx="1824" cy="0"/>
            </a:xfrm>
            <a:prstGeom prst="line">
              <a:avLst/>
            </a:prstGeom>
            <a:noFill/>
            <a:ln w="38100">
              <a:solidFill>
                <a:srgbClr val="00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3327" name="Line 20"/>
            <p:cNvSpPr>
              <a:spLocks noChangeShapeType="1"/>
            </p:cNvSpPr>
            <p:nvPr/>
          </p:nvSpPr>
          <p:spPr bwMode="auto">
            <a:xfrm>
              <a:off x="1008" y="3384"/>
              <a:ext cx="1824" cy="0"/>
            </a:xfrm>
            <a:prstGeom prst="line">
              <a:avLst/>
            </a:prstGeom>
            <a:noFill/>
            <a:ln w="38100">
              <a:solidFill>
                <a:srgbClr val="00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3328" name="Line 21"/>
            <p:cNvSpPr>
              <a:spLocks noChangeShapeType="1"/>
            </p:cNvSpPr>
            <p:nvPr/>
          </p:nvSpPr>
          <p:spPr bwMode="auto">
            <a:xfrm>
              <a:off x="2880" y="3168"/>
              <a:ext cx="1824" cy="0"/>
            </a:xfrm>
            <a:prstGeom prst="line">
              <a:avLst/>
            </a:prstGeom>
            <a:noFill/>
            <a:ln w="38100">
              <a:solidFill>
                <a:srgbClr val="00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3329" name="Line 27"/>
            <p:cNvSpPr>
              <a:spLocks noChangeShapeType="1"/>
            </p:cNvSpPr>
            <p:nvPr/>
          </p:nvSpPr>
          <p:spPr bwMode="auto">
            <a:xfrm>
              <a:off x="1008" y="3600"/>
              <a:ext cx="1824" cy="0"/>
            </a:xfrm>
            <a:prstGeom prst="line">
              <a:avLst/>
            </a:prstGeom>
            <a:noFill/>
            <a:ln w="38100">
              <a:solidFill>
                <a:srgbClr val="00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67945"/>
                                        </p:tgtEl>
                                        <p:attrNameLst>
                                          <p:attrName>style.visibility</p:attrName>
                                        </p:attrNameLst>
                                      </p:cBhvr>
                                      <p:to>
                                        <p:strVal val="visible"/>
                                      </p:to>
                                    </p:set>
                                    <p:animEffect transition="in" filter="checkerboard(across)">
                                      <p:cBhvr>
                                        <p:cTn id="7" dur="500"/>
                                        <p:tgtEl>
                                          <p:spTgt spid="1679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7951"/>
                                        </p:tgtEl>
                                        <p:attrNameLst>
                                          <p:attrName>style.visibility</p:attrName>
                                        </p:attrNameLst>
                                      </p:cBhvr>
                                      <p:to>
                                        <p:strVal val="visible"/>
                                      </p:to>
                                    </p:set>
                                    <p:animEffect transition="in" filter="checkerboard(across)">
                                      <p:cBhvr>
                                        <p:cTn id="12" dur="500"/>
                                        <p:tgtEl>
                                          <p:spTgt spid="1679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67950"/>
                                        </p:tgtEl>
                                        <p:attrNameLst>
                                          <p:attrName>style.visibility</p:attrName>
                                        </p:attrNameLst>
                                      </p:cBhvr>
                                      <p:to>
                                        <p:strVal val="visible"/>
                                      </p:to>
                                    </p:set>
                                    <p:animEffect transition="in" filter="checkerboard(across)">
                                      <p:cBhvr>
                                        <p:cTn id="17" dur="500"/>
                                        <p:tgtEl>
                                          <p:spTgt spid="16795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67952"/>
                                        </p:tgtEl>
                                        <p:attrNameLst>
                                          <p:attrName>style.visibility</p:attrName>
                                        </p:attrNameLst>
                                      </p:cBhvr>
                                      <p:to>
                                        <p:strVal val="visible"/>
                                      </p:to>
                                    </p:set>
                                    <p:animEffect transition="in" filter="checkerboard(across)">
                                      <p:cBhvr>
                                        <p:cTn id="22" dur="500"/>
                                        <p:tgtEl>
                                          <p:spTgt spid="16795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67970"/>
                                        </p:tgtEl>
                                        <p:attrNameLst>
                                          <p:attrName>style.visibility</p:attrName>
                                        </p:attrNameLst>
                                      </p:cBhvr>
                                      <p:to>
                                        <p:strVal val="visible"/>
                                      </p:to>
                                    </p:set>
                                    <p:animEffect transition="in" filter="checkerboard(across)">
                                      <p:cBhvr>
                                        <p:cTn id="27" dur="500"/>
                                        <p:tgtEl>
                                          <p:spTgt spid="16797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67961"/>
                                        </p:tgtEl>
                                        <p:attrNameLst>
                                          <p:attrName>style.visibility</p:attrName>
                                        </p:attrNameLst>
                                      </p:cBhvr>
                                      <p:to>
                                        <p:strVal val="visible"/>
                                      </p:to>
                                    </p:set>
                                    <p:animEffect transition="in" filter="checkerboard(across)">
                                      <p:cBhvr>
                                        <p:cTn id="32" dur="500"/>
                                        <p:tgtEl>
                                          <p:spTgt spid="16796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67962"/>
                                        </p:tgtEl>
                                        <p:attrNameLst>
                                          <p:attrName>style.visibility</p:attrName>
                                        </p:attrNameLst>
                                      </p:cBhvr>
                                      <p:to>
                                        <p:strVal val="visible"/>
                                      </p:to>
                                    </p:set>
                                    <p:animEffect transition="in" filter="checkerboard(across)">
                                      <p:cBhvr>
                                        <p:cTn id="37" dur="500"/>
                                        <p:tgtEl>
                                          <p:spTgt spid="167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51" grpId="0" animBg="1" autoUpdateAnimBg="0"/>
      <p:bldP spid="167952" grpId="0" animBg="1" autoUpdateAnimBg="0"/>
      <p:bldP spid="167962" grpId="0"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a:xfrm>
            <a:off x="1066800" y="304800"/>
            <a:ext cx="75438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並列計算の利用</a:t>
            </a:r>
          </a:p>
        </p:txBody>
      </p:sp>
      <p:sp>
        <p:nvSpPr>
          <p:cNvPr id="94211" name="Rectangle 3"/>
          <p:cNvSpPr>
            <a:spLocks noChangeArrowheads="1"/>
          </p:cNvSpPr>
          <p:nvPr/>
        </p:nvSpPr>
        <p:spPr bwMode="auto">
          <a:xfrm>
            <a:off x="304800" y="1219200"/>
            <a:ext cx="82296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a[0] = a[0]+a[1]+a[2]+a[3]+a[4]+a[5]+a[6]+a[7];</a:t>
            </a:r>
          </a:p>
        </p:txBody>
      </p:sp>
      <p:sp>
        <p:nvSpPr>
          <p:cNvPr id="94212" name="Rectangle 6"/>
          <p:cNvSpPr>
            <a:spLocks noChangeArrowheads="1"/>
          </p:cNvSpPr>
          <p:nvPr/>
        </p:nvSpPr>
        <p:spPr bwMode="auto">
          <a:xfrm>
            <a:off x="533400" y="2286000"/>
            <a:ext cx="1676400" cy="434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0</a:t>
            </a:r>
          </a:p>
          <a:p>
            <a:pPr eaLnBrk="1" hangingPunct="1">
              <a:spcBef>
                <a:spcPct val="0"/>
              </a:spcBef>
              <a:buClrTx/>
              <a:buSzTx/>
              <a:buFontTx/>
              <a:buNone/>
            </a:pPr>
            <a:r>
              <a:rPr lang="en-US" altLang="ja-JP" sz="2800" dirty="0">
                <a:latin typeface="Times New Roman" panose="02020603050405020304" pitchFamily="18" charset="0"/>
              </a:rPr>
              <a:t>PUSH  1</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PUSH  1</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PUSH  1</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POP     0</a:t>
            </a:r>
          </a:p>
        </p:txBody>
      </p:sp>
      <p:sp>
        <p:nvSpPr>
          <p:cNvPr id="94213" name="Text Box 7"/>
          <p:cNvSpPr txBox="1">
            <a:spLocks noChangeArrowheads="1"/>
          </p:cNvSpPr>
          <p:nvPr/>
        </p:nvSpPr>
        <p:spPr bwMode="auto">
          <a:xfrm>
            <a:off x="533400" y="1828800"/>
            <a:ext cx="1789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プロセッサ</a:t>
            </a:r>
            <a:r>
              <a:rPr lang="ja-JP" altLang="en-US" sz="2800" dirty="0">
                <a:latin typeface="Times New Roman" panose="02020603050405020304" pitchFamily="18" charset="0"/>
              </a:rPr>
              <a:t> 0</a:t>
            </a:r>
          </a:p>
        </p:txBody>
      </p:sp>
      <p:sp>
        <p:nvSpPr>
          <p:cNvPr id="94214" name="Rectangle 8"/>
          <p:cNvSpPr>
            <a:spLocks noChangeArrowheads="1"/>
          </p:cNvSpPr>
          <p:nvPr/>
        </p:nvSpPr>
        <p:spPr bwMode="auto">
          <a:xfrm>
            <a:off x="2743200" y="2286000"/>
            <a:ext cx="1676400" cy="434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2</a:t>
            </a:r>
          </a:p>
          <a:p>
            <a:pPr eaLnBrk="1" hangingPunct="1">
              <a:spcBef>
                <a:spcPct val="0"/>
              </a:spcBef>
              <a:buClrTx/>
              <a:buSzTx/>
              <a:buFontTx/>
              <a:buNone/>
            </a:pPr>
            <a:r>
              <a:rPr lang="en-US" altLang="ja-JP" sz="2800" dirty="0">
                <a:latin typeface="Times New Roman" panose="02020603050405020304" pitchFamily="18" charset="0"/>
              </a:rPr>
              <a:t>PUSH  3</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POP     1</a:t>
            </a: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p:txBody>
      </p:sp>
      <p:sp>
        <p:nvSpPr>
          <p:cNvPr id="94215" name="Text Box 9"/>
          <p:cNvSpPr txBox="1">
            <a:spLocks noChangeArrowheads="1"/>
          </p:cNvSpPr>
          <p:nvPr/>
        </p:nvSpPr>
        <p:spPr bwMode="auto">
          <a:xfrm>
            <a:off x="2743200" y="1828800"/>
            <a:ext cx="1789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プロセッサ</a:t>
            </a:r>
            <a:r>
              <a:rPr lang="ja-JP" altLang="en-US" sz="2800" dirty="0">
                <a:latin typeface="Times New Roman" panose="02020603050405020304" pitchFamily="18" charset="0"/>
              </a:rPr>
              <a:t> 1</a:t>
            </a:r>
          </a:p>
        </p:txBody>
      </p:sp>
      <p:sp>
        <p:nvSpPr>
          <p:cNvPr id="94216" name="Rectangle 11"/>
          <p:cNvSpPr>
            <a:spLocks noChangeArrowheads="1"/>
          </p:cNvSpPr>
          <p:nvPr/>
        </p:nvSpPr>
        <p:spPr bwMode="auto">
          <a:xfrm>
            <a:off x="4953000" y="2286000"/>
            <a:ext cx="1676400" cy="434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4</a:t>
            </a:r>
          </a:p>
          <a:p>
            <a:pPr eaLnBrk="1" hangingPunct="1">
              <a:spcBef>
                <a:spcPct val="0"/>
              </a:spcBef>
              <a:buClrTx/>
              <a:buSzTx/>
              <a:buFontTx/>
              <a:buNone/>
            </a:pPr>
            <a:r>
              <a:rPr lang="en-US" altLang="ja-JP" sz="2800" dirty="0">
                <a:latin typeface="Times New Roman" panose="02020603050405020304" pitchFamily="18" charset="0"/>
              </a:rPr>
              <a:t>PUSH  5</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PUSH  5</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POP     1</a:t>
            </a: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p:txBody>
      </p:sp>
      <p:sp>
        <p:nvSpPr>
          <p:cNvPr id="94217" name="Text Box 12"/>
          <p:cNvSpPr txBox="1">
            <a:spLocks noChangeArrowheads="1"/>
          </p:cNvSpPr>
          <p:nvPr/>
        </p:nvSpPr>
        <p:spPr bwMode="auto">
          <a:xfrm>
            <a:off x="4953000" y="1828800"/>
            <a:ext cx="1789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プロセッサ</a:t>
            </a:r>
            <a:r>
              <a:rPr lang="ja-JP" altLang="en-US" sz="2800" dirty="0">
                <a:latin typeface="Times New Roman" panose="02020603050405020304" pitchFamily="18" charset="0"/>
              </a:rPr>
              <a:t> 2</a:t>
            </a:r>
          </a:p>
        </p:txBody>
      </p:sp>
      <p:sp>
        <p:nvSpPr>
          <p:cNvPr id="94218" name="Rectangle 13"/>
          <p:cNvSpPr>
            <a:spLocks noChangeArrowheads="1"/>
          </p:cNvSpPr>
          <p:nvPr/>
        </p:nvSpPr>
        <p:spPr bwMode="auto">
          <a:xfrm>
            <a:off x="7162800" y="2286000"/>
            <a:ext cx="1676400" cy="434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6</a:t>
            </a:r>
          </a:p>
          <a:p>
            <a:pPr eaLnBrk="1" hangingPunct="1">
              <a:spcBef>
                <a:spcPct val="0"/>
              </a:spcBef>
              <a:buClrTx/>
              <a:buSzTx/>
              <a:buFontTx/>
              <a:buNone/>
            </a:pPr>
            <a:r>
              <a:rPr lang="en-US" altLang="ja-JP" sz="2800" dirty="0">
                <a:latin typeface="Times New Roman" panose="02020603050405020304" pitchFamily="18" charset="0"/>
              </a:rPr>
              <a:t>PUSH  7</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POP     5</a:t>
            </a: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a:p>
            <a:pPr eaLnBrk="1" hangingPunct="1">
              <a:spcBef>
                <a:spcPct val="0"/>
              </a:spcBef>
              <a:buClrTx/>
              <a:buSzTx/>
              <a:buFontTx/>
              <a:buNone/>
            </a:pPr>
            <a:endParaRPr lang="en-US" altLang="ja-JP" sz="2800" dirty="0">
              <a:latin typeface="Times New Roman" panose="02020603050405020304" pitchFamily="18" charset="0"/>
            </a:endParaRPr>
          </a:p>
        </p:txBody>
      </p:sp>
      <p:sp>
        <p:nvSpPr>
          <p:cNvPr id="94219" name="Text Box 14"/>
          <p:cNvSpPr txBox="1">
            <a:spLocks noChangeArrowheads="1"/>
          </p:cNvSpPr>
          <p:nvPr/>
        </p:nvSpPr>
        <p:spPr bwMode="auto">
          <a:xfrm>
            <a:off x="7162800" y="1828800"/>
            <a:ext cx="1789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プロセッサ</a:t>
            </a:r>
            <a:r>
              <a:rPr lang="ja-JP" altLang="en-US" sz="2800" dirty="0">
                <a:latin typeface="Times New Roman" panose="02020603050405020304" pitchFamily="18" charset="0"/>
              </a:rPr>
              <a:t> 3</a:t>
            </a:r>
          </a:p>
        </p:txBody>
      </p:sp>
      <p:sp>
        <p:nvSpPr>
          <p:cNvPr id="268303" name="Line 15"/>
          <p:cNvSpPr>
            <a:spLocks noChangeShapeType="1"/>
          </p:cNvSpPr>
          <p:nvPr/>
        </p:nvSpPr>
        <p:spPr bwMode="auto">
          <a:xfrm flipH="1">
            <a:off x="2209800" y="3886200"/>
            <a:ext cx="533400" cy="3048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268304" name="Line 16"/>
          <p:cNvSpPr>
            <a:spLocks noChangeShapeType="1"/>
          </p:cNvSpPr>
          <p:nvPr/>
        </p:nvSpPr>
        <p:spPr bwMode="auto">
          <a:xfrm flipH="1">
            <a:off x="6629400" y="3886200"/>
            <a:ext cx="533400" cy="3048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268305" name="Line 17"/>
          <p:cNvSpPr>
            <a:spLocks noChangeShapeType="1"/>
          </p:cNvSpPr>
          <p:nvPr/>
        </p:nvSpPr>
        <p:spPr bwMode="auto">
          <a:xfrm flipH="1">
            <a:off x="2209800" y="5105400"/>
            <a:ext cx="2743200" cy="457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68303"/>
                                        </p:tgtEl>
                                        <p:attrNameLst>
                                          <p:attrName>style.visibility</p:attrName>
                                        </p:attrNameLst>
                                      </p:cBhvr>
                                      <p:to>
                                        <p:strVal val="visible"/>
                                      </p:to>
                                    </p:set>
                                    <p:animEffect transition="in" filter="wipe(right)">
                                      <p:cBhvr>
                                        <p:cTn id="7" dur="500"/>
                                        <p:tgtEl>
                                          <p:spTgt spid="2683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68304"/>
                                        </p:tgtEl>
                                        <p:attrNameLst>
                                          <p:attrName>style.visibility</p:attrName>
                                        </p:attrNameLst>
                                      </p:cBhvr>
                                      <p:to>
                                        <p:strVal val="visible"/>
                                      </p:to>
                                    </p:set>
                                    <p:animEffect transition="in" filter="wipe(right)">
                                      <p:cBhvr>
                                        <p:cTn id="12" dur="500"/>
                                        <p:tgtEl>
                                          <p:spTgt spid="2683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68305"/>
                                        </p:tgtEl>
                                        <p:attrNameLst>
                                          <p:attrName>style.visibility</p:attrName>
                                        </p:attrNameLst>
                                      </p:cBhvr>
                                      <p:to>
                                        <p:strVal val="visible"/>
                                      </p:to>
                                    </p:set>
                                    <p:animEffect transition="in" filter="wipe(right)">
                                      <p:cBhvr>
                                        <p:cTn id="17" dur="500"/>
                                        <p:tgtEl>
                                          <p:spTgt spid="2683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303" grpId="0" animBg="1"/>
      <p:bldP spid="268304" grpId="0" animBg="1"/>
      <p:bldP spid="268305"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参考プログラム</a:t>
            </a:r>
          </a:p>
        </p:txBody>
      </p:sp>
      <p:sp>
        <p:nvSpPr>
          <p:cNvPr id="91139" name="Rectangle 3"/>
          <p:cNvSpPr>
            <a:spLocks noChangeArrowheads="1"/>
          </p:cNvSpPr>
          <p:nvPr/>
        </p:nvSpPr>
        <p:spPr bwMode="auto">
          <a:xfrm>
            <a:off x="966020" y="4844388"/>
            <a:ext cx="7521677" cy="154882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java kc.Kc22Opt </a:t>
            </a:r>
            <a:r>
              <a:rPr lang="en-US" altLang="ja-JP" dirty="0" err="1">
                <a:latin typeface="Times New Roman" panose="02020603050405020304" pitchFamily="18" charset="0"/>
              </a:rPr>
              <a:t>bsort.k</a:t>
            </a:r>
            <a:r>
              <a:rPr lang="en-US" altLang="ja-JP" dirty="0">
                <a:latin typeface="Times New Roman" panose="02020603050405020304" pitchFamily="18" charset="0"/>
              </a:rPr>
              <a:t> bsortOpt.asm</a:t>
            </a:r>
          </a:p>
          <a:p>
            <a:pPr eaLnBrk="1" hangingPunct="1">
              <a:spcBef>
                <a:spcPct val="0"/>
              </a:spcBef>
              <a:buClrTx/>
              <a:buSzTx/>
              <a:buFontTx/>
              <a:buNone/>
            </a:pPr>
            <a:r>
              <a:rPr lang="en-US" altLang="ja-JP" dirty="0">
                <a:latin typeface="Times New Roman" panose="02020603050405020304" pitchFamily="18" charset="0"/>
              </a:rPr>
              <a:t>$ java kc.Kc22 </a:t>
            </a:r>
            <a:r>
              <a:rPr lang="en-US" altLang="ja-JP" dirty="0" err="1">
                <a:latin typeface="Times New Roman" panose="02020603050405020304" pitchFamily="18" charset="0"/>
              </a:rPr>
              <a:t>bsort.k</a:t>
            </a:r>
            <a:r>
              <a:rPr lang="en-US" altLang="ja-JP" dirty="0">
                <a:latin typeface="Times New Roman" panose="02020603050405020304" pitchFamily="18" charset="0"/>
              </a:rPr>
              <a:t> bsort.asm</a:t>
            </a:r>
          </a:p>
          <a:p>
            <a:pPr eaLnBrk="1" hangingPunct="1">
              <a:spcBef>
                <a:spcPct val="0"/>
              </a:spcBef>
              <a:buClrTx/>
              <a:buSzTx/>
              <a:buFontTx/>
              <a:buNone/>
            </a:pPr>
            <a:r>
              <a:rPr lang="en-US" altLang="ja-JP" dirty="0">
                <a:latin typeface="Times New Roman" panose="02020603050405020304" pitchFamily="18" charset="0"/>
              </a:rPr>
              <a:t>$ diff  bsortOpt.asm bsort.asm</a:t>
            </a:r>
          </a:p>
        </p:txBody>
      </p:sp>
      <p:sp>
        <p:nvSpPr>
          <p:cNvPr id="2" name="テキスト ボックス 1"/>
          <p:cNvSpPr txBox="1"/>
          <p:nvPr/>
        </p:nvSpPr>
        <p:spPr>
          <a:xfrm>
            <a:off x="1371600" y="1320167"/>
            <a:ext cx="6375463" cy="1077218"/>
          </a:xfrm>
          <a:prstGeom prst="rect">
            <a:avLst/>
          </a:prstGeom>
          <a:noFill/>
        </p:spPr>
        <p:txBody>
          <a:bodyPr wrap="none" rtlCol="0">
            <a:spAutoFit/>
          </a:bodyPr>
          <a:lstStyle/>
          <a:p>
            <a:r>
              <a:rPr lang="ja-JP" altLang="en-US" dirty="0"/>
              <a:t>情報システムプロジェクト</a:t>
            </a:r>
            <a:r>
              <a:rPr lang="en-US" altLang="ja-JP" dirty="0"/>
              <a:t>I </a:t>
            </a:r>
            <a:r>
              <a:rPr lang="ja-JP" altLang="en-US" dirty="0"/>
              <a:t>配布資料</a:t>
            </a:r>
            <a:endParaRPr lang="en-US" altLang="ja-JP" dirty="0"/>
          </a:p>
          <a:p>
            <a:r>
              <a:rPr kumimoji="1" lang="en-US" altLang="ja-JP" dirty="0"/>
              <a:t> projI22/material/kc/Kc22Opt.class</a:t>
            </a:r>
            <a:endParaRPr kumimoji="1" lang="ja-JP" altLang="en-US" dirty="0"/>
          </a:p>
        </p:txBody>
      </p:sp>
      <p:sp>
        <p:nvSpPr>
          <p:cNvPr id="8" name="Rectangle 3"/>
          <p:cNvSpPr>
            <a:spLocks noChangeArrowheads="1"/>
          </p:cNvSpPr>
          <p:nvPr/>
        </p:nvSpPr>
        <p:spPr bwMode="auto">
          <a:xfrm>
            <a:off x="936523" y="2387340"/>
            <a:ext cx="75438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java kc.Kc22Opt </a:t>
            </a:r>
            <a:r>
              <a:rPr lang="en-US" altLang="ja-JP" dirty="0" err="1">
                <a:latin typeface="Times New Roman" panose="02020603050405020304" pitchFamily="18" charset="0"/>
              </a:rPr>
              <a:t>bsort.k</a:t>
            </a:r>
            <a:r>
              <a:rPr lang="en-US" altLang="ja-JP" dirty="0">
                <a:latin typeface="Times New Roman" panose="02020603050405020304" pitchFamily="18" charset="0"/>
              </a:rPr>
              <a:t> bsortOpt.asm</a:t>
            </a:r>
          </a:p>
          <a:p>
            <a:pPr eaLnBrk="1" hangingPunct="1">
              <a:spcBef>
                <a:spcPct val="0"/>
              </a:spcBef>
              <a:buClrTx/>
              <a:buSzTx/>
              <a:buFontTx/>
              <a:buNone/>
            </a:pPr>
            <a:r>
              <a:rPr lang="en-US" altLang="ja-JP" dirty="0">
                <a:latin typeface="Times New Roman" panose="02020603050405020304" pitchFamily="18" charset="0"/>
              </a:rPr>
              <a:t>$ ./</a:t>
            </a:r>
            <a:r>
              <a:rPr lang="en-US" altLang="ja-JP" dirty="0" err="1">
                <a:latin typeface="Times New Roman" panose="02020603050405020304" pitchFamily="18" charset="0"/>
              </a:rPr>
              <a:t>vsm</a:t>
            </a:r>
            <a:r>
              <a:rPr lang="en-US" altLang="ja-JP" dirty="0">
                <a:latin typeface="Times New Roman" panose="02020603050405020304" pitchFamily="18" charset="0"/>
              </a:rPr>
              <a:t> bsortOpt.asm</a:t>
            </a:r>
          </a:p>
        </p:txBody>
      </p:sp>
      <p:sp>
        <p:nvSpPr>
          <p:cNvPr id="3" name="テキスト ボックス 2"/>
          <p:cNvSpPr txBox="1"/>
          <p:nvPr/>
        </p:nvSpPr>
        <p:spPr>
          <a:xfrm>
            <a:off x="1371600" y="4257155"/>
            <a:ext cx="6507487" cy="584775"/>
          </a:xfrm>
          <a:prstGeom prst="rect">
            <a:avLst/>
          </a:prstGeom>
          <a:noFill/>
        </p:spPr>
        <p:txBody>
          <a:bodyPr wrap="none" rtlCol="0">
            <a:spAutoFit/>
          </a:bodyPr>
          <a:lstStyle/>
          <a:p>
            <a:r>
              <a:rPr kumimoji="1" lang="en-US" altLang="ja-JP" dirty="0"/>
              <a:t>diff </a:t>
            </a:r>
            <a:r>
              <a:rPr lang="ja-JP" altLang="en-US" dirty="0"/>
              <a:t>で</a:t>
            </a:r>
            <a:r>
              <a:rPr kumimoji="1" lang="ja-JP" altLang="en-US" dirty="0"/>
              <a:t>どこを最適化したか確認できる</a:t>
            </a:r>
            <a:endParaRPr kumimoji="1" lang="en-US" altLang="ja-JP" dirty="0"/>
          </a:p>
        </p:txBody>
      </p:sp>
    </p:spTree>
    <p:extLst>
      <p:ext uri="{BB962C8B-B14F-4D97-AF65-F5344CB8AC3E}">
        <p14:creationId xmlns:p14="http://schemas.microsoft.com/office/powerpoint/2010/main" val="156188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1066800" y="2286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基本ブロック</a:t>
            </a:r>
          </a:p>
        </p:txBody>
      </p:sp>
      <p:sp>
        <p:nvSpPr>
          <p:cNvPr id="14339" name="Rectangle 3"/>
          <p:cNvSpPr>
            <a:spLocks noChangeArrowheads="1"/>
          </p:cNvSpPr>
          <p:nvPr/>
        </p:nvSpPr>
        <p:spPr bwMode="auto">
          <a:xfrm>
            <a:off x="1905000" y="10668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        </a:t>
            </a:r>
            <a:r>
              <a:rPr lang="en-US" altLang="ja-JP" sz="2400" dirty="0">
                <a:latin typeface="Times New Roman" panose="02020603050405020304" pitchFamily="18" charset="0"/>
              </a:rPr>
              <a:t>PUSHI 10</a:t>
            </a:r>
          </a:p>
          <a:p>
            <a:pPr eaLnBrk="1" hangingPunct="1">
              <a:spcBef>
                <a:spcPct val="0"/>
              </a:spcBef>
              <a:buClrTx/>
              <a:buSzTx/>
              <a:buFontTx/>
              <a:buNone/>
            </a:pPr>
            <a:r>
              <a:rPr lang="en-US" altLang="ja-JP" sz="2400" dirty="0">
                <a:latin typeface="Times New Roman" panose="02020603050405020304" pitchFamily="18" charset="0"/>
              </a:rPr>
              <a:t>        POP 0</a:t>
            </a:r>
          </a:p>
          <a:p>
            <a:pPr eaLnBrk="1" hangingPunct="1">
              <a:spcBef>
                <a:spcPct val="0"/>
              </a:spcBef>
              <a:buClrTx/>
              <a:buSzTx/>
              <a:buFontTx/>
              <a:buNone/>
            </a:pPr>
            <a:r>
              <a:rPr lang="en-US" altLang="ja-JP" sz="2400" dirty="0">
                <a:latin typeface="Times New Roman" panose="02020603050405020304" pitchFamily="18" charset="0"/>
              </a:rPr>
              <a:t>        PUSHI   0</a:t>
            </a:r>
          </a:p>
          <a:p>
            <a:pPr eaLnBrk="1" hangingPunct="1">
              <a:spcBef>
                <a:spcPct val="0"/>
              </a:spcBef>
              <a:buClrTx/>
              <a:buSzTx/>
              <a:buFontTx/>
              <a:buNone/>
            </a:pPr>
            <a:r>
              <a:rPr lang="en-US" altLang="ja-JP" sz="2400" dirty="0">
                <a:latin typeface="Times New Roman" panose="02020603050405020304" pitchFamily="18" charset="0"/>
              </a:rPr>
              <a:t>        POP       1</a:t>
            </a:r>
          </a:p>
        </p:txBody>
      </p:sp>
      <p:sp>
        <p:nvSpPr>
          <p:cNvPr id="14340" name="Rectangle 4"/>
          <p:cNvSpPr>
            <a:spLocks noChangeArrowheads="1"/>
          </p:cNvSpPr>
          <p:nvPr/>
        </p:nvSpPr>
        <p:spPr bwMode="auto">
          <a:xfrm>
            <a:off x="4876800" y="1066800"/>
            <a:ext cx="2286000" cy="4114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        PUSHI   1</a:t>
            </a:r>
          </a:p>
          <a:p>
            <a:pPr eaLnBrk="1" hangingPunct="1">
              <a:spcBef>
                <a:spcPct val="0"/>
              </a:spcBef>
              <a:buClrTx/>
              <a:buSzTx/>
              <a:buFontTx/>
              <a:buNone/>
            </a:pPr>
            <a:r>
              <a:rPr lang="en-US" altLang="ja-JP" sz="2400" dirty="0">
                <a:latin typeface="Times New Roman" panose="02020603050405020304" pitchFamily="18" charset="0"/>
              </a:rPr>
              <a:t>        COPY</a:t>
            </a:r>
          </a:p>
          <a:p>
            <a:pPr eaLnBrk="1" hangingPunct="1">
              <a:spcBef>
                <a:spcPct val="0"/>
              </a:spcBef>
              <a:buClrTx/>
              <a:buSzTx/>
              <a:buFontTx/>
              <a:buNone/>
            </a:pPr>
            <a:r>
              <a:rPr lang="en-US" altLang="ja-JP" sz="2400" dirty="0">
                <a:latin typeface="Times New Roman" panose="02020603050405020304" pitchFamily="18" charset="0"/>
              </a:rPr>
              <a:t>        LOAD</a:t>
            </a:r>
          </a:p>
          <a:p>
            <a:pPr eaLnBrk="1" hangingPunct="1">
              <a:spcBef>
                <a:spcPct val="0"/>
              </a:spcBef>
              <a:buClrTx/>
              <a:buSzTx/>
              <a:buFontTx/>
              <a:buNone/>
            </a:pPr>
            <a:r>
              <a:rPr lang="en-US" altLang="ja-JP" sz="2400" dirty="0">
                <a:latin typeface="Times New Roman" panose="02020603050405020304" pitchFamily="18" charset="0"/>
              </a:rPr>
              <a:t>        PUSHI</a:t>
            </a:r>
            <a:r>
              <a:rPr lang="ja-JP" altLang="en-US" sz="2400" dirty="0">
                <a:latin typeface="Times New Roman" panose="02020603050405020304" pitchFamily="18" charset="0"/>
              </a:rPr>
              <a:t>   0</a:t>
            </a:r>
          </a:p>
          <a:p>
            <a:pPr eaLnBrk="1" hangingPunct="1">
              <a:spcBef>
                <a:spcPct val="0"/>
              </a:spcBef>
              <a:buClrTx/>
              <a:buSzTx/>
              <a:buFontTx/>
              <a:buNone/>
            </a:pPr>
            <a:r>
              <a:rPr lang="ja-JP" altLang="en-US" sz="2400" dirty="0">
                <a:latin typeface="Times New Roman" panose="02020603050405020304" pitchFamily="18" charset="0"/>
              </a:rPr>
              <a:t>        </a:t>
            </a:r>
            <a:r>
              <a:rPr lang="en-US" altLang="ja-JP" sz="2400" dirty="0">
                <a:latin typeface="Times New Roman" panose="02020603050405020304" pitchFamily="18" charset="0"/>
              </a:rPr>
              <a:t>PUSH    0</a:t>
            </a:r>
          </a:p>
          <a:p>
            <a:pPr eaLnBrk="1" hangingPunct="1">
              <a:spcBef>
                <a:spcPct val="0"/>
              </a:spcBef>
              <a:buClrTx/>
              <a:buSzTx/>
              <a:buFontTx/>
              <a:buNone/>
            </a:pPr>
            <a:r>
              <a:rPr lang="en-US" altLang="ja-JP" sz="2400" dirty="0">
                <a:latin typeface="Times New Roman" panose="02020603050405020304" pitchFamily="18" charset="0"/>
              </a:rPr>
              <a:t>        DEC</a:t>
            </a:r>
          </a:p>
          <a:p>
            <a:pPr eaLnBrk="1" hangingPunct="1">
              <a:spcBef>
                <a:spcPct val="0"/>
              </a:spcBef>
              <a:buClrTx/>
              <a:buSzTx/>
              <a:buFontTx/>
              <a:buNone/>
            </a:pPr>
            <a:r>
              <a:rPr lang="en-US" altLang="ja-JP" sz="2400" dirty="0">
                <a:latin typeface="Times New Roman" panose="02020603050405020304" pitchFamily="18" charset="0"/>
              </a:rPr>
              <a:t>        ASSIGN</a:t>
            </a:r>
          </a:p>
          <a:p>
            <a:pPr eaLnBrk="1" hangingPunct="1">
              <a:spcBef>
                <a:spcPct val="0"/>
              </a:spcBef>
              <a:buClrTx/>
              <a:buSzTx/>
              <a:buFontTx/>
              <a:buNone/>
            </a:pPr>
            <a:r>
              <a:rPr lang="en-US" altLang="ja-JP" sz="2400" dirty="0">
                <a:latin typeface="Times New Roman" panose="02020603050405020304" pitchFamily="18" charset="0"/>
              </a:rPr>
              <a:t>        ADD</a:t>
            </a:r>
          </a:p>
          <a:p>
            <a:pPr eaLnBrk="1" hangingPunct="1">
              <a:spcBef>
                <a:spcPct val="0"/>
              </a:spcBef>
              <a:buClrTx/>
              <a:buSzTx/>
              <a:buFontTx/>
              <a:buNone/>
            </a:pPr>
            <a:r>
              <a:rPr lang="en-US" altLang="ja-JP" sz="2400" dirty="0">
                <a:latin typeface="Times New Roman" panose="02020603050405020304" pitchFamily="18" charset="0"/>
              </a:rPr>
              <a:t>        ASSGN</a:t>
            </a:r>
          </a:p>
          <a:p>
            <a:pPr eaLnBrk="1" hangingPunct="1">
              <a:spcBef>
                <a:spcPct val="0"/>
              </a:spcBef>
              <a:buClrTx/>
              <a:buSzTx/>
              <a:buFontTx/>
              <a:buNone/>
            </a:pPr>
            <a:r>
              <a:rPr lang="en-US" altLang="ja-JP" sz="2400" dirty="0">
                <a:latin typeface="Times New Roman" panose="02020603050405020304" pitchFamily="18" charset="0"/>
              </a:rPr>
              <a:t>        REMOVE</a:t>
            </a:r>
          </a:p>
          <a:p>
            <a:pPr eaLnBrk="1" hangingPunct="1">
              <a:spcBef>
                <a:spcPct val="0"/>
              </a:spcBef>
              <a:buClrTx/>
              <a:buSzTx/>
              <a:buFontTx/>
              <a:buNone/>
            </a:pPr>
            <a:r>
              <a:rPr lang="en-US" altLang="ja-JP" sz="2400" dirty="0">
                <a:latin typeface="Times New Roman" panose="02020603050405020304" pitchFamily="18" charset="0"/>
              </a:rPr>
              <a:t>        JUMP     L0</a:t>
            </a:r>
          </a:p>
        </p:txBody>
      </p:sp>
      <p:sp>
        <p:nvSpPr>
          <p:cNvPr id="14341" name="Rectangle 28"/>
          <p:cNvSpPr>
            <a:spLocks noChangeArrowheads="1"/>
          </p:cNvSpPr>
          <p:nvPr/>
        </p:nvSpPr>
        <p:spPr bwMode="auto">
          <a:xfrm>
            <a:off x="1905000" y="27432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L0:  PUSH    0</a:t>
            </a:r>
          </a:p>
          <a:p>
            <a:pPr eaLnBrk="1" hangingPunct="1">
              <a:spcBef>
                <a:spcPct val="0"/>
              </a:spcBef>
              <a:buClrTx/>
              <a:buSzTx/>
              <a:buFontTx/>
              <a:buNone/>
            </a:pPr>
            <a:r>
              <a:rPr lang="en-US" altLang="ja-JP" sz="2400" dirty="0">
                <a:latin typeface="Times New Roman" panose="02020603050405020304" pitchFamily="18" charset="0"/>
              </a:rPr>
              <a:t>        PUSHI   0</a:t>
            </a:r>
          </a:p>
          <a:p>
            <a:pPr eaLnBrk="1" hangingPunct="1">
              <a:spcBef>
                <a:spcPct val="0"/>
              </a:spcBef>
              <a:buClrTx/>
              <a:buSzTx/>
              <a:buFontTx/>
              <a:buNone/>
            </a:pPr>
            <a:r>
              <a:rPr lang="en-US" altLang="ja-JP" sz="2400" dirty="0">
                <a:latin typeface="Times New Roman" panose="02020603050405020304" pitchFamily="18" charset="0"/>
              </a:rPr>
              <a:t>        COMP</a:t>
            </a:r>
          </a:p>
          <a:p>
            <a:pPr eaLnBrk="1" hangingPunct="1">
              <a:spcBef>
                <a:spcPct val="0"/>
              </a:spcBef>
              <a:buClrTx/>
              <a:buSzTx/>
              <a:buFontTx/>
              <a:buNone/>
            </a:pPr>
            <a:r>
              <a:rPr lang="en-US" altLang="ja-JP" sz="2400" dirty="0">
                <a:latin typeface="Times New Roman" panose="02020603050405020304" pitchFamily="18" charset="0"/>
              </a:rPr>
              <a:t>        BLE     10</a:t>
            </a:r>
          </a:p>
        </p:txBody>
      </p:sp>
      <p:sp>
        <p:nvSpPr>
          <p:cNvPr id="14342" name="Rectangle 29"/>
          <p:cNvSpPr>
            <a:spLocks noChangeArrowheads="1"/>
          </p:cNvSpPr>
          <p:nvPr/>
        </p:nvSpPr>
        <p:spPr bwMode="auto">
          <a:xfrm>
            <a:off x="1905000" y="4419600"/>
            <a:ext cx="2286000" cy="838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        PUSHI   1</a:t>
            </a:r>
          </a:p>
          <a:p>
            <a:pPr eaLnBrk="1" hangingPunct="1">
              <a:spcBef>
                <a:spcPct val="0"/>
              </a:spcBef>
              <a:buClrTx/>
              <a:buSzTx/>
              <a:buFontTx/>
              <a:buNone/>
            </a:pPr>
            <a:r>
              <a:rPr lang="en-US" altLang="ja-JP" sz="2400" dirty="0">
                <a:latin typeface="Times New Roman" panose="02020603050405020304" pitchFamily="18" charset="0"/>
              </a:rPr>
              <a:t>        JUMP  11</a:t>
            </a:r>
          </a:p>
        </p:txBody>
      </p:sp>
      <p:sp>
        <p:nvSpPr>
          <p:cNvPr id="14343" name="Rectangle 30"/>
          <p:cNvSpPr>
            <a:spLocks noChangeArrowheads="1"/>
          </p:cNvSpPr>
          <p:nvPr/>
        </p:nvSpPr>
        <p:spPr bwMode="auto">
          <a:xfrm>
            <a:off x="1905000" y="5334000"/>
            <a:ext cx="22860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L1:  PUSHI   0</a:t>
            </a:r>
          </a:p>
        </p:txBody>
      </p:sp>
      <p:sp>
        <p:nvSpPr>
          <p:cNvPr id="14344" name="Rectangle 31"/>
          <p:cNvSpPr>
            <a:spLocks noChangeArrowheads="1"/>
          </p:cNvSpPr>
          <p:nvPr/>
        </p:nvSpPr>
        <p:spPr bwMode="auto">
          <a:xfrm>
            <a:off x="1905000" y="5943600"/>
            <a:ext cx="22860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L2:  BEQ    L3</a:t>
            </a:r>
          </a:p>
        </p:txBody>
      </p:sp>
      <p:sp>
        <p:nvSpPr>
          <p:cNvPr id="14345" name="Rectangle 32"/>
          <p:cNvSpPr>
            <a:spLocks noChangeArrowheads="1"/>
          </p:cNvSpPr>
          <p:nvPr/>
        </p:nvSpPr>
        <p:spPr bwMode="auto">
          <a:xfrm>
            <a:off x="4876800" y="5257800"/>
            <a:ext cx="22860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L3:  PUSH     1</a:t>
            </a:r>
          </a:p>
          <a:p>
            <a:pPr eaLnBrk="1" hangingPunct="1">
              <a:spcBef>
                <a:spcPct val="0"/>
              </a:spcBef>
              <a:buClrTx/>
              <a:buSzTx/>
              <a:buFontTx/>
              <a:buNone/>
            </a:pPr>
            <a:r>
              <a:rPr lang="en-US" altLang="ja-JP" sz="2400" dirty="0">
                <a:latin typeface="Times New Roman" panose="02020603050405020304" pitchFamily="18" charset="0"/>
              </a:rPr>
              <a:t>        OUTPUT</a:t>
            </a:r>
          </a:p>
          <a:p>
            <a:pPr eaLnBrk="1" hangingPunct="1">
              <a:spcBef>
                <a:spcPct val="0"/>
              </a:spcBef>
              <a:buClrTx/>
              <a:buSzTx/>
              <a:buFontTx/>
              <a:buNone/>
            </a:pPr>
            <a:r>
              <a:rPr lang="en-US" altLang="ja-JP" sz="2400" dirty="0">
                <a:latin typeface="Times New Roman" panose="02020603050405020304" pitchFamily="18" charset="0"/>
              </a:rPr>
              <a:t>        HALT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拡張基本ブロック</a:t>
            </a:r>
          </a:p>
        </p:txBody>
      </p:sp>
      <p:sp>
        <p:nvSpPr>
          <p:cNvPr id="17411" name="Rectangle 3"/>
          <p:cNvSpPr>
            <a:spLocks noGrp="1" noChangeArrowheads="1"/>
          </p:cNvSpPr>
          <p:nvPr>
            <p:ph type="body" idx="4294967295"/>
          </p:nvPr>
        </p:nvSpPr>
        <p:spPr>
          <a:xfrm>
            <a:off x="1066800" y="1600200"/>
            <a:ext cx="73152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比較演算部分のブロックの組み合わせ</a:t>
            </a:r>
          </a:p>
        </p:txBody>
      </p:sp>
      <p:sp>
        <p:nvSpPr>
          <p:cNvPr id="17412" name="Rectangle 4"/>
          <p:cNvSpPr>
            <a:spLocks noChangeArrowheads="1"/>
          </p:cNvSpPr>
          <p:nvPr/>
        </p:nvSpPr>
        <p:spPr bwMode="auto">
          <a:xfrm>
            <a:off x="381000" y="2438400"/>
            <a:ext cx="16764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dirty="0">
                <a:latin typeface="Times New Roman" panose="02020603050405020304" pitchFamily="18" charset="0"/>
              </a:rPr>
              <a:t>(</a:t>
            </a:r>
            <a:r>
              <a:rPr lang="en-US" altLang="ja-JP" dirty="0">
                <a:latin typeface="Times New Roman" panose="02020603050405020304" pitchFamily="18" charset="0"/>
              </a:rPr>
              <a:t>i == 0)</a:t>
            </a:r>
          </a:p>
        </p:txBody>
      </p:sp>
      <p:grpSp>
        <p:nvGrpSpPr>
          <p:cNvPr id="188430" name="Group 14"/>
          <p:cNvGrpSpPr>
            <a:grpSpLocks/>
          </p:cNvGrpSpPr>
          <p:nvPr/>
        </p:nvGrpSpPr>
        <p:grpSpPr bwMode="auto">
          <a:xfrm>
            <a:off x="990600" y="2667000"/>
            <a:ext cx="4800600" cy="3429000"/>
            <a:chOff x="816" y="1920"/>
            <a:chExt cx="3024" cy="2160"/>
          </a:xfrm>
        </p:grpSpPr>
        <p:sp>
          <p:nvSpPr>
            <p:cNvPr id="17417" name="Rectangle 5"/>
            <p:cNvSpPr>
              <a:spLocks noChangeArrowheads="1"/>
            </p:cNvSpPr>
            <p:nvPr/>
          </p:nvSpPr>
          <p:spPr bwMode="auto">
            <a:xfrm>
              <a:off x="1584" y="1920"/>
              <a:ext cx="1440" cy="10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     PUSH   &amp;i</a:t>
              </a:r>
            </a:p>
            <a:p>
              <a:pPr eaLnBrk="1" hangingPunct="1">
                <a:spcBef>
                  <a:spcPct val="0"/>
                </a:spcBef>
                <a:buClrTx/>
                <a:buSzTx/>
                <a:buFontTx/>
                <a:buNone/>
              </a:pPr>
              <a:r>
                <a:rPr lang="en-US" altLang="ja-JP" sz="2400" dirty="0">
                  <a:latin typeface="Times New Roman" panose="02020603050405020304" pitchFamily="18" charset="0"/>
                </a:rPr>
                <a:t>     PUSHI   0</a:t>
              </a:r>
            </a:p>
            <a:p>
              <a:pPr eaLnBrk="1" hangingPunct="1">
                <a:spcBef>
                  <a:spcPct val="0"/>
                </a:spcBef>
                <a:buClrTx/>
                <a:buSzTx/>
                <a:buFontTx/>
                <a:buNone/>
              </a:pPr>
              <a:r>
                <a:rPr lang="en-US" altLang="ja-JP" sz="2400" dirty="0">
                  <a:latin typeface="Times New Roman" panose="02020603050405020304" pitchFamily="18" charset="0"/>
                </a:rPr>
                <a:t>     COMP</a:t>
              </a:r>
            </a:p>
            <a:p>
              <a:pPr eaLnBrk="1" hangingPunct="1">
                <a:spcBef>
                  <a:spcPct val="0"/>
                </a:spcBef>
                <a:buClrTx/>
                <a:buSzTx/>
                <a:buFontTx/>
                <a:buNone/>
              </a:pPr>
              <a:r>
                <a:rPr lang="en-US" altLang="ja-JP" sz="2400" dirty="0">
                  <a:latin typeface="Times New Roman" panose="02020603050405020304" pitchFamily="18" charset="0"/>
                </a:rPr>
                <a:t>     BEQ</a:t>
              </a:r>
              <a:r>
                <a:rPr lang="ja-JP" altLang="en-US" sz="2400" dirty="0">
                  <a:latin typeface="Times New Roman" panose="02020603050405020304" pitchFamily="18" charset="0"/>
                </a:rPr>
                <a:t>     </a:t>
              </a:r>
              <a:r>
                <a:rPr lang="en-US" altLang="ja-JP" sz="2400" dirty="0">
                  <a:latin typeface="Times New Roman" panose="02020603050405020304" pitchFamily="18" charset="0"/>
                </a:rPr>
                <a:t>L1</a:t>
              </a:r>
            </a:p>
          </p:txBody>
        </p:sp>
        <p:sp>
          <p:nvSpPr>
            <p:cNvPr id="17418" name="Rectangle 6"/>
            <p:cNvSpPr>
              <a:spLocks noChangeArrowheads="1"/>
            </p:cNvSpPr>
            <p:nvPr/>
          </p:nvSpPr>
          <p:spPr bwMode="auto">
            <a:xfrm>
              <a:off x="816" y="3072"/>
              <a:ext cx="1440" cy="52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     PUSHI   0</a:t>
              </a:r>
            </a:p>
            <a:p>
              <a:pPr eaLnBrk="1" hangingPunct="1">
                <a:spcBef>
                  <a:spcPct val="0"/>
                </a:spcBef>
                <a:buClrTx/>
                <a:buSzTx/>
                <a:buFontTx/>
                <a:buNone/>
              </a:pPr>
              <a:r>
                <a:rPr lang="en-US" altLang="ja-JP" sz="2400" dirty="0">
                  <a:latin typeface="Times New Roman" panose="02020603050405020304" pitchFamily="18" charset="0"/>
                </a:rPr>
                <a:t>     JUMP  L2</a:t>
              </a:r>
            </a:p>
          </p:txBody>
        </p:sp>
        <p:sp>
          <p:nvSpPr>
            <p:cNvPr id="17419" name="Rectangle 7"/>
            <p:cNvSpPr>
              <a:spLocks noChangeArrowheads="1"/>
            </p:cNvSpPr>
            <p:nvPr/>
          </p:nvSpPr>
          <p:spPr bwMode="auto">
            <a:xfrm>
              <a:off x="2400" y="3168"/>
              <a:ext cx="1440" cy="3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L1:  PUSHI   1</a:t>
              </a:r>
            </a:p>
          </p:txBody>
        </p:sp>
        <p:sp>
          <p:nvSpPr>
            <p:cNvPr id="17420" name="Rectangle 8"/>
            <p:cNvSpPr>
              <a:spLocks noChangeArrowheads="1"/>
            </p:cNvSpPr>
            <p:nvPr/>
          </p:nvSpPr>
          <p:spPr bwMode="auto">
            <a:xfrm>
              <a:off x="1584" y="3744"/>
              <a:ext cx="1440" cy="3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L2: </a:t>
              </a:r>
            </a:p>
          </p:txBody>
        </p:sp>
        <p:sp>
          <p:nvSpPr>
            <p:cNvPr id="17421" name="Line 9"/>
            <p:cNvSpPr>
              <a:spLocks noChangeShapeType="1"/>
            </p:cNvSpPr>
            <p:nvPr/>
          </p:nvSpPr>
          <p:spPr bwMode="auto">
            <a:xfrm>
              <a:off x="1872" y="2928"/>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422" name="Line 10"/>
            <p:cNvSpPr>
              <a:spLocks noChangeShapeType="1"/>
            </p:cNvSpPr>
            <p:nvPr/>
          </p:nvSpPr>
          <p:spPr bwMode="auto">
            <a:xfrm>
              <a:off x="2736" y="2928"/>
              <a:ext cx="0" cy="24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423" name="Line 11"/>
            <p:cNvSpPr>
              <a:spLocks noChangeShapeType="1"/>
            </p:cNvSpPr>
            <p:nvPr/>
          </p:nvSpPr>
          <p:spPr bwMode="auto">
            <a:xfrm>
              <a:off x="1872" y="3600"/>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424" name="Line 12"/>
            <p:cNvSpPr>
              <a:spLocks noChangeShapeType="1"/>
            </p:cNvSpPr>
            <p:nvPr/>
          </p:nvSpPr>
          <p:spPr bwMode="auto">
            <a:xfrm>
              <a:off x="2736" y="3504"/>
              <a:ext cx="0" cy="24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sp>
        <p:nvSpPr>
          <p:cNvPr id="188429" name="AutoShape 13"/>
          <p:cNvSpPr>
            <a:spLocks noChangeArrowheads="1"/>
          </p:cNvSpPr>
          <p:nvPr/>
        </p:nvSpPr>
        <p:spPr bwMode="auto">
          <a:xfrm>
            <a:off x="762000" y="4343400"/>
            <a:ext cx="5181600" cy="1143000"/>
          </a:xfrm>
          <a:prstGeom prst="roundRect">
            <a:avLst>
              <a:gd name="adj" fmla="val 16667"/>
            </a:avLst>
          </a:prstGeom>
          <a:noFill/>
          <a:ln w="28575">
            <a:solidFill>
              <a:srgbClr val="FFFF99"/>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88431" name="AutoShape 15"/>
          <p:cNvSpPr>
            <a:spLocks noChangeArrowheads="1"/>
          </p:cNvSpPr>
          <p:nvPr/>
        </p:nvSpPr>
        <p:spPr bwMode="auto">
          <a:xfrm>
            <a:off x="4724400" y="3048000"/>
            <a:ext cx="4038600" cy="838200"/>
          </a:xfrm>
          <a:prstGeom prst="wedgeRoundRectCallout">
            <a:avLst>
              <a:gd name="adj1" fmla="val -33921"/>
              <a:gd name="adj2" fmla="val 9564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ここへ入口は上のブロックのみ</a:t>
            </a:r>
          </a:p>
          <a:p>
            <a:pPr algn="ctr" eaLnBrk="1" hangingPunct="1">
              <a:spcBef>
                <a:spcPct val="0"/>
              </a:spcBef>
              <a:buClrTx/>
              <a:buSzTx/>
              <a:buFontTx/>
              <a:buNone/>
            </a:pPr>
            <a:r>
              <a:rPr lang="ja-JP" altLang="en-US" sz="2000" dirty="0">
                <a:latin typeface="Times New Roman" panose="02020603050405020304" pitchFamily="18" charset="0"/>
              </a:rPr>
              <a:t>ここから出口は下のブロックのみ</a:t>
            </a:r>
          </a:p>
        </p:txBody>
      </p:sp>
      <p:sp>
        <p:nvSpPr>
          <p:cNvPr id="188432" name="Text Box 16"/>
          <p:cNvSpPr txBox="1">
            <a:spLocks noChangeArrowheads="1"/>
          </p:cNvSpPr>
          <p:nvPr/>
        </p:nvSpPr>
        <p:spPr bwMode="auto">
          <a:xfrm>
            <a:off x="4724400" y="5715000"/>
            <a:ext cx="41179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4つのブロックを結合しても</a:t>
            </a:r>
          </a:p>
          <a:p>
            <a:pPr eaLnBrk="1" hangingPunct="1">
              <a:spcBef>
                <a:spcPct val="0"/>
              </a:spcBef>
              <a:buClrTx/>
              <a:buSzTx/>
              <a:buFontTx/>
              <a:buNone/>
            </a:pPr>
            <a:r>
              <a:rPr lang="ja-JP" altLang="en-US" sz="2800" dirty="0">
                <a:latin typeface="Times New Roman" panose="02020603050405020304" pitchFamily="18" charset="0"/>
              </a:rPr>
              <a:t>基本ブロックとして扱える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88430"/>
                                        </p:tgtEl>
                                        <p:attrNameLst>
                                          <p:attrName>style.visibility</p:attrName>
                                        </p:attrNameLst>
                                      </p:cBhvr>
                                      <p:to>
                                        <p:strVal val="visible"/>
                                      </p:to>
                                    </p:set>
                                    <p:animEffect transition="in" filter="checkerboard(across)">
                                      <p:cBhvr>
                                        <p:cTn id="7" dur="500"/>
                                        <p:tgtEl>
                                          <p:spTgt spid="1884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8429"/>
                                        </p:tgtEl>
                                        <p:attrNameLst>
                                          <p:attrName>style.visibility</p:attrName>
                                        </p:attrNameLst>
                                      </p:cBhvr>
                                      <p:to>
                                        <p:strVal val="visible"/>
                                      </p:to>
                                    </p:set>
                                    <p:animEffect transition="in" filter="checkerboard(across)">
                                      <p:cBhvr>
                                        <p:cTn id="12" dur="500"/>
                                        <p:tgtEl>
                                          <p:spTgt spid="1884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88431"/>
                                        </p:tgtEl>
                                        <p:attrNameLst>
                                          <p:attrName>style.visibility</p:attrName>
                                        </p:attrNameLst>
                                      </p:cBhvr>
                                      <p:to>
                                        <p:strVal val="visible"/>
                                      </p:to>
                                    </p:set>
                                    <p:animEffect transition="in" filter="checkerboard(across)">
                                      <p:cBhvr>
                                        <p:cTn id="17" dur="500"/>
                                        <p:tgtEl>
                                          <p:spTgt spid="1884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88432"/>
                                        </p:tgtEl>
                                        <p:attrNameLst>
                                          <p:attrName>style.visibility</p:attrName>
                                        </p:attrNameLst>
                                      </p:cBhvr>
                                      <p:to>
                                        <p:strVal val="visible"/>
                                      </p:to>
                                    </p:set>
                                    <p:animEffect transition="in" filter="checkerboard(across)">
                                      <p:cBhvr>
                                        <p:cTn id="22" dur="500"/>
                                        <p:tgtEl>
                                          <p:spTgt spid="1884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29" grpId="0" animBg="1"/>
      <p:bldP spid="188431" grpId="0" animBg="1" autoUpdateAnimBg="0"/>
      <p:bldP spid="188432"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覗き穴最適化</a:t>
            </a:r>
          </a:p>
        </p:txBody>
      </p:sp>
      <p:sp>
        <p:nvSpPr>
          <p:cNvPr id="1843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基本ブロックごとに最適化</a:t>
            </a:r>
          </a:p>
          <a:p>
            <a:pPr lvl="1"/>
            <a:r>
              <a:rPr lang="ja-JP" altLang="en-US" dirty="0">
                <a:effectLst/>
                <a:latin typeface="Times New Roman" panose="02020603050405020304" pitchFamily="18" charset="0"/>
                <a:ea typeface="ＭＳ Ｐゴシック" panose="020B0600070205080204" pitchFamily="50" charset="-128"/>
              </a:rPr>
              <a:t>コンパイル時定数計算</a:t>
            </a:r>
            <a:endParaRPr lang="en-US" altLang="ja-JP" dirty="0">
              <a:effectLst/>
              <a:latin typeface="Times New Roman" panose="02020603050405020304" pitchFamily="18" charset="0"/>
              <a:ea typeface="ＭＳ Ｐゴシック" panose="020B0600070205080204" pitchFamily="50" charset="-128"/>
            </a:endParaRPr>
          </a:p>
          <a:p>
            <a:pPr lvl="1"/>
            <a:r>
              <a:rPr lang="ja-JP" altLang="en-US" dirty="0">
                <a:effectLst/>
                <a:latin typeface="Times New Roman" panose="02020603050405020304" pitchFamily="18" charset="0"/>
                <a:ea typeface="ＭＳ Ｐゴシック" panose="020B0600070205080204" pitchFamily="50" charset="-128"/>
              </a:rPr>
              <a:t>代数的簡約化</a:t>
            </a:r>
          </a:p>
          <a:p>
            <a:pPr lvl="1"/>
            <a:r>
              <a:rPr lang="ja-JP" altLang="en-US" dirty="0">
                <a:effectLst/>
                <a:latin typeface="Times New Roman" panose="02020603050405020304" pitchFamily="18" charset="0"/>
                <a:ea typeface="ＭＳ Ｐゴシック" panose="020B0600070205080204" pitchFamily="50" charset="-128"/>
              </a:rPr>
              <a:t>強さ軽減</a:t>
            </a:r>
          </a:p>
          <a:p>
            <a:pPr lvl="1"/>
            <a:r>
              <a:rPr lang="ja-JP" altLang="en-US" dirty="0">
                <a:effectLst/>
                <a:latin typeface="Times New Roman" panose="02020603050405020304" pitchFamily="18" charset="0"/>
                <a:ea typeface="ＭＳ Ｐゴシック" panose="020B0600070205080204" pitchFamily="50" charset="-128"/>
              </a:rPr>
              <a:t>冗長命令削除</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コンパイル時定数計算</a:t>
            </a:r>
          </a:p>
        </p:txBody>
      </p:sp>
      <p:sp>
        <p:nvSpPr>
          <p:cNvPr id="1945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コンパイル時定数計算</a:t>
            </a:r>
          </a:p>
          <a:p>
            <a:pPr lvl="1"/>
            <a:r>
              <a:rPr lang="ja-JP" altLang="en-US" dirty="0">
                <a:effectLst/>
                <a:latin typeface="Times New Roman" panose="02020603050405020304" pitchFamily="18" charset="0"/>
                <a:ea typeface="ＭＳ Ｐゴシック" panose="020B0600070205080204" pitchFamily="50" charset="-128"/>
              </a:rPr>
              <a:t>コンパイル時に定数を計算しておく</a:t>
            </a:r>
          </a:p>
        </p:txBody>
      </p:sp>
      <p:sp>
        <p:nvSpPr>
          <p:cNvPr id="19460" name="Rectangle 4"/>
          <p:cNvSpPr>
            <a:spLocks noChangeArrowheads="1"/>
          </p:cNvSpPr>
          <p:nvPr/>
        </p:nvSpPr>
        <p:spPr bwMode="auto">
          <a:xfrm>
            <a:off x="1600200" y="34290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s = </a:t>
            </a:r>
            <a:r>
              <a:rPr lang="en-US" altLang="ja-JP" dirty="0">
                <a:solidFill>
                  <a:srgbClr val="FFFF99"/>
                </a:solidFill>
                <a:latin typeface="Times New Roman" panose="02020603050405020304" pitchFamily="18" charset="0"/>
              </a:rPr>
              <a:t>3 + 7</a:t>
            </a:r>
            <a:r>
              <a:rPr lang="en-US" altLang="ja-JP" dirty="0">
                <a:latin typeface="Times New Roman" panose="02020603050405020304" pitchFamily="18" charset="0"/>
              </a:rPr>
              <a:t>;</a:t>
            </a:r>
          </a:p>
        </p:txBody>
      </p:sp>
      <p:sp>
        <p:nvSpPr>
          <p:cNvPr id="19461" name="Rectangle 6"/>
          <p:cNvSpPr>
            <a:spLocks noChangeArrowheads="1"/>
          </p:cNvSpPr>
          <p:nvPr/>
        </p:nvSpPr>
        <p:spPr bwMode="auto">
          <a:xfrm>
            <a:off x="4038600" y="3352800"/>
            <a:ext cx="19050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&amp;s</a:t>
            </a:r>
          </a:p>
          <a:p>
            <a:pPr eaLnBrk="1" hangingPunct="1">
              <a:spcBef>
                <a:spcPct val="0"/>
              </a:spcBef>
              <a:buClrTx/>
              <a:buSzTx/>
              <a:buFontTx/>
              <a:buNone/>
            </a:pPr>
            <a:r>
              <a:rPr lang="en-US" altLang="ja-JP" sz="2400" dirty="0">
                <a:latin typeface="Times New Roman" panose="02020603050405020304" pitchFamily="18" charset="0"/>
              </a:rPr>
              <a:t>PUSHI   3</a:t>
            </a:r>
          </a:p>
          <a:p>
            <a:pPr eaLnBrk="1" hangingPunct="1">
              <a:spcBef>
                <a:spcPct val="0"/>
              </a:spcBef>
              <a:buClrTx/>
              <a:buSzTx/>
              <a:buFontTx/>
              <a:buNone/>
            </a:pPr>
            <a:r>
              <a:rPr lang="en-US" altLang="ja-JP" sz="2400" dirty="0">
                <a:latin typeface="Times New Roman" panose="02020603050405020304" pitchFamily="18" charset="0"/>
              </a:rPr>
              <a:t>PUSHI   7</a:t>
            </a:r>
          </a:p>
          <a:p>
            <a:pPr eaLnBrk="1" hangingPunct="1">
              <a:spcBef>
                <a:spcPct val="0"/>
              </a:spcBef>
              <a:buClrTx/>
              <a:buSzTx/>
              <a:buFontTx/>
              <a:buNone/>
            </a:pPr>
            <a:r>
              <a:rPr lang="en-US" altLang="ja-JP" sz="2400" dirty="0">
                <a:latin typeface="Times New Roman" panose="02020603050405020304" pitchFamily="18" charset="0"/>
              </a:rPr>
              <a:t>ADD</a:t>
            </a:r>
          </a:p>
          <a:p>
            <a:pPr eaLnBrk="1" hangingPunct="1">
              <a:spcBef>
                <a:spcPct val="0"/>
              </a:spcBef>
              <a:buClrTx/>
              <a:buSzTx/>
              <a:buFontTx/>
              <a:buNone/>
            </a:pPr>
            <a:r>
              <a:rPr lang="en-US" altLang="ja-JP" sz="2400" dirty="0">
                <a:latin typeface="Times New Roman" panose="02020603050405020304" pitchFamily="18" charset="0"/>
              </a:rPr>
              <a:t>ASSGN</a:t>
            </a:r>
          </a:p>
          <a:p>
            <a:pPr eaLnBrk="1" hangingPunct="1">
              <a:spcBef>
                <a:spcPct val="0"/>
              </a:spcBef>
              <a:buClrTx/>
              <a:buSzTx/>
              <a:buFontTx/>
              <a:buNone/>
            </a:pPr>
            <a:r>
              <a:rPr lang="en-US" altLang="ja-JP" sz="2400" dirty="0">
                <a:latin typeface="Times New Roman" panose="02020603050405020304" pitchFamily="18" charset="0"/>
              </a:rPr>
              <a:t>REMOVE</a:t>
            </a:r>
          </a:p>
        </p:txBody>
      </p:sp>
      <p:grpSp>
        <p:nvGrpSpPr>
          <p:cNvPr id="191498" name="Group 10"/>
          <p:cNvGrpSpPr>
            <a:grpSpLocks/>
          </p:cNvGrpSpPr>
          <p:nvPr/>
        </p:nvGrpSpPr>
        <p:grpSpPr bwMode="auto">
          <a:xfrm>
            <a:off x="6019800" y="3352800"/>
            <a:ext cx="2514600" cy="1524000"/>
            <a:chOff x="3792" y="2112"/>
            <a:chExt cx="1584" cy="960"/>
          </a:xfrm>
        </p:grpSpPr>
        <p:sp>
          <p:nvSpPr>
            <p:cNvPr id="19467" name="Rectangle 8"/>
            <p:cNvSpPr>
              <a:spLocks noChangeArrowheads="1"/>
            </p:cNvSpPr>
            <p:nvPr/>
          </p:nvSpPr>
          <p:spPr bwMode="auto">
            <a:xfrm>
              <a:off x="4224" y="2112"/>
              <a:ext cx="1152" cy="96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&amp;s</a:t>
              </a:r>
            </a:p>
            <a:p>
              <a:pPr eaLnBrk="1" hangingPunct="1">
                <a:spcBef>
                  <a:spcPct val="0"/>
                </a:spcBef>
                <a:buClrTx/>
                <a:buSzTx/>
                <a:buFontTx/>
                <a:buNone/>
              </a:pPr>
              <a:r>
                <a:rPr lang="en-US" altLang="ja-JP" sz="2400" dirty="0">
                  <a:latin typeface="Times New Roman" panose="02020603050405020304" pitchFamily="18" charset="0"/>
                </a:rPr>
                <a:t>PUSHI 10</a:t>
              </a:r>
            </a:p>
            <a:p>
              <a:pPr eaLnBrk="1" hangingPunct="1">
                <a:spcBef>
                  <a:spcPct val="0"/>
                </a:spcBef>
                <a:buClrTx/>
                <a:buSzTx/>
                <a:buFontTx/>
                <a:buNone/>
              </a:pPr>
              <a:r>
                <a:rPr lang="en-US" altLang="ja-JP" sz="2400" dirty="0">
                  <a:latin typeface="Times New Roman" panose="02020603050405020304" pitchFamily="18" charset="0"/>
                </a:rPr>
                <a:t>ASSGN</a:t>
              </a:r>
              <a:endParaRPr lang="en-US" altLang="ja-JP" sz="2400" dirty="0">
                <a:solidFill>
                  <a:srgbClr val="FFFF99"/>
                </a:solidFill>
                <a:latin typeface="Times New Roman" panose="02020603050405020304" pitchFamily="18" charset="0"/>
              </a:endParaRPr>
            </a:p>
            <a:p>
              <a:pPr eaLnBrk="1" hangingPunct="1">
                <a:spcBef>
                  <a:spcPct val="0"/>
                </a:spcBef>
                <a:buClrTx/>
                <a:buSzTx/>
                <a:buFontTx/>
                <a:buNone/>
              </a:pPr>
              <a:r>
                <a:rPr lang="en-US" altLang="ja-JP" sz="2400" dirty="0">
                  <a:latin typeface="Times New Roman" panose="02020603050405020304" pitchFamily="18" charset="0"/>
                </a:rPr>
                <a:t>REMOVE</a:t>
              </a:r>
            </a:p>
          </p:txBody>
        </p:sp>
        <p:sp>
          <p:nvSpPr>
            <p:cNvPr id="19468" name="AutoShape 9"/>
            <p:cNvSpPr>
              <a:spLocks noChangeArrowheads="1"/>
            </p:cNvSpPr>
            <p:nvPr/>
          </p:nvSpPr>
          <p:spPr bwMode="auto">
            <a:xfrm>
              <a:off x="3792" y="2448"/>
              <a:ext cx="384"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91499" name="Rectangle 11"/>
          <p:cNvSpPr>
            <a:spLocks noChangeArrowheads="1"/>
          </p:cNvSpPr>
          <p:nvPr/>
        </p:nvSpPr>
        <p:spPr bwMode="auto">
          <a:xfrm>
            <a:off x="4038600" y="3352800"/>
            <a:ext cx="19050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&amp;s</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PUSHI   3</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PUSHI   7</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ADD</a:t>
            </a:r>
          </a:p>
          <a:p>
            <a:pPr eaLnBrk="1" hangingPunct="1">
              <a:spcBef>
                <a:spcPct val="0"/>
              </a:spcBef>
              <a:buClrTx/>
              <a:buSzTx/>
              <a:buFontTx/>
              <a:buNone/>
            </a:pPr>
            <a:r>
              <a:rPr lang="en-US" altLang="ja-JP" sz="2400" dirty="0">
                <a:latin typeface="Times New Roman" panose="02020603050405020304" pitchFamily="18" charset="0"/>
              </a:rPr>
              <a:t>ASSGN</a:t>
            </a:r>
          </a:p>
          <a:p>
            <a:pPr eaLnBrk="1" hangingPunct="1">
              <a:spcBef>
                <a:spcPct val="0"/>
              </a:spcBef>
              <a:buClrTx/>
              <a:buSzTx/>
              <a:buFontTx/>
              <a:buNone/>
            </a:pPr>
            <a:r>
              <a:rPr lang="en-US" altLang="ja-JP" sz="2400" dirty="0">
                <a:latin typeface="Times New Roman" panose="02020603050405020304" pitchFamily="18" charset="0"/>
              </a:rPr>
              <a:t>REMOVE</a:t>
            </a:r>
          </a:p>
        </p:txBody>
      </p:sp>
      <p:grpSp>
        <p:nvGrpSpPr>
          <p:cNvPr id="191502" name="Group 14"/>
          <p:cNvGrpSpPr>
            <a:grpSpLocks/>
          </p:cNvGrpSpPr>
          <p:nvPr/>
        </p:nvGrpSpPr>
        <p:grpSpPr bwMode="auto">
          <a:xfrm>
            <a:off x="1600200" y="4191000"/>
            <a:ext cx="2057400" cy="1066800"/>
            <a:chOff x="1008" y="2640"/>
            <a:chExt cx="1296" cy="672"/>
          </a:xfrm>
        </p:grpSpPr>
        <p:sp>
          <p:nvSpPr>
            <p:cNvPr id="19465" name="AutoShape 12"/>
            <p:cNvSpPr>
              <a:spLocks noChangeArrowheads="1"/>
            </p:cNvSpPr>
            <p:nvPr/>
          </p:nvSpPr>
          <p:spPr bwMode="auto">
            <a:xfrm>
              <a:off x="1488" y="2640"/>
              <a:ext cx="384" cy="240"/>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9466" name="Rectangle 13"/>
            <p:cNvSpPr>
              <a:spLocks noChangeArrowheads="1"/>
            </p:cNvSpPr>
            <p:nvPr/>
          </p:nvSpPr>
          <p:spPr bwMode="auto">
            <a:xfrm>
              <a:off x="1008" y="2928"/>
              <a:ext cx="1296"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s = </a:t>
              </a:r>
              <a:r>
                <a:rPr lang="en-US" altLang="ja-JP" dirty="0">
                  <a:solidFill>
                    <a:srgbClr val="FFFF99"/>
                  </a:solidFill>
                  <a:latin typeface="Times New Roman" panose="02020603050405020304" pitchFamily="18" charset="0"/>
                </a:rPr>
                <a:t>10</a:t>
              </a:r>
              <a:r>
                <a:rPr lang="en-US" altLang="ja-JP" dirty="0">
                  <a:latin typeface="Times New Roman" panose="02020603050405020304" pitchFamily="18"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91502"/>
                                        </p:tgtEl>
                                        <p:attrNameLst>
                                          <p:attrName>style.visibility</p:attrName>
                                        </p:attrNameLst>
                                      </p:cBhvr>
                                      <p:to>
                                        <p:strVal val="visible"/>
                                      </p:to>
                                    </p:set>
                                    <p:animEffect transition="in" filter="wipe(up)">
                                      <p:cBhvr>
                                        <p:cTn id="7" dur="500"/>
                                        <p:tgtEl>
                                          <p:spTgt spid="1915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1499"/>
                                        </p:tgtEl>
                                        <p:attrNameLst>
                                          <p:attrName>style.visibility</p:attrName>
                                        </p:attrNameLst>
                                      </p:cBhvr>
                                      <p:to>
                                        <p:strVal val="visible"/>
                                      </p:to>
                                    </p:set>
                                    <p:animEffect transition="in" filter="checkerboard(across)">
                                      <p:cBhvr>
                                        <p:cTn id="12" dur="500"/>
                                        <p:tgtEl>
                                          <p:spTgt spid="1914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1498"/>
                                        </p:tgtEl>
                                        <p:attrNameLst>
                                          <p:attrName>style.visibility</p:attrName>
                                        </p:attrNameLst>
                                      </p:cBhvr>
                                      <p:to>
                                        <p:strVal val="visible"/>
                                      </p:to>
                                    </p:set>
                                    <p:animEffect transition="in" filter="wipe(left)">
                                      <p:cBhvr>
                                        <p:cTn id="17" dur="500"/>
                                        <p:tgtEl>
                                          <p:spTgt spid="191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9"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コンパイル時定数計算</a:t>
            </a:r>
          </a:p>
        </p:txBody>
      </p:sp>
      <p:sp>
        <p:nvSpPr>
          <p:cNvPr id="20483" name="Rectangle 4"/>
          <p:cNvSpPr>
            <a:spLocks noChangeArrowheads="1"/>
          </p:cNvSpPr>
          <p:nvPr/>
        </p:nvSpPr>
        <p:spPr bwMode="auto">
          <a:xfrm>
            <a:off x="1066800" y="19812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m = </a:t>
            </a:r>
            <a:r>
              <a:rPr lang="en-US" altLang="ja-JP" dirty="0">
                <a:solidFill>
                  <a:srgbClr val="FFFF99"/>
                </a:solidFill>
                <a:latin typeface="Times New Roman" panose="02020603050405020304" pitchFamily="18" charset="0"/>
              </a:rPr>
              <a:t>2 * 4</a:t>
            </a:r>
            <a:r>
              <a:rPr lang="en-US" altLang="ja-JP" dirty="0">
                <a:latin typeface="Times New Roman" panose="02020603050405020304" pitchFamily="18" charset="0"/>
              </a:rPr>
              <a:t>;</a:t>
            </a:r>
          </a:p>
        </p:txBody>
      </p:sp>
      <p:sp>
        <p:nvSpPr>
          <p:cNvPr id="20484" name="Rectangle 5"/>
          <p:cNvSpPr>
            <a:spLocks noChangeArrowheads="1"/>
          </p:cNvSpPr>
          <p:nvPr/>
        </p:nvSpPr>
        <p:spPr bwMode="auto">
          <a:xfrm>
            <a:off x="3733800" y="1905000"/>
            <a:ext cx="19050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&amp;m</a:t>
            </a:r>
          </a:p>
          <a:p>
            <a:pPr eaLnBrk="1" hangingPunct="1">
              <a:spcBef>
                <a:spcPct val="0"/>
              </a:spcBef>
              <a:buClrTx/>
              <a:buSzTx/>
              <a:buFontTx/>
              <a:buNone/>
            </a:pPr>
            <a:r>
              <a:rPr lang="en-US" altLang="ja-JP" sz="2400" dirty="0">
                <a:latin typeface="Times New Roman" panose="02020603050405020304" pitchFamily="18" charset="0"/>
              </a:rPr>
              <a:t>PUSHI   2</a:t>
            </a:r>
          </a:p>
          <a:p>
            <a:pPr eaLnBrk="1" hangingPunct="1">
              <a:spcBef>
                <a:spcPct val="0"/>
              </a:spcBef>
              <a:buClrTx/>
              <a:buSzTx/>
              <a:buFontTx/>
              <a:buNone/>
            </a:pPr>
            <a:r>
              <a:rPr lang="en-US" altLang="ja-JP" sz="2400" dirty="0">
                <a:latin typeface="Times New Roman" panose="02020603050405020304" pitchFamily="18" charset="0"/>
              </a:rPr>
              <a:t>PUSHI   4</a:t>
            </a:r>
          </a:p>
          <a:p>
            <a:pPr eaLnBrk="1" hangingPunct="1">
              <a:spcBef>
                <a:spcPct val="0"/>
              </a:spcBef>
              <a:buClrTx/>
              <a:buSzTx/>
              <a:buFontTx/>
              <a:buNone/>
            </a:pPr>
            <a:r>
              <a:rPr lang="en-US" altLang="ja-JP" sz="2400" dirty="0">
                <a:latin typeface="Times New Roman" panose="02020603050405020304" pitchFamily="18" charset="0"/>
              </a:rPr>
              <a:t>MUL</a:t>
            </a:r>
          </a:p>
          <a:p>
            <a:pPr eaLnBrk="1" hangingPunct="1">
              <a:spcBef>
                <a:spcPct val="0"/>
              </a:spcBef>
              <a:buClrTx/>
              <a:buSzTx/>
              <a:buFontTx/>
              <a:buNone/>
            </a:pPr>
            <a:r>
              <a:rPr lang="en-US" altLang="ja-JP" sz="2400" dirty="0">
                <a:latin typeface="Times New Roman" panose="02020603050405020304" pitchFamily="18" charset="0"/>
              </a:rPr>
              <a:t>ASSGN</a:t>
            </a:r>
          </a:p>
          <a:p>
            <a:pPr eaLnBrk="1" hangingPunct="1">
              <a:spcBef>
                <a:spcPct val="0"/>
              </a:spcBef>
              <a:buClrTx/>
              <a:buSzTx/>
              <a:buFontTx/>
              <a:buNone/>
            </a:pPr>
            <a:r>
              <a:rPr lang="en-US" altLang="ja-JP" sz="2400" dirty="0">
                <a:latin typeface="Times New Roman" panose="02020603050405020304" pitchFamily="18" charset="0"/>
              </a:rPr>
              <a:t>REMOVE</a:t>
            </a:r>
          </a:p>
        </p:txBody>
      </p:sp>
      <p:grpSp>
        <p:nvGrpSpPr>
          <p:cNvPr id="192518" name="Group 6"/>
          <p:cNvGrpSpPr>
            <a:grpSpLocks/>
          </p:cNvGrpSpPr>
          <p:nvPr/>
        </p:nvGrpSpPr>
        <p:grpSpPr bwMode="auto">
          <a:xfrm>
            <a:off x="5715000" y="1905000"/>
            <a:ext cx="2514600" cy="1524000"/>
            <a:chOff x="3792" y="2112"/>
            <a:chExt cx="1584" cy="960"/>
          </a:xfrm>
        </p:grpSpPr>
        <p:sp>
          <p:nvSpPr>
            <p:cNvPr id="20495" name="Rectangle 7"/>
            <p:cNvSpPr>
              <a:spLocks noChangeArrowheads="1"/>
            </p:cNvSpPr>
            <p:nvPr/>
          </p:nvSpPr>
          <p:spPr bwMode="auto">
            <a:xfrm>
              <a:off x="4224" y="2112"/>
              <a:ext cx="1152" cy="96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&amp;m</a:t>
              </a:r>
            </a:p>
            <a:p>
              <a:pPr eaLnBrk="1" hangingPunct="1">
                <a:spcBef>
                  <a:spcPct val="0"/>
                </a:spcBef>
                <a:buClrTx/>
                <a:buSzTx/>
                <a:buFontTx/>
                <a:buNone/>
              </a:pPr>
              <a:r>
                <a:rPr lang="en-US" altLang="ja-JP" sz="2400" dirty="0">
                  <a:latin typeface="Times New Roman" panose="02020603050405020304" pitchFamily="18" charset="0"/>
                </a:rPr>
                <a:t>PUSHI   8</a:t>
              </a:r>
            </a:p>
            <a:p>
              <a:pPr eaLnBrk="1" hangingPunct="1">
                <a:spcBef>
                  <a:spcPct val="0"/>
                </a:spcBef>
                <a:buClrTx/>
                <a:buSzTx/>
                <a:buFontTx/>
                <a:buNone/>
              </a:pPr>
              <a:r>
                <a:rPr lang="en-US" altLang="ja-JP" sz="2400" dirty="0">
                  <a:latin typeface="Times New Roman" panose="02020603050405020304" pitchFamily="18" charset="0"/>
                </a:rPr>
                <a:t>ASSGN</a:t>
              </a:r>
              <a:endParaRPr lang="en-US" altLang="ja-JP" sz="2400" dirty="0">
                <a:solidFill>
                  <a:srgbClr val="FFFF99"/>
                </a:solidFill>
                <a:latin typeface="Times New Roman" panose="02020603050405020304" pitchFamily="18" charset="0"/>
              </a:endParaRPr>
            </a:p>
            <a:p>
              <a:pPr eaLnBrk="1" hangingPunct="1">
                <a:spcBef>
                  <a:spcPct val="0"/>
                </a:spcBef>
                <a:buClrTx/>
                <a:buSzTx/>
                <a:buFontTx/>
                <a:buNone/>
              </a:pPr>
              <a:r>
                <a:rPr lang="en-US" altLang="ja-JP" sz="2400" dirty="0">
                  <a:latin typeface="Times New Roman" panose="02020603050405020304" pitchFamily="18" charset="0"/>
                </a:rPr>
                <a:t>REMOVE</a:t>
              </a:r>
            </a:p>
          </p:txBody>
        </p:sp>
        <p:sp>
          <p:nvSpPr>
            <p:cNvPr id="20496" name="AutoShape 8"/>
            <p:cNvSpPr>
              <a:spLocks noChangeArrowheads="1"/>
            </p:cNvSpPr>
            <p:nvPr/>
          </p:nvSpPr>
          <p:spPr bwMode="auto">
            <a:xfrm>
              <a:off x="3792" y="2448"/>
              <a:ext cx="384"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0486" name="Rectangle 9"/>
          <p:cNvSpPr>
            <a:spLocks noChangeArrowheads="1"/>
          </p:cNvSpPr>
          <p:nvPr/>
        </p:nvSpPr>
        <p:spPr bwMode="auto">
          <a:xfrm>
            <a:off x="1066800" y="44196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d = 10 / 0;</a:t>
            </a:r>
          </a:p>
        </p:txBody>
      </p:sp>
      <p:sp>
        <p:nvSpPr>
          <p:cNvPr id="20487" name="Rectangle 10"/>
          <p:cNvSpPr>
            <a:spLocks noChangeArrowheads="1"/>
          </p:cNvSpPr>
          <p:nvPr/>
        </p:nvSpPr>
        <p:spPr bwMode="auto">
          <a:xfrm>
            <a:off x="3733800" y="4343400"/>
            <a:ext cx="19050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&amp;d</a:t>
            </a:r>
          </a:p>
          <a:p>
            <a:pPr eaLnBrk="1" hangingPunct="1">
              <a:spcBef>
                <a:spcPct val="0"/>
              </a:spcBef>
              <a:buClrTx/>
              <a:buSzTx/>
              <a:buFontTx/>
              <a:buNone/>
            </a:pPr>
            <a:r>
              <a:rPr lang="en-US" altLang="ja-JP" sz="2400" dirty="0">
                <a:latin typeface="Times New Roman" panose="02020603050405020304" pitchFamily="18" charset="0"/>
              </a:rPr>
              <a:t>PUSHI 10</a:t>
            </a:r>
          </a:p>
          <a:p>
            <a:pPr eaLnBrk="1" hangingPunct="1">
              <a:spcBef>
                <a:spcPct val="0"/>
              </a:spcBef>
              <a:buClrTx/>
              <a:buSzTx/>
              <a:buFontTx/>
              <a:buNone/>
            </a:pPr>
            <a:r>
              <a:rPr lang="en-US" altLang="ja-JP" sz="2400" dirty="0">
                <a:latin typeface="Times New Roman" panose="02020603050405020304" pitchFamily="18" charset="0"/>
              </a:rPr>
              <a:t>PUSHI   0</a:t>
            </a:r>
          </a:p>
          <a:p>
            <a:pPr eaLnBrk="1" hangingPunct="1">
              <a:spcBef>
                <a:spcPct val="0"/>
              </a:spcBef>
              <a:buClrTx/>
              <a:buSzTx/>
              <a:buFontTx/>
              <a:buNone/>
            </a:pPr>
            <a:r>
              <a:rPr lang="en-US" altLang="ja-JP" sz="2400" dirty="0">
                <a:latin typeface="Times New Roman" panose="02020603050405020304" pitchFamily="18" charset="0"/>
              </a:rPr>
              <a:t>DIV</a:t>
            </a:r>
          </a:p>
          <a:p>
            <a:pPr eaLnBrk="1" hangingPunct="1">
              <a:spcBef>
                <a:spcPct val="0"/>
              </a:spcBef>
              <a:buClrTx/>
              <a:buSzTx/>
              <a:buFontTx/>
              <a:buNone/>
            </a:pPr>
            <a:r>
              <a:rPr lang="en-US" altLang="ja-JP" sz="2400" dirty="0">
                <a:latin typeface="Times New Roman" panose="02020603050405020304" pitchFamily="18" charset="0"/>
              </a:rPr>
              <a:t>ASSGN</a:t>
            </a:r>
          </a:p>
          <a:p>
            <a:pPr eaLnBrk="1" hangingPunct="1">
              <a:spcBef>
                <a:spcPct val="0"/>
              </a:spcBef>
              <a:buClrTx/>
              <a:buSzTx/>
              <a:buFontTx/>
              <a:buNone/>
            </a:pPr>
            <a:r>
              <a:rPr lang="en-US" altLang="ja-JP" sz="2400" dirty="0">
                <a:latin typeface="Times New Roman" panose="02020603050405020304" pitchFamily="18" charset="0"/>
              </a:rPr>
              <a:t>REMOVE</a:t>
            </a:r>
          </a:p>
        </p:txBody>
      </p:sp>
      <p:sp>
        <p:nvSpPr>
          <p:cNvPr id="192528" name="Rectangle 16"/>
          <p:cNvSpPr>
            <a:spLocks noChangeArrowheads="1"/>
          </p:cNvSpPr>
          <p:nvPr/>
        </p:nvSpPr>
        <p:spPr bwMode="auto">
          <a:xfrm>
            <a:off x="3733800" y="1905000"/>
            <a:ext cx="19050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&amp;m</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PUSHI   2</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PUSHI   4</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MUL</a:t>
            </a:r>
          </a:p>
          <a:p>
            <a:pPr eaLnBrk="1" hangingPunct="1">
              <a:spcBef>
                <a:spcPct val="0"/>
              </a:spcBef>
              <a:buClrTx/>
              <a:buSzTx/>
              <a:buFontTx/>
              <a:buNone/>
            </a:pPr>
            <a:r>
              <a:rPr lang="en-US" altLang="ja-JP" sz="2400" dirty="0">
                <a:latin typeface="Times New Roman" panose="02020603050405020304" pitchFamily="18" charset="0"/>
              </a:rPr>
              <a:t>ASSGN</a:t>
            </a:r>
          </a:p>
          <a:p>
            <a:pPr eaLnBrk="1" hangingPunct="1">
              <a:spcBef>
                <a:spcPct val="0"/>
              </a:spcBef>
              <a:buClrTx/>
              <a:buSzTx/>
              <a:buFontTx/>
              <a:buNone/>
            </a:pPr>
            <a:r>
              <a:rPr lang="en-US" altLang="ja-JP" sz="2400" dirty="0">
                <a:latin typeface="Times New Roman" panose="02020603050405020304" pitchFamily="18" charset="0"/>
              </a:rPr>
              <a:t>REMOVE</a:t>
            </a:r>
          </a:p>
        </p:txBody>
      </p:sp>
      <p:grpSp>
        <p:nvGrpSpPr>
          <p:cNvPr id="192533" name="Group 21"/>
          <p:cNvGrpSpPr>
            <a:grpSpLocks/>
          </p:cNvGrpSpPr>
          <p:nvPr/>
        </p:nvGrpSpPr>
        <p:grpSpPr bwMode="auto">
          <a:xfrm>
            <a:off x="1066800" y="2743200"/>
            <a:ext cx="2057400" cy="1066800"/>
            <a:chOff x="672" y="1728"/>
            <a:chExt cx="1296" cy="672"/>
          </a:xfrm>
        </p:grpSpPr>
        <p:sp>
          <p:nvSpPr>
            <p:cNvPr id="20493" name="Rectangle 18"/>
            <p:cNvSpPr>
              <a:spLocks noChangeArrowheads="1"/>
            </p:cNvSpPr>
            <p:nvPr/>
          </p:nvSpPr>
          <p:spPr bwMode="auto">
            <a:xfrm>
              <a:off x="672" y="2016"/>
              <a:ext cx="1296"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m = 8;</a:t>
              </a:r>
            </a:p>
          </p:txBody>
        </p:sp>
        <p:sp>
          <p:nvSpPr>
            <p:cNvPr id="20494" name="AutoShape 19"/>
            <p:cNvSpPr>
              <a:spLocks noChangeArrowheads="1"/>
            </p:cNvSpPr>
            <p:nvPr/>
          </p:nvSpPr>
          <p:spPr bwMode="auto">
            <a:xfrm>
              <a:off x="1152" y="1728"/>
              <a:ext cx="384" cy="240"/>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grpSp>
        <p:nvGrpSpPr>
          <p:cNvPr id="192534" name="Group 22"/>
          <p:cNvGrpSpPr>
            <a:grpSpLocks/>
          </p:cNvGrpSpPr>
          <p:nvPr/>
        </p:nvGrpSpPr>
        <p:grpSpPr bwMode="auto">
          <a:xfrm>
            <a:off x="838200" y="5181600"/>
            <a:ext cx="2857500" cy="1279525"/>
            <a:chOff x="528" y="3264"/>
            <a:chExt cx="1800" cy="806"/>
          </a:xfrm>
        </p:grpSpPr>
        <p:sp>
          <p:nvSpPr>
            <p:cNvPr id="20491" name="Text Box 14"/>
            <p:cNvSpPr txBox="1">
              <a:spLocks noChangeArrowheads="1"/>
            </p:cNvSpPr>
            <p:nvPr/>
          </p:nvSpPr>
          <p:spPr bwMode="auto">
            <a:xfrm>
              <a:off x="528" y="3552"/>
              <a:ext cx="1800"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零除算エラーとして</a:t>
              </a:r>
            </a:p>
            <a:p>
              <a:pPr eaLnBrk="1" hangingPunct="1">
                <a:spcBef>
                  <a:spcPct val="0"/>
                </a:spcBef>
                <a:buClrTx/>
                <a:buSzTx/>
                <a:buFontTx/>
                <a:buNone/>
              </a:pPr>
              <a:r>
                <a:rPr lang="ja-JP" altLang="en-US" sz="2400" dirty="0">
                  <a:latin typeface="Times New Roman" panose="02020603050405020304" pitchFamily="18" charset="0"/>
                </a:rPr>
                <a:t>コンパイル時にはじく</a:t>
              </a:r>
            </a:p>
          </p:txBody>
        </p:sp>
        <p:sp>
          <p:nvSpPr>
            <p:cNvPr id="20492" name="AutoShape 20"/>
            <p:cNvSpPr>
              <a:spLocks noChangeArrowheads="1"/>
            </p:cNvSpPr>
            <p:nvPr/>
          </p:nvSpPr>
          <p:spPr bwMode="auto">
            <a:xfrm>
              <a:off x="1152" y="3264"/>
              <a:ext cx="384" cy="240"/>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92533"/>
                                        </p:tgtEl>
                                        <p:attrNameLst>
                                          <p:attrName>style.visibility</p:attrName>
                                        </p:attrNameLst>
                                      </p:cBhvr>
                                      <p:to>
                                        <p:strVal val="visible"/>
                                      </p:to>
                                    </p:set>
                                    <p:animEffect transition="in" filter="wipe(up)">
                                      <p:cBhvr>
                                        <p:cTn id="7" dur="500"/>
                                        <p:tgtEl>
                                          <p:spTgt spid="1925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2528"/>
                                        </p:tgtEl>
                                        <p:attrNameLst>
                                          <p:attrName>style.visibility</p:attrName>
                                        </p:attrNameLst>
                                      </p:cBhvr>
                                      <p:to>
                                        <p:strVal val="visible"/>
                                      </p:to>
                                    </p:set>
                                    <p:animEffect transition="in" filter="checkerboard(across)">
                                      <p:cBhvr>
                                        <p:cTn id="12" dur="500"/>
                                        <p:tgtEl>
                                          <p:spTgt spid="1925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2518"/>
                                        </p:tgtEl>
                                        <p:attrNameLst>
                                          <p:attrName>style.visibility</p:attrName>
                                        </p:attrNameLst>
                                      </p:cBhvr>
                                      <p:to>
                                        <p:strVal val="visible"/>
                                      </p:to>
                                    </p:set>
                                    <p:animEffect transition="in" filter="wipe(left)">
                                      <p:cBhvr>
                                        <p:cTn id="17" dur="500"/>
                                        <p:tgtEl>
                                          <p:spTgt spid="1925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92534"/>
                                        </p:tgtEl>
                                        <p:attrNameLst>
                                          <p:attrName>style.visibility</p:attrName>
                                        </p:attrNameLst>
                                      </p:cBhvr>
                                      <p:to>
                                        <p:strVal val="visible"/>
                                      </p:to>
                                    </p:set>
                                    <p:animEffect transition="in" filter="wipe(up)">
                                      <p:cBhvr>
                                        <p:cTn id="22" dur="500"/>
                                        <p:tgtEl>
                                          <p:spTgt spid="192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28"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コンパイル時定数計算</a:t>
            </a:r>
          </a:p>
        </p:txBody>
      </p:sp>
      <p:sp>
        <p:nvSpPr>
          <p:cNvPr id="20483" name="Rectangle 4"/>
          <p:cNvSpPr>
            <a:spLocks noChangeArrowheads="1"/>
          </p:cNvSpPr>
          <p:nvPr/>
        </p:nvSpPr>
        <p:spPr bwMode="auto">
          <a:xfrm>
            <a:off x="1219200" y="19050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3 + 5</a:t>
            </a:r>
          </a:p>
        </p:txBody>
      </p:sp>
      <p:sp>
        <p:nvSpPr>
          <p:cNvPr id="192528" name="Rectangle 16"/>
          <p:cNvSpPr>
            <a:spLocks noChangeArrowheads="1"/>
          </p:cNvSpPr>
          <p:nvPr/>
        </p:nvSpPr>
        <p:spPr bwMode="auto">
          <a:xfrm>
            <a:off x="3733800" y="1905000"/>
            <a:ext cx="21336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PUSHI   3</a:t>
            </a:r>
          </a:p>
          <a:p>
            <a:pPr eaLnBrk="1" hangingPunct="1">
              <a:spcBef>
                <a:spcPct val="0"/>
              </a:spcBef>
              <a:buClrTx/>
              <a:buSzTx/>
              <a:buFontTx/>
              <a:buNone/>
            </a:pPr>
            <a:r>
              <a:rPr lang="en-US" altLang="ja-JP" dirty="0">
                <a:latin typeface="Times New Roman" panose="02020603050405020304" pitchFamily="18" charset="0"/>
              </a:rPr>
              <a:t>PUSHI   5</a:t>
            </a:r>
          </a:p>
          <a:p>
            <a:pPr eaLnBrk="1" hangingPunct="1">
              <a:spcBef>
                <a:spcPct val="0"/>
              </a:spcBef>
              <a:buClrTx/>
              <a:buSzTx/>
              <a:buFontTx/>
              <a:buNone/>
            </a:pPr>
            <a:r>
              <a:rPr lang="en-US" altLang="ja-JP" dirty="0">
                <a:latin typeface="Times New Roman" panose="02020603050405020304" pitchFamily="18" charset="0"/>
              </a:rPr>
              <a:t>ADD</a:t>
            </a:r>
          </a:p>
        </p:txBody>
      </p:sp>
      <p:grpSp>
        <p:nvGrpSpPr>
          <p:cNvPr id="6" name="グループ化 5"/>
          <p:cNvGrpSpPr/>
          <p:nvPr/>
        </p:nvGrpSpPr>
        <p:grpSpPr>
          <a:xfrm>
            <a:off x="5524499" y="2209800"/>
            <a:ext cx="685801" cy="1028700"/>
            <a:chOff x="5950225" y="2762250"/>
            <a:chExt cx="685801" cy="1028700"/>
          </a:xfrm>
        </p:grpSpPr>
        <p:sp>
          <p:nvSpPr>
            <p:cNvPr id="2" name="円弧 1"/>
            <p:cNvSpPr/>
            <p:nvPr/>
          </p:nvSpPr>
          <p:spPr bwMode="auto">
            <a:xfrm>
              <a:off x="5950225" y="2762250"/>
              <a:ext cx="685800" cy="685800"/>
            </a:xfrm>
            <a:prstGeom prst="arc">
              <a:avLst/>
            </a:prstGeom>
            <a:noFill/>
            <a:ln w="38100" cap="flat" cmpd="sng" algn="ctr">
              <a:solidFill>
                <a:srgbClr val="00FF00"/>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18" name="円弧 17"/>
            <p:cNvSpPr/>
            <p:nvPr/>
          </p:nvSpPr>
          <p:spPr bwMode="auto">
            <a:xfrm>
              <a:off x="5950226" y="3105150"/>
              <a:ext cx="685800" cy="685800"/>
            </a:xfrm>
            <a:prstGeom prst="arc">
              <a:avLst/>
            </a:prstGeom>
            <a:noFill/>
            <a:ln w="38100" cap="flat" cmpd="sng" algn="ctr">
              <a:solidFill>
                <a:srgbClr val="00FF00"/>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19" name="円弧 18"/>
            <p:cNvSpPr/>
            <p:nvPr/>
          </p:nvSpPr>
          <p:spPr bwMode="auto">
            <a:xfrm rot="5400000">
              <a:off x="5950226" y="3105150"/>
              <a:ext cx="685800" cy="685800"/>
            </a:xfrm>
            <a:prstGeom prst="arc">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cxnSp>
          <p:nvCxnSpPr>
            <p:cNvPr id="4" name="直線コネクタ 3"/>
            <p:cNvCxnSpPr/>
            <p:nvPr/>
          </p:nvCxnSpPr>
          <p:spPr bwMode="auto">
            <a:xfrm>
              <a:off x="6636026" y="3105150"/>
              <a:ext cx="0" cy="342900"/>
            </a:xfrm>
            <a:prstGeom prst="line">
              <a:avLst/>
            </a:prstGeom>
            <a:solidFill>
              <a:schemeClr val="accent1"/>
            </a:solidFill>
            <a:ln w="38100" cap="flat" cmpd="sng" algn="ctr">
              <a:solidFill>
                <a:srgbClr val="00FF00"/>
              </a:solidFill>
              <a:prstDash val="solid"/>
              <a:round/>
              <a:headEnd type="none" w="med" len="med"/>
              <a:tailEnd type="none" w="med" len="med"/>
            </a:ln>
            <a:effectLst/>
          </p:spPr>
        </p:cxnSp>
      </p:grpSp>
      <p:sp>
        <p:nvSpPr>
          <p:cNvPr id="7" name="テキスト ボックス 6"/>
          <p:cNvSpPr txBox="1"/>
          <p:nvPr/>
        </p:nvSpPr>
        <p:spPr>
          <a:xfrm>
            <a:off x="1524000" y="4191000"/>
            <a:ext cx="6252033" cy="2062103"/>
          </a:xfrm>
          <a:prstGeom prst="rect">
            <a:avLst/>
          </a:prstGeom>
          <a:noFill/>
        </p:spPr>
        <p:txBody>
          <a:bodyPr wrap="none" rtlCol="0">
            <a:spAutoFit/>
          </a:bodyPr>
          <a:lstStyle/>
          <a:p>
            <a:r>
              <a:rPr lang="en-US" altLang="ja-JP" dirty="0"/>
              <a:t>ADD</a:t>
            </a:r>
            <a:r>
              <a:rPr lang="ja-JP" altLang="en-US" dirty="0"/>
              <a:t>挿入時に</a:t>
            </a:r>
            <a:endParaRPr lang="en-US" altLang="ja-JP" dirty="0"/>
          </a:p>
          <a:p>
            <a:pPr marL="514350" indent="-514350">
              <a:buFont typeface="+mj-lt"/>
              <a:buAutoNum type="arabicPeriod"/>
            </a:pPr>
            <a:r>
              <a:rPr lang="ja-JP" altLang="en-US" dirty="0"/>
              <a:t>前</a:t>
            </a:r>
            <a:r>
              <a:rPr lang="en-US" altLang="ja-JP" dirty="0"/>
              <a:t>2</a:t>
            </a:r>
            <a:r>
              <a:rPr lang="ja-JP" altLang="en-US" dirty="0"/>
              <a:t>個の命令をチェック</a:t>
            </a:r>
            <a:endParaRPr lang="en-US" altLang="ja-JP" dirty="0"/>
          </a:p>
          <a:p>
            <a:pPr marL="514350" indent="-514350">
              <a:buFont typeface="+mj-lt"/>
              <a:buAutoNum type="arabicPeriod"/>
            </a:pPr>
            <a:r>
              <a:rPr lang="ja-JP" altLang="en-US" dirty="0"/>
              <a:t>両方とも </a:t>
            </a:r>
            <a:r>
              <a:rPr lang="en-US" altLang="ja-JP" dirty="0"/>
              <a:t>PUSHI</a:t>
            </a:r>
            <a:r>
              <a:rPr lang="ja-JP" altLang="en-US" dirty="0"/>
              <a:t> なら命令を削除</a:t>
            </a:r>
            <a:endParaRPr lang="en-US" altLang="ja-JP" dirty="0"/>
          </a:p>
          <a:p>
            <a:pPr marL="514350" indent="-514350">
              <a:buFont typeface="+mj-lt"/>
              <a:buAutoNum type="arabicPeriod"/>
            </a:pPr>
            <a:r>
              <a:rPr lang="ja-JP" altLang="en-US" dirty="0"/>
              <a:t>計算後の命令を積む</a:t>
            </a:r>
            <a:endParaRPr lang="en-US" altLang="ja-JP" dirty="0"/>
          </a:p>
        </p:txBody>
      </p:sp>
      <p:sp>
        <p:nvSpPr>
          <p:cNvPr id="25" name="Rectangle 16"/>
          <p:cNvSpPr>
            <a:spLocks noChangeArrowheads="1"/>
          </p:cNvSpPr>
          <p:nvPr/>
        </p:nvSpPr>
        <p:spPr bwMode="auto">
          <a:xfrm>
            <a:off x="6591299" y="1905000"/>
            <a:ext cx="21336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PUSHI   8</a:t>
            </a:r>
          </a:p>
          <a:p>
            <a:pPr eaLnBrk="1" hangingPunct="1">
              <a:spcBef>
                <a:spcPct val="0"/>
              </a:spcBef>
              <a:buClrTx/>
              <a:buSzTx/>
              <a:buFontTx/>
              <a:buNone/>
            </a:pPr>
            <a:endParaRPr lang="en-US" altLang="ja-JP" dirty="0">
              <a:latin typeface="Times New Roman" panose="02020603050405020304" pitchFamily="18" charset="0"/>
            </a:endParaRPr>
          </a:p>
          <a:p>
            <a:pPr eaLnBrk="1" hangingPunct="1">
              <a:spcBef>
                <a:spcPct val="0"/>
              </a:spcBef>
              <a:buClrTx/>
              <a:buSzTx/>
              <a:buFontTx/>
              <a:buNone/>
            </a:pPr>
            <a:endParaRPr lang="en-US" altLang="ja-JP" dirty="0">
              <a:latin typeface="Times New Roman" panose="02020603050405020304" pitchFamily="18" charset="0"/>
            </a:endParaRPr>
          </a:p>
        </p:txBody>
      </p:sp>
      <p:cxnSp>
        <p:nvCxnSpPr>
          <p:cNvPr id="9" name="直線コネクタ 8"/>
          <p:cNvCxnSpPr/>
          <p:nvPr/>
        </p:nvCxnSpPr>
        <p:spPr bwMode="auto">
          <a:xfrm>
            <a:off x="3581400" y="1736725"/>
            <a:ext cx="2514600" cy="1997075"/>
          </a:xfrm>
          <a:prstGeom prst="line">
            <a:avLst/>
          </a:prstGeom>
          <a:solidFill>
            <a:schemeClr val="accent1"/>
          </a:solidFill>
          <a:ln w="38100" cap="flat" cmpd="sng" algn="ctr">
            <a:solidFill>
              <a:srgbClr val="FF00FF"/>
            </a:solidFill>
            <a:prstDash val="solid"/>
            <a:round/>
            <a:headEnd type="none" w="med" len="med"/>
            <a:tailEnd type="none" w="med" len="med"/>
          </a:ln>
          <a:effectLst/>
        </p:spPr>
      </p:cxnSp>
    </p:spTree>
    <p:extLst>
      <p:ext uri="{BB962C8B-B14F-4D97-AF65-F5344CB8AC3E}">
        <p14:creationId xmlns:p14="http://schemas.microsoft.com/office/powerpoint/2010/main" val="1128937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checkerboard(across)">
                                      <p:cBhvr>
                                        <p:cTn id="1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1895" name="Group 87"/>
          <p:cNvGraphicFramePr>
            <a:graphicFrameLocks noGrp="1"/>
          </p:cNvGraphicFramePr>
          <p:nvPr/>
        </p:nvGraphicFramePr>
        <p:xfrm>
          <a:off x="225758" y="487840"/>
          <a:ext cx="8648700" cy="6370160"/>
        </p:xfrm>
        <a:graphic>
          <a:graphicData uri="http://schemas.openxmlformats.org/drawingml/2006/table">
            <a:tbl>
              <a:tblPr/>
              <a:tblGrid>
                <a:gridCol w="301365">
                  <a:extLst>
                    <a:ext uri="{9D8B030D-6E8A-4147-A177-3AD203B41FA5}">
                      <a16:colId xmlns:a16="http://schemas.microsoft.com/office/drawing/2014/main" val="20000"/>
                    </a:ext>
                  </a:extLst>
                </a:gridCol>
                <a:gridCol w="2530510">
                  <a:extLst>
                    <a:ext uri="{9D8B030D-6E8A-4147-A177-3AD203B41FA5}">
                      <a16:colId xmlns:a16="http://schemas.microsoft.com/office/drawing/2014/main" val="20001"/>
                    </a:ext>
                  </a:extLst>
                </a:gridCol>
                <a:gridCol w="2504967">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321258">
                  <a:extLst>
                    <a:ext uri="{9D8B030D-6E8A-4147-A177-3AD203B41FA5}">
                      <a16:colId xmlns:a16="http://schemas.microsoft.com/office/drawing/2014/main" val="20004"/>
                    </a:ext>
                  </a:extLst>
                </a:gridCol>
              </a:tblGrid>
              <a:tr h="40965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Kc</a:t>
                      </a:r>
                    </a:p>
                  </a:txBody>
                  <a:tcPr marL="0" marR="0" marT="45715" marB="45715"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命令表格納部</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pIseg</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ArrayList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&lt;Instruction&gt;</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命令表</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pIsegPtr</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カウンタ</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PseudoIseg</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marT="45715" marB="45715"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15" marB="45715"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setI</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(opcode : Operator, flag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addr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命令を格納</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appendCode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(opcode : Operator,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addr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命令を格納</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appendCode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(opcode : Operator)</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命令を格納</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getLastCodeAddress</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命令末尾位置</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dump()</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命令表表示</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dump2file ()</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命令表出力</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dump2file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outputFileName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String)</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命令表出力</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0"/>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replaceCode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ptr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op : Operator)</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命令を変更</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replaceCode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ptr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addr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命令を変更</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80395">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checkOperator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ptr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op : Operator)</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boolean</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命令の一致判定</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80395">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getOperand</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ptr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オペランドを得る</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80395">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removeLastCode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15" marB="45715"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末尾の命令を削除</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12348" name="Rectangle 121"/>
          <p:cNvSpPr>
            <a:spLocks noGrp="1" noChangeArrowheads="1"/>
          </p:cNvSpPr>
          <p:nvPr>
            <p:ph type="title" idx="4294967295"/>
          </p:nvPr>
        </p:nvSpPr>
        <p:spPr>
          <a:xfrm>
            <a:off x="990600" y="-107692"/>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3600" dirty="0" err="1">
                <a:effectLst/>
                <a:latin typeface="Times New Roman" panose="02020603050405020304" pitchFamily="18" charset="0"/>
              </a:rPr>
              <a:t>PseudoIseg</a:t>
            </a:r>
            <a:r>
              <a:rPr lang="en-US" altLang="ja-JP" sz="3600" dirty="0">
                <a:effectLst/>
                <a:latin typeface="Times New Roman" panose="02020603050405020304" pitchFamily="18" charset="0"/>
              </a:rPr>
              <a:t> </a:t>
            </a:r>
            <a:r>
              <a:rPr lang="ja-JP" altLang="en-US" sz="3600" dirty="0">
                <a:effectLst/>
                <a:latin typeface="Times New Roman" panose="02020603050405020304" pitchFamily="18" charset="0"/>
              </a:rPr>
              <a:t>クラス</a:t>
            </a:r>
          </a:p>
        </p:txBody>
      </p:sp>
      <p:sp>
        <p:nvSpPr>
          <p:cNvPr id="631897" name="AutoShape 89"/>
          <p:cNvSpPr>
            <a:spLocks noChangeArrowheads="1"/>
          </p:cNvSpPr>
          <p:nvPr/>
        </p:nvSpPr>
        <p:spPr bwMode="auto">
          <a:xfrm>
            <a:off x="226722" y="5715000"/>
            <a:ext cx="8647735" cy="11430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extLst>
      <p:ext uri="{BB962C8B-B14F-4D97-AF65-F5344CB8AC3E}">
        <p14:creationId xmlns:p14="http://schemas.microsoft.com/office/powerpoint/2010/main" val="380103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31897"/>
                                        </p:tgtEl>
                                        <p:attrNameLst>
                                          <p:attrName>style.visibility</p:attrName>
                                        </p:attrNameLst>
                                      </p:cBhvr>
                                      <p:to>
                                        <p:strVal val="visible"/>
                                      </p:to>
                                    </p:set>
                                    <p:animEffect transition="in" filter="checkerboard(across)">
                                      <p:cBhvr>
                                        <p:cTn id="7" dur="500"/>
                                        <p:tgtEl>
                                          <p:spTgt spid="6318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189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命令の一致判定</a:t>
            </a:r>
          </a:p>
        </p:txBody>
      </p:sp>
      <p:sp>
        <p:nvSpPr>
          <p:cNvPr id="15363" name="Rectangle 3"/>
          <p:cNvSpPr>
            <a:spLocks noGrp="1" noChangeArrowheads="1"/>
          </p:cNvSpPr>
          <p:nvPr>
            <p:ph type="body" idx="4294967295"/>
          </p:nvPr>
        </p:nvSpPr>
        <p:spPr>
          <a:xfrm>
            <a:off x="1087056" y="1508113"/>
            <a:ext cx="7543800" cy="153945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dirty="0" err="1">
                <a:effectLst/>
                <a:latin typeface="Times New Roman" panose="02020603050405020304" pitchFamily="18" charset="0"/>
                <a:ea typeface="ＭＳ Ｐゴシック" panose="020B0600070205080204" pitchFamily="50" charset="-128"/>
              </a:rPr>
              <a:t>Iseg</a:t>
            </a:r>
            <a:r>
              <a:rPr lang="ja-JP" altLang="en-US" sz="2800" dirty="0">
                <a:effectLst/>
                <a:latin typeface="Times New Roman" panose="02020603050405020304" pitchFamily="18" charset="0"/>
                <a:ea typeface="ＭＳ Ｐゴシック" panose="020B0600070205080204" pitchFamily="50" charset="-128"/>
              </a:rPr>
              <a:t>の命令の一致判定は </a:t>
            </a:r>
          </a:p>
          <a:p>
            <a:pPr>
              <a:buFont typeface="Wingdings" panose="05000000000000000000" pitchFamily="2" charset="2"/>
              <a:buNone/>
            </a:pPr>
            <a:r>
              <a:rPr lang="en-US" altLang="ja-JP" dirty="0">
                <a:effectLst/>
                <a:latin typeface="Times New Roman" panose="02020603050405020304" pitchFamily="18" charset="0"/>
                <a:ea typeface="ＭＳ Ｐゴシック" panose="020B0600070205080204" pitchFamily="50" charset="-128"/>
              </a:rPr>
              <a:t>    </a:t>
            </a:r>
            <a:r>
              <a:rPr lang="en-US" altLang="ja-JP" dirty="0" err="1">
                <a:effectLst/>
                <a:latin typeface="Times New Roman" panose="02020603050405020304" pitchFamily="18" charset="0"/>
                <a:ea typeface="ＭＳ Ｐゴシック" panose="020B0600070205080204" pitchFamily="50" charset="-128"/>
              </a:rPr>
              <a:t>PseudoIseg.checkOperator</a:t>
            </a:r>
            <a:r>
              <a:rPr lang="en-US" altLang="ja-JP" dirty="0">
                <a:effectLst/>
                <a:latin typeface="Times New Roman" panose="02020603050405020304" pitchFamily="18" charset="0"/>
                <a:ea typeface="ＭＳ Ｐゴシック" panose="020B0600070205080204" pitchFamily="50" charset="-128"/>
              </a:rPr>
              <a:t> (</a:t>
            </a:r>
            <a:r>
              <a:rPr lang="en-US" altLang="ja-JP" dirty="0" err="1">
                <a:effectLst/>
                <a:latin typeface="Times New Roman" panose="02020603050405020304" pitchFamily="18" charset="0"/>
                <a:ea typeface="ＭＳ Ｐゴシック" panose="020B0600070205080204" pitchFamily="50" charset="-128"/>
              </a:rPr>
              <a:t>int</a:t>
            </a:r>
            <a:r>
              <a:rPr lang="en-US" altLang="ja-JP" dirty="0">
                <a:effectLst/>
                <a:latin typeface="Times New Roman" panose="02020603050405020304" pitchFamily="18" charset="0"/>
                <a:ea typeface="ＭＳ Ｐゴシック" panose="020B0600070205080204" pitchFamily="50" charset="-128"/>
              </a:rPr>
              <a:t>, Operator</a:t>
            </a:r>
            <a:r>
              <a:rPr lang="ja-JP" altLang="en-US" dirty="0">
                <a:effectLst/>
                <a:latin typeface="Times New Roman" panose="02020603050405020304" pitchFamily="18" charset="0"/>
                <a:ea typeface="ＭＳ Ｐゴシック" panose="020B0600070205080204" pitchFamily="50" charset="-128"/>
              </a:rPr>
              <a:t>)</a:t>
            </a:r>
            <a:endParaRPr lang="en-US" altLang="ja-JP" dirty="0">
              <a:effectLst/>
              <a:latin typeface="Times New Roman" panose="02020603050405020304" pitchFamily="18" charset="0"/>
              <a:ea typeface="ＭＳ Ｐゴシック" panose="020B0600070205080204" pitchFamily="50" charset="-128"/>
            </a:endParaRPr>
          </a:p>
          <a:p>
            <a:pPr>
              <a:buFont typeface="Wingdings" panose="05000000000000000000" pitchFamily="2" charset="2"/>
              <a:buNone/>
            </a:pPr>
            <a:r>
              <a:rPr lang="ja-JP" altLang="en-US" dirty="0">
                <a:effectLst/>
                <a:latin typeface="Times New Roman" panose="02020603050405020304" pitchFamily="18" charset="0"/>
                <a:ea typeface="ＭＳ Ｐゴシック" panose="020B0600070205080204" pitchFamily="50" charset="-128"/>
              </a:rPr>
              <a:t>    </a:t>
            </a:r>
            <a:r>
              <a:rPr lang="ja-JP" altLang="en-US" sz="2800" dirty="0">
                <a:effectLst/>
                <a:latin typeface="Times New Roman" panose="02020603050405020304" pitchFamily="18" charset="0"/>
                <a:ea typeface="ＭＳ Ｐゴシック" panose="020B0600070205080204" pitchFamily="50" charset="-128"/>
              </a:rPr>
              <a:t>を利用</a:t>
            </a:r>
          </a:p>
        </p:txBody>
      </p:sp>
      <p:sp>
        <p:nvSpPr>
          <p:cNvPr id="15364" name="Text Box 4"/>
          <p:cNvSpPr txBox="1">
            <a:spLocks noChangeArrowheads="1"/>
          </p:cNvSpPr>
          <p:nvPr/>
        </p:nvSpPr>
        <p:spPr bwMode="auto">
          <a:xfrm>
            <a:off x="990600" y="4191000"/>
            <a:ext cx="599424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例 : </a:t>
            </a:r>
            <a:r>
              <a:rPr lang="en-US" altLang="ja-JP" dirty="0"/>
              <a:t>10</a:t>
            </a:r>
            <a:r>
              <a:rPr lang="ja-JP" altLang="en-US" dirty="0"/>
              <a:t>番地の命令が </a:t>
            </a:r>
            <a:r>
              <a:rPr lang="en-US" altLang="ja-JP" dirty="0"/>
              <a:t>PUSHI </a:t>
            </a:r>
            <a:r>
              <a:rPr lang="ja-JP" altLang="en-US" dirty="0"/>
              <a:t>か？</a:t>
            </a:r>
          </a:p>
        </p:txBody>
      </p:sp>
      <p:sp>
        <p:nvSpPr>
          <p:cNvPr id="15365" name="Text Box 5"/>
          <p:cNvSpPr txBox="1">
            <a:spLocks noChangeArrowheads="1"/>
          </p:cNvSpPr>
          <p:nvPr/>
        </p:nvSpPr>
        <p:spPr bwMode="auto">
          <a:xfrm>
            <a:off x="1295400" y="4876800"/>
            <a:ext cx="7077685" cy="58695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t>iseg.checkOperator</a:t>
            </a:r>
            <a:r>
              <a:rPr lang="en-US" altLang="ja-JP" dirty="0"/>
              <a:t> (10, </a:t>
            </a:r>
            <a:r>
              <a:rPr lang="en-US" altLang="ja-JP" dirty="0" err="1"/>
              <a:t>Operator.PUSHI</a:t>
            </a:r>
            <a:r>
              <a:rPr lang="en-US" altLang="ja-JP" dirty="0"/>
              <a:t>)</a:t>
            </a:r>
          </a:p>
        </p:txBody>
      </p:sp>
      <p:sp>
        <p:nvSpPr>
          <p:cNvPr id="15366" name="Rectangle 7"/>
          <p:cNvSpPr>
            <a:spLocks noChangeArrowheads="1"/>
          </p:cNvSpPr>
          <p:nvPr/>
        </p:nvSpPr>
        <p:spPr bwMode="auto">
          <a:xfrm>
            <a:off x="609600" y="3200400"/>
            <a:ext cx="7848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dirty="0" err="1"/>
              <a:t>boolean</a:t>
            </a:r>
            <a:r>
              <a:rPr lang="en-US" altLang="ja-JP" dirty="0"/>
              <a:t> </a:t>
            </a:r>
            <a:r>
              <a:rPr lang="en-US" altLang="ja-JP" dirty="0" err="1"/>
              <a:t>checkOperator</a:t>
            </a:r>
            <a:r>
              <a:rPr lang="en-US" altLang="ja-JP" dirty="0"/>
              <a:t> (</a:t>
            </a:r>
            <a:r>
              <a:rPr lang="en-US" altLang="ja-JP" dirty="0" err="1"/>
              <a:t>int</a:t>
            </a:r>
            <a:r>
              <a:rPr lang="en-US" altLang="ja-JP" dirty="0"/>
              <a:t> </a:t>
            </a:r>
            <a:r>
              <a:rPr lang="en-US" altLang="ja-JP" dirty="0" err="1"/>
              <a:t>ptr</a:t>
            </a:r>
            <a:r>
              <a:rPr lang="en-US" altLang="ja-JP" dirty="0"/>
              <a:t>, Operator op)</a:t>
            </a:r>
          </a:p>
        </p:txBody>
      </p:sp>
    </p:spTree>
    <p:extLst>
      <p:ext uri="{BB962C8B-B14F-4D97-AF65-F5344CB8AC3E}">
        <p14:creationId xmlns:p14="http://schemas.microsoft.com/office/powerpoint/2010/main" val="1929727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457200" y="304800"/>
            <a:ext cx="8305800"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オペランドの習得，命令の削除</a:t>
            </a:r>
          </a:p>
        </p:txBody>
      </p:sp>
      <p:sp>
        <p:nvSpPr>
          <p:cNvPr id="15363" name="Rectangle 3"/>
          <p:cNvSpPr>
            <a:spLocks noGrp="1" noChangeArrowheads="1"/>
          </p:cNvSpPr>
          <p:nvPr>
            <p:ph type="body" idx="4294967295"/>
          </p:nvPr>
        </p:nvSpPr>
        <p:spPr>
          <a:xfrm>
            <a:off x="1087056" y="1508113"/>
            <a:ext cx="7523544" cy="27590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dirty="0" err="1">
                <a:effectLst/>
                <a:latin typeface="Times New Roman" panose="02020603050405020304" pitchFamily="18" charset="0"/>
                <a:ea typeface="ＭＳ Ｐゴシック" panose="020B0600070205080204" pitchFamily="50" charset="-128"/>
              </a:rPr>
              <a:t>iseg</a:t>
            </a:r>
            <a:r>
              <a:rPr lang="ja-JP" altLang="en-US" sz="2800" dirty="0">
                <a:effectLst/>
                <a:latin typeface="Times New Roman" panose="02020603050405020304" pitchFamily="18" charset="0"/>
                <a:ea typeface="ＭＳ Ｐゴシック" panose="020B0600070205080204" pitchFamily="50" charset="-128"/>
              </a:rPr>
              <a:t>の命令からオペランドを習得</a:t>
            </a:r>
            <a:endParaRPr lang="en-US" altLang="ja-JP" sz="2800" dirty="0">
              <a:effectLst/>
              <a:latin typeface="Times New Roman" panose="02020603050405020304" pitchFamily="18" charset="0"/>
              <a:ea typeface="ＭＳ Ｐゴシック" panose="020B0600070205080204" pitchFamily="50" charset="-128"/>
            </a:endParaRPr>
          </a:p>
          <a:p>
            <a:endParaRPr lang="en-US" altLang="ja-JP" sz="2800" dirty="0">
              <a:effectLst/>
              <a:latin typeface="Times New Roman" panose="02020603050405020304" pitchFamily="18" charset="0"/>
              <a:ea typeface="ＭＳ Ｐゴシック" panose="020B0600070205080204" pitchFamily="50" charset="-128"/>
            </a:endParaRPr>
          </a:p>
          <a:p>
            <a:pPr marL="0" indent="0">
              <a:buNone/>
            </a:pPr>
            <a:endParaRPr lang="en-US" altLang="ja-JP" sz="2800" dirty="0">
              <a:effectLst/>
              <a:latin typeface="Times New Roman" panose="02020603050405020304" pitchFamily="18" charset="0"/>
              <a:ea typeface="ＭＳ Ｐゴシック" panose="020B0600070205080204" pitchFamily="50" charset="-128"/>
            </a:endParaRPr>
          </a:p>
          <a:p>
            <a:r>
              <a:rPr lang="en-US" altLang="ja-JP" sz="2800" dirty="0" err="1">
                <a:effectLst/>
                <a:latin typeface="Times New Roman" panose="02020603050405020304" pitchFamily="18" charset="0"/>
                <a:ea typeface="ＭＳ Ｐゴシック" panose="020B0600070205080204" pitchFamily="50" charset="-128"/>
              </a:rPr>
              <a:t>iseg</a:t>
            </a:r>
            <a:r>
              <a:rPr lang="ja-JP" altLang="en-US" sz="2800" dirty="0">
                <a:effectLst/>
                <a:latin typeface="Times New Roman" panose="02020603050405020304" pitchFamily="18" charset="0"/>
                <a:ea typeface="ＭＳ Ｐゴシック" panose="020B0600070205080204" pitchFamily="50" charset="-128"/>
              </a:rPr>
              <a:t>の末尾の命令を削除</a:t>
            </a:r>
          </a:p>
        </p:txBody>
      </p:sp>
      <p:sp>
        <p:nvSpPr>
          <p:cNvPr id="15366" name="Rectangle 7"/>
          <p:cNvSpPr>
            <a:spLocks noChangeArrowheads="1"/>
          </p:cNvSpPr>
          <p:nvPr/>
        </p:nvSpPr>
        <p:spPr bwMode="auto">
          <a:xfrm>
            <a:off x="1524000" y="2182592"/>
            <a:ext cx="5334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dirty="0" err="1"/>
              <a:t>int</a:t>
            </a:r>
            <a:r>
              <a:rPr lang="en-US" altLang="ja-JP" dirty="0"/>
              <a:t> </a:t>
            </a:r>
            <a:r>
              <a:rPr lang="en-US" altLang="ja-JP" dirty="0" err="1"/>
              <a:t>getOperand</a:t>
            </a:r>
            <a:r>
              <a:rPr lang="en-US" altLang="ja-JP" dirty="0"/>
              <a:t> (</a:t>
            </a:r>
            <a:r>
              <a:rPr lang="en-US" altLang="ja-JP" dirty="0" err="1"/>
              <a:t>int</a:t>
            </a:r>
            <a:r>
              <a:rPr lang="en-US" altLang="ja-JP" dirty="0"/>
              <a:t> </a:t>
            </a:r>
            <a:r>
              <a:rPr lang="en-US" altLang="ja-JP" dirty="0" err="1"/>
              <a:t>ptr</a:t>
            </a:r>
            <a:r>
              <a:rPr lang="en-US" altLang="ja-JP" dirty="0"/>
              <a:t>)</a:t>
            </a:r>
          </a:p>
        </p:txBody>
      </p:sp>
      <p:sp>
        <p:nvSpPr>
          <p:cNvPr id="7" name="Rectangle 7"/>
          <p:cNvSpPr>
            <a:spLocks noChangeArrowheads="1"/>
          </p:cNvSpPr>
          <p:nvPr/>
        </p:nvSpPr>
        <p:spPr bwMode="auto">
          <a:xfrm>
            <a:off x="1522071" y="3729958"/>
            <a:ext cx="5334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dirty="0"/>
              <a:t>void </a:t>
            </a:r>
            <a:r>
              <a:rPr lang="en-US" altLang="ja-JP" dirty="0" err="1"/>
              <a:t>removeLastCode</a:t>
            </a:r>
            <a:r>
              <a:rPr lang="en-US" altLang="ja-JP" dirty="0"/>
              <a:t> ()</a:t>
            </a:r>
          </a:p>
        </p:txBody>
      </p:sp>
    </p:spTree>
    <p:extLst>
      <p:ext uri="{BB962C8B-B14F-4D97-AF65-F5344CB8AC3E}">
        <p14:creationId xmlns:p14="http://schemas.microsoft.com/office/powerpoint/2010/main" val="859907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コンパイラの構造</a:t>
            </a:r>
          </a:p>
        </p:txBody>
      </p:sp>
      <p:sp>
        <p:nvSpPr>
          <p:cNvPr id="5123" name="Rectangle 1027"/>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字句解析系</a:t>
            </a:r>
          </a:p>
          <a:p>
            <a:r>
              <a:rPr lang="ja-JP" altLang="en-US" dirty="0">
                <a:effectLst/>
                <a:latin typeface="Times New Roman" panose="02020603050405020304" pitchFamily="18" charset="0"/>
                <a:ea typeface="ＭＳ Ｐゴシック" panose="020B0600070205080204" pitchFamily="50" charset="-128"/>
              </a:rPr>
              <a:t>構文解析系</a:t>
            </a:r>
          </a:p>
          <a:p>
            <a:r>
              <a:rPr lang="ja-JP" altLang="en-US" dirty="0">
                <a:effectLst/>
                <a:latin typeface="Times New Roman" panose="02020603050405020304" pitchFamily="18" charset="0"/>
                <a:ea typeface="ＭＳ Ｐゴシック" panose="020B0600070205080204" pitchFamily="50" charset="-128"/>
              </a:rPr>
              <a:t>制約検査系</a:t>
            </a:r>
          </a:p>
          <a:p>
            <a:r>
              <a:rPr lang="ja-JP" altLang="en-US" dirty="0">
                <a:effectLst/>
                <a:latin typeface="Times New Roman" panose="02020603050405020304" pitchFamily="18" charset="0"/>
                <a:ea typeface="ＭＳ Ｐゴシック" panose="020B0600070205080204" pitchFamily="50" charset="-128"/>
              </a:rPr>
              <a:t>中間コード生成系</a:t>
            </a:r>
          </a:p>
          <a:p>
            <a:r>
              <a:rPr lang="ja-JP" altLang="en-US" dirty="0">
                <a:effectLst/>
                <a:latin typeface="Times New Roman" panose="02020603050405020304" pitchFamily="18" charset="0"/>
                <a:ea typeface="ＭＳ Ｐゴシック" panose="020B0600070205080204" pitchFamily="50" charset="-128"/>
              </a:rPr>
              <a:t>最適化系</a:t>
            </a:r>
          </a:p>
          <a:p>
            <a:r>
              <a:rPr lang="ja-JP" altLang="en-US" dirty="0">
                <a:effectLst/>
                <a:latin typeface="Times New Roman" panose="02020603050405020304" pitchFamily="18" charset="0"/>
                <a:ea typeface="ＭＳ Ｐゴシック" panose="020B0600070205080204" pitchFamily="50" charset="-128"/>
              </a:rPr>
              <a:t>目的コード生成系</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914400" y="121693"/>
            <a:ext cx="77724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&lt;Term&gt; “+” &lt;Term&gt; </a:t>
            </a:r>
            <a:r>
              <a:rPr lang="ja-JP" altLang="en-US" dirty="0">
                <a:effectLst/>
                <a:latin typeface="Times New Roman" panose="02020603050405020304" pitchFamily="18" charset="0"/>
                <a:ea typeface="ＭＳ Ｐゴシック" panose="020B0600070205080204" pitchFamily="50" charset="-128"/>
              </a:rPr>
              <a:t>の最適化</a:t>
            </a:r>
          </a:p>
        </p:txBody>
      </p:sp>
      <p:sp>
        <p:nvSpPr>
          <p:cNvPr id="8" name="正方形/長方形 7"/>
          <p:cNvSpPr/>
          <p:nvPr/>
        </p:nvSpPr>
        <p:spPr bwMode="auto">
          <a:xfrm>
            <a:off x="76200" y="838200"/>
            <a:ext cx="8991599" cy="58674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void </a:t>
            </a:r>
            <a:r>
              <a:rPr lang="en-US" altLang="ja-JP" dirty="0" err="1">
                <a:effectLst>
                  <a:outerShdw blurRad="38100" dist="38100" dir="2700000" algn="tl">
                    <a:srgbClr val="000000">
                      <a:alpha val="43137"/>
                    </a:srgbClr>
                  </a:outerShdw>
                </a:effectLst>
              </a:rPr>
              <a:t>parseExp</a:t>
            </a:r>
            <a:r>
              <a:rPr lang="en-US" altLang="ja-JP" dirty="0">
                <a:effectLst>
                  <a:outerShdw blurRad="38100" dist="38100" dir="2700000" algn="tl">
                    <a:srgbClr val="000000">
                      <a:alpha val="43137"/>
                    </a:srgbClr>
                  </a:outerShdw>
                </a:effectLst>
              </a:rPr>
              <a:t> () {</a:t>
            </a: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parseTerm</a:t>
            </a:r>
            <a:r>
              <a:rPr lang="en-US" altLang="ja-JP" dirty="0">
                <a:effectLst>
                  <a:outerShdw blurRad="38100" dist="38100" dir="2700000" algn="tl">
                    <a:srgbClr val="000000">
                      <a:alpha val="43137"/>
                    </a:srgbClr>
                  </a:outerShdw>
                </a:effectLst>
              </a:rPr>
              <a:t>();</a:t>
            </a: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  while (token == “+” ) {</a:t>
            </a: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    token = </a:t>
            </a:r>
            <a:r>
              <a:rPr lang="en-US" altLang="ja-JP" dirty="0" err="1">
                <a:effectLst>
                  <a:outerShdw blurRad="38100" dist="38100" dir="2700000" algn="tl">
                    <a:srgbClr val="000000">
                      <a:alpha val="43137"/>
                    </a:srgbClr>
                  </a:outerShdw>
                </a:effectLst>
              </a:rPr>
              <a:t>nextToken</a:t>
            </a:r>
            <a:r>
              <a:rPr lang="en-US" altLang="ja-JP" dirty="0">
                <a:effectLst>
                  <a:outerShdw blurRad="38100" dist="38100" dir="2700000" algn="tl">
                    <a:srgbClr val="000000">
                      <a:alpha val="43137"/>
                    </a:srgbClr>
                  </a:outerShdw>
                </a:effectLst>
              </a:rPr>
              <a:t> ();</a:t>
            </a:r>
          </a:p>
          <a:p>
            <a:pPr eaLnBrk="1" hangingPunct="1"/>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parseTerm</a:t>
            </a:r>
            <a:r>
              <a:rPr lang="en-US" altLang="ja-JP" dirty="0">
                <a:effectLst>
                  <a:outerShdw blurRad="38100" dist="38100" dir="2700000" algn="tl">
                    <a:srgbClr val="000000">
                      <a:alpha val="43137"/>
                    </a:srgbClr>
                  </a:outerShdw>
                </a:effectLst>
              </a:rPr>
              <a:t>();</a:t>
            </a:r>
          </a:p>
          <a:p>
            <a:pPr eaLnBrk="1" hangingPunct="1"/>
            <a:endParaRPr lang="en-US" altLang="ja-JP" dirty="0">
              <a:effectLst>
                <a:outerShdw blurRad="38100" dist="38100" dir="2700000" algn="tl">
                  <a:srgbClr val="000000">
                    <a:alpha val="43137"/>
                  </a:srgbClr>
                </a:outerShdw>
              </a:effectLst>
            </a:endParaRPr>
          </a:p>
          <a:p>
            <a:pPr eaLnBrk="1" hangingPunct="1"/>
            <a:r>
              <a:rPr lang="en-US" altLang="ja-JP" dirty="0">
                <a:effectLst>
                  <a:outerShdw blurRad="38100" dist="38100" dir="2700000" algn="tl">
                    <a:srgbClr val="000000">
                      <a:alpha val="43137"/>
                    </a:srgbClr>
                  </a:outerShdw>
                </a:effectLst>
              </a:rPr>
              <a:t>    </a:t>
            </a:r>
            <a:r>
              <a:rPr lang="en-US" altLang="ja-JP" sz="2800" dirty="0">
                <a:solidFill>
                  <a:srgbClr val="FFFF99"/>
                </a:solidFill>
                <a:effectLst>
                  <a:outerShdw blurRad="38100" dist="38100" dir="2700000" algn="tl">
                    <a:srgbClr val="000000">
                      <a:alpha val="43137"/>
                    </a:srgbClr>
                  </a:outerShdw>
                </a:effectLst>
              </a:rPr>
              <a:t>/* </a:t>
            </a:r>
            <a:r>
              <a:rPr lang="ja-JP" altLang="en-US" sz="2800" dirty="0">
                <a:solidFill>
                  <a:srgbClr val="FFFF99"/>
                </a:solidFill>
                <a:effectLst>
                  <a:outerShdw blurRad="38100" dist="38100" dir="2700000" algn="tl">
                    <a:srgbClr val="000000">
                      <a:alpha val="43137"/>
                    </a:srgbClr>
                  </a:outerShdw>
                </a:effectLst>
              </a:rPr>
              <a:t>直前の</a:t>
            </a:r>
            <a:r>
              <a:rPr lang="en-US" altLang="ja-JP" sz="2800" dirty="0">
                <a:solidFill>
                  <a:srgbClr val="FFFF99"/>
                </a:solidFill>
                <a:effectLst>
                  <a:outerShdw blurRad="38100" dist="38100" dir="2700000" algn="tl">
                    <a:srgbClr val="000000">
                      <a:alpha val="43137"/>
                    </a:srgbClr>
                  </a:outerShdw>
                </a:effectLst>
              </a:rPr>
              <a:t>2</a:t>
            </a:r>
            <a:r>
              <a:rPr lang="ja-JP" altLang="en-US" sz="2800" dirty="0" err="1">
                <a:solidFill>
                  <a:srgbClr val="FFFF99"/>
                </a:solidFill>
                <a:effectLst>
                  <a:outerShdw blurRad="38100" dist="38100" dir="2700000" algn="tl">
                    <a:srgbClr val="000000">
                      <a:alpha val="43137"/>
                    </a:srgbClr>
                  </a:outerShdw>
                </a:effectLst>
              </a:rPr>
              <a:t>つの</a:t>
            </a:r>
            <a:r>
              <a:rPr lang="ja-JP" altLang="en-US" sz="2800" dirty="0">
                <a:solidFill>
                  <a:srgbClr val="FFFF99"/>
                </a:solidFill>
                <a:effectLst>
                  <a:outerShdw blurRad="38100" dist="38100" dir="2700000" algn="tl">
                    <a:srgbClr val="000000">
                      <a:alpha val="43137"/>
                    </a:srgbClr>
                  </a:outerShdw>
                </a:effectLst>
              </a:rPr>
              <a:t>命令が </a:t>
            </a:r>
            <a:r>
              <a:rPr lang="en-US" altLang="ja-JP" sz="2800" dirty="0">
                <a:solidFill>
                  <a:srgbClr val="FFFF99"/>
                </a:solidFill>
                <a:effectLst>
                  <a:outerShdw blurRad="38100" dist="38100" dir="2700000" algn="tl">
                    <a:srgbClr val="000000">
                      <a:alpha val="43137"/>
                    </a:srgbClr>
                  </a:outerShdw>
                </a:effectLst>
              </a:rPr>
              <a:t>PUSHI </a:t>
            </a:r>
            <a:r>
              <a:rPr lang="ja-JP" altLang="en-US" sz="2800" dirty="0">
                <a:solidFill>
                  <a:srgbClr val="FFFF99"/>
                </a:solidFill>
                <a:effectLst>
                  <a:outerShdw blurRad="38100" dist="38100" dir="2700000" algn="tl">
                    <a:srgbClr val="000000">
                      <a:alpha val="43137"/>
                    </a:srgbClr>
                  </a:outerShdw>
                </a:effectLst>
              </a:rPr>
              <a:t>か判定する </a:t>
            </a:r>
            <a:r>
              <a:rPr lang="en-US" altLang="ja-JP" sz="2800" dirty="0">
                <a:solidFill>
                  <a:srgbClr val="FFFF99"/>
                </a:solidFill>
                <a:effectLst>
                  <a:outerShdw blurRad="38100" dist="38100" dir="2700000" algn="tl">
                    <a:srgbClr val="000000">
                      <a:alpha val="43137"/>
                    </a:srgbClr>
                  </a:outerShdw>
                </a:effectLst>
              </a:rPr>
              <a:t>*/</a:t>
            </a: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    int </a:t>
            </a:r>
            <a:r>
              <a:rPr lang="en-US" altLang="ja-JP" dirty="0" err="1">
                <a:effectLst>
                  <a:outerShdw blurRad="38100" dist="38100" dir="2700000" algn="tl">
                    <a:srgbClr val="000000">
                      <a:alpha val="43137"/>
                    </a:srgbClr>
                  </a:outerShdw>
                </a:effectLst>
              </a:rPr>
              <a:t>addr</a:t>
            </a:r>
            <a:r>
              <a:rPr lang="en-US" altLang="ja-JP" dirty="0">
                <a:effectLst>
                  <a:outerShdw blurRad="38100" dist="38100" dir="2700000" algn="tl">
                    <a:srgbClr val="000000">
                      <a:alpha val="43137"/>
                    </a:srgbClr>
                  </a:outerShdw>
                </a:effectLst>
              </a:rPr>
              <a:t> = </a:t>
            </a:r>
            <a:r>
              <a:rPr lang="en-US" altLang="ja-JP" dirty="0" err="1">
                <a:effectLst>
                  <a:outerShdw blurRad="38100" dist="38100" dir="2700000" algn="tl">
                    <a:srgbClr val="000000">
                      <a:alpha val="43137"/>
                    </a:srgbClr>
                  </a:outerShdw>
                </a:effectLst>
              </a:rPr>
              <a:t>iseg.getLastCodeAddress</a:t>
            </a:r>
            <a:r>
              <a:rPr lang="en-US" altLang="ja-JP" dirty="0">
                <a:effectLst>
                  <a:outerShdw blurRad="38100" dist="38100" dir="2700000" algn="tl">
                    <a:srgbClr val="000000">
                      <a:alpha val="43137"/>
                    </a:srgbClr>
                  </a:outerShdw>
                </a:effectLst>
              </a:rPr>
              <a:t>();</a:t>
            </a:r>
            <a:endParaRPr lang="en-US" altLang="ja-JP" sz="2400" dirty="0">
              <a:solidFill>
                <a:srgbClr val="FFFF99"/>
              </a:solidFill>
              <a:effectLst>
                <a:outerShdw blurRad="38100" dist="38100" dir="2700000" algn="tl">
                  <a:srgbClr val="000000">
                    <a:alpha val="43137"/>
                  </a:srgbClr>
                </a:outerShdw>
              </a:effectLst>
            </a:endParaRP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    if (</a:t>
            </a:r>
            <a:r>
              <a:rPr lang="en-US" altLang="ja-JP" dirty="0" err="1">
                <a:effectLst>
                  <a:outerShdw blurRad="38100" dist="38100" dir="2700000" algn="tl">
                    <a:srgbClr val="000000">
                      <a:alpha val="43137"/>
                    </a:srgbClr>
                  </a:outerShdw>
                </a:effectLst>
              </a:rPr>
              <a:t>iseg.checkCode</a:t>
            </a:r>
            <a:r>
              <a:rPr lang="en-US" altLang="ja-JP" dirty="0">
                <a:effectLst>
                  <a:outerShdw blurRad="38100" dist="38100" dir="2700000" algn="tl">
                    <a:srgbClr val="000000">
                      <a:alpha val="43137"/>
                    </a:srgbClr>
                  </a:outerShdw>
                </a:effectLst>
              </a:rPr>
              <a:t> (addr-1, </a:t>
            </a:r>
            <a:r>
              <a:rPr lang="en-US" altLang="ja-JP" dirty="0" err="1">
                <a:effectLst>
                  <a:outerShdw blurRad="38100" dist="38100" dir="2700000" algn="tl">
                    <a:srgbClr val="000000">
                      <a:alpha val="43137"/>
                    </a:srgbClr>
                  </a:outerShdw>
                </a:effectLst>
              </a:rPr>
              <a:t>Operator.PUSHI</a:t>
            </a:r>
            <a:r>
              <a:rPr lang="en-US" altLang="ja-JP" dirty="0">
                <a:effectLst>
                  <a:outerShdw blurRad="38100" dist="38100" dir="2700000" algn="tl">
                    <a:srgbClr val="000000">
                      <a:alpha val="43137"/>
                    </a:srgbClr>
                  </a:outerShdw>
                </a:effectLst>
              </a:rPr>
              <a:t>) </a:t>
            </a: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       &amp;&amp; </a:t>
            </a:r>
            <a:r>
              <a:rPr lang="en-US" altLang="ja-JP" dirty="0" err="1">
                <a:effectLst>
                  <a:outerShdw blurRad="38100" dist="38100" dir="2700000" algn="tl">
                    <a:srgbClr val="000000">
                      <a:alpha val="43137"/>
                    </a:srgbClr>
                  </a:outerShdw>
                </a:effectLst>
              </a:rPr>
              <a:t>iseg.checkCode</a:t>
            </a:r>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addr</a:t>
            </a:r>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Operator.PUSHI</a:t>
            </a:r>
            <a:r>
              <a:rPr lang="en-US" altLang="ja-JP" dirty="0">
                <a:effectLst>
                  <a:outerShdw blurRad="38100" dist="38100" dir="2700000" algn="tl">
                    <a:srgbClr val="000000">
                      <a:alpha val="43137"/>
                    </a:srgbClr>
                  </a:outerShdw>
                </a:effectLst>
              </a:rPr>
              <a:t>)) {</a:t>
            </a:r>
            <a:endParaRPr lang="en-US" altLang="ja-JP" sz="2400" dirty="0">
              <a:solidFill>
                <a:srgbClr val="FFFF99"/>
              </a:solidFill>
              <a:effectLst>
                <a:outerShdw blurRad="38100" dist="38100" dir="2700000" algn="tl">
                  <a:srgbClr val="000000">
                    <a:alpha val="43137"/>
                  </a:srgbClr>
                </a:outerShdw>
              </a:effectLst>
            </a:endParaRPr>
          </a:p>
          <a:p>
            <a:pPr eaLnBrk="1" hangingPunct="1"/>
            <a:r>
              <a:rPr lang="en-US" altLang="ja-JP" dirty="0">
                <a:effectLst>
                  <a:outerShdw blurRad="38100" dist="38100" dir="2700000" algn="tl">
                    <a:srgbClr val="000000">
                      <a:alpha val="43137"/>
                    </a:srgbClr>
                  </a:outerShdw>
                </a:effectLst>
              </a:rPr>
              <a:t>                                          :       </a:t>
            </a:r>
          </a:p>
          <a:p>
            <a:pPr marL="0" marR="0" indent="0" algn="l" defTabSz="914400" rtl="0" eaLnBrk="1" fontAlgn="base" latinLnBrk="0" hangingPunct="1">
              <a:lnSpc>
                <a:spcPct val="100000"/>
              </a:lnSpc>
              <a:spcBef>
                <a:spcPct val="0"/>
              </a:spcBef>
              <a:spcAft>
                <a:spcPct val="0"/>
              </a:spcAft>
              <a:buClrTx/>
              <a:buSzTx/>
              <a:buFontTx/>
              <a:buNone/>
              <a:tabLst/>
            </a:pPr>
            <a:endParaRPr lang="en-US" altLang="ja-JP"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40475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auto">
          <a:xfrm>
            <a:off x="76200" y="152400"/>
            <a:ext cx="8915400" cy="64770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r>
              <a:rPr lang="en-US" altLang="ja-JP" dirty="0">
                <a:effectLst>
                  <a:outerShdw blurRad="38100" dist="38100" dir="2700000" algn="tl">
                    <a:srgbClr val="000000">
                      <a:alpha val="43137"/>
                    </a:srgbClr>
                  </a:outerShdw>
                </a:effectLst>
              </a:rPr>
              <a:t>                                           :</a:t>
            </a:r>
          </a:p>
          <a:p>
            <a:pPr eaLnBrk="1" hangingPunct="1"/>
            <a:r>
              <a:rPr lang="en-US" altLang="ja-JP" dirty="0">
                <a:effectLst>
                  <a:outerShdw blurRad="38100" dist="38100" dir="2700000" algn="tl">
                    <a:srgbClr val="000000">
                      <a:alpha val="43137"/>
                    </a:srgbClr>
                  </a:outerShdw>
                </a:effectLst>
              </a:rPr>
              <a:t> </a:t>
            </a:r>
            <a:r>
              <a:rPr lang="ja-JP" altLang="en-US"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int</a:t>
            </a:r>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addr</a:t>
            </a:r>
            <a:r>
              <a:rPr lang="en-US" altLang="ja-JP" dirty="0">
                <a:effectLst>
                  <a:outerShdw blurRad="38100" dist="38100" dir="2700000" algn="tl">
                    <a:srgbClr val="000000">
                      <a:alpha val="43137"/>
                    </a:srgbClr>
                  </a:outerShdw>
                </a:effectLst>
              </a:rPr>
              <a:t> = </a:t>
            </a:r>
            <a:r>
              <a:rPr lang="en-US" altLang="ja-JP" dirty="0" err="1">
                <a:effectLst>
                  <a:outerShdw blurRad="38100" dist="38100" dir="2700000" algn="tl">
                    <a:srgbClr val="000000">
                      <a:alpha val="43137"/>
                    </a:srgbClr>
                  </a:outerShdw>
                </a:effectLst>
              </a:rPr>
              <a:t>getLastCodeAddress</a:t>
            </a:r>
            <a:r>
              <a:rPr lang="en-US" altLang="ja-JP" dirty="0">
                <a:effectLst>
                  <a:outerShdw blurRad="38100" dist="38100" dir="2700000" algn="tl">
                    <a:srgbClr val="000000">
                      <a:alpha val="43137"/>
                    </a:srgbClr>
                  </a:outerShdw>
                </a:effectLst>
              </a:rPr>
              <a:t>();</a:t>
            </a:r>
            <a:endParaRPr lang="en-US" altLang="ja-JP" sz="2400" dirty="0">
              <a:solidFill>
                <a:srgbClr val="FFFF99"/>
              </a:solidFill>
              <a:effectLst>
                <a:outerShdw blurRad="38100" dist="38100" dir="2700000" algn="tl">
                  <a:srgbClr val="000000">
                    <a:alpha val="43137"/>
                  </a:srgbClr>
                </a:outerShdw>
              </a:effectLst>
            </a:endParaRPr>
          </a:p>
          <a:p>
            <a:pPr eaLnBrk="1" hangingPunct="1"/>
            <a:r>
              <a:rPr lang="en-US" altLang="ja-JP" dirty="0">
                <a:effectLst>
                  <a:outerShdw blurRad="38100" dist="38100" dir="2700000" algn="tl">
                    <a:srgbClr val="000000">
                      <a:alpha val="43137"/>
                    </a:srgbClr>
                  </a:outerShdw>
                </a:effectLst>
              </a:rPr>
              <a:t>    if (</a:t>
            </a:r>
            <a:r>
              <a:rPr lang="en-US" altLang="ja-JP" dirty="0" err="1">
                <a:effectLst>
                  <a:outerShdw blurRad="38100" dist="38100" dir="2700000" algn="tl">
                    <a:srgbClr val="000000">
                      <a:alpha val="43137"/>
                    </a:srgbClr>
                  </a:outerShdw>
                </a:effectLst>
              </a:rPr>
              <a:t>checkCode</a:t>
            </a:r>
            <a:r>
              <a:rPr lang="en-US" altLang="ja-JP" dirty="0">
                <a:effectLst>
                  <a:outerShdw blurRad="38100" dist="38100" dir="2700000" algn="tl">
                    <a:srgbClr val="000000">
                      <a:alpha val="43137"/>
                    </a:srgbClr>
                  </a:outerShdw>
                </a:effectLst>
              </a:rPr>
              <a:t> (addr-1, PUSHI) </a:t>
            </a:r>
          </a:p>
          <a:p>
            <a:pPr eaLnBrk="1" hangingPunct="1"/>
            <a:r>
              <a:rPr lang="en-US" altLang="ja-JP" dirty="0">
                <a:effectLst>
                  <a:outerShdw blurRad="38100" dist="38100" dir="2700000" algn="tl">
                    <a:srgbClr val="000000">
                      <a:alpha val="43137"/>
                    </a:srgbClr>
                  </a:outerShdw>
                </a:effectLst>
              </a:rPr>
              <a:t>       &amp;&amp; </a:t>
            </a:r>
            <a:r>
              <a:rPr lang="en-US" altLang="ja-JP" dirty="0" err="1">
                <a:effectLst>
                  <a:outerShdw blurRad="38100" dist="38100" dir="2700000" algn="tl">
                    <a:srgbClr val="000000">
                      <a:alpha val="43137"/>
                    </a:srgbClr>
                  </a:outerShdw>
                </a:effectLst>
              </a:rPr>
              <a:t>checkCode</a:t>
            </a:r>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addr</a:t>
            </a:r>
            <a:r>
              <a:rPr lang="en-US" altLang="ja-JP" dirty="0">
                <a:effectLst>
                  <a:outerShdw blurRad="38100" dist="38100" dir="2700000" algn="tl">
                    <a:srgbClr val="000000">
                      <a:alpha val="43137"/>
                    </a:srgbClr>
                  </a:outerShdw>
                </a:effectLst>
              </a:rPr>
              <a:t>, PUSHI)) { </a:t>
            </a:r>
          </a:p>
          <a:p>
            <a:pPr eaLnBrk="1" hangingPunct="1"/>
            <a:r>
              <a:rPr lang="ja-JP" altLang="en-US" sz="2400" dirty="0">
                <a:solidFill>
                  <a:srgbClr val="FFFF99"/>
                </a:solidFill>
                <a:effectLst>
                  <a:outerShdw blurRad="38100" dist="38100" dir="2700000" algn="tl">
                    <a:srgbClr val="000000">
                      <a:alpha val="43137"/>
                    </a:srgbClr>
                  </a:outerShdw>
                </a:effectLst>
              </a:rPr>
              <a:t>          </a:t>
            </a:r>
            <a:r>
              <a:rPr lang="en-US" altLang="ja-JP" sz="2400" dirty="0">
                <a:solidFill>
                  <a:srgbClr val="FFFF99"/>
                </a:solidFill>
                <a:effectLst>
                  <a:outerShdw blurRad="38100" dist="38100" dir="2700000" algn="tl">
                    <a:srgbClr val="000000">
                      <a:alpha val="43137"/>
                    </a:srgbClr>
                  </a:outerShdw>
                </a:effectLst>
              </a:rPr>
              <a:t>/* </a:t>
            </a:r>
            <a:r>
              <a:rPr lang="ja-JP" altLang="en-US" sz="2400" dirty="0">
                <a:solidFill>
                  <a:srgbClr val="FFFF99"/>
                </a:solidFill>
                <a:effectLst>
                  <a:outerShdw blurRad="38100" dist="38100" dir="2700000" algn="tl">
                    <a:srgbClr val="000000">
                      <a:alpha val="43137"/>
                    </a:srgbClr>
                  </a:outerShdw>
                </a:effectLst>
              </a:rPr>
              <a:t>定数</a:t>
            </a:r>
            <a:r>
              <a:rPr lang="en-US" altLang="ja-JP" sz="2400" dirty="0">
                <a:solidFill>
                  <a:srgbClr val="FFFF99"/>
                </a:solidFill>
                <a:effectLst>
                  <a:outerShdw blurRad="38100" dist="38100" dir="2700000" algn="tl">
                    <a:srgbClr val="000000">
                      <a:alpha val="43137"/>
                    </a:srgbClr>
                  </a:outerShdw>
                </a:effectLst>
              </a:rPr>
              <a:t>+</a:t>
            </a:r>
            <a:r>
              <a:rPr lang="ja-JP" altLang="en-US" sz="2400" dirty="0">
                <a:solidFill>
                  <a:srgbClr val="FFFF99"/>
                </a:solidFill>
                <a:effectLst>
                  <a:outerShdw blurRad="38100" dist="38100" dir="2700000" algn="tl">
                    <a:srgbClr val="000000">
                      <a:alpha val="43137"/>
                    </a:srgbClr>
                  </a:outerShdw>
                </a:effectLst>
              </a:rPr>
              <a:t>定数の場合 </a:t>
            </a:r>
            <a:r>
              <a:rPr lang="en-US" altLang="ja-JP" sz="2400" dirty="0">
                <a:solidFill>
                  <a:srgbClr val="FFFF99"/>
                </a:solidFill>
                <a:effectLst>
                  <a:outerShdw blurRad="38100" dist="38100" dir="2700000" algn="tl">
                    <a:srgbClr val="000000">
                      <a:alpha val="43137"/>
                    </a:srgbClr>
                  </a:outerShdw>
                </a:effectLst>
              </a:rPr>
              <a:t>*/</a:t>
            </a:r>
          </a:p>
          <a:p>
            <a:pPr eaLnBrk="1" hangingPunct="1"/>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int</a:t>
            </a:r>
            <a:r>
              <a:rPr lang="en-US" altLang="ja-JP" dirty="0">
                <a:effectLst>
                  <a:outerShdw blurRad="38100" dist="38100" dir="2700000" algn="tl">
                    <a:srgbClr val="000000">
                      <a:alpha val="43137"/>
                    </a:srgbClr>
                  </a:outerShdw>
                </a:effectLst>
              </a:rPr>
              <a:t> val1, val2, val3;</a:t>
            </a:r>
          </a:p>
          <a:p>
            <a:pPr eaLnBrk="1" hangingPunct="1"/>
            <a:r>
              <a:rPr lang="en-US" altLang="ja-JP" dirty="0">
                <a:effectLst>
                  <a:outerShdw blurRad="38100" dist="38100" dir="2700000" algn="tl">
                    <a:srgbClr val="000000">
                      <a:alpha val="43137"/>
                    </a:srgbClr>
                  </a:outerShdw>
                </a:effectLst>
              </a:rPr>
              <a:t>       val1 = </a:t>
            </a:r>
            <a:r>
              <a:rPr lang="en-US" altLang="ja-JP" dirty="0" err="1">
                <a:effectLst>
                  <a:outerShdw blurRad="38100" dist="38100" dir="2700000" algn="tl">
                    <a:srgbClr val="000000">
                      <a:alpha val="43137"/>
                    </a:srgbClr>
                  </a:outerShdw>
                </a:effectLst>
              </a:rPr>
              <a:t>getOperand</a:t>
            </a:r>
            <a:r>
              <a:rPr lang="en-US" altLang="ja-JP" dirty="0">
                <a:effectLst>
                  <a:outerShdw blurRad="38100" dist="38100" dir="2700000" algn="tl">
                    <a:srgbClr val="000000">
                      <a:alpha val="43137"/>
                    </a:srgbClr>
                  </a:outerShdw>
                </a:effectLst>
              </a:rPr>
              <a:t> (addr-1);</a:t>
            </a:r>
            <a:r>
              <a:rPr lang="ja-JP" altLang="en-US" dirty="0">
                <a:effectLst>
                  <a:outerShdw blurRad="38100" dist="38100" dir="2700000" algn="tl">
                    <a:srgbClr val="000000">
                      <a:alpha val="43137"/>
                    </a:srgbClr>
                  </a:outerShdw>
                </a:effectLst>
              </a:rPr>
              <a:t> </a:t>
            </a:r>
            <a:r>
              <a:rPr lang="en-US" altLang="ja-JP" sz="2400" dirty="0">
                <a:solidFill>
                  <a:srgbClr val="FFFF99"/>
                </a:solidFill>
                <a:effectLst>
                  <a:outerShdw blurRad="38100" dist="38100" dir="2700000" algn="tl">
                    <a:srgbClr val="000000">
                      <a:alpha val="43137"/>
                    </a:srgbClr>
                  </a:outerShdw>
                </a:effectLst>
              </a:rPr>
              <a:t>// 2</a:t>
            </a:r>
            <a:r>
              <a:rPr lang="ja-JP" altLang="en-US" sz="2400" dirty="0">
                <a:solidFill>
                  <a:srgbClr val="FFFF99"/>
                </a:solidFill>
                <a:effectLst>
                  <a:outerShdw blurRad="38100" dist="38100" dir="2700000" algn="tl">
                    <a:srgbClr val="000000">
                      <a:alpha val="43137"/>
                    </a:srgbClr>
                  </a:outerShdw>
                </a:effectLst>
              </a:rPr>
              <a:t>つ前のオペランド</a:t>
            </a:r>
            <a:endParaRPr lang="en-US" altLang="ja-JP" sz="2400" dirty="0">
              <a:solidFill>
                <a:srgbClr val="FFFF99"/>
              </a:solidFill>
              <a:effectLst>
                <a:outerShdw blurRad="38100" dist="38100" dir="2700000" algn="tl">
                  <a:srgbClr val="000000">
                    <a:alpha val="43137"/>
                  </a:srgbClr>
                </a:outerShdw>
              </a:effectLst>
            </a:endParaRPr>
          </a:p>
          <a:p>
            <a:pPr eaLnBrk="1" hangingPunct="1"/>
            <a:r>
              <a:rPr lang="en-US" altLang="ja-JP" dirty="0">
                <a:effectLst>
                  <a:outerShdw blurRad="38100" dist="38100" dir="2700000" algn="tl">
                    <a:srgbClr val="000000">
                      <a:alpha val="43137"/>
                    </a:srgbClr>
                  </a:outerShdw>
                </a:effectLst>
              </a:rPr>
              <a:t>       val2 = </a:t>
            </a:r>
            <a:r>
              <a:rPr lang="en-US" altLang="ja-JP" dirty="0" err="1">
                <a:effectLst>
                  <a:outerShdw blurRad="38100" dist="38100" dir="2700000" algn="tl">
                    <a:srgbClr val="000000">
                      <a:alpha val="43137"/>
                    </a:srgbClr>
                  </a:outerShdw>
                </a:effectLst>
              </a:rPr>
              <a:t>getOperand</a:t>
            </a:r>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addr</a:t>
            </a:r>
            <a:r>
              <a:rPr lang="en-US" altLang="ja-JP" dirty="0">
                <a:effectLst>
                  <a:outerShdw blurRad="38100" dist="38100" dir="2700000" algn="tl">
                    <a:srgbClr val="000000">
                      <a:alpha val="43137"/>
                    </a:srgbClr>
                  </a:outerShdw>
                </a:effectLst>
              </a:rPr>
              <a:t>) ;</a:t>
            </a:r>
            <a:r>
              <a:rPr lang="ja-JP" altLang="en-US" dirty="0">
                <a:effectLst>
                  <a:outerShdw blurRad="38100" dist="38100" dir="2700000" algn="tl">
                    <a:srgbClr val="000000">
                      <a:alpha val="43137"/>
                    </a:srgbClr>
                  </a:outerShdw>
                </a:effectLst>
              </a:rPr>
              <a:t>  </a:t>
            </a:r>
            <a:r>
              <a:rPr lang="en-US" altLang="ja-JP" dirty="0">
                <a:solidFill>
                  <a:srgbClr val="FFFF99"/>
                </a:solidFill>
                <a:effectLst>
                  <a:outerShdw blurRad="38100" dist="38100" dir="2700000" algn="tl">
                    <a:srgbClr val="000000">
                      <a:alpha val="43137"/>
                    </a:srgbClr>
                  </a:outerShdw>
                </a:effectLst>
              </a:rPr>
              <a:t> </a:t>
            </a:r>
            <a:r>
              <a:rPr lang="en-US" altLang="ja-JP" sz="2400" dirty="0">
                <a:solidFill>
                  <a:srgbClr val="FFFF99"/>
                </a:solidFill>
                <a:effectLst>
                  <a:outerShdw blurRad="38100" dist="38100" dir="2700000" algn="tl">
                    <a:srgbClr val="000000">
                      <a:alpha val="43137"/>
                    </a:srgbClr>
                  </a:outerShdw>
                </a:effectLst>
              </a:rPr>
              <a:t>// 1</a:t>
            </a:r>
            <a:r>
              <a:rPr lang="ja-JP" altLang="en-US" sz="2400" dirty="0">
                <a:solidFill>
                  <a:srgbClr val="FFFF99"/>
                </a:solidFill>
                <a:effectLst>
                  <a:outerShdw blurRad="38100" dist="38100" dir="2700000" algn="tl">
                    <a:srgbClr val="000000">
                      <a:alpha val="43137"/>
                    </a:srgbClr>
                  </a:outerShdw>
                </a:effectLst>
              </a:rPr>
              <a:t>つ前のオペランド</a:t>
            </a:r>
            <a:endParaRPr lang="en-US" altLang="ja-JP" sz="2400" dirty="0">
              <a:effectLst>
                <a:outerShdw blurRad="38100" dist="38100" dir="2700000" algn="tl">
                  <a:srgbClr val="000000">
                    <a:alpha val="43137"/>
                  </a:srgbClr>
                </a:outerShdw>
              </a:effectLst>
            </a:endParaRPr>
          </a:p>
          <a:p>
            <a:pPr eaLnBrk="1" hangingPunct="1"/>
            <a:r>
              <a:rPr lang="en-US" altLang="ja-JP" dirty="0">
                <a:effectLst>
                  <a:outerShdw blurRad="38100" dist="38100" dir="2700000" algn="tl">
                    <a:srgbClr val="000000">
                      <a:alpha val="43137"/>
                    </a:srgbClr>
                  </a:outerShdw>
                </a:effectLst>
              </a:rPr>
              <a:t>       val3 = val1 + val2;</a:t>
            </a:r>
            <a:r>
              <a:rPr lang="ja-JP" altLang="en-US" dirty="0">
                <a:effectLst>
                  <a:outerShdw blurRad="38100" dist="38100" dir="2700000" algn="tl">
                    <a:srgbClr val="000000">
                      <a:alpha val="43137"/>
                    </a:srgbClr>
                  </a:outerShdw>
                </a:effectLst>
              </a:rPr>
              <a:t>       </a:t>
            </a:r>
            <a:r>
              <a:rPr lang="en-US" altLang="ja-JP" sz="2400" dirty="0">
                <a:solidFill>
                  <a:srgbClr val="FFFF99"/>
                </a:solidFill>
                <a:effectLst>
                  <a:outerShdw blurRad="38100" dist="38100" dir="2700000" algn="tl">
                    <a:srgbClr val="000000">
                      <a:alpha val="43137"/>
                    </a:srgbClr>
                  </a:outerShdw>
                </a:effectLst>
              </a:rPr>
              <a:t>// </a:t>
            </a:r>
            <a:r>
              <a:rPr lang="ja-JP" altLang="en-US" sz="2400" dirty="0">
                <a:solidFill>
                  <a:srgbClr val="FFFF99"/>
                </a:solidFill>
                <a:effectLst>
                  <a:outerShdw blurRad="38100" dist="38100" dir="2700000" algn="tl">
                    <a:srgbClr val="000000">
                      <a:alpha val="43137"/>
                    </a:srgbClr>
                  </a:outerShdw>
                </a:effectLst>
              </a:rPr>
              <a:t>定数計算</a:t>
            </a:r>
            <a:endParaRPr lang="en-US" altLang="ja-JP" sz="2400" dirty="0">
              <a:solidFill>
                <a:srgbClr val="FFFF99"/>
              </a:solidFill>
              <a:effectLst>
                <a:outerShdw blurRad="38100" dist="38100" dir="2700000" algn="tl">
                  <a:srgbClr val="000000">
                    <a:alpha val="43137"/>
                  </a:srgbClr>
                </a:outerShdw>
              </a:effectLst>
            </a:endParaRPr>
          </a:p>
          <a:p>
            <a:pPr eaLnBrk="1" hangingPunct="1"/>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removeLastCode</a:t>
            </a:r>
            <a:r>
              <a:rPr lang="en-US" altLang="ja-JP" dirty="0">
                <a:effectLst>
                  <a:outerShdw blurRad="38100" dist="38100" dir="2700000" algn="tl">
                    <a:srgbClr val="000000">
                      <a:alpha val="43137"/>
                    </a:srgbClr>
                  </a:outerShdw>
                </a:effectLst>
              </a:rPr>
              <a:t> ();</a:t>
            </a: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removeLastCode</a:t>
            </a:r>
            <a:r>
              <a:rPr lang="en-US" altLang="ja-JP" dirty="0">
                <a:effectLst>
                  <a:outerShdw blurRad="38100" dist="38100" dir="2700000" algn="tl">
                    <a:srgbClr val="000000">
                      <a:alpha val="43137"/>
                    </a:srgbClr>
                  </a:outerShdw>
                </a:effectLst>
              </a:rPr>
              <a:t> (); </a:t>
            </a:r>
            <a:r>
              <a:rPr lang="en-US" altLang="ja-JP" sz="2400" dirty="0">
                <a:solidFill>
                  <a:srgbClr val="FFFF99"/>
                </a:solidFill>
                <a:effectLst>
                  <a:outerShdw blurRad="38100" dist="38100" dir="2700000" algn="tl">
                    <a:srgbClr val="000000">
                      <a:alpha val="43137"/>
                    </a:srgbClr>
                  </a:outerShdw>
                </a:effectLst>
              </a:rPr>
              <a:t>//</a:t>
            </a:r>
            <a:r>
              <a:rPr lang="ja-JP" altLang="en-US" sz="2400" dirty="0">
                <a:solidFill>
                  <a:srgbClr val="FFFF99"/>
                </a:solidFill>
                <a:effectLst>
                  <a:outerShdw blurRad="38100" dist="38100" dir="2700000" algn="tl">
                    <a:srgbClr val="000000">
                      <a:alpha val="43137"/>
                    </a:srgbClr>
                  </a:outerShdw>
                </a:effectLst>
              </a:rPr>
              <a:t> 命令を</a:t>
            </a:r>
            <a:r>
              <a:rPr lang="en-US" altLang="ja-JP" sz="2400" dirty="0">
                <a:solidFill>
                  <a:srgbClr val="FFFF99"/>
                </a:solidFill>
                <a:effectLst>
                  <a:outerShdw blurRad="38100" dist="38100" dir="2700000" algn="tl">
                    <a:srgbClr val="000000">
                      <a:alpha val="43137"/>
                    </a:srgbClr>
                  </a:outerShdw>
                </a:effectLst>
              </a:rPr>
              <a:t>2</a:t>
            </a:r>
            <a:r>
              <a:rPr lang="ja-JP" altLang="en-US" sz="2400" dirty="0">
                <a:solidFill>
                  <a:srgbClr val="FFFF99"/>
                </a:solidFill>
                <a:effectLst>
                  <a:outerShdw blurRad="38100" dist="38100" dir="2700000" algn="tl">
                    <a:srgbClr val="000000">
                      <a:alpha val="43137"/>
                    </a:srgbClr>
                  </a:outerShdw>
                </a:effectLst>
              </a:rPr>
              <a:t>個削除</a:t>
            </a:r>
            <a:endParaRPr lang="en-US" altLang="ja-JP" sz="2400" dirty="0">
              <a:solidFill>
                <a:srgbClr val="FFFF99"/>
              </a:solidFill>
              <a:effectLst>
                <a:outerShdw blurRad="38100" dist="38100" dir="2700000" algn="tl">
                  <a:srgbClr val="000000">
                    <a:alpha val="43137"/>
                  </a:srgbClr>
                </a:outerShdw>
              </a:effectLst>
            </a:endParaRP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       </a:t>
            </a:r>
            <a:r>
              <a:rPr lang="en-US" altLang="ja-JP" dirty="0" err="1">
                <a:effectLst>
                  <a:outerShdw blurRad="38100" dist="38100" dir="2700000" algn="tl">
                    <a:srgbClr val="000000">
                      <a:alpha val="43137"/>
                    </a:srgbClr>
                  </a:outerShdw>
                </a:effectLst>
              </a:rPr>
              <a:t>appendCode</a:t>
            </a:r>
            <a:r>
              <a:rPr lang="en-US" altLang="ja-JP" dirty="0">
                <a:effectLst>
                  <a:outerShdw blurRad="38100" dist="38100" dir="2700000" algn="tl">
                    <a:srgbClr val="000000">
                      <a:alpha val="43137"/>
                    </a:srgbClr>
                  </a:outerShdw>
                </a:effectLst>
              </a:rPr>
              <a:t> (PUSHI, val3 ); </a:t>
            </a:r>
            <a:r>
              <a:rPr lang="en-US" altLang="ja-JP" sz="2400" dirty="0">
                <a:solidFill>
                  <a:srgbClr val="FFFF99"/>
                </a:solidFill>
                <a:effectLst>
                  <a:outerShdw blurRad="38100" dist="38100" dir="2700000" algn="tl">
                    <a:srgbClr val="000000">
                      <a:alpha val="43137"/>
                    </a:srgbClr>
                  </a:outerShdw>
                </a:effectLst>
              </a:rPr>
              <a:t>// </a:t>
            </a:r>
            <a:r>
              <a:rPr lang="ja-JP" altLang="en-US" sz="2400" dirty="0">
                <a:solidFill>
                  <a:srgbClr val="FFFF99"/>
                </a:solidFill>
                <a:effectLst>
                  <a:outerShdw blurRad="38100" dist="38100" dir="2700000" algn="tl">
                    <a:srgbClr val="000000">
                      <a:alpha val="43137"/>
                    </a:srgbClr>
                  </a:outerShdw>
                </a:effectLst>
              </a:rPr>
              <a:t>計算後の値を積む</a:t>
            </a:r>
            <a:endParaRPr lang="en-US" altLang="ja-JP" sz="2400" dirty="0">
              <a:solidFill>
                <a:srgbClr val="FFFF99"/>
              </a:solidFill>
              <a:effectLst>
                <a:outerShdw blurRad="38100" dist="38100" dir="2700000" algn="tl">
                  <a:srgbClr val="000000">
                    <a:alpha val="43137"/>
                  </a:srgbClr>
                </a:outerShdw>
              </a:effectLst>
            </a:endParaRP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    }</a:t>
            </a:r>
            <a:r>
              <a:rPr lang="ja-JP" altLang="en-US" dirty="0">
                <a:effectLst>
                  <a:outerShdw blurRad="38100" dist="38100" dir="2700000" algn="tl">
                    <a:srgbClr val="000000">
                      <a:alpha val="43137"/>
                    </a:srgbClr>
                  </a:outerShdw>
                </a:effectLst>
              </a:rPr>
              <a:t> </a:t>
            </a:r>
            <a:r>
              <a:rPr lang="en-US" altLang="ja-JP" dirty="0">
                <a:effectLst>
                  <a:outerShdw blurRad="38100" dist="38100" dir="2700000" algn="tl">
                    <a:srgbClr val="000000">
                      <a:alpha val="43137"/>
                    </a:srgbClr>
                  </a:outerShdw>
                </a:effectLst>
              </a:rPr>
              <a:t>else </a:t>
            </a:r>
            <a:r>
              <a:rPr lang="en-US" altLang="ja-JP" dirty="0" err="1">
                <a:effectLst>
                  <a:outerShdw blurRad="38100" dist="38100" dir="2700000" algn="tl">
                    <a:srgbClr val="000000">
                      <a:alpha val="43137"/>
                    </a:srgbClr>
                  </a:outerShdw>
                </a:effectLst>
              </a:rPr>
              <a:t>appendCode</a:t>
            </a:r>
            <a:r>
              <a:rPr lang="en-US" altLang="ja-JP" dirty="0">
                <a:effectLst>
                  <a:outerShdw blurRad="38100" dist="38100" dir="2700000" algn="tl">
                    <a:srgbClr val="000000">
                      <a:alpha val="43137"/>
                    </a:srgbClr>
                  </a:outerShdw>
                </a:effectLst>
              </a:rPr>
              <a:t> (ADD);</a:t>
            </a:r>
          </a:p>
          <a:p>
            <a:pPr marL="0" marR="0" indent="0" algn="l" defTabSz="914400" rtl="0" eaLnBrk="1" fontAlgn="base" latinLnBrk="0" hangingPunct="1">
              <a:lnSpc>
                <a:spcPct val="100000"/>
              </a:lnSpc>
              <a:spcBef>
                <a:spcPct val="0"/>
              </a:spcBef>
              <a:spcAft>
                <a:spcPct val="0"/>
              </a:spcAft>
              <a:buClrTx/>
              <a:buSzTx/>
              <a:buFontTx/>
              <a:buNone/>
              <a:tabLst/>
            </a:pPr>
            <a:endParaRPr lang="en-US" altLang="ja-JP"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16648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1066800" y="304800"/>
            <a:ext cx="7620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コンパイル時定数計算</a:t>
            </a:r>
          </a:p>
        </p:txBody>
      </p:sp>
      <p:sp>
        <p:nvSpPr>
          <p:cNvPr id="21507" name="Rectangle 3"/>
          <p:cNvSpPr>
            <a:spLocks noChangeArrowheads="1"/>
          </p:cNvSpPr>
          <p:nvPr/>
        </p:nvSpPr>
        <p:spPr bwMode="auto">
          <a:xfrm>
            <a:off x="228600" y="10668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solidFill>
                  <a:srgbClr val="FFFF99"/>
                </a:solidFill>
                <a:latin typeface="Times New Roman" panose="02020603050405020304" pitchFamily="18" charset="0"/>
              </a:rPr>
              <a:t>a</a:t>
            </a:r>
            <a:r>
              <a:rPr lang="en-US" altLang="ja-JP" dirty="0">
                <a:latin typeface="Times New Roman" panose="02020603050405020304" pitchFamily="18" charset="0"/>
              </a:rPr>
              <a:t>[</a:t>
            </a:r>
            <a:r>
              <a:rPr lang="en-US" altLang="ja-JP" dirty="0">
                <a:solidFill>
                  <a:srgbClr val="FFFF99"/>
                </a:solidFill>
                <a:latin typeface="Times New Roman" panose="02020603050405020304" pitchFamily="18" charset="0"/>
              </a:rPr>
              <a:t>1</a:t>
            </a:r>
            <a:r>
              <a:rPr lang="en-US" altLang="ja-JP" dirty="0">
                <a:latin typeface="Times New Roman" panose="02020603050405020304" pitchFamily="18" charset="0"/>
              </a:rPr>
              <a:t>] = 10;</a:t>
            </a:r>
          </a:p>
        </p:txBody>
      </p:sp>
      <p:sp>
        <p:nvSpPr>
          <p:cNvPr id="21508" name="Rectangle 4"/>
          <p:cNvSpPr>
            <a:spLocks noChangeArrowheads="1"/>
          </p:cNvSpPr>
          <p:nvPr/>
        </p:nvSpPr>
        <p:spPr bwMode="auto">
          <a:xfrm>
            <a:off x="2438400" y="990600"/>
            <a:ext cx="16002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10</a:t>
            </a:r>
          </a:p>
          <a:p>
            <a:pPr eaLnBrk="1" hangingPunct="1">
              <a:spcBef>
                <a:spcPct val="0"/>
              </a:spcBef>
              <a:buClrTx/>
              <a:buSzTx/>
              <a:buFontTx/>
              <a:buNone/>
            </a:pPr>
            <a:r>
              <a:rPr lang="en-US" altLang="ja-JP" sz="2400" dirty="0">
                <a:latin typeface="Times New Roman" panose="02020603050405020304" pitchFamily="18" charset="0"/>
              </a:rPr>
              <a:t>PUSHI    1</a:t>
            </a:r>
          </a:p>
          <a:p>
            <a:pPr eaLnBrk="1" hangingPunct="1">
              <a:spcBef>
                <a:spcPct val="0"/>
              </a:spcBef>
              <a:buClrTx/>
              <a:buSzTx/>
              <a:buFontTx/>
              <a:buNone/>
            </a:pPr>
            <a:r>
              <a:rPr lang="en-US" altLang="ja-JP" sz="2400" dirty="0">
                <a:latin typeface="Times New Roman" panose="02020603050405020304" pitchFamily="18" charset="0"/>
              </a:rPr>
              <a:t>ADD</a:t>
            </a:r>
          </a:p>
          <a:p>
            <a:pPr eaLnBrk="1" hangingPunct="1">
              <a:spcBef>
                <a:spcPct val="0"/>
              </a:spcBef>
              <a:buClrTx/>
              <a:buSzTx/>
              <a:buFontTx/>
              <a:buNone/>
            </a:pPr>
            <a:r>
              <a:rPr lang="en-US" altLang="ja-JP" sz="2400" dirty="0">
                <a:latin typeface="Times New Roman" panose="02020603050405020304" pitchFamily="18" charset="0"/>
              </a:rPr>
              <a:t>PUSHI  10</a:t>
            </a:r>
          </a:p>
          <a:p>
            <a:pPr eaLnBrk="1" hangingPunct="1">
              <a:spcBef>
                <a:spcPct val="0"/>
              </a:spcBef>
              <a:buClrTx/>
              <a:buSzTx/>
              <a:buFontTx/>
              <a:buNone/>
            </a:pPr>
            <a:r>
              <a:rPr lang="en-US" altLang="ja-JP" sz="2400" dirty="0">
                <a:latin typeface="Times New Roman" panose="02020603050405020304" pitchFamily="18" charset="0"/>
              </a:rPr>
              <a:t>ASSGN</a:t>
            </a:r>
          </a:p>
          <a:p>
            <a:pPr eaLnBrk="1" hangingPunct="1">
              <a:spcBef>
                <a:spcPct val="0"/>
              </a:spcBef>
              <a:buClrTx/>
              <a:buSzTx/>
              <a:buFontTx/>
              <a:buNone/>
            </a:pPr>
            <a:r>
              <a:rPr lang="en-US" altLang="ja-JP" sz="2400" dirty="0">
                <a:latin typeface="Times New Roman" panose="02020603050405020304" pitchFamily="18" charset="0"/>
              </a:rPr>
              <a:t>REMOVE</a:t>
            </a:r>
          </a:p>
        </p:txBody>
      </p:sp>
      <p:grpSp>
        <p:nvGrpSpPr>
          <p:cNvPr id="194579" name="Group 19"/>
          <p:cNvGrpSpPr>
            <a:grpSpLocks/>
          </p:cNvGrpSpPr>
          <p:nvPr/>
        </p:nvGrpSpPr>
        <p:grpSpPr bwMode="auto">
          <a:xfrm>
            <a:off x="4114800" y="990600"/>
            <a:ext cx="2438400" cy="1524000"/>
            <a:chOff x="2592" y="624"/>
            <a:chExt cx="1536" cy="960"/>
          </a:xfrm>
        </p:grpSpPr>
        <p:sp>
          <p:nvSpPr>
            <p:cNvPr id="21522" name="Rectangle 6"/>
            <p:cNvSpPr>
              <a:spLocks noChangeArrowheads="1"/>
            </p:cNvSpPr>
            <p:nvPr/>
          </p:nvSpPr>
          <p:spPr bwMode="auto">
            <a:xfrm>
              <a:off x="2928" y="624"/>
              <a:ext cx="1200" cy="96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11</a:t>
              </a:r>
            </a:p>
            <a:p>
              <a:pPr eaLnBrk="1" hangingPunct="1">
                <a:spcBef>
                  <a:spcPct val="0"/>
                </a:spcBef>
                <a:buClrTx/>
                <a:buSzTx/>
                <a:buFontTx/>
                <a:buNone/>
              </a:pPr>
              <a:r>
                <a:rPr lang="en-US" altLang="ja-JP" sz="2400" dirty="0">
                  <a:latin typeface="Times New Roman" panose="02020603050405020304" pitchFamily="18" charset="0"/>
                </a:rPr>
                <a:t>PUSHI   10</a:t>
              </a:r>
            </a:p>
            <a:p>
              <a:pPr eaLnBrk="1" hangingPunct="1">
                <a:spcBef>
                  <a:spcPct val="0"/>
                </a:spcBef>
                <a:buClrTx/>
                <a:buSzTx/>
                <a:buFontTx/>
                <a:buNone/>
              </a:pPr>
              <a:r>
                <a:rPr lang="en-US" altLang="ja-JP" sz="2400" dirty="0">
                  <a:latin typeface="Times New Roman" panose="02020603050405020304" pitchFamily="18" charset="0"/>
                </a:rPr>
                <a:t>ASSGN</a:t>
              </a:r>
              <a:endParaRPr lang="en-US" altLang="ja-JP" sz="2400" dirty="0">
                <a:solidFill>
                  <a:srgbClr val="FFFF99"/>
                </a:solidFill>
                <a:latin typeface="Times New Roman" panose="02020603050405020304" pitchFamily="18" charset="0"/>
              </a:endParaRPr>
            </a:p>
            <a:p>
              <a:pPr eaLnBrk="1" hangingPunct="1">
                <a:spcBef>
                  <a:spcPct val="0"/>
                </a:spcBef>
                <a:buClrTx/>
                <a:buSzTx/>
                <a:buFontTx/>
                <a:buNone/>
              </a:pPr>
              <a:r>
                <a:rPr lang="en-US" altLang="ja-JP" sz="2400" dirty="0">
                  <a:latin typeface="Times New Roman" panose="02020603050405020304" pitchFamily="18" charset="0"/>
                </a:rPr>
                <a:t>REMOVE</a:t>
              </a:r>
            </a:p>
          </p:txBody>
        </p:sp>
        <p:sp>
          <p:nvSpPr>
            <p:cNvPr id="21523" name="AutoShape 7"/>
            <p:cNvSpPr>
              <a:spLocks noChangeArrowheads="1"/>
            </p:cNvSpPr>
            <p:nvPr/>
          </p:nvSpPr>
          <p:spPr bwMode="auto">
            <a:xfrm>
              <a:off x="2592" y="960"/>
              <a:ext cx="288"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1510" name="Rectangle 13"/>
          <p:cNvSpPr>
            <a:spLocks noChangeArrowheads="1"/>
          </p:cNvSpPr>
          <p:nvPr/>
        </p:nvSpPr>
        <p:spPr bwMode="auto">
          <a:xfrm>
            <a:off x="228600" y="38100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x = </a:t>
            </a:r>
            <a:r>
              <a:rPr lang="en-US" altLang="ja-JP" dirty="0">
                <a:solidFill>
                  <a:srgbClr val="FFFF99"/>
                </a:solidFill>
                <a:latin typeface="Times New Roman" panose="02020603050405020304" pitchFamily="18" charset="0"/>
              </a:rPr>
              <a:t>b</a:t>
            </a:r>
            <a:r>
              <a:rPr lang="en-US" altLang="ja-JP" dirty="0">
                <a:latin typeface="Times New Roman" panose="02020603050405020304" pitchFamily="18" charset="0"/>
              </a:rPr>
              <a:t>[</a:t>
            </a:r>
            <a:r>
              <a:rPr lang="en-US" altLang="ja-JP" dirty="0">
                <a:solidFill>
                  <a:srgbClr val="FFFF99"/>
                </a:solidFill>
                <a:latin typeface="Times New Roman" panose="02020603050405020304" pitchFamily="18" charset="0"/>
              </a:rPr>
              <a:t>20</a:t>
            </a:r>
            <a:r>
              <a:rPr lang="en-US" altLang="ja-JP" dirty="0">
                <a:latin typeface="Times New Roman" panose="02020603050405020304" pitchFamily="18" charset="0"/>
              </a:rPr>
              <a:t>];</a:t>
            </a:r>
          </a:p>
        </p:txBody>
      </p:sp>
      <p:sp>
        <p:nvSpPr>
          <p:cNvPr id="21511" name="Rectangle 14"/>
          <p:cNvSpPr>
            <a:spLocks noChangeArrowheads="1"/>
          </p:cNvSpPr>
          <p:nvPr/>
        </p:nvSpPr>
        <p:spPr bwMode="auto">
          <a:xfrm>
            <a:off x="2438400" y="3733800"/>
            <a:ext cx="1600200" cy="259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0</a:t>
            </a:r>
          </a:p>
          <a:p>
            <a:pPr eaLnBrk="1" hangingPunct="1">
              <a:spcBef>
                <a:spcPct val="0"/>
              </a:spcBef>
              <a:buClrTx/>
              <a:buSzTx/>
              <a:buFontTx/>
              <a:buNone/>
            </a:pPr>
            <a:r>
              <a:rPr lang="en-US" altLang="ja-JP" sz="2400" dirty="0">
                <a:latin typeface="Times New Roman" panose="02020603050405020304" pitchFamily="18" charset="0"/>
              </a:rPr>
              <a:t>PUSHI   30</a:t>
            </a:r>
          </a:p>
          <a:p>
            <a:pPr eaLnBrk="1" hangingPunct="1">
              <a:spcBef>
                <a:spcPct val="0"/>
              </a:spcBef>
              <a:buClrTx/>
              <a:buSzTx/>
              <a:buFontTx/>
              <a:buNone/>
            </a:pPr>
            <a:r>
              <a:rPr lang="en-US" altLang="ja-JP" sz="2400" dirty="0">
                <a:latin typeface="Times New Roman" panose="02020603050405020304" pitchFamily="18" charset="0"/>
              </a:rPr>
              <a:t>PUSHI   20</a:t>
            </a:r>
          </a:p>
          <a:p>
            <a:pPr eaLnBrk="1" hangingPunct="1">
              <a:spcBef>
                <a:spcPct val="0"/>
              </a:spcBef>
              <a:buClrTx/>
              <a:buSzTx/>
              <a:buFontTx/>
              <a:buNone/>
            </a:pPr>
            <a:r>
              <a:rPr lang="en-US" altLang="ja-JP" sz="2400" dirty="0">
                <a:latin typeface="Times New Roman" panose="02020603050405020304" pitchFamily="18" charset="0"/>
              </a:rPr>
              <a:t>ADD</a:t>
            </a:r>
          </a:p>
          <a:p>
            <a:pPr eaLnBrk="1" hangingPunct="1">
              <a:spcBef>
                <a:spcPct val="0"/>
              </a:spcBef>
              <a:buClrTx/>
              <a:buSzTx/>
              <a:buFontTx/>
              <a:buNone/>
            </a:pPr>
            <a:r>
              <a:rPr lang="en-US" altLang="ja-JP" sz="2400" dirty="0">
                <a:latin typeface="Times New Roman" panose="02020603050405020304" pitchFamily="18" charset="0"/>
              </a:rPr>
              <a:t>LOAD</a:t>
            </a:r>
          </a:p>
          <a:p>
            <a:pPr eaLnBrk="1" hangingPunct="1">
              <a:spcBef>
                <a:spcPct val="0"/>
              </a:spcBef>
              <a:buClrTx/>
              <a:buSzTx/>
              <a:buFontTx/>
              <a:buNone/>
            </a:pPr>
            <a:r>
              <a:rPr lang="en-US" altLang="ja-JP" sz="2400" dirty="0">
                <a:latin typeface="Times New Roman" panose="02020603050405020304" pitchFamily="18" charset="0"/>
              </a:rPr>
              <a:t>ASSGN</a:t>
            </a:r>
          </a:p>
          <a:p>
            <a:pPr eaLnBrk="1" hangingPunct="1">
              <a:spcBef>
                <a:spcPct val="0"/>
              </a:spcBef>
              <a:buClrTx/>
              <a:buSzTx/>
              <a:buFontTx/>
              <a:buNone/>
            </a:pPr>
            <a:r>
              <a:rPr lang="en-US" altLang="ja-JP" sz="2400" dirty="0">
                <a:latin typeface="Times New Roman" panose="02020603050405020304" pitchFamily="18" charset="0"/>
              </a:rPr>
              <a:t>REMOVE</a:t>
            </a:r>
          </a:p>
        </p:txBody>
      </p:sp>
      <p:grpSp>
        <p:nvGrpSpPr>
          <p:cNvPr id="194580" name="Group 20"/>
          <p:cNvGrpSpPr>
            <a:grpSpLocks/>
          </p:cNvGrpSpPr>
          <p:nvPr/>
        </p:nvGrpSpPr>
        <p:grpSpPr bwMode="auto">
          <a:xfrm>
            <a:off x="4114800" y="3733800"/>
            <a:ext cx="2438400" cy="1905000"/>
            <a:chOff x="2592" y="2352"/>
            <a:chExt cx="1536" cy="1200"/>
          </a:xfrm>
        </p:grpSpPr>
        <p:sp>
          <p:nvSpPr>
            <p:cNvPr id="21520" name="Rectangle 15"/>
            <p:cNvSpPr>
              <a:spLocks noChangeArrowheads="1"/>
            </p:cNvSpPr>
            <p:nvPr/>
          </p:nvSpPr>
          <p:spPr bwMode="auto">
            <a:xfrm>
              <a:off x="2928" y="2352"/>
              <a:ext cx="1200"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0</a:t>
              </a:r>
            </a:p>
            <a:p>
              <a:pPr eaLnBrk="1" hangingPunct="1">
                <a:spcBef>
                  <a:spcPct val="0"/>
                </a:spcBef>
                <a:buClrTx/>
                <a:buSzTx/>
                <a:buFontTx/>
                <a:buNone/>
              </a:pPr>
              <a:r>
                <a:rPr lang="en-US" altLang="ja-JP" sz="2400" dirty="0">
                  <a:latin typeface="Times New Roman" panose="02020603050405020304" pitchFamily="18" charset="0"/>
                </a:rPr>
                <a:t>PUSHI   50</a:t>
              </a:r>
            </a:p>
            <a:p>
              <a:pPr eaLnBrk="1" hangingPunct="1">
                <a:spcBef>
                  <a:spcPct val="0"/>
                </a:spcBef>
                <a:buClrTx/>
                <a:buSzTx/>
                <a:buFontTx/>
                <a:buNone/>
              </a:pPr>
              <a:r>
                <a:rPr lang="en-US" altLang="ja-JP" sz="2400" dirty="0">
                  <a:latin typeface="Times New Roman" panose="02020603050405020304" pitchFamily="18" charset="0"/>
                </a:rPr>
                <a:t>LOAD</a:t>
              </a:r>
            </a:p>
            <a:p>
              <a:pPr eaLnBrk="1" hangingPunct="1">
                <a:spcBef>
                  <a:spcPct val="0"/>
                </a:spcBef>
                <a:buClrTx/>
                <a:buSzTx/>
                <a:buFontTx/>
                <a:buNone/>
              </a:pPr>
              <a:r>
                <a:rPr lang="en-US" altLang="ja-JP" sz="2400" dirty="0">
                  <a:latin typeface="Times New Roman" panose="02020603050405020304" pitchFamily="18" charset="0"/>
                </a:rPr>
                <a:t>ASSGN</a:t>
              </a:r>
              <a:endParaRPr lang="en-US" altLang="ja-JP" sz="2400" dirty="0">
                <a:solidFill>
                  <a:srgbClr val="FFFF99"/>
                </a:solidFill>
                <a:latin typeface="Times New Roman" panose="02020603050405020304" pitchFamily="18" charset="0"/>
              </a:endParaRPr>
            </a:p>
            <a:p>
              <a:pPr eaLnBrk="1" hangingPunct="1">
                <a:spcBef>
                  <a:spcPct val="0"/>
                </a:spcBef>
                <a:buClrTx/>
                <a:buSzTx/>
                <a:buFontTx/>
                <a:buNone/>
              </a:pPr>
              <a:r>
                <a:rPr lang="en-US" altLang="ja-JP" sz="2400" dirty="0">
                  <a:latin typeface="Times New Roman" panose="02020603050405020304" pitchFamily="18" charset="0"/>
                </a:rPr>
                <a:t>REMOVE</a:t>
              </a:r>
            </a:p>
          </p:txBody>
        </p:sp>
        <p:sp>
          <p:nvSpPr>
            <p:cNvPr id="21521" name="AutoShape 16"/>
            <p:cNvSpPr>
              <a:spLocks noChangeArrowheads="1"/>
            </p:cNvSpPr>
            <p:nvPr/>
          </p:nvSpPr>
          <p:spPr bwMode="auto">
            <a:xfrm>
              <a:off x="2592" y="2688"/>
              <a:ext cx="288"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grpSp>
        <p:nvGrpSpPr>
          <p:cNvPr id="194581" name="Group 21"/>
          <p:cNvGrpSpPr>
            <a:grpSpLocks/>
          </p:cNvGrpSpPr>
          <p:nvPr/>
        </p:nvGrpSpPr>
        <p:grpSpPr bwMode="auto">
          <a:xfrm>
            <a:off x="6629400" y="3733800"/>
            <a:ext cx="2362200" cy="1524000"/>
            <a:chOff x="4176" y="2352"/>
            <a:chExt cx="1488" cy="960"/>
          </a:xfrm>
        </p:grpSpPr>
        <p:sp>
          <p:nvSpPr>
            <p:cNvPr id="21518" name="Rectangle 17"/>
            <p:cNvSpPr>
              <a:spLocks noChangeArrowheads="1"/>
            </p:cNvSpPr>
            <p:nvPr/>
          </p:nvSpPr>
          <p:spPr bwMode="auto">
            <a:xfrm>
              <a:off x="4512" y="2352"/>
              <a:ext cx="1152" cy="96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0</a:t>
              </a:r>
            </a:p>
            <a:p>
              <a:pPr eaLnBrk="1" hangingPunct="1">
                <a:spcBef>
                  <a:spcPct val="0"/>
                </a:spcBef>
                <a:buClrTx/>
                <a:buSzTx/>
                <a:buFontTx/>
                <a:buNone/>
              </a:pPr>
              <a:r>
                <a:rPr lang="en-US" altLang="ja-JP" sz="2400" dirty="0">
                  <a:latin typeface="Times New Roman" panose="02020603050405020304" pitchFamily="18" charset="0"/>
                </a:rPr>
                <a:t>PUSH    50</a:t>
              </a:r>
            </a:p>
            <a:p>
              <a:pPr eaLnBrk="1" hangingPunct="1">
                <a:spcBef>
                  <a:spcPct val="0"/>
                </a:spcBef>
                <a:buClrTx/>
                <a:buSzTx/>
                <a:buFontTx/>
                <a:buNone/>
              </a:pPr>
              <a:r>
                <a:rPr lang="en-US" altLang="ja-JP" sz="2400" dirty="0">
                  <a:latin typeface="Times New Roman" panose="02020603050405020304" pitchFamily="18" charset="0"/>
                </a:rPr>
                <a:t>ASSGN</a:t>
              </a:r>
              <a:endParaRPr lang="en-US" altLang="ja-JP" sz="2400" dirty="0">
                <a:solidFill>
                  <a:srgbClr val="FFFF99"/>
                </a:solidFill>
                <a:latin typeface="Times New Roman" panose="02020603050405020304" pitchFamily="18" charset="0"/>
              </a:endParaRPr>
            </a:p>
            <a:p>
              <a:pPr eaLnBrk="1" hangingPunct="1">
                <a:spcBef>
                  <a:spcPct val="0"/>
                </a:spcBef>
                <a:buClrTx/>
                <a:buSzTx/>
                <a:buFontTx/>
                <a:buNone/>
              </a:pPr>
              <a:r>
                <a:rPr lang="en-US" altLang="ja-JP" sz="2400" dirty="0">
                  <a:latin typeface="Times New Roman" panose="02020603050405020304" pitchFamily="18" charset="0"/>
                </a:rPr>
                <a:t>REMOVE</a:t>
              </a:r>
            </a:p>
          </p:txBody>
        </p:sp>
        <p:sp>
          <p:nvSpPr>
            <p:cNvPr id="21519" name="AutoShape 18"/>
            <p:cNvSpPr>
              <a:spLocks noChangeArrowheads="1"/>
            </p:cNvSpPr>
            <p:nvPr/>
          </p:nvSpPr>
          <p:spPr bwMode="auto">
            <a:xfrm>
              <a:off x="4176" y="2688"/>
              <a:ext cx="288"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94582" name="Rectangle 22"/>
          <p:cNvSpPr>
            <a:spLocks noChangeArrowheads="1"/>
          </p:cNvSpPr>
          <p:nvPr/>
        </p:nvSpPr>
        <p:spPr bwMode="auto">
          <a:xfrm>
            <a:off x="2438400" y="990600"/>
            <a:ext cx="16002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solidFill>
                  <a:srgbClr val="FFFF99"/>
                </a:solidFill>
                <a:latin typeface="Times New Roman" panose="02020603050405020304" pitchFamily="18" charset="0"/>
              </a:rPr>
              <a:t>PUSHI  10</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PUSHI    1</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ADD</a:t>
            </a:r>
            <a:endParaRPr lang="en-US" altLang="ja-JP" sz="2400" dirty="0">
              <a:latin typeface="Times New Roman" panose="02020603050405020304" pitchFamily="18" charset="0"/>
            </a:endParaRPr>
          </a:p>
          <a:p>
            <a:pPr eaLnBrk="1" hangingPunct="1">
              <a:spcBef>
                <a:spcPct val="0"/>
              </a:spcBef>
              <a:buClrTx/>
              <a:buSzTx/>
              <a:buFontTx/>
              <a:buNone/>
            </a:pPr>
            <a:r>
              <a:rPr lang="en-US" altLang="ja-JP" sz="2400" dirty="0">
                <a:latin typeface="Times New Roman" panose="02020603050405020304" pitchFamily="18" charset="0"/>
              </a:rPr>
              <a:t>PUSHI  10</a:t>
            </a:r>
          </a:p>
          <a:p>
            <a:pPr eaLnBrk="1" hangingPunct="1">
              <a:spcBef>
                <a:spcPct val="0"/>
              </a:spcBef>
              <a:buClrTx/>
              <a:buSzTx/>
              <a:buFontTx/>
              <a:buNone/>
            </a:pPr>
            <a:r>
              <a:rPr lang="en-US" altLang="ja-JP" sz="2400" dirty="0">
                <a:latin typeface="Times New Roman" panose="02020603050405020304" pitchFamily="18" charset="0"/>
              </a:rPr>
              <a:t>ASSGN</a:t>
            </a:r>
          </a:p>
          <a:p>
            <a:pPr eaLnBrk="1" hangingPunct="1">
              <a:spcBef>
                <a:spcPct val="0"/>
              </a:spcBef>
              <a:buClrTx/>
              <a:buSzTx/>
              <a:buFontTx/>
              <a:buNone/>
            </a:pPr>
            <a:r>
              <a:rPr lang="en-US" altLang="ja-JP" sz="2400" dirty="0">
                <a:latin typeface="Times New Roman" panose="02020603050405020304" pitchFamily="18" charset="0"/>
              </a:rPr>
              <a:t>REMOVE</a:t>
            </a:r>
          </a:p>
        </p:txBody>
      </p:sp>
      <p:sp>
        <p:nvSpPr>
          <p:cNvPr id="194583" name="Rectangle 23"/>
          <p:cNvSpPr>
            <a:spLocks noChangeArrowheads="1"/>
          </p:cNvSpPr>
          <p:nvPr/>
        </p:nvSpPr>
        <p:spPr bwMode="auto">
          <a:xfrm>
            <a:off x="2438400" y="3733800"/>
            <a:ext cx="1600200" cy="259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0</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PUSHI   30</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PUSHI   20</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ADD</a:t>
            </a:r>
            <a:endParaRPr lang="en-US" altLang="ja-JP" sz="2400" dirty="0">
              <a:latin typeface="Times New Roman" panose="02020603050405020304" pitchFamily="18" charset="0"/>
            </a:endParaRPr>
          </a:p>
          <a:p>
            <a:pPr eaLnBrk="1" hangingPunct="1">
              <a:spcBef>
                <a:spcPct val="0"/>
              </a:spcBef>
              <a:buClrTx/>
              <a:buSzTx/>
              <a:buFontTx/>
              <a:buNone/>
            </a:pPr>
            <a:r>
              <a:rPr lang="en-US" altLang="ja-JP" sz="2400" dirty="0">
                <a:latin typeface="Times New Roman" panose="02020603050405020304" pitchFamily="18" charset="0"/>
              </a:rPr>
              <a:t>LOAD</a:t>
            </a:r>
          </a:p>
          <a:p>
            <a:pPr eaLnBrk="1" hangingPunct="1">
              <a:spcBef>
                <a:spcPct val="0"/>
              </a:spcBef>
              <a:buClrTx/>
              <a:buSzTx/>
              <a:buFontTx/>
              <a:buNone/>
            </a:pPr>
            <a:r>
              <a:rPr lang="en-US" altLang="ja-JP" sz="2400" dirty="0">
                <a:latin typeface="Times New Roman" panose="02020603050405020304" pitchFamily="18" charset="0"/>
              </a:rPr>
              <a:t>ASSGN</a:t>
            </a:r>
          </a:p>
          <a:p>
            <a:pPr eaLnBrk="1" hangingPunct="1">
              <a:spcBef>
                <a:spcPct val="0"/>
              </a:spcBef>
              <a:buClrTx/>
              <a:buSzTx/>
              <a:buFontTx/>
              <a:buNone/>
            </a:pPr>
            <a:r>
              <a:rPr lang="en-US" altLang="ja-JP" sz="2400" dirty="0">
                <a:latin typeface="Times New Roman" panose="02020603050405020304" pitchFamily="18" charset="0"/>
              </a:rPr>
              <a:t>REMOVE</a:t>
            </a:r>
          </a:p>
        </p:txBody>
      </p:sp>
      <p:sp>
        <p:nvSpPr>
          <p:cNvPr id="194585" name="Rectangle 25"/>
          <p:cNvSpPr>
            <a:spLocks noChangeArrowheads="1"/>
          </p:cNvSpPr>
          <p:nvPr/>
        </p:nvSpPr>
        <p:spPr bwMode="auto">
          <a:xfrm>
            <a:off x="4648200" y="3733800"/>
            <a:ext cx="1905000" cy="1905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PUSHI     0</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PUSHI   50</a:t>
            </a:r>
          </a:p>
          <a:p>
            <a:pPr eaLnBrk="1" hangingPunct="1">
              <a:spcBef>
                <a:spcPct val="0"/>
              </a:spcBef>
              <a:buClrTx/>
              <a:buSzTx/>
              <a:buFontTx/>
              <a:buNone/>
            </a:pPr>
            <a:r>
              <a:rPr lang="en-US" altLang="ja-JP" sz="2400" dirty="0">
                <a:solidFill>
                  <a:srgbClr val="FFFF99"/>
                </a:solidFill>
                <a:latin typeface="Times New Roman" panose="02020603050405020304" pitchFamily="18" charset="0"/>
              </a:rPr>
              <a:t>LOAD</a:t>
            </a:r>
          </a:p>
          <a:p>
            <a:pPr eaLnBrk="1" hangingPunct="1">
              <a:spcBef>
                <a:spcPct val="0"/>
              </a:spcBef>
              <a:buClrTx/>
              <a:buSzTx/>
              <a:buFontTx/>
              <a:buNone/>
            </a:pPr>
            <a:r>
              <a:rPr lang="en-US" altLang="ja-JP" sz="2400" dirty="0">
                <a:latin typeface="Times New Roman" panose="02020603050405020304" pitchFamily="18" charset="0"/>
              </a:rPr>
              <a:t>ASSGN</a:t>
            </a:r>
            <a:endParaRPr lang="en-US" altLang="ja-JP" sz="2400" dirty="0">
              <a:solidFill>
                <a:srgbClr val="FFFF99"/>
              </a:solidFill>
              <a:latin typeface="Times New Roman" panose="02020603050405020304" pitchFamily="18" charset="0"/>
            </a:endParaRPr>
          </a:p>
          <a:p>
            <a:pPr eaLnBrk="1" hangingPunct="1">
              <a:spcBef>
                <a:spcPct val="0"/>
              </a:spcBef>
              <a:buClrTx/>
              <a:buSzTx/>
              <a:buFontTx/>
              <a:buNone/>
            </a:pPr>
            <a:r>
              <a:rPr lang="en-US" altLang="ja-JP" sz="2400" dirty="0">
                <a:latin typeface="Times New Roman" panose="02020603050405020304" pitchFamily="18" charset="0"/>
              </a:rPr>
              <a:t>REMOVE</a:t>
            </a:r>
          </a:p>
        </p:txBody>
      </p:sp>
      <p:sp>
        <p:nvSpPr>
          <p:cNvPr id="21517" name="テキスト ボックス 18"/>
          <p:cNvSpPr txBox="1">
            <a:spLocks noChangeArrowheads="1"/>
          </p:cNvSpPr>
          <p:nvPr/>
        </p:nvSpPr>
        <p:spPr bwMode="auto">
          <a:xfrm>
            <a:off x="228600" y="4876800"/>
            <a:ext cx="183197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r>
              <a:rPr lang="en-US" altLang="ja-JP" sz="2800" dirty="0"/>
              <a:t>※ &amp;x = 0</a:t>
            </a:r>
          </a:p>
          <a:p>
            <a:r>
              <a:rPr lang="en-US" altLang="ja-JP" sz="2800" dirty="0"/>
              <a:t>     &amp;a = 10</a:t>
            </a:r>
          </a:p>
          <a:p>
            <a:r>
              <a:rPr lang="en-US" altLang="ja-JP" sz="2800" dirty="0"/>
              <a:t>     &amp;b = 30</a:t>
            </a:r>
          </a:p>
          <a:p>
            <a:r>
              <a:rPr lang="ja-JP" altLang="en-US" sz="2800" dirty="0"/>
              <a:t>     の場合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4582"/>
                                        </p:tgtEl>
                                        <p:attrNameLst>
                                          <p:attrName>style.visibility</p:attrName>
                                        </p:attrNameLst>
                                      </p:cBhvr>
                                      <p:to>
                                        <p:strVal val="visible"/>
                                      </p:to>
                                    </p:set>
                                    <p:animEffect transition="in" filter="checkerboard(across)">
                                      <p:cBhvr>
                                        <p:cTn id="7" dur="500"/>
                                        <p:tgtEl>
                                          <p:spTgt spid="1945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94579"/>
                                        </p:tgtEl>
                                        <p:attrNameLst>
                                          <p:attrName>style.visibility</p:attrName>
                                        </p:attrNameLst>
                                      </p:cBhvr>
                                      <p:to>
                                        <p:strVal val="visible"/>
                                      </p:to>
                                    </p:set>
                                    <p:animEffect transition="in" filter="wipe(left)">
                                      <p:cBhvr>
                                        <p:cTn id="12" dur="500"/>
                                        <p:tgtEl>
                                          <p:spTgt spid="1945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94583"/>
                                        </p:tgtEl>
                                        <p:attrNameLst>
                                          <p:attrName>style.visibility</p:attrName>
                                        </p:attrNameLst>
                                      </p:cBhvr>
                                      <p:to>
                                        <p:strVal val="visible"/>
                                      </p:to>
                                    </p:set>
                                    <p:animEffect transition="in" filter="checkerboard(across)">
                                      <p:cBhvr>
                                        <p:cTn id="17" dur="500"/>
                                        <p:tgtEl>
                                          <p:spTgt spid="19458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94580"/>
                                        </p:tgtEl>
                                        <p:attrNameLst>
                                          <p:attrName>style.visibility</p:attrName>
                                        </p:attrNameLst>
                                      </p:cBhvr>
                                      <p:to>
                                        <p:strVal val="visible"/>
                                      </p:to>
                                    </p:set>
                                    <p:animEffect transition="in" filter="wipe(left)">
                                      <p:cBhvr>
                                        <p:cTn id="22" dur="500"/>
                                        <p:tgtEl>
                                          <p:spTgt spid="1945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94585"/>
                                        </p:tgtEl>
                                        <p:attrNameLst>
                                          <p:attrName>style.visibility</p:attrName>
                                        </p:attrNameLst>
                                      </p:cBhvr>
                                      <p:to>
                                        <p:strVal val="visible"/>
                                      </p:to>
                                    </p:set>
                                    <p:animEffect transition="in" filter="checkerboard(across)">
                                      <p:cBhvr>
                                        <p:cTn id="27" dur="500"/>
                                        <p:tgtEl>
                                          <p:spTgt spid="19458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94581"/>
                                        </p:tgtEl>
                                        <p:attrNameLst>
                                          <p:attrName>style.visibility</p:attrName>
                                        </p:attrNameLst>
                                      </p:cBhvr>
                                      <p:to>
                                        <p:strVal val="visible"/>
                                      </p:to>
                                    </p:set>
                                    <p:animEffect transition="in" filter="wipe(left)">
                                      <p:cBhvr>
                                        <p:cTn id="32" dur="500"/>
                                        <p:tgtEl>
                                          <p:spTgt spid="19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2" grpId="0" animBg="1" autoUpdateAnimBg="0"/>
      <p:bldP spid="194583" grpId="0" animBg="1" autoUpdateAnimBg="0"/>
      <p:bldP spid="194585"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正方形/長方形 3"/>
          <p:cNvSpPr>
            <a:spLocks noChangeArrowheads="1"/>
          </p:cNvSpPr>
          <p:nvPr/>
        </p:nvSpPr>
        <p:spPr bwMode="auto">
          <a:xfrm>
            <a:off x="228600" y="533400"/>
            <a:ext cx="8686800" cy="60960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  if (token == NAME) {</a:t>
            </a:r>
            <a:endParaRPr lang="ja-JP" altLang="en-US" sz="2800" dirty="0">
              <a:solidFill>
                <a:srgbClr val="FFFF99"/>
              </a:solidFill>
            </a:endParaRPr>
          </a:p>
          <a:p>
            <a:pPr eaLnBrk="1" hangingPunct="1">
              <a:spcBef>
                <a:spcPct val="0"/>
              </a:spcBef>
              <a:buClrTx/>
              <a:buSzTx/>
              <a:buFontTx/>
              <a:buNone/>
            </a:pPr>
            <a:r>
              <a:rPr lang="ja-JP" altLang="en-US" sz="2800" dirty="0"/>
              <a:t>     </a:t>
            </a:r>
            <a:r>
              <a:rPr lang="en-US" altLang="ja-JP" sz="2800" dirty="0"/>
              <a:t>String name = </a:t>
            </a:r>
            <a:r>
              <a:rPr lang="en-US" altLang="ja-JP" sz="2400" dirty="0">
                <a:solidFill>
                  <a:srgbClr val="FFFF99"/>
                </a:solidFill>
              </a:rPr>
              <a:t>// token</a:t>
            </a:r>
            <a:r>
              <a:rPr lang="ja-JP" altLang="en-US" sz="2400" dirty="0">
                <a:solidFill>
                  <a:srgbClr val="FFFF99"/>
                </a:solidFill>
              </a:rPr>
              <a:t>から変数名を得る</a:t>
            </a:r>
          </a:p>
          <a:p>
            <a:pPr eaLnBrk="1" hangingPunct="1">
              <a:spcBef>
                <a:spcPct val="0"/>
              </a:spcBef>
              <a:buClrTx/>
              <a:buSzTx/>
              <a:buFontTx/>
              <a:buNone/>
            </a:pPr>
            <a:r>
              <a:rPr lang="en-US" altLang="ja-JP" sz="2800" dirty="0">
                <a:solidFill>
                  <a:srgbClr val="FFFF99"/>
                </a:solidFill>
              </a:rPr>
              <a:t>        </a:t>
            </a:r>
            <a:r>
              <a:rPr lang="en-US" altLang="ja-JP" sz="2800" dirty="0"/>
              <a:t>int address = </a:t>
            </a:r>
            <a:r>
              <a:rPr lang="en-US" altLang="ja-JP" sz="2400" dirty="0">
                <a:solidFill>
                  <a:srgbClr val="FFFF99"/>
                </a:solidFill>
              </a:rPr>
              <a:t>// </a:t>
            </a:r>
            <a:r>
              <a:rPr lang="ja-JP" altLang="en-US" sz="2400" dirty="0">
                <a:solidFill>
                  <a:srgbClr val="FFFF99"/>
                </a:solidFill>
              </a:rPr>
              <a:t>変数表を参照して</a:t>
            </a:r>
            <a:r>
              <a:rPr lang="en-US" altLang="ja-JP" sz="2400" dirty="0">
                <a:solidFill>
                  <a:srgbClr val="FFFF99"/>
                </a:solidFill>
              </a:rPr>
              <a:t>name </a:t>
            </a:r>
            <a:r>
              <a:rPr lang="ja-JP" altLang="en-US" sz="2400" dirty="0">
                <a:solidFill>
                  <a:srgbClr val="FFFF99"/>
                </a:solidFill>
              </a:rPr>
              <a:t>の番地を得る</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ja-JP" altLang="en-US" sz="2800" dirty="0"/>
              <a:t>     </a:t>
            </a:r>
            <a:r>
              <a:rPr lang="en-US" altLang="ja-JP" sz="2800" dirty="0" err="1"/>
              <a:t>appendCode</a:t>
            </a:r>
            <a:r>
              <a:rPr lang="en-US" altLang="ja-JP" sz="2800" dirty="0"/>
              <a:t> (PUSHI, address);     </a:t>
            </a:r>
            <a:r>
              <a:rPr lang="en-US" altLang="ja-JP" sz="2400" dirty="0">
                <a:solidFill>
                  <a:srgbClr val="FFFF99"/>
                </a:solidFill>
              </a:rPr>
              <a:t>// </a:t>
            </a:r>
            <a:r>
              <a:rPr lang="ja-JP" altLang="en-US" sz="2400" dirty="0">
                <a:solidFill>
                  <a:srgbClr val="FFFF99"/>
                </a:solidFill>
              </a:rPr>
              <a:t>左辺値右辺値共通</a:t>
            </a:r>
            <a:endParaRPr lang="en-US" altLang="ja-JP" sz="2400" dirty="0"/>
          </a:p>
          <a:p>
            <a:pPr eaLnBrk="1" hangingPunct="1">
              <a:spcBef>
                <a:spcPct val="0"/>
              </a:spcBef>
              <a:buClrTx/>
              <a:buSzTx/>
              <a:buFontTx/>
              <a:buNone/>
            </a:pPr>
            <a:r>
              <a:rPr lang="en-US" altLang="ja-JP" sz="2800" dirty="0"/>
              <a:t>     if (token == “[”) { </a:t>
            </a:r>
            <a:r>
              <a:rPr lang="en-US" altLang="ja-JP" sz="2400" dirty="0">
                <a:solidFill>
                  <a:srgbClr val="FFFF99"/>
                </a:solidFill>
              </a:rPr>
              <a:t>// </a:t>
            </a:r>
            <a:r>
              <a:rPr lang="ja-JP" altLang="en-US" sz="2400" dirty="0">
                <a:solidFill>
                  <a:srgbClr val="FFFF99"/>
                </a:solidFill>
              </a:rPr>
              <a:t>配列の場合</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if (token </a:t>
            </a:r>
            <a:r>
              <a:rPr lang="ja-JP" altLang="en-US" sz="2800" dirty="0"/>
              <a:t>∈ </a:t>
            </a:r>
            <a:r>
              <a:rPr lang="en-US" altLang="ja-JP" sz="2800" dirty="0"/>
              <a:t>First (&lt;Exp&gt;)) </a:t>
            </a:r>
          </a:p>
          <a:p>
            <a:pPr eaLnBrk="1" hangingPunct="1">
              <a:spcBef>
                <a:spcPct val="0"/>
              </a:spcBef>
              <a:buClrTx/>
              <a:buSzTx/>
              <a:buFontTx/>
              <a:buNone/>
            </a:pPr>
            <a:r>
              <a:rPr lang="en-US" altLang="ja-JP" sz="2800" dirty="0"/>
              <a:t>             </a:t>
            </a:r>
            <a:r>
              <a:rPr lang="en-US" altLang="ja-JP" sz="2800" dirty="0" err="1"/>
              <a:t>parseExp</a:t>
            </a: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ja-JP" altLang="en-US" sz="2800" dirty="0"/>
              <a:t>         </a:t>
            </a:r>
            <a:r>
              <a:rPr lang="en-US" altLang="ja-JP" sz="2800" dirty="0"/>
              <a:t>if (token == “]” ) </a:t>
            </a:r>
          </a:p>
          <a:p>
            <a:pPr eaLnBrk="1" hangingPunct="1">
              <a:spcBef>
                <a:spcPct val="0"/>
              </a:spcBef>
              <a:buClrTx/>
              <a:buSzTx/>
              <a:buFontTx/>
              <a:buNone/>
            </a:pPr>
            <a:r>
              <a:rPr lang="en-US" altLang="ja-JP" sz="2800" dirty="0"/>
              <a:t>             token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ja-JP" altLang="en-US" sz="2800" dirty="0"/>
              <a:t>         </a:t>
            </a:r>
            <a:r>
              <a:rPr lang="en-US" altLang="ja-JP" sz="2800" dirty="0"/>
              <a:t>int </a:t>
            </a:r>
            <a:r>
              <a:rPr lang="en-US" altLang="ja-JP" sz="2800" dirty="0" err="1"/>
              <a:t>addr</a:t>
            </a:r>
            <a:r>
              <a:rPr lang="en-US" altLang="ja-JP" sz="2800" dirty="0"/>
              <a:t> = </a:t>
            </a:r>
            <a:r>
              <a:rPr lang="en-US" altLang="ja-JP" sz="2800" dirty="0" err="1"/>
              <a:t>getLastCodeAddress</a:t>
            </a:r>
            <a:r>
              <a:rPr lang="en-US" altLang="ja-JP" sz="2800" dirty="0"/>
              <a:t>();</a:t>
            </a:r>
            <a:r>
              <a:rPr lang="en-US" altLang="ja-JP" sz="2800" dirty="0">
                <a:effectLst>
                  <a:outerShdw blurRad="38100" dist="38100" dir="2700000" algn="tl">
                    <a:srgbClr val="000000">
                      <a:alpha val="43137"/>
                    </a:srgbClr>
                  </a:outerShdw>
                </a:effectLst>
              </a:rPr>
              <a:t> </a:t>
            </a:r>
          </a:p>
          <a:p>
            <a:pPr eaLnBrk="1" hangingPunct="1">
              <a:spcBef>
                <a:spcPct val="0"/>
              </a:spcBef>
              <a:buClrTx/>
              <a:buSzTx/>
              <a:buFontTx/>
              <a:buNone/>
            </a:pPr>
            <a:r>
              <a:rPr lang="ja-JP" altLang="en-US" sz="2800" dirty="0">
                <a:effectLst>
                  <a:outerShdw blurRad="38100" dist="38100" dir="2700000" algn="tl">
                    <a:srgbClr val="000000">
                      <a:alpha val="43137"/>
                    </a:srgbClr>
                  </a:outerShdw>
                </a:effectLst>
              </a:rPr>
              <a:t>         </a:t>
            </a:r>
            <a:r>
              <a:rPr lang="en-US" altLang="ja-JP" sz="2800" dirty="0">
                <a:effectLst>
                  <a:outerShdw blurRad="38100" dist="38100" dir="2700000" algn="tl">
                    <a:srgbClr val="000000">
                      <a:alpha val="43137"/>
                    </a:srgbClr>
                  </a:outerShdw>
                </a:effectLst>
              </a:rPr>
              <a:t>if (</a:t>
            </a:r>
            <a:r>
              <a:rPr lang="en-US" altLang="ja-JP" sz="2800" dirty="0" err="1">
                <a:effectLst>
                  <a:outerShdw blurRad="38100" dist="38100" dir="2700000" algn="tl">
                    <a:srgbClr val="000000">
                      <a:alpha val="43137"/>
                    </a:srgbClr>
                  </a:outerShdw>
                </a:effectLst>
              </a:rPr>
              <a:t>checkCode</a:t>
            </a:r>
            <a:r>
              <a:rPr lang="en-US" altLang="ja-JP" sz="2800" dirty="0">
                <a:effectLst>
                  <a:outerShdw blurRad="38100" dist="38100" dir="2700000" algn="tl">
                    <a:srgbClr val="000000">
                      <a:alpha val="43137"/>
                    </a:srgbClr>
                  </a:outerShdw>
                </a:effectLst>
              </a:rPr>
              <a:t> (</a:t>
            </a:r>
            <a:r>
              <a:rPr lang="en-US" altLang="ja-JP" sz="2800" dirty="0" err="1">
                <a:effectLst>
                  <a:outerShdw blurRad="38100" dist="38100" dir="2700000" algn="tl">
                    <a:srgbClr val="000000">
                      <a:alpha val="43137"/>
                    </a:srgbClr>
                  </a:outerShdw>
                </a:effectLst>
              </a:rPr>
              <a:t>addr</a:t>
            </a:r>
            <a:r>
              <a:rPr lang="en-US" altLang="ja-JP" sz="2800" dirty="0">
                <a:effectLst>
                  <a:outerShdw blurRad="38100" dist="38100" dir="2700000" algn="tl">
                    <a:srgbClr val="000000">
                      <a:alpha val="43137"/>
                    </a:srgbClr>
                  </a:outerShdw>
                </a:effectLst>
              </a:rPr>
              <a:t>, PUSHI)) { </a:t>
            </a:r>
            <a:r>
              <a:rPr lang="en-US" altLang="ja-JP" sz="2400" dirty="0">
                <a:solidFill>
                  <a:srgbClr val="FFFF99"/>
                </a:solidFill>
                <a:effectLst>
                  <a:outerShdw blurRad="38100" dist="38100" dir="2700000" algn="tl">
                    <a:srgbClr val="000000">
                      <a:alpha val="43137"/>
                    </a:srgbClr>
                  </a:outerShdw>
                </a:effectLst>
              </a:rPr>
              <a:t>// </a:t>
            </a:r>
            <a:r>
              <a:rPr lang="ja-JP" altLang="en-US" sz="2400" dirty="0">
                <a:solidFill>
                  <a:srgbClr val="FFFF99"/>
                </a:solidFill>
                <a:effectLst>
                  <a:outerShdw blurRad="38100" dist="38100" dir="2700000" algn="tl">
                    <a:srgbClr val="000000">
                      <a:alpha val="43137"/>
                    </a:srgbClr>
                  </a:outerShdw>
                </a:effectLst>
              </a:rPr>
              <a:t>配列の添え字が定数</a:t>
            </a:r>
            <a:endParaRPr lang="en-US" altLang="ja-JP" sz="2400" dirty="0">
              <a:solidFill>
                <a:srgbClr val="FFFF99"/>
              </a:solidFill>
              <a:effectLst>
                <a:outerShdw blurRad="38100" dist="38100" dir="2700000" algn="tl">
                  <a:srgbClr val="000000">
                    <a:alpha val="43137"/>
                  </a:srgbClr>
                </a:outerShdw>
              </a:effectLst>
            </a:endParaRPr>
          </a:p>
          <a:p>
            <a:pPr eaLnBrk="1" hangingPunct="1">
              <a:spcBef>
                <a:spcPct val="0"/>
              </a:spcBef>
              <a:buClrTx/>
              <a:buSzTx/>
              <a:buFontTx/>
              <a:buNone/>
            </a:pPr>
            <a:r>
              <a:rPr lang="en-US" altLang="ja-JP" sz="2800" dirty="0">
                <a:effectLst>
                  <a:outerShdw blurRad="38100" dist="38100" dir="2700000" algn="tl">
                    <a:srgbClr val="000000">
                      <a:alpha val="43137"/>
                    </a:srgbClr>
                  </a:outerShdw>
                </a:effectLst>
              </a:rPr>
              <a:t>                                             :</a:t>
            </a:r>
            <a:endParaRPr lang="en-US" altLang="ja-JP" sz="2800" dirty="0"/>
          </a:p>
          <a:p>
            <a:pPr eaLnBrk="1" hangingPunct="1">
              <a:spcBef>
                <a:spcPct val="0"/>
              </a:spcBef>
              <a:buClrTx/>
              <a:buSzTx/>
              <a:buFontTx/>
              <a:buNone/>
            </a:pPr>
            <a:endParaRPr lang="en-US" altLang="ja-JP" sz="2600" dirty="0"/>
          </a:p>
        </p:txBody>
      </p:sp>
      <p:sp>
        <p:nvSpPr>
          <p:cNvPr id="5" name="コンテンツ プレースホルダ 4"/>
          <p:cNvSpPr>
            <a:spLocks/>
          </p:cNvSpPr>
          <p:nvPr/>
        </p:nvSpPr>
        <p:spPr bwMode="auto">
          <a:xfrm>
            <a:off x="533400" y="23327"/>
            <a:ext cx="8001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defRPr/>
            </a:pPr>
            <a:r>
              <a:rPr lang="en-US" altLang="ja-JP" sz="2800" dirty="0">
                <a:effectLst>
                  <a:outerShdw blurRad="38100" dist="38100" dir="2700000" algn="tl">
                    <a:srgbClr val="000000"/>
                  </a:outerShdw>
                </a:effectLst>
              </a:rPr>
              <a:t>&lt;Unsigned&gt; ::= NAME [ “[” &lt;Exp&gt; “]” ] </a:t>
            </a:r>
            <a:r>
              <a:rPr lang="ja-JP" altLang="en-US" sz="2800" dirty="0">
                <a:effectLst>
                  <a:outerShdw blurRad="38100" dist="38100" dir="2700000" algn="tl">
                    <a:srgbClr val="000000"/>
                  </a:outerShdw>
                </a:effectLst>
              </a:rPr>
              <a:t>の場合</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正方形/長方形 3"/>
          <p:cNvSpPr>
            <a:spLocks noChangeArrowheads="1"/>
          </p:cNvSpPr>
          <p:nvPr/>
        </p:nvSpPr>
        <p:spPr bwMode="auto">
          <a:xfrm>
            <a:off x="228600" y="152400"/>
            <a:ext cx="8763000" cy="65532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                                                 : </a:t>
            </a:r>
          </a:p>
          <a:p>
            <a:pPr eaLnBrk="1" hangingPunct="1">
              <a:spcBef>
                <a:spcPct val="0"/>
              </a:spcBef>
              <a:buClrTx/>
              <a:buSzTx/>
              <a:buFontTx/>
              <a:buNone/>
            </a:pPr>
            <a:r>
              <a:rPr lang="en-US" altLang="ja-JP" sz="2800" dirty="0"/>
              <a:t>        if (token == “]” ) </a:t>
            </a:r>
          </a:p>
          <a:p>
            <a:pPr eaLnBrk="1" hangingPunct="1">
              <a:spcBef>
                <a:spcPct val="0"/>
              </a:spcBef>
              <a:buClrTx/>
              <a:buSzTx/>
              <a:buFontTx/>
              <a:buNone/>
            </a:pPr>
            <a:r>
              <a:rPr lang="en-US" altLang="ja-JP" sz="2800" dirty="0"/>
              <a:t>           token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int </a:t>
            </a:r>
            <a:r>
              <a:rPr lang="en-US" altLang="ja-JP" sz="2800" dirty="0" err="1"/>
              <a:t>addr</a:t>
            </a:r>
            <a:r>
              <a:rPr lang="en-US" altLang="ja-JP" sz="2800" dirty="0"/>
              <a:t> = </a:t>
            </a:r>
            <a:r>
              <a:rPr lang="en-US" altLang="ja-JP" sz="2800" dirty="0" err="1"/>
              <a:t>getLastCodeAddress</a:t>
            </a:r>
            <a:r>
              <a:rPr lang="en-US" altLang="ja-JP" sz="2800" dirty="0"/>
              <a:t>()</a:t>
            </a:r>
          </a:p>
          <a:p>
            <a:pPr eaLnBrk="1" hangingPunct="1">
              <a:spcBef>
                <a:spcPct val="0"/>
              </a:spcBef>
              <a:buClrTx/>
              <a:buSzTx/>
              <a:buFontTx/>
              <a:buNone/>
            </a:pPr>
            <a:r>
              <a:rPr lang="ja-JP" altLang="en-US" sz="2800" dirty="0">
                <a:effectLst>
                  <a:outerShdw blurRad="38100" dist="38100" dir="2700000" algn="tl">
                    <a:srgbClr val="000000">
                      <a:alpha val="43137"/>
                    </a:srgbClr>
                  </a:outerShdw>
                </a:effectLst>
              </a:rPr>
              <a:t>        </a:t>
            </a:r>
            <a:r>
              <a:rPr lang="en-US" altLang="ja-JP" sz="2800" dirty="0">
                <a:effectLst>
                  <a:outerShdw blurRad="38100" dist="38100" dir="2700000" algn="tl">
                    <a:srgbClr val="000000">
                      <a:alpha val="43137"/>
                    </a:srgbClr>
                  </a:outerShdw>
                </a:effectLst>
              </a:rPr>
              <a:t>if (</a:t>
            </a:r>
            <a:r>
              <a:rPr lang="en-US" altLang="ja-JP" sz="2800" dirty="0" err="1">
                <a:effectLst>
                  <a:outerShdw blurRad="38100" dist="38100" dir="2700000" algn="tl">
                    <a:srgbClr val="000000">
                      <a:alpha val="43137"/>
                    </a:srgbClr>
                  </a:outerShdw>
                </a:effectLst>
              </a:rPr>
              <a:t>checkCode</a:t>
            </a:r>
            <a:r>
              <a:rPr lang="en-US" altLang="ja-JP" sz="2800" dirty="0">
                <a:effectLst>
                  <a:outerShdw blurRad="38100" dist="38100" dir="2700000" algn="tl">
                    <a:srgbClr val="000000">
                      <a:alpha val="43137"/>
                    </a:srgbClr>
                  </a:outerShdw>
                </a:effectLst>
              </a:rPr>
              <a:t> (</a:t>
            </a:r>
            <a:r>
              <a:rPr lang="en-US" altLang="ja-JP" sz="2800" dirty="0" err="1">
                <a:effectLst>
                  <a:outerShdw blurRad="38100" dist="38100" dir="2700000" algn="tl">
                    <a:srgbClr val="000000">
                      <a:alpha val="43137"/>
                    </a:srgbClr>
                  </a:outerShdw>
                </a:effectLst>
              </a:rPr>
              <a:t>addr</a:t>
            </a:r>
            <a:r>
              <a:rPr lang="en-US" altLang="ja-JP" sz="2800" dirty="0">
                <a:effectLst>
                  <a:outerShdw blurRad="38100" dist="38100" dir="2700000" algn="tl">
                    <a:srgbClr val="000000">
                      <a:alpha val="43137"/>
                    </a:srgbClr>
                  </a:outerShdw>
                </a:effectLst>
              </a:rPr>
              <a:t>, PUSHI)) { </a:t>
            </a:r>
            <a:r>
              <a:rPr lang="en-US" altLang="ja-JP" sz="2400" dirty="0">
                <a:solidFill>
                  <a:srgbClr val="FFFF99"/>
                </a:solidFill>
                <a:effectLst>
                  <a:outerShdw blurRad="38100" dist="38100" dir="2700000" algn="tl">
                    <a:srgbClr val="000000">
                      <a:alpha val="43137"/>
                    </a:srgbClr>
                  </a:outerShdw>
                </a:effectLst>
              </a:rPr>
              <a:t>// </a:t>
            </a:r>
            <a:r>
              <a:rPr lang="ja-JP" altLang="en-US" sz="2400" dirty="0">
                <a:solidFill>
                  <a:srgbClr val="FFFF99"/>
                </a:solidFill>
                <a:effectLst>
                  <a:outerShdw blurRad="38100" dist="38100" dir="2700000" algn="tl">
                    <a:srgbClr val="000000">
                      <a:alpha val="43137"/>
                    </a:srgbClr>
                  </a:outerShdw>
                </a:effectLst>
              </a:rPr>
              <a:t>配列の添え字が定数</a:t>
            </a:r>
            <a:endParaRPr lang="en-US" altLang="ja-JP" sz="2400" dirty="0">
              <a:solidFill>
                <a:srgbClr val="FFFF99"/>
              </a:solidFill>
            </a:endParaRPr>
          </a:p>
          <a:p>
            <a:pPr eaLnBrk="1" hangingPunct="1">
              <a:spcBef>
                <a:spcPct val="0"/>
              </a:spcBef>
              <a:buClrTx/>
              <a:buSzTx/>
              <a:buFontTx/>
              <a:buNone/>
            </a:pPr>
            <a:r>
              <a:rPr lang="en-US" altLang="ja-JP" sz="2800" dirty="0"/>
              <a:t>           int </a:t>
            </a:r>
            <a:r>
              <a:rPr lang="en-US" altLang="ja-JP" sz="2800" dirty="0" err="1"/>
              <a:t>val</a:t>
            </a:r>
            <a:r>
              <a:rPr lang="en-US" altLang="ja-JP" sz="2800" dirty="0"/>
              <a:t> = </a:t>
            </a:r>
            <a:r>
              <a:rPr lang="en-US" altLang="ja-JP" sz="2800" dirty="0" err="1"/>
              <a:t>getOperand</a:t>
            </a:r>
            <a:r>
              <a:rPr lang="en-US" altLang="ja-JP" sz="2800" dirty="0"/>
              <a:t> (</a:t>
            </a:r>
            <a:r>
              <a:rPr lang="en-US" altLang="ja-JP" sz="2800" dirty="0" err="1"/>
              <a:t>addr</a:t>
            </a:r>
            <a:r>
              <a:rPr lang="en-US" altLang="ja-JP" sz="2800" dirty="0"/>
              <a:t>); </a:t>
            </a:r>
            <a:r>
              <a:rPr lang="en-US" altLang="ja-JP" sz="2400" dirty="0">
                <a:solidFill>
                  <a:srgbClr val="FFFF99"/>
                </a:solidFill>
              </a:rPr>
              <a:t>// </a:t>
            </a:r>
            <a:r>
              <a:rPr lang="ja-JP" altLang="en-US" sz="2400" dirty="0">
                <a:solidFill>
                  <a:srgbClr val="FFFF99"/>
                </a:solidFill>
              </a:rPr>
              <a:t>添え字の値を得る</a:t>
            </a:r>
            <a:endParaRPr lang="en-US" altLang="ja-JP" sz="2400" dirty="0">
              <a:solidFill>
                <a:srgbClr val="FFFF99"/>
              </a:solidFill>
            </a:endParaRPr>
          </a:p>
          <a:p>
            <a:pPr eaLnBrk="1" hangingPunct="1">
              <a:spcBef>
                <a:spcPct val="0"/>
              </a:spcBef>
              <a:buClrTx/>
              <a:buSzTx/>
              <a:buFontTx/>
              <a:buNone/>
            </a:pPr>
            <a:r>
              <a:rPr lang="en-US" altLang="ja-JP" sz="2800" dirty="0"/>
              <a:t>           address += </a:t>
            </a:r>
            <a:r>
              <a:rPr lang="en-US" altLang="ja-JP" sz="2800" dirty="0" err="1"/>
              <a:t>val</a:t>
            </a:r>
            <a:r>
              <a:rPr lang="en-US" altLang="ja-JP" sz="2800" dirty="0"/>
              <a:t>;</a:t>
            </a:r>
            <a:r>
              <a:rPr lang="ja-JP" altLang="en-US" sz="2800" dirty="0"/>
              <a:t>          </a:t>
            </a:r>
            <a:r>
              <a:rPr lang="en-US" altLang="ja-JP" sz="2400" dirty="0">
                <a:solidFill>
                  <a:srgbClr val="FFFF99"/>
                </a:solidFill>
              </a:rPr>
              <a:t>//</a:t>
            </a:r>
            <a:r>
              <a:rPr lang="ja-JP" altLang="en-US" sz="2400" dirty="0">
                <a:solidFill>
                  <a:srgbClr val="FFFF99"/>
                </a:solidFill>
              </a:rPr>
              <a:t> 先頭の番地 </a:t>
            </a:r>
            <a:r>
              <a:rPr lang="en-US" altLang="ja-JP" sz="2400" dirty="0">
                <a:solidFill>
                  <a:srgbClr val="FFFF99"/>
                </a:solidFill>
              </a:rPr>
              <a:t>+ </a:t>
            </a:r>
            <a:r>
              <a:rPr lang="ja-JP" altLang="en-US" sz="2400" dirty="0">
                <a:solidFill>
                  <a:srgbClr val="FFFF99"/>
                </a:solidFill>
              </a:rPr>
              <a:t>添え字 を計算</a:t>
            </a:r>
            <a:endParaRPr lang="en-US" altLang="ja-JP" sz="2400" dirty="0">
              <a:solidFill>
                <a:srgbClr val="FFFF99"/>
              </a:solidFill>
            </a:endParaRPr>
          </a:p>
          <a:p>
            <a:pPr eaLnBrk="1" hangingPunct="1">
              <a:spcBef>
                <a:spcPct val="0"/>
              </a:spcBef>
              <a:buClrTx/>
              <a:buSzTx/>
              <a:buFontTx/>
              <a:buNone/>
            </a:pPr>
            <a:r>
              <a:rPr lang="en-US" altLang="ja-JP" sz="2400" dirty="0">
                <a:solidFill>
                  <a:srgbClr val="FFFF99"/>
                </a:solidFill>
              </a:rPr>
              <a:t>             </a:t>
            </a:r>
            <a:r>
              <a:rPr lang="en-US" altLang="ja-JP" sz="2800" dirty="0"/>
              <a:t>removeLastCode ();</a:t>
            </a:r>
          </a:p>
          <a:p>
            <a:pPr eaLnBrk="1" hangingPunct="1">
              <a:spcBef>
                <a:spcPct val="0"/>
              </a:spcBef>
              <a:buClrTx/>
              <a:buSzTx/>
              <a:buNone/>
            </a:pPr>
            <a:r>
              <a:rPr lang="en-US" altLang="ja-JP" sz="2800" dirty="0"/>
              <a:t>           removeLastCode ();   </a:t>
            </a:r>
            <a:r>
              <a:rPr lang="en-US" altLang="ja-JP" sz="2400" dirty="0">
                <a:solidFill>
                  <a:srgbClr val="FFFF99"/>
                </a:solidFill>
              </a:rPr>
              <a:t>//</a:t>
            </a:r>
            <a:r>
              <a:rPr lang="ja-JP" altLang="en-US" sz="2400" dirty="0">
                <a:solidFill>
                  <a:srgbClr val="FFFF99"/>
                </a:solidFill>
              </a:rPr>
              <a:t> 命令を</a:t>
            </a:r>
            <a:r>
              <a:rPr lang="en-US" altLang="ja-JP" sz="2400" dirty="0">
                <a:solidFill>
                  <a:srgbClr val="FFFF99"/>
                </a:solidFill>
              </a:rPr>
              <a:t>2</a:t>
            </a:r>
            <a:r>
              <a:rPr lang="ja-JP" altLang="en-US" sz="2400" dirty="0">
                <a:solidFill>
                  <a:srgbClr val="FFFF99"/>
                </a:solidFill>
              </a:rPr>
              <a:t>個削除</a:t>
            </a:r>
          </a:p>
          <a:p>
            <a:pPr eaLnBrk="1" hangingPunct="1">
              <a:spcBef>
                <a:spcPct val="0"/>
              </a:spcBef>
              <a:buClrTx/>
              <a:buSzTx/>
              <a:buFontTx/>
              <a:buNone/>
            </a:pPr>
            <a:r>
              <a:rPr lang="en-US" altLang="ja-JP" sz="2800" dirty="0"/>
              <a:t>  </a:t>
            </a:r>
            <a:r>
              <a:rPr lang="ja-JP" altLang="en-US" sz="2800" dirty="0"/>
              <a:t>   </a:t>
            </a:r>
            <a:r>
              <a:rPr lang="en-US" altLang="ja-JP" sz="2800" dirty="0"/>
              <a:t>      if (token == “=” ) {    </a:t>
            </a:r>
            <a:r>
              <a:rPr lang="en-US" altLang="ja-JP" sz="2400" dirty="0">
                <a:solidFill>
                  <a:srgbClr val="FFFF99"/>
                </a:solidFill>
              </a:rPr>
              <a:t>// </a:t>
            </a:r>
            <a:r>
              <a:rPr lang="ja-JP" altLang="en-US" sz="2400" dirty="0">
                <a:solidFill>
                  <a:srgbClr val="FFFF99"/>
                </a:solidFill>
              </a:rPr>
              <a:t>次のトークンが代入の場合</a:t>
            </a:r>
          </a:p>
          <a:p>
            <a:pPr eaLnBrk="1" hangingPunct="1">
              <a:spcBef>
                <a:spcPct val="0"/>
              </a:spcBef>
              <a:buClrTx/>
              <a:buSzTx/>
              <a:buFontTx/>
              <a:buNone/>
            </a:pPr>
            <a:r>
              <a:rPr lang="en-US" altLang="ja-JP" sz="2800" dirty="0"/>
              <a:t>              </a:t>
            </a:r>
            <a:r>
              <a:rPr lang="en-US" altLang="ja-JP" sz="2800" dirty="0" err="1"/>
              <a:t>appendCode</a:t>
            </a:r>
            <a:r>
              <a:rPr lang="en-US" altLang="ja-JP" sz="2800" dirty="0"/>
              <a:t> (PUSHI, address);</a:t>
            </a:r>
            <a:r>
              <a:rPr lang="ja-JP" altLang="en-US" sz="2800" dirty="0"/>
              <a:t>        </a:t>
            </a:r>
            <a:r>
              <a:rPr lang="en-US" altLang="ja-JP" sz="2400" dirty="0">
                <a:solidFill>
                  <a:srgbClr val="FFFF99"/>
                </a:solidFill>
              </a:rPr>
              <a:t>//</a:t>
            </a:r>
            <a:r>
              <a:rPr lang="ja-JP" altLang="en-US" sz="2400" dirty="0">
                <a:solidFill>
                  <a:srgbClr val="FFFF99"/>
                </a:solidFill>
              </a:rPr>
              <a:t> 左辺値を積む</a:t>
            </a:r>
            <a:endParaRPr lang="en-US" altLang="ja-JP" sz="2400" dirty="0">
              <a:solidFill>
                <a:srgbClr val="FFFF99"/>
              </a:solidFill>
            </a:endParaRPr>
          </a:p>
          <a:p>
            <a:pPr eaLnBrk="1" hangingPunct="1">
              <a:spcBef>
                <a:spcPct val="0"/>
              </a:spcBef>
              <a:buClrTx/>
              <a:buSzTx/>
              <a:buFontTx/>
              <a:buNone/>
            </a:pPr>
            <a:r>
              <a:rPr lang="ja-JP" altLang="en-US" sz="2800" dirty="0"/>
              <a:t>           </a:t>
            </a:r>
            <a:r>
              <a:rPr lang="en-US" altLang="ja-JP" sz="2800" dirty="0"/>
              <a:t>else  </a:t>
            </a:r>
            <a:r>
              <a:rPr lang="en-US" altLang="ja-JP" sz="2800" dirty="0" err="1"/>
              <a:t>appendCode</a:t>
            </a:r>
            <a:r>
              <a:rPr lang="en-US" altLang="ja-JP" sz="2800" dirty="0"/>
              <a:t> (PUSH, address);    </a:t>
            </a:r>
            <a:r>
              <a:rPr lang="en-US" altLang="ja-JP" sz="2400" dirty="0">
                <a:solidFill>
                  <a:srgbClr val="FFFF99"/>
                </a:solidFill>
              </a:rPr>
              <a:t>// </a:t>
            </a:r>
            <a:r>
              <a:rPr lang="ja-JP" altLang="en-US" sz="2400" dirty="0">
                <a:solidFill>
                  <a:srgbClr val="FFFF99"/>
                </a:solidFill>
              </a:rPr>
              <a:t>右辺値を積む</a:t>
            </a:r>
            <a:endParaRPr lang="en-US" altLang="ja-JP" sz="2800" dirty="0"/>
          </a:p>
          <a:p>
            <a:pPr eaLnBrk="1" hangingPunct="1">
              <a:spcBef>
                <a:spcPct val="0"/>
              </a:spcBef>
              <a:buClrTx/>
              <a:buSzTx/>
              <a:buFontTx/>
              <a:buNone/>
            </a:pPr>
            <a:r>
              <a:rPr lang="en-US" altLang="ja-JP" sz="2800" dirty="0"/>
              <a:t>       } else {</a:t>
            </a:r>
          </a:p>
          <a:p>
            <a:pPr eaLnBrk="1" hangingPunct="1">
              <a:spcBef>
                <a:spcPct val="0"/>
              </a:spcBef>
              <a:buClrTx/>
              <a:buSzTx/>
              <a:buFontTx/>
              <a:buNone/>
            </a:pPr>
            <a:r>
              <a:rPr lang="en-US" altLang="ja-JP" sz="2800" dirty="0"/>
              <a:t>           </a:t>
            </a:r>
            <a:r>
              <a:rPr lang="en-US" altLang="ja-JP" sz="2800" dirty="0" err="1"/>
              <a:t>appendCode</a:t>
            </a:r>
            <a:r>
              <a:rPr lang="en-US" altLang="ja-JP" sz="2800" dirty="0"/>
              <a:t> (ADD);</a:t>
            </a:r>
          </a:p>
          <a:p>
            <a:pPr eaLnBrk="1" hangingPunct="1">
              <a:spcBef>
                <a:spcPct val="0"/>
              </a:spcBef>
              <a:buClrTx/>
              <a:buSzTx/>
              <a:buFontTx/>
              <a:buNone/>
            </a:pPr>
            <a:r>
              <a:rPr lang="en-US" altLang="ja-JP" sz="2800" dirty="0"/>
              <a:t>                                                :</a:t>
            </a:r>
          </a:p>
          <a:p>
            <a:pPr eaLnBrk="1" hangingPunct="1">
              <a:spcBef>
                <a:spcPct val="0"/>
              </a:spcBef>
              <a:buClrTx/>
              <a:buSzTx/>
              <a:buFontTx/>
              <a:buNone/>
            </a:pPr>
            <a:endParaRPr lang="en-US" altLang="ja-JP"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a:t>
            </a:r>
            <a:r>
              <a:rPr lang="ja-JP" altLang="en-US" sz="4000" dirty="0">
                <a:effectLst/>
                <a:latin typeface="Times New Roman" panose="02020603050405020304" pitchFamily="18" charset="0"/>
                <a:ea typeface="ＭＳ Ｐゴシック" panose="020B0600070205080204" pitchFamily="50" charset="-128"/>
              </a:rPr>
              <a:t> (同一則)</a:t>
            </a:r>
          </a:p>
        </p:txBody>
      </p:sp>
      <p:sp>
        <p:nvSpPr>
          <p:cNvPr id="2253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a:t>
            </a:r>
          </a:p>
          <a:p>
            <a:pPr lvl="1"/>
            <a:r>
              <a:rPr lang="ja-JP" altLang="en-US" dirty="0">
                <a:effectLst/>
                <a:latin typeface="Times New Roman" panose="02020603050405020304" pitchFamily="18" charset="0"/>
                <a:ea typeface="ＭＳ Ｐゴシック" panose="020B0600070205080204" pitchFamily="50" charset="-128"/>
              </a:rPr>
              <a:t>簡略できる演算を簡略化する</a:t>
            </a:r>
          </a:p>
        </p:txBody>
      </p:sp>
      <p:sp>
        <p:nvSpPr>
          <p:cNvPr id="22532" name="Rectangle 4"/>
          <p:cNvSpPr>
            <a:spLocks noChangeArrowheads="1"/>
          </p:cNvSpPr>
          <p:nvPr/>
        </p:nvSpPr>
        <p:spPr bwMode="auto">
          <a:xfrm>
            <a:off x="1143000" y="38862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 </a:t>
            </a:r>
            <a:r>
              <a:rPr lang="en-US" altLang="ja-JP" dirty="0">
                <a:solidFill>
                  <a:srgbClr val="FFFF99"/>
                </a:solidFill>
                <a:latin typeface="Times New Roman" panose="02020603050405020304" pitchFamily="18" charset="0"/>
              </a:rPr>
              <a:t>+ 0</a:t>
            </a:r>
            <a:r>
              <a:rPr lang="en-US" altLang="ja-JP" dirty="0">
                <a:latin typeface="Times New Roman" panose="02020603050405020304" pitchFamily="18" charset="0"/>
              </a:rPr>
              <a:t>;</a:t>
            </a:r>
            <a:endParaRPr lang="ja-JP" altLang="en-US" dirty="0">
              <a:latin typeface="Times New Roman" panose="02020603050405020304" pitchFamily="18" charset="0"/>
            </a:endParaRPr>
          </a:p>
        </p:txBody>
      </p:sp>
      <p:sp>
        <p:nvSpPr>
          <p:cNvPr id="22533" name="Rectangle 5"/>
          <p:cNvSpPr>
            <a:spLocks noChangeArrowheads="1"/>
          </p:cNvSpPr>
          <p:nvPr/>
        </p:nvSpPr>
        <p:spPr bwMode="auto">
          <a:xfrm>
            <a:off x="4267200" y="3581400"/>
            <a:ext cx="19050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PUSHI   0</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nvGrpSpPr>
          <p:cNvPr id="205838" name="Group 14"/>
          <p:cNvGrpSpPr>
            <a:grpSpLocks/>
          </p:cNvGrpSpPr>
          <p:nvPr/>
        </p:nvGrpSpPr>
        <p:grpSpPr bwMode="auto">
          <a:xfrm>
            <a:off x="6248400" y="3581400"/>
            <a:ext cx="2590800" cy="1905000"/>
            <a:chOff x="3936" y="2256"/>
            <a:chExt cx="1632" cy="1200"/>
          </a:xfrm>
        </p:grpSpPr>
        <p:sp>
          <p:nvSpPr>
            <p:cNvPr id="22540" name="Rectangle 7"/>
            <p:cNvSpPr>
              <a:spLocks noChangeArrowheads="1"/>
            </p:cNvSpPr>
            <p:nvPr/>
          </p:nvSpPr>
          <p:spPr bwMode="auto">
            <a:xfrm>
              <a:off x="4368" y="2256"/>
              <a:ext cx="1200"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sp>
          <p:nvSpPr>
            <p:cNvPr id="22541" name="AutoShape 8"/>
            <p:cNvSpPr>
              <a:spLocks noChangeArrowheads="1"/>
            </p:cNvSpPr>
            <p:nvPr/>
          </p:nvSpPr>
          <p:spPr bwMode="auto">
            <a:xfrm>
              <a:off x="3936" y="2640"/>
              <a:ext cx="384"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05833" name="Rectangle 9"/>
          <p:cNvSpPr>
            <a:spLocks noChangeArrowheads="1"/>
          </p:cNvSpPr>
          <p:nvPr/>
        </p:nvSpPr>
        <p:spPr bwMode="auto">
          <a:xfrm>
            <a:off x="4267200" y="3581400"/>
            <a:ext cx="19050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sp>
        <p:nvSpPr>
          <p:cNvPr id="205834" name="AutoShape 10"/>
          <p:cNvSpPr>
            <a:spLocks noChangeArrowheads="1"/>
          </p:cNvSpPr>
          <p:nvPr/>
        </p:nvSpPr>
        <p:spPr bwMode="auto">
          <a:xfrm>
            <a:off x="2362200" y="3200400"/>
            <a:ext cx="1524000" cy="457200"/>
          </a:xfrm>
          <a:prstGeom prst="wedgeRoundRectCallout">
            <a:avLst>
              <a:gd name="adj1" fmla="val -36667"/>
              <a:gd name="adj2" fmla="val 8784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+ 0 は不要</a:t>
            </a:r>
          </a:p>
        </p:txBody>
      </p:sp>
      <p:grpSp>
        <p:nvGrpSpPr>
          <p:cNvPr id="205835" name="Group 11"/>
          <p:cNvGrpSpPr>
            <a:grpSpLocks/>
          </p:cNvGrpSpPr>
          <p:nvPr/>
        </p:nvGrpSpPr>
        <p:grpSpPr bwMode="auto">
          <a:xfrm>
            <a:off x="1143000" y="4648200"/>
            <a:ext cx="1981200" cy="1219200"/>
            <a:chOff x="720" y="1440"/>
            <a:chExt cx="1248" cy="768"/>
          </a:xfrm>
        </p:grpSpPr>
        <p:sp>
          <p:nvSpPr>
            <p:cNvPr id="22538" name="AutoShape 12"/>
            <p:cNvSpPr>
              <a:spLocks noChangeArrowheads="1"/>
            </p:cNvSpPr>
            <p:nvPr/>
          </p:nvSpPr>
          <p:spPr bwMode="auto">
            <a:xfrm>
              <a:off x="1104" y="1440"/>
              <a:ext cx="480"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22539" name="Rectangle 13"/>
            <p:cNvSpPr>
              <a:spLocks noChangeArrowheads="1"/>
            </p:cNvSpPr>
            <p:nvPr/>
          </p:nvSpPr>
          <p:spPr bwMode="auto">
            <a:xfrm>
              <a:off x="720" y="1824"/>
              <a:ext cx="124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a:t>
              </a: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5834"/>
                                        </p:tgtEl>
                                        <p:attrNameLst>
                                          <p:attrName>style.visibility</p:attrName>
                                        </p:attrNameLst>
                                      </p:cBhvr>
                                      <p:to>
                                        <p:strVal val="visible"/>
                                      </p:to>
                                    </p:set>
                                    <p:animEffect transition="in" filter="checkerboard(across)">
                                      <p:cBhvr>
                                        <p:cTn id="7" dur="500"/>
                                        <p:tgtEl>
                                          <p:spTgt spid="2058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05835"/>
                                        </p:tgtEl>
                                        <p:attrNameLst>
                                          <p:attrName>style.visibility</p:attrName>
                                        </p:attrNameLst>
                                      </p:cBhvr>
                                      <p:to>
                                        <p:strVal val="visible"/>
                                      </p:to>
                                    </p:set>
                                    <p:animEffect transition="in" filter="wipe(up)">
                                      <p:cBhvr>
                                        <p:cTn id="12" dur="500"/>
                                        <p:tgtEl>
                                          <p:spTgt spid="2058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5833"/>
                                        </p:tgtEl>
                                        <p:attrNameLst>
                                          <p:attrName>style.visibility</p:attrName>
                                        </p:attrNameLst>
                                      </p:cBhvr>
                                      <p:to>
                                        <p:strVal val="visible"/>
                                      </p:to>
                                    </p:set>
                                    <p:animEffect transition="in" filter="checkerboard(across)">
                                      <p:cBhvr>
                                        <p:cTn id="17" dur="500"/>
                                        <p:tgtEl>
                                          <p:spTgt spid="20583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05838"/>
                                        </p:tgtEl>
                                        <p:attrNameLst>
                                          <p:attrName>style.visibility</p:attrName>
                                        </p:attrNameLst>
                                      </p:cBhvr>
                                      <p:to>
                                        <p:strVal val="visible"/>
                                      </p:to>
                                    </p:set>
                                    <p:animEffect transition="in" filter="wipe(left)">
                                      <p:cBhvr>
                                        <p:cTn id="22" dur="500"/>
                                        <p:tgtEl>
                                          <p:spTgt spid="205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33" grpId="0" animBg="1" autoUpdateAnimBg="0"/>
      <p:bldP spid="205834"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1066800" y="304800"/>
            <a:ext cx="75438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a:t>
            </a:r>
            <a:r>
              <a:rPr lang="ja-JP" altLang="en-US" sz="4000" dirty="0">
                <a:effectLst/>
                <a:latin typeface="Times New Roman" panose="02020603050405020304" pitchFamily="18" charset="0"/>
                <a:ea typeface="ＭＳ Ｐゴシック" panose="020B0600070205080204" pitchFamily="50" charset="-128"/>
              </a:rPr>
              <a:t> (同一則)</a:t>
            </a:r>
          </a:p>
        </p:txBody>
      </p:sp>
      <p:sp>
        <p:nvSpPr>
          <p:cNvPr id="23555" name="Rectangle 4"/>
          <p:cNvSpPr>
            <a:spLocks noChangeArrowheads="1"/>
          </p:cNvSpPr>
          <p:nvPr/>
        </p:nvSpPr>
        <p:spPr bwMode="auto">
          <a:xfrm>
            <a:off x="1143000" y="15240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a:t>
            </a:r>
            <a:r>
              <a:rPr lang="en-US" altLang="ja-JP" dirty="0">
                <a:solidFill>
                  <a:srgbClr val="FFFF99"/>
                </a:solidFill>
                <a:latin typeface="Times New Roman" panose="02020603050405020304" pitchFamily="18" charset="0"/>
              </a:rPr>
              <a:t>0 +</a:t>
            </a:r>
            <a:r>
              <a:rPr lang="en-US" altLang="ja-JP" dirty="0">
                <a:latin typeface="Times New Roman" panose="02020603050405020304" pitchFamily="18" charset="0"/>
              </a:rPr>
              <a:t> i;</a:t>
            </a:r>
            <a:endParaRPr lang="ja-JP" altLang="en-US" dirty="0">
              <a:latin typeface="Times New Roman" panose="02020603050405020304" pitchFamily="18" charset="0"/>
            </a:endParaRPr>
          </a:p>
        </p:txBody>
      </p:sp>
      <p:sp>
        <p:nvSpPr>
          <p:cNvPr id="23556" name="Rectangle 11"/>
          <p:cNvSpPr>
            <a:spLocks noChangeArrowheads="1"/>
          </p:cNvSpPr>
          <p:nvPr/>
        </p:nvSpPr>
        <p:spPr bwMode="auto">
          <a:xfrm>
            <a:off x="4267200" y="1219200"/>
            <a:ext cx="19050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PUSHI   0</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nvGrpSpPr>
          <p:cNvPr id="174094" name="Group 14"/>
          <p:cNvGrpSpPr>
            <a:grpSpLocks/>
          </p:cNvGrpSpPr>
          <p:nvPr/>
        </p:nvGrpSpPr>
        <p:grpSpPr bwMode="auto">
          <a:xfrm>
            <a:off x="6248400" y="1219200"/>
            <a:ext cx="2590800" cy="1752600"/>
            <a:chOff x="3648" y="1200"/>
            <a:chExt cx="1632" cy="1104"/>
          </a:xfrm>
        </p:grpSpPr>
        <p:sp>
          <p:nvSpPr>
            <p:cNvPr id="23571" name="Rectangle 12"/>
            <p:cNvSpPr>
              <a:spLocks noChangeArrowheads="1"/>
            </p:cNvSpPr>
            <p:nvPr/>
          </p:nvSpPr>
          <p:spPr bwMode="auto">
            <a:xfrm>
              <a:off x="4080" y="1200"/>
              <a:ext cx="1200" cy="110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sp>
          <p:nvSpPr>
            <p:cNvPr id="23572" name="AutoShape 13"/>
            <p:cNvSpPr>
              <a:spLocks noChangeArrowheads="1"/>
            </p:cNvSpPr>
            <p:nvPr/>
          </p:nvSpPr>
          <p:spPr bwMode="auto">
            <a:xfrm>
              <a:off x="3648" y="1584"/>
              <a:ext cx="384"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3558" name="Rectangle 16"/>
          <p:cNvSpPr>
            <a:spLocks noChangeArrowheads="1"/>
          </p:cNvSpPr>
          <p:nvPr/>
        </p:nvSpPr>
        <p:spPr bwMode="auto">
          <a:xfrm>
            <a:off x="1143000" y="42672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j </a:t>
            </a:r>
            <a:r>
              <a:rPr lang="en-US" altLang="ja-JP" dirty="0">
                <a:solidFill>
                  <a:srgbClr val="FFFF99"/>
                </a:solidFill>
                <a:latin typeface="Times New Roman" panose="02020603050405020304" pitchFamily="18" charset="0"/>
              </a:rPr>
              <a:t>* 1</a:t>
            </a:r>
            <a:r>
              <a:rPr lang="en-US" altLang="ja-JP" dirty="0">
                <a:latin typeface="Times New Roman" panose="02020603050405020304" pitchFamily="18" charset="0"/>
              </a:rPr>
              <a:t>;</a:t>
            </a:r>
            <a:endParaRPr lang="ja-JP" altLang="en-US" dirty="0">
              <a:latin typeface="Times New Roman" panose="02020603050405020304" pitchFamily="18" charset="0"/>
            </a:endParaRPr>
          </a:p>
        </p:txBody>
      </p:sp>
      <p:sp>
        <p:nvSpPr>
          <p:cNvPr id="23559" name="Rectangle 17"/>
          <p:cNvSpPr>
            <a:spLocks noChangeArrowheads="1"/>
          </p:cNvSpPr>
          <p:nvPr/>
        </p:nvSpPr>
        <p:spPr bwMode="auto">
          <a:xfrm>
            <a:off x="4267200" y="3962400"/>
            <a:ext cx="19050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&amp;b</a:t>
            </a:r>
          </a:p>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PUSHI   1</a:t>
            </a:r>
          </a:p>
          <a:p>
            <a:pPr eaLnBrk="1" hangingPunct="1">
              <a:spcBef>
                <a:spcPct val="0"/>
              </a:spcBef>
              <a:buClrTx/>
              <a:buSzTx/>
              <a:buFontTx/>
              <a:buNone/>
            </a:pPr>
            <a:r>
              <a:rPr lang="en-US" altLang="ja-JP" sz="2800" dirty="0">
                <a:latin typeface="Times New Roman" panose="02020603050405020304" pitchFamily="18" charset="0"/>
              </a:rPr>
              <a:t>MUL</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nvGrpSpPr>
          <p:cNvPr id="174098" name="Group 18"/>
          <p:cNvGrpSpPr>
            <a:grpSpLocks/>
          </p:cNvGrpSpPr>
          <p:nvPr/>
        </p:nvGrpSpPr>
        <p:grpSpPr bwMode="auto">
          <a:xfrm>
            <a:off x="6248400" y="3962400"/>
            <a:ext cx="2590800" cy="1752600"/>
            <a:chOff x="3648" y="1200"/>
            <a:chExt cx="1632" cy="1104"/>
          </a:xfrm>
        </p:grpSpPr>
        <p:sp>
          <p:nvSpPr>
            <p:cNvPr id="23569" name="Rectangle 19"/>
            <p:cNvSpPr>
              <a:spLocks noChangeArrowheads="1"/>
            </p:cNvSpPr>
            <p:nvPr/>
          </p:nvSpPr>
          <p:spPr bwMode="auto">
            <a:xfrm>
              <a:off x="4080" y="1200"/>
              <a:ext cx="1200" cy="110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&amp;b</a:t>
              </a:r>
            </a:p>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sp>
          <p:nvSpPr>
            <p:cNvPr id="23570" name="AutoShape 20"/>
            <p:cNvSpPr>
              <a:spLocks noChangeArrowheads="1"/>
            </p:cNvSpPr>
            <p:nvPr/>
          </p:nvSpPr>
          <p:spPr bwMode="auto">
            <a:xfrm>
              <a:off x="3648" y="1584"/>
              <a:ext cx="384"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74102" name="Rectangle 22"/>
          <p:cNvSpPr>
            <a:spLocks noChangeArrowheads="1"/>
          </p:cNvSpPr>
          <p:nvPr/>
        </p:nvSpPr>
        <p:spPr bwMode="auto">
          <a:xfrm>
            <a:off x="4267200" y="1219200"/>
            <a:ext cx="19050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PUSHI   0</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sp>
        <p:nvSpPr>
          <p:cNvPr id="174103" name="Rectangle 23"/>
          <p:cNvSpPr>
            <a:spLocks noChangeArrowheads="1"/>
          </p:cNvSpPr>
          <p:nvPr/>
        </p:nvSpPr>
        <p:spPr bwMode="auto">
          <a:xfrm>
            <a:off x="4267200" y="3962400"/>
            <a:ext cx="19050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&amp;b</a:t>
            </a:r>
          </a:p>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MUL</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nvGrpSpPr>
          <p:cNvPr id="174107" name="Group 27"/>
          <p:cNvGrpSpPr>
            <a:grpSpLocks/>
          </p:cNvGrpSpPr>
          <p:nvPr/>
        </p:nvGrpSpPr>
        <p:grpSpPr bwMode="auto">
          <a:xfrm>
            <a:off x="1143000" y="5029200"/>
            <a:ext cx="1981200" cy="1219200"/>
            <a:chOff x="720" y="1440"/>
            <a:chExt cx="1248" cy="768"/>
          </a:xfrm>
        </p:grpSpPr>
        <p:sp>
          <p:nvSpPr>
            <p:cNvPr id="23567" name="AutoShape 24"/>
            <p:cNvSpPr>
              <a:spLocks noChangeArrowheads="1"/>
            </p:cNvSpPr>
            <p:nvPr/>
          </p:nvSpPr>
          <p:spPr bwMode="auto">
            <a:xfrm>
              <a:off x="1104" y="1440"/>
              <a:ext cx="480"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23568" name="Rectangle 25"/>
            <p:cNvSpPr>
              <a:spLocks noChangeArrowheads="1"/>
            </p:cNvSpPr>
            <p:nvPr/>
          </p:nvSpPr>
          <p:spPr bwMode="auto">
            <a:xfrm>
              <a:off x="720" y="1824"/>
              <a:ext cx="124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j;</a:t>
              </a:r>
              <a:endParaRPr lang="ja-JP" altLang="en-US" dirty="0">
                <a:latin typeface="Times New Roman" panose="02020603050405020304" pitchFamily="18" charset="0"/>
              </a:endParaRPr>
            </a:p>
          </p:txBody>
        </p:sp>
      </p:grpSp>
      <p:grpSp>
        <p:nvGrpSpPr>
          <p:cNvPr id="174108" name="Group 28"/>
          <p:cNvGrpSpPr>
            <a:grpSpLocks/>
          </p:cNvGrpSpPr>
          <p:nvPr/>
        </p:nvGrpSpPr>
        <p:grpSpPr bwMode="auto">
          <a:xfrm>
            <a:off x="1143000" y="2286000"/>
            <a:ext cx="1981200" cy="1219200"/>
            <a:chOff x="720" y="1440"/>
            <a:chExt cx="1248" cy="768"/>
          </a:xfrm>
        </p:grpSpPr>
        <p:sp>
          <p:nvSpPr>
            <p:cNvPr id="23565" name="AutoShape 29"/>
            <p:cNvSpPr>
              <a:spLocks noChangeArrowheads="1"/>
            </p:cNvSpPr>
            <p:nvPr/>
          </p:nvSpPr>
          <p:spPr bwMode="auto">
            <a:xfrm>
              <a:off x="1104" y="1440"/>
              <a:ext cx="480"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23566" name="Rectangle 30"/>
            <p:cNvSpPr>
              <a:spLocks noChangeArrowheads="1"/>
            </p:cNvSpPr>
            <p:nvPr/>
          </p:nvSpPr>
          <p:spPr bwMode="auto">
            <a:xfrm>
              <a:off x="720" y="1824"/>
              <a:ext cx="124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a:t>
              </a: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74108"/>
                                        </p:tgtEl>
                                        <p:attrNameLst>
                                          <p:attrName>style.visibility</p:attrName>
                                        </p:attrNameLst>
                                      </p:cBhvr>
                                      <p:to>
                                        <p:strVal val="visible"/>
                                      </p:to>
                                    </p:set>
                                    <p:animEffect transition="in" filter="wipe(up)">
                                      <p:cBhvr>
                                        <p:cTn id="7" dur="500"/>
                                        <p:tgtEl>
                                          <p:spTgt spid="1741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4102"/>
                                        </p:tgtEl>
                                        <p:attrNameLst>
                                          <p:attrName>style.visibility</p:attrName>
                                        </p:attrNameLst>
                                      </p:cBhvr>
                                      <p:to>
                                        <p:strVal val="visible"/>
                                      </p:to>
                                    </p:set>
                                    <p:animEffect transition="in" filter="checkerboard(across)">
                                      <p:cBhvr>
                                        <p:cTn id="12" dur="500"/>
                                        <p:tgtEl>
                                          <p:spTgt spid="1741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4094"/>
                                        </p:tgtEl>
                                        <p:attrNameLst>
                                          <p:attrName>style.visibility</p:attrName>
                                        </p:attrNameLst>
                                      </p:cBhvr>
                                      <p:to>
                                        <p:strVal val="visible"/>
                                      </p:to>
                                    </p:set>
                                    <p:animEffect transition="in" filter="wipe(left)">
                                      <p:cBhvr>
                                        <p:cTn id="17" dur="500"/>
                                        <p:tgtEl>
                                          <p:spTgt spid="17409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74107"/>
                                        </p:tgtEl>
                                        <p:attrNameLst>
                                          <p:attrName>style.visibility</p:attrName>
                                        </p:attrNameLst>
                                      </p:cBhvr>
                                      <p:to>
                                        <p:strVal val="visible"/>
                                      </p:to>
                                    </p:set>
                                    <p:animEffect transition="in" filter="wipe(up)">
                                      <p:cBhvr>
                                        <p:cTn id="22" dur="500"/>
                                        <p:tgtEl>
                                          <p:spTgt spid="1741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74103"/>
                                        </p:tgtEl>
                                        <p:attrNameLst>
                                          <p:attrName>style.visibility</p:attrName>
                                        </p:attrNameLst>
                                      </p:cBhvr>
                                      <p:to>
                                        <p:strVal val="visible"/>
                                      </p:to>
                                    </p:set>
                                    <p:animEffect transition="in" filter="checkerboard(across)">
                                      <p:cBhvr>
                                        <p:cTn id="27" dur="500"/>
                                        <p:tgtEl>
                                          <p:spTgt spid="17410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74098"/>
                                        </p:tgtEl>
                                        <p:attrNameLst>
                                          <p:attrName>style.visibility</p:attrName>
                                        </p:attrNameLst>
                                      </p:cBhvr>
                                      <p:to>
                                        <p:strVal val="visible"/>
                                      </p:to>
                                    </p:set>
                                    <p:animEffect transition="in" filter="wipe(left)">
                                      <p:cBhvr>
                                        <p:cTn id="32" dur="500"/>
                                        <p:tgtEl>
                                          <p:spTgt spid="17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2" grpId="0" animBg="1" autoUpdateAnimBg="0"/>
      <p:bldP spid="174103"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1066800" y="304800"/>
            <a:ext cx="75438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a:t>
            </a:r>
            <a:r>
              <a:rPr lang="ja-JP" altLang="en-US" sz="4000" dirty="0">
                <a:effectLst/>
                <a:latin typeface="Times New Roman" panose="02020603050405020304" pitchFamily="18" charset="0"/>
                <a:ea typeface="ＭＳ Ｐゴシック" panose="020B0600070205080204" pitchFamily="50" charset="-128"/>
              </a:rPr>
              <a:t> (有界則)</a:t>
            </a:r>
          </a:p>
        </p:txBody>
      </p:sp>
      <p:sp>
        <p:nvSpPr>
          <p:cNvPr id="24579" name="Rectangle 3"/>
          <p:cNvSpPr>
            <a:spLocks noChangeArrowheads="1"/>
          </p:cNvSpPr>
          <p:nvPr/>
        </p:nvSpPr>
        <p:spPr bwMode="auto">
          <a:xfrm>
            <a:off x="457200" y="2057400"/>
            <a:ext cx="3048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a:t>
            </a:r>
            <a:r>
              <a:rPr lang="en-US" altLang="ja-JP" dirty="0">
                <a:solidFill>
                  <a:srgbClr val="FFCCFF"/>
                </a:solidFill>
                <a:latin typeface="Times New Roman" panose="02020603050405020304" pitchFamily="18" charset="0"/>
              </a:rPr>
              <a:t>(i*j+k/l)</a:t>
            </a:r>
            <a:r>
              <a:rPr lang="en-US" altLang="ja-JP" dirty="0">
                <a:latin typeface="Times New Roman" panose="02020603050405020304" pitchFamily="18" charset="0"/>
              </a:rPr>
              <a:t> </a:t>
            </a:r>
            <a:r>
              <a:rPr lang="en-US" altLang="ja-JP" dirty="0">
                <a:solidFill>
                  <a:srgbClr val="FFFF99"/>
                </a:solidFill>
                <a:latin typeface="Times New Roman" panose="02020603050405020304" pitchFamily="18" charset="0"/>
              </a:rPr>
              <a:t>* 0</a:t>
            </a:r>
            <a:r>
              <a:rPr lang="en-US" altLang="ja-JP" dirty="0">
                <a:latin typeface="Times New Roman" panose="02020603050405020304" pitchFamily="18" charset="0"/>
              </a:rPr>
              <a:t>;</a:t>
            </a:r>
            <a:endParaRPr lang="ja-JP" altLang="en-US" dirty="0">
              <a:latin typeface="Times New Roman" panose="02020603050405020304" pitchFamily="18" charset="0"/>
            </a:endParaRPr>
          </a:p>
        </p:txBody>
      </p:sp>
      <p:sp>
        <p:nvSpPr>
          <p:cNvPr id="24580" name="Rectangle 4"/>
          <p:cNvSpPr>
            <a:spLocks noChangeArrowheads="1"/>
          </p:cNvSpPr>
          <p:nvPr/>
        </p:nvSpPr>
        <p:spPr bwMode="auto">
          <a:xfrm>
            <a:off x="3962400" y="1371600"/>
            <a:ext cx="1828800" cy="518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MUL</a:t>
            </a:r>
          </a:p>
          <a:p>
            <a:pPr eaLnBrk="1" hangingPunct="1">
              <a:spcBef>
                <a:spcPct val="0"/>
              </a:spcBef>
              <a:buClrTx/>
              <a:buSzTx/>
              <a:buFontTx/>
              <a:buNone/>
            </a:pPr>
            <a:r>
              <a:rPr lang="en-US" altLang="ja-JP" sz="2800" dirty="0">
                <a:latin typeface="Times New Roman" panose="02020603050405020304" pitchFamily="18" charset="0"/>
              </a:rPr>
              <a:t>PUSH   &amp;k</a:t>
            </a:r>
          </a:p>
          <a:p>
            <a:pPr eaLnBrk="1" hangingPunct="1">
              <a:spcBef>
                <a:spcPct val="0"/>
              </a:spcBef>
              <a:buClrTx/>
              <a:buSzTx/>
              <a:buFontTx/>
              <a:buNone/>
            </a:pPr>
            <a:r>
              <a:rPr lang="en-US" altLang="ja-JP" sz="2800" dirty="0">
                <a:latin typeface="Times New Roman" panose="02020603050405020304" pitchFamily="18" charset="0"/>
              </a:rPr>
              <a:t>PUSH   &amp;l</a:t>
            </a:r>
          </a:p>
          <a:p>
            <a:pPr eaLnBrk="1" hangingPunct="1">
              <a:spcBef>
                <a:spcPct val="0"/>
              </a:spcBef>
              <a:buClrTx/>
              <a:buSzTx/>
              <a:buFontTx/>
              <a:buNone/>
            </a:pPr>
            <a:r>
              <a:rPr lang="en-US" altLang="ja-JP" sz="2800" dirty="0">
                <a:latin typeface="Times New Roman" panose="02020603050405020304" pitchFamily="18" charset="0"/>
              </a:rPr>
              <a:t>DIV</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PUSHI   0</a:t>
            </a:r>
          </a:p>
          <a:p>
            <a:pPr eaLnBrk="1" hangingPunct="1">
              <a:spcBef>
                <a:spcPct val="0"/>
              </a:spcBef>
              <a:buClrTx/>
              <a:buSzTx/>
              <a:buFontTx/>
              <a:buNone/>
            </a:pPr>
            <a:r>
              <a:rPr lang="en-US" altLang="ja-JP" sz="2800" dirty="0">
                <a:latin typeface="Times New Roman" panose="02020603050405020304" pitchFamily="18" charset="0"/>
              </a:rPr>
              <a:t>MUL</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nvGrpSpPr>
          <p:cNvPr id="201733" name="Group 5"/>
          <p:cNvGrpSpPr>
            <a:grpSpLocks/>
          </p:cNvGrpSpPr>
          <p:nvPr/>
        </p:nvGrpSpPr>
        <p:grpSpPr bwMode="auto">
          <a:xfrm>
            <a:off x="5943600" y="1371600"/>
            <a:ext cx="2590800" cy="1752600"/>
            <a:chOff x="3648" y="1200"/>
            <a:chExt cx="1632" cy="1104"/>
          </a:xfrm>
        </p:grpSpPr>
        <p:sp>
          <p:nvSpPr>
            <p:cNvPr id="24587" name="Rectangle 6"/>
            <p:cNvSpPr>
              <a:spLocks noChangeArrowheads="1"/>
            </p:cNvSpPr>
            <p:nvPr/>
          </p:nvSpPr>
          <p:spPr bwMode="auto">
            <a:xfrm>
              <a:off x="4080" y="1200"/>
              <a:ext cx="1200" cy="110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PUSHI   0</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sp>
          <p:nvSpPr>
            <p:cNvPr id="24588" name="AutoShape 7"/>
            <p:cNvSpPr>
              <a:spLocks noChangeArrowheads="1"/>
            </p:cNvSpPr>
            <p:nvPr/>
          </p:nvSpPr>
          <p:spPr bwMode="auto">
            <a:xfrm>
              <a:off x="3648" y="1584"/>
              <a:ext cx="384"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01736" name="AutoShape 8"/>
          <p:cNvSpPr>
            <a:spLocks noChangeArrowheads="1"/>
          </p:cNvSpPr>
          <p:nvPr/>
        </p:nvSpPr>
        <p:spPr bwMode="auto">
          <a:xfrm>
            <a:off x="2286000" y="1295400"/>
            <a:ext cx="1447800" cy="609600"/>
          </a:xfrm>
          <a:prstGeom prst="wedgeRoundRectCallout">
            <a:avLst>
              <a:gd name="adj1" fmla="val 2958"/>
              <a:gd name="adj2" fmla="val 69792"/>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常に 0</a:t>
            </a:r>
          </a:p>
        </p:txBody>
      </p:sp>
      <p:sp>
        <p:nvSpPr>
          <p:cNvPr id="201744" name="Rectangle 16"/>
          <p:cNvSpPr>
            <a:spLocks noChangeArrowheads="1"/>
          </p:cNvSpPr>
          <p:nvPr/>
        </p:nvSpPr>
        <p:spPr bwMode="auto">
          <a:xfrm>
            <a:off x="3962400" y="1371600"/>
            <a:ext cx="1828800" cy="518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solidFill>
                  <a:srgbClr val="FFCCFF"/>
                </a:solidFill>
                <a:latin typeface="Times New Roman" panose="02020603050405020304" pitchFamily="18" charset="0"/>
              </a:rPr>
              <a:t>PUSH   &amp;i</a:t>
            </a:r>
          </a:p>
          <a:p>
            <a:pPr eaLnBrk="1" hangingPunct="1">
              <a:spcBef>
                <a:spcPct val="0"/>
              </a:spcBef>
              <a:buClrTx/>
              <a:buSzTx/>
              <a:buFontTx/>
              <a:buNone/>
            </a:pPr>
            <a:r>
              <a:rPr lang="en-US" altLang="ja-JP" sz="2800" dirty="0">
                <a:solidFill>
                  <a:srgbClr val="FFCCFF"/>
                </a:solidFill>
                <a:latin typeface="Times New Roman" panose="02020603050405020304" pitchFamily="18" charset="0"/>
              </a:rPr>
              <a:t>PUSH   &amp;j</a:t>
            </a:r>
          </a:p>
          <a:p>
            <a:pPr eaLnBrk="1" hangingPunct="1">
              <a:spcBef>
                <a:spcPct val="0"/>
              </a:spcBef>
              <a:buClrTx/>
              <a:buSzTx/>
              <a:buFontTx/>
              <a:buNone/>
            </a:pPr>
            <a:r>
              <a:rPr lang="en-US" altLang="ja-JP" sz="2800" dirty="0">
                <a:solidFill>
                  <a:srgbClr val="FFCCFF"/>
                </a:solidFill>
                <a:latin typeface="Times New Roman" panose="02020603050405020304" pitchFamily="18" charset="0"/>
              </a:rPr>
              <a:t>MUL</a:t>
            </a:r>
          </a:p>
          <a:p>
            <a:pPr eaLnBrk="1" hangingPunct="1">
              <a:spcBef>
                <a:spcPct val="0"/>
              </a:spcBef>
              <a:buClrTx/>
              <a:buSzTx/>
              <a:buFontTx/>
              <a:buNone/>
            </a:pPr>
            <a:r>
              <a:rPr lang="en-US" altLang="ja-JP" sz="2800" dirty="0">
                <a:solidFill>
                  <a:srgbClr val="FFCCFF"/>
                </a:solidFill>
                <a:latin typeface="Times New Roman" panose="02020603050405020304" pitchFamily="18" charset="0"/>
              </a:rPr>
              <a:t>PUSH   &amp;k</a:t>
            </a:r>
          </a:p>
          <a:p>
            <a:pPr eaLnBrk="1" hangingPunct="1">
              <a:spcBef>
                <a:spcPct val="0"/>
              </a:spcBef>
              <a:buClrTx/>
              <a:buSzTx/>
              <a:buFontTx/>
              <a:buNone/>
            </a:pPr>
            <a:r>
              <a:rPr lang="en-US" altLang="ja-JP" sz="2800" dirty="0">
                <a:solidFill>
                  <a:srgbClr val="FFCCFF"/>
                </a:solidFill>
                <a:latin typeface="Times New Roman" panose="02020603050405020304" pitchFamily="18" charset="0"/>
              </a:rPr>
              <a:t>PUSH   &amp;l</a:t>
            </a:r>
          </a:p>
          <a:p>
            <a:pPr eaLnBrk="1" hangingPunct="1">
              <a:spcBef>
                <a:spcPct val="0"/>
              </a:spcBef>
              <a:buClrTx/>
              <a:buSzTx/>
              <a:buFontTx/>
              <a:buNone/>
            </a:pPr>
            <a:r>
              <a:rPr lang="en-US" altLang="ja-JP" sz="2800" dirty="0">
                <a:solidFill>
                  <a:srgbClr val="FFCCFF"/>
                </a:solidFill>
                <a:latin typeface="Times New Roman" panose="02020603050405020304" pitchFamily="18" charset="0"/>
              </a:rPr>
              <a:t>DIV</a:t>
            </a:r>
          </a:p>
          <a:p>
            <a:pPr eaLnBrk="1" hangingPunct="1">
              <a:spcBef>
                <a:spcPct val="0"/>
              </a:spcBef>
              <a:buClrTx/>
              <a:buSzTx/>
              <a:buFontTx/>
              <a:buNone/>
            </a:pPr>
            <a:r>
              <a:rPr lang="en-US" altLang="ja-JP" sz="2800" dirty="0">
                <a:solidFill>
                  <a:srgbClr val="FFCCFF"/>
                </a:solidFill>
                <a:latin typeface="Times New Roman" panose="02020603050405020304" pitchFamily="18" charset="0"/>
              </a:rPr>
              <a:t>ADD</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MUL</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nvGrpSpPr>
          <p:cNvPr id="201748" name="Group 20"/>
          <p:cNvGrpSpPr>
            <a:grpSpLocks/>
          </p:cNvGrpSpPr>
          <p:nvPr/>
        </p:nvGrpSpPr>
        <p:grpSpPr bwMode="auto">
          <a:xfrm>
            <a:off x="457200" y="2819400"/>
            <a:ext cx="3048000" cy="1371600"/>
            <a:chOff x="288" y="1680"/>
            <a:chExt cx="1920" cy="864"/>
          </a:xfrm>
        </p:grpSpPr>
        <p:sp>
          <p:nvSpPr>
            <p:cNvPr id="24585" name="Rectangle 17"/>
            <p:cNvSpPr>
              <a:spLocks noChangeArrowheads="1"/>
            </p:cNvSpPr>
            <p:nvPr/>
          </p:nvSpPr>
          <p:spPr bwMode="auto">
            <a:xfrm>
              <a:off x="288" y="2160"/>
              <a:ext cx="192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0;</a:t>
              </a:r>
              <a:endParaRPr lang="ja-JP" altLang="en-US" dirty="0">
                <a:latin typeface="Times New Roman" panose="02020603050405020304" pitchFamily="18" charset="0"/>
              </a:endParaRPr>
            </a:p>
          </p:txBody>
        </p:sp>
        <p:sp>
          <p:nvSpPr>
            <p:cNvPr id="24586" name="AutoShape 18"/>
            <p:cNvSpPr>
              <a:spLocks noChangeArrowheads="1"/>
            </p:cNvSpPr>
            <p:nvPr/>
          </p:nvSpPr>
          <p:spPr bwMode="auto">
            <a:xfrm>
              <a:off x="1056" y="1680"/>
              <a:ext cx="432" cy="432"/>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1736"/>
                                        </p:tgtEl>
                                        <p:attrNameLst>
                                          <p:attrName>style.visibility</p:attrName>
                                        </p:attrNameLst>
                                      </p:cBhvr>
                                      <p:to>
                                        <p:strVal val="visible"/>
                                      </p:to>
                                    </p:set>
                                    <p:animEffect transition="in" filter="checkerboard(across)">
                                      <p:cBhvr>
                                        <p:cTn id="7" dur="500"/>
                                        <p:tgtEl>
                                          <p:spTgt spid="2017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01748"/>
                                        </p:tgtEl>
                                        <p:attrNameLst>
                                          <p:attrName>style.visibility</p:attrName>
                                        </p:attrNameLst>
                                      </p:cBhvr>
                                      <p:to>
                                        <p:strVal val="visible"/>
                                      </p:to>
                                    </p:set>
                                    <p:animEffect transition="in" filter="wipe(up)">
                                      <p:cBhvr>
                                        <p:cTn id="12" dur="500"/>
                                        <p:tgtEl>
                                          <p:spTgt spid="2017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1744"/>
                                        </p:tgtEl>
                                        <p:attrNameLst>
                                          <p:attrName>style.visibility</p:attrName>
                                        </p:attrNameLst>
                                      </p:cBhvr>
                                      <p:to>
                                        <p:strVal val="visible"/>
                                      </p:to>
                                    </p:set>
                                    <p:animEffect transition="in" filter="checkerboard(across)">
                                      <p:cBhvr>
                                        <p:cTn id="17" dur="500"/>
                                        <p:tgtEl>
                                          <p:spTgt spid="2017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01733"/>
                                        </p:tgtEl>
                                        <p:attrNameLst>
                                          <p:attrName>style.visibility</p:attrName>
                                        </p:attrNameLst>
                                      </p:cBhvr>
                                      <p:to>
                                        <p:strVal val="visible"/>
                                      </p:to>
                                    </p:set>
                                    <p:animEffect transition="in" filter="wipe(left)">
                                      <p:cBhvr>
                                        <p:cTn id="22" dur="500"/>
                                        <p:tgtEl>
                                          <p:spTgt spid="201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6" grpId="0" animBg="1" autoUpdateAnimBg="0"/>
      <p:bldP spid="201744"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a:t>
            </a:r>
          </a:p>
        </p:txBody>
      </p:sp>
      <p:sp>
        <p:nvSpPr>
          <p:cNvPr id="2560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*0 </a:t>
            </a:r>
            <a:r>
              <a:rPr lang="ja-JP" altLang="en-US" sz="2800" dirty="0">
                <a:effectLst/>
                <a:latin typeface="Times New Roman" panose="02020603050405020304" pitchFamily="18" charset="0"/>
                <a:ea typeface="ＭＳ Ｐゴシック" panose="020B0600070205080204" pitchFamily="50" charset="-128"/>
              </a:rPr>
              <a:t>でも削除できない</a:t>
            </a:r>
            <a:r>
              <a:rPr lang="ja-JP" altLang="en-US" sz="2400" dirty="0">
                <a:effectLst/>
                <a:latin typeface="Times New Roman" panose="02020603050405020304" pitchFamily="18" charset="0"/>
                <a:ea typeface="ＭＳ Ｐゴシック" panose="020B0600070205080204" pitchFamily="50" charset="-128"/>
              </a:rPr>
              <a:t>(削除に注意が必要な)</a:t>
            </a:r>
            <a:r>
              <a:rPr lang="ja-JP" altLang="en-US" sz="2800" dirty="0">
                <a:effectLst/>
                <a:latin typeface="Times New Roman" panose="02020603050405020304" pitchFamily="18" charset="0"/>
                <a:ea typeface="ＭＳ Ｐゴシック" panose="020B0600070205080204" pitchFamily="50" charset="-128"/>
              </a:rPr>
              <a:t>例</a:t>
            </a:r>
          </a:p>
        </p:txBody>
      </p:sp>
      <p:sp>
        <p:nvSpPr>
          <p:cNvPr id="25604" name="Rectangle 4"/>
          <p:cNvSpPr>
            <a:spLocks noChangeArrowheads="1"/>
          </p:cNvSpPr>
          <p:nvPr/>
        </p:nvSpPr>
        <p:spPr bwMode="auto">
          <a:xfrm>
            <a:off x="1066800" y="2743200"/>
            <a:ext cx="31242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(x = y) * 0;</a:t>
            </a:r>
          </a:p>
          <a:p>
            <a:pPr eaLnBrk="1" hangingPunct="1">
              <a:spcBef>
                <a:spcPct val="0"/>
              </a:spcBef>
              <a:buClrTx/>
              <a:buSzTx/>
              <a:buFontTx/>
              <a:buNone/>
            </a:pPr>
            <a:r>
              <a:rPr lang="en-US" altLang="ja-JP" dirty="0">
                <a:latin typeface="Times New Roman" panose="02020603050405020304" pitchFamily="18" charset="0"/>
              </a:rPr>
              <a:t>b = 0 * (++i);</a:t>
            </a:r>
            <a:endParaRPr lang="ja-JP" altLang="en-US" dirty="0">
              <a:latin typeface="Times New Roman" panose="02020603050405020304" pitchFamily="18" charset="0"/>
            </a:endParaRPr>
          </a:p>
        </p:txBody>
      </p:sp>
      <p:sp>
        <p:nvSpPr>
          <p:cNvPr id="202757" name="AutoShape 5"/>
          <p:cNvSpPr>
            <a:spLocks noChangeArrowheads="1"/>
          </p:cNvSpPr>
          <p:nvPr/>
        </p:nvSpPr>
        <p:spPr bwMode="auto">
          <a:xfrm>
            <a:off x="4572000" y="3048000"/>
            <a:ext cx="3124200" cy="533400"/>
          </a:xfrm>
          <a:prstGeom prst="wedgeRoundRectCallout">
            <a:avLst>
              <a:gd name="adj1" fmla="val -61333"/>
              <a:gd name="adj2" fmla="val -1071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変数への代入がある</a:t>
            </a:r>
          </a:p>
        </p:txBody>
      </p:sp>
      <p:sp>
        <p:nvSpPr>
          <p:cNvPr id="25606" name="Rectangle 6"/>
          <p:cNvSpPr>
            <a:spLocks noChangeArrowheads="1"/>
          </p:cNvSpPr>
          <p:nvPr/>
        </p:nvSpPr>
        <p:spPr bwMode="auto">
          <a:xfrm>
            <a:off x="1066800" y="4114800"/>
            <a:ext cx="3124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c = input * 0;</a:t>
            </a:r>
            <a:endParaRPr lang="ja-JP" altLang="en-US" dirty="0">
              <a:latin typeface="Times New Roman" panose="02020603050405020304" pitchFamily="18" charset="0"/>
            </a:endParaRPr>
          </a:p>
        </p:txBody>
      </p:sp>
      <p:sp>
        <p:nvSpPr>
          <p:cNvPr id="202759" name="AutoShape 7"/>
          <p:cNvSpPr>
            <a:spLocks noChangeArrowheads="1"/>
          </p:cNvSpPr>
          <p:nvPr/>
        </p:nvSpPr>
        <p:spPr bwMode="auto">
          <a:xfrm>
            <a:off x="4572000" y="4191000"/>
            <a:ext cx="3124200" cy="533400"/>
          </a:xfrm>
          <a:prstGeom prst="wedgeRoundRectCallout">
            <a:avLst>
              <a:gd name="adj1" fmla="val -62144"/>
              <a:gd name="adj2" fmla="val -1309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ユーザ入力がある</a:t>
            </a:r>
          </a:p>
        </p:txBody>
      </p:sp>
      <p:sp>
        <p:nvSpPr>
          <p:cNvPr id="202760" name="Text Box 8"/>
          <p:cNvSpPr txBox="1">
            <a:spLocks noChangeArrowheads="1"/>
          </p:cNvSpPr>
          <p:nvPr/>
        </p:nvSpPr>
        <p:spPr bwMode="auto">
          <a:xfrm>
            <a:off x="1828800" y="5943600"/>
            <a:ext cx="65119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代入, 入力, 出力がある場合は注意が必要</a:t>
            </a:r>
          </a:p>
        </p:txBody>
      </p:sp>
      <p:sp>
        <p:nvSpPr>
          <p:cNvPr id="25609" name="Rectangle 9"/>
          <p:cNvSpPr>
            <a:spLocks noChangeArrowheads="1"/>
          </p:cNvSpPr>
          <p:nvPr/>
        </p:nvSpPr>
        <p:spPr bwMode="auto">
          <a:xfrm>
            <a:off x="1066800" y="5029200"/>
            <a:ext cx="3124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d = output (e) * 0;</a:t>
            </a:r>
            <a:endParaRPr lang="ja-JP" altLang="en-US" dirty="0">
              <a:latin typeface="Times New Roman" panose="02020603050405020304" pitchFamily="18" charset="0"/>
            </a:endParaRPr>
          </a:p>
        </p:txBody>
      </p:sp>
      <p:sp>
        <p:nvSpPr>
          <p:cNvPr id="202762" name="AutoShape 10"/>
          <p:cNvSpPr>
            <a:spLocks noChangeArrowheads="1"/>
          </p:cNvSpPr>
          <p:nvPr/>
        </p:nvSpPr>
        <p:spPr bwMode="auto">
          <a:xfrm>
            <a:off x="4572000" y="5105400"/>
            <a:ext cx="3124200" cy="533400"/>
          </a:xfrm>
          <a:prstGeom prst="wedgeRoundRectCallout">
            <a:avLst>
              <a:gd name="adj1" fmla="val -61532"/>
              <a:gd name="adj2" fmla="val -1488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外部への出力がある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2757"/>
                                        </p:tgtEl>
                                        <p:attrNameLst>
                                          <p:attrName>style.visibility</p:attrName>
                                        </p:attrNameLst>
                                      </p:cBhvr>
                                      <p:to>
                                        <p:strVal val="visible"/>
                                      </p:to>
                                    </p:set>
                                    <p:animEffect transition="in" filter="checkerboard(across)">
                                      <p:cBhvr>
                                        <p:cTn id="7" dur="500"/>
                                        <p:tgtEl>
                                          <p:spTgt spid="2027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2759"/>
                                        </p:tgtEl>
                                        <p:attrNameLst>
                                          <p:attrName>style.visibility</p:attrName>
                                        </p:attrNameLst>
                                      </p:cBhvr>
                                      <p:to>
                                        <p:strVal val="visible"/>
                                      </p:to>
                                    </p:set>
                                    <p:animEffect transition="in" filter="checkerboard(across)">
                                      <p:cBhvr>
                                        <p:cTn id="12" dur="500"/>
                                        <p:tgtEl>
                                          <p:spTgt spid="20275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2762"/>
                                        </p:tgtEl>
                                        <p:attrNameLst>
                                          <p:attrName>style.visibility</p:attrName>
                                        </p:attrNameLst>
                                      </p:cBhvr>
                                      <p:to>
                                        <p:strVal val="visible"/>
                                      </p:to>
                                    </p:set>
                                    <p:animEffect transition="in" filter="checkerboard(across)">
                                      <p:cBhvr>
                                        <p:cTn id="17" dur="500"/>
                                        <p:tgtEl>
                                          <p:spTgt spid="2027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2760"/>
                                        </p:tgtEl>
                                        <p:attrNameLst>
                                          <p:attrName>style.visibility</p:attrName>
                                        </p:attrNameLst>
                                      </p:cBhvr>
                                      <p:to>
                                        <p:strVal val="visible"/>
                                      </p:to>
                                    </p:set>
                                    <p:animEffect transition="in" filter="checkerboard(across)">
                                      <p:cBhvr>
                                        <p:cTn id="22" dur="500"/>
                                        <p:tgtEl>
                                          <p:spTgt spid="202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7" grpId="0" animBg="1" autoUpdateAnimBg="0"/>
      <p:bldP spid="202759" grpId="0" animBg="1" autoUpdateAnimBg="0"/>
      <p:bldP spid="202760" grpId="0" autoUpdateAnimBg="0"/>
      <p:bldP spid="202762"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 </a:t>
            </a:r>
            <a:r>
              <a:rPr lang="ja-JP" altLang="en-US" sz="4000" dirty="0">
                <a:effectLst/>
                <a:latin typeface="Times New Roman" panose="02020603050405020304" pitchFamily="18" charset="0"/>
                <a:ea typeface="ＭＳ Ｐゴシック" panose="020B0600070205080204" pitchFamily="50" charset="-128"/>
              </a:rPr>
              <a:t>(二重否定)</a:t>
            </a:r>
          </a:p>
        </p:txBody>
      </p:sp>
      <p:sp>
        <p:nvSpPr>
          <p:cNvPr id="26627" name="Rectangle 3"/>
          <p:cNvSpPr>
            <a:spLocks noChangeArrowheads="1"/>
          </p:cNvSpPr>
          <p:nvPr/>
        </p:nvSpPr>
        <p:spPr bwMode="auto">
          <a:xfrm>
            <a:off x="1066800" y="1676400"/>
            <a:ext cx="2209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a = </a:t>
            </a:r>
            <a:r>
              <a:rPr lang="en-US" altLang="ja-JP" dirty="0">
                <a:solidFill>
                  <a:srgbClr val="FFFF99"/>
                </a:solidFill>
                <a:latin typeface="Times New Roman" panose="02020603050405020304" pitchFamily="18" charset="0"/>
              </a:rPr>
              <a:t>! !</a:t>
            </a:r>
            <a:r>
              <a:rPr lang="en-US" altLang="ja-JP" dirty="0">
                <a:latin typeface="Times New Roman" panose="02020603050405020304" pitchFamily="18" charset="0"/>
              </a:rPr>
              <a:t> x;</a:t>
            </a:r>
          </a:p>
        </p:txBody>
      </p:sp>
      <p:sp>
        <p:nvSpPr>
          <p:cNvPr id="26628" name="Rectangle 4"/>
          <p:cNvSpPr>
            <a:spLocks noChangeArrowheads="1"/>
          </p:cNvSpPr>
          <p:nvPr/>
        </p:nvSpPr>
        <p:spPr bwMode="auto">
          <a:xfrm>
            <a:off x="3962400" y="1447800"/>
            <a:ext cx="1828800" cy="259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   &amp;x</a:t>
            </a: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nvGrpSpPr>
          <p:cNvPr id="236551" name="Group 7"/>
          <p:cNvGrpSpPr>
            <a:grpSpLocks/>
          </p:cNvGrpSpPr>
          <p:nvPr/>
        </p:nvGrpSpPr>
        <p:grpSpPr bwMode="auto">
          <a:xfrm>
            <a:off x="1066800" y="2438400"/>
            <a:ext cx="2209800" cy="1295400"/>
            <a:chOff x="672" y="1536"/>
            <a:chExt cx="1392" cy="816"/>
          </a:xfrm>
        </p:grpSpPr>
        <p:sp>
          <p:nvSpPr>
            <p:cNvPr id="26643" name="AutoShape 5"/>
            <p:cNvSpPr>
              <a:spLocks noChangeArrowheads="1"/>
            </p:cNvSpPr>
            <p:nvPr/>
          </p:nvSpPr>
          <p:spPr bwMode="auto">
            <a:xfrm>
              <a:off x="1152" y="1536"/>
              <a:ext cx="480"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26644" name="Rectangle 6"/>
            <p:cNvSpPr>
              <a:spLocks noChangeArrowheads="1"/>
            </p:cNvSpPr>
            <p:nvPr/>
          </p:nvSpPr>
          <p:spPr bwMode="auto">
            <a:xfrm>
              <a:off x="672" y="1968"/>
              <a:ext cx="1392"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a = x;</a:t>
              </a:r>
            </a:p>
          </p:txBody>
        </p:sp>
      </p:grpSp>
      <p:grpSp>
        <p:nvGrpSpPr>
          <p:cNvPr id="236565" name="Group 21"/>
          <p:cNvGrpSpPr>
            <a:grpSpLocks/>
          </p:cNvGrpSpPr>
          <p:nvPr/>
        </p:nvGrpSpPr>
        <p:grpSpPr bwMode="auto">
          <a:xfrm>
            <a:off x="5943600" y="1447800"/>
            <a:ext cx="2667000" cy="1752600"/>
            <a:chOff x="3744" y="912"/>
            <a:chExt cx="1680" cy="1104"/>
          </a:xfrm>
        </p:grpSpPr>
        <p:sp>
          <p:nvSpPr>
            <p:cNvPr id="26641" name="AutoShape 8"/>
            <p:cNvSpPr>
              <a:spLocks noChangeArrowheads="1"/>
            </p:cNvSpPr>
            <p:nvPr/>
          </p:nvSpPr>
          <p:spPr bwMode="auto">
            <a:xfrm>
              <a:off x="3744" y="1248"/>
              <a:ext cx="432" cy="43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26642" name="Rectangle 9"/>
            <p:cNvSpPr>
              <a:spLocks noChangeArrowheads="1"/>
            </p:cNvSpPr>
            <p:nvPr/>
          </p:nvSpPr>
          <p:spPr bwMode="auto">
            <a:xfrm>
              <a:off x="4272" y="912"/>
              <a:ext cx="1152" cy="110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   &amp;x</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sp>
        <p:nvSpPr>
          <p:cNvPr id="236555" name="Rectangle 11"/>
          <p:cNvSpPr>
            <a:spLocks noChangeArrowheads="1"/>
          </p:cNvSpPr>
          <p:nvPr/>
        </p:nvSpPr>
        <p:spPr bwMode="auto">
          <a:xfrm>
            <a:off x="3962400" y="1447800"/>
            <a:ext cx="1828800" cy="259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   &amp;x</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NOT</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sp>
        <p:nvSpPr>
          <p:cNvPr id="26632" name="Rectangle 12"/>
          <p:cNvSpPr>
            <a:spLocks noChangeArrowheads="1"/>
          </p:cNvSpPr>
          <p:nvPr/>
        </p:nvSpPr>
        <p:spPr bwMode="auto">
          <a:xfrm>
            <a:off x="1066800" y="4343400"/>
            <a:ext cx="2209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b = </a:t>
            </a:r>
            <a:r>
              <a:rPr lang="en-US" altLang="ja-JP" dirty="0">
                <a:solidFill>
                  <a:srgbClr val="FFFF99"/>
                </a:solidFill>
                <a:latin typeface="Times New Roman" panose="02020603050405020304" pitchFamily="18" charset="0"/>
              </a:rPr>
              <a:t>- -</a:t>
            </a:r>
            <a:r>
              <a:rPr lang="en-US" altLang="ja-JP" dirty="0">
                <a:latin typeface="Times New Roman" panose="02020603050405020304" pitchFamily="18" charset="0"/>
              </a:rPr>
              <a:t> y;</a:t>
            </a:r>
          </a:p>
        </p:txBody>
      </p:sp>
      <p:sp>
        <p:nvSpPr>
          <p:cNvPr id="26633" name="Rectangle 13"/>
          <p:cNvSpPr>
            <a:spLocks noChangeArrowheads="1"/>
          </p:cNvSpPr>
          <p:nvPr/>
        </p:nvSpPr>
        <p:spPr bwMode="auto">
          <a:xfrm>
            <a:off x="3962400" y="4114800"/>
            <a:ext cx="1828800" cy="259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&amp;b</a:t>
            </a:r>
          </a:p>
          <a:p>
            <a:pPr eaLnBrk="1" hangingPunct="1">
              <a:spcBef>
                <a:spcPct val="0"/>
              </a:spcBef>
              <a:buClrTx/>
              <a:buSzTx/>
              <a:buFontTx/>
              <a:buNone/>
            </a:pPr>
            <a:r>
              <a:rPr lang="en-US" altLang="ja-JP" sz="2800" dirty="0">
                <a:latin typeface="Times New Roman" panose="02020603050405020304" pitchFamily="18" charset="0"/>
              </a:rPr>
              <a:t>PUSH   &amp;y</a:t>
            </a:r>
          </a:p>
          <a:p>
            <a:pPr eaLnBrk="1" hangingPunct="1">
              <a:spcBef>
                <a:spcPct val="0"/>
              </a:spcBef>
              <a:buClrTx/>
              <a:buSzTx/>
              <a:buFontTx/>
              <a:buNone/>
            </a:pPr>
            <a:r>
              <a:rPr lang="en-US" altLang="ja-JP" sz="2800" dirty="0">
                <a:latin typeface="Times New Roman" panose="02020603050405020304" pitchFamily="18" charset="0"/>
              </a:rPr>
              <a:t>CSIGN</a:t>
            </a:r>
          </a:p>
          <a:p>
            <a:pPr eaLnBrk="1" hangingPunct="1">
              <a:spcBef>
                <a:spcPct val="0"/>
              </a:spcBef>
              <a:buClrTx/>
              <a:buSzTx/>
              <a:buFontTx/>
              <a:buNone/>
            </a:pPr>
            <a:r>
              <a:rPr lang="en-US" altLang="ja-JP" sz="2800" dirty="0">
                <a:latin typeface="Times New Roman" panose="02020603050405020304" pitchFamily="18" charset="0"/>
              </a:rPr>
              <a:t>CSIGN</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nvGrpSpPr>
          <p:cNvPr id="236558" name="Group 14"/>
          <p:cNvGrpSpPr>
            <a:grpSpLocks/>
          </p:cNvGrpSpPr>
          <p:nvPr/>
        </p:nvGrpSpPr>
        <p:grpSpPr bwMode="auto">
          <a:xfrm>
            <a:off x="1066800" y="5105400"/>
            <a:ext cx="2209800" cy="1295400"/>
            <a:chOff x="672" y="1536"/>
            <a:chExt cx="1392" cy="816"/>
          </a:xfrm>
        </p:grpSpPr>
        <p:sp>
          <p:nvSpPr>
            <p:cNvPr id="26639" name="AutoShape 15"/>
            <p:cNvSpPr>
              <a:spLocks noChangeArrowheads="1"/>
            </p:cNvSpPr>
            <p:nvPr/>
          </p:nvSpPr>
          <p:spPr bwMode="auto">
            <a:xfrm>
              <a:off x="1152" y="1536"/>
              <a:ext cx="480"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26640" name="Rectangle 16"/>
            <p:cNvSpPr>
              <a:spLocks noChangeArrowheads="1"/>
            </p:cNvSpPr>
            <p:nvPr/>
          </p:nvSpPr>
          <p:spPr bwMode="auto">
            <a:xfrm>
              <a:off x="672" y="1968"/>
              <a:ext cx="1392"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b = y;</a:t>
              </a:r>
            </a:p>
          </p:txBody>
        </p:sp>
      </p:grpSp>
      <p:sp>
        <p:nvSpPr>
          <p:cNvPr id="236564" name="Rectangle 20"/>
          <p:cNvSpPr>
            <a:spLocks noChangeArrowheads="1"/>
          </p:cNvSpPr>
          <p:nvPr/>
        </p:nvSpPr>
        <p:spPr bwMode="auto">
          <a:xfrm>
            <a:off x="3962400" y="4115765"/>
            <a:ext cx="1828800" cy="259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&amp;b</a:t>
            </a:r>
          </a:p>
          <a:p>
            <a:pPr eaLnBrk="1" hangingPunct="1">
              <a:spcBef>
                <a:spcPct val="0"/>
              </a:spcBef>
              <a:buClrTx/>
              <a:buSzTx/>
              <a:buFontTx/>
              <a:buNone/>
            </a:pPr>
            <a:r>
              <a:rPr lang="en-US" altLang="ja-JP" sz="2800" dirty="0">
                <a:latin typeface="Times New Roman" panose="02020603050405020304" pitchFamily="18" charset="0"/>
              </a:rPr>
              <a:t>PUSH   &amp;y</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CSIGN</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CSIGN</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nvGrpSpPr>
          <p:cNvPr id="236566" name="Group 22"/>
          <p:cNvGrpSpPr>
            <a:grpSpLocks/>
          </p:cNvGrpSpPr>
          <p:nvPr/>
        </p:nvGrpSpPr>
        <p:grpSpPr bwMode="auto">
          <a:xfrm>
            <a:off x="5943600" y="4114800"/>
            <a:ext cx="2667000" cy="1752600"/>
            <a:chOff x="3744" y="912"/>
            <a:chExt cx="1680" cy="1104"/>
          </a:xfrm>
        </p:grpSpPr>
        <p:sp>
          <p:nvSpPr>
            <p:cNvPr id="26637" name="AutoShape 23"/>
            <p:cNvSpPr>
              <a:spLocks noChangeArrowheads="1"/>
            </p:cNvSpPr>
            <p:nvPr/>
          </p:nvSpPr>
          <p:spPr bwMode="auto">
            <a:xfrm>
              <a:off x="3744" y="1248"/>
              <a:ext cx="432" cy="43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26638" name="Rectangle 24"/>
            <p:cNvSpPr>
              <a:spLocks noChangeArrowheads="1"/>
            </p:cNvSpPr>
            <p:nvPr/>
          </p:nvSpPr>
          <p:spPr bwMode="auto">
            <a:xfrm>
              <a:off x="4272" y="912"/>
              <a:ext cx="1152" cy="110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&amp;b</a:t>
              </a:r>
            </a:p>
            <a:p>
              <a:pPr eaLnBrk="1" hangingPunct="1">
                <a:spcBef>
                  <a:spcPct val="0"/>
                </a:spcBef>
                <a:buClrTx/>
                <a:buSzTx/>
                <a:buFontTx/>
                <a:buNone/>
              </a:pPr>
              <a:r>
                <a:rPr lang="en-US" altLang="ja-JP" sz="2800" dirty="0">
                  <a:latin typeface="Times New Roman" panose="02020603050405020304" pitchFamily="18" charset="0"/>
                </a:rPr>
                <a:t>PUSH   &amp;y</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36551"/>
                                        </p:tgtEl>
                                        <p:attrNameLst>
                                          <p:attrName>style.visibility</p:attrName>
                                        </p:attrNameLst>
                                      </p:cBhvr>
                                      <p:to>
                                        <p:strVal val="visible"/>
                                      </p:to>
                                    </p:set>
                                    <p:animEffect transition="in" filter="wipe(up)">
                                      <p:cBhvr>
                                        <p:cTn id="7" dur="500"/>
                                        <p:tgtEl>
                                          <p:spTgt spid="2365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6555"/>
                                        </p:tgtEl>
                                        <p:attrNameLst>
                                          <p:attrName>style.visibility</p:attrName>
                                        </p:attrNameLst>
                                      </p:cBhvr>
                                      <p:to>
                                        <p:strVal val="visible"/>
                                      </p:to>
                                    </p:set>
                                    <p:animEffect transition="in" filter="checkerboard(across)">
                                      <p:cBhvr>
                                        <p:cTn id="12" dur="500"/>
                                        <p:tgtEl>
                                          <p:spTgt spid="2365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36565"/>
                                        </p:tgtEl>
                                        <p:attrNameLst>
                                          <p:attrName>style.visibility</p:attrName>
                                        </p:attrNameLst>
                                      </p:cBhvr>
                                      <p:to>
                                        <p:strVal val="visible"/>
                                      </p:to>
                                    </p:set>
                                    <p:animEffect transition="in" filter="wipe(left)">
                                      <p:cBhvr>
                                        <p:cTn id="17" dur="500"/>
                                        <p:tgtEl>
                                          <p:spTgt spid="2365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36558"/>
                                        </p:tgtEl>
                                        <p:attrNameLst>
                                          <p:attrName>style.visibility</p:attrName>
                                        </p:attrNameLst>
                                      </p:cBhvr>
                                      <p:to>
                                        <p:strVal val="visible"/>
                                      </p:to>
                                    </p:set>
                                    <p:animEffect transition="in" filter="wipe(up)">
                                      <p:cBhvr>
                                        <p:cTn id="22" dur="500"/>
                                        <p:tgtEl>
                                          <p:spTgt spid="23655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6564"/>
                                        </p:tgtEl>
                                        <p:attrNameLst>
                                          <p:attrName>style.visibility</p:attrName>
                                        </p:attrNameLst>
                                      </p:cBhvr>
                                      <p:to>
                                        <p:strVal val="visible"/>
                                      </p:to>
                                    </p:set>
                                    <p:animEffect transition="in" filter="checkerboard(across)">
                                      <p:cBhvr>
                                        <p:cTn id="27" dur="500"/>
                                        <p:tgtEl>
                                          <p:spTgt spid="23656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36566"/>
                                        </p:tgtEl>
                                        <p:attrNameLst>
                                          <p:attrName>style.visibility</p:attrName>
                                        </p:attrNameLst>
                                      </p:cBhvr>
                                      <p:to>
                                        <p:strVal val="visible"/>
                                      </p:to>
                                    </p:set>
                                    <p:animEffect transition="in" filter="wipe(left)">
                                      <p:cBhvr>
                                        <p:cTn id="32" dur="500"/>
                                        <p:tgtEl>
                                          <p:spTgt spid="2365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55" grpId="0" animBg="1" autoUpdateAnimBg="0"/>
      <p:bldP spid="236564"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最適化(</a:t>
            </a:r>
            <a:r>
              <a:rPr lang="en-US" altLang="ja-JP" dirty="0">
                <a:effectLst/>
                <a:latin typeface="Times New Roman" panose="02020603050405020304" pitchFamily="18" charset="0"/>
                <a:ea typeface="ＭＳ Ｐゴシック" panose="020B0600070205080204" pitchFamily="50" charset="-128"/>
              </a:rPr>
              <a:t>optimization)</a:t>
            </a:r>
          </a:p>
        </p:txBody>
      </p:sp>
      <p:sp>
        <p:nvSpPr>
          <p:cNvPr id="614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時間最適化</a:t>
            </a:r>
          </a:p>
          <a:p>
            <a:pPr lvl="1"/>
            <a:r>
              <a:rPr lang="ja-JP" altLang="en-US" dirty="0">
                <a:effectLst/>
                <a:latin typeface="Times New Roman" panose="02020603050405020304" pitchFamily="18" charset="0"/>
                <a:ea typeface="ＭＳ Ｐゴシック" panose="020B0600070205080204" pitchFamily="50" charset="-128"/>
              </a:rPr>
              <a:t>実行時間を短くする</a:t>
            </a:r>
          </a:p>
          <a:p>
            <a:pPr lvl="2"/>
            <a:r>
              <a:rPr lang="ja-JP" altLang="en-US" dirty="0">
                <a:effectLst/>
                <a:latin typeface="Times New Roman" panose="02020603050405020304" pitchFamily="18" charset="0"/>
                <a:ea typeface="ＭＳ Ｐゴシック" panose="020B0600070205080204" pitchFamily="50" charset="-128"/>
              </a:rPr>
              <a:t>どんな計算機でも重要</a:t>
            </a:r>
          </a:p>
          <a:p>
            <a:r>
              <a:rPr lang="ja-JP" altLang="en-US" dirty="0">
                <a:effectLst/>
                <a:latin typeface="Times New Roman" panose="02020603050405020304" pitchFamily="18" charset="0"/>
                <a:ea typeface="ＭＳ Ｐゴシック" panose="020B0600070205080204" pitchFamily="50" charset="-128"/>
              </a:rPr>
              <a:t>空間最適化</a:t>
            </a:r>
          </a:p>
          <a:p>
            <a:pPr lvl="1"/>
            <a:r>
              <a:rPr lang="ja-JP" altLang="en-US" dirty="0">
                <a:effectLst/>
                <a:latin typeface="Times New Roman" panose="02020603050405020304" pitchFamily="18" charset="0"/>
                <a:ea typeface="ＭＳ Ｐゴシック" panose="020B0600070205080204" pitchFamily="50" charset="-128"/>
              </a:rPr>
              <a:t>プログラムサイズを小さくする</a:t>
            </a:r>
          </a:p>
          <a:p>
            <a:pPr lvl="2"/>
            <a:r>
              <a:rPr lang="ja-JP" altLang="en-US" dirty="0">
                <a:effectLst/>
                <a:latin typeface="Times New Roman" panose="02020603050405020304" pitchFamily="18" charset="0"/>
                <a:ea typeface="ＭＳ Ｐゴシック" panose="020B0600070205080204" pitchFamily="50" charset="-128"/>
              </a:rPr>
              <a:t>容量の小さい計算機(組込マイコン等)では重要</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a:t>
            </a:r>
            <a:r>
              <a:rPr lang="ja-JP" altLang="en-US" sz="4000" dirty="0">
                <a:effectLst/>
                <a:latin typeface="Times New Roman" panose="02020603050405020304" pitchFamily="18" charset="0"/>
                <a:ea typeface="ＭＳ Ｐゴシック" panose="020B0600070205080204" pitchFamily="50" charset="-128"/>
              </a:rPr>
              <a:t> (零判定)</a:t>
            </a:r>
          </a:p>
        </p:txBody>
      </p:sp>
      <p:sp>
        <p:nvSpPr>
          <p:cNvPr id="27651" name="Rectangle 3"/>
          <p:cNvSpPr>
            <a:spLocks noChangeArrowheads="1"/>
          </p:cNvSpPr>
          <p:nvPr/>
        </p:nvSpPr>
        <p:spPr bwMode="auto">
          <a:xfrm>
            <a:off x="457200" y="1905000"/>
            <a:ext cx="3048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f </a:t>
            </a:r>
            <a:r>
              <a:rPr lang="en-US" altLang="ja-JP" dirty="0">
                <a:solidFill>
                  <a:srgbClr val="FFFF99"/>
                </a:solidFill>
                <a:latin typeface="Times New Roman" panose="02020603050405020304" pitchFamily="18" charset="0"/>
              </a:rPr>
              <a:t>== true</a:t>
            </a:r>
            <a:r>
              <a:rPr lang="en-US" altLang="ja-JP" dirty="0">
                <a:latin typeface="Times New Roman" panose="02020603050405020304" pitchFamily="18" charset="0"/>
              </a:rPr>
              <a:t> ) </a:t>
            </a:r>
          </a:p>
        </p:txBody>
      </p:sp>
      <p:grpSp>
        <p:nvGrpSpPr>
          <p:cNvPr id="204804" name="Group 4"/>
          <p:cNvGrpSpPr>
            <a:grpSpLocks/>
          </p:cNvGrpSpPr>
          <p:nvPr/>
        </p:nvGrpSpPr>
        <p:grpSpPr bwMode="auto">
          <a:xfrm>
            <a:off x="457200" y="2590800"/>
            <a:ext cx="3048000" cy="1295400"/>
            <a:chOff x="288" y="1392"/>
            <a:chExt cx="1920" cy="816"/>
          </a:xfrm>
        </p:grpSpPr>
        <p:sp>
          <p:nvSpPr>
            <p:cNvPr id="27661" name="Rectangle 5"/>
            <p:cNvSpPr>
              <a:spLocks noChangeArrowheads="1"/>
            </p:cNvSpPr>
            <p:nvPr/>
          </p:nvSpPr>
          <p:spPr bwMode="auto">
            <a:xfrm>
              <a:off x="288" y="1824"/>
              <a:ext cx="192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f ) </a:t>
              </a:r>
            </a:p>
          </p:txBody>
        </p:sp>
        <p:sp>
          <p:nvSpPr>
            <p:cNvPr id="27662" name="AutoShape 6"/>
            <p:cNvSpPr>
              <a:spLocks noChangeArrowheads="1"/>
            </p:cNvSpPr>
            <p:nvPr/>
          </p:nvSpPr>
          <p:spPr bwMode="auto">
            <a:xfrm>
              <a:off x="1008" y="1392"/>
              <a:ext cx="480" cy="384"/>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7653" name="Rectangle 7"/>
          <p:cNvSpPr>
            <a:spLocks noChangeArrowheads="1"/>
          </p:cNvSpPr>
          <p:nvPr/>
        </p:nvSpPr>
        <p:spPr bwMode="auto">
          <a:xfrm>
            <a:off x="3657600" y="1905000"/>
            <a:ext cx="2209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&amp;f</a:t>
            </a:r>
          </a:p>
          <a:p>
            <a:pPr eaLnBrk="1" hangingPunct="1">
              <a:spcBef>
                <a:spcPct val="0"/>
              </a:spcBef>
              <a:buClrTx/>
              <a:buSzTx/>
              <a:buFontTx/>
              <a:buNone/>
            </a:pPr>
            <a:r>
              <a:rPr lang="en-US" altLang="ja-JP" sz="2800" dirty="0">
                <a:latin typeface="Times New Roman" panose="02020603050405020304" pitchFamily="18" charset="0"/>
              </a:rPr>
              <a:t>      PUSHI   1</a:t>
            </a:r>
          </a:p>
          <a:p>
            <a:pPr eaLnBrk="1" hangingPunct="1">
              <a:spcBef>
                <a:spcPct val="0"/>
              </a:spcBef>
              <a:buClrTx/>
              <a:buSzTx/>
              <a:buFontTx/>
              <a:buNone/>
            </a:pPr>
            <a:r>
              <a:rPr lang="en-US" altLang="ja-JP" sz="2800" dirty="0">
                <a:latin typeface="Times New Roman" panose="02020603050405020304" pitchFamily="18" charset="0"/>
              </a:rPr>
              <a:t>      COMP</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     :</a:t>
            </a:r>
          </a:p>
        </p:txBody>
      </p:sp>
      <p:grpSp>
        <p:nvGrpSpPr>
          <p:cNvPr id="204813" name="Group 13"/>
          <p:cNvGrpSpPr>
            <a:grpSpLocks/>
          </p:cNvGrpSpPr>
          <p:nvPr/>
        </p:nvGrpSpPr>
        <p:grpSpPr bwMode="auto">
          <a:xfrm>
            <a:off x="6019800" y="1905000"/>
            <a:ext cx="2895600" cy="990600"/>
            <a:chOff x="3792" y="1200"/>
            <a:chExt cx="1824" cy="624"/>
          </a:xfrm>
        </p:grpSpPr>
        <p:sp>
          <p:nvSpPr>
            <p:cNvPr id="27659" name="Rectangle 9"/>
            <p:cNvSpPr>
              <a:spLocks noChangeArrowheads="1"/>
            </p:cNvSpPr>
            <p:nvPr/>
          </p:nvSpPr>
          <p:spPr bwMode="auto">
            <a:xfrm>
              <a:off x="4176" y="1200"/>
              <a:ext cx="1440" cy="62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&amp;f</a:t>
              </a:r>
            </a:p>
            <a:p>
              <a:pPr eaLnBrk="1" hangingPunct="1">
                <a:spcBef>
                  <a:spcPct val="0"/>
                </a:spcBef>
                <a:buClrTx/>
                <a:buSzTx/>
                <a:buFontTx/>
                <a:buNone/>
              </a:pPr>
              <a:r>
                <a:rPr lang="en-US" altLang="ja-JP" sz="2800" dirty="0">
                  <a:latin typeface="Times New Roman" panose="02020603050405020304" pitchFamily="18" charset="0"/>
                </a:rPr>
                <a:t>         :</a:t>
              </a:r>
            </a:p>
          </p:txBody>
        </p:sp>
        <p:sp>
          <p:nvSpPr>
            <p:cNvPr id="27660" name="AutoShape 10"/>
            <p:cNvSpPr>
              <a:spLocks noChangeArrowheads="1"/>
            </p:cNvSpPr>
            <p:nvPr/>
          </p:nvSpPr>
          <p:spPr bwMode="auto">
            <a:xfrm>
              <a:off x="3792" y="1344"/>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04811" name="Rectangle 11"/>
          <p:cNvSpPr>
            <a:spLocks noChangeArrowheads="1"/>
          </p:cNvSpPr>
          <p:nvPr/>
        </p:nvSpPr>
        <p:spPr bwMode="auto">
          <a:xfrm>
            <a:off x="3657600" y="1905000"/>
            <a:ext cx="2209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&amp;f</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COMP</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BEQ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r>
              <a:rPr lang="en-US" altLang="ja-JP" sz="2800" dirty="0">
                <a:latin typeface="Times New Roman" panose="02020603050405020304" pitchFamily="18" charset="0"/>
              </a:rPr>
              <a:t>     :</a:t>
            </a:r>
          </a:p>
        </p:txBody>
      </p:sp>
      <p:grpSp>
        <p:nvGrpSpPr>
          <p:cNvPr id="204817" name="Group 17"/>
          <p:cNvGrpSpPr>
            <a:grpSpLocks/>
          </p:cNvGrpSpPr>
          <p:nvPr/>
        </p:nvGrpSpPr>
        <p:grpSpPr bwMode="auto">
          <a:xfrm>
            <a:off x="6402388" y="3733800"/>
            <a:ext cx="2397125" cy="2743200"/>
            <a:chOff x="4033" y="2352"/>
            <a:chExt cx="1510" cy="1728"/>
          </a:xfrm>
        </p:grpSpPr>
        <p:sp>
          <p:nvSpPr>
            <p:cNvPr id="27657" name="Rectangle 15"/>
            <p:cNvSpPr>
              <a:spLocks noChangeArrowheads="1"/>
            </p:cNvSpPr>
            <p:nvPr/>
          </p:nvSpPr>
          <p:spPr bwMode="auto">
            <a:xfrm>
              <a:off x="4272" y="2928"/>
              <a:ext cx="1152" cy="115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&amp;f</a:t>
              </a: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     :</a:t>
              </a:r>
            </a:p>
          </p:txBody>
        </p:sp>
        <p:sp>
          <p:nvSpPr>
            <p:cNvPr id="27658" name="Text Box 16"/>
            <p:cNvSpPr txBox="1">
              <a:spLocks noChangeArrowheads="1"/>
            </p:cNvSpPr>
            <p:nvPr/>
          </p:nvSpPr>
          <p:spPr bwMode="auto">
            <a:xfrm>
              <a:off x="4033" y="2352"/>
              <a:ext cx="1510"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(※以下の様に</a:t>
              </a:r>
            </a:p>
            <a:p>
              <a:pPr algn="ctr" eaLnBrk="1" hangingPunct="1">
                <a:spcBef>
                  <a:spcPct val="0"/>
                </a:spcBef>
                <a:buClrTx/>
                <a:buSzTx/>
                <a:buFontTx/>
                <a:buNone/>
              </a:pPr>
              <a:r>
                <a:rPr lang="ja-JP" altLang="en-US" sz="2400" dirty="0">
                  <a:latin typeface="Times New Roman" panose="02020603050405020304" pitchFamily="18" charset="0"/>
                </a:rPr>
                <a:t>     した方が安全)</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04804"/>
                                        </p:tgtEl>
                                        <p:attrNameLst>
                                          <p:attrName>style.visibility</p:attrName>
                                        </p:attrNameLst>
                                      </p:cBhvr>
                                      <p:to>
                                        <p:strVal val="visible"/>
                                      </p:to>
                                    </p:set>
                                    <p:animEffect transition="in" filter="wipe(up)">
                                      <p:cBhvr>
                                        <p:cTn id="7" dur="500"/>
                                        <p:tgtEl>
                                          <p:spTgt spid="2048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11"/>
                                        </p:tgtEl>
                                        <p:attrNameLst>
                                          <p:attrName>style.visibility</p:attrName>
                                        </p:attrNameLst>
                                      </p:cBhvr>
                                      <p:to>
                                        <p:strVal val="visible"/>
                                      </p:to>
                                    </p:set>
                                    <p:animEffect transition="in" filter="checkerboard(across)">
                                      <p:cBhvr>
                                        <p:cTn id="12" dur="500"/>
                                        <p:tgtEl>
                                          <p:spTgt spid="2048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04813"/>
                                        </p:tgtEl>
                                        <p:attrNameLst>
                                          <p:attrName>style.visibility</p:attrName>
                                        </p:attrNameLst>
                                      </p:cBhvr>
                                      <p:to>
                                        <p:strVal val="visible"/>
                                      </p:to>
                                    </p:set>
                                    <p:animEffect transition="in" filter="wipe(left)">
                                      <p:cBhvr>
                                        <p:cTn id="17" dur="500"/>
                                        <p:tgtEl>
                                          <p:spTgt spid="2048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04817"/>
                                        </p:tgtEl>
                                        <p:attrNameLst>
                                          <p:attrName>style.visibility</p:attrName>
                                        </p:attrNameLst>
                                      </p:cBhvr>
                                      <p:to>
                                        <p:strVal val="visible"/>
                                      </p:to>
                                    </p:set>
                                    <p:animEffect transition="in" filter="checkerboard(across)">
                                      <p:cBhvr>
                                        <p:cTn id="22" dur="500"/>
                                        <p:tgtEl>
                                          <p:spTgt spid="204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1"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a:t>
            </a:r>
            <a:r>
              <a:rPr lang="ja-JP" altLang="en-US" sz="4000" dirty="0">
                <a:effectLst/>
                <a:latin typeface="Times New Roman" panose="02020603050405020304" pitchFamily="18" charset="0"/>
                <a:ea typeface="ＭＳ Ｐゴシック" panose="020B0600070205080204" pitchFamily="50" charset="-128"/>
              </a:rPr>
              <a:t> (零判定)</a:t>
            </a:r>
          </a:p>
        </p:txBody>
      </p:sp>
      <p:sp>
        <p:nvSpPr>
          <p:cNvPr id="28675" name="Rectangle 3"/>
          <p:cNvSpPr>
            <a:spLocks noChangeArrowheads="1"/>
          </p:cNvSpPr>
          <p:nvPr/>
        </p:nvSpPr>
        <p:spPr bwMode="auto">
          <a:xfrm>
            <a:off x="457200" y="1905000"/>
            <a:ext cx="3048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f </a:t>
            </a:r>
            <a:r>
              <a:rPr lang="en-US" altLang="ja-JP" dirty="0">
                <a:solidFill>
                  <a:srgbClr val="FFFF99"/>
                </a:solidFill>
                <a:latin typeface="Times New Roman" panose="02020603050405020304" pitchFamily="18" charset="0"/>
              </a:rPr>
              <a:t>== false</a:t>
            </a:r>
            <a:r>
              <a:rPr lang="en-US" altLang="ja-JP" dirty="0">
                <a:latin typeface="Times New Roman" panose="02020603050405020304" pitchFamily="18" charset="0"/>
              </a:rPr>
              <a:t> ) </a:t>
            </a:r>
          </a:p>
        </p:txBody>
      </p:sp>
      <p:grpSp>
        <p:nvGrpSpPr>
          <p:cNvPr id="223236" name="Group 4"/>
          <p:cNvGrpSpPr>
            <a:grpSpLocks/>
          </p:cNvGrpSpPr>
          <p:nvPr/>
        </p:nvGrpSpPr>
        <p:grpSpPr bwMode="auto">
          <a:xfrm>
            <a:off x="457200" y="2590800"/>
            <a:ext cx="3048000" cy="1295400"/>
            <a:chOff x="288" y="1392"/>
            <a:chExt cx="1920" cy="816"/>
          </a:xfrm>
        </p:grpSpPr>
        <p:sp>
          <p:nvSpPr>
            <p:cNvPr id="28682" name="Rectangle 5"/>
            <p:cNvSpPr>
              <a:spLocks noChangeArrowheads="1"/>
            </p:cNvSpPr>
            <p:nvPr/>
          </p:nvSpPr>
          <p:spPr bwMode="auto">
            <a:xfrm>
              <a:off x="288" y="1824"/>
              <a:ext cx="192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 f ) </a:t>
              </a:r>
            </a:p>
          </p:txBody>
        </p:sp>
        <p:sp>
          <p:nvSpPr>
            <p:cNvPr id="28683" name="AutoShape 6"/>
            <p:cNvSpPr>
              <a:spLocks noChangeArrowheads="1"/>
            </p:cNvSpPr>
            <p:nvPr/>
          </p:nvSpPr>
          <p:spPr bwMode="auto">
            <a:xfrm>
              <a:off x="1008" y="1392"/>
              <a:ext cx="480" cy="384"/>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8677" name="Rectangle 7"/>
          <p:cNvSpPr>
            <a:spLocks noChangeArrowheads="1"/>
          </p:cNvSpPr>
          <p:nvPr/>
        </p:nvSpPr>
        <p:spPr bwMode="auto">
          <a:xfrm>
            <a:off x="3657600" y="1905000"/>
            <a:ext cx="2209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&amp;f</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COMP</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     :</a:t>
            </a:r>
          </a:p>
        </p:txBody>
      </p:sp>
      <p:grpSp>
        <p:nvGrpSpPr>
          <p:cNvPr id="223245" name="Group 13"/>
          <p:cNvGrpSpPr>
            <a:grpSpLocks/>
          </p:cNvGrpSpPr>
          <p:nvPr/>
        </p:nvGrpSpPr>
        <p:grpSpPr bwMode="auto">
          <a:xfrm>
            <a:off x="6019800" y="1905000"/>
            <a:ext cx="2895600" cy="1447800"/>
            <a:chOff x="3792" y="1200"/>
            <a:chExt cx="1824" cy="912"/>
          </a:xfrm>
        </p:grpSpPr>
        <p:sp>
          <p:nvSpPr>
            <p:cNvPr id="28680" name="Rectangle 9"/>
            <p:cNvSpPr>
              <a:spLocks noChangeArrowheads="1"/>
            </p:cNvSpPr>
            <p:nvPr/>
          </p:nvSpPr>
          <p:spPr bwMode="auto">
            <a:xfrm>
              <a:off x="4176" y="1200"/>
              <a:ext cx="1440" cy="91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&amp;f</a:t>
              </a:r>
            </a:p>
            <a:p>
              <a:pPr eaLnBrk="1" hangingPunct="1">
                <a:spcBef>
                  <a:spcPct val="0"/>
                </a:spcBef>
                <a:buClrTx/>
                <a:buSzTx/>
                <a:buFontTx/>
                <a:buNone/>
              </a:pPr>
              <a:r>
                <a:rPr lang="en-US" altLang="ja-JP" sz="2800" dirty="0">
                  <a:latin typeface="Times New Roman" panose="02020603050405020304" pitchFamily="18" charset="0"/>
                </a:rPr>
                <a:t>      NOT</a:t>
              </a:r>
            </a:p>
            <a:p>
              <a:pPr eaLnBrk="1" hangingPunct="1">
                <a:spcBef>
                  <a:spcPct val="0"/>
                </a:spcBef>
                <a:buClrTx/>
                <a:buSzTx/>
                <a:buFontTx/>
                <a:buNone/>
              </a:pPr>
              <a:r>
                <a:rPr lang="en-US" altLang="ja-JP" sz="2800" dirty="0">
                  <a:latin typeface="Times New Roman" panose="02020603050405020304" pitchFamily="18" charset="0"/>
                </a:rPr>
                <a:t>         :</a:t>
              </a:r>
            </a:p>
          </p:txBody>
        </p:sp>
        <p:sp>
          <p:nvSpPr>
            <p:cNvPr id="28681" name="AutoShape 10"/>
            <p:cNvSpPr>
              <a:spLocks noChangeArrowheads="1"/>
            </p:cNvSpPr>
            <p:nvPr/>
          </p:nvSpPr>
          <p:spPr bwMode="auto">
            <a:xfrm>
              <a:off x="3792" y="1440"/>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23243" name="Rectangle 11"/>
          <p:cNvSpPr>
            <a:spLocks noChangeArrowheads="1"/>
          </p:cNvSpPr>
          <p:nvPr/>
        </p:nvSpPr>
        <p:spPr bwMode="auto">
          <a:xfrm>
            <a:off x="3657600" y="1905000"/>
            <a:ext cx="2209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&amp;f</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COMP</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BEQ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r>
              <a:rPr lang="en-US" altLang="ja-JP" sz="2800" dirty="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23236"/>
                                        </p:tgtEl>
                                        <p:attrNameLst>
                                          <p:attrName>style.visibility</p:attrName>
                                        </p:attrNameLst>
                                      </p:cBhvr>
                                      <p:to>
                                        <p:strVal val="visible"/>
                                      </p:to>
                                    </p:set>
                                    <p:animEffect transition="in" filter="wipe(up)">
                                      <p:cBhvr>
                                        <p:cTn id="7" dur="500"/>
                                        <p:tgtEl>
                                          <p:spTgt spid="2232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3243"/>
                                        </p:tgtEl>
                                        <p:attrNameLst>
                                          <p:attrName>style.visibility</p:attrName>
                                        </p:attrNameLst>
                                      </p:cBhvr>
                                      <p:to>
                                        <p:strVal val="visible"/>
                                      </p:to>
                                    </p:set>
                                    <p:animEffect transition="in" filter="checkerboard(across)">
                                      <p:cBhvr>
                                        <p:cTn id="12" dur="500"/>
                                        <p:tgtEl>
                                          <p:spTgt spid="2232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23245"/>
                                        </p:tgtEl>
                                        <p:attrNameLst>
                                          <p:attrName>style.visibility</p:attrName>
                                        </p:attrNameLst>
                                      </p:cBhvr>
                                      <p:to>
                                        <p:strVal val="visible"/>
                                      </p:to>
                                    </p:set>
                                    <p:animEffect transition="in" filter="wipe(left)">
                                      <p:cBhvr>
                                        <p:cTn id="17" dur="500"/>
                                        <p:tgtEl>
                                          <p:spTgt spid="223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43"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a:t>
            </a:r>
            <a:r>
              <a:rPr lang="ja-JP" altLang="en-US" sz="4000" dirty="0">
                <a:effectLst/>
                <a:latin typeface="Times New Roman" panose="02020603050405020304" pitchFamily="18" charset="0"/>
                <a:ea typeface="ＭＳ Ｐゴシック" panose="020B0600070205080204" pitchFamily="50" charset="-128"/>
              </a:rPr>
              <a:t> (零判定)</a:t>
            </a:r>
          </a:p>
        </p:txBody>
      </p:sp>
      <p:sp>
        <p:nvSpPr>
          <p:cNvPr id="29699" name="Rectangle 1027"/>
          <p:cNvSpPr>
            <a:spLocks noChangeArrowheads="1"/>
          </p:cNvSpPr>
          <p:nvPr/>
        </p:nvSpPr>
        <p:spPr bwMode="auto">
          <a:xfrm>
            <a:off x="457200" y="1905000"/>
            <a:ext cx="3048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n </a:t>
            </a:r>
            <a:r>
              <a:rPr lang="en-US" altLang="ja-JP" dirty="0">
                <a:solidFill>
                  <a:srgbClr val="FFFF99"/>
                </a:solidFill>
                <a:latin typeface="Times New Roman" panose="02020603050405020304" pitchFamily="18" charset="0"/>
              </a:rPr>
              <a:t>== 0</a:t>
            </a:r>
            <a:r>
              <a:rPr lang="en-US" altLang="ja-JP" dirty="0">
                <a:latin typeface="Times New Roman" panose="02020603050405020304" pitchFamily="18" charset="0"/>
              </a:rPr>
              <a:t> ) </a:t>
            </a:r>
          </a:p>
        </p:txBody>
      </p:sp>
      <p:grpSp>
        <p:nvGrpSpPr>
          <p:cNvPr id="224260" name="Group 1028"/>
          <p:cNvGrpSpPr>
            <a:grpSpLocks/>
          </p:cNvGrpSpPr>
          <p:nvPr/>
        </p:nvGrpSpPr>
        <p:grpSpPr bwMode="auto">
          <a:xfrm>
            <a:off x="457200" y="2590800"/>
            <a:ext cx="3048000" cy="1295400"/>
            <a:chOff x="288" y="1392"/>
            <a:chExt cx="1920" cy="816"/>
          </a:xfrm>
        </p:grpSpPr>
        <p:sp>
          <p:nvSpPr>
            <p:cNvPr id="29706" name="Rectangle 1029"/>
            <p:cNvSpPr>
              <a:spLocks noChangeArrowheads="1"/>
            </p:cNvSpPr>
            <p:nvPr/>
          </p:nvSpPr>
          <p:spPr bwMode="auto">
            <a:xfrm>
              <a:off x="288" y="1824"/>
              <a:ext cx="192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 n ) </a:t>
              </a:r>
            </a:p>
          </p:txBody>
        </p:sp>
        <p:sp>
          <p:nvSpPr>
            <p:cNvPr id="29707" name="AutoShape 1030"/>
            <p:cNvSpPr>
              <a:spLocks noChangeArrowheads="1"/>
            </p:cNvSpPr>
            <p:nvPr/>
          </p:nvSpPr>
          <p:spPr bwMode="auto">
            <a:xfrm>
              <a:off x="1008" y="1392"/>
              <a:ext cx="480" cy="384"/>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9701" name="Rectangle 1031"/>
          <p:cNvSpPr>
            <a:spLocks noChangeArrowheads="1"/>
          </p:cNvSpPr>
          <p:nvPr/>
        </p:nvSpPr>
        <p:spPr bwMode="auto">
          <a:xfrm>
            <a:off x="3657600" y="1905000"/>
            <a:ext cx="2209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&amp;n</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COMP</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     :</a:t>
            </a:r>
          </a:p>
        </p:txBody>
      </p:sp>
      <p:grpSp>
        <p:nvGrpSpPr>
          <p:cNvPr id="224264" name="Group 1032"/>
          <p:cNvGrpSpPr>
            <a:grpSpLocks/>
          </p:cNvGrpSpPr>
          <p:nvPr/>
        </p:nvGrpSpPr>
        <p:grpSpPr bwMode="auto">
          <a:xfrm>
            <a:off x="6019800" y="1905000"/>
            <a:ext cx="2895600" cy="1447800"/>
            <a:chOff x="3792" y="1200"/>
            <a:chExt cx="1824" cy="912"/>
          </a:xfrm>
        </p:grpSpPr>
        <p:sp>
          <p:nvSpPr>
            <p:cNvPr id="29704" name="Rectangle 1033"/>
            <p:cNvSpPr>
              <a:spLocks noChangeArrowheads="1"/>
            </p:cNvSpPr>
            <p:nvPr/>
          </p:nvSpPr>
          <p:spPr bwMode="auto">
            <a:xfrm>
              <a:off x="4176" y="1200"/>
              <a:ext cx="1440" cy="91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&amp;n</a:t>
              </a:r>
            </a:p>
            <a:p>
              <a:pPr eaLnBrk="1" hangingPunct="1">
                <a:spcBef>
                  <a:spcPct val="0"/>
                </a:spcBef>
                <a:buClrTx/>
                <a:buSzTx/>
                <a:buFontTx/>
                <a:buNone/>
              </a:pPr>
              <a:r>
                <a:rPr lang="en-US" altLang="ja-JP" sz="2800" dirty="0">
                  <a:latin typeface="Times New Roman" panose="02020603050405020304" pitchFamily="18" charset="0"/>
                </a:rPr>
                <a:t>      NOT</a:t>
              </a:r>
            </a:p>
            <a:p>
              <a:pPr eaLnBrk="1" hangingPunct="1">
                <a:spcBef>
                  <a:spcPct val="0"/>
                </a:spcBef>
                <a:buClrTx/>
                <a:buSzTx/>
                <a:buFontTx/>
                <a:buNone/>
              </a:pPr>
              <a:r>
                <a:rPr lang="en-US" altLang="ja-JP" sz="2800" dirty="0">
                  <a:latin typeface="Times New Roman" panose="02020603050405020304" pitchFamily="18" charset="0"/>
                </a:rPr>
                <a:t>         :</a:t>
              </a:r>
            </a:p>
          </p:txBody>
        </p:sp>
        <p:sp>
          <p:nvSpPr>
            <p:cNvPr id="29705" name="AutoShape 1034"/>
            <p:cNvSpPr>
              <a:spLocks noChangeArrowheads="1"/>
            </p:cNvSpPr>
            <p:nvPr/>
          </p:nvSpPr>
          <p:spPr bwMode="auto">
            <a:xfrm>
              <a:off x="3792" y="1440"/>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24267" name="Rectangle 1035"/>
          <p:cNvSpPr>
            <a:spLocks noChangeArrowheads="1"/>
          </p:cNvSpPr>
          <p:nvPr/>
        </p:nvSpPr>
        <p:spPr bwMode="auto">
          <a:xfrm>
            <a:off x="3657600" y="1905000"/>
            <a:ext cx="2209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&amp;n</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COMP</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BEQ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r>
              <a:rPr lang="en-US" altLang="ja-JP" sz="2800" dirty="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24260"/>
                                        </p:tgtEl>
                                        <p:attrNameLst>
                                          <p:attrName>style.visibility</p:attrName>
                                        </p:attrNameLst>
                                      </p:cBhvr>
                                      <p:to>
                                        <p:strVal val="visible"/>
                                      </p:to>
                                    </p:set>
                                    <p:animEffect transition="in" filter="wipe(up)">
                                      <p:cBhvr>
                                        <p:cTn id="7" dur="500"/>
                                        <p:tgtEl>
                                          <p:spTgt spid="2242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4267"/>
                                        </p:tgtEl>
                                        <p:attrNameLst>
                                          <p:attrName>style.visibility</p:attrName>
                                        </p:attrNameLst>
                                      </p:cBhvr>
                                      <p:to>
                                        <p:strVal val="visible"/>
                                      </p:to>
                                    </p:set>
                                    <p:animEffect transition="in" filter="checkerboard(across)">
                                      <p:cBhvr>
                                        <p:cTn id="12" dur="500"/>
                                        <p:tgtEl>
                                          <p:spTgt spid="2242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24264"/>
                                        </p:tgtEl>
                                        <p:attrNameLst>
                                          <p:attrName>style.visibility</p:attrName>
                                        </p:attrNameLst>
                                      </p:cBhvr>
                                      <p:to>
                                        <p:strVal val="visible"/>
                                      </p:to>
                                    </p:set>
                                    <p:animEffect transition="in" filter="wipe(left)">
                                      <p:cBhvr>
                                        <p:cTn id="17" dur="500"/>
                                        <p:tgtEl>
                                          <p:spTgt spid="224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7"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a:t>
            </a:r>
            <a:r>
              <a:rPr lang="ja-JP" altLang="en-US" sz="4000" dirty="0">
                <a:effectLst/>
                <a:latin typeface="Times New Roman" panose="02020603050405020304" pitchFamily="18" charset="0"/>
                <a:ea typeface="ＭＳ Ｐゴシック" panose="020B0600070205080204" pitchFamily="50" charset="-128"/>
              </a:rPr>
              <a:t> (零判定)</a:t>
            </a:r>
          </a:p>
        </p:txBody>
      </p:sp>
      <p:sp>
        <p:nvSpPr>
          <p:cNvPr id="30723" name="Rectangle 3"/>
          <p:cNvSpPr>
            <a:spLocks noChangeArrowheads="1"/>
          </p:cNvSpPr>
          <p:nvPr/>
        </p:nvSpPr>
        <p:spPr bwMode="auto">
          <a:xfrm>
            <a:off x="457200" y="1905000"/>
            <a:ext cx="3048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n </a:t>
            </a:r>
            <a:r>
              <a:rPr lang="en-US" altLang="ja-JP" dirty="0">
                <a:solidFill>
                  <a:srgbClr val="FFFF99"/>
                </a:solidFill>
                <a:latin typeface="Times New Roman" panose="02020603050405020304" pitchFamily="18" charset="0"/>
              </a:rPr>
              <a:t>!= 0</a:t>
            </a:r>
            <a:r>
              <a:rPr lang="en-US" altLang="ja-JP" dirty="0">
                <a:latin typeface="Times New Roman" panose="02020603050405020304" pitchFamily="18" charset="0"/>
              </a:rPr>
              <a:t> ) </a:t>
            </a:r>
          </a:p>
        </p:txBody>
      </p:sp>
      <p:grpSp>
        <p:nvGrpSpPr>
          <p:cNvPr id="262148" name="Group 4"/>
          <p:cNvGrpSpPr>
            <a:grpSpLocks/>
          </p:cNvGrpSpPr>
          <p:nvPr/>
        </p:nvGrpSpPr>
        <p:grpSpPr bwMode="auto">
          <a:xfrm>
            <a:off x="457200" y="2590800"/>
            <a:ext cx="3048000" cy="1295400"/>
            <a:chOff x="288" y="1392"/>
            <a:chExt cx="1920" cy="816"/>
          </a:xfrm>
        </p:grpSpPr>
        <p:sp>
          <p:nvSpPr>
            <p:cNvPr id="30733" name="Rectangle 5"/>
            <p:cNvSpPr>
              <a:spLocks noChangeArrowheads="1"/>
            </p:cNvSpPr>
            <p:nvPr/>
          </p:nvSpPr>
          <p:spPr bwMode="auto">
            <a:xfrm>
              <a:off x="288" y="1824"/>
              <a:ext cx="192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 n ) </a:t>
              </a:r>
            </a:p>
          </p:txBody>
        </p:sp>
        <p:sp>
          <p:nvSpPr>
            <p:cNvPr id="30734" name="AutoShape 6"/>
            <p:cNvSpPr>
              <a:spLocks noChangeArrowheads="1"/>
            </p:cNvSpPr>
            <p:nvPr/>
          </p:nvSpPr>
          <p:spPr bwMode="auto">
            <a:xfrm>
              <a:off x="1008" y="1392"/>
              <a:ext cx="480" cy="384"/>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30725" name="Rectangle 7"/>
          <p:cNvSpPr>
            <a:spLocks noChangeArrowheads="1"/>
          </p:cNvSpPr>
          <p:nvPr/>
        </p:nvSpPr>
        <p:spPr bwMode="auto">
          <a:xfrm>
            <a:off x="3657600" y="1905000"/>
            <a:ext cx="2209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&amp;n</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COMP</a:t>
            </a:r>
          </a:p>
          <a:p>
            <a:pPr eaLnBrk="1" hangingPunct="1">
              <a:spcBef>
                <a:spcPct val="0"/>
              </a:spcBef>
              <a:buClrTx/>
              <a:buSzTx/>
              <a:buFontTx/>
              <a:buNone/>
            </a:pPr>
            <a:r>
              <a:rPr lang="en-US" altLang="ja-JP" sz="2800" dirty="0">
                <a:latin typeface="Times New Roman" panose="02020603050405020304" pitchFamily="18" charset="0"/>
              </a:rPr>
              <a:t>      BNE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     :</a:t>
            </a:r>
          </a:p>
        </p:txBody>
      </p:sp>
      <p:grpSp>
        <p:nvGrpSpPr>
          <p:cNvPr id="262156" name="Group 12"/>
          <p:cNvGrpSpPr>
            <a:grpSpLocks/>
          </p:cNvGrpSpPr>
          <p:nvPr/>
        </p:nvGrpSpPr>
        <p:grpSpPr bwMode="auto">
          <a:xfrm>
            <a:off x="6019800" y="1905000"/>
            <a:ext cx="2895600" cy="990600"/>
            <a:chOff x="3792" y="1200"/>
            <a:chExt cx="1824" cy="624"/>
          </a:xfrm>
        </p:grpSpPr>
        <p:sp>
          <p:nvSpPr>
            <p:cNvPr id="30731" name="Rectangle 9"/>
            <p:cNvSpPr>
              <a:spLocks noChangeArrowheads="1"/>
            </p:cNvSpPr>
            <p:nvPr/>
          </p:nvSpPr>
          <p:spPr bwMode="auto">
            <a:xfrm>
              <a:off x="4176" y="1200"/>
              <a:ext cx="1440" cy="62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&amp;n</a:t>
              </a:r>
            </a:p>
            <a:p>
              <a:pPr eaLnBrk="1" hangingPunct="1">
                <a:spcBef>
                  <a:spcPct val="0"/>
                </a:spcBef>
                <a:buClrTx/>
                <a:buSzTx/>
                <a:buFontTx/>
                <a:buNone/>
              </a:pPr>
              <a:r>
                <a:rPr lang="en-US" altLang="ja-JP" sz="2800" dirty="0">
                  <a:latin typeface="Times New Roman" panose="02020603050405020304" pitchFamily="18" charset="0"/>
                </a:rPr>
                <a:t>         :</a:t>
              </a:r>
            </a:p>
          </p:txBody>
        </p:sp>
        <p:sp>
          <p:nvSpPr>
            <p:cNvPr id="30732" name="AutoShape 10"/>
            <p:cNvSpPr>
              <a:spLocks noChangeArrowheads="1"/>
            </p:cNvSpPr>
            <p:nvPr/>
          </p:nvSpPr>
          <p:spPr bwMode="auto">
            <a:xfrm>
              <a:off x="3792" y="1344"/>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62155" name="Rectangle 11"/>
          <p:cNvSpPr>
            <a:spLocks noChangeArrowheads="1"/>
          </p:cNvSpPr>
          <p:nvPr/>
        </p:nvSpPr>
        <p:spPr bwMode="auto">
          <a:xfrm>
            <a:off x="3657600" y="1905000"/>
            <a:ext cx="2209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  &amp;n</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COMP</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BNE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r>
              <a:rPr lang="en-US" altLang="ja-JP" sz="2800" dirty="0">
                <a:latin typeface="Times New Roman" panose="02020603050405020304" pitchFamily="18" charset="0"/>
              </a:rPr>
              <a:t>     :</a:t>
            </a:r>
          </a:p>
        </p:txBody>
      </p:sp>
      <p:grpSp>
        <p:nvGrpSpPr>
          <p:cNvPr id="262157" name="Group 13"/>
          <p:cNvGrpSpPr>
            <a:grpSpLocks/>
          </p:cNvGrpSpPr>
          <p:nvPr/>
        </p:nvGrpSpPr>
        <p:grpSpPr bwMode="auto">
          <a:xfrm>
            <a:off x="6402388" y="3733800"/>
            <a:ext cx="2397125" cy="2743200"/>
            <a:chOff x="4033" y="2352"/>
            <a:chExt cx="1510" cy="1728"/>
          </a:xfrm>
        </p:grpSpPr>
        <p:sp>
          <p:nvSpPr>
            <p:cNvPr id="30729" name="Rectangle 14"/>
            <p:cNvSpPr>
              <a:spLocks noChangeArrowheads="1"/>
            </p:cNvSpPr>
            <p:nvPr/>
          </p:nvSpPr>
          <p:spPr bwMode="auto">
            <a:xfrm>
              <a:off x="4272" y="2928"/>
              <a:ext cx="1152" cy="115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&amp;n</a:t>
              </a: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     :</a:t>
              </a:r>
            </a:p>
          </p:txBody>
        </p:sp>
        <p:sp>
          <p:nvSpPr>
            <p:cNvPr id="30730" name="Text Box 15"/>
            <p:cNvSpPr txBox="1">
              <a:spLocks noChangeArrowheads="1"/>
            </p:cNvSpPr>
            <p:nvPr/>
          </p:nvSpPr>
          <p:spPr bwMode="auto">
            <a:xfrm>
              <a:off x="4033" y="2352"/>
              <a:ext cx="1510"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(※以下の様に</a:t>
              </a:r>
            </a:p>
            <a:p>
              <a:pPr algn="ctr" eaLnBrk="1" hangingPunct="1">
                <a:spcBef>
                  <a:spcPct val="0"/>
                </a:spcBef>
                <a:buClrTx/>
                <a:buSzTx/>
                <a:buFontTx/>
                <a:buNone/>
              </a:pPr>
              <a:r>
                <a:rPr lang="ja-JP" altLang="en-US" sz="2400" dirty="0">
                  <a:latin typeface="Times New Roman" panose="02020603050405020304" pitchFamily="18" charset="0"/>
                </a:rPr>
                <a:t>     した方が安全)</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62148"/>
                                        </p:tgtEl>
                                        <p:attrNameLst>
                                          <p:attrName>style.visibility</p:attrName>
                                        </p:attrNameLst>
                                      </p:cBhvr>
                                      <p:to>
                                        <p:strVal val="visible"/>
                                      </p:to>
                                    </p:set>
                                    <p:animEffect transition="in" filter="wipe(up)">
                                      <p:cBhvr>
                                        <p:cTn id="7" dur="500"/>
                                        <p:tgtEl>
                                          <p:spTgt spid="262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2155"/>
                                        </p:tgtEl>
                                        <p:attrNameLst>
                                          <p:attrName>style.visibility</p:attrName>
                                        </p:attrNameLst>
                                      </p:cBhvr>
                                      <p:to>
                                        <p:strVal val="visible"/>
                                      </p:to>
                                    </p:set>
                                    <p:animEffect transition="in" filter="checkerboard(across)">
                                      <p:cBhvr>
                                        <p:cTn id="12" dur="500"/>
                                        <p:tgtEl>
                                          <p:spTgt spid="2621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62156"/>
                                        </p:tgtEl>
                                        <p:attrNameLst>
                                          <p:attrName>style.visibility</p:attrName>
                                        </p:attrNameLst>
                                      </p:cBhvr>
                                      <p:to>
                                        <p:strVal val="visible"/>
                                      </p:to>
                                    </p:set>
                                    <p:animEffect transition="in" filter="wipe(left)">
                                      <p:cBhvr>
                                        <p:cTn id="17" dur="500"/>
                                        <p:tgtEl>
                                          <p:spTgt spid="2621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62157"/>
                                        </p:tgtEl>
                                        <p:attrNameLst>
                                          <p:attrName>style.visibility</p:attrName>
                                        </p:attrNameLst>
                                      </p:cBhvr>
                                      <p:to>
                                        <p:strVal val="visible"/>
                                      </p:to>
                                    </p:set>
                                    <p:animEffect transition="in" filter="checkerboard(across)">
                                      <p:cBhvr>
                                        <p:cTn id="22" dur="500"/>
                                        <p:tgtEl>
                                          <p:spTgt spid="262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55"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1066800" y="304801"/>
            <a:ext cx="7467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簡約化可能な演算命令の例</a:t>
            </a:r>
          </a:p>
        </p:txBody>
      </p:sp>
      <p:graphicFrame>
        <p:nvGraphicFramePr>
          <p:cNvPr id="200367" name="Group 687"/>
          <p:cNvGraphicFramePr>
            <a:graphicFrameLocks noGrp="1"/>
          </p:cNvGraphicFramePr>
          <p:nvPr>
            <p:extLst>
              <p:ext uri="{D42A27DB-BD31-4B8C-83A1-F6EECF244321}">
                <p14:modId xmlns:p14="http://schemas.microsoft.com/office/powerpoint/2010/main" val="2921490062"/>
              </p:ext>
            </p:extLst>
          </p:nvPr>
        </p:nvGraphicFramePr>
        <p:xfrm>
          <a:off x="228600" y="1143000"/>
          <a:ext cx="8763000" cy="5486400"/>
        </p:xfrm>
        <a:graphic>
          <a:graphicData uri="http://schemas.openxmlformats.org/drawingml/2006/table">
            <a:tbl>
              <a:tblPr/>
              <a:tblGrid>
                <a:gridCol w="1219200">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5334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gridCol w="533400">
                  <a:extLst>
                    <a:ext uri="{9D8B030D-6E8A-4147-A177-3AD203B41FA5}">
                      <a16:colId xmlns:a16="http://schemas.microsoft.com/office/drawing/2014/main" val="20007"/>
                    </a:ext>
                  </a:extLst>
                </a:gridCol>
                <a:gridCol w="1219200">
                  <a:extLst>
                    <a:ext uri="{9D8B030D-6E8A-4147-A177-3AD203B41FA5}">
                      <a16:colId xmlns:a16="http://schemas.microsoft.com/office/drawing/2014/main" val="20008"/>
                    </a:ext>
                  </a:extLst>
                </a:gridCol>
                <a:gridCol w="457200">
                  <a:extLst>
                    <a:ext uri="{9D8B030D-6E8A-4147-A177-3AD203B41FA5}">
                      <a16:colId xmlns:a16="http://schemas.microsoft.com/office/drawing/2014/main" val="20009"/>
                    </a:ext>
                  </a:extLst>
                </a:gridCol>
              </a:tblGrid>
              <a:tr h="4572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0"/>
                  </a:ext>
                </a:extLst>
              </a:tr>
              <a:tr h="4572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1"/>
                  </a:ext>
                </a:extLst>
              </a:tr>
              <a:tr h="4572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2"/>
                  </a:ext>
                </a:extLst>
              </a:tr>
              <a:tr h="4572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3"/>
                  </a:ext>
                </a:extLst>
              </a:tr>
              <a:tr h="4572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 </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4"/>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 </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5"/>
                  </a:ext>
                </a:extLst>
              </a:tr>
              <a:tr h="406400">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 x</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6"/>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F</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7"/>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&amp;&amp; F</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 &amp;&amp;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&amp;&amp; 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 &amp;&amp;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&amp;&amp;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8"/>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F</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09"/>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F</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10"/>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F</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 != 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066800" y="304800"/>
            <a:ext cx="7467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比較命令</a:t>
            </a:r>
          </a:p>
        </p:txBody>
      </p:sp>
      <p:graphicFrame>
        <p:nvGraphicFramePr>
          <p:cNvPr id="206851" name="Group 3"/>
          <p:cNvGraphicFramePr>
            <a:graphicFrameLocks noGrp="1"/>
          </p:cNvGraphicFramePr>
          <p:nvPr/>
        </p:nvGraphicFramePr>
        <p:xfrm>
          <a:off x="1066800" y="1600200"/>
          <a:ext cx="7543800" cy="4162512"/>
        </p:xfrm>
        <a:graphic>
          <a:graphicData uri="http://schemas.openxmlformats.org/drawingml/2006/table">
            <a:tbl>
              <a:tblPr/>
              <a:tblGrid>
                <a:gridCol w="1885950">
                  <a:extLst>
                    <a:ext uri="{9D8B030D-6E8A-4147-A177-3AD203B41FA5}">
                      <a16:colId xmlns:a16="http://schemas.microsoft.com/office/drawing/2014/main" val="20000"/>
                    </a:ext>
                  </a:extLst>
                </a:gridCol>
                <a:gridCol w="1885950">
                  <a:extLst>
                    <a:ext uri="{9D8B030D-6E8A-4147-A177-3AD203B41FA5}">
                      <a16:colId xmlns:a16="http://schemas.microsoft.com/office/drawing/2014/main" val="20001"/>
                    </a:ext>
                  </a:extLst>
                </a:gridCol>
                <a:gridCol w="1885950">
                  <a:extLst>
                    <a:ext uri="{9D8B030D-6E8A-4147-A177-3AD203B41FA5}">
                      <a16:colId xmlns:a16="http://schemas.microsoft.com/office/drawing/2014/main" val="20002"/>
                    </a:ext>
                  </a:extLst>
                </a:gridCol>
                <a:gridCol w="1885950">
                  <a:extLst>
                    <a:ext uri="{9D8B030D-6E8A-4147-A177-3AD203B41FA5}">
                      <a16:colId xmlns:a16="http://schemas.microsoft.com/office/drawing/2014/main" val="20003"/>
                    </a:ext>
                  </a:extLst>
                </a:gridCol>
              </a:tblGrid>
              <a:tr h="520303">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比較命令</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&lt; t</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 t</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&gt; t</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303">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303">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EQ</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303">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NE</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303">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LE</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303">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303">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GE</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20303">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2818" name="Text Box 50"/>
          <p:cNvSpPr txBox="1">
            <a:spLocks noChangeArrowheads="1"/>
          </p:cNvSpPr>
          <p:nvPr/>
        </p:nvSpPr>
        <p:spPr bwMode="auto">
          <a:xfrm>
            <a:off x="1143000" y="1066800"/>
            <a:ext cx="53927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t : </a:t>
            </a:r>
            <a:r>
              <a:rPr lang="ja-JP" altLang="en-US" sz="2800" dirty="0">
                <a:latin typeface="Times New Roman" panose="02020603050405020304" pitchFamily="18" charset="0"/>
              </a:rPr>
              <a:t>スタックトップ  </a:t>
            </a:r>
            <a:r>
              <a:rPr lang="en-US" altLang="ja-JP" sz="2800" dirty="0">
                <a:latin typeface="Times New Roman" panose="02020603050405020304" pitchFamily="18" charset="0"/>
              </a:rPr>
              <a:t>s: </a:t>
            </a:r>
            <a:r>
              <a:rPr lang="ja-JP" altLang="en-US" sz="2800" dirty="0">
                <a:latin typeface="Times New Roman" panose="02020603050405020304" pitchFamily="18" charset="0"/>
              </a:rPr>
              <a:t>スタックの2番目</a:t>
            </a:r>
          </a:p>
        </p:txBody>
      </p:sp>
      <p:sp>
        <p:nvSpPr>
          <p:cNvPr id="32819" name="Text Box 51"/>
          <p:cNvSpPr txBox="1">
            <a:spLocks noChangeArrowheads="1"/>
          </p:cNvSpPr>
          <p:nvPr/>
        </p:nvSpPr>
        <p:spPr bwMode="auto">
          <a:xfrm>
            <a:off x="762000" y="5715000"/>
            <a:ext cx="61452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情報システムプロジェクト</a:t>
            </a:r>
            <a:r>
              <a:rPr lang="en-US" altLang="ja-JP" sz="2800" dirty="0">
                <a:latin typeface="Times New Roman" panose="02020603050405020304" pitchFamily="18" charset="0"/>
              </a:rPr>
              <a:t>I </a:t>
            </a:r>
            <a:r>
              <a:rPr lang="ja-JP" altLang="en-US" sz="2800" dirty="0">
                <a:latin typeface="Times New Roman" panose="02020603050405020304" pitchFamily="18" charset="0"/>
              </a:rPr>
              <a:t>の</a:t>
            </a:r>
          </a:p>
          <a:p>
            <a:pPr eaLnBrk="1" hangingPunct="1">
              <a:spcBef>
                <a:spcPct val="0"/>
              </a:spcBef>
              <a:buClrTx/>
              <a:buSzTx/>
              <a:buFontTx/>
              <a:buNone/>
            </a:pPr>
            <a:r>
              <a:rPr lang="en-US" altLang="ja-JP" sz="2800" dirty="0">
                <a:latin typeface="Times New Roman" panose="02020603050405020304" pitchFamily="18" charset="0"/>
              </a:rPr>
              <a:t>VSM</a:t>
            </a:r>
            <a:r>
              <a:rPr lang="ja-JP" altLang="en-US" sz="2800" dirty="0">
                <a:latin typeface="Times New Roman" panose="02020603050405020304" pitchFamily="18" charset="0"/>
              </a:rPr>
              <a:t>アセンブラでは </a:t>
            </a:r>
            <a:r>
              <a:rPr lang="en-US" altLang="ja-JP" sz="2800" dirty="0">
                <a:latin typeface="Times New Roman" panose="02020603050405020304" pitchFamily="18" charset="0"/>
              </a:rPr>
              <a:t>COMP </a:t>
            </a:r>
            <a:r>
              <a:rPr lang="ja-JP" altLang="en-US" sz="2800" dirty="0">
                <a:latin typeface="Times New Roman" panose="02020603050405020304" pitchFamily="18" charset="0"/>
              </a:rPr>
              <a:t>のみ使用可</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比較演算のアセンブラコード</a:t>
            </a:r>
          </a:p>
        </p:txBody>
      </p:sp>
      <p:graphicFrame>
        <p:nvGraphicFramePr>
          <p:cNvPr id="207904" name="Group 1056"/>
          <p:cNvGraphicFramePr>
            <a:graphicFrameLocks noGrp="1"/>
          </p:cNvGraphicFramePr>
          <p:nvPr/>
        </p:nvGraphicFramePr>
        <p:xfrm>
          <a:off x="4648200" y="2667000"/>
          <a:ext cx="3733800" cy="3642072"/>
        </p:xfrm>
        <a:graphic>
          <a:graphicData uri="http://schemas.openxmlformats.org/drawingml/2006/table">
            <a:tbl>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tblGrid>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分岐コード</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BEQ</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BNE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BLE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BLT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BGE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BGT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3821" name="Rectangle 1053"/>
          <p:cNvSpPr>
            <a:spLocks noChangeArrowheads="1"/>
          </p:cNvSpPr>
          <p:nvPr/>
        </p:nvSpPr>
        <p:spPr bwMode="auto">
          <a:xfrm>
            <a:off x="11430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BEQ</a:t>
            </a:r>
            <a:r>
              <a:rPr lang="en-US" altLang="ja-JP" sz="2800" dirty="0">
                <a:solidFill>
                  <a:srgbClr val="FF99FF"/>
                </a:solidFill>
                <a:latin typeface="Times New Roman" panose="02020603050405020304" pitchFamily="18" charset="0"/>
              </a:rPr>
              <a:t> </a:t>
            </a:r>
            <a:r>
              <a:rPr lang="en-US" altLang="ja-JP" sz="2800" dirty="0">
                <a:latin typeface="Times New Roman" panose="02020603050405020304" pitchFamily="18" charset="0"/>
              </a:rPr>
              <a:t>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a:t>
            </a:r>
          </a:p>
        </p:txBody>
      </p:sp>
      <p:sp>
        <p:nvSpPr>
          <p:cNvPr id="33822" name="Text Box 1054"/>
          <p:cNvSpPr txBox="1">
            <a:spLocks noChangeArrowheads="1"/>
          </p:cNvSpPr>
          <p:nvPr/>
        </p:nvSpPr>
        <p:spPr bwMode="auto">
          <a:xfrm>
            <a:off x="1143000" y="1752600"/>
            <a:ext cx="3962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(&lt;Exp&gt;</a:t>
            </a:r>
            <a:r>
              <a:rPr lang="en-US" altLang="ja-JP" baseline="-25000" dirty="0">
                <a:latin typeface="Times New Roman" panose="02020603050405020304" pitchFamily="18" charset="0"/>
              </a:rPr>
              <a:t>1</a:t>
            </a:r>
            <a:r>
              <a:rPr lang="en-US" altLang="ja-JP" dirty="0">
                <a:latin typeface="Times New Roman" panose="02020603050405020304" pitchFamily="18" charset="0"/>
              </a:rPr>
              <a:t> == &lt;Exp&gt;</a:t>
            </a:r>
            <a:r>
              <a:rPr lang="en-US" altLang="ja-JP" baseline="-25000" dirty="0">
                <a:latin typeface="Times New Roman" panose="02020603050405020304" pitchFamily="18" charset="0"/>
              </a:rPr>
              <a:t>2</a:t>
            </a:r>
            <a:r>
              <a:rPr lang="en-US" altLang="ja-JP" dirty="0">
                <a:latin typeface="Times New Roman" panose="02020603050405020304" pitchFamily="18" charset="0"/>
              </a:rPr>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比較演算のアセンブラコード</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EQ </a:t>
            </a:r>
            <a:r>
              <a:rPr lang="ja-JP" altLang="en-US" sz="4000" dirty="0">
                <a:effectLst/>
                <a:latin typeface="Times New Roman" panose="02020603050405020304" pitchFamily="18" charset="0"/>
                <a:ea typeface="ＭＳ Ｐゴシック" panose="020B0600070205080204" pitchFamily="50" charset="-128"/>
              </a:rPr>
              <a:t>命令がある場合)</a:t>
            </a:r>
          </a:p>
        </p:txBody>
      </p:sp>
      <p:graphicFrame>
        <p:nvGraphicFramePr>
          <p:cNvPr id="212000" name="Group 32"/>
          <p:cNvGraphicFramePr>
            <a:graphicFrameLocks noGrp="1"/>
          </p:cNvGraphicFramePr>
          <p:nvPr/>
        </p:nvGraphicFramePr>
        <p:xfrm>
          <a:off x="4648200" y="2667000"/>
          <a:ext cx="3733800" cy="3642072"/>
        </p:xfrm>
        <a:graphic>
          <a:graphicData uri="http://schemas.openxmlformats.org/drawingml/2006/table">
            <a:tbl>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tblGrid>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比較命令</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EQ</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4845" name="Rectangle 29"/>
          <p:cNvSpPr>
            <a:spLocks noChangeArrowheads="1"/>
          </p:cNvSpPr>
          <p:nvPr/>
        </p:nvSpPr>
        <p:spPr bwMode="auto">
          <a:xfrm>
            <a:off x="1143000" y="2667000"/>
            <a:ext cx="32766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EQ</a:t>
            </a:r>
            <a:r>
              <a:rPr lang="en-US" altLang="ja-JP" sz="2800" dirty="0">
                <a:latin typeface="Times New Roman" panose="02020603050405020304" pitchFamily="18" charset="0"/>
              </a:rPr>
              <a:t> </a:t>
            </a:r>
          </a:p>
        </p:txBody>
      </p:sp>
      <p:sp>
        <p:nvSpPr>
          <p:cNvPr id="34846" name="Text Box 30"/>
          <p:cNvSpPr txBox="1">
            <a:spLocks noChangeArrowheads="1"/>
          </p:cNvSpPr>
          <p:nvPr/>
        </p:nvSpPr>
        <p:spPr bwMode="auto">
          <a:xfrm>
            <a:off x="1143000" y="1752600"/>
            <a:ext cx="3962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(&lt;Exp&gt;</a:t>
            </a:r>
            <a:r>
              <a:rPr lang="en-US" altLang="ja-JP" baseline="-25000" dirty="0">
                <a:latin typeface="Times New Roman" panose="02020603050405020304" pitchFamily="18" charset="0"/>
              </a:rPr>
              <a:t>1</a:t>
            </a:r>
            <a:r>
              <a:rPr lang="en-US" altLang="ja-JP" dirty="0">
                <a:latin typeface="Times New Roman" panose="02020603050405020304" pitchFamily="18" charset="0"/>
              </a:rPr>
              <a:t> == &lt;Exp&gt;</a:t>
            </a:r>
            <a:r>
              <a:rPr lang="en-US" altLang="ja-JP" baseline="-25000" dirty="0">
                <a:latin typeface="Times New Roman" panose="02020603050405020304" pitchFamily="18" charset="0"/>
              </a:rPr>
              <a:t>2</a:t>
            </a:r>
            <a:r>
              <a:rPr lang="en-US" altLang="ja-JP" dirty="0">
                <a:latin typeface="Times New Roman" panose="02020603050405020304" pitchFamily="18" charset="0"/>
              </a:rPr>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COMP </a:t>
            </a:r>
            <a:r>
              <a:rPr lang="ja-JP" altLang="en-US" dirty="0">
                <a:effectLst/>
                <a:latin typeface="Times New Roman" panose="02020603050405020304" pitchFamily="18" charset="0"/>
                <a:ea typeface="ＭＳ Ｐゴシック" panose="020B0600070205080204" pitchFamily="50" charset="-128"/>
              </a:rPr>
              <a:t>と </a:t>
            </a:r>
            <a:r>
              <a:rPr lang="en-US" altLang="ja-JP" dirty="0">
                <a:effectLst/>
                <a:latin typeface="Times New Roman" panose="02020603050405020304" pitchFamily="18" charset="0"/>
                <a:ea typeface="ＭＳ Ｐゴシック" panose="020B0600070205080204" pitchFamily="50" charset="-128"/>
              </a:rPr>
              <a:t>EQ</a:t>
            </a:r>
          </a:p>
        </p:txBody>
      </p:sp>
      <p:graphicFrame>
        <p:nvGraphicFramePr>
          <p:cNvPr id="209971" name="Group 51"/>
          <p:cNvGraphicFramePr>
            <a:graphicFrameLocks noGrp="1"/>
          </p:cNvGraphicFramePr>
          <p:nvPr/>
        </p:nvGraphicFramePr>
        <p:xfrm>
          <a:off x="1066800" y="1600200"/>
          <a:ext cx="7543800" cy="1560816"/>
        </p:xfrm>
        <a:graphic>
          <a:graphicData uri="http://schemas.openxmlformats.org/drawingml/2006/table">
            <a:tbl>
              <a:tblPr/>
              <a:tblGrid>
                <a:gridCol w="1885950">
                  <a:extLst>
                    <a:ext uri="{9D8B030D-6E8A-4147-A177-3AD203B41FA5}">
                      <a16:colId xmlns:a16="http://schemas.microsoft.com/office/drawing/2014/main" val="20000"/>
                    </a:ext>
                  </a:extLst>
                </a:gridCol>
                <a:gridCol w="1885950">
                  <a:extLst>
                    <a:ext uri="{9D8B030D-6E8A-4147-A177-3AD203B41FA5}">
                      <a16:colId xmlns:a16="http://schemas.microsoft.com/office/drawing/2014/main" val="20001"/>
                    </a:ext>
                  </a:extLst>
                </a:gridCol>
                <a:gridCol w="1885950">
                  <a:extLst>
                    <a:ext uri="{9D8B030D-6E8A-4147-A177-3AD203B41FA5}">
                      <a16:colId xmlns:a16="http://schemas.microsoft.com/office/drawing/2014/main" val="20002"/>
                    </a:ext>
                  </a:extLst>
                </a:gridCol>
                <a:gridCol w="1885950">
                  <a:extLst>
                    <a:ext uri="{9D8B030D-6E8A-4147-A177-3AD203B41FA5}">
                      <a16:colId xmlns:a16="http://schemas.microsoft.com/office/drawing/2014/main" val="20003"/>
                    </a:ext>
                  </a:extLst>
                </a:gridCol>
              </a:tblGrid>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比較命令</a:t>
                      </a:r>
                    </a:p>
                  </a:txBody>
                  <a:tcPr marL="90000" marR="90000" marT="46776" marB="467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&lt; t</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 t</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&gt; t</a:t>
                      </a:r>
                    </a:p>
                  </a:txBody>
                  <a:tcPr marL="90000" marR="90000" marT="46776" marB="467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a:t>
                      </a:r>
                    </a:p>
                  </a:txBody>
                  <a:tcPr marL="90000" marR="90000" marT="46776" marB="467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false)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EQ</a:t>
                      </a:r>
                    </a:p>
                  </a:txBody>
                  <a:tcPr marL="90000" marR="90000" marT="46776" marB="467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false)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false)</a:t>
                      </a:r>
                    </a:p>
                  </a:txBody>
                  <a:tcPr marL="90000" marR="90000" marT="46776" marB="467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09972" name="Text Box 52"/>
          <p:cNvSpPr txBox="1">
            <a:spLocks noChangeArrowheads="1"/>
          </p:cNvSpPr>
          <p:nvPr/>
        </p:nvSpPr>
        <p:spPr bwMode="auto">
          <a:xfrm>
            <a:off x="990600" y="3505200"/>
            <a:ext cx="4070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800" dirty="0">
                <a:latin typeface="Times New Roman" panose="02020603050405020304" pitchFamily="18" charset="0"/>
              </a:rPr>
              <a:t>COMP </a:t>
            </a:r>
            <a:r>
              <a:rPr lang="ja-JP" altLang="en-US" sz="2800" dirty="0">
                <a:latin typeface="Times New Roman" panose="02020603050405020304" pitchFamily="18" charset="0"/>
              </a:rPr>
              <a:t>と </a:t>
            </a:r>
            <a:r>
              <a:rPr lang="en-US" altLang="ja-JP" sz="2800" dirty="0">
                <a:latin typeface="Times New Roman" panose="02020603050405020304" pitchFamily="18" charset="0"/>
              </a:rPr>
              <a:t>EQ </a:t>
            </a:r>
            <a:r>
              <a:rPr lang="ja-JP" altLang="en-US" sz="2800" dirty="0">
                <a:latin typeface="Times New Roman" panose="02020603050405020304" pitchFamily="18" charset="0"/>
              </a:rPr>
              <a:t>は 真偽が逆</a:t>
            </a:r>
            <a:endParaRPr lang="en-US" altLang="ja-JP" sz="2800" dirty="0">
              <a:latin typeface="Times New Roman" panose="02020603050405020304" pitchFamily="18" charset="0"/>
            </a:endParaRPr>
          </a:p>
        </p:txBody>
      </p:sp>
      <p:sp>
        <p:nvSpPr>
          <p:cNvPr id="209973" name="Text Box 53"/>
          <p:cNvSpPr txBox="1">
            <a:spLocks noChangeArrowheads="1"/>
          </p:cNvSpPr>
          <p:nvPr/>
        </p:nvSpPr>
        <p:spPr bwMode="auto">
          <a:xfrm>
            <a:off x="917575" y="4038600"/>
            <a:ext cx="61388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 </a:t>
            </a:r>
            <a:r>
              <a:rPr lang="ja-JP" altLang="en-US" sz="2800" dirty="0">
                <a:latin typeface="Times New Roman" panose="02020603050405020304" pitchFamily="18" charset="0"/>
              </a:rPr>
              <a:t>の値を否定すれば </a:t>
            </a:r>
            <a:r>
              <a:rPr lang="en-US" altLang="ja-JP" sz="2800" dirty="0">
                <a:latin typeface="Times New Roman" panose="02020603050405020304" pitchFamily="18" charset="0"/>
              </a:rPr>
              <a:t>EQ </a:t>
            </a:r>
            <a:r>
              <a:rPr lang="ja-JP" altLang="en-US" sz="2800" dirty="0">
                <a:latin typeface="Times New Roman" panose="02020603050405020304" pitchFamily="18" charset="0"/>
              </a:rPr>
              <a:t>と等価</a:t>
            </a:r>
          </a:p>
        </p:txBody>
      </p:sp>
      <p:grpSp>
        <p:nvGrpSpPr>
          <p:cNvPr id="209977" name="Group 57"/>
          <p:cNvGrpSpPr>
            <a:grpSpLocks/>
          </p:cNvGrpSpPr>
          <p:nvPr/>
        </p:nvGrpSpPr>
        <p:grpSpPr bwMode="auto">
          <a:xfrm>
            <a:off x="2133600" y="4724400"/>
            <a:ext cx="5029200" cy="990600"/>
            <a:chOff x="1248" y="2976"/>
            <a:chExt cx="3168" cy="624"/>
          </a:xfrm>
        </p:grpSpPr>
        <p:sp>
          <p:nvSpPr>
            <p:cNvPr id="35868" name="Rectangle 54"/>
            <p:cNvSpPr>
              <a:spLocks noChangeArrowheads="1"/>
            </p:cNvSpPr>
            <p:nvPr/>
          </p:nvSpPr>
          <p:spPr bwMode="auto">
            <a:xfrm>
              <a:off x="1248" y="2976"/>
              <a:ext cx="1200" cy="62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NOT</a:t>
              </a:r>
            </a:p>
          </p:txBody>
        </p:sp>
        <p:sp>
          <p:nvSpPr>
            <p:cNvPr id="35869" name="Rectangle 55"/>
            <p:cNvSpPr>
              <a:spLocks noChangeArrowheads="1"/>
            </p:cNvSpPr>
            <p:nvPr/>
          </p:nvSpPr>
          <p:spPr bwMode="auto">
            <a:xfrm>
              <a:off x="3216" y="3072"/>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EQ</a:t>
              </a:r>
            </a:p>
          </p:txBody>
        </p:sp>
        <p:sp>
          <p:nvSpPr>
            <p:cNvPr id="35870" name="AutoShape 56"/>
            <p:cNvSpPr>
              <a:spLocks noChangeArrowheads="1"/>
            </p:cNvSpPr>
            <p:nvPr/>
          </p:nvSpPr>
          <p:spPr bwMode="auto">
            <a:xfrm>
              <a:off x="2496" y="3072"/>
              <a:ext cx="672" cy="480"/>
            </a:xfrm>
            <a:prstGeom prst="leftRightArrow">
              <a:avLst>
                <a:gd name="adj1" fmla="val 50000"/>
                <a:gd name="adj2" fmla="val 28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等価</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9972"/>
                                        </p:tgtEl>
                                        <p:attrNameLst>
                                          <p:attrName>style.visibility</p:attrName>
                                        </p:attrNameLst>
                                      </p:cBhvr>
                                      <p:to>
                                        <p:strVal val="visible"/>
                                      </p:to>
                                    </p:set>
                                    <p:animEffect transition="in" filter="checkerboard(across)">
                                      <p:cBhvr>
                                        <p:cTn id="7" dur="500"/>
                                        <p:tgtEl>
                                          <p:spTgt spid="2099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9973"/>
                                        </p:tgtEl>
                                        <p:attrNameLst>
                                          <p:attrName>style.visibility</p:attrName>
                                        </p:attrNameLst>
                                      </p:cBhvr>
                                      <p:to>
                                        <p:strVal val="visible"/>
                                      </p:to>
                                    </p:set>
                                    <p:animEffect transition="in" filter="checkerboard(across)">
                                      <p:cBhvr>
                                        <p:cTn id="12" dur="500"/>
                                        <p:tgtEl>
                                          <p:spTgt spid="2099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nodeType="clickEffect">
                                  <p:stCondLst>
                                    <p:cond delay="0"/>
                                  </p:stCondLst>
                                  <p:childTnLst>
                                    <p:set>
                                      <p:cBhvr>
                                        <p:cTn id="16" dur="1" fill="hold">
                                          <p:stCondLst>
                                            <p:cond delay="0"/>
                                          </p:stCondLst>
                                        </p:cTn>
                                        <p:tgtEl>
                                          <p:spTgt spid="209977"/>
                                        </p:tgtEl>
                                        <p:attrNameLst>
                                          <p:attrName>style.visibility</p:attrName>
                                        </p:attrNameLst>
                                      </p:cBhvr>
                                      <p:to>
                                        <p:strVal val="visible"/>
                                      </p:to>
                                    </p:set>
                                    <p:animEffect transition="in" filter="barn(outVertical)">
                                      <p:cBhvr>
                                        <p:cTn id="17" dur="500"/>
                                        <p:tgtEl>
                                          <p:spTgt spid="2099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72" grpId="0" autoUpdateAnimBg="0"/>
      <p:bldP spid="209973"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代数的簡約化(比較演算)</a:t>
            </a:r>
          </a:p>
        </p:txBody>
      </p:sp>
      <p:sp>
        <p:nvSpPr>
          <p:cNvPr id="36867" name="Rectangle 29"/>
          <p:cNvSpPr>
            <a:spLocks noChangeArrowheads="1"/>
          </p:cNvSpPr>
          <p:nvPr/>
        </p:nvSpPr>
        <p:spPr bwMode="auto">
          <a:xfrm>
            <a:off x="11430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a:t>
            </a:r>
          </a:p>
        </p:txBody>
      </p:sp>
      <p:sp>
        <p:nvSpPr>
          <p:cNvPr id="36868" name="Text Box 30"/>
          <p:cNvSpPr txBox="1">
            <a:spLocks noChangeArrowheads="1"/>
          </p:cNvSpPr>
          <p:nvPr/>
        </p:nvSpPr>
        <p:spPr bwMode="auto">
          <a:xfrm>
            <a:off x="1143000" y="1752600"/>
            <a:ext cx="3962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(&lt;Exp&gt;</a:t>
            </a:r>
            <a:r>
              <a:rPr lang="en-US" altLang="ja-JP" baseline="-25000" dirty="0">
                <a:latin typeface="Times New Roman" panose="02020603050405020304" pitchFamily="18" charset="0"/>
              </a:rPr>
              <a:t>1</a:t>
            </a:r>
            <a:r>
              <a:rPr lang="en-US" altLang="ja-JP" dirty="0">
                <a:latin typeface="Times New Roman" panose="02020603050405020304" pitchFamily="18" charset="0"/>
              </a:rPr>
              <a:t> </a:t>
            </a:r>
            <a:r>
              <a:rPr lang="en-US" altLang="ja-JP" dirty="0">
                <a:solidFill>
                  <a:srgbClr val="FFFF99"/>
                </a:solidFill>
                <a:latin typeface="Times New Roman" panose="02020603050405020304" pitchFamily="18" charset="0"/>
              </a:rPr>
              <a:t>==</a:t>
            </a:r>
            <a:r>
              <a:rPr lang="en-US" altLang="ja-JP" dirty="0">
                <a:latin typeface="Times New Roman" panose="02020603050405020304" pitchFamily="18" charset="0"/>
              </a:rPr>
              <a:t> &lt;Exp&gt;</a:t>
            </a:r>
            <a:r>
              <a:rPr lang="en-US" altLang="ja-JP" baseline="-25000" dirty="0">
                <a:latin typeface="Times New Roman" panose="02020603050405020304" pitchFamily="18" charset="0"/>
              </a:rPr>
              <a:t>2</a:t>
            </a:r>
            <a:r>
              <a:rPr lang="en-US" altLang="ja-JP" dirty="0">
                <a:latin typeface="Times New Roman" panose="02020603050405020304" pitchFamily="18" charset="0"/>
              </a:rPr>
              <a:t>)</a:t>
            </a:r>
          </a:p>
        </p:txBody>
      </p:sp>
      <p:sp>
        <p:nvSpPr>
          <p:cNvPr id="213023" name="Rectangle 31"/>
          <p:cNvSpPr>
            <a:spLocks noChangeArrowheads="1"/>
          </p:cNvSpPr>
          <p:nvPr/>
        </p:nvSpPr>
        <p:spPr bwMode="auto">
          <a:xfrm>
            <a:off x="11430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BEQ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p>
        </p:txBody>
      </p:sp>
      <p:grpSp>
        <p:nvGrpSpPr>
          <p:cNvPr id="213027" name="Group 35"/>
          <p:cNvGrpSpPr>
            <a:grpSpLocks/>
          </p:cNvGrpSpPr>
          <p:nvPr/>
        </p:nvGrpSpPr>
        <p:grpSpPr bwMode="auto">
          <a:xfrm>
            <a:off x="4495800" y="2667000"/>
            <a:ext cx="3886200" cy="1905000"/>
            <a:chOff x="2832" y="1680"/>
            <a:chExt cx="2448" cy="1200"/>
          </a:xfrm>
        </p:grpSpPr>
        <p:sp>
          <p:nvSpPr>
            <p:cNvPr id="36871" name="Rectangle 32"/>
            <p:cNvSpPr>
              <a:spLocks noChangeArrowheads="1"/>
            </p:cNvSpPr>
            <p:nvPr/>
          </p:nvSpPr>
          <p:spPr bwMode="auto">
            <a:xfrm>
              <a:off x="3216" y="1680"/>
              <a:ext cx="2064"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NOT</a:t>
              </a:r>
            </a:p>
          </p:txBody>
        </p:sp>
        <p:sp>
          <p:nvSpPr>
            <p:cNvPr id="36872" name="AutoShape 33"/>
            <p:cNvSpPr>
              <a:spLocks noChangeArrowheads="1"/>
            </p:cNvSpPr>
            <p:nvPr/>
          </p:nvSpPr>
          <p:spPr bwMode="auto">
            <a:xfrm>
              <a:off x="2832" y="2112"/>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3023"/>
                                        </p:tgtEl>
                                        <p:attrNameLst>
                                          <p:attrName>style.visibility</p:attrName>
                                        </p:attrNameLst>
                                      </p:cBhvr>
                                      <p:to>
                                        <p:strVal val="visible"/>
                                      </p:to>
                                    </p:set>
                                    <p:animEffect transition="in" filter="checkerboard(across)">
                                      <p:cBhvr>
                                        <p:cTn id="7" dur="500"/>
                                        <p:tgtEl>
                                          <p:spTgt spid="2130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3027"/>
                                        </p:tgtEl>
                                        <p:attrNameLst>
                                          <p:attrName>style.visibility</p:attrName>
                                        </p:attrNameLst>
                                      </p:cBhvr>
                                      <p:to>
                                        <p:strVal val="visible"/>
                                      </p:to>
                                    </p:set>
                                    <p:animEffect transition="in" filter="wipe(left)">
                                      <p:cBhvr>
                                        <p:cTn id="12" dur="500"/>
                                        <p:tgtEl>
                                          <p:spTgt spid="213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023"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最適化の効率</a:t>
            </a:r>
          </a:p>
        </p:txBody>
      </p:sp>
      <p:sp>
        <p:nvSpPr>
          <p:cNvPr id="7171" name="Arc 3"/>
          <p:cNvSpPr>
            <a:spLocks/>
          </p:cNvSpPr>
          <p:nvPr/>
        </p:nvSpPr>
        <p:spPr bwMode="auto">
          <a:xfrm rot="10800000">
            <a:off x="1371600" y="2438400"/>
            <a:ext cx="6096000" cy="3429000"/>
          </a:xfrm>
          <a:custGeom>
            <a:avLst/>
            <a:gdLst>
              <a:gd name="T0" fmla="*/ 0 w 21600"/>
              <a:gd name="T1" fmla="*/ 0 h 21600"/>
              <a:gd name="T2" fmla="*/ 1720426667 w 21600"/>
              <a:gd name="T3" fmla="*/ 544353750 h 21600"/>
              <a:gd name="T4" fmla="*/ 0 w 21600"/>
              <a:gd name="T5" fmla="*/ 54435375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7172" name="Line 4"/>
          <p:cNvSpPr>
            <a:spLocks noChangeShapeType="1"/>
          </p:cNvSpPr>
          <p:nvPr/>
        </p:nvSpPr>
        <p:spPr bwMode="auto">
          <a:xfrm>
            <a:off x="1143000" y="6172200"/>
            <a:ext cx="65532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7173" name="Line 5"/>
          <p:cNvSpPr>
            <a:spLocks noChangeShapeType="1"/>
          </p:cNvSpPr>
          <p:nvPr/>
        </p:nvSpPr>
        <p:spPr bwMode="auto">
          <a:xfrm flipV="1">
            <a:off x="1143000" y="2362200"/>
            <a:ext cx="0" cy="3810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7174" name="Text Box 6"/>
          <p:cNvSpPr txBox="1">
            <a:spLocks noChangeArrowheads="1"/>
          </p:cNvSpPr>
          <p:nvPr/>
        </p:nvSpPr>
        <p:spPr bwMode="auto">
          <a:xfrm>
            <a:off x="304800" y="1468438"/>
            <a:ext cx="31686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最適なコード(未知)との</a:t>
            </a:r>
          </a:p>
          <a:p>
            <a:pPr eaLnBrk="1" hangingPunct="1">
              <a:spcBef>
                <a:spcPct val="0"/>
              </a:spcBef>
              <a:buClrTx/>
              <a:buSzTx/>
              <a:buFontTx/>
              <a:buNone/>
            </a:pPr>
            <a:r>
              <a:rPr lang="ja-JP" altLang="en-US" sz="2400" dirty="0">
                <a:latin typeface="Times New Roman" panose="02020603050405020304" pitchFamily="18" charset="0"/>
              </a:rPr>
              <a:t>実行時間の差</a:t>
            </a:r>
          </a:p>
        </p:txBody>
      </p:sp>
      <p:sp>
        <p:nvSpPr>
          <p:cNvPr id="7175" name="Text Box 7"/>
          <p:cNvSpPr txBox="1">
            <a:spLocks noChangeArrowheads="1"/>
          </p:cNvSpPr>
          <p:nvPr/>
        </p:nvSpPr>
        <p:spPr bwMode="auto">
          <a:xfrm>
            <a:off x="6324600" y="6172200"/>
            <a:ext cx="2314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最適化への努力</a:t>
            </a:r>
          </a:p>
        </p:txBody>
      </p:sp>
      <p:sp>
        <p:nvSpPr>
          <p:cNvPr id="1032" name="AutoShape 8"/>
          <p:cNvSpPr>
            <a:spLocks noChangeArrowheads="1"/>
          </p:cNvSpPr>
          <p:nvPr/>
        </p:nvSpPr>
        <p:spPr bwMode="auto">
          <a:xfrm>
            <a:off x="2133600" y="2209800"/>
            <a:ext cx="3429000" cy="990600"/>
          </a:xfrm>
          <a:prstGeom prst="wedgeRoundRectCallout">
            <a:avLst>
              <a:gd name="adj1" fmla="val -65417"/>
              <a:gd name="adj2" fmla="val 4423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少し最適化するだけで</a:t>
            </a:r>
          </a:p>
          <a:p>
            <a:pPr algn="ctr" eaLnBrk="1" hangingPunct="1">
              <a:spcBef>
                <a:spcPct val="0"/>
              </a:spcBef>
              <a:buClrTx/>
              <a:buSzTx/>
              <a:buFontTx/>
              <a:buNone/>
            </a:pPr>
            <a:r>
              <a:rPr lang="ja-JP" altLang="en-US" sz="2400" dirty="0">
                <a:latin typeface="Times New Roman" panose="02020603050405020304" pitchFamily="18" charset="0"/>
              </a:rPr>
              <a:t>大幅に実行時間減少</a:t>
            </a:r>
          </a:p>
        </p:txBody>
      </p:sp>
      <p:sp>
        <p:nvSpPr>
          <p:cNvPr id="1033" name="AutoShape 9"/>
          <p:cNvSpPr>
            <a:spLocks noChangeArrowheads="1"/>
          </p:cNvSpPr>
          <p:nvPr/>
        </p:nvSpPr>
        <p:spPr bwMode="auto">
          <a:xfrm>
            <a:off x="5029200" y="4343400"/>
            <a:ext cx="3429000" cy="990600"/>
          </a:xfrm>
          <a:prstGeom prst="wedgeRoundRectCallout">
            <a:avLst>
              <a:gd name="adj1" fmla="val 4537"/>
              <a:gd name="adj2" fmla="val 99838"/>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努力に見合うだけの</a:t>
            </a:r>
          </a:p>
          <a:p>
            <a:pPr algn="ctr" eaLnBrk="1" hangingPunct="1">
              <a:spcBef>
                <a:spcPct val="0"/>
              </a:spcBef>
              <a:buClrTx/>
              <a:buSzTx/>
              <a:buFontTx/>
              <a:buNone/>
            </a:pPr>
            <a:r>
              <a:rPr lang="ja-JP" altLang="en-US" sz="2400" dirty="0">
                <a:latin typeface="Times New Roman" panose="02020603050405020304" pitchFamily="18" charset="0"/>
              </a:rPr>
              <a:t>成果は得られない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32"/>
                                        </p:tgtEl>
                                        <p:attrNameLst>
                                          <p:attrName>style.visibility</p:attrName>
                                        </p:attrNameLst>
                                      </p:cBhvr>
                                      <p:to>
                                        <p:strVal val="visible"/>
                                      </p:to>
                                    </p:set>
                                    <p:animEffect transition="in" filter="checkerboard(across)">
                                      <p:cBhvr>
                                        <p:cTn id="7" dur="500"/>
                                        <p:tgtEl>
                                          <p:spTgt spid="10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33"/>
                                        </p:tgtEl>
                                        <p:attrNameLst>
                                          <p:attrName>style.visibility</p:attrName>
                                        </p:attrNameLst>
                                      </p:cBhvr>
                                      <p:to>
                                        <p:strVal val="visible"/>
                                      </p:to>
                                    </p:set>
                                    <p:animEffect transition="in" filter="checkerboard(across)">
                                      <p:cBhvr>
                                        <p:cTn id="12" dur="500"/>
                                        <p:tgtEl>
                                          <p:spTgt spid="1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 grpId="0" animBg="1" autoUpdateAnimBg="0"/>
      <p:bldP spid="1033"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COMP </a:t>
            </a:r>
            <a:r>
              <a:rPr lang="ja-JP" altLang="en-US" dirty="0">
                <a:effectLst/>
                <a:latin typeface="Times New Roman" panose="02020603050405020304" pitchFamily="18" charset="0"/>
                <a:ea typeface="ＭＳ Ｐゴシック" panose="020B0600070205080204" pitchFamily="50" charset="-128"/>
              </a:rPr>
              <a:t>と </a:t>
            </a:r>
            <a:r>
              <a:rPr lang="en-US" altLang="ja-JP" dirty="0">
                <a:effectLst/>
                <a:latin typeface="Times New Roman" panose="02020603050405020304" pitchFamily="18" charset="0"/>
                <a:ea typeface="ＭＳ Ｐゴシック" panose="020B0600070205080204" pitchFamily="50" charset="-128"/>
              </a:rPr>
              <a:t>NE</a:t>
            </a:r>
          </a:p>
        </p:txBody>
      </p:sp>
      <p:graphicFrame>
        <p:nvGraphicFramePr>
          <p:cNvPr id="215043" name="Group 3"/>
          <p:cNvGraphicFramePr>
            <a:graphicFrameLocks noGrp="1"/>
          </p:cNvGraphicFramePr>
          <p:nvPr/>
        </p:nvGraphicFramePr>
        <p:xfrm>
          <a:off x="1066800" y="1600200"/>
          <a:ext cx="7543800" cy="1560816"/>
        </p:xfrm>
        <a:graphic>
          <a:graphicData uri="http://schemas.openxmlformats.org/drawingml/2006/table">
            <a:tbl>
              <a:tblPr/>
              <a:tblGrid>
                <a:gridCol w="1885950">
                  <a:extLst>
                    <a:ext uri="{9D8B030D-6E8A-4147-A177-3AD203B41FA5}">
                      <a16:colId xmlns:a16="http://schemas.microsoft.com/office/drawing/2014/main" val="20000"/>
                    </a:ext>
                  </a:extLst>
                </a:gridCol>
                <a:gridCol w="1885950">
                  <a:extLst>
                    <a:ext uri="{9D8B030D-6E8A-4147-A177-3AD203B41FA5}">
                      <a16:colId xmlns:a16="http://schemas.microsoft.com/office/drawing/2014/main" val="20001"/>
                    </a:ext>
                  </a:extLst>
                </a:gridCol>
                <a:gridCol w="1885950">
                  <a:extLst>
                    <a:ext uri="{9D8B030D-6E8A-4147-A177-3AD203B41FA5}">
                      <a16:colId xmlns:a16="http://schemas.microsoft.com/office/drawing/2014/main" val="20002"/>
                    </a:ext>
                  </a:extLst>
                </a:gridCol>
                <a:gridCol w="1885950">
                  <a:extLst>
                    <a:ext uri="{9D8B030D-6E8A-4147-A177-3AD203B41FA5}">
                      <a16:colId xmlns:a16="http://schemas.microsoft.com/office/drawing/2014/main" val="20003"/>
                    </a:ext>
                  </a:extLst>
                </a:gridCol>
              </a:tblGrid>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比較命令</a:t>
                      </a:r>
                    </a:p>
                  </a:txBody>
                  <a:tcPr marL="90000" marR="90000" marT="46776" marB="467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&lt; t</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 t</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&gt; t</a:t>
                      </a:r>
                    </a:p>
                  </a:txBody>
                  <a:tcPr marL="90000" marR="90000" marT="46776" marB="467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a:t>
                      </a:r>
                    </a:p>
                  </a:txBody>
                  <a:tcPr marL="90000" marR="90000" marT="46776" marB="467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false)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NE</a:t>
                      </a:r>
                    </a:p>
                  </a:txBody>
                  <a:tcPr marL="90000" marR="90000" marT="46776" marB="467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false)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5065" name="Text Box 25"/>
          <p:cNvSpPr txBox="1">
            <a:spLocks noChangeArrowheads="1"/>
          </p:cNvSpPr>
          <p:nvPr/>
        </p:nvSpPr>
        <p:spPr bwMode="auto">
          <a:xfrm>
            <a:off x="855663" y="3505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800" dirty="0">
                <a:latin typeface="Times New Roman" panose="02020603050405020304" pitchFamily="18" charset="0"/>
              </a:rPr>
              <a:t>COMP </a:t>
            </a:r>
            <a:r>
              <a:rPr lang="ja-JP" altLang="en-US" sz="2800" dirty="0">
                <a:latin typeface="Times New Roman" panose="02020603050405020304" pitchFamily="18" charset="0"/>
              </a:rPr>
              <a:t>と </a:t>
            </a:r>
            <a:r>
              <a:rPr lang="en-US" altLang="ja-JP" sz="2800" dirty="0">
                <a:latin typeface="Times New Roman" panose="02020603050405020304" pitchFamily="18" charset="0"/>
              </a:rPr>
              <a:t>NE </a:t>
            </a:r>
            <a:r>
              <a:rPr lang="ja-JP" altLang="en-US" sz="2800" dirty="0">
                <a:latin typeface="Times New Roman" panose="02020603050405020304" pitchFamily="18" charset="0"/>
              </a:rPr>
              <a:t>は 真偽が同じ</a:t>
            </a:r>
            <a:endParaRPr lang="en-US" altLang="ja-JP" sz="2800" dirty="0">
              <a:latin typeface="Times New Roman" panose="02020603050405020304" pitchFamily="18" charset="0"/>
            </a:endParaRPr>
          </a:p>
        </p:txBody>
      </p:sp>
      <p:sp>
        <p:nvSpPr>
          <p:cNvPr id="215066" name="Text Box 26"/>
          <p:cNvSpPr txBox="1">
            <a:spLocks noChangeArrowheads="1"/>
          </p:cNvSpPr>
          <p:nvPr/>
        </p:nvSpPr>
        <p:spPr bwMode="auto">
          <a:xfrm>
            <a:off x="958850" y="4038600"/>
            <a:ext cx="60658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 </a:t>
            </a:r>
            <a:r>
              <a:rPr lang="ja-JP" altLang="en-US" sz="2800" dirty="0">
                <a:latin typeface="Times New Roman" panose="02020603050405020304" pitchFamily="18" charset="0"/>
              </a:rPr>
              <a:t>の値はそのままで</a:t>
            </a:r>
            <a:r>
              <a:rPr lang="en-US" altLang="ja-JP" sz="2800" dirty="0">
                <a:latin typeface="Times New Roman" panose="02020603050405020304" pitchFamily="18" charset="0"/>
              </a:rPr>
              <a:t> NE </a:t>
            </a:r>
            <a:r>
              <a:rPr lang="ja-JP" altLang="en-US" sz="2800" dirty="0">
                <a:latin typeface="Times New Roman" panose="02020603050405020304" pitchFamily="18" charset="0"/>
              </a:rPr>
              <a:t>と等価</a:t>
            </a:r>
          </a:p>
        </p:txBody>
      </p:sp>
      <p:grpSp>
        <p:nvGrpSpPr>
          <p:cNvPr id="215071" name="Group 31"/>
          <p:cNvGrpSpPr>
            <a:grpSpLocks/>
          </p:cNvGrpSpPr>
          <p:nvPr/>
        </p:nvGrpSpPr>
        <p:grpSpPr bwMode="auto">
          <a:xfrm>
            <a:off x="2133600" y="4876800"/>
            <a:ext cx="5029200" cy="762000"/>
            <a:chOff x="1344" y="3072"/>
            <a:chExt cx="3168" cy="480"/>
          </a:xfrm>
        </p:grpSpPr>
        <p:sp>
          <p:nvSpPr>
            <p:cNvPr id="37916" name="Rectangle 28"/>
            <p:cNvSpPr>
              <a:spLocks noChangeArrowheads="1"/>
            </p:cNvSpPr>
            <p:nvPr/>
          </p:nvSpPr>
          <p:spPr bwMode="auto">
            <a:xfrm>
              <a:off x="1344" y="3072"/>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COMP</a:t>
              </a:r>
            </a:p>
          </p:txBody>
        </p:sp>
        <p:sp>
          <p:nvSpPr>
            <p:cNvPr id="37917" name="Rectangle 29"/>
            <p:cNvSpPr>
              <a:spLocks noChangeArrowheads="1"/>
            </p:cNvSpPr>
            <p:nvPr/>
          </p:nvSpPr>
          <p:spPr bwMode="auto">
            <a:xfrm>
              <a:off x="3312" y="3072"/>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NE</a:t>
              </a:r>
            </a:p>
          </p:txBody>
        </p:sp>
        <p:sp>
          <p:nvSpPr>
            <p:cNvPr id="37918" name="AutoShape 30"/>
            <p:cNvSpPr>
              <a:spLocks noChangeArrowheads="1"/>
            </p:cNvSpPr>
            <p:nvPr/>
          </p:nvSpPr>
          <p:spPr bwMode="auto">
            <a:xfrm>
              <a:off x="2592" y="3072"/>
              <a:ext cx="672" cy="480"/>
            </a:xfrm>
            <a:prstGeom prst="leftRightArrow">
              <a:avLst>
                <a:gd name="adj1" fmla="val 50000"/>
                <a:gd name="adj2" fmla="val 28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等価</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65"/>
                                        </p:tgtEl>
                                        <p:attrNameLst>
                                          <p:attrName>style.visibility</p:attrName>
                                        </p:attrNameLst>
                                      </p:cBhvr>
                                      <p:to>
                                        <p:strVal val="visible"/>
                                      </p:to>
                                    </p:set>
                                    <p:animEffect transition="in" filter="checkerboard(across)">
                                      <p:cBhvr>
                                        <p:cTn id="7" dur="500"/>
                                        <p:tgtEl>
                                          <p:spTgt spid="2150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5066"/>
                                        </p:tgtEl>
                                        <p:attrNameLst>
                                          <p:attrName>style.visibility</p:attrName>
                                        </p:attrNameLst>
                                      </p:cBhvr>
                                      <p:to>
                                        <p:strVal val="visible"/>
                                      </p:to>
                                    </p:set>
                                    <p:animEffect transition="in" filter="checkerboard(across)">
                                      <p:cBhvr>
                                        <p:cTn id="12" dur="500"/>
                                        <p:tgtEl>
                                          <p:spTgt spid="2150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nodeType="clickEffect">
                                  <p:stCondLst>
                                    <p:cond delay="0"/>
                                  </p:stCondLst>
                                  <p:childTnLst>
                                    <p:set>
                                      <p:cBhvr>
                                        <p:cTn id="16" dur="1" fill="hold">
                                          <p:stCondLst>
                                            <p:cond delay="0"/>
                                          </p:stCondLst>
                                        </p:cTn>
                                        <p:tgtEl>
                                          <p:spTgt spid="215071"/>
                                        </p:tgtEl>
                                        <p:attrNameLst>
                                          <p:attrName>style.visibility</p:attrName>
                                        </p:attrNameLst>
                                      </p:cBhvr>
                                      <p:to>
                                        <p:strVal val="visible"/>
                                      </p:to>
                                    </p:set>
                                    <p:animEffect transition="in" filter="barn(outVertical)">
                                      <p:cBhvr>
                                        <p:cTn id="17" dur="500"/>
                                        <p:tgtEl>
                                          <p:spTgt spid="2150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5" grpId="0" autoUpdateAnimBg="0"/>
      <p:bldP spid="215066"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代数的簡約化(比較演算)</a:t>
            </a:r>
          </a:p>
        </p:txBody>
      </p:sp>
      <p:sp>
        <p:nvSpPr>
          <p:cNvPr id="38915" name="Rectangle 3"/>
          <p:cNvSpPr>
            <a:spLocks noChangeArrowheads="1"/>
          </p:cNvSpPr>
          <p:nvPr/>
        </p:nvSpPr>
        <p:spPr bwMode="auto">
          <a:xfrm>
            <a:off x="11430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BNE</a:t>
            </a:r>
            <a:r>
              <a:rPr lang="ja-JP" altLang="en-US" sz="2800" dirty="0">
                <a:latin typeface="Times New Roman" panose="02020603050405020304" pitchFamily="18" charset="0"/>
              </a:rPr>
              <a:t>      </a:t>
            </a:r>
            <a:r>
              <a:rPr lang="en-US" altLang="ja-JP" sz="2800" dirty="0">
                <a:latin typeface="Times New Roman" panose="02020603050405020304" pitchFamily="18" charset="0"/>
              </a:rPr>
              <a:t>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a:t>
            </a:r>
          </a:p>
        </p:txBody>
      </p:sp>
      <p:sp>
        <p:nvSpPr>
          <p:cNvPr id="38916" name="Text Box 4"/>
          <p:cNvSpPr txBox="1">
            <a:spLocks noChangeArrowheads="1"/>
          </p:cNvSpPr>
          <p:nvPr/>
        </p:nvSpPr>
        <p:spPr bwMode="auto">
          <a:xfrm>
            <a:off x="1143000" y="1752600"/>
            <a:ext cx="3962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(&lt;Exp&gt;</a:t>
            </a:r>
            <a:r>
              <a:rPr lang="en-US" altLang="ja-JP" baseline="-25000" dirty="0">
                <a:latin typeface="Times New Roman" panose="02020603050405020304" pitchFamily="18" charset="0"/>
              </a:rPr>
              <a:t>1</a:t>
            </a:r>
            <a:r>
              <a:rPr lang="en-US" altLang="ja-JP" dirty="0">
                <a:latin typeface="Times New Roman" panose="02020603050405020304" pitchFamily="18" charset="0"/>
              </a:rPr>
              <a:t> </a:t>
            </a:r>
            <a:r>
              <a:rPr lang="en-US" altLang="ja-JP" dirty="0">
                <a:solidFill>
                  <a:srgbClr val="FFFF99"/>
                </a:solidFill>
                <a:latin typeface="Times New Roman" panose="02020603050405020304" pitchFamily="18" charset="0"/>
              </a:rPr>
              <a:t>!=</a:t>
            </a:r>
            <a:r>
              <a:rPr lang="en-US" altLang="ja-JP" dirty="0">
                <a:latin typeface="Times New Roman" panose="02020603050405020304" pitchFamily="18" charset="0"/>
              </a:rPr>
              <a:t> &lt;Exp&gt;</a:t>
            </a:r>
            <a:r>
              <a:rPr lang="en-US" altLang="ja-JP" baseline="-25000" dirty="0">
                <a:latin typeface="Times New Roman" panose="02020603050405020304" pitchFamily="18" charset="0"/>
              </a:rPr>
              <a:t>2</a:t>
            </a:r>
            <a:r>
              <a:rPr lang="en-US" altLang="ja-JP" dirty="0">
                <a:latin typeface="Times New Roman" panose="02020603050405020304" pitchFamily="18" charset="0"/>
              </a:rPr>
              <a:t>)</a:t>
            </a:r>
          </a:p>
        </p:txBody>
      </p:sp>
      <p:sp>
        <p:nvSpPr>
          <p:cNvPr id="216069" name="Rectangle 5"/>
          <p:cNvSpPr>
            <a:spLocks noChangeArrowheads="1"/>
          </p:cNvSpPr>
          <p:nvPr/>
        </p:nvSpPr>
        <p:spPr bwMode="auto">
          <a:xfrm>
            <a:off x="11430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BNE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p>
        </p:txBody>
      </p:sp>
      <p:grpSp>
        <p:nvGrpSpPr>
          <p:cNvPr id="216073" name="Group 9"/>
          <p:cNvGrpSpPr>
            <a:grpSpLocks/>
          </p:cNvGrpSpPr>
          <p:nvPr/>
        </p:nvGrpSpPr>
        <p:grpSpPr bwMode="auto">
          <a:xfrm>
            <a:off x="4495800" y="2667000"/>
            <a:ext cx="3886200" cy="1524000"/>
            <a:chOff x="2832" y="1680"/>
            <a:chExt cx="2448" cy="960"/>
          </a:xfrm>
        </p:grpSpPr>
        <p:sp>
          <p:nvSpPr>
            <p:cNvPr id="38922" name="Rectangle 7"/>
            <p:cNvSpPr>
              <a:spLocks noChangeArrowheads="1"/>
            </p:cNvSpPr>
            <p:nvPr/>
          </p:nvSpPr>
          <p:spPr bwMode="auto">
            <a:xfrm>
              <a:off x="3216" y="1680"/>
              <a:ext cx="2064" cy="96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p:txBody>
        </p:sp>
        <p:sp>
          <p:nvSpPr>
            <p:cNvPr id="38923" name="AutoShape 8"/>
            <p:cNvSpPr>
              <a:spLocks noChangeArrowheads="1"/>
            </p:cNvSpPr>
            <p:nvPr/>
          </p:nvSpPr>
          <p:spPr bwMode="auto">
            <a:xfrm>
              <a:off x="2832" y="1968"/>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grpSp>
        <p:nvGrpSpPr>
          <p:cNvPr id="216076" name="Group 12"/>
          <p:cNvGrpSpPr>
            <a:grpSpLocks/>
          </p:cNvGrpSpPr>
          <p:nvPr/>
        </p:nvGrpSpPr>
        <p:grpSpPr bwMode="auto">
          <a:xfrm>
            <a:off x="4800600" y="4572000"/>
            <a:ext cx="3929063" cy="1905000"/>
            <a:chOff x="3024" y="2880"/>
            <a:chExt cx="2475" cy="1200"/>
          </a:xfrm>
        </p:grpSpPr>
        <p:sp>
          <p:nvSpPr>
            <p:cNvPr id="38920" name="Rectangle 10"/>
            <p:cNvSpPr>
              <a:spLocks noChangeArrowheads="1"/>
            </p:cNvSpPr>
            <p:nvPr/>
          </p:nvSpPr>
          <p:spPr bwMode="auto">
            <a:xfrm>
              <a:off x="3600" y="3168"/>
              <a:ext cx="1008" cy="91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NOT</a:t>
              </a:r>
            </a:p>
          </p:txBody>
        </p:sp>
        <p:sp>
          <p:nvSpPr>
            <p:cNvPr id="38921" name="Text Box 11"/>
            <p:cNvSpPr txBox="1">
              <a:spLocks noChangeArrowheads="1"/>
            </p:cNvSpPr>
            <p:nvPr/>
          </p:nvSpPr>
          <p:spPr bwMode="auto">
            <a:xfrm>
              <a:off x="3024" y="2880"/>
              <a:ext cx="247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(※以下の様にした方が安全)</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6069"/>
                                        </p:tgtEl>
                                        <p:attrNameLst>
                                          <p:attrName>style.visibility</p:attrName>
                                        </p:attrNameLst>
                                      </p:cBhvr>
                                      <p:to>
                                        <p:strVal val="visible"/>
                                      </p:to>
                                    </p:set>
                                    <p:animEffect transition="in" filter="checkerboard(across)">
                                      <p:cBhvr>
                                        <p:cTn id="7" dur="500"/>
                                        <p:tgtEl>
                                          <p:spTgt spid="2160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6073"/>
                                        </p:tgtEl>
                                        <p:attrNameLst>
                                          <p:attrName>style.visibility</p:attrName>
                                        </p:attrNameLst>
                                      </p:cBhvr>
                                      <p:to>
                                        <p:strVal val="visible"/>
                                      </p:to>
                                    </p:set>
                                    <p:animEffect transition="in" filter="wipe(left)">
                                      <p:cBhvr>
                                        <p:cTn id="12" dur="500"/>
                                        <p:tgtEl>
                                          <p:spTgt spid="2160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16076"/>
                                        </p:tgtEl>
                                        <p:attrNameLst>
                                          <p:attrName>style.visibility</p:attrName>
                                        </p:attrNameLst>
                                      </p:cBhvr>
                                      <p:to>
                                        <p:strVal val="visible"/>
                                      </p:to>
                                    </p:set>
                                    <p:animEffect transition="in" filter="checkerboard(across)">
                                      <p:cBhvr>
                                        <p:cTn id="17" dur="500"/>
                                        <p:tgtEl>
                                          <p:spTgt spid="216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9"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COMP </a:t>
            </a:r>
            <a:r>
              <a:rPr lang="ja-JP" altLang="en-US" dirty="0">
                <a:effectLst/>
                <a:latin typeface="Times New Roman" panose="02020603050405020304" pitchFamily="18" charset="0"/>
                <a:ea typeface="ＭＳ Ｐゴシック" panose="020B0600070205080204" pitchFamily="50" charset="-128"/>
              </a:rPr>
              <a:t>と </a:t>
            </a:r>
            <a:r>
              <a:rPr lang="en-US" altLang="ja-JP" dirty="0">
                <a:effectLst/>
                <a:latin typeface="Times New Roman" panose="02020603050405020304" pitchFamily="18" charset="0"/>
                <a:ea typeface="ＭＳ Ｐゴシック" panose="020B0600070205080204" pitchFamily="50" charset="-128"/>
              </a:rPr>
              <a:t>LE</a:t>
            </a:r>
          </a:p>
        </p:txBody>
      </p:sp>
      <p:graphicFrame>
        <p:nvGraphicFramePr>
          <p:cNvPr id="217091" name="Group 3"/>
          <p:cNvGraphicFramePr>
            <a:graphicFrameLocks noGrp="1"/>
          </p:cNvGraphicFramePr>
          <p:nvPr/>
        </p:nvGraphicFramePr>
        <p:xfrm>
          <a:off x="1066800" y="1600200"/>
          <a:ext cx="7543800" cy="1560816"/>
        </p:xfrm>
        <a:graphic>
          <a:graphicData uri="http://schemas.openxmlformats.org/drawingml/2006/table">
            <a:tbl>
              <a:tblPr/>
              <a:tblGrid>
                <a:gridCol w="1885950">
                  <a:extLst>
                    <a:ext uri="{9D8B030D-6E8A-4147-A177-3AD203B41FA5}">
                      <a16:colId xmlns:a16="http://schemas.microsoft.com/office/drawing/2014/main" val="20000"/>
                    </a:ext>
                  </a:extLst>
                </a:gridCol>
                <a:gridCol w="1885950">
                  <a:extLst>
                    <a:ext uri="{9D8B030D-6E8A-4147-A177-3AD203B41FA5}">
                      <a16:colId xmlns:a16="http://schemas.microsoft.com/office/drawing/2014/main" val="20001"/>
                    </a:ext>
                  </a:extLst>
                </a:gridCol>
                <a:gridCol w="1885950">
                  <a:extLst>
                    <a:ext uri="{9D8B030D-6E8A-4147-A177-3AD203B41FA5}">
                      <a16:colId xmlns:a16="http://schemas.microsoft.com/office/drawing/2014/main" val="20002"/>
                    </a:ext>
                  </a:extLst>
                </a:gridCol>
                <a:gridCol w="1885950">
                  <a:extLst>
                    <a:ext uri="{9D8B030D-6E8A-4147-A177-3AD203B41FA5}">
                      <a16:colId xmlns:a16="http://schemas.microsoft.com/office/drawing/2014/main" val="20003"/>
                    </a:ext>
                  </a:extLst>
                </a:gridCol>
              </a:tblGrid>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比較命令</a:t>
                      </a:r>
                    </a:p>
                  </a:txBody>
                  <a:tcPr marL="90000" marR="90000" marT="46776" marB="467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&lt; t</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 t</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 &gt; t</a:t>
                      </a:r>
                    </a:p>
                  </a:txBody>
                  <a:tcPr marL="90000" marR="90000" marT="46776" marB="467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a:t>
                      </a:r>
                    </a:p>
                  </a:txBody>
                  <a:tcPr marL="90000" marR="90000" marT="46776" marB="467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false)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LE</a:t>
                      </a:r>
                    </a:p>
                  </a:txBody>
                  <a:tcPr marL="90000" marR="90000" marT="46776" marB="467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false)</a:t>
                      </a:r>
                    </a:p>
                  </a:txBody>
                  <a:tcPr marL="90000" marR="90000" marT="46776" marB="467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7113" name="Text Box 25"/>
          <p:cNvSpPr txBox="1">
            <a:spLocks noChangeArrowheads="1"/>
          </p:cNvSpPr>
          <p:nvPr/>
        </p:nvSpPr>
        <p:spPr bwMode="auto">
          <a:xfrm>
            <a:off x="914400" y="4343400"/>
            <a:ext cx="68818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800" dirty="0">
                <a:latin typeface="Times New Roman" panose="02020603050405020304" pitchFamily="18" charset="0"/>
              </a:rPr>
              <a:t>COMP </a:t>
            </a:r>
            <a:r>
              <a:rPr lang="ja-JP" altLang="en-US" sz="2800" dirty="0">
                <a:latin typeface="Times New Roman" panose="02020603050405020304" pitchFamily="18" charset="0"/>
              </a:rPr>
              <a:t>の値から</a:t>
            </a:r>
            <a:r>
              <a:rPr lang="en-US" altLang="ja-JP" sz="2800" dirty="0">
                <a:latin typeface="Times New Roman" panose="02020603050405020304" pitchFamily="18" charset="0"/>
              </a:rPr>
              <a:t> 1 </a:t>
            </a:r>
            <a:r>
              <a:rPr lang="ja-JP" altLang="en-US" sz="2800" dirty="0">
                <a:latin typeface="Times New Roman" panose="02020603050405020304" pitchFamily="18" charset="0"/>
              </a:rPr>
              <a:t>を引くと </a:t>
            </a:r>
            <a:r>
              <a:rPr lang="en-US" altLang="ja-JP" sz="2800" dirty="0">
                <a:latin typeface="Times New Roman" panose="02020603050405020304" pitchFamily="18" charset="0"/>
              </a:rPr>
              <a:t>LE </a:t>
            </a:r>
            <a:r>
              <a:rPr lang="ja-JP" altLang="en-US" sz="2800" dirty="0">
                <a:latin typeface="Times New Roman" panose="02020603050405020304" pitchFamily="18" charset="0"/>
              </a:rPr>
              <a:t>は 真偽が同じ</a:t>
            </a:r>
            <a:endParaRPr lang="en-US" altLang="ja-JP" sz="2800" dirty="0">
              <a:latin typeface="Times New Roman" panose="02020603050405020304" pitchFamily="18" charset="0"/>
            </a:endParaRPr>
          </a:p>
        </p:txBody>
      </p:sp>
      <p:sp>
        <p:nvSpPr>
          <p:cNvPr id="217114" name="Text Box 26"/>
          <p:cNvSpPr txBox="1">
            <a:spLocks noChangeArrowheads="1"/>
          </p:cNvSpPr>
          <p:nvPr/>
        </p:nvSpPr>
        <p:spPr bwMode="auto">
          <a:xfrm>
            <a:off x="1055688" y="4854615"/>
            <a:ext cx="62023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 </a:t>
            </a:r>
            <a:r>
              <a:rPr lang="ja-JP" altLang="en-US" sz="2800" dirty="0">
                <a:latin typeface="Times New Roman" panose="02020603050405020304" pitchFamily="18" charset="0"/>
              </a:rPr>
              <a:t>の値から1を引けば </a:t>
            </a:r>
            <a:r>
              <a:rPr lang="en-US" altLang="ja-JP" sz="2800" dirty="0">
                <a:latin typeface="Times New Roman" panose="02020603050405020304" pitchFamily="18" charset="0"/>
              </a:rPr>
              <a:t>LE </a:t>
            </a:r>
            <a:r>
              <a:rPr lang="ja-JP" altLang="en-US" sz="2800" dirty="0">
                <a:latin typeface="Times New Roman" panose="02020603050405020304" pitchFamily="18" charset="0"/>
              </a:rPr>
              <a:t>と等価</a:t>
            </a:r>
          </a:p>
        </p:txBody>
      </p:sp>
      <p:grpSp>
        <p:nvGrpSpPr>
          <p:cNvPr id="217115" name="Group 27"/>
          <p:cNvGrpSpPr>
            <a:grpSpLocks/>
          </p:cNvGrpSpPr>
          <p:nvPr/>
        </p:nvGrpSpPr>
        <p:grpSpPr bwMode="auto">
          <a:xfrm>
            <a:off x="2133600" y="5486400"/>
            <a:ext cx="5029200" cy="990600"/>
            <a:chOff x="1248" y="2976"/>
            <a:chExt cx="3168" cy="624"/>
          </a:xfrm>
        </p:grpSpPr>
        <p:sp>
          <p:nvSpPr>
            <p:cNvPr id="39964" name="Rectangle 28"/>
            <p:cNvSpPr>
              <a:spLocks noChangeArrowheads="1"/>
            </p:cNvSpPr>
            <p:nvPr/>
          </p:nvSpPr>
          <p:spPr bwMode="auto">
            <a:xfrm>
              <a:off x="1248" y="2976"/>
              <a:ext cx="1200" cy="62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DEC</a:t>
              </a:r>
            </a:p>
          </p:txBody>
        </p:sp>
        <p:sp>
          <p:nvSpPr>
            <p:cNvPr id="39965" name="Rectangle 29"/>
            <p:cNvSpPr>
              <a:spLocks noChangeArrowheads="1"/>
            </p:cNvSpPr>
            <p:nvPr/>
          </p:nvSpPr>
          <p:spPr bwMode="auto">
            <a:xfrm>
              <a:off x="3216" y="3072"/>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LE</a:t>
              </a:r>
            </a:p>
          </p:txBody>
        </p:sp>
        <p:sp>
          <p:nvSpPr>
            <p:cNvPr id="39966" name="AutoShape 30"/>
            <p:cNvSpPr>
              <a:spLocks noChangeArrowheads="1"/>
            </p:cNvSpPr>
            <p:nvPr/>
          </p:nvSpPr>
          <p:spPr bwMode="auto">
            <a:xfrm>
              <a:off x="2496" y="3072"/>
              <a:ext cx="672" cy="480"/>
            </a:xfrm>
            <a:prstGeom prst="leftRightArrow">
              <a:avLst>
                <a:gd name="adj1" fmla="val 50000"/>
                <a:gd name="adj2" fmla="val 28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等価</a:t>
              </a:r>
            </a:p>
          </p:txBody>
        </p:sp>
      </p:grpSp>
      <p:graphicFrame>
        <p:nvGraphicFramePr>
          <p:cNvPr id="10" name="Group 3"/>
          <p:cNvGraphicFramePr>
            <a:graphicFrameLocks noGrp="1"/>
          </p:cNvGraphicFramePr>
          <p:nvPr>
            <p:extLst>
              <p:ext uri="{D42A27DB-BD31-4B8C-83A1-F6EECF244321}">
                <p14:modId xmlns:p14="http://schemas.microsoft.com/office/powerpoint/2010/main" val="1101346078"/>
              </p:ext>
            </p:extLst>
          </p:nvPr>
        </p:nvGraphicFramePr>
        <p:xfrm>
          <a:off x="1066800" y="3160365"/>
          <a:ext cx="7543800" cy="946992"/>
        </p:xfrm>
        <a:graphic>
          <a:graphicData uri="http://schemas.openxmlformats.org/drawingml/2006/table">
            <a:tbl>
              <a:tblPr/>
              <a:tblGrid>
                <a:gridCol w="1885950">
                  <a:extLst>
                    <a:ext uri="{9D8B030D-6E8A-4147-A177-3AD203B41FA5}">
                      <a16:colId xmlns:a16="http://schemas.microsoft.com/office/drawing/2014/main" val="20000"/>
                    </a:ext>
                  </a:extLst>
                </a:gridCol>
                <a:gridCol w="1885950">
                  <a:extLst>
                    <a:ext uri="{9D8B030D-6E8A-4147-A177-3AD203B41FA5}">
                      <a16:colId xmlns:a16="http://schemas.microsoft.com/office/drawing/2014/main" val="20001"/>
                    </a:ext>
                  </a:extLst>
                </a:gridCol>
                <a:gridCol w="1885950">
                  <a:extLst>
                    <a:ext uri="{9D8B030D-6E8A-4147-A177-3AD203B41FA5}">
                      <a16:colId xmlns:a16="http://schemas.microsoft.com/office/drawing/2014/main" val="20002"/>
                    </a:ext>
                  </a:extLst>
                </a:gridCol>
                <a:gridCol w="1885950">
                  <a:extLst>
                    <a:ext uri="{9D8B030D-6E8A-4147-A177-3AD203B41FA5}">
                      <a16:colId xmlns:a16="http://schemas.microsoft.com/office/drawing/2014/main" val="20003"/>
                    </a:ext>
                  </a:extLst>
                </a:gridCol>
              </a:tblGrid>
              <a:tr h="520171">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DEC</a:t>
                      </a:r>
                    </a:p>
                  </a:txBody>
                  <a:tcPr marL="90000" marR="90000" marT="46776" marB="4677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true)</a:t>
                      </a:r>
                    </a:p>
                  </a:txBody>
                  <a:tcPr marL="90000" marR="90000" marT="46776" marB="467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false)</a:t>
                      </a:r>
                    </a:p>
                  </a:txBody>
                  <a:tcPr marL="90000" marR="90000" marT="46776" marB="4677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7113"/>
                                        </p:tgtEl>
                                        <p:attrNameLst>
                                          <p:attrName>style.visibility</p:attrName>
                                        </p:attrNameLst>
                                      </p:cBhvr>
                                      <p:to>
                                        <p:strVal val="visible"/>
                                      </p:to>
                                    </p:set>
                                    <p:animEffect transition="in" filter="checkerboard(across)">
                                      <p:cBhvr>
                                        <p:cTn id="12" dur="500"/>
                                        <p:tgtEl>
                                          <p:spTgt spid="21711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7114"/>
                                        </p:tgtEl>
                                        <p:attrNameLst>
                                          <p:attrName>style.visibility</p:attrName>
                                        </p:attrNameLst>
                                      </p:cBhvr>
                                      <p:to>
                                        <p:strVal val="visible"/>
                                      </p:to>
                                    </p:set>
                                    <p:animEffect transition="in" filter="checkerboard(across)">
                                      <p:cBhvr>
                                        <p:cTn id="17" dur="500"/>
                                        <p:tgtEl>
                                          <p:spTgt spid="2171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217115"/>
                                        </p:tgtEl>
                                        <p:attrNameLst>
                                          <p:attrName>style.visibility</p:attrName>
                                        </p:attrNameLst>
                                      </p:cBhvr>
                                      <p:to>
                                        <p:strVal val="visible"/>
                                      </p:to>
                                    </p:set>
                                    <p:animEffect transition="in" filter="barn(outVertical)">
                                      <p:cBhvr>
                                        <p:cTn id="22" dur="500"/>
                                        <p:tgtEl>
                                          <p:spTgt spid="217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113" grpId="0" autoUpdateAnimBg="0"/>
      <p:bldP spid="217114"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 </a:t>
            </a:r>
            <a:r>
              <a:rPr lang="ja-JP" altLang="en-US" sz="4000" dirty="0">
                <a:effectLst/>
                <a:latin typeface="Times New Roman" panose="02020603050405020304" pitchFamily="18" charset="0"/>
                <a:ea typeface="ＭＳ Ｐゴシック" panose="020B0600070205080204" pitchFamily="50" charset="-128"/>
              </a:rPr>
              <a:t>(比較演算)</a:t>
            </a:r>
          </a:p>
        </p:txBody>
      </p:sp>
      <p:sp>
        <p:nvSpPr>
          <p:cNvPr id="40963" name="Rectangle 3"/>
          <p:cNvSpPr>
            <a:spLocks noChangeArrowheads="1"/>
          </p:cNvSpPr>
          <p:nvPr/>
        </p:nvSpPr>
        <p:spPr bwMode="auto">
          <a:xfrm>
            <a:off x="11430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BLE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a:t>
            </a:r>
          </a:p>
        </p:txBody>
      </p:sp>
      <p:sp>
        <p:nvSpPr>
          <p:cNvPr id="40964" name="Text Box 4"/>
          <p:cNvSpPr txBox="1">
            <a:spLocks noChangeArrowheads="1"/>
          </p:cNvSpPr>
          <p:nvPr/>
        </p:nvSpPr>
        <p:spPr bwMode="auto">
          <a:xfrm>
            <a:off x="1143000" y="1752600"/>
            <a:ext cx="3962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(&lt;Exp&gt;</a:t>
            </a:r>
            <a:r>
              <a:rPr lang="en-US" altLang="ja-JP" baseline="-25000" dirty="0">
                <a:latin typeface="Times New Roman" panose="02020603050405020304" pitchFamily="18" charset="0"/>
              </a:rPr>
              <a:t>1</a:t>
            </a:r>
            <a:r>
              <a:rPr lang="en-US" altLang="ja-JP" dirty="0">
                <a:latin typeface="Times New Roman" panose="02020603050405020304" pitchFamily="18" charset="0"/>
              </a:rPr>
              <a:t> </a:t>
            </a:r>
            <a:r>
              <a:rPr lang="en-US" altLang="ja-JP" dirty="0">
                <a:solidFill>
                  <a:srgbClr val="FFFF99"/>
                </a:solidFill>
                <a:latin typeface="Times New Roman" panose="02020603050405020304" pitchFamily="18" charset="0"/>
              </a:rPr>
              <a:t>&lt;=</a:t>
            </a:r>
            <a:r>
              <a:rPr lang="en-US" altLang="ja-JP" dirty="0">
                <a:latin typeface="Times New Roman" panose="02020603050405020304" pitchFamily="18" charset="0"/>
              </a:rPr>
              <a:t> &lt;Exp&gt;</a:t>
            </a:r>
            <a:r>
              <a:rPr lang="en-US" altLang="ja-JP" baseline="-25000" dirty="0">
                <a:latin typeface="Times New Roman" panose="02020603050405020304" pitchFamily="18" charset="0"/>
              </a:rPr>
              <a:t>2</a:t>
            </a:r>
            <a:r>
              <a:rPr lang="en-US" altLang="ja-JP" dirty="0">
                <a:latin typeface="Times New Roman" panose="02020603050405020304" pitchFamily="18" charset="0"/>
              </a:rPr>
              <a:t>)</a:t>
            </a:r>
          </a:p>
        </p:txBody>
      </p:sp>
      <p:sp>
        <p:nvSpPr>
          <p:cNvPr id="218117" name="Rectangle 5"/>
          <p:cNvSpPr>
            <a:spLocks noChangeArrowheads="1"/>
          </p:cNvSpPr>
          <p:nvPr/>
        </p:nvSpPr>
        <p:spPr bwMode="auto">
          <a:xfrm>
            <a:off x="11430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BLE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p>
        </p:txBody>
      </p:sp>
      <p:grpSp>
        <p:nvGrpSpPr>
          <p:cNvPr id="218118" name="Group 6"/>
          <p:cNvGrpSpPr>
            <a:grpSpLocks/>
          </p:cNvGrpSpPr>
          <p:nvPr/>
        </p:nvGrpSpPr>
        <p:grpSpPr bwMode="auto">
          <a:xfrm>
            <a:off x="4495800" y="2667000"/>
            <a:ext cx="3886200" cy="1905000"/>
            <a:chOff x="2832" y="1680"/>
            <a:chExt cx="2448" cy="1200"/>
          </a:xfrm>
        </p:grpSpPr>
        <p:sp>
          <p:nvSpPr>
            <p:cNvPr id="40967" name="Rectangle 7"/>
            <p:cNvSpPr>
              <a:spLocks noChangeArrowheads="1"/>
            </p:cNvSpPr>
            <p:nvPr/>
          </p:nvSpPr>
          <p:spPr bwMode="auto">
            <a:xfrm>
              <a:off x="3216" y="1680"/>
              <a:ext cx="2064"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DEC</a:t>
              </a:r>
            </a:p>
          </p:txBody>
        </p:sp>
        <p:sp>
          <p:nvSpPr>
            <p:cNvPr id="40968" name="AutoShape 8"/>
            <p:cNvSpPr>
              <a:spLocks noChangeArrowheads="1"/>
            </p:cNvSpPr>
            <p:nvPr/>
          </p:nvSpPr>
          <p:spPr bwMode="auto">
            <a:xfrm>
              <a:off x="2832" y="2112"/>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grpSp>
        <p:nvGrpSpPr>
          <p:cNvPr id="10" name="Group 12"/>
          <p:cNvGrpSpPr>
            <a:grpSpLocks/>
          </p:cNvGrpSpPr>
          <p:nvPr/>
        </p:nvGrpSpPr>
        <p:grpSpPr bwMode="auto">
          <a:xfrm>
            <a:off x="4800600" y="4572001"/>
            <a:ext cx="3929063" cy="2220913"/>
            <a:chOff x="3024" y="2880"/>
            <a:chExt cx="2475" cy="1399"/>
          </a:xfrm>
        </p:grpSpPr>
        <p:sp>
          <p:nvSpPr>
            <p:cNvPr id="11" name="Rectangle 10"/>
            <p:cNvSpPr>
              <a:spLocks noChangeArrowheads="1"/>
            </p:cNvSpPr>
            <p:nvPr/>
          </p:nvSpPr>
          <p:spPr bwMode="auto">
            <a:xfrm>
              <a:off x="3600" y="3168"/>
              <a:ext cx="1008" cy="1111"/>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DEC</a:t>
              </a: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NOT</a:t>
              </a:r>
            </a:p>
          </p:txBody>
        </p:sp>
        <p:sp>
          <p:nvSpPr>
            <p:cNvPr id="12" name="Text Box 11"/>
            <p:cNvSpPr txBox="1">
              <a:spLocks noChangeArrowheads="1"/>
            </p:cNvSpPr>
            <p:nvPr/>
          </p:nvSpPr>
          <p:spPr bwMode="auto">
            <a:xfrm>
              <a:off x="3024" y="2880"/>
              <a:ext cx="247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(※以下の様にした方が安全)</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8117"/>
                                        </p:tgtEl>
                                        <p:attrNameLst>
                                          <p:attrName>style.visibility</p:attrName>
                                        </p:attrNameLst>
                                      </p:cBhvr>
                                      <p:to>
                                        <p:strVal val="visible"/>
                                      </p:to>
                                    </p:set>
                                    <p:animEffect transition="in" filter="checkerboard(across)">
                                      <p:cBhvr>
                                        <p:cTn id="7" dur="500"/>
                                        <p:tgtEl>
                                          <p:spTgt spid="2181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8118"/>
                                        </p:tgtEl>
                                        <p:attrNameLst>
                                          <p:attrName>style.visibility</p:attrName>
                                        </p:attrNameLst>
                                      </p:cBhvr>
                                      <p:to>
                                        <p:strVal val="visible"/>
                                      </p:to>
                                    </p:set>
                                    <p:animEffect transition="in" filter="wipe(left)">
                                      <p:cBhvr>
                                        <p:cTn id="12" dur="500"/>
                                        <p:tgtEl>
                                          <p:spTgt spid="21811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7" grpId="0"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比較演算のアセンブラコード</a:t>
            </a:r>
          </a:p>
        </p:txBody>
      </p:sp>
      <p:graphicFrame>
        <p:nvGraphicFramePr>
          <p:cNvPr id="207904" name="Group 1056"/>
          <p:cNvGraphicFramePr>
            <a:graphicFrameLocks noGrp="1"/>
          </p:cNvGraphicFramePr>
          <p:nvPr>
            <p:extLst>
              <p:ext uri="{D42A27DB-BD31-4B8C-83A1-F6EECF244321}">
                <p14:modId xmlns:p14="http://schemas.microsoft.com/office/powerpoint/2010/main" val="1327045844"/>
              </p:ext>
            </p:extLst>
          </p:nvPr>
        </p:nvGraphicFramePr>
        <p:xfrm>
          <a:off x="4267200" y="2667000"/>
          <a:ext cx="4419600" cy="3642072"/>
        </p:xfrm>
        <a:graphic>
          <a:graphicData uri="http://schemas.openxmlformats.org/drawingml/2006/table">
            <a:tbl>
              <a:tblPr/>
              <a:tblGrid>
                <a:gridCol w="1420586">
                  <a:extLst>
                    <a:ext uri="{9D8B030D-6E8A-4147-A177-3AD203B41FA5}">
                      <a16:colId xmlns:a16="http://schemas.microsoft.com/office/drawing/2014/main" val="20000"/>
                    </a:ext>
                  </a:extLst>
                </a:gridCol>
                <a:gridCol w="2999014">
                  <a:extLst>
                    <a:ext uri="{9D8B030D-6E8A-4147-A177-3AD203B41FA5}">
                      <a16:colId xmlns:a16="http://schemas.microsoft.com/office/drawing/2014/main" val="20001"/>
                    </a:ext>
                  </a:extLst>
                </a:gridCol>
              </a:tblGrid>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コード</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NOT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DEC</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INC  NOT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INC</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DEC  NOT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3821" name="Rectangle 1053"/>
          <p:cNvSpPr>
            <a:spLocks noChangeArrowheads="1"/>
          </p:cNvSpPr>
          <p:nvPr/>
        </p:nvSpPr>
        <p:spPr bwMode="auto">
          <a:xfrm>
            <a:off x="6858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COMP</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BEQ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p>
        </p:txBody>
      </p:sp>
      <p:sp>
        <p:nvSpPr>
          <p:cNvPr id="33822" name="Text Box 1054"/>
          <p:cNvSpPr txBox="1">
            <a:spLocks noChangeArrowheads="1"/>
          </p:cNvSpPr>
          <p:nvPr/>
        </p:nvSpPr>
        <p:spPr bwMode="auto">
          <a:xfrm>
            <a:off x="681942" y="1737247"/>
            <a:ext cx="3962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(&lt;Exp&gt;</a:t>
            </a:r>
            <a:r>
              <a:rPr lang="en-US" altLang="ja-JP" baseline="-25000" dirty="0">
                <a:latin typeface="Times New Roman" panose="02020603050405020304" pitchFamily="18" charset="0"/>
              </a:rPr>
              <a:t>1</a:t>
            </a:r>
            <a:r>
              <a:rPr lang="en-US" altLang="ja-JP" dirty="0">
                <a:latin typeface="Times New Roman" panose="02020603050405020304" pitchFamily="18" charset="0"/>
              </a:rPr>
              <a:t> == &lt;Exp&gt;</a:t>
            </a:r>
            <a:r>
              <a:rPr lang="en-US" altLang="ja-JP" baseline="-25000" dirty="0">
                <a:latin typeface="Times New Roman" panose="02020603050405020304" pitchFamily="18" charset="0"/>
              </a:rPr>
              <a:t>2</a:t>
            </a:r>
            <a:r>
              <a:rPr lang="en-US" altLang="ja-JP" dirty="0">
                <a:latin typeface="Times New Roman" panose="02020603050405020304" pitchFamily="18" charset="0"/>
              </a:rPr>
              <a:t>)</a:t>
            </a:r>
          </a:p>
        </p:txBody>
      </p:sp>
      <p:grpSp>
        <p:nvGrpSpPr>
          <p:cNvPr id="4" name="グループ化 3"/>
          <p:cNvGrpSpPr/>
          <p:nvPr/>
        </p:nvGrpSpPr>
        <p:grpSpPr>
          <a:xfrm>
            <a:off x="3276600" y="3733800"/>
            <a:ext cx="876300" cy="2133600"/>
            <a:chOff x="3276600" y="3733800"/>
            <a:chExt cx="876300" cy="2133600"/>
          </a:xfrm>
        </p:grpSpPr>
        <p:sp>
          <p:nvSpPr>
            <p:cNvPr id="2" name="右中かっこ 1"/>
            <p:cNvSpPr/>
            <p:nvPr/>
          </p:nvSpPr>
          <p:spPr bwMode="auto">
            <a:xfrm>
              <a:off x="3276600" y="3733800"/>
              <a:ext cx="304800" cy="2133600"/>
            </a:xfrm>
            <a:prstGeom prst="rightBrace">
              <a:avLst/>
            </a:prstGeom>
            <a:noFill/>
            <a:ln w="38100" cap="flat" cmpd="sng" algn="ctr">
              <a:solidFill>
                <a:srgbClr val="FFFF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3" name="右矢印 2"/>
            <p:cNvSpPr/>
            <p:nvPr/>
          </p:nvSpPr>
          <p:spPr bwMode="auto">
            <a:xfrm>
              <a:off x="3695700" y="4533900"/>
              <a:ext cx="457200" cy="5334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grpSp>
    </p:spTree>
    <p:extLst>
      <p:ext uri="{BB962C8B-B14F-4D97-AF65-F5344CB8AC3E}">
        <p14:creationId xmlns:p14="http://schemas.microsoft.com/office/powerpoint/2010/main" val="35914233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 </a:t>
            </a:r>
            <a:r>
              <a:rPr lang="ja-JP" altLang="en-US" sz="4000" dirty="0">
                <a:effectLst/>
                <a:latin typeface="Times New Roman" panose="02020603050405020304" pitchFamily="18" charset="0"/>
                <a:ea typeface="ＭＳ Ｐゴシック" panose="020B0600070205080204" pitchFamily="50" charset="-128"/>
              </a:rPr>
              <a:t>(条件分岐)</a:t>
            </a:r>
          </a:p>
        </p:txBody>
      </p:sp>
      <p:sp>
        <p:nvSpPr>
          <p:cNvPr id="41987" name="Text Box 3"/>
          <p:cNvSpPr txBox="1">
            <a:spLocks noChangeArrowheads="1"/>
          </p:cNvSpPr>
          <p:nvPr/>
        </p:nvSpPr>
        <p:spPr bwMode="auto">
          <a:xfrm>
            <a:off x="685800" y="1752600"/>
            <a:ext cx="4343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(&lt;Exp&gt;</a:t>
            </a:r>
            <a:r>
              <a:rPr lang="en-US" altLang="ja-JP" baseline="-25000" dirty="0">
                <a:latin typeface="Times New Roman" panose="02020603050405020304" pitchFamily="18" charset="0"/>
              </a:rPr>
              <a:t>1</a:t>
            </a:r>
            <a:r>
              <a:rPr lang="en-US" altLang="ja-JP" dirty="0">
                <a:latin typeface="Times New Roman" panose="02020603050405020304" pitchFamily="18" charset="0"/>
              </a:rPr>
              <a:t> == &lt;Exp&gt;</a:t>
            </a:r>
            <a:r>
              <a:rPr lang="en-US" altLang="ja-JP" baseline="-25000" dirty="0">
                <a:latin typeface="Times New Roman" panose="02020603050405020304" pitchFamily="18" charset="0"/>
              </a:rPr>
              <a:t>2</a:t>
            </a:r>
            <a:r>
              <a:rPr lang="en-US" altLang="ja-JP" dirty="0">
                <a:latin typeface="Times New Roman" panose="02020603050405020304" pitchFamily="18" charset="0"/>
              </a:rPr>
              <a:t>) ...</a:t>
            </a:r>
          </a:p>
        </p:txBody>
      </p:sp>
      <p:sp>
        <p:nvSpPr>
          <p:cNvPr id="41988" name="Rectangle 4"/>
          <p:cNvSpPr>
            <a:spLocks noChangeArrowheads="1"/>
          </p:cNvSpPr>
          <p:nvPr/>
        </p:nvSpPr>
        <p:spPr bwMode="auto">
          <a:xfrm>
            <a:off x="914400" y="2667000"/>
            <a:ext cx="2667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ja-JP" altLang="en-US" sz="28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 BEQ      L3</a:t>
            </a:r>
          </a:p>
        </p:txBody>
      </p:sp>
      <p:sp>
        <p:nvSpPr>
          <p:cNvPr id="220165" name="Rectangle 5"/>
          <p:cNvSpPr>
            <a:spLocks noChangeArrowheads="1"/>
          </p:cNvSpPr>
          <p:nvPr/>
        </p:nvSpPr>
        <p:spPr bwMode="auto">
          <a:xfrm>
            <a:off x="914400" y="2667000"/>
            <a:ext cx="2667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ja-JP" altLang="en-US" sz="28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BEQ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r>
              <a:rPr lang="en-US" altLang="ja-JP" sz="2800" dirty="0">
                <a:latin typeface="Times New Roman" panose="02020603050405020304" pitchFamily="18" charset="0"/>
              </a:rPr>
              <a:t> BEQ      L3</a:t>
            </a:r>
          </a:p>
        </p:txBody>
      </p:sp>
      <p:grpSp>
        <p:nvGrpSpPr>
          <p:cNvPr id="220173" name="Group 13"/>
          <p:cNvGrpSpPr>
            <a:grpSpLocks/>
          </p:cNvGrpSpPr>
          <p:nvPr/>
        </p:nvGrpSpPr>
        <p:grpSpPr bwMode="auto">
          <a:xfrm>
            <a:off x="3657600" y="2667000"/>
            <a:ext cx="2514600" cy="2286000"/>
            <a:chOff x="2304" y="1680"/>
            <a:chExt cx="1584" cy="1440"/>
          </a:xfrm>
        </p:grpSpPr>
        <p:sp>
          <p:nvSpPr>
            <p:cNvPr id="41997" name="Rectangle 7"/>
            <p:cNvSpPr>
              <a:spLocks noChangeArrowheads="1"/>
            </p:cNvSpPr>
            <p:nvPr/>
          </p:nvSpPr>
          <p:spPr bwMode="auto">
            <a:xfrm>
              <a:off x="2928" y="1680"/>
              <a:ext cx="960" cy="144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p>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BEQ   L3</a:t>
              </a:r>
            </a:p>
          </p:txBody>
        </p:sp>
        <p:sp>
          <p:nvSpPr>
            <p:cNvPr id="41998" name="AutoShape 8"/>
            <p:cNvSpPr>
              <a:spLocks noChangeArrowheads="1"/>
            </p:cNvSpPr>
            <p:nvPr/>
          </p:nvSpPr>
          <p:spPr bwMode="auto">
            <a:xfrm>
              <a:off x="2304" y="1968"/>
              <a:ext cx="576" cy="67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代数的</a:t>
              </a:r>
            </a:p>
            <a:p>
              <a:pPr algn="ctr" eaLnBrk="1" hangingPunct="1">
                <a:spcBef>
                  <a:spcPct val="0"/>
                </a:spcBef>
                <a:buClrTx/>
                <a:buSzTx/>
                <a:buFontTx/>
                <a:buNone/>
              </a:pPr>
              <a:r>
                <a:rPr lang="ja-JP" altLang="en-US" sz="1800" dirty="0">
                  <a:latin typeface="Times New Roman" panose="02020603050405020304" pitchFamily="18" charset="0"/>
                </a:rPr>
                <a:t>簡約化</a:t>
              </a:r>
            </a:p>
          </p:txBody>
        </p:sp>
      </p:grpSp>
      <p:sp>
        <p:nvSpPr>
          <p:cNvPr id="220169" name="Rectangle 9"/>
          <p:cNvSpPr>
            <a:spLocks noChangeArrowheads="1"/>
          </p:cNvSpPr>
          <p:nvPr/>
        </p:nvSpPr>
        <p:spPr bwMode="auto">
          <a:xfrm>
            <a:off x="4648200" y="2667000"/>
            <a:ext cx="15240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p>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NOT</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BEQ   </a:t>
            </a:r>
            <a:r>
              <a:rPr lang="en-US" altLang="ja-JP" sz="2800" dirty="0">
                <a:latin typeface="Times New Roman" panose="02020603050405020304" pitchFamily="18" charset="0"/>
              </a:rPr>
              <a:t>L3</a:t>
            </a:r>
          </a:p>
        </p:txBody>
      </p:sp>
      <p:grpSp>
        <p:nvGrpSpPr>
          <p:cNvPr id="220174" name="Group 14"/>
          <p:cNvGrpSpPr>
            <a:grpSpLocks/>
          </p:cNvGrpSpPr>
          <p:nvPr/>
        </p:nvGrpSpPr>
        <p:grpSpPr bwMode="auto">
          <a:xfrm>
            <a:off x="6248400" y="2667000"/>
            <a:ext cx="2514600" cy="1828800"/>
            <a:chOff x="3936" y="1680"/>
            <a:chExt cx="1584" cy="1152"/>
          </a:xfrm>
        </p:grpSpPr>
        <p:sp>
          <p:nvSpPr>
            <p:cNvPr id="41995" name="AutoShape 10"/>
            <p:cNvSpPr>
              <a:spLocks noChangeArrowheads="1"/>
            </p:cNvSpPr>
            <p:nvPr/>
          </p:nvSpPr>
          <p:spPr bwMode="auto">
            <a:xfrm>
              <a:off x="3936" y="1968"/>
              <a:ext cx="576" cy="67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代数的</a:t>
              </a:r>
            </a:p>
            <a:p>
              <a:pPr algn="ctr" eaLnBrk="1" hangingPunct="1">
                <a:spcBef>
                  <a:spcPct val="0"/>
                </a:spcBef>
                <a:buClrTx/>
                <a:buSzTx/>
                <a:buFontTx/>
                <a:buNone/>
              </a:pPr>
              <a:r>
                <a:rPr lang="ja-JP" altLang="en-US" sz="1800" dirty="0">
                  <a:latin typeface="Times New Roman" panose="02020603050405020304" pitchFamily="18" charset="0"/>
                </a:rPr>
                <a:t>簡約化</a:t>
              </a:r>
            </a:p>
          </p:txBody>
        </p:sp>
        <p:sp>
          <p:nvSpPr>
            <p:cNvPr id="41996" name="Rectangle 12"/>
            <p:cNvSpPr>
              <a:spLocks noChangeArrowheads="1"/>
            </p:cNvSpPr>
            <p:nvPr/>
          </p:nvSpPr>
          <p:spPr bwMode="auto">
            <a:xfrm>
              <a:off x="4560" y="1680"/>
              <a:ext cx="960" cy="115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p>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BNE   L3</a:t>
              </a:r>
            </a:p>
          </p:txBody>
        </p:sp>
      </p:grpSp>
      <p:sp>
        <p:nvSpPr>
          <p:cNvPr id="220175" name="Text Box 15"/>
          <p:cNvSpPr txBox="1">
            <a:spLocks noChangeArrowheads="1"/>
          </p:cNvSpPr>
          <p:nvPr/>
        </p:nvSpPr>
        <p:spPr bwMode="auto">
          <a:xfrm>
            <a:off x="3733800" y="5257800"/>
            <a:ext cx="22050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否定した結果</a:t>
            </a:r>
          </a:p>
          <a:p>
            <a:pPr eaLnBrk="1" hangingPunct="1">
              <a:spcBef>
                <a:spcPct val="0"/>
              </a:spcBef>
              <a:buClrTx/>
              <a:buSzTx/>
              <a:buFontTx/>
              <a:buNone/>
            </a:pPr>
            <a:r>
              <a:rPr lang="ja-JP" altLang="en-US" sz="2800" dirty="0">
                <a:latin typeface="Times New Roman" panose="02020603050405020304" pitchFamily="18" charset="0"/>
              </a:rPr>
              <a:t>0 のとき分岐</a:t>
            </a:r>
          </a:p>
        </p:txBody>
      </p:sp>
      <p:sp>
        <p:nvSpPr>
          <p:cNvPr id="220176" name="Text Box 16"/>
          <p:cNvSpPr txBox="1">
            <a:spLocks noChangeArrowheads="1"/>
          </p:cNvSpPr>
          <p:nvPr/>
        </p:nvSpPr>
        <p:spPr bwMode="auto">
          <a:xfrm>
            <a:off x="5791200" y="5486400"/>
            <a:ext cx="31543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0以外のとき分岐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0165"/>
                                        </p:tgtEl>
                                        <p:attrNameLst>
                                          <p:attrName>style.visibility</p:attrName>
                                        </p:attrNameLst>
                                      </p:cBhvr>
                                      <p:to>
                                        <p:strVal val="visible"/>
                                      </p:to>
                                    </p:set>
                                    <p:animEffect transition="in" filter="checkerboard(across)">
                                      <p:cBhvr>
                                        <p:cTn id="7" dur="500"/>
                                        <p:tgtEl>
                                          <p:spTgt spid="2201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20173"/>
                                        </p:tgtEl>
                                        <p:attrNameLst>
                                          <p:attrName>style.visibility</p:attrName>
                                        </p:attrNameLst>
                                      </p:cBhvr>
                                      <p:to>
                                        <p:strVal val="visible"/>
                                      </p:to>
                                    </p:set>
                                    <p:animEffect transition="in" filter="wipe(left)">
                                      <p:cBhvr>
                                        <p:cTn id="12" dur="500"/>
                                        <p:tgtEl>
                                          <p:spTgt spid="2201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0169"/>
                                        </p:tgtEl>
                                        <p:attrNameLst>
                                          <p:attrName>style.visibility</p:attrName>
                                        </p:attrNameLst>
                                      </p:cBhvr>
                                      <p:to>
                                        <p:strVal val="visible"/>
                                      </p:to>
                                    </p:set>
                                    <p:animEffect transition="in" filter="checkerboard(across)">
                                      <p:cBhvr>
                                        <p:cTn id="17" dur="500"/>
                                        <p:tgtEl>
                                          <p:spTgt spid="2201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0175"/>
                                        </p:tgtEl>
                                        <p:attrNameLst>
                                          <p:attrName>style.visibility</p:attrName>
                                        </p:attrNameLst>
                                      </p:cBhvr>
                                      <p:to>
                                        <p:strVal val="visible"/>
                                      </p:to>
                                    </p:set>
                                    <p:animEffect transition="in" filter="checkerboard(across)">
                                      <p:cBhvr>
                                        <p:cTn id="22" dur="500"/>
                                        <p:tgtEl>
                                          <p:spTgt spid="22017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0176"/>
                                        </p:tgtEl>
                                        <p:attrNameLst>
                                          <p:attrName>style.visibility</p:attrName>
                                        </p:attrNameLst>
                                      </p:cBhvr>
                                      <p:to>
                                        <p:strVal val="visible"/>
                                      </p:to>
                                    </p:set>
                                    <p:animEffect transition="in" filter="wipe(left)">
                                      <p:cBhvr>
                                        <p:cTn id="27" dur="500"/>
                                        <p:tgtEl>
                                          <p:spTgt spid="22017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20174"/>
                                        </p:tgtEl>
                                        <p:attrNameLst>
                                          <p:attrName>style.visibility</p:attrName>
                                        </p:attrNameLst>
                                      </p:cBhvr>
                                      <p:to>
                                        <p:strVal val="visible"/>
                                      </p:to>
                                    </p:set>
                                    <p:animEffect transition="in" filter="wipe(left)">
                                      <p:cBhvr>
                                        <p:cTn id="32" dur="500"/>
                                        <p:tgtEl>
                                          <p:spTgt spid="220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5" grpId="0" animBg="1" autoUpdateAnimBg="0"/>
      <p:bldP spid="220169" grpId="0" animBg="1" autoUpdateAnimBg="0"/>
      <p:bldP spid="220175" grpId="0" autoUpdateAnimBg="0"/>
      <p:bldP spid="220176"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050"/>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 </a:t>
            </a:r>
            <a:r>
              <a:rPr lang="ja-JP" altLang="en-US" sz="4000" dirty="0">
                <a:effectLst/>
                <a:latin typeface="Times New Roman" panose="02020603050405020304" pitchFamily="18" charset="0"/>
                <a:ea typeface="ＭＳ Ｐゴシック" panose="020B0600070205080204" pitchFamily="50" charset="-128"/>
              </a:rPr>
              <a:t>(条件分岐)</a:t>
            </a:r>
          </a:p>
        </p:txBody>
      </p:sp>
      <p:sp>
        <p:nvSpPr>
          <p:cNvPr id="43011" name="Text Box 2051"/>
          <p:cNvSpPr txBox="1">
            <a:spLocks noChangeArrowheads="1"/>
          </p:cNvSpPr>
          <p:nvPr/>
        </p:nvSpPr>
        <p:spPr bwMode="auto">
          <a:xfrm>
            <a:off x="685800" y="1752600"/>
            <a:ext cx="4343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(&lt;Exp&gt;</a:t>
            </a:r>
            <a:r>
              <a:rPr lang="en-US" altLang="ja-JP" baseline="-25000" dirty="0">
                <a:latin typeface="Times New Roman" panose="02020603050405020304" pitchFamily="18" charset="0"/>
              </a:rPr>
              <a:t>1</a:t>
            </a:r>
            <a:r>
              <a:rPr lang="en-US" altLang="ja-JP" dirty="0">
                <a:latin typeface="Times New Roman" panose="02020603050405020304" pitchFamily="18" charset="0"/>
              </a:rPr>
              <a:t> </a:t>
            </a:r>
            <a:r>
              <a:rPr lang="en-US" altLang="ja-JP" dirty="0">
                <a:solidFill>
                  <a:srgbClr val="FFFF99"/>
                </a:solidFill>
                <a:latin typeface="Times New Roman" panose="02020603050405020304" pitchFamily="18" charset="0"/>
              </a:rPr>
              <a:t>&lt;=</a:t>
            </a:r>
            <a:r>
              <a:rPr lang="en-US" altLang="ja-JP" dirty="0">
                <a:latin typeface="Times New Roman" panose="02020603050405020304" pitchFamily="18" charset="0"/>
              </a:rPr>
              <a:t> &lt;Exp&gt;</a:t>
            </a:r>
            <a:r>
              <a:rPr lang="en-US" altLang="ja-JP" baseline="-25000" dirty="0">
                <a:latin typeface="Times New Roman" panose="02020603050405020304" pitchFamily="18" charset="0"/>
              </a:rPr>
              <a:t>2</a:t>
            </a:r>
            <a:r>
              <a:rPr lang="en-US" altLang="ja-JP" dirty="0">
                <a:latin typeface="Times New Roman" panose="02020603050405020304" pitchFamily="18" charset="0"/>
              </a:rPr>
              <a:t>) ...</a:t>
            </a:r>
          </a:p>
        </p:txBody>
      </p:sp>
      <p:sp>
        <p:nvSpPr>
          <p:cNvPr id="43012" name="Rectangle 2052"/>
          <p:cNvSpPr>
            <a:spLocks noChangeArrowheads="1"/>
          </p:cNvSpPr>
          <p:nvPr/>
        </p:nvSpPr>
        <p:spPr bwMode="auto">
          <a:xfrm>
            <a:off x="914400" y="2667000"/>
            <a:ext cx="2667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ja-JP" altLang="en-US" sz="28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BLE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 BEQ      L3</a:t>
            </a:r>
          </a:p>
        </p:txBody>
      </p:sp>
      <p:sp>
        <p:nvSpPr>
          <p:cNvPr id="221189" name="Rectangle 2053"/>
          <p:cNvSpPr>
            <a:spLocks noChangeArrowheads="1"/>
          </p:cNvSpPr>
          <p:nvPr/>
        </p:nvSpPr>
        <p:spPr bwMode="auto">
          <a:xfrm>
            <a:off x="914400" y="2667000"/>
            <a:ext cx="2667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ja-JP" altLang="en-US" sz="28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BLE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r>
              <a:rPr lang="en-US" altLang="ja-JP" sz="2800" dirty="0">
                <a:latin typeface="Times New Roman" panose="02020603050405020304" pitchFamily="18" charset="0"/>
              </a:rPr>
              <a:t> BEQ      L3</a:t>
            </a:r>
          </a:p>
        </p:txBody>
      </p:sp>
      <p:grpSp>
        <p:nvGrpSpPr>
          <p:cNvPr id="221190" name="Group 2054"/>
          <p:cNvGrpSpPr>
            <a:grpSpLocks/>
          </p:cNvGrpSpPr>
          <p:nvPr/>
        </p:nvGrpSpPr>
        <p:grpSpPr bwMode="auto">
          <a:xfrm>
            <a:off x="3657600" y="2667000"/>
            <a:ext cx="2514600" cy="2286000"/>
            <a:chOff x="2304" y="1680"/>
            <a:chExt cx="1584" cy="1440"/>
          </a:xfrm>
        </p:grpSpPr>
        <p:sp>
          <p:nvSpPr>
            <p:cNvPr id="43021" name="Rectangle 2055"/>
            <p:cNvSpPr>
              <a:spLocks noChangeArrowheads="1"/>
            </p:cNvSpPr>
            <p:nvPr/>
          </p:nvSpPr>
          <p:spPr bwMode="auto">
            <a:xfrm>
              <a:off x="2928" y="1680"/>
              <a:ext cx="960" cy="144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p>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DEC</a:t>
              </a:r>
            </a:p>
            <a:p>
              <a:pPr eaLnBrk="1" hangingPunct="1">
                <a:spcBef>
                  <a:spcPct val="0"/>
                </a:spcBef>
                <a:buClrTx/>
                <a:buSzTx/>
                <a:buFontTx/>
                <a:buNone/>
              </a:pPr>
              <a:r>
                <a:rPr lang="en-US" altLang="ja-JP" sz="2800" dirty="0">
                  <a:latin typeface="Times New Roman" panose="02020603050405020304" pitchFamily="18" charset="0"/>
                </a:rPr>
                <a:t>BEQ   L3</a:t>
              </a:r>
            </a:p>
          </p:txBody>
        </p:sp>
        <p:sp>
          <p:nvSpPr>
            <p:cNvPr id="43022" name="AutoShape 2056"/>
            <p:cNvSpPr>
              <a:spLocks noChangeArrowheads="1"/>
            </p:cNvSpPr>
            <p:nvPr/>
          </p:nvSpPr>
          <p:spPr bwMode="auto">
            <a:xfrm>
              <a:off x="2304" y="1968"/>
              <a:ext cx="576" cy="67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代数的</a:t>
              </a:r>
            </a:p>
            <a:p>
              <a:pPr algn="ctr" eaLnBrk="1" hangingPunct="1">
                <a:spcBef>
                  <a:spcPct val="0"/>
                </a:spcBef>
                <a:buClrTx/>
                <a:buSzTx/>
                <a:buFontTx/>
                <a:buNone/>
              </a:pPr>
              <a:r>
                <a:rPr lang="ja-JP" altLang="en-US" sz="1800" dirty="0">
                  <a:latin typeface="Times New Roman" panose="02020603050405020304" pitchFamily="18" charset="0"/>
                </a:rPr>
                <a:t>簡約化</a:t>
              </a:r>
            </a:p>
          </p:txBody>
        </p:sp>
      </p:grpSp>
      <p:sp>
        <p:nvSpPr>
          <p:cNvPr id="221193" name="Rectangle 2057"/>
          <p:cNvSpPr>
            <a:spLocks noChangeArrowheads="1"/>
          </p:cNvSpPr>
          <p:nvPr/>
        </p:nvSpPr>
        <p:spPr bwMode="auto">
          <a:xfrm>
            <a:off x="4648200" y="2667000"/>
            <a:ext cx="15240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p>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DEC</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BEQ   </a:t>
            </a:r>
            <a:r>
              <a:rPr lang="en-US" altLang="ja-JP" sz="2800" dirty="0">
                <a:latin typeface="Times New Roman" panose="02020603050405020304" pitchFamily="18" charset="0"/>
              </a:rPr>
              <a:t>L3</a:t>
            </a:r>
          </a:p>
        </p:txBody>
      </p:sp>
      <p:grpSp>
        <p:nvGrpSpPr>
          <p:cNvPr id="221194" name="Group 2058"/>
          <p:cNvGrpSpPr>
            <a:grpSpLocks/>
          </p:cNvGrpSpPr>
          <p:nvPr/>
        </p:nvGrpSpPr>
        <p:grpSpPr bwMode="auto">
          <a:xfrm>
            <a:off x="6248400" y="2667000"/>
            <a:ext cx="2514600" cy="1828800"/>
            <a:chOff x="3936" y="1680"/>
            <a:chExt cx="1584" cy="1152"/>
          </a:xfrm>
        </p:grpSpPr>
        <p:sp>
          <p:nvSpPr>
            <p:cNvPr id="43019" name="AutoShape 2059"/>
            <p:cNvSpPr>
              <a:spLocks noChangeArrowheads="1"/>
            </p:cNvSpPr>
            <p:nvPr/>
          </p:nvSpPr>
          <p:spPr bwMode="auto">
            <a:xfrm>
              <a:off x="3936" y="1968"/>
              <a:ext cx="576" cy="67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代数的</a:t>
              </a:r>
            </a:p>
            <a:p>
              <a:pPr algn="ctr" eaLnBrk="1" hangingPunct="1">
                <a:spcBef>
                  <a:spcPct val="0"/>
                </a:spcBef>
                <a:buClrTx/>
                <a:buSzTx/>
                <a:buFontTx/>
                <a:buNone/>
              </a:pPr>
              <a:r>
                <a:rPr lang="ja-JP" altLang="en-US" sz="1800" dirty="0">
                  <a:latin typeface="Times New Roman" panose="02020603050405020304" pitchFamily="18" charset="0"/>
                </a:rPr>
                <a:t>簡約化</a:t>
              </a:r>
            </a:p>
          </p:txBody>
        </p:sp>
        <p:sp>
          <p:nvSpPr>
            <p:cNvPr id="43020" name="Rectangle 2060"/>
            <p:cNvSpPr>
              <a:spLocks noChangeArrowheads="1"/>
            </p:cNvSpPr>
            <p:nvPr/>
          </p:nvSpPr>
          <p:spPr bwMode="auto">
            <a:xfrm>
              <a:off x="4560" y="1680"/>
              <a:ext cx="960" cy="115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p>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BGT   L3</a:t>
              </a:r>
            </a:p>
          </p:txBody>
        </p:sp>
      </p:grpSp>
      <p:sp>
        <p:nvSpPr>
          <p:cNvPr id="221198" name="Text Box 2062"/>
          <p:cNvSpPr txBox="1">
            <a:spLocks noChangeArrowheads="1"/>
          </p:cNvSpPr>
          <p:nvPr/>
        </p:nvSpPr>
        <p:spPr bwMode="auto">
          <a:xfrm>
            <a:off x="3810000" y="5257800"/>
            <a:ext cx="24844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1 を引いた結果</a:t>
            </a:r>
          </a:p>
          <a:p>
            <a:pPr eaLnBrk="1" hangingPunct="1">
              <a:spcBef>
                <a:spcPct val="0"/>
              </a:spcBef>
              <a:buClrTx/>
              <a:buSzTx/>
              <a:buFontTx/>
              <a:buNone/>
            </a:pPr>
            <a:r>
              <a:rPr lang="ja-JP" altLang="en-US" sz="2800" dirty="0">
                <a:latin typeface="Times New Roman" panose="02020603050405020304" pitchFamily="18" charset="0"/>
              </a:rPr>
              <a:t>0 のとき分岐</a:t>
            </a:r>
          </a:p>
        </p:txBody>
      </p:sp>
      <p:sp>
        <p:nvSpPr>
          <p:cNvPr id="221199" name="Text Box 2063"/>
          <p:cNvSpPr txBox="1">
            <a:spLocks noChangeArrowheads="1"/>
          </p:cNvSpPr>
          <p:nvPr/>
        </p:nvSpPr>
        <p:spPr bwMode="auto">
          <a:xfrm>
            <a:off x="6248400" y="5486400"/>
            <a:ext cx="25320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1 のとき分岐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1189"/>
                                        </p:tgtEl>
                                        <p:attrNameLst>
                                          <p:attrName>style.visibility</p:attrName>
                                        </p:attrNameLst>
                                      </p:cBhvr>
                                      <p:to>
                                        <p:strVal val="visible"/>
                                      </p:to>
                                    </p:set>
                                    <p:animEffect transition="in" filter="checkerboard(across)">
                                      <p:cBhvr>
                                        <p:cTn id="7" dur="500"/>
                                        <p:tgtEl>
                                          <p:spTgt spid="2211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21190"/>
                                        </p:tgtEl>
                                        <p:attrNameLst>
                                          <p:attrName>style.visibility</p:attrName>
                                        </p:attrNameLst>
                                      </p:cBhvr>
                                      <p:to>
                                        <p:strVal val="visible"/>
                                      </p:to>
                                    </p:set>
                                    <p:animEffect transition="in" filter="wipe(left)">
                                      <p:cBhvr>
                                        <p:cTn id="12" dur="500"/>
                                        <p:tgtEl>
                                          <p:spTgt spid="2211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1193"/>
                                        </p:tgtEl>
                                        <p:attrNameLst>
                                          <p:attrName>style.visibility</p:attrName>
                                        </p:attrNameLst>
                                      </p:cBhvr>
                                      <p:to>
                                        <p:strVal val="visible"/>
                                      </p:to>
                                    </p:set>
                                    <p:animEffect transition="in" filter="checkerboard(across)">
                                      <p:cBhvr>
                                        <p:cTn id="17" dur="500"/>
                                        <p:tgtEl>
                                          <p:spTgt spid="2211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1198"/>
                                        </p:tgtEl>
                                        <p:attrNameLst>
                                          <p:attrName>style.visibility</p:attrName>
                                        </p:attrNameLst>
                                      </p:cBhvr>
                                      <p:to>
                                        <p:strVal val="visible"/>
                                      </p:to>
                                    </p:set>
                                    <p:animEffect transition="in" filter="checkerboard(across)">
                                      <p:cBhvr>
                                        <p:cTn id="22" dur="500"/>
                                        <p:tgtEl>
                                          <p:spTgt spid="2211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1199"/>
                                        </p:tgtEl>
                                        <p:attrNameLst>
                                          <p:attrName>style.visibility</p:attrName>
                                        </p:attrNameLst>
                                      </p:cBhvr>
                                      <p:to>
                                        <p:strVal val="visible"/>
                                      </p:to>
                                    </p:set>
                                    <p:animEffect transition="in" filter="wipe(left)">
                                      <p:cBhvr>
                                        <p:cTn id="27" dur="500"/>
                                        <p:tgtEl>
                                          <p:spTgt spid="2211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21194"/>
                                        </p:tgtEl>
                                        <p:attrNameLst>
                                          <p:attrName>style.visibility</p:attrName>
                                        </p:attrNameLst>
                                      </p:cBhvr>
                                      <p:to>
                                        <p:strVal val="visible"/>
                                      </p:to>
                                    </p:set>
                                    <p:animEffect transition="in" filter="wipe(left)">
                                      <p:cBhvr>
                                        <p:cTn id="32" dur="500"/>
                                        <p:tgtEl>
                                          <p:spTgt spid="221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9" grpId="0" animBg="1" autoUpdateAnimBg="0"/>
      <p:bldP spid="221193" grpId="0" animBg="1" autoUpdateAnimBg="0"/>
      <p:bldP spid="221198" grpId="0" autoUpdateAnimBg="0"/>
      <p:bldP spid="221199"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条件分岐のアセンブラコード</a:t>
            </a:r>
          </a:p>
        </p:txBody>
      </p:sp>
      <p:graphicFrame>
        <p:nvGraphicFramePr>
          <p:cNvPr id="207904" name="Group 1056"/>
          <p:cNvGraphicFramePr>
            <a:graphicFrameLocks noGrp="1"/>
          </p:cNvGraphicFramePr>
          <p:nvPr>
            <p:extLst>
              <p:ext uri="{D42A27DB-BD31-4B8C-83A1-F6EECF244321}">
                <p14:modId xmlns:p14="http://schemas.microsoft.com/office/powerpoint/2010/main" val="2084248764"/>
              </p:ext>
            </p:extLst>
          </p:nvPr>
        </p:nvGraphicFramePr>
        <p:xfrm>
          <a:off x="4267200" y="2667000"/>
          <a:ext cx="4419600" cy="3642072"/>
        </p:xfrm>
        <a:graphic>
          <a:graphicData uri="http://schemas.openxmlformats.org/drawingml/2006/table">
            <a:tbl>
              <a:tblPr/>
              <a:tblGrid>
                <a:gridCol w="1420586">
                  <a:extLst>
                    <a:ext uri="{9D8B030D-6E8A-4147-A177-3AD203B41FA5}">
                      <a16:colId xmlns:a16="http://schemas.microsoft.com/office/drawing/2014/main" val="20000"/>
                    </a:ext>
                  </a:extLst>
                </a:gridCol>
                <a:gridCol w="2999014">
                  <a:extLst>
                    <a:ext uri="{9D8B030D-6E8A-4147-A177-3AD203B41FA5}">
                      <a16:colId xmlns:a16="http://schemas.microsoft.com/office/drawing/2014/main" val="20001"/>
                    </a:ext>
                  </a:extLst>
                </a:gridCol>
              </a:tblGrid>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コード</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BNE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BEQ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BGT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BGE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BLT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COMP  BLE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3821" name="Rectangle 1053"/>
          <p:cNvSpPr>
            <a:spLocks noChangeArrowheads="1"/>
          </p:cNvSpPr>
          <p:nvPr/>
        </p:nvSpPr>
        <p:spPr bwMode="auto">
          <a:xfrm>
            <a:off x="6858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1</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en-US" altLang="ja-JP" sz="2800" baseline="-25000" dirty="0">
                <a:latin typeface="Times New Roman" panose="02020603050405020304" pitchFamily="18" charset="0"/>
              </a:rPr>
              <a:t>2</a:t>
            </a:r>
            <a:r>
              <a:rPr lang="ja-JP" altLang="en-US" sz="2800" dirty="0">
                <a:latin typeface="Times New Roman" panose="02020603050405020304" pitchFamily="18" charset="0"/>
              </a:rPr>
              <a:t>のコード</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COMP</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BEQ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 BEQ L3</a:t>
            </a:r>
          </a:p>
        </p:txBody>
      </p:sp>
      <p:sp>
        <p:nvSpPr>
          <p:cNvPr id="33822" name="Text Box 1054"/>
          <p:cNvSpPr txBox="1">
            <a:spLocks noChangeArrowheads="1"/>
          </p:cNvSpPr>
          <p:nvPr/>
        </p:nvSpPr>
        <p:spPr bwMode="auto">
          <a:xfrm>
            <a:off x="681942" y="1737247"/>
            <a:ext cx="3962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(&lt;Exp&gt;</a:t>
            </a:r>
            <a:r>
              <a:rPr lang="en-US" altLang="ja-JP" baseline="-25000" dirty="0">
                <a:latin typeface="Times New Roman" panose="02020603050405020304" pitchFamily="18" charset="0"/>
              </a:rPr>
              <a:t>1</a:t>
            </a:r>
            <a:r>
              <a:rPr lang="en-US" altLang="ja-JP" dirty="0">
                <a:latin typeface="Times New Roman" panose="02020603050405020304" pitchFamily="18" charset="0"/>
              </a:rPr>
              <a:t> == &lt;Exp&gt;</a:t>
            </a:r>
            <a:r>
              <a:rPr lang="en-US" altLang="ja-JP" baseline="-25000" dirty="0">
                <a:latin typeface="Times New Roman" panose="02020603050405020304" pitchFamily="18" charset="0"/>
              </a:rPr>
              <a:t>2</a:t>
            </a:r>
            <a:r>
              <a:rPr lang="en-US" altLang="ja-JP" dirty="0">
                <a:latin typeface="Times New Roman" panose="02020603050405020304" pitchFamily="18" charset="0"/>
              </a:rPr>
              <a:t>)</a:t>
            </a:r>
          </a:p>
        </p:txBody>
      </p:sp>
      <p:grpSp>
        <p:nvGrpSpPr>
          <p:cNvPr id="4" name="グループ化 3"/>
          <p:cNvGrpSpPr/>
          <p:nvPr/>
        </p:nvGrpSpPr>
        <p:grpSpPr>
          <a:xfrm>
            <a:off x="3276600" y="3733800"/>
            <a:ext cx="838200" cy="2438400"/>
            <a:chOff x="3276600" y="3733800"/>
            <a:chExt cx="876300" cy="2133600"/>
          </a:xfrm>
        </p:grpSpPr>
        <p:sp>
          <p:nvSpPr>
            <p:cNvPr id="2" name="右中かっこ 1"/>
            <p:cNvSpPr/>
            <p:nvPr/>
          </p:nvSpPr>
          <p:spPr bwMode="auto">
            <a:xfrm>
              <a:off x="3276600" y="3733800"/>
              <a:ext cx="304800" cy="2133600"/>
            </a:xfrm>
            <a:prstGeom prst="rightBrace">
              <a:avLst/>
            </a:prstGeom>
            <a:noFill/>
            <a:ln w="38100" cap="flat" cmpd="sng" algn="ctr">
              <a:solidFill>
                <a:srgbClr val="FFFF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3" name="右矢印 2"/>
            <p:cNvSpPr/>
            <p:nvPr/>
          </p:nvSpPr>
          <p:spPr bwMode="auto">
            <a:xfrm>
              <a:off x="3695700" y="4533900"/>
              <a:ext cx="457200" cy="5334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grpSp>
    </p:spTree>
    <p:extLst>
      <p:ext uri="{BB962C8B-B14F-4D97-AF65-F5344CB8AC3E}">
        <p14:creationId xmlns:p14="http://schemas.microsoft.com/office/powerpoint/2010/main" val="11187607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代数的簡約化 </a:t>
            </a:r>
            <a:r>
              <a:rPr lang="ja-JP" altLang="en-US" sz="4000" dirty="0">
                <a:effectLst/>
                <a:latin typeface="Times New Roman" panose="02020603050405020304" pitchFamily="18" charset="0"/>
                <a:ea typeface="ＭＳ Ｐゴシック" panose="020B0600070205080204" pitchFamily="50" charset="-128"/>
              </a:rPr>
              <a:t>(条件分岐)</a:t>
            </a:r>
          </a:p>
        </p:txBody>
      </p:sp>
      <p:sp>
        <p:nvSpPr>
          <p:cNvPr id="41987" name="Text Box 3"/>
          <p:cNvSpPr txBox="1">
            <a:spLocks noChangeArrowheads="1"/>
          </p:cNvSpPr>
          <p:nvPr/>
        </p:nvSpPr>
        <p:spPr bwMode="auto">
          <a:xfrm>
            <a:off x="685800" y="1752600"/>
            <a:ext cx="4343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(&lt;Exp&gt; == 0 ) ...</a:t>
            </a:r>
          </a:p>
        </p:txBody>
      </p:sp>
      <p:sp>
        <p:nvSpPr>
          <p:cNvPr id="41988" name="Rectangle 4"/>
          <p:cNvSpPr>
            <a:spLocks noChangeArrowheads="1"/>
          </p:cNvSpPr>
          <p:nvPr/>
        </p:nvSpPr>
        <p:spPr bwMode="auto">
          <a:xfrm>
            <a:off x="914400" y="2667000"/>
            <a:ext cx="2667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PUSHI  0</a:t>
            </a:r>
            <a:endParaRPr lang="ja-JP" altLang="en-US" sz="28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PUSHI  0</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L2: BEQ      L3</a:t>
            </a:r>
          </a:p>
        </p:txBody>
      </p:sp>
      <p:sp>
        <p:nvSpPr>
          <p:cNvPr id="220165" name="Rectangle 5"/>
          <p:cNvSpPr>
            <a:spLocks noChangeArrowheads="1"/>
          </p:cNvSpPr>
          <p:nvPr/>
        </p:nvSpPr>
        <p:spPr bwMode="auto">
          <a:xfrm>
            <a:off x="914400" y="2667000"/>
            <a:ext cx="2667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PUSHI  0</a:t>
            </a:r>
            <a:endParaRPr lang="ja-JP" altLang="en-US" sz="2800" dirty="0">
              <a:solidFill>
                <a:srgbClr val="FFFF99"/>
              </a:solidFill>
              <a:latin typeface="Times New Roman" panose="02020603050405020304" pitchFamily="18" charset="0"/>
            </a:endParaRPr>
          </a:p>
          <a:p>
            <a:pPr eaLnBrk="1" hangingPunct="1">
              <a:spcBef>
                <a:spcPct val="0"/>
              </a:spcBef>
              <a:buClrTx/>
              <a:buSzTx/>
              <a:buFontTx/>
              <a:buNone/>
            </a:pPr>
            <a:r>
              <a:rPr lang="ja-JP" altLang="en-US" sz="2800" dirty="0">
                <a:solidFill>
                  <a:srgbClr val="FFFF99"/>
                </a:solidFill>
                <a:latin typeface="Times New Roman" panose="02020603050405020304" pitchFamily="18" charset="0"/>
              </a:rPr>
              <a:t>       </a:t>
            </a:r>
            <a:r>
              <a:rPr lang="en-US" altLang="ja-JP" sz="2800" dirty="0">
                <a:solidFill>
                  <a:srgbClr val="FFFF99"/>
                </a:solidFill>
                <a:latin typeface="Times New Roman" panose="02020603050405020304" pitchFamily="18" charset="0"/>
              </a:rPr>
              <a:t>COMP</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BEQ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a:t>
            </a:r>
            <a:r>
              <a:rPr lang="en-US" altLang="ja-JP" sz="2800" dirty="0">
                <a:latin typeface="Times New Roman" panose="02020603050405020304" pitchFamily="18" charset="0"/>
              </a:rPr>
              <a:t> BEQ      L3</a:t>
            </a:r>
          </a:p>
        </p:txBody>
      </p:sp>
      <p:grpSp>
        <p:nvGrpSpPr>
          <p:cNvPr id="220173" name="Group 13"/>
          <p:cNvGrpSpPr>
            <a:grpSpLocks/>
          </p:cNvGrpSpPr>
          <p:nvPr/>
        </p:nvGrpSpPr>
        <p:grpSpPr bwMode="auto">
          <a:xfrm>
            <a:off x="3657602" y="2667001"/>
            <a:ext cx="2514601" cy="1524001"/>
            <a:chOff x="2304" y="1680"/>
            <a:chExt cx="1584" cy="960"/>
          </a:xfrm>
        </p:grpSpPr>
        <p:sp>
          <p:nvSpPr>
            <p:cNvPr id="41997" name="Rectangle 7"/>
            <p:cNvSpPr>
              <a:spLocks noChangeArrowheads="1"/>
            </p:cNvSpPr>
            <p:nvPr/>
          </p:nvSpPr>
          <p:spPr bwMode="auto">
            <a:xfrm>
              <a:off x="2928" y="1680"/>
              <a:ext cx="960" cy="96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endParaRPr lang="en-US" altLang="ja-JP" sz="2800" baseline="-250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NOT</a:t>
              </a:r>
            </a:p>
            <a:p>
              <a:pPr eaLnBrk="1" hangingPunct="1">
                <a:spcBef>
                  <a:spcPct val="0"/>
                </a:spcBef>
                <a:buClrTx/>
                <a:buSzTx/>
                <a:buFontTx/>
                <a:buNone/>
              </a:pPr>
              <a:r>
                <a:rPr lang="en-US" altLang="ja-JP" sz="2800" dirty="0">
                  <a:latin typeface="Times New Roman" panose="02020603050405020304" pitchFamily="18" charset="0"/>
                </a:rPr>
                <a:t>BEQ   L3</a:t>
              </a:r>
            </a:p>
          </p:txBody>
        </p:sp>
        <p:sp>
          <p:nvSpPr>
            <p:cNvPr id="41998" name="AutoShape 8"/>
            <p:cNvSpPr>
              <a:spLocks noChangeArrowheads="1"/>
            </p:cNvSpPr>
            <p:nvPr/>
          </p:nvSpPr>
          <p:spPr bwMode="auto">
            <a:xfrm>
              <a:off x="2304" y="1968"/>
              <a:ext cx="576" cy="67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代数的</a:t>
              </a:r>
            </a:p>
            <a:p>
              <a:pPr algn="ctr" eaLnBrk="1" hangingPunct="1">
                <a:spcBef>
                  <a:spcPct val="0"/>
                </a:spcBef>
                <a:buClrTx/>
                <a:buSzTx/>
                <a:buFontTx/>
                <a:buNone/>
              </a:pPr>
              <a:r>
                <a:rPr lang="ja-JP" altLang="en-US" sz="1800" dirty="0">
                  <a:latin typeface="Times New Roman" panose="02020603050405020304" pitchFamily="18" charset="0"/>
                </a:rPr>
                <a:t>簡約化</a:t>
              </a:r>
            </a:p>
          </p:txBody>
        </p:sp>
      </p:grpSp>
      <p:sp>
        <p:nvSpPr>
          <p:cNvPr id="220169" name="Rectangle 9"/>
          <p:cNvSpPr>
            <a:spLocks noChangeArrowheads="1"/>
          </p:cNvSpPr>
          <p:nvPr/>
        </p:nvSpPr>
        <p:spPr bwMode="auto">
          <a:xfrm>
            <a:off x="4648200" y="2667000"/>
            <a:ext cx="15240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NOT</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BEQ   </a:t>
            </a:r>
            <a:r>
              <a:rPr lang="en-US" altLang="ja-JP" sz="2800" dirty="0">
                <a:latin typeface="Times New Roman" panose="02020603050405020304" pitchFamily="18" charset="0"/>
              </a:rPr>
              <a:t>L3</a:t>
            </a:r>
          </a:p>
        </p:txBody>
      </p:sp>
      <p:grpSp>
        <p:nvGrpSpPr>
          <p:cNvPr id="220174" name="Group 14"/>
          <p:cNvGrpSpPr>
            <a:grpSpLocks/>
          </p:cNvGrpSpPr>
          <p:nvPr/>
        </p:nvGrpSpPr>
        <p:grpSpPr bwMode="auto">
          <a:xfrm>
            <a:off x="6248400" y="2667000"/>
            <a:ext cx="2514600" cy="1524000"/>
            <a:chOff x="3936" y="1680"/>
            <a:chExt cx="1584" cy="960"/>
          </a:xfrm>
        </p:grpSpPr>
        <p:sp>
          <p:nvSpPr>
            <p:cNvPr id="41995" name="AutoShape 10"/>
            <p:cNvSpPr>
              <a:spLocks noChangeArrowheads="1"/>
            </p:cNvSpPr>
            <p:nvPr/>
          </p:nvSpPr>
          <p:spPr bwMode="auto">
            <a:xfrm>
              <a:off x="3936" y="1968"/>
              <a:ext cx="576" cy="67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代数的</a:t>
              </a:r>
            </a:p>
            <a:p>
              <a:pPr algn="ctr" eaLnBrk="1" hangingPunct="1">
                <a:spcBef>
                  <a:spcPct val="0"/>
                </a:spcBef>
                <a:buClrTx/>
                <a:buSzTx/>
                <a:buFontTx/>
                <a:buNone/>
              </a:pPr>
              <a:r>
                <a:rPr lang="ja-JP" altLang="en-US" sz="1800" dirty="0">
                  <a:latin typeface="Times New Roman" panose="02020603050405020304" pitchFamily="18" charset="0"/>
                </a:rPr>
                <a:t>簡約化</a:t>
              </a:r>
            </a:p>
          </p:txBody>
        </p:sp>
        <p:sp>
          <p:nvSpPr>
            <p:cNvPr id="41996" name="Rectangle 12"/>
            <p:cNvSpPr>
              <a:spLocks noChangeArrowheads="1"/>
            </p:cNvSpPr>
            <p:nvPr/>
          </p:nvSpPr>
          <p:spPr bwMode="auto">
            <a:xfrm>
              <a:off x="4560" y="1680"/>
              <a:ext cx="960" cy="67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&lt;</a:t>
              </a:r>
              <a:r>
                <a:rPr lang="en-US" altLang="ja-JP" sz="2800" dirty="0">
                  <a:latin typeface="Times New Roman" panose="02020603050405020304" pitchFamily="18" charset="0"/>
                </a:rPr>
                <a:t>Exp&gt;</a:t>
              </a:r>
              <a:endParaRPr lang="en-US" altLang="ja-JP" sz="2800" baseline="-250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BNE   L3</a:t>
              </a:r>
            </a:p>
          </p:txBody>
        </p:sp>
      </p:grpSp>
    </p:spTree>
    <p:extLst>
      <p:ext uri="{BB962C8B-B14F-4D97-AF65-F5344CB8AC3E}">
        <p14:creationId xmlns:p14="http://schemas.microsoft.com/office/powerpoint/2010/main" val="36319079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0165"/>
                                        </p:tgtEl>
                                        <p:attrNameLst>
                                          <p:attrName>style.visibility</p:attrName>
                                        </p:attrNameLst>
                                      </p:cBhvr>
                                      <p:to>
                                        <p:strVal val="visible"/>
                                      </p:to>
                                    </p:set>
                                    <p:animEffect transition="in" filter="checkerboard(across)">
                                      <p:cBhvr>
                                        <p:cTn id="7" dur="500"/>
                                        <p:tgtEl>
                                          <p:spTgt spid="2201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20173"/>
                                        </p:tgtEl>
                                        <p:attrNameLst>
                                          <p:attrName>style.visibility</p:attrName>
                                        </p:attrNameLst>
                                      </p:cBhvr>
                                      <p:to>
                                        <p:strVal val="visible"/>
                                      </p:to>
                                    </p:set>
                                    <p:animEffect transition="in" filter="wipe(left)">
                                      <p:cBhvr>
                                        <p:cTn id="12" dur="500"/>
                                        <p:tgtEl>
                                          <p:spTgt spid="2201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0169"/>
                                        </p:tgtEl>
                                        <p:attrNameLst>
                                          <p:attrName>style.visibility</p:attrName>
                                        </p:attrNameLst>
                                      </p:cBhvr>
                                      <p:to>
                                        <p:strVal val="visible"/>
                                      </p:to>
                                    </p:set>
                                    <p:animEffect transition="in" filter="checkerboard(across)">
                                      <p:cBhvr>
                                        <p:cTn id="17" dur="500"/>
                                        <p:tgtEl>
                                          <p:spTgt spid="2201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20174"/>
                                        </p:tgtEl>
                                        <p:attrNameLst>
                                          <p:attrName>style.visibility</p:attrName>
                                        </p:attrNameLst>
                                      </p:cBhvr>
                                      <p:to>
                                        <p:strVal val="visible"/>
                                      </p:to>
                                    </p:set>
                                    <p:animEffect transition="in" filter="wipe(left)">
                                      <p:cBhvr>
                                        <p:cTn id="22" dur="500"/>
                                        <p:tgtEl>
                                          <p:spTgt spid="220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5" grpId="0" animBg="1" autoUpdateAnimBg="0"/>
      <p:bldP spid="220169"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条件分岐のアセンブラコード</a:t>
            </a:r>
          </a:p>
        </p:txBody>
      </p:sp>
      <p:graphicFrame>
        <p:nvGraphicFramePr>
          <p:cNvPr id="207904" name="Group 1056"/>
          <p:cNvGraphicFramePr>
            <a:graphicFrameLocks noGrp="1"/>
          </p:cNvGraphicFramePr>
          <p:nvPr>
            <p:extLst>
              <p:ext uri="{D42A27DB-BD31-4B8C-83A1-F6EECF244321}">
                <p14:modId xmlns:p14="http://schemas.microsoft.com/office/powerpoint/2010/main" val="1742342146"/>
              </p:ext>
            </p:extLst>
          </p:nvPr>
        </p:nvGraphicFramePr>
        <p:xfrm>
          <a:off x="4267200" y="2667000"/>
          <a:ext cx="4419600" cy="3642072"/>
        </p:xfrm>
        <a:graphic>
          <a:graphicData uri="http://schemas.openxmlformats.org/drawingml/2006/table">
            <a:tbl>
              <a:tblPr/>
              <a:tblGrid>
                <a:gridCol w="1420586">
                  <a:extLst>
                    <a:ext uri="{9D8B030D-6E8A-4147-A177-3AD203B41FA5}">
                      <a16:colId xmlns:a16="http://schemas.microsoft.com/office/drawing/2014/main" val="20000"/>
                    </a:ext>
                  </a:extLst>
                </a:gridCol>
                <a:gridCol w="2999014">
                  <a:extLst>
                    <a:ext uri="{9D8B030D-6E8A-4147-A177-3AD203B41FA5}">
                      <a16:colId xmlns:a16="http://schemas.microsoft.com/office/drawing/2014/main" val="20001"/>
                    </a:ext>
                  </a:extLst>
                </a:gridCol>
              </a:tblGrid>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コード</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BNE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BEQ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BGT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BGE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BLT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246">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BLE L3</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3821" name="Rectangle 1053"/>
          <p:cNvSpPr>
            <a:spLocks noChangeArrowheads="1"/>
          </p:cNvSpPr>
          <p:nvPr/>
        </p:nvSpPr>
        <p:spPr bwMode="auto">
          <a:xfrm>
            <a:off x="685800" y="2667000"/>
            <a:ext cx="3276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&lt;</a:t>
            </a:r>
            <a:r>
              <a:rPr lang="en-US" altLang="ja-JP" sz="2800" dirty="0">
                <a:latin typeface="Times New Roman" panose="02020603050405020304" pitchFamily="18" charset="0"/>
              </a:rPr>
              <a:t>Exp&gt;</a:t>
            </a:r>
            <a:r>
              <a:rPr lang="ja-JP" altLang="en-US" sz="2800" dirty="0">
                <a:latin typeface="Times New Roman" panose="02020603050405020304" pitchFamily="18" charset="0"/>
              </a:rPr>
              <a:t>のコード</a:t>
            </a:r>
            <a:endParaRPr lang="ja-JP" altLang="en-US" sz="2800" baseline="-25000" dirty="0">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PUSHI   0</a:t>
            </a:r>
            <a:endParaRPr lang="ja-JP" altLang="en-US" sz="2800" dirty="0">
              <a:solidFill>
                <a:srgbClr val="FFFF99"/>
              </a:solidFill>
              <a:latin typeface="Times New Roman" panose="02020603050405020304" pitchFamily="18" charset="0"/>
            </a:endParaRP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COMP</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BEQ      L1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PUSHI  0</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 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L2: BEQ L3</a:t>
            </a:r>
          </a:p>
        </p:txBody>
      </p:sp>
      <p:sp>
        <p:nvSpPr>
          <p:cNvPr id="33822" name="Text Box 1054"/>
          <p:cNvSpPr txBox="1">
            <a:spLocks noChangeArrowheads="1"/>
          </p:cNvSpPr>
          <p:nvPr/>
        </p:nvSpPr>
        <p:spPr bwMode="auto">
          <a:xfrm>
            <a:off x="681942" y="1737247"/>
            <a:ext cx="3962400"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(&lt;Exp&gt; == 0) …</a:t>
            </a:r>
          </a:p>
        </p:txBody>
      </p:sp>
      <p:grpSp>
        <p:nvGrpSpPr>
          <p:cNvPr id="4" name="グループ化 3"/>
          <p:cNvGrpSpPr/>
          <p:nvPr/>
        </p:nvGrpSpPr>
        <p:grpSpPr>
          <a:xfrm>
            <a:off x="3276600" y="3276600"/>
            <a:ext cx="904461" cy="2895600"/>
            <a:chOff x="3276600" y="3333750"/>
            <a:chExt cx="945573" cy="2533650"/>
          </a:xfrm>
        </p:grpSpPr>
        <p:sp>
          <p:nvSpPr>
            <p:cNvPr id="2" name="右中かっこ 1"/>
            <p:cNvSpPr/>
            <p:nvPr/>
          </p:nvSpPr>
          <p:spPr bwMode="auto">
            <a:xfrm>
              <a:off x="3276600" y="3333750"/>
              <a:ext cx="259772" cy="2533650"/>
            </a:xfrm>
            <a:prstGeom prst="rightBrace">
              <a:avLst/>
            </a:prstGeom>
            <a:noFill/>
            <a:ln w="38100" cap="flat" cmpd="sng" algn="ctr">
              <a:solidFill>
                <a:srgbClr val="FFFF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3" name="右矢印 2"/>
            <p:cNvSpPr/>
            <p:nvPr/>
          </p:nvSpPr>
          <p:spPr bwMode="auto">
            <a:xfrm>
              <a:off x="3764973" y="4276923"/>
              <a:ext cx="457200" cy="5334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grpSp>
    </p:spTree>
    <p:extLst>
      <p:ext uri="{BB962C8B-B14F-4D97-AF65-F5344CB8AC3E}">
        <p14:creationId xmlns:p14="http://schemas.microsoft.com/office/powerpoint/2010/main" val="374135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最適化の分類</a:t>
            </a:r>
          </a:p>
        </p:txBody>
      </p:sp>
      <p:sp>
        <p:nvSpPr>
          <p:cNvPr id="1024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最適化の範囲</a:t>
            </a:r>
          </a:p>
          <a:p>
            <a:pPr lvl="1"/>
            <a:r>
              <a:rPr lang="ja-JP" altLang="en-US" dirty="0">
                <a:effectLst/>
                <a:latin typeface="Times New Roman" panose="02020603050405020304" pitchFamily="18" charset="0"/>
                <a:ea typeface="ＭＳ Ｐゴシック" panose="020B0600070205080204" pitchFamily="50" charset="-128"/>
              </a:rPr>
              <a:t>局所的最適化 (</a:t>
            </a:r>
            <a:r>
              <a:rPr lang="en-US" altLang="ja-JP" dirty="0">
                <a:effectLst/>
                <a:latin typeface="Times New Roman" panose="02020603050405020304" pitchFamily="18" charset="0"/>
                <a:ea typeface="ＭＳ Ｐゴシック" panose="020B0600070205080204" pitchFamily="50" charset="-128"/>
              </a:rPr>
              <a:t>local optimization)</a:t>
            </a:r>
          </a:p>
          <a:p>
            <a:pPr lvl="1"/>
            <a:r>
              <a:rPr lang="ja-JP" altLang="en-US" dirty="0">
                <a:effectLst/>
                <a:latin typeface="Times New Roman" panose="02020603050405020304" pitchFamily="18" charset="0"/>
                <a:ea typeface="ＭＳ Ｐゴシック" panose="020B0600070205080204" pitchFamily="50" charset="-128"/>
              </a:rPr>
              <a:t>大域的最適化 (</a:t>
            </a:r>
            <a:r>
              <a:rPr lang="en-US" altLang="ja-JP" dirty="0">
                <a:effectLst/>
                <a:latin typeface="Times New Roman" panose="02020603050405020304" pitchFamily="18" charset="0"/>
                <a:ea typeface="ＭＳ Ｐゴシック" panose="020B0600070205080204" pitchFamily="50" charset="-128"/>
              </a:rPr>
              <a:t>global optimization)</a:t>
            </a:r>
          </a:p>
          <a:p>
            <a:r>
              <a:rPr lang="ja-JP" altLang="en-US" dirty="0">
                <a:effectLst/>
                <a:latin typeface="Times New Roman" panose="02020603050405020304" pitchFamily="18" charset="0"/>
                <a:ea typeface="ＭＳ Ｐゴシック" panose="020B0600070205080204" pitchFamily="50" charset="-128"/>
              </a:rPr>
              <a:t>ハードウェアとの関係</a:t>
            </a:r>
          </a:p>
          <a:p>
            <a:pPr lvl="1"/>
            <a:r>
              <a:rPr lang="ja-JP" altLang="en-US" dirty="0">
                <a:effectLst/>
                <a:latin typeface="Times New Roman" panose="02020603050405020304" pitchFamily="18" charset="0"/>
                <a:ea typeface="ＭＳ Ｐゴシック" panose="020B0600070205080204" pitchFamily="50" charset="-128"/>
              </a:rPr>
              <a:t>機械独立最適化 (</a:t>
            </a:r>
            <a:r>
              <a:rPr lang="en-US" altLang="ja-JP" dirty="0">
                <a:effectLst/>
                <a:latin typeface="Times New Roman" panose="02020603050405020304" pitchFamily="18" charset="0"/>
                <a:ea typeface="ＭＳ Ｐゴシック" panose="020B0600070205080204" pitchFamily="50" charset="-128"/>
              </a:rPr>
              <a:t>machine independent)</a:t>
            </a:r>
          </a:p>
          <a:p>
            <a:pPr lvl="1"/>
            <a:r>
              <a:rPr lang="ja-JP" altLang="en-US" dirty="0">
                <a:effectLst/>
                <a:latin typeface="Times New Roman" panose="02020603050405020304" pitchFamily="18" charset="0"/>
                <a:ea typeface="ＭＳ Ｐゴシック" panose="020B0600070205080204" pitchFamily="50" charset="-128"/>
              </a:rPr>
              <a:t>機械依存最適化 (</a:t>
            </a:r>
            <a:r>
              <a:rPr lang="en-US" altLang="ja-JP" dirty="0">
                <a:effectLst/>
                <a:latin typeface="Times New Roman" panose="02020603050405020304" pitchFamily="18" charset="0"/>
                <a:ea typeface="ＭＳ Ｐゴシック" panose="020B0600070205080204" pitchFamily="50" charset="-128"/>
              </a:rPr>
              <a:t>machine dependent)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 (自己代入)</a:t>
            </a:r>
          </a:p>
        </p:txBody>
      </p:sp>
      <p:sp>
        <p:nvSpPr>
          <p:cNvPr id="4608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a:t>
            </a:r>
          </a:p>
          <a:p>
            <a:pPr lvl="1"/>
            <a:r>
              <a:rPr lang="ja-JP" altLang="en-US" dirty="0">
                <a:effectLst/>
                <a:latin typeface="Times New Roman" panose="02020603050405020304" pitchFamily="18" charset="0"/>
                <a:ea typeface="ＭＳ Ｐゴシック" panose="020B0600070205080204" pitchFamily="50" charset="-128"/>
              </a:rPr>
              <a:t>無用な命令を取り除く</a:t>
            </a:r>
          </a:p>
        </p:txBody>
      </p:sp>
      <p:sp>
        <p:nvSpPr>
          <p:cNvPr id="46084" name="Rectangle 4"/>
          <p:cNvSpPr>
            <a:spLocks noChangeArrowheads="1"/>
          </p:cNvSpPr>
          <p:nvPr/>
        </p:nvSpPr>
        <p:spPr bwMode="auto">
          <a:xfrm>
            <a:off x="1828800" y="38862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a;</a:t>
            </a:r>
          </a:p>
        </p:txBody>
      </p:sp>
      <p:sp>
        <p:nvSpPr>
          <p:cNvPr id="46085" name="Rectangle 7"/>
          <p:cNvSpPr>
            <a:spLocks noChangeArrowheads="1"/>
          </p:cNvSpPr>
          <p:nvPr/>
        </p:nvSpPr>
        <p:spPr bwMode="auto">
          <a:xfrm>
            <a:off x="4495800" y="3810000"/>
            <a:ext cx="1981200" cy="1905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&amp;a</a:t>
            </a:r>
          </a:p>
          <a:p>
            <a:pPr eaLnBrk="1" hangingPunct="1">
              <a:spcBef>
                <a:spcPct val="0"/>
              </a:spcBef>
              <a:buClrTx/>
              <a:buSzTx/>
              <a:buFontTx/>
              <a:buNone/>
            </a:pPr>
            <a:r>
              <a:rPr lang="en-US" altLang="ja-JP" sz="2800" dirty="0">
                <a:latin typeface="Times New Roman" panose="02020603050405020304" pitchFamily="18" charset="0"/>
              </a:rPr>
              <a:t>PUSH    &amp;a</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p:txBody>
      </p:sp>
      <p:sp>
        <p:nvSpPr>
          <p:cNvPr id="189456" name="AutoShape 16"/>
          <p:cNvSpPr>
            <a:spLocks noChangeArrowheads="1"/>
          </p:cNvSpPr>
          <p:nvPr/>
        </p:nvSpPr>
        <p:spPr bwMode="auto">
          <a:xfrm>
            <a:off x="1905000" y="3124200"/>
            <a:ext cx="3048000" cy="533400"/>
          </a:xfrm>
          <a:prstGeom prst="wedgeRoundRectCallout">
            <a:avLst>
              <a:gd name="adj1" fmla="val -25157"/>
              <a:gd name="adj2" fmla="val 8809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自分自身への代入</a:t>
            </a:r>
          </a:p>
        </p:txBody>
      </p:sp>
      <p:grpSp>
        <p:nvGrpSpPr>
          <p:cNvPr id="189459" name="Group 19"/>
          <p:cNvGrpSpPr>
            <a:grpSpLocks/>
          </p:cNvGrpSpPr>
          <p:nvPr/>
        </p:nvGrpSpPr>
        <p:grpSpPr bwMode="auto">
          <a:xfrm>
            <a:off x="2438400" y="4648200"/>
            <a:ext cx="892175" cy="1052513"/>
            <a:chOff x="1536" y="2928"/>
            <a:chExt cx="562" cy="663"/>
          </a:xfrm>
        </p:grpSpPr>
        <p:sp>
          <p:nvSpPr>
            <p:cNvPr id="46088" name="AutoShape 17"/>
            <p:cNvSpPr>
              <a:spLocks noChangeArrowheads="1"/>
            </p:cNvSpPr>
            <p:nvPr/>
          </p:nvSpPr>
          <p:spPr bwMode="auto">
            <a:xfrm>
              <a:off x="1536" y="2928"/>
              <a:ext cx="480"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46089" name="Text Box 18"/>
            <p:cNvSpPr txBox="1">
              <a:spLocks noChangeArrowheads="1"/>
            </p:cNvSpPr>
            <p:nvPr/>
          </p:nvSpPr>
          <p:spPr bwMode="auto">
            <a:xfrm>
              <a:off x="1536" y="3264"/>
              <a:ext cx="56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削除</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9456"/>
                                        </p:tgtEl>
                                        <p:attrNameLst>
                                          <p:attrName>style.visibility</p:attrName>
                                        </p:attrNameLst>
                                      </p:cBhvr>
                                      <p:to>
                                        <p:strVal val="visible"/>
                                      </p:to>
                                    </p:set>
                                    <p:animEffect transition="in" filter="checkerboard(across)">
                                      <p:cBhvr>
                                        <p:cTn id="7" dur="500"/>
                                        <p:tgtEl>
                                          <p:spTgt spid="1894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89459"/>
                                        </p:tgtEl>
                                        <p:attrNameLst>
                                          <p:attrName>style.visibility</p:attrName>
                                        </p:attrNameLst>
                                      </p:cBhvr>
                                      <p:to>
                                        <p:strVal val="visible"/>
                                      </p:to>
                                    </p:set>
                                    <p:animEffect transition="in" filter="wipe(up)">
                                      <p:cBhvr>
                                        <p:cTn id="12" dur="500"/>
                                        <p:tgtEl>
                                          <p:spTgt spid="18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56"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 (自己代入)</a:t>
            </a:r>
          </a:p>
        </p:txBody>
      </p:sp>
      <p:sp>
        <p:nvSpPr>
          <p:cNvPr id="47107" name="Rectangle 4"/>
          <p:cNvSpPr>
            <a:spLocks noChangeArrowheads="1"/>
          </p:cNvSpPr>
          <p:nvPr/>
        </p:nvSpPr>
        <p:spPr bwMode="auto">
          <a:xfrm>
            <a:off x="914400" y="1524000"/>
            <a:ext cx="3429000" cy="2057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a + (</a:t>
            </a:r>
            <a:r>
              <a:rPr lang="en-US" altLang="ja-JP" dirty="0">
                <a:solidFill>
                  <a:srgbClr val="FFFF99"/>
                </a:solidFill>
                <a:latin typeface="Times New Roman" panose="02020603050405020304" pitchFamily="18" charset="0"/>
              </a:rPr>
              <a:t>2 - 2</a:t>
            </a:r>
            <a:r>
              <a:rPr lang="en-US" altLang="ja-JP"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b = b * (</a:t>
            </a:r>
            <a:r>
              <a:rPr lang="en-US" altLang="ja-JP" dirty="0">
                <a:solidFill>
                  <a:srgbClr val="FFFF99"/>
                </a:solidFill>
                <a:latin typeface="Times New Roman" panose="02020603050405020304" pitchFamily="18" charset="0"/>
              </a:rPr>
              <a:t>3 / 3</a:t>
            </a:r>
            <a:r>
              <a:rPr lang="en-US" altLang="ja-JP"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c = c &amp;&amp; (</a:t>
            </a:r>
            <a:r>
              <a:rPr lang="en-US" altLang="ja-JP" dirty="0">
                <a:solidFill>
                  <a:srgbClr val="FFFF99"/>
                </a:solidFill>
                <a:latin typeface="Times New Roman" panose="02020603050405020304" pitchFamily="18" charset="0"/>
              </a:rPr>
              <a:t>5 == 5</a:t>
            </a:r>
            <a:r>
              <a:rPr lang="en-US" altLang="ja-JP"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d = (d == (</a:t>
            </a:r>
            <a:r>
              <a:rPr lang="en-US" altLang="ja-JP" dirty="0">
                <a:solidFill>
                  <a:srgbClr val="FFFF99"/>
                </a:solidFill>
                <a:latin typeface="Times New Roman" panose="02020603050405020304" pitchFamily="18" charset="0"/>
              </a:rPr>
              <a:t>1 &gt; 0</a:t>
            </a:r>
            <a:r>
              <a:rPr lang="en-US" altLang="ja-JP" dirty="0">
                <a:latin typeface="Times New Roman" panose="02020603050405020304" pitchFamily="18" charset="0"/>
              </a:rPr>
              <a:t>));</a:t>
            </a:r>
          </a:p>
        </p:txBody>
      </p:sp>
      <p:grpSp>
        <p:nvGrpSpPr>
          <p:cNvPr id="196628" name="Group 20"/>
          <p:cNvGrpSpPr>
            <a:grpSpLocks/>
          </p:cNvGrpSpPr>
          <p:nvPr/>
        </p:nvGrpSpPr>
        <p:grpSpPr bwMode="auto">
          <a:xfrm>
            <a:off x="4191000" y="4495800"/>
            <a:ext cx="2667000" cy="2209800"/>
            <a:chOff x="2304" y="2832"/>
            <a:chExt cx="1680" cy="1392"/>
          </a:xfrm>
        </p:grpSpPr>
        <p:sp>
          <p:nvSpPr>
            <p:cNvPr id="47115" name="AutoShape 15"/>
            <p:cNvSpPr>
              <a:spLocks noChangeArrowheads="1"/>
            </p:cNvSpPr>
            <p:nvPr/>
          </p:nvSpPr>
          <p:spPr bwMode="auto">
            <a:xfrm>
              <a:off x="2304" y="3120"/>
              <a:ext cx="720" cy="672"/>
            </a:xfrm>
            <a:prstGeom prst="rightArrow">
              <a:avLst>
                <a:gd name="adj1" fmla="val 50000"/>
                <a:gd name="adj2" fmla="val 26786"/>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代数的</a:t>
              </a:r>
            </a:p>
            <a:p>
              <a:pPr algn="ctr" eaLnBrk="1" hangingPunct="1">
                <a:spcBef>
                  <a:spcPct val="0"/>
                </a:spcBef>
                <a:buClrTx/>
                <a:buSzTx/>
                <a:buFontTx/>
                <a:buNone/>
              </a:pPr>
              <a:r>
                <a:rPr lang="ja-JP" altLang="en-US" sz="1800" dirty="0">
                  <a:latin typeface="Times New Roman" panose="02020603050405020304" pitchFamily="18" charset="0"/>
                </a:rPr>
                <a:t>簡約化</a:t>
              </a:r>
            </a:p>
          </p:txBody>
        </p:sp>
        <p:sp>
          <p:nvSpPr>
            <p:cNvPr id="47116" name="Rectangle 16"/>
            <p:cNvSpPr>
              <a:spLocks noChangeArrowheads="1"/>
            </p:cNvSpPr>
            <p:nvPr/>
          </p:nvSpPr>
          <p:spPr bwMode="auto">
            <a:xfrm>
              <a:off x="3120" y="2832"/>
              <a:ext cx="864" cy="139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a;</a:t>
              </a:r>
            </a:p>
            <a:p>
              <a:pPr eaLnBrk="1" hangingPunct="1">
                <a:spcBef>
                  <a:spcPct val="0"/>
                </a:spcBef>
                <a:buClrTx/>
                <a:buSzTx/>
                <a:buFontTx/>
                <a:buNone/>
              </a:pPr>
              <a:r>
                <a:rPr lang="en-US" altLang="ja-JP" dirty="0">
                  <a:latin typeface="Times New Roman" panose="02020603050405020304" pitchFamily="18" charset="0"/>
                </a:rPr>
                <a:t>b = b;</a:t>
              </a:r>
            </a:p>
            <a:p>
              <a:pPr eaLnBrk="1" hangingPunct="1">
                <a:spcBef>
                  <a:spcPct val="0"/>
                </a:spcBef>
                <a:buClrTx/>
                <a:buSzTx/>
                <a:buFontTx/>
                <a:buNone/>
              </a:pPr>
              <a:r>
                <a:rPr lang="en-US" altLang="ja-JP" dirty="0">
                  <a:latin typeface="Times New Roman" panose="02020603050405020304" pitchFamily="18" charset="0"/>
                </a:rPr>
                <a:t>c = c</a:t>
              </a:r>
              <a:r>
                <a:rPr lang="ja-JP" altLang="en-US"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d = d;</a:t>
              </a:r>
            </a:p>
          </p:txBody>
        </p:sp>
      </p:grpSp>
      <p:grpSp>
        <p:nvGrpSpPr>
          <p:cNvPr id="196627" name="Group 19"/>
          <p:cNvGrpSpPr>
            <a:grpSpLocks/>
          </p:cNvGrpSpPr>
          <p:nvPr/>
        </p:nvGrpSpPr>
        <p:grpSpPr bwMode="auto">
          <a:xfrm>
            <a:off x="1143000" y="3657600"/>
            <a:ext cx="2743200" cy="3048000"/>
            <a:chOff x="384" y="2304"/>
            <a:chExt cx="1728" cy="1920"/>
          </a:xfrm>
        </p:grpSpPr>
        <p:sp>
          <p:nvSpPr>
            <p:cNvPr id="47113" name="Rectangle 9"/>
            <p:cNvSpPr>
              <a:spLocks noChangeArrowheads="1"/>
            </p:cNvSpPr>
            <p:nvPr/>
          </p:nvSpPr>
          <p:spPr bwMode="auto">
            <a:xfrm>
              <a:off x="384" y="2832"/>
              <a:ext cx="1728" cy="139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a </a:t>
              </a:r>
              <a:r>
                <a:rPr lang="en-US" altLang="ja-JP" dirty="0">
                  <a:solidFill>
                    <a:srgbClr val="FFFF99"/>
                  </a:solidFill>
                  <a:latin typeface="Times New Roman" panose="02020603050405020304" pitchFamily="18" charset="0"/>
                </a:rPr>
                <a:t>+ 0</a:t>
              </a:r>
              <a:r>
                <a:rPr lang="en-US" altLang="ja-JP"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b = b </a:t>
              </a:r>
              <a:r>
                <a:rPr lang="en-US" altLang="ja-JP" dirty="0">
                  <a:solidFill>
                    <a:srgbClr val="FFFF99"/>
                  </a:solidFill>
                  <a:latin typeface="Times New Roman" panose="02020603050405020304" pitchFamily="18" charset="0"/>
                </a:rPr>
                <a:t>* 1</a:t>
              </a:r>
              <a:r>
                <a:rPr lang="en-US" altLang="ja-JP"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c = c </a:t>
              </a:r>
              <a:r>
                <a:rPr lang="en-US" altLang="ja-JP" dirty="0">
                  <a:solidFill>
                    <a:srgbClr val="FFFF99"/>
                  </a:solidFill>
                  <a:latin typeface="Times New Roman" panose="02020603050405020304" pitchFamily="18" charset="0"/>
                </a:rPr>
                <a:t>&amp;&amp; true</a:t>
              </a:r>
              <a:r>
                <a:rPr lang="ja-JP" altLang="en-US"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d = (d </a:t>
              </a:r>
              <a:r>
                <a:rPr lang="en-US" altLang="ja-JP" dirty="0">
                  <a:solidFill>
                    <a:srgbClr val="FFFF99"/>
                  </a:solidFill>
                  <a:latin typeface="Times New Roman" panose="02020603050405020304" pitchFamily="18" charset="0"/>
                </a:rPr>
                <a:t>== true</a:t>
              </a:r>
              <a:r>
                <a:rPr lang="en-US" altLang="ja-JP" dirty="0">
                  <a:latin typeface="Times New Roman" panose="02020603050405020304" pitchFamily="18" charset="0"/>
                </a:rPr>
                <a:t>);</a:t>
              </a:r>
            </a:p>
          </p:txBody>
        </p:sp>
        <p:sp>
          <p:nvSpPr>
            <p:cNvPr id="47114" name="AutoShape 17"/>
            <p:cNvSpPr>
              <a:spLocks noChangeArrowheads="1"/>
            </p:cNvSpPr>
            <p:nvPr/>
          </p:nvSpPr>
          <p:spPr bwMode="auto">
            <a:xfrm>
              <a:off x="960" y="2304"/>
              <a:ext cx="624" cy="480"/>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定数</a:t>
              </a:r>
            </a:p>
            <a:p>
              <a:pPr algn="ctr" eaLnBrk="1" hangingPunct="1">
                <a:spcBef>
                  <a:spcPct val="0"/>
                </a:spcBef>
                <a:buClrTx/>
                <a:buSzTx/>
                <a:buFontTx/>
                <a:buNone/>
              </a:pPr>
              <a:r>
                <a:rPr lang="ja-JP" altLang="en-US" sz="1800" dirty="0">
                  <a:latin typeface="Times New Roman" panose="02020603050405020304" pitchFamily="18" charset="0"/>
                </a:rPr>
                <a:t>計算</a:t>
              </a:r>
            </a:p>
          </p:txBody>
        </p:sp>
      </p:grpSp>
      <p:grpSp>
        <p:nvGrpSpPr>
          <p:cNvPr id="196629" name="Group 21"/>
          <p:cNvGrpSpPr>
            <a:grpSpLocks/>
          </p:cNvGrpSpPr>
          <p:nvPr/>
        </p:nvGrpSpPr>
        <p:grpSpPr bwMode="auto">
          <a:xfrm>
            <a:off x="7010400" y="5181600"/>
            <a:ext cx="1654175" cy="685800"/>
            <a:chOff x="4080" y="3264"/>
            <a:chExt cx="1042" cy="432"/>
          </a:xfrm>
        </p:grpSpPr>
        <p:sp>
          <p:nvSpPr>
            <p:cNvPr id="47111" name="Text Box 12"/>
            <p:cNvSpPr txBox="1">
              <a:spLocks noChangeArrowheads="1"/>
            </p:cNvSpPr>
            <p:nvPr/>
          </p:nvSpPr>
          <p:spPr bwMode="auto">
            <a:xfrm>
              <a:off x="4560" y="3264"/>
              <a:ext cx="56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削除</a:t>
              </a:r>
            </a:p>
          </p:txBody>
        </p:sp>
        <p:sp>
          <p:nvSpPr>
            <p:cNvPr id="47112" name="AutoShape 18"/>
            <p:cNvSpPr>
              <a:spLocks noChangeArrowheads="1"/>
            </p:cNvSpPr>
            <p:nvPr/>
          </p:nvSpPr>
          <p:spPr bwMode="auto">
            <a:xfrm>
              <a:off x="4080" y="3264"/>
              <a:ext cx="432" cy="43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96627"/>
                                        </p:tgtEl>
                                        <p:attrNameLst>
                                          <p:attrName>style.visibility</p:attrName>
                                        </p:attrNameLst>
                                      </p:cBhvr>
                                      <p:to>
                                        <p:strVal val="visible"/>
                                      </p:to>
                                    </p:set>
                                    <p:animEffect transition="in" filter="wipe(up)">
                                      <p:cBhvr>
                                        <p:cTn id="7" dur="500"/>
                                        <p:tgtEl>
                                          <p:spTgt spid="1966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96628"/>
                                        </p:tgtEl>
                                        <p:attrNameLst>
                                          <p:attrName>style.visibility</p:attrName>
                                        </p:attrNameLst>
                                      </p:cBhvr>
                                      <p:to>
                                        <p:strVal val="visible"/>
                                      </p:to>
                                    </p:set>
                                    <p:animEffect transition="in" filter="wipe(left)">
                                      <p:cBhvr>
                                        <p:cTn id="12" dur="500"/>
                                        <p:tgtEl>
                                          <p:spTgt spid="1966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6629"/>
                                        </p:tgtEl>
                                        <p:attrNameLst>
                                          <p:attrName>style.visibility</p:attrName>
                                        </p:attrNameLst>
                                      </p:cBhvr>
                                      <p:to>
                                        <p:strVal val="visible"/>
                                      </p:to>
                                    </p:set>
                                    <p:animEffect transition="in" filter="wipe(left)">
                                      <p:cBhvr>
                                        <p:cTn id="17" dur="500"/>
                                        <p:tgtEl>
                                          <p:spTgt spid="196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4"/>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ASSGN </a:t>
            </a:r>
            <a:r>
              <a:rPr lang="ja-JP" altLang="en-US" sz="4000" dirty="0">
                <a:effectLst/>
                <a:latin typeface="Times New Roman" panose="02020603050405020304" pitchFamily="18" charset="0"/>
                <a:ea typeface="ＭＳ Ｐゴシック" panose="020B0600070205080204" pitchFamily="50" charset="-128"/>
              </a:rPr>
              <a:t>と </a:t>
            </a:r>
            <a:r>
              <a:rPr lang="en-US" altLang="ja-JP" sz="4000" dirty="0">
                <a:effectLst/>
                <a:latin typeface="Times New Roman" panose="02020603050405020304" pitchFamily="18" charset="0"/>
                <a:ea typeface="ＭＳ Ｐゴシック" panose="020B0600070205080204" pitchFamily="50" charset="-128"/>
              </a:rPr>
              <a:t>REMOVE</a:t>
            </a:r>
            <a:r>
              <a:rPr lang="ja-JP" altLang="en-US" sz="4000" dirty="0">
                <a:effectLst/>
                <a:latin typeface="Times New Roman" panose="02020603050405020304" pitchFamily="18" charset="0"/>
                <a:ea typeface="ＭＳ Ｐゴシック" panose="020B0600070205080204" pitchFamily="50" charset="-128"/>
              </a:rPr>
              <a:t>)</a:t>
            </a:r>
          </a:p>
        </p:txBody>
      </p:sp>
      <p:sp>
        <p:nvSpPr>
          <p:cNvPr id="48131" name="Rectangle 4"/>
          <p:cNvSpPr>
            <a:spLocks noChangeArrowheads="1"/>
          </p:cNvSpPr>
          <p:nvPr/>
        </p:nvSpPr>
        <p:spPr bwMode="auto">
          <a:xfrm>
            <a:off x="1295400" y="2209800"/>
            <a:ext cx="1905000" cy="114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s = i + j;</a:t>
            </a:r>
          </a:p>
          <a:p>
            <a:pPr eaLnBrk="1" hangingPunct="1">
              <a:spcBef>
                <a:spcPct val="0"/>
              </a:spcBef>
              <a:buClrTx/>
              <a:buSzTx/>
              <a:buFontTx/>
              <a:buNone/>
            </a:pPr>
            <a:r>
              <a:rPr lang="en-US" altLang="ja-JP" dirty="0">
                <a:latin typeface="Times New Roman" panose="02020603050405020304" pitchFamily="18" charset="0"/>
              </a:rPr>
              <a:t>output (s);</a:t>
            </a:r>
          </a:p>
        </p:txBody>
      </p:sp>
      <p:sp>
        <p:nvSpPr>
          <p:cNvPr id="48132" name="Rectangle 5"/>
          <p:cNvSpPr>
            <a:spLocks noChangeArrowheads="1"/>
          </p:cNvSpPr>
          <p:nvPr/>
        </p:nvSpPr>
        <p:spPr bwMode="auto">
          <a:xfrm>
            <a:off x="3733800" y="2286000"/>
            <a:ext cx="19050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&amp;s</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a:t>
            </a:r>
          </a:p>
          <a:p>
            <a:pPr eaLnBrk="1" hangingPunct="1">
              <a:spcBef>
                <a:spcPct val="0"/>
              </a:spcBef>
              <a:buClrTx/>
              <a:buSzTx/>
              <a:buFontTx/>
              <a:buNone/>
            </a:pPr>
            <a:r>
              <a:rPr lang="en-US" altLang="ja-JP" sz="2800" dirty="0">
                <a:latin typeface="Times New Roman" panose="02020603050405020304" pitchFamily="18" charset="0"/>
              </a:rPr>
              <a:t>PUSH    &amp;s</a:t>
            </a:r>
          </a:p>
          <a:p>
            <a:pPr eaLnBrk="1" hangingPunct="1">
              <a:spcBef>
                <a:spcPct val="0"/>
              </a:spcBef>
              <a:buClrTx/>
              <a:buSzTx/>
              <a:buFontTx/>
              <a:buNone/>
            </a:pPr>
            <a:r>
              <a:rPr lang="en-US" altLang="ja-JP" sz="2800" dirty="0">
                <a:latin typeface="Times New Roman" panose="02020603050405020304" pitchFamily="18" charset="0"/>
              </a:rPr>
              <a:t>OUTPUT</a:t>
            </a:r>
          </a:p>
        </p:txBody>
      </p:sp>
      <p:sp>
        <p:nvSpPr>
          <p:cNvPr id="197638" name="Rectangle 6"/>
          <p:cNvSpPr>
            <a:spLocks noChangeArrowheads="1"/>
          </p:cNvSpPr>
          <p:nvPr/>
        </p:nvSpPr>
        <p:spPr bwMode="auto">
          <a:xfrm>
            <a:off x="3733800" y="2286000"/>
            <a:ext cx="19050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&amp;s</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REMOVE</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PUSH    &amp;s</a:t>
            </a:r>
          </a:p>
          <a:p>
            <a:pPr eaLnBrk="1" hangingPunct="1">
              <a:spcBef>
                <a:spcPct val="0"/>
              </a:spcBef>
              <a:buClrTx/>
              <a:buSzTx/>
              <a:buFontTx/>
              <a:buNone/>
            </a:pPr>
            <a:r>
              <a:rPr lang="en-US" altLang="ja-JP" sz="2800" dirty="0">
                <a:latin typeface="Times New Roman" panose="02020603050405020304" pitchFamily="18" charset="0"/>
              </a:rPr>
              <a:t>OUTPUT</a:t>
            </a:r>
          </a:p>
        </p:txBody>
      </p:sp>
      <p:sp>
        <p:nvSpPr>
          <p:cNvPr id="197639" name="AutoShape 7"/>
          <p:cNvSpPr>
            <a:spLocks noChangeArrowheads="1"/>
          </p:cNvSpPr>
          <p:nvPr/>
        </p:nvSpPr>
        <p:spPr bwMode="auto">
          <a:xfrm>
            <a:off x="762000" y="4572000"/>
            <a:ext cx="2438400" cy="457200"/>
          </a:xfrm>
          <a:prstGeom prst="wedgeRoundRectCallout">
            <a:avLst>
              <a:gd name="adj1" fmla="val 71222"/>
              <a:gd name="adj2" fmla="val -28125"/>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400" dirty="0">
                <a:latin typeface="Times New Roman" panose="02020603050405020304" pitchFamily="18" charset="0"/>
              </a:rPr>
              <a:t>s </a:t>
            </a:r>
            <a:r>
              <a:rPr lang="ja-JP" altLang="en-US" sz="2400" dirty="0">
                <a:latin typeface="Times New Roman" panose="02020603050405020304" pitchFamily="18" charset="0"/>
              </a:rPr>
              <a:t>の値を削除</a:t>
            </a:r>
          </a:p>
        </p:txBody>
      </p:sp>
      <p:sp>
        <p:nvSpPr>
          <p:cNvPr id="197640" name="AutoShape 8"/>
          <p:cNvSpPr>
            <a:spLocks noChangeArrowheads="1"/>
          </p:cNvSpPr>
          <p:nvPr/>
        </p:nvSpPr>
        <p:spPr bwMode="auto">
          <a:xfrm>
            <a:off x="762000" y="5105400"/>
            <a:ext cx="2438400" cy="457200"/>
          </a:xfrm>
          <a:prstGeom prst="wedgeRoundRectCallout">
            <a:avLst>
              <a:gd name="adj1" fmla="val 70380"/>
              <a:gd name="adj2" fmla="val -4618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400" dirty="0">
                <a:latin typeface="Times New Roman" panose="02020603050405020304" pitchFamily="18" charset="0"/>
              </a:rPr>
              <a:t>s </a:t>
            </a:r>
            <a:r>
              <a:rPr lang="ja-JP" altLang="en-US" sz="2400" dirty="0">
                <a:latin typeface="Times New Roman" panose="02020603050405020304" pitchFamily="18" charset="0"/>
              </a:rPr>
              <a:t>の値を積む</a:t>
            </a:r>
          </a:p>
        </p:txBody>
      </p:sp>
      <p:grpSp>
        <p:nvGrpSpPr>
          <p:cNvPr id="197644" name="Group 12"/>
          <p:cNvGrpSpPr>
            <a:grpSpLocks/>
          </p:cNvGrpSpPr>
          <p:nvPr/>
        </p:nvGrpSpPr>
        <p:grpSpPr bwMode="auto">
          <a:xfrm>
            <a:off x="5715000" y="2286000"/>
            <a:ext cx="2514600" cy="2667000"/>
            <a:chOff x="3600" y="1440"/>
            <a:chExt cx="1584" cy="1680"/>
          </a:xfrm>
        </p:grpSpPr>
        <p:sp>
          <p:nvSpPr>
            <p:cNvPr id="48139" name="Rectangle 10"/>
            <p:cNvSpPr>
              <a:spLocks noChangeArrowheads="1"/>
            </p:cNvSpPr>
            <p:nvPr/>
          </p:nvSpPr>
          <p:spPr bwMode="auto">
            <a:xfrm>
              <a:off x="4032" y="1440"/>
              <a:ext cx="1152" cy="168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&amp;s</a:t>
              </a:r>
            </a:p>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ADD</a:t>
              </a:r>
            </a:p>
            <a:p>
              <a:pPr eaLnBrk="1" hangingPunct="1">
                <a:spcBef>
                  <a:spcPct val="0"/>
                </a:spcBef>
                <a:buClrTx/>
                <a:buSzTx/>
                <a:buFontTx/>
                <a:buNone/>
              </a:pPr>
              <a:r>
                <a:rPr lang="en-US" altLang="ja-JP" sz="2800" dirty="0">
                  <a:latin typeface="Times New Roman" panose="02020603050405020304" pitchFamily="18" charset="0"/>
                </a:rPr>
                <a:t>ASSGN</a:t>
              </a:r>
              <a:endParaRPr lang="en-US" altLang="ja-JP" sz="2800" dirty="0">
                <a:solidFill>
                  <a:srgbClr val="FFFF99"/>
                </a:solidFill>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OUTPUT</a:t>
              </a:r>
            </a:p>
          </p:txBody>
        </p:sp>
        <p:sp>
          <p:nvSpPr>
            <p:cNvPr id="48140" name="AutoShape 11"/>
            <p:cNvSpPr>
              <a:spLocks noChangeArrowheads="1"/>
            </p:cNvSpPr>
            <p:nvPr/>
          </p:nvSpPr>
          <p:spPr bwMode="auto">
            <a:xfrm>
              <a:off x="3600" y="2112"/>
              <a:ext cx="384"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97645" name="AutoShape 13"/>
          <p:cNvSpPr>
            <a:spLocks noChangeArrowheads="1"/>
          </p:cNvSpPr>
          <p:nvPr/>
        </p:nvSpPr>
        <p:spPr bwMode="auto">
          <a:xfrm>
            <a:off x="990600" y="3581400"/>
            <a:ext cx="2286000" cy="838200"/>
          </a:xfrm>
          <a:prstGeom prst="wedgeRoundRectCallout">
            <a:avLst>
              <a:gd name="adj1" fmla="val 68472"/>
              <a:gd name="adj2" fmla="val 34282"/>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スタックに</a:t>
            </a:r>
          </a:p>
          <a:p>
            <a:pPr algn="ctr" eaLnBrk="1" hangingPunct="1">
              <a:spcBef>
                <a:spcPct val="0"/>
              </a:spcBef>
              <a:buClrTx/>
              <a:buSzTx/>
              <a:buFontTx/>
              <a:buNone/>
            </a:pPr>
            <a:r>
              <a:rPr lang="en-US" altLang="ja-JP" sz="2400" dirty="0">
                <a:latin typeface="Times New Roman" panose="02020603050405020304" pitchFamily="18" charset="0"/>
              </a:rPr>
              <a:t>s </a:t>
            </a:r>
            <a:r>
              <a:rPr lang="ja-JP" altLang="en-US" sz="2400" dirty="0">
                <a:latin typeface="Times New Roman" panose="02020603050405020304" pitchFamily="18" charset="0"/>
              </a:rPr>
              <a:t>の値が残る</a:t>
            </a:r>
          </a:p>
        </p:txBody>
      </p:sp>
      <p:sp>
        <p:nvSpPr>
          <p:cNvPr id="48138" name="Rectangle 4"/>
          <p:cNvSpPr>
            <a:spLocks noChangeArrowheads="1"/>
          </p:cNvSpPr>
          <p:nvPr/>
        </p:nvSpPr>
        <p:spPr bwMode="auto">
          <a:xfrm>
            <a:off x="762000" y="5867400"/>
            <a:ext cx="2971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output (s = i + j);</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7638"/>
                                        </p:tgtEl>
                                        <p:attrNameLst>
                                          <p:attrName>style.visibility</p:attrName>
                                        </p:attrNameLst>
                                      </p:cBhvr>
                                      <p:to>
                                        <p:strVal val="visible"/>
                                      </p:to>
                                    </p:set>
                                    <p:animEffect transition="in" filter="checkerboard(across)">
                                      <p:cBhvr>
                                        <p:cTn id="7" dur="500"/>
                                        <p:tgtEl>
                                          <p:spTgt spid="1976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7645"/>
                                        </p:tgtEl>
                                        <p:attrNameLst>
                                          <p:attrName>style.visibility</p:attrName>
                                        </p:attrNameLst>
                                      </p:cBhvr>
                                      <p:to>
                                        <p:strVal val="visible"/>
                                      </p:to>
                                    </p:set>
                                    <p:animEffect transition="in" filter="checkerboard(across)">
                                      <p:cBhvr>
                                        <p:cTn id="12" dur="500"/>
                                        <p:tgtEl>
                                          <p:spTgt spid="1976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97639"/>
                                        </p:tgtEl>
                                        <p:attrNameLst>
                                          <p:attrName>style.visibility</p:attrName>
                                        </p:attrNameLst>
                                      </p:cBhvr>
                                      <p:to>
                                        <p:strVal val="visible"/>
                                      </p:to>
                                    </p:set>
                                    <p:animEffect transition="in" filter="checkerboard(across)">
                                      <p:cBhvr>
                                        <p:cTn id="17" dur="500"/>
                                        <p:tgtEl>
                                          <p:spTgt spid="1976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97640"/>
                                        </p:tgtEl>
                                        <p:attrNameLst>
                                          <p:attrName>style.visibility</p:attrName>
                                        </p:attrNameLst>
                                      </p:cBhvr>
                                      <p:to>
                                        <p:strVal val="visible"/>
                                      </p:to>
                                    </p:set>
                                    <p:animEffect transition="in" filter="checkerboard(across)">
                                      <p:cBhvr>
                                        <p:cTn id="22" dur="500"/>
                                        <p:tgtEl>
                                          <p:spTgt spid="19764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97644"/>
                                        </p:tgtEl>
                                        <p:attrNameLst>
                                          <p:attrName>style.visibility</p:attrName>
                                        </p:attrNameLst>
                                      </p:cBhvr>
                                      <p:to>
                                        <p:strVal val="visible"/>
                                      </p:to>
                                    </p:set>
                                    <p:animEffect transition="in" filter="wipe(left)">
                                      <p:cBhvr>
                                        <p:cTn id="27" dur="500"/>
                                        <p:tgtEl>
                                          <p:spTgt spid="19764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8138"/>
                                        </p:tgtEl>
                                        <p:attrNameLst>
                                          <p:attrName>style.visibility</p:attrName>
                                        </p:attrNameLst>
                                      </p:cBhvr>
                                      <p:to>
                                        <p:strVal val="visible"/>
                                      </p:to>
                                    </p:set>
                                    <p:animEffect transition="in" filter="checkerboard(across)">
                                      <p:cBhvr>
                                        <p:cTn id="32" dur="500"/>
                                        <p:tgtEl>
                                          <p:spTgt spid="48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8" grpId="0" animBg="1" autoUpdateAnimBg="0"/>
      <p:bldP spid="197639" grpId="0" animBg="1" autoUpdateAnimBg="0"/>
      <p:bldP spid="197640" grpId="0" animBg="1" autoUpdateAnimBg="0"/>
      <p:bldP spid="197645" grpId="0" animBg="1" autoUpdateAnimBg="0"/>
      <p:bldP spid="48138"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ASSGN </a:t>
            </a:r>
            <a:r>
              <a:rPr lang="ja-JP" altLang="en-US" sz="4000" dirty="0">
                <a:effectLst/>
                <a:latin typeface="Times New Roman" panose="02020603050405020304" pitchFamily="18" charset="0"/>
                <a:ea typeface="ＭＳ Ｐゴシック" panose="020B0600070205080204" pitchFamily="50" charset="-128"/>
              </a:rPr>
              <a:t>と </a:t>
            </a:r>
            <a:r>
              <a:rPr lang="en-US" altLang="ja-JP" sz="4000" dirty="0">
                <a:effectLst/>
                <a:latin typeface="Times New Roman" panose="02020603050405020304" pitchFamily="18" charset="0"/>
                <a:ea typeface="ＭＳ Ｐゴシック" panose="020B0600070205080204" pitchFamily="50" charset="-128"/>
              </a:rPr>
              <a:t>REMOVE</a:t>
            </a:r>
            <a:r>
              <a:rPr lang="ja-JP" altLang="en-US" sz="4000" dirty="0">
                <a:effectLst/>
                <a:latin typeface="Times New Roman" panose="02020603050405020304" pitchFamily="18" charset="0"/>
                <a:ea typeface="ＭＳ Ｐゴシック" panose="020B0600070205080204" pitchFamily="50" charset="-128"/>
              </a:rPr>
              <a:t>)</a:t>
            </a:r>
          </a:p>
        </p:txBody>
      </p:sp>
      <p:sp>
        <p:nvSpPr>
          <p:cNvPr id="49155" name="Rectangle 3"/>
          <p:cNvSpPr>
            <a:spLocks noChangeArrowheads="1"/>
          </p:cNvSpPr>
          <p:nvPr/>
        </p:nvSpPr>
        <p:spPr bwMode="auto">
          <a:xfrm>
            <a:off x="1371600" y="22860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 = j*k;</a:t>
            </a:r>
          </a:p>
        </p:txBody>
      </p:sp>
      <p:sp>
        <p:nvSpPr>
          <p:cNvPr id="49156" name="Rectangle 4"/>
          <p:cNvSpPr>
            <a:spLocks noChangeArrowheads="1"/>
          </p:cNvSpPr>
          <p:nvPr/>
        </p:nvSpPr>
        <p:spPr bwMode="auto">
          <a:xfrm>
            <a:off x="3810000" y="2286000"/>
            <a:ext cx="19812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&amp;i</a:t>
            </a:r>
          </a:p>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PUSH   &amp;k</a:t>
            </a:r>
          </a:p>
          <a:p>
            <a:pPr eaLnBrk="1" hangingPunct="1">
              <a:spcBef>
                <a:spcPct val="0"/>
              </a:spcBef>
              <a:buClrTx/>
              <a:buSzTx/>
              <a:buFontTx/>
              <a:buNone/>
            </a:pPr>
            <a:r>
              <a:rPr lang="en-US" altLang="ja-JP" sz="2800" dirty="0">
                <a:latin typeface="Times New Roman" panose="02020603050405020304" pitchFamily="18" charset="0"/>
              </a:rPr>
              <a:t>MUL</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latin typeface="Times New Roman" panose="02020603050405020304" pitchFamily="18" charset="0"/>
              </a:rPr>
              <a:t>REMOVE </a:t>
            </a:r>
          </a:p>
        </p:txBody>
      </p:sp>
      <p:sp>
        <p:nvSpPr>
          <p:cNvPr id="190470" name="AutoShape 6"/>
          <p:cNvSpPr>
            <a:spLocks noChangeArrowheads="1"/>
          </p:cNvSpPr>
          <p:nvPr/>
        </p:nvSpPr>
        <p:spPr bwMode="auto">
          <a:xfrm>
            <a:off x="1066800" y="3657600"/>
            <a:ext cx="2133600" cy="838200"/>
          </a:xfrm>
          <a:prstGeom prst="wedgeRoundRectCallout">
            <a:avLst>
              <a:gd name="adj1" fmla="val 77231"/>
              <a:gd name="adj2" fmla="val 2519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スタックに</a:t>
            </a:r>
          </a:p>
          <a:p>
            <a:pPr algn="ctr" eaLnBrk="1" hangingPunct="1">
              <a:spcBef>
                <a:spcPct val="0"/>
              </a:spcBef>
              <a:buClrTx/>
              <a:buSzTx/>
              <a:buFontTx/>
              <a:buNone/>
            </a:pPr>
            <a:r>
              <a:rPr lang="en-US" altLang="ja-JP" sz="2400" dirty="0">
                <a:latin typeface="Times New Roman" panose="02020603050405020304" pitchFamily="18" charset="0"/>
              </a:rPr>
              <a:t>i </a:t>
            </a:r>
            <a:r>
              <a:rPr lang="ja-JP" altLang="en-US" sz="2400" dirty="0">
                <a:latin typeface="Times New Roman" panose="02020603050405020304" pitchFamily="18" charset="0"/>
              </a:rPr>
              <a:t>の値が残る</a:t>
            </a:r>
          </a:p>
        </p:txBody>
      </p:sp>
      <p:sp>
        <p:nvSpPr>
          <p:cNvPr id="190471" name="AutoShape 7"/>
          <p:cNvSpPr>
            <a:spLocks noChangeArrowheads="1"/>
          </p:cNvSpPr>
          <p:nvPr/>
        </p:nvSpPr>
        <p:spPr bwMode="auto">
          <a:xfrm>
            <a:off x="1295400" y="4648200"/>
            <a:ext cx="2133600" cy="457200"/>
          </a:xfrm>
          <a:prstGeom prst="wedgeRoundRectCallout">
            <a:avLst>
              <a:gd name="adj1" fmla="val 66963"/>
              <a:gd name="adj2" fmla="val -2673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即座に値を削除</a:t>
            </a:r>
            <a:endParaRPr lang="en-US" altLang="ja-JP" sz="2000" dirty="0">
              <a:latin typeface="Times New Roman" panose="02020603050405020304" pitchFamily="18" charset="0"/>
            </a:endParaRPr>
          </a:p>
        </p:txBody>
      </p:sp>
      <p:grpSp>
        <p:nvGrpSpPr>
          <p:cNvPr id="190486" name="Group 22"/>
          <p:cNvGrpSpPr>
            <a:grpSpLocks/>
          </p:cNvGrpSpPr>
          <p:nvPr/>
        </p:nvGrpSpPr>
        <p:grpSpPr bwMode="auto">
          <a:xfrm>
            <a:off x="5867400" y="2286000"/>
            <a:ext cx="2590800" cy="1828800"/>
            <a:chOff x="3696" y="1152"/>
            <a:chExt cx="1632" cy="1152"/>
          </a:xfrm>
        </p:grpSpPr>
        <p:sp>
          <p:nvSpPr>
            <p:cNvPr id="49161" name="Rectangle 9"/>
            <p:cNvSpPr>
              <a:spLocks noChangeArrowheads="1"/>
            </p:cNvSpPr>
            <p:nvPr/>
          </p:nvSpPr>
          <p:spPr bwMode="auto">
            <a:xfrm>
              <a:off x="4080" y="1152"/>
              <a:ext cx="1248" cy="115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PUSH  &amp;k</a:t>
              </a:r>
            </a:p>
            <a:p>
              <a:pPr eaLnBrk="1" hangingPunct="1">
                <a:spcBef>
                  <a:spcPct val="0"/>
                </a:spcBef>
                <a:buClrTx/>
                <a:buSzTx/>
                <a:buFontTx/>
                <a:buNone/>
              </a:pPr>
              <a:r>
                <a:rPr lang="en-US" altLang="ja-JP" sz="2800" dirty="0">
                  <a:latin typeface="Times New Roman" panose="02020603050405020304" pitchFamily="18" charset="0"/>
                </a:rPr>
                <a:t>MUL</a:t>
              </a:r>
            </a:p>
            <a:p>
              <a:pPr eaLnBrk="1" hangingPunct="1">
                <a:spcBef>
                  <a:spcPct val="0"/>
                </a:spcBef>
                <a:buClrTx/>
                <a:buSzTx/>
                <a:buFontTx/>
                <a:buNone/>
              </a:pPr>
              <a:r>
                <a:rPr lang="en-US" altLang="ja-JP" sz="2800" dirty="0">
                  <a:latin typeface="Times New Roman" panose="02020603050405020304" pitchFamily="18" charset="0"/>
                </a:rPr>
                <a:t>POP     &amp;i </a:t>
              </a:r>
            </a:p>
          </p:txBody>
        </p:sp>
        <p:sp>
          <p:nvSpPr>
            <p:cNvPr id="49162" name="AutoShape 10"/>
            <p:cNvSpPr>
              <a:spLocks noChangeArrowheads="1"/>
            </p:cNvSpPr>
            <p:nvPr/>
          </p:nvSpPr>
          <p:spPr bwMode="auto">
            <a:xfrm>
              <a:off x="3696" y="1536"/>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90487" name="Rectangle 23"/>
          <p:cNvSpPr>
            <a:spLocks noChangeArrowheads="1"/>
          </p:cNvSpPr>
          <p:nvPr/>
        </p:nvSpPr>
        <p:spPr bwMode="auto">
          <a:xfrm>
            <a:off x="3810000" y="2286000"/>
            <a:ext cx="19812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PUSHI  &amp;i</a:t>
            </a:r>
          </a:p>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PUSH   &amp;k</a:t>
            </a:r>
          </a:p>
          <a:p>
            <a:pPr eaLnBrk="1" hangingPunct="1">
              <a:spcBef>
                <a:spcPct val="0"/>
              </a:spcBef>
              <a:buClrTx/>
              <a:buSzTx/>
              <a:buFontTx/>
              <a:buNone/>
            </a:pPr>
            <a:r>
              <a:rPr lang="en-US" altLang="ja-JP" sz="2800" dirty="0">
                <a:latin typeface="Times New Roman" panose="02020603050405020304" pitchFamily="18" charset="0"/>
              </a:rPr>
              <a:t>MUL</a:t>
            </a:r>
          </a:p>
          <a:p>
            <a:pPr eaLnBrk="1" hangingPunct="1">
              <a:spcBef>
                <a:spcPct val="0"/>
              </a:spcBef>
              <a:buClrTx/>
              <a:buSzTx/>
              <a:buFontTx/>
              <a:buNone/>
            </a:pPr>
            <a:r>
              <a:rPr lang="en-US" altLang="ja-JP" sz="2800" dirty="0">
                <a:latin typeface="Times New Roman" panose="02020603050405020304" pitchFamily="18" charset="0"/>
              </a:rPr>
              <a:t>ASSGN</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REMOVE</a:t>
            </a:r>
            <a:r>
              <a:rPr lang="en-US" altLang="ja-JP" sz="2800" dirty="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0487"/>
                                        </p:tgtEl>
                                        <p:attrNameLst>
                                          <p:attrName>style.visibility</p:attrName>
                                        </p:attrNameLst>
                                      </p:cBhvr>
                                      <p:to>
                                        <p:strVal val="visible"/>
                                      </p:to>
                                    </p:set>
                                    <p:animEffect transition="in" filter="checkerboard(across)">
                                      <p:cBhvr>
                                        <p:cTn id="7" dur="500"/>
                                        <p:tgtEl>
                                          <p:spTgt spid="1904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0470"/>
                                        </p:tgtEl>
                                        <p:attrNameLst>
                                          <p:attrName>style.visibility</p:attrName>
                                        </p:attrNameLst>
                                      </p:cBhvr>
                                      <p:to>
                                        <p:strVal val="visible"/>
                                      </p:to>
                                    </p:set>
                                    <p:animEffect transition="in" filter="checkerboard(across)">
                                      <p:cBhvr>
                                        <p:cTn id="12" dur="500"/>
                                        <p:tgtEl>
                                          <p:spTgt spid="1904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90471"/>
                                        </p:tgtEl>
                                        <p:attrNameLst>
                                          <p:attrName>style.visibility</p:attrName>
                                        </p:attrNameLst>
                                      </p:cBhvr>
                                      <p:to>
                                        <p:strVal val="visible"/>
                                      </p:to>
                                    </p:set>
                                    <p:animEffect transition="in" filter="checkerboard(across)">
                                      <p:cBhvr>
                                        <p:cTn id="17" dur="500"/>
                                        <p:tgtEl>
                                          <p:spTgt spid="1904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90486"/>
                                        </p:tgtEl>
                                        <p:attrNameLst>
                                          <p:attrName>style.visibility</p:attrName>
                                        </p:attrNameLst>
                                      </p:cBhvr>
                                      <p:to>
                                        <p:strVal val="visible"/>
                                      </p:to>
                                    </p:set>
                                    <p:animEffect transition="in" filter="wipe(left)">
                                      <p:cBhvr>
                                        <p:cTn id="22" dur="500"/>
                                        <p:tgtEl>
                                          <p:spTgt spid="1904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0" grpId="0" animBg="1" autoUpdateAnimBg="0"/>
      <p:bldP spid="190471" grpId="0" animBg="1" autoUpdateAnimBg="0"/>
      <p:bldP spid="190487"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7"/>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COPY </a:t>
            </a:r>
            <a:r>
              <a:rPr lang="ja-JP" altLang="en-US" sz="4000" dirty="0">
                <a:effectLst/>
                <a:latin typeface="Times New Roman" panose="02020603050405020304" pitchFamily="18" charset="0"/>
                <a:ea typeface="ＭＳ Ｐゴシック" panose="020B0600070205080204" pitchFamily="50" charset="-128"/>
              </a:rPr>
              <a:t>と </a:t>
            </a:r>
            <a:r>
              <a:rPr lang="en-US" altLang="ja-JP" sz="4000" dirty="0">
                <a:effectLst/>
                <a:latin typeface="Times New Roman" panose="02020603050405020304" pitchFamily="18" charset="0"/>
                <a:ea typeface="ＭＳ Ｐゴシック" panose="020B0600070205080204" pitchFamily="50" charset="-128"/>
              </a:rPr>
              <a:t>REMOVE</a:t>
            </a:r>
            <a:r>
              <a:rPr lang="ja-JP" altLang="en-US" sz="4000" dirty="0">
                <a:effectLst/>
                <a:latin typeface="Times New Roman" panose="02020603050405020304" pitchFamily="18" charset="0"/>
                <a:ea typeface="ＭＳ Ｐゴシック" panose="020B0600070205080204" pitchFamily="50" charset="-128"/>
              </a:rPr>
              <a:t>)</a:t>
            </a:r>
          </a:p>
        </p:txBody>
      </p:sp>
      <p:sp>
        <p:nvSpPr>
          <p:cNvPr id="50179" name="Rectangle 3"/>
          <p:cNvSpPr>
            <a:spLocks noChangeArrowheads="1"/>
          </p:cNvSpPr>
          <p:nvPr/>
        </p:nvSpPr>
        <p:spPr bwMode="auto">
          <a:xfrm>
            <a:off x="1066800" y="18288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a:t>
            </a:r>
          </a:p>
        </p:txBody>
      </p:sp>
      <p:sp>
        <p:nvSpPr>
          <p:cNvPr id="50180" name="Rectangle 4"/>
          <p:cNvSpPr>
            <a:spLocks noChangeArrowheads="1"/>
          </p:cNvSpPr>
          <p:nvPr/>
        </p:nvSpPr>
        <p:spPr bwMode="auto">
          <a:xfrm>
            <a:off x="3810000" y="1828800"/>
            <a:ext cx="19812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COPY</a:t>
            </a:r>
          </a:p>
          <a:p>
            <a:pPr eaLnBrk="1" hangingPunct="1">
              <a:spcBef>
                <a:spcPct val="0"/>
              </a:spcBef>
              <a:buClrTx/>
              <a:buSzTx/>
              <a:buFontTx/>
              <a:buNone/>
            </a:pPr>
            <a:r>
              <a:rPr lang="en-US" altLang="ja-JP" sz="2800" dirty="0">
                <a:latin typeface="Times New Roman" panose="02020603050405020304" pitchFamily="18" charset="0"/>
              </a:rPr>
              <a:t>INC</a:t>
            </a:r>
          </a:p>
          <a:p>
            <a:pPr eaLnBrk="1" hangingPunct="1">
              <a:spcBef>
                <a:spcPct val="0"/>
              </a:spcBef>
              <a:buClrTx/>
              <a:buSzTx/>
              <a:buFontTx/>
              <a:buNone/>
            </a:pPr>
            <a:r>
              <a:rPr lang="en-US" altLang="ja-JP" sz="2800" dirty="0">
                <a:latin typeface="Times New Roman" panose="02020603050405020304" pitchFamily="18" charset="0"/>
              </a:rPr>
              <a:t>POP     &amp;i</a:t>
            </a:r>
          </a:p>
          <a:p>
            <a:pPr eaLnBrk="1" hangingPunct="1">
              <a:spcBef>
                <a:spcPct val="0"/>
              </a:spcBef>
              <a:buClrTx/>
              <a:buSzTx/>
              <a:buFontTx/>
              <a:buNone/>
            </a:pPr>
            <a:r>
              <a:rPr lang="en-US" altLang="ja-JP" sz="2800" dirty="0">
                <a:latin typeface="Times New Roman" panose="02020603050405020304" pitchFamily="18" charset="0"/>
              </a:rPr>
              <a:t>REMOVE </a:t>
            </a:r>
          </a:p>
        </p:txBody>
      </p:sp>
      <p:sp>
        <p:nvSpPr>
          <p:cNvPr id="242693" name="AutoShape 5"/>
          <p:cNvSpPr>
            <a:spLocks noChangeArrowheads="1"/>
          </p:cNvSpPr>
          <p:nvPr/>
        </p:nvSpPr>
        <p:spPr bwMode="auto">
          <a:xfrm>
            <a:off x="1600200" y="2590800"/>
            <a:ext cx="1905000" cy="762000"/>
          </a:xfrm>
          <a:prstGeom prst="wedgeRoundRectCallout">
            <a:avLst>
              <a:gd name="adj1" fmla="val 64917"/>
              <a:gd name="adj2" fmla="val -5541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スタックに</a:t>
            </a:r>
          </a:p>
          <a:p>
            <a:pPr algn="ctr" eaLnBrk="1" hangingPunct="1">
              <a:spcBef>
                <a:spcPct val="0"/>
              </a:spcBef>
              <a:buClrTx/>
              <a:buSzTx/>
              <a:buFontTx/>
              <a:buNone/>
            </a:pPr>
            <a:r>
              <a:rPr lang="ja-JP" altLang="en-US" sz="2000" dirty="0">
                <a:latin typeface="Times New Roman" panose="02020603050405020304" pitchFamily="18" charset="0"/>
              </a:rPr>
              <a:t>値を残すため</a:t>
            </a:r>
          </a:p>
        </p:txBody>
      </p:sp>
      <p:sp>
        <p:nvSpPr>
          <p:cNvPr id="242694" name="AutoShape 6"/>
          <p:cNvSpPr>
            <a:spLocks noChangeArrowheads="1"/>
          </p:cNvSpPr>
          <p:nvPr/>
        </p:nvSpPr>
        <p:spPr bwMode="auto">
          <a:xfrm>
            <a:off x="1371600" y="3581400"/>
            <a:ext cx="2133600" cy="457200"/>
          </a:xfrm>
          <a:prstGeom prst="wedgeRoundRectCallout">
            <a:avLst>
              <a:gd name="adj1" fmla="val 62796"/>
              <a:gd name="adj2" fmla="val 1423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即座に値を削除</a:t>
            </a:r>
            <a:endParaRPr lang="en-US" altLang="ja-JP" sz="2000" dirty="0">
              <a:latin typeface="Times New Roman" panose="02020603050405020304" pitchFamily="18" charset="0"/>
            </a:endParaRPr>
          </a:p>
        </p:txBody>
      </p:sp>
      <p:sp>
        <p:nvSpPr>
          <p:cNvPr id="242695" name="Rectangle 7"/>
          <p:cNvSpPr>
            <a:spLocks noChangeArrowheads="1"/>
          </p:cNvSpPr>
          <p:nvPr/>
        </p:nvSpPr>
        <p:spPr bwMode="auto">
          <a:xfrm>
            <a:off x="3810000" y="1828800"/>
            <a:ext cx="19812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COPY</a:t>
            </a:r>
          </a:p>
          <a:p>
            <a:pPr eaLnBrk="1" hangingPunct="1">
              <a:spcBef>
                <a:spcPct val="0"/>
              </a:spcBef>
              <a:buClrTx/>
              <a:buSzTx/>
              <a:buFontTx/>
              <a:buNone/>
            </a:pPr>
            <a:r>
              <a:rPr lang="en-US" altLang="ja-JP" sz="2800" dirty="0">
                <a:latin typeface="Times New Roman" panose="02020603050405020304" pitchFamily="18" charset="0"/>
              </a:rPr>
              <a:t>INC</a:t>
            </a:r>
          </a:p>
          <a:p>
            <a:pPr eaLnBrk="1" hangingPunct="1">
              <a:spcBef>
                <a:spcPct val="0"/>
              </a:spcBef>
              <a:buClrTx/>
              <a:buSzTx/>
              <a:buFontTx/>
              <a:buNone/>
            </a:pPr>
            <a:r>
              <a:rPr lang="en-US" altLang="ja-JP" sz="2800" dirty="0">
                <a:latin typeface="Times New Roman" panose="02020603050405020304" pitchFamily="18" charset="0"/>
              </a:rPr>
              <a:t>POP     &amp;i</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REMOVE</a:t>
            </a:r>
            <a:r>
              <a:rPr lang="en-US" altLang="ja-JP" sz="2800" dirty="0">
                <a:latin typeface="Times New Roman" panose="02020603050405020304" pitchFamily="18" charset="0"/>
              </a:rPr>
              <a:t> </a:t>
            </a:r>
          </a:p>
        </p:txBody>
      </p:sp>
      <p:grpSp>
        <p:nvGrpSpPr>
          <p:cNvPr id="242696" name="Group 8"/>
          <p:cNvGrpSpPr>
            <a:grpSpLocks/>
          </p:cNvGrpSpPr>
          <p:nvPr/>
        </p:nvGrpSpPr>
        <p:grpSpPr bwMode="auto">
          <a:xfrm>
            <a:off x="5867400" y="1828800"/>
            <a:ext cx="2590800" cy="1371600"/>
            <a:chOff x="3696" y="1536"/>
            <a:chExt cx="1632" cy="864"/>
          </a:xfrm>
        </p:grpSpPr>
        <p:sp>
          <p:nvSpPr>
            <p:cNvPr id="50191" name="Rectangle 9"/>
            <p:cNvSpPr>
              <a:spLocks noChangeArrowheads="1"/>
            </p:cNvSpPr>
            <p:nvPr/>
          </p:nvSpPr>
          <p:spPr bwMode="auto">
            <a:xfrm>
              <a:off x="4080" y="1536"/>
              <a:ext cx="1248" cy="86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&amp;i</a:t>
              </a:r>
            </a:p>
            <a:p>
              <a:pPr eaLnBrk="1" hangingPunct="1">
                <a:spcBef>
                  <a:spcPct val="0"/>
                </a:spcBef>
                <a:buClrTx/>
                <a:buSzTx/>
                <a:buFontTx/>
                <a:buNone/>
              </a:pPr>
              <a:r>
                <a:rPr lang="en-US" altLang="ja-JP" sz="2800" dirty="0">
                  <a:latin typeface="Times New Roman" panose="02020603050405020304" pitchFamily="18" charset="0"/>
                </a:rPr>
                <a:t>INC</a:t>
              </a:r>
            </a:p>
            <a:p>
              <a:pPr eaLnBrk="1" hangingPunct="1">
                <a:spcBef>
                  <a:spcPct val="0"/>
                </a:spcBef>
                <a:buClrTx/>
                <a:buSzTx/>
                <a:buFontTx/>
                <a:buNone/>
              </a:pPr>
              <a:r>
                <a:rPr lang="en-US" altLang="ja-JP" sz="2800" dirty="0">
                  <a:latin typeface="Times New Roman" panose="02020603050405020304" pitchFamily="18" charset="0"/>
                </a:rPr>
                <a:t>POP     &amp;i </a:t>
              </a:r>
            </a:p>
          </p:txBody>
        </p:sp>
        <p:sp>
          <p:nvSpPr>
            <p:cNvPr id="50192" name="AutoShape 10"/>
            <p:cNvSpPr>
              <a:spLocks noChangeArrowheads="1"/>
            </p:cNvSpPr>
            <p:nvPr/>
          </p:nvSpPr>
          <p:spPr bwMode="auto">
            <a:xfrm>
              <a:off x="3696" y="1776"/>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50185" name="Rectangle 11"/>
          <p:cNvSpPr>
            <a:spLocks noChangeArrowheads="1"/>
          </p:cNvSpPr>
          <p:nvPr/>
        </p:nvSpPr>
        <p:spPr bwMode="auto">
          <a:xfrm>
            <a:off x="1066800" y="43434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++j;</a:t>
            </a:r>
          </a:p>
        </p:txBody>
      </p:sp>
      <p:sp>
        <p:nvSpPr>
          <p:cNvPr id="50186" name="Rectangle 12"/>
          <p:cNvSpPr>
            <a:spLocks noChangeArrowheads="1"/>
          </p:cNvSpPr>
          <p:nvPr/>
        </p:nvSpPr>
        <p:spPr bwMode="auto">
          <a:xfrm>
            <a:off x="3810000" y="4343400"/>
            <a:ext cx="19812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INC</a:t>
            </a:r>
          </a:p>
          <a:p>
            <a:pPr eaLnBrk="1" hangingPunct="1">
              <a:spcBef>
                <a:spcPct val="0"/>
              </a:spcBef>
              <a:buClrTx/>
              <a:buSzTx/>
              <a:buFontTx/>
              <a:buNone/>
            </a:pPr>
            <a:r>
              <a:rPr lang="en-US" altLang="ja-JP" sz="2800" dirty="0">
                <a:latin typeface="Times New Roman" panose="02020603050405020304" pitchFamily="18" charset="0"/>
              </a:rPr>
              <a:t>COPY</a:t>
            </a:r>
          </a:p>
          <a:p>
            <a:pPr eaLnBrk="1" hangingPunct="1">
              <a:spcBef>
                <a:spcPct val="0"/>
              </a:spcBef>
              <a:buClrTx/>
              <a:buSzTx/>
              <a:buFontTx/>
              <a:buNone/>
            </a:pPr>
            <a:r>
              <a:rPr lang="en-US" altLang="ja-JP" sz="2800" dirty="0">
                <a:latin typeface="Times New Roman" panose="02020603050405020304" pitchFamily="18" charset="0"/>
              </a:rPr>
              <a:t>POP     &amp;j</a:t>
            </a:r>
          </a:p>
          <a:p>
            <a:pPr eaLnBrk="1" hangingPunct="1">
              <a:spcBef>
                <a:spcPct val="0"/>
              </a:spcBef>
              <a:buClrTx/>
              <a:buSzTx/>
              <a:buFontTx/>
              <a:buNone/>
            </a:pPr>
            <a:r>
              <a:rPr lang="en-US" altLang="ja-JP" sz="2800" dirty="0">
                <a:latin typeface="Times New Roman" panose="02020603050405020304" pitchFamily="18" charset="0"/>
              </a:rPr>
              <a:t>REMOVE </a:t>
            </a:r>
          </a:p>
        </p:txBody>
      </p:sp>
      <p:grpSp>
        <p:nvGrpSpPr>
          <p:cNvPr id="242701" name="Group 13"/>
          <p:cNvGrpSpPr>
            <a:grpSpLocks/>
          </p:cNvGrpSpPr>
          <p:nvPr/>
        </p:nvGrpSpPr>
        <p:grpSpPr bwMode="auto">
          <a:xfrm>
            <a:off x="5867400" y="4343400"/>
            <a:ext cx="2590800" cy="1371600"/>
            <a:chOff x="3696" y="1536"/>
            <a:chExt cx="1632" cy="864"/>
          </a:xfrm>
        </p:grpSpPr>
        <p:sp>
          <p:nvSpPr>
            <p:cNvPr id="50189" name="Rectangle 14"/>
            <p:cNvSpPr>
              <a:spLocks noChangeArrowheads="1"/>
            </p:cNvSpPr>
            <p:nvPr/>
          </p:nvSpPr>
          <p:spPr bwMode="auto">
            <a:xfrm>
              <a:off x="4080" y="1536"/>
              <a:ext cx="1248" cy="86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INC</a:t>
              </a:r>
            </a:p>
            <a:p>
              <a:pPr eaLnBrk="1" hangingPunct="1">
                <a:spcBef>
                  <a:spcPct val="0"/>
                </a:spcBef>
                <a:buClrTx/>
                <a:buSzTx/>
                <a:buFontTx/>
                <a:buNone/>
              </a:pPr>
              <a:r>
                <a:rPr lang="en-US" altLang="ja-JP" sz="2800" dirty="0">
                  <a:latin typeface="Times New Roman" panose="02020603050405020304" pitchFamily="18" charset="0"/>
                </a:rPr>
                <a:t>POP     &amp;j </a:t>
              </a:r>
            </a:p>
          </p:txBody>
        </p:sp>
        <p:sp>
          <p:nvSpPr>
            <p:cNvPr id="50190" name="AutoShape 15"/>
            <p:cNvSpPr>
              <a:spLocks noChangeArrowheads="1"/>
            </p:cNvSpPr>
            <p:nvPr/>
          </p:nvSpPr>
          <p:spPr bwMode="auto">
            <a:xfrm>
              <a:off x="3696" y="1776"/>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42704" name="Rectangle 16"/>
          <p:cNvSpPr>
            <a:spLocks noChangeArrowheads="1"/>
          </p:cNvSpPr>
          <p:nvPr/>
        </p:nvSpPr>
        <p:spPr bwMode="auto">
          <a:xfrm>
            <a:off x="3810000" y="4343400"/>
            <a:ext cx="19812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PUSH  &amp;j</a:t>
            </a:r>
          </a:p>
          <a:p>
            <a:pPr eaLnBrk="1" hangingPunct="1">
              <a:spcBef>
                <a:spcPct val="0"/>
              </a:spcBef>
              <a:buClrTx/>
              <a:buSzTx/>
              <a:buFontTx/>
              <a:buNone/>
            </a:pPr>
            <a:r>
              <a:rPr lang="en-US" altLang="ja-JP" sz="2800" dirty="0">
                <a:latin typeface="Times New Roman" panose="02020603050405020304" pitchFamily="18" charset="0"/>
              </a:rPr>
              <a:t>INC</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COPY</a:t>
            </a:r>
          </a:p>
          <a:p>
            <a:pPr eaLnBrk="1" hangingPunct="1">
              <a:spcBef>
                <a:spcPct val="0"/>
              </a:spcBef>
              <a:buClrTx/>
              <a:buSzTx/>
              <a:buFontTx/>
              <a:buNone/>
            </a:pPr>
            <a:r>
              <a:rPr lang="en-US" altLang="ja-JP" sz="2800" dirty="0">
                <a:latin typeface="Times New Roman" panose="02020603050405020304" pitchFamily="18" charset="0"/>
              </a:rPr>
              <a:t>POP     &amp;j</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REMOVE</a:t>
            </a:r>
            <a:r>
              <a:rPr lang="en-US" altLang="ja-JP" sz="2800" dirty="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2695"/>
                                        </p:tgtEl>
                                        <p:attrNameLst>
                                          <p:attrName>style.visibility</p:attrName>
                                        </p:attrNameLst>
                                      </p:cBhvr>
                                      <p:to>
                                        <p:strVal val="visible"/>
                                      </p:to>
                                    </p:set>
                                    <p:animEffect transition="in" filter="checkerboard(across)">
                                      <p:cBhvr>
                                        <p:cTn id="7" dur="500"/>
                                        <p:tgtEl>
                                          <p:spTgt spid="2426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2693"/>
                                        </p:tgtEl>
                                        <p:attrNameLst>
                                          <p:attrName>style.visibility</p:attrName>
                                        </p:attrNameLst>
                                      </p:cBhvr>
                                      <p:to>
                                        <p:strVal val="visible"/>
                                      </p:to>
                                    </p:set>
                                    <p:animEffect transition="in" filter="checkerboard(across)">
                                      <p:cBhvr>
                                        <p:cTn id="12" dur="500"/>
                                        <p:tgtEl>
                                          <p:spTgt spid="2426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2694"/>
                                        </p:tgtEl>
                                        <p:attrNameLst>
                                          <p:attrName>style.visibility</p:attrName>
                                        </p:attrNameLst>
                                      </p:cBhvr>
                                      <p:to>
                                        <p:strVal val="visible"/>
                                      </p:to>
                                    </p:set>
                                    <p:animEffect transition="in" filter="checkerboard(across)">
                                      <p:cBhvr>
                                        <p:cTn id="17" dur="500"/>
                                        <p:tgtEl>
                                          <p:spTgt spid="24269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42696"/>
                                        </p:tgtEl>
                                        <p:attrNameLst>
                                          <p:attrName>style.visibility</p:attrName>
                                        </p:attrNameLst>
                                      </p:cBhvr>
                                      <p:to>
                                        <p:strVal val="visible"/>
                                      </p:to>
                                    </p:set>
                                    <p:animEffect transition="in" filter="wipe(left)">
                                      <p:cBhvr>
                                        <p:cTn id="22" dur="500"/>
                                        <p:tgtEl>
                                          <p:spTgt spid="2426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2704"/>
                                        </p:tgtEl>
                                        <p:attrNameLst>
                                          <p:attrName>style.visibility</p:attrName>
                                        </p:attrNameLst>
                                      </p:cBhvr>
                                      <p:to>
                                        <p:strVal val="visible"/>
                                      </p:to>
                                    </p:set>
                                    <p:animEffect transition="in" filter="checkerboard(across)">
                                      <p:cBhvr>
                                        <p:cTn id="27" dur="500"/>
                                        <p:tgtEl>
                                          <p:spTgt spid="24270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42701"/>
                                        </p:tgtEl>
                                        <p:attrNameLst>
                                          <p:attrName>style.visibility</p:attrName>
                                        </p:attrNameLst>
                                      </p:cBhvr>
                                      <p:to>
                                        <p:strVal val="visible"/>
                                      </p:to>
                                    </p:set>
                                    <p:animEffect transition="in" filter="wipe(left)">
                                      <p:cBhvr>
                                        <p:cTn id="32" dur="500"/>
                                        <p:tgtEl>
                                          <p:spTgt spid="242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3" grpId="0" animBg="1" autoUpdateAnimBg="0"/>
      <p:bldP spid="242694" grpId="0" animBg="1" autoUpdateAnimBg="0"/>
      <p:bldP spid="242695" grpId="0" animBg="1" autoUpdateAnimBg="0"/>
      <p:bldP spid="242704"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 </a:t>
            </a:r>
            <a:r>
              <a:rPr lang="ja-JP" altLang="en-US" sz="4000" dirty="0">
                <a:effectLst/>
                <a:latin typeface="Times New Roman" panose="02020603050405020304" pitchFamily="18" charset="0"/>
                <a:ea typeface="ＭＳ Ｐゴシック" panose="020B0600070205080204" pitchFamily="50" charset="-128"/>
              </a:rPr>
              <a:t>(不要な式文</a:t>
            </a:r>
            <a:r>
              <a:rPr lang="ja-JP" altLang="en-US" dirty="0">
                <a:effectLst/>
                <a:latin typeface="Times New Roman" panose="02020603050405020304" pitchFamily="18" charset="0"/>
                <a:ea typeface="ＭＳ Ｐゴシック" panose="020B0600070205080204" pitchFamily="50" charset="-128"/>
              </a:rPr>
              <a:t>)</a:t>
            </a:r>
          </a:p>
        </p:txBody>
      </p:sp>
      <p:sp>
        <p:nvSpPr>
          <p:cNvPr id="51203" name="Rectangle 3"/>
          <p:cNvSpPr>
            <a:spLocks noChangeArrowheads="1"/>
          </p:cNvSpPr>
          <p:nvPr/>
        </p:nvSpPr>
        <p:spPr bwMode="auto">
          <a:xfrm>
            <a:off x="1066800" y="1828800"/>
            <a:ext cx="2819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b + c / d;</a:t>
            </a:r>
          </a:p>
        </p:txBody>
      </p:sp>
      <p:sp>
        <p:nvSpPr>
          <p:cNvPr id="222213" name="Text Box 5"/>
          <p:cNvSpPr txBox="1">
            <a:spLocks noChangeArrowheads="1"/>
          </p:cNvSpPr>
          <p:nvPr/>
        </p:nvSpPr>
        <p:spPr bwMode="auto">
          <a:xfrm>
            <a:off x="1225550" y="2590800"/>
            <a:ext cx="4429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代入, 入力</a:t>
            </a:r>
            <a:r>
              <a:rPr lang="en-US" altLang="ja-JP" sz="2800" dirty="0">
                <a:latin typeface="Times New Roman" panose="02020603050405020304" pitchFamily="18" charset="0"/>
              </a:rPr>
              <a:t>, </a:t>
            </a:r>
            <a:r>
              <a:rPr lang="ja-JP" altLang="en-US" sz="2800" dirty="0">
                <a:latin typeface="Times New Roman" panose="02020603050405020304" pitchFamily="18" charset="0"/>
              </a:rPr>
              <a:t>出力の無い式文</a:t>
            </a:r>
          </a:p>
        </p:txBody>
      </p:sp>
      <p:sp>
        <p:nvSpPr>
          <p:cNvPr id="222214" name="Text Box 6"/>
          <p:cNvSpPr txBox="1">
            <a:spLocks noChangeArrowheads="1"/>
          </p:cNvSpPr>
          <p:nvPr/>
        </p:nvSpPr>
        <p:spPr bwMode="auto">
          <a:xfrm>
            <a:off x="1219200" y="3124200"/>
            <a:ext cx="2314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dirty="0">
                <a:latin typeface="Times New Roman" panose="02020603050405020304" pitchFamily="18" charset="0"/>
              </a:rPr>
              <a:t>⇒ 削除可能</a:t>
            </a:r>
          </a:p>
        </p:txBody>
      </p:sp>
      <p:grpSp>
        <p:nvGrpSpPr>
          <p:cNvPr id="222219" name="Group 11"/>
          <p:cNvGrpSpPr>
            <a:grpSpLocks/>
          </p:cNvGrpSpPr>
          <p:nvPr/>
        </p:nvGrpSpPr>
        <p:grpSpPr bwMode="auto">
          <a:xfrm>
            <a:off x="1143000" y="4114800"/>
            <a:ext cx="3429000" cy="2133600"/>
            <a:chOff x="720" y="2592"/>
            <a:chExt cx="2160" cy="1344"/>
          </a:xfrm>
        </p:grpSpPr>
        <p:sp>
          <p:nvSpPr>
            <p:cNvPr id="51217" name="Rectangle 7"/>
            <p:cNvSpPr>
              <a:spLocks noChangeArrowheads="1"/>
            </p:cNvSpPr>
            <p:nvPr/>
          </p:nvSpPr>
          <p:spPr bwMode="auto">
            <a:xfrm>
              <a:off x="720" y="3072"/>
              <a:ext cx="216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x * y + input</a:t>
              </a:r>
              <a:r>
                <a:rPr lang="ja-JP" altLang="en-US" dirty="0">
                  <a:latin typeface="Times New Roman" panose="02020603050405020304" pitchFamily="18" charset="0"/>
                </a:rPr>
                <a:t> / </a:t>
              </a:r>
              <a:r>
                <a:rPr lang="en-US" altLang="ja-JP" dirty="0">
                  <a:latin typeface="Times New Roman" panose="02020603050405020304" pitchFamily="18" charset="0"/>
                </a:rPr>
                <a:t>z;</a:t>
              </a:r>
            </a:p>
          </p:txBody>
        </p:sp>
        <p:sp>
          <p:nvSpPr>
            <p:cNvPr id="51218" name="Rectangle 8"/>
            <p:cNvSpPr>
              <a:spLocks noChangeArrowheads="1"/>
            </p:cNvSpPr>
            <p:nvPr/>
          </p:nvSpPr>
          <p:spPr bwMode="auto">
            <a:xfrm>
              <a:off x="720" y="2592"/>
              <a:ext cx="216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x * (y=1) + (++z);</a:t>
              </a:r>
            </a:p>
          </p:txBody>
        </p:sp>
        <p:sp>
          <p:nvSpPr>
            <p:cNvPr id="51219" name="Rectangle 9"/>
            <p:cNvSpPr>
              <a:spLocks noChangeArrowheads="1"/>
            </p:cNvSpPr>
            <p:nvPr/>
          </p:nvSpPr>
          <p:spPr bwMode="auto">
            <a:xfrm>
              <a:off x="720" y="3552"/>
              <a:ext cx="216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x * (output (y)) + z;</a:t>
              </a:r>
            </a:p>
          </p:txBody>
        </p:sp>
      </p:grpSp>
      <p:sp>
        <p:nvSpPr>
          <p:cNvPr id="222218" name="Text Box 10"/>
          <p:cNvSpPr txBox="1">
            <a:spLocks noChangeArrowheads="1"/>
          </p:cNvSpPr>
          <p:nvPr/>
        </p:nvSpPr>
        <p:spPr bwMode="auto">
          <a:xfrm>
            <a:off x="4648200" y="3200400"/>
            <a:ext cx="40846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代入, 入力, 出力がある場合は</a:t>
            </a:r>
          </a:p>
          <a:p>
            <a:pPr algn="ctr" eaLnBrk="1" hangingPunct="1">
              <a:spcBef>
                <a:spcPct val="0"/>
              </a:spcBef>
              <a:buClrTx/>
              <a:buSzTx/>
              <a:buFontTx/>
              <a:buNone/>
            </a:pPr>
            <a:r>
              <a:rPr lang="ja-JP" altLang="en-US" sz="2400" dirty="0">
                <a:latin typeface="Times New Roman" panose="02020603050405020304" pitchFamily="18" charset="0"/>
              </a:rPr>
              <a:t>注意が必要</a:t>
            </a:r>
          </a:p>
        </p:txBody>
      </p:sp>
      <p:grpSp>
        <p:nvGrpSpPr>
          <p:cNvPr id="222227" name="Group 19"/>
          <p:cNvGrpSpPr>
            <a:grpSpLocks/>
          </p:cNvGrpSpPr>
          <p:nvPr/>
        </p:nvGrpSpPr>
        <p:grpSpPr bwMode="auto">
          <a:xfrm>
            <a:off x="4724400" y="4114800"/>
            <a:ext cx="3124200" cy="609600"/>
            <a:chOff x="2976" y="2592"/>
            <a:chExt cx="1968" cy="384"/>
          </a:xfrm>
        </p:grpSpPr>
        <p:sp>
          <p:nvSpPr>
            <p:cNvPr id="51215" name="Rectangle 14"/>
            <p:cNvSpPr>
              <a:spLocks noChangeArrowheads="1"/>
            </p:cNvSpPr>
            <p:nvPr/>
          </p:nvSpPr>
          <p:spPr bwMode="auto">
            <a:xfrm>
              <a:off x="3456" y="2592"/>
              <a:ext cx="148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y=1; ++z;</a:t>
              </a:r>
            </a:p>
          </p:txBody>
        </p:sp>
        <p:sp>
          <p:nvSpPr>
            <p:cNvPr id="51216" name="AutoShape 16"/>
            <p:cNvSpPr>
              <a:spLocks noChangeArrowheads="1"/>
            </p:cNvSpPr>
            <p:nvPr/>
          </p:nvSpPr>
          <p:spPr bwMode="auto">
            <a:xfrm>
              <a:off x="2976" y="2640"/>
              <a:ext cx="384" cy="336"/>
            </a:xfrm>
            <a:prstGeom prst="rightArrow">
              <a:avLst>
                <a:gd name="adj1" fmla="val 50000"/>
                <a:gd name="adj2" fmla="val 28571"/>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grpSp>
        <p:nvGrpSpPr>
          <p:cNvPr id="222228" name="Group 20"/>
          <p:cNvGrpSpPr>
            <a:grpSpLocks/>
          </p:cNvGrpSpPr>
          <p:nvPr/>
        </p:nvGrpSpPr>
        <p:grpSpPr bwMode="auto">
          <a:xfrm>
            <a:off x="4724400" y="4876800"/>
            <a:ext cx="3124200" cy="609600"/>
            <a:chOff x="2976" y="3072"/>
            <a:chExt cx="1968" cy="384"/>
          </a:xfrm>
        </p:grpSpPr>
        <p:sp>
          <p:nvSpPr>
            <p:cNvPr id="51213" name="Rectangle 13"/>
            <p:cNvSpPr>
              <a:spLocks noChangeArrowheads="1"/>
            </p:cNvSpPr>
            <p:nvPr/>
          </p:nvSpPr>
          <p:spPr bwMode="auto">
            <a:xfrm>
              <a:off x="3456" y="3072"/>
              <a:ext cx="148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input;</a:t>
              </a:r>
            </a:p>
          </p:txBody>
        </p:sp>
        <p:sp>
          <p:nvSpPr>
            <p:cNvPr id="51214" name="AutoShape 17"/>
            <p:cNvSpPr>
              <a:spLocks noChangeArrowheads="1"/>
            </p:cNvSpPr>
            <p:nvPr/>
          </p:nvSpPr>
          <p:spPr bwMode="auto">
            <a:xfrm>
              <a:off x="2976" y="3120"/>
              <a:ext cx="384" cy="336"/>
            </a:xfrm>
            <a:prstGeom prst="rightArrow">
              <a:avLst>
                <a:gd name="adj1" fmla="val 50000"/>
                <a:gd name="adj2" fmla="val 28571"/>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grpSp>
        <p:nvGrpSpPr>
          <p:cNvPr id="222229" name="Group 21"/>
          <p:cNvGrpSpPr>
            <a:grpSpLocks/>
          </p:cNvGrpSpPr>
          <p:nvPr/>
        </p:nvGrpSpPr>
        <p:grpSpPr bwMode="auto">
          <a:xfrm>
            <a:off x="4724400" y="5638800"/>
            <a:ext cx="3124200" cy="609600"/>
            <a:chOff x="2976" y="3552"/>
            <a:chExt cx="1968" cy="384"/>
          </a:xfrm>
        </p:grpSpPr>
        <p:sp>
          <p:nvSpPr>
            <p:cNvPr id="51211" name="Rectangle 15"/>
            <p:cNvSpPr>
              <a:spLocks noChangeArrowheads="1"/>
            </p:cNvSpPr>
            <p:nvPr/>
          </p:nvSpPr>
          <p:spPr bwMode="auto">
            <a:xfrm>
              <a:off x="3456" y="3552"/>
              <a:ext cx="148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output (y);</a:t>
              </a:r>
            </a:p>
          </p:txBody>
        </p:sp>
        <p:sp>
          <p:nvSpPr>
            <p:cNvPr id="51212" name="AutoShape 18"/>
            <p:cNvSpPr>
              <a:spLocks noChangeArrowheads="1"/>
            </p:cNvSpPr>
            <p:nvPr/>
          </p:nvSpPr>
          <p:spPr bwMode="auto">
            <a:xfrm>
              <a:off x="2976" y="3600"/>
              <a:ext cx="384" cy="336"/>
            </a:xfrm>
            <a:prstGeom prst="rightArrow">
              <a:avLst>
                <a:gd name="adj1" fmla="val 50000"/>
                <a:gd name="adj2" fmla="val 28571"/>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2213"/>
                                        </p:tgtEl>
                                        <p:attrNameLst>
                                          <p:attrName>style.visibility</p:attrName>
                                        </p:attrNameLst>
                                      </p:cBhvr>
                                      <p:to>
                                        <p:strVal val="visible"/>
                                      </p:to>
                                    </p:set>
                                    <p:animEffect transition="in" filter="checkerboard(across)">
                                      <p:cBhvr>
                                        <p:cTn id="7" dur="500"/>
                                        <p:tgtEl>
                                          <p:spTgt spid="2222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2214"/>
                                        </p:tgtEl>
                                        <p:attrNameLst>
                                          <p:attrName>style.visibility</p:attrName>
                                        </p:attrNameLst>
                                      </p:cBhvr>
                                      <p:to>
                                        <p:strVal val="visible"/>
                                      </p:to>
                                    </p:set>
                                    <p:animEffect transition="in" filter="checkerboard(across)">
                                      <p:cBhvr>
                                        <p:cTn id="12" dur="500"/>
                                        <p:tgtEl>
                                          <p:spTgt spid="2222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22219"/>
                                        </p:tgtEl>
                                        <p:attrNameLst>
                                          <p:attrName>style.visibility</p:attrName>
                                        </p:attrNameLst>
                                      </p:cBhvr>
                                      <p:to>
                                        <p:strVal val="visible"/>
                                      </p:to>
                                    </p:set>
                                    <p:animEffect transition="in" filter="checkerboard(across)">
                                      <p:cBhvr>
                                        <p:cTn id="17" dur="500"/>
                                        <p:tgtEl>
                                          <p:spTgt spid="22221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2218"/>
                                        </p:tgtEl>
                                        <p:attrNameLst>
                                          <p:attrName>style.visibility</p:attrName>
                                        </p:attrNameLst>
                                      </p:cBhvr>
                                      <p:to>
                                        <p:strVal val="visible"/>
                                      </p:to>
                                    </p:set>
                                    <p:animEffect transition="in" filter="checkerboard(across)">
                                      <p:cBhvr>
                                        <p:cTn id="22" dur="500"/>
                                        <p:tgtEl>
                                          <p:spTgt spid="22221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22227"/>
                                        </p:tgtEl>
                                        <p:attrNameLst>
                                          <p:attrName>style.visibility</p:attrName>
                                        </p:attrNameLst>
                                      </p:cBhvr>
                                      <p:to>
                                        <p:strVal val="visible"/>
                                      </p:to>
                                    </p:set>
                                    <p:animEffect transition="in" filter="wipe(left)">
                                      <p:cBhvr>
                                        <p:cTn id="27" dur="500"/>
                                        <p:tgtEl>
                                          <p:spTgt spid="22222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22228"/>
                                        </p:tgtEl>
                                        <p:attrNameLst>
                                          <p:attrName>style.visibility</p:attrName>
                                        </p:attrNameLst>
                                      </p:cBhvr>
                                      <p:to>
                                        <p:strVal val="visible"/>
                                      </p:to>
                                    </p:set>
                                    <p:animEffect transition="in" filter="wipe(left)">
                                      <p:cBhvr>
                                        <p:cTn id="32" dur="500"/>
                                        <p:tgtEl>
                                          <p:spTgt spid="22222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22229"/>
                                        </p:tgtEl>
                                        <p:attrNameLst>
                                          <p:attrName>style.visibility</p:attrName>
                                        </p:attrNameLst>
                                      </p:cBhvr>
                                      <p:to>
                                        <p:strVal val="visible"/>
                                      </p:to>
                                    </p:set>
                                    <p:animEffect transition="in" filter="wipe(left)">
                                      <p:cBhvr>
                                        <p:cTn id="37" dur="500"/>
                                        <p:tgtEl>
                                          <p:spTgt spid="222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3" grpId="0" autoUpdateAnimBg="0"/>
      <p:bldP spid="222214" grpId="0" autoUpdateAnimBg="0"/>
      <p:bldP spid="222218"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050"/>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強さの軽減</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 (</a:t>
            </a:r>
            <a:r>
              <a:rPr lang="en-US" altLang="ja-JP" sz="4000" dirty="0">
                <a:effectLst/>
                <a:latin typeface="Times New Roman" panose="02020603050405020304" pitchFamily="18" charset="0"/>
                <a:ea typeface="ＭＳ Ｐゴシック" panose="020B0600070205080204" pitchFamily="50" charset="-128"/>
              </a:rPr>
              <a:t>strength reduction)</a:t>
            </a:r>
          </a:p>
        </p:txBody>
      </p:sp>
      <p:sp>
        <p:nvSpPr>
          <p:cNvPr id="44035" name="Rectangle 2051"/>
          <p:cNvSpPr>
            <a:spLocks noGrp="1" noChangeArrowheads="1"/>
          </p:cNvSpPr>
          <p:nvPr>
            <p:ph type="body" idx="4294967295"/>
          </p:nvPr>
        </p:nvSpPr>
        <p:spPr>
          <a:xfrm>
            <a:off x="1066800" y="1981200"/>
            <a:ext cx="7543800" cy="167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強さの軽減</a:t>
            </a:r>
          </a:p>
          <a:p>
            <a:pPr lvl="1"/>
            <a:r>
              <a:rPr lang="ja-JP" altLang="en-US" dirty="0">
                <a:effectLst/>
                <a:latin typeface="Times New Roman" panose="02020603050405020304" pitchFamily="18" charset="0"/>
                <a:ea typeface="ＭＳ Ｐゴシック" panose="020B0600070205080204" pitchFamily="50" charset="-128"/>
              </a:rPr>
              <a:t>より速い演算に置き換える</a:t>
            </a:r>
          </a:p>
        </p:txBody>
      </p:sp>
      <p:sp>
        <p:nvSpPr>
          <p:cNvPr id="44036" name="Rectangle 2052"/>
          <p:cNvSpPr>
            <a:spLocks noChangeArrowheads="1"/>
          </p:cNvSpPr>
          <p:nvPr/>
        </p:nvSpPr>
        <p:spPr bwMode="auto">
          <a:xfrm>
            <a:off x="1828800" y="3516702"/>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x * 2;</a:t>
            </a:r>
          </a:p>
        </p:txBody>
      </p:sp>
      <p:sp>
        <p:nvSpPr>
          <p:cNvPr id="238597" name="Text Box 2053"/>
          <p:cNvSpPr txBox="1">
            <a:spLocks noChangeArrowheads="1"/>
          </p:cNvSpPr>
          <p:nvPr/>
        </p:nvSpPr>
        <p:spPr bwMode="auto">
          <a:xfrm>
            <a:off x="1524000" y="4583502"/>
            <a:ext cx="72072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多くの計算機では掛け算より足し算の方が速い</a:t>
            </a:r>
          </a:p>
        </p:txBody>
      </p:sp>
      <p:grpSp>
        <p:nvGrpSpPr>
          <p:cNvPr id="238600" name="Group 2056"/>
          <p:cNvGrpSpPr>
            <a:grpSpLocks/>
          </p:cNvGrpSpPr>
          <p:nvPr/>
        </p:nvGrpSpPr>
        <p:grpSpPr bwMode="auto">
          <a:xfrm>
            <a:off x="4038600" y="3440502"/>
            <a:ext cx="3048000" cy="762000"/>
            <a:chOff x="2496" y="2400"/>
            <a:chExt cx="1920" cy="480"/>
          </a:xfrm>
        </p:grpSpPr>
        <p:sp>
          <p:nvSpPr>
            <p:cNvPr id="44039" name="AutoShape 2054"/>
            <p:cNvSpPr>
              <a:spLocks noChangeArrowheads="1"/>
            </p:cNvSpPr>
            <p:nvPr/>
          </p:nvSpPr>
          <p:spPr bwMode="auto">
            <a:xfrm>
              <a:off x="2496" y="2400"/>
              <a:ext cx="624" cy="480"/>
            </a:xfrm>
            <a:prstGeom prst="rightArrow">
              <a:avLst>
                <a:gd name="adj1" fmla="val 50000"/>
                <a:gd name="adj2" fmla="val 325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44040" name="Rectangle 2055"/>
            <p:cNvSpPr>
              <a:spLocks noChangeArrowheads="1"/>
            </p:cNvSpPr>
            <p:nvPr/>
          </p:nvSpPr>
          <p:spPr bwMode="auto">
            <a:xfrm>
              <a:off x="3216" y="2448"/>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x + x;</a:t>
              </a:r>
            </a:p>
          </p:txBody>
        </p:sp>
      </p:grpSp>
      <p:sp>
        <p:nvSpPr>
          <p:cNvPr id="9" name="Text Box 2053">
            <a:extLst>
              <a:ext uri="{FF2B5EF4-FFF2-40B4-BE49-F238E27FC236}">
                <a16:creationId xmlns:a16="http://schemas.microsoft.com/office/drawing/2014/main" id="{1215C66C-576E-4948-A927-962E19E2EC2F}"/>
              </a:ext>
            </a:extLst>
          </p:cNvPr>
          <p:cNvSpPr txBox="1">
            <a:spLocks noChangeArrowheads="1"/>
          </p:cNvSpPr>
          <p:nvPr/>
        </p:nvSpPr>
        <p:spPr bwMode="auto">
          <a:xfrm>
            <a:off x="1254130" y="5266336"/>
            <a:ext cx="3054339"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dirty="0">
                <a:latin typeface="Times New Roman" panose="02020603050405020304" pitchFamily="18" charset="0"/>
              </a:rPr>
              <a:t>機械依存最適化</a:t>
            </a:r>
          </a:p>
        </p:txBody>
      </p:sp>
      <p:grpSp>
        <p:nvGrpSpPr>
          <p:cNvPr id="2" name="グループ化 1">
            <a:extLst>
              <a:ext uri="{FF2B5EF4-FFF2-40B4-BE49-F238E27FC236}">
                <a16:creationId xmlns:a16="http://schemas.microsoft.com/office/drawing/2014/main" id="{9F1E4108-BE15-4034-8790-5EF8723BD8D4}"/>
              </a:ext>
            </a:extLst>
          </p:cNvPr>
          <p:cNvGrpSpPr/>
          <p:nvPr/>
        </p:nvGrpSpPr>
        <p:grpSpPr>
          <a:xfrm>
            <a:off x="2781299" y="6058097"/>
            <a:ext cx="5014427" cy="609600"/>
            <a:chOff x="2152261" y="6028517"/>
            <a:chExt cx="5014427" cy="609600"/>
          </a:xfrm>
        </p:grpSpPr>
        <p:sp>
          <p:nvSpPr>
            <p:cNvPr id="10" name="Rectangle 2052">
              <a:extLst>
                <a:ext uri="{FF2B5EF4-FFF2-40B4-BE49-F238E27FC236}">
                  <a16:creationId xmlns:a16="http://schemas.microsoft.com/office/drawing/2014/main" id="{F414B28E-2AD5-4713-8A22-4982EFC78320}"/>
                </a:ext>
              </a:extLst>
            </p:cNvPr>
            <p:cNvSpPr>
              <a:spLocks noChangeArrowheads="1"/>
            </p:cNvSpPr>
            <p:nvPr/>
          </p:nvSpPr>
          <p:spPr bwMode="auto">
            <a:xfrm>
              <a:off x="2152261" y="6028517"/>
              <a:ext cx="2049856"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x &lt;&lt; 1;</a:t>
              </a:r>
              <a:r>
                <a:rPr lang="ja-JP" altLang="en-US" dirty="0">
                  <a:latin typeface="Times New Roman" panose="02020603050405020304" pitchFamily="18" charset="0"/>
                </a:rPr>
                <a:t>　</a:t>
              </a:r>
              <a:endParaRPr lang="en-US" altLang="ja-JP" dirty="0">
                <a:latin typeface="Times New Roman" panose="02020603050405020304" pitchFamily="18" charset="0"/>
              </a:endParaRPr>
            </a:p>
          </p:txBody>
        </p:sp>
        <p:sp>
          <p:nvSpPr>
            <p:cNvPr id="11" name="Text Box 2053">
              <a:extLst>
                <a:ext uri="{FF2B5EF4-FFF2-40B4-BE49-F238E27FC236}">
                  <a16:creationId xmlns:a16="http://schemas.microsoft.com/office/drawing/2014/main" id="{CFF4BB54-C5FC-413E-A8DC-61E34373985F}"/>
                </a:ext>
              </a:extLst>
            </p:cNvPr>
            <p:cNvSpPr txBox="1">
              <a:spLocks noChangeArrowheads="1"/>
            </p:cNvSpPr>
            <p:nvPr/>
          </p:nvSpPr>
          <p:spPr bwMode="auto">
            <a:xfrm>
              <a:off x="4202117" y="6070616"/>
              <a:ext cx="2964571"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の方が速いかも？</a:t>
              </a:r>
              <a:endParaRPr lang="en-US" altLang="ja-JP" sz="2800"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38600"/>
                                        </p:tgtEl>
                                        <p:attrNameLst>
                                          <p:attrName>style.visibility</p:attrName>
                                        </p:attrNameLst>
                                      </p:cBhvr>
                                      <p:to>
                                        <p:strVal val="visible"/>
                                      </p:to>
                                    </p:set>
                                    <p:animEffect transition="in" filter="wipe(left)">
                                      <p:cBhvr>
                                        <p:cTn id="7" dur="500"/>
                                        <p:tgtEl>
                                          <p:spTgt spid="2386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8597"/>
                                        </p:tgtEl>
                                        <p:attrNameLst>
                                          <p:attrName>style.visibility</p:attrName>
                                        </p:attrNameLst>
                                      </p:cBhvr>
                                      <p:to>
                                        <p:strVal val="visible"/>
                                      </p:to>
                                    </p:set>
                                    <p:animEffect transition="in" filter="checkerboard(across)">
                                      <p:cBhvr>
                                        <p:cTn id="12" dur="500"/>
                                        <p:tgtEl>
                                          <p:spTgt spid="23859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7" grpId="0" autoUpdateAnimBg="0"/>
      <p:bldP spid="9"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050"/>
          <p:cNvSpPr>
            <a:spLocks noGrp="1" noChangeArrowheads="1"/>
          </p:cNvSpPr>
          <p:nvPr>
            <p:ph type="title" idx="4294967295"/>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強さの軽減</a:t>
            </a:r>
          </a:p>
        </p:txBody>
      </p:sp>
      <p:sp>
        <p:nvSpPr>
          <p:cNvPr id="45059" name="Rectangle 2051"/>
          <p:cNvSpPr>
            <a:spLocks noChangeArrowheads="1"/>
          </p:cNvSpPr>
          <p:nvPr/>
        </p:nvSpPr>
        <p:spPr bwMode="auto">
          <a:xfrm>
            <a:off x="1752600" y="12192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x ** 2;</a:t>
            </a:r>
          </a:p>
        </p:txBody>
      </p:sp>
      <p:grpSp>
        <p:nvGrpSpPr>
          <p:cNvPr id="239620" name="Group 2052"/>
          <p:cNvGrpSpPr>
            <a:grpSpLocks/>
          </p:cNvGrpSpPr>
          <p:nvPr/>
        </p:nvGrpSpPr>
        <p:grpSpPr bwMode="auto">
          <a:xfrm>
            <a:off x="3962400" y="1143000"/>
            <a:ext cx="3048000" cy="762000"/>
            <a:chOff x="2496" y="2400"/>
            <a:chExt cx="1920" cy="480"/>
          </a:xfrm>
        </p:grpSpPr>
        <p:sp>
          <p:nvSpPr>
            <p:cNvPr id="45085" name="AutoShape 2053"/>
            <p:cNvSpPr>
              <a:spLocks noChangeArrowheads="1"/>
            </p:cNvSpPr>
            <p:nvPr/>
          </p:nvSpPr>
          <p:spPr bwMode="auto">
            <a:xfrm>
              <a:off x="2496" y="2400"/>
              <a:ext cx="624" cy="480"/>
            </a:xfrm>
            <a:prstGeom prst="rightArrow">
              <a:avLst>
                <a:gd name="adj1" fmla="val 50000"/>
                <a:gd name="adj2" fmla="val 325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45086" name="Rectangle 2054"/>
            <p:cNvSpPr>
              <a:spLocks noChangeArrowheads="1"/>
            </p:cNvSpPr>
            <p:nvPr/>
          </p:nvSpPr>
          <p:spPr bwMode="auto">
            <a:xfrm>
              <a:off x="3216" y="2448"/>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x * x;</a:t>
              </a:r>
            </a:p>
          </p:txBody>
        </p:sp>
      </p:grpSp>
      <p:sp>
        <p:nvSpPr>
          <p:cNvPr id="45061" name="Text Box 2055"/>
          <p:cNvSpPr txBox="1">
            <a:spLocks noChangeArrowheads="1"/>
          </p:cNvSpPr>
          <p:nvPr/>
        </p:nvSpPr>
        <p:spPr bwMode="auto">
          <a:xfrm>
            <a:off x="2362200" y="1828800"/>
            <a:ext cx="1354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 : べき乗</a:t>
            </a:r>
          </a:p>
        </p:txBody>
      </p:sp>
      <p:sp>
        <p:nvSpPr>
          <p:cNvPr id="45062" name="Rectangle 2056"/>
          <p:cNvSpPr>
            <a:spLocks noChangeArrowheads="1"/>
          </p:cNvSpPr>
          <p:nvPr/>
        </p:nvSpPr>
        <p:spPr bwMode="auto">
          <a:xfrm>
            <a:off x="1752600" y="22098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y * 4;</a:t>
            </a:r>
          </a:p>
        </p:txBody>
      </p:sp>
      <p:grpSp>
        <p:nvGrpSpPr>
          <p:cNvPr id="239629" name="Group 2061"/>
          <p:cNvGrpSpPr>
            <a:grpSpLocks/>
          </p:cNvGrpSpPr>
          <p:nvPr/>
        </p:nvGrpSpPr>
        <p:grpSpPr bwMode="auto">
          <a:xfrm>
            <a:off x="3962400" y="2133600"/>
            <a:ext cx="3113088" cy="1082675"/>
            <a:chOff x="2496" y="1920"/>
            <a:chExt cx="1961" cy="682"/>
          </a:xfrm>
        </p:grpSpPr>
        <p:sp>
          <p:nvSpPr>
            <p:cNvPr id="45082" name="AutoShape 2058"/>
            <p:cNvSpPr>
              <a:spLocks noChangeArrowheads="1"/>
            </p:cNvSpPr>
            <p:nvPr/>
          </p:nvSpPr>
          <p:spPr bwMode="auto">
            <a:xfrm>
              <a:off x="2496" y="1920"/>
              <a:ext cx="624" cy="480"/>
            </a:xfrm>
            <a:prstGeom prst="rightArrow">
              <a:avLst>
                <a:gd name="adj1" fmla="val 50000"/>
                <a:gd name="adj2" fmla="val 325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45083" name="Rectangle 2059"/>
            <p:cNvSpPr>
              <a:spLocks noChangeArrowheads="1"/>
            </p:cNvSpPr>
            <p:nvPr/>
          </p:nvSpPr>
          <p:spPr bwMode="auto">
            <a:xfrm>
              <a:off x="3216" y="1968"/>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y</a:t>
              </a:r>
              <a:r>
                <a:rPr lang="ja-JP" altLang="en-US" dirty="0">
                  <a:latin typeface="Times New Roman" panose="02020603050405020304" pitchFamily="18" charset="0"/>
                </a:rPr>
                <a:t> &lt;&lt; 2;</a:t>
              </a:r>
            </a:p>
          </p:txBody>
        </p:sp>
        <p:sp>
          <p:nvSpPr>
            <p:cNvPr id="45084" name="Text Box 2060"/>
            <p:cNvSpPr txBox="1">
              <a:spLocks noChangeArrowheads="1"/>
            </p:cNvSpPr>
            <p:nvPr/>
          </p:nvSpPr>
          <p:spPr bwMode="auto">
            <a:xfrm>
              <a:off x="3502" y="2352"/>
              <a:ext cx="95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&lt;&lt; : 左シフト</a:t>
              </a:r>
            </a:p>
          </p:txBody>
        </p:sp>
      </p:grpSp>
      <p:sp>
        <p:nvSpPr>
          <p:cNvPr id="45064" name="Rectangle 2062"/>
          <p:cNvSpPr>
            <a:spLocks noChangeArrowheads="1"/>
          </p:cNvSpPr>
          <p:nvPr/>
        </p:nvSpPr>
        <p:spPr bwMode="auto">
          <a:xfrm>
            <a:off x="1752600" y="41910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d = u / 5.0;</a:t>
            </a:r>
          </a:p>
        </p:txBody>
      </p:sp>
      <p:grpSp>
        <p:nvGrpSpPr>
          <p:cNvPr id="239631" name="Group 2063"/>
          <p:cNvGrpSpPr>
            <a:grpSpLocks/>
          </p:cNvGrpSpPr>
          <p:nvPr/>
        </p:nvGrpSpPr>
        <p:grpSpPr bwMode="auto">
          <a:xfrm>
            <a:off x="3962400" y="4114800"/>
            <a:ext cx="3048000" cy="762000"/>
            <a:chOff x="2496" y="2400"/>
            <a:chExt cx="1920" cy="480"/>
          </a:xfrm>
        </p:grpSpPr>
        <p:sp>
          <p:nvSpPr>
            <p:cNvPr id="45080" name="AutoShape 2064"/>
            <p:cNvSpPr>
              <a:spLocks noChangeArrowheads="1"/>
            </p:cNvSpPr>
            <p:nvPr/>
          </p:nvSpPr>
          <p:spPr bwMode="auto">
            <a:xfrm>
              <a:off x="2496" y="2400"/>
              <a:ext cx="624" cy="480"/>
            </a:xfrm>
            <a:prstGeom prst="rightArrow">
              <a:avLst>
                <a:gd name="adj1" fmla="val 50000"/>
                <a:gd name="adj2" fmla="val 325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45081" name="Rectangle 2065"/>
            <p:cNvSpPr>
              <a:spLocks noChangeArrowheads="1"/>
            </p:cNvSpPr>
            <p:nvPr/>
          </p:nvSpPr>
          <p:spPr bwMode="auto">
            <a:xfrm>
              <a:off x="3216" y="2448"/>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d = u * 0.2;</a:t>
              </a:r>
            </a:p>
          </p:txBody>
        </p:sp>
      </p:grpSp>
      <p:sp>
        <p:nvSpPr>
          <p:cNvPr id="45066" name="Rectangle 2066"/>
          <p:cNvSpPr>
            <a:spLocks noChangeArrowheads="1"/>
          </p:cNvSpPr>
          <p:nvPr/>
        </p:nvSpPr>
        <p:spPr bwMode="auto">
          <a:xfrm>
            <a:off x="1752600" y="51054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e += 1;</a:t>
            </a:r>
          </a:p>
        </p:txBody>
      </p:sp>
      <p:grpSp>
        <p:nvGrpSpPr>
          <p:cNvPr id="239635" name="Group 2067"/>
          <p:cNvGrpSpPr>
            <a:grpSpLocks/>
          </p:cNvGrpSpPr>
          <p:nvPr/>
        </p:nvGrpSpPr>
        <p:grpSpPr bwMode="auto">
          <a:xfrm>
            <a:off x="3962400" y="5029200"/>
            <a:ext cx="3048000" cy="762000"/>
            <a:chOff x="2496" y="2400"/>
            <a:chExt cx="1920" cy="480"/>
          </a:xfrm>
        </p:grpSpPr>
        <p:sp>
          <p:nvSpPr>
            <p:cNvPr id="45078" name="AutoShape 2068"/>
            <p:cNvSpPr>
              <a:spLocks noChangeArrowheads="1"/>
            </p:cNvSpPr>
            <p:nvPr/>
          </p:nvSpPr>
          <p:spPr bwMode="auto">
            <a:xfrm>
              <a:off x="2496" y="2400"/>
              <a:ext cx="624" cy="480"/>
            </a:xfrm>
            <a:prstGeom prst="rightArrow">
              <a:avLst>
                <a:gd name="adj1" fmla="val 50000"/>
                <a:gd name="adj2" fmla="val 325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45079" name="Rectangle 2069"/>
            <p:cNvSpPr>
              <a:spLocks noChangeArrowheads="1"/>
            </p:cNvSpPr>
            <p:nvPr/>
          </p:nvSpPr>
          <p:spPr bwMode="auto">
            <a:xfrm>
              <a:off x="3216" y="2448"/>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++e;</a:t>
              </a:r>
            </a:p>
          </p:txBody>
        </p:sp>
      </p:grpSp>
      <p:sp>
        <p:nvSpPr>
          <p:cNvPr id="45068" name="Rectangle 2070"/>
          <p:cNvSpPr>
            <a:spLocks noChangeArrowheads="1"/>
          </p:cNvSpPr>
          <p:nvPr/>
        </p:nvSpPr>
        <p:spPr bwMode="auto">
          <a:xfrm>
            <a:off x="1752600" y="60198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 &lt; g / h)</a:t>
            </a:r>
          </a:p>
        </p:txBody>
      </p:sp>
      <p:grpSp>
        <p:nvGrpSpPr>
          <p:cNvPr id="239639" name="Group 2071"/>
          <p:cNvGrpSpPr>
            <a:grpSpLocks/>
          </p:cNvGrpSpPr>
          <p:nvPr/>
        </p:nvGrpSpPr>
        <p:grpSpPr bwMode="auto">
          <a:xfrm>
            <a:off x="3962400" y="5943600"/>
            <a:ext cx="3048000" cy="762000"/>
            <a:chOff x="2496" y="2400"/>
            <a:chExt cx="1920" cy="480"/>
          </a:xfrm>
        </p:grpSpPr>
        <p:sp>
          <p:nvSpPr>
            <p:cNvPr id="45076" name="AutoShape 2072"/>
            <p:cNvSpPr>
              <a:spLocks noChangeArrowheads="1"/>
            </p:cNvSpPr>
            <p:nvPr/>
          </p:nvSpPr>
          <p:spPr bwMode="auto">
            <a:xfrm>
              <a:off x="2496" y="2400"/>
              <a:ext cx="624" cy="480"/>
            </a:xfrm>
            <a:prstGeom prst="rightArrow">
              <a:avLst>
                <a:gd name="adj1" fmla="val 50000"/>
                <a:gd name="adj2" fmla="val 325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45077" name="Rectangle 2073"/>
            <p:cNvSpPr>
              <a:spLocks noChangeArrowheads="1"/>
            </p:cNvSpPr>
            <p:nvPr/>
          </p:nvSpPr>
          <p:spPr bwMode="auto">
            <a:xfrm>
              <a:off x="3216" y="2448"/>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 * h &lt; g)</a:t>
              </a:r>
            </a:p>
          </p:txBody>
        </p:sp>
      </p:grpSp>
      <p:sp>
        <p:nvSpPr>
          <p:cNvPr id="239642" name="Text Box 2074"/>
          <p:cNvSpPr txBox="1">
            <a:spLocks noChangeArrowheads="1"/>
          </p:cNvSpPr>
          <p:nvPr/>
        </p:nvSpPr>
        <p:spPr bwMode="auto">
          <a:xfrm>
            <a:off x="7010400" y="4419600"/>
            <a:ext cx="1944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有効桁数に注意</a:t>
            </a:r>
          </a:p>
        </p:txBody>
      </p:sp>
      <p:sp>
        <p:nvSpPr>
          <p:cNvPr id="45071" name="Rectangle 2076"/>
          <p:cNvSpPr>
            <a:spLocks noChangeArrowheads="1"/>
          </p:cNvSpPr>
          <p:nvPr/>
        </p:nvSpPr>
        <p:spPr bwMode="auto">
          <a:xfrm>
            <a:off x="1752600" y="32004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c = z</a:t>
            </a:r>
            <a:r>
              <a:rPr lang="ja-JP" altLang="en-US" dirty="0">
                <a:latin typeface="Times New Roman" panose="02020603050405020304" pitchFamily="18" charset="0"/>
              </a:rPr>
              <a:t> / 8;</a:t>
            </a:r>
          </a:p>
        </p:txBody>
      </p:sp>
      <p:grpSp>
        <p:nvGrpSpPr>
          <p:cNvPr id="239645" name="Group 2077"/>
          <p:cNvGrpSpPr>
            <a:grpSpLocks/>
          </p:cNvGrpSpPr>
          <p:nvPr/>
        </p:nvGrpSpPr>
        <p:grpSpPr bwMode="auto">
          <a:xfrm>
            <a:off x="3962400" y="3124200"/>
            <a:ext cx="3114675" cy="1082675"/>
            <a:chOff x="2496" y="1920"/>
            <a:chExt cx="1962" cy="682"/>
          </a:xfrm>
        </p:grpSpPr>
        <p:sp>
          <p:nvSpPr>
            <p:cNvPr id="45073" name="AutoShape 2078"/>
            <p:cNvSpPr>
              <a:spLocks noChangeArrowheads="1"/>
            </p:cNvSpPr>
            <p:nvPr/>
          </p:nvSpPr>
          <p:spPr bwMode="auto">
            <a:xfrm>
              <a:off x="2496" y="1920"/>
              <a:ext cx="624" cy="480"/>
            </a:xfrm>
            <a:prstGeom prst="rightArrow">
              <a:avLst>
                <a:gd name="adj1" fmla="val 50000"/>
                <a:gd name="adj2" fmla="val 325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45074" name="Rectangle 2079"/>
            <p:cNvSpPr>
              <a:spLocks noChangeArrowheads="1"/>
            </p:cNvSpPr>
            <p:nvPr/>
          </p:nvSpPr>
          <p:spPr bwMode="auto">
            <a:xfrm>
              <a:off x="3216" y="1968"/>
              <a:ext cx="1200"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c = z &gt;&gt; 3;</a:t>
              </a:r>
            </a:p>
          </p:txBody>
        </p:sp>
        <p:sp>
          <p:nvSpPr>
            <p:cNvPr id="45075" name="Text Box 2080"/>
            <p:cNvSpPr txBox="1">
              <a:spLocks noChangeArrowheads="1"/>
            </p:cNvSpPr>
            <p:nvPr/>
          </p:nvSpPr>
          <p:spPr bwMode="auto">
            <a:xfrm>
              <a:off x="3503" y="2352"/>
              <a:ext cx="95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&gt;&gt; : 右シフト</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39620"/>
                                        </p:tgtEl>
                                        <p:attrNameLst>
                                          <p:attrName>style.visibility</p:attrName>
                                        </p:attrNameLst>
                                      </p:cBhvr>
                                      <p:to>
                                        <p:strVal val="visible"/>
                                      </p:to>
                                    </p:set>
                                    <p:animEffect transition="in" filter="wipe(left)">
                                      <p:cBhvr>
                                        <p:cTn id="7" dur="500"/>
                                        <p:tgtEl>
                                          <p:spTgt spid="2396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39629"/>
                                        </p:tgtEl>
                                        <p:attrNameLst>
                                          <p:attrName>style.visibility</p:attrName>
                                        </p:attrNameLst>
                                      </p:cBhvr>
                                      <p:to>
                                        <p:strVal val="visible"/>
                                      </p:to>
                                    </p:set>
                                    <p:animEffect transition="in" filter="wipe(left)">
                                      <p:cBhvr>
                                        <p:cTn id="12" dur="500"/>
                                        <p:tgtEl>
                                          <p:spTgt spid="2396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39645"/>
                                        </p:tgtEl>
                                        <p:attrNameLst>
                                          <p:attrName>style.visibility</p:attrName>
                                        </p:attrNameLst>
                                      </p:cBhvr>
                                      <p:to>
                                        <p:strVal val="visible"/>
                                      </p:to>
                                    </p:set>
                                    <p:animEffect transition="in" filter="wipe(left)">
                                      <p:cBhvr>
                                        <p:cTn id="17" dur="500"/>
                                        <p:tgtEl>
                                          <p:spTgt spid="2396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39631"/>
                                        </p:tgtEl>
                                        <p:attrNameLst>
                                          <p:attrName>style.visibility</p:attrName>
                                        </p:attrNameLst>
                                      </p:cBhvr>
                                      <p:to>
                                        <p:strVal val="visible"/>
                                      </p:to>
                                    </p:set>
                                    <p:animEffect transition="in" filter="wipe(left)">
                                      <p:cBhvr>
                                        <p:cTn id="22" dur="500"/>
                                        <p:tgtEl>
                                          <p:spTgt spid="2396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9642"/>
                                        </p:tgtEl>
                                        <p:attrNameLst>
                                          <p:attrName>style.visibility</p:attrName>
                                        </p:attrNameLst>
                                      </p:cBhvr>
                                      <p:to>
                                        <p:strVal val="visible"/>
                                      </p:to>
                                    </p:set>
                                    <p:animEffect transition="in" filter="checkerboard(across)">
                                      <p:cBhvr>
                                        <p:cTn id="27" dur="500"/>
                                        <p:tgtEl>
                                          <p:spTgt spid="23964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39635"/>
                                        </p:tgtEl>
                                        <p:attrNameLst>
                                          <p:attrName>style.visibility</p:attrName>
                                        </p:attrNameLst>
                                      </p:cBhvr>
                                      <p:to>
                                        <p:strVal val="visible"/>
                                      </p:to>
                                    </p:set>
                                    <p:animEffect transition="in" filter="wipe(left)">
                                      <p:cBhvr>
                                        <p:cTn id="32" dur="500"/>
                                        <p:tgtEl>
                                          <p:spTgt spid="2396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39639"/>
                                        </p:tgtEl>
                                        <p:attrNameLst>
                                          <p:attrName>style.visibility</p:attrName>
                                        </p:attrNameLst>
                                      </p:cBhvr>
                                      <p:to>
                                        <p:strVal val="visible"/>
                                      </p:to>
                                    </p:set>
                                    <p:animEffect transition="in" filter="wipe(left)">
                                      <p:cBhvr>
                                        <p:cTn id="37" dur="500"/>
                                        <p:tgtEl>
                                          <p:spTgt spid="2396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42"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 </a:t>
            </a:r>
            <a:r>
              <a:rPr lang="ja-JP" altLang="en-US" sz="4000" dirty="0">
                <a:effectLst/>
                <a:latin typeface="Times New Roman" panose="02020603050405020304" pitchFamily="18" charset="0"/>
                <a:ea typeface="ＭＳ Ｐゴシック" panose="020B0600070205080204" pitchFamily="50" charset="-128"/>
              </a:rPr>
              <a:t>(不要な代入</a:t>
            </a:r>
            <a:r>
              <a:rPr lang="en-US" altLang="ja-JP" dirty="0">
                <a:effectLst/>
                <a:latin typeface="Times New Roman" panose="02020603050405020304" pitchFamily="18" charset="0"/>
                <a:ea typeface="ＭＳ Ｐゴシック" panose="020B0600070205080204" pitchFamily="50" charset="-128"/>
              </a:rPr>
              <a:t>)</a:t>
            </a:r>
          </a:p>
        </p:txBody>
      </p:sp>
      <p:sp>
        <p:nvSpPr>
          <p:cNvPr id="52227" name="Rectangle 4"/>
          <p:cNvSpPr>
            <a:spLocks noChangeArrowheads="1"/>
          </p:cNvSpPr>
          <p:nvPr/>
        </p:nvSpPr>
        <p:spPr bwMode="auto">
          <a:xfrm>
            <a:off x="1219200" y="1981200"/>
            <a:ext cx="2667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z = x+y;</a:t>
            </a:r>
          </a:p>
        </p:txBody>
      </p:sp>
      <p:sp>
        <p:nvSpPr>
          <p:cNvPr id="52228" name="Text Box 6"/>
          <p:cNvSpPr txBox="1">
            <a:spLocks noChangeArrowheads="1"/>
          </p:cNvSpPr>
          <p:nvPr/>
        </p:nvSpPr>
        <p:spPr bwMode="auto">
          <a:xfrm>
            <a:off x="990600" y="2971800"/>
            <a:ext cx="73009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以降のプログラムで </a:t>
            </a:r>
            <a:r>
              <a:rPr lang="en-US" altLang="ja-JP" sz="2800" dirty="0">
                <a:latin typeface="Times New Roman" panose="02020603050405020304" pitchFamily="18" charset="0"/>
              </a:rPr>
              <a:t>z </a:t>
            </a:r>
            <a:r>
              <a:rPr lang="ja-JP" altLang="en-US" sz="2800" dirty="0">
                <a:latin typeface="Times New Roman" panose="02020603050405020304" pitchFamily="18" charset="0"/>
              </a:rPr>
              <a:t>が不使用ならば削除可能</a:t>
            </a:r>
          </a:p>
        </p:txBody>
      </p:sp>
      <p:sp>
        <p:nvSpPr>
          <p:cNvPr id="175111" name="Text Box 7"/>
          <p:cNvSpPr txBox="1">
            <a:spLocks noChangeArrowheads="1"/>
          </p:cNvSpPr>
          <p:nvPr/>
        </p:nvSpPr>
        <p:spPr bwMode="auto">
          <a:xfrm>
            <a:off x="1143000" y="3581400"/>
            <a:ext cx="5416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 以降のプログラムの解析が必要</a:t>
            </a:r>
          </a:p>
        </p:txBody>
      </p:sp>
      <p:sp>
        <p:nvSpPr>
          <p:cNvPr id="175112" name="Text Box 8"/>
          <p:cNvSpPr txBox="1">
            <a:spLocks noChangeArrowheads="1"/>
          </p:cNvSpPr>
          <p:nvPr/>
        </p:nvSpPr>
        <p:spPr bwMode="auto">
          <a:xfrm>
            <a:off x="2603500" y="4419600"/>
            <a:ext cx="31543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dirty="0">
                <a:latin typeface="Times New Roman" panose="02020603050405020304" pitchFamily="18" charset="0"/>
              </a:rPr>
              <a:t>制御フロー解析</a:t>
            </a:r>
          </a:p>
          <a:p>
            <a:pPr eaLnBrk="1" hangingPunct="1">
              <a:spcBef>
                <a:spcPct val="0"/>
              </a:spcBef>
              <a:buClrTx/>
              <a:buSzTx/>
              <a:buFontTx/>
              <a:buNone/>
            </a:pPr>
            <a:r>
              <a:rPr lang="ja-JP" altLang="en-US" dirty="0">
                <a:latin typeface="Times New Roman" panose="02020603050405020304" pitchFamily="18" charset="0"/>
              </a:rPr>
              <a:t>データフロー解析</a:t>
            </a:r>
          </a:p>
        </p:txBody>
      </p:sp>
      <p:sp>
        <p:nvSpPr>
          <p:cNvPr id="7" name="Text Box 2053">
            <a:extLst>
              <a:ext uri="{FF2B5EF4-FFF2-40B4-BE49-F238E27FC236}">
                <a16:creationId xmlns:a16="http://schemas.microsoft.com/office/drawing/2014/main" id="{D4EBC767-CBB1-42AC-8417-5369949380A5}"/>
              </a:ext>
            </a:extLst>
          </p:cNvPr>
          <p:cNvSpPr txBox="1">
            <a:spLocks noChangeArrowheads="1"/>
          </p:cNvSpPr>
          <p:nvPr/>
        </p:nvSpPr>
        <p:spPr bwMode="auto">
          <a:xfrm>
            <a:off x="1424386" y="5800822"/>
            <a:ext cx="264397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dirty="0">
                <a:latin typeface="Times New Roman" panose="02020603050405020304" pitchFamily="18" charset="0"/>
              </a:rPr>
              <a:t>大域的最適化</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5111"/>
                                        </p:tgtEl>
                                        <p:attrNameLst>
                                          <p:attrName>style.visibility</p:attrName>
                                        </p:attrNameLst>
                                      </p:cBhvr>
                                      <p:to>
                                        <p:strVal val="visible"/>
                                      </p:to>
                                    </p:set>
                                    <p:animEffect transition="in" filter="checkerboard(across)">
                                      <p:cBhvr>
                                        <p:cTn id="7" dur="500"/>
                                        <p:tgtEl>
                                          <p:spTgt spid="1751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5112"/>
                                        </p:tgtEl>
                                        <p:attrNameLst>
                                          <p:attrName>style.visibility</p:attrName>
                                        </p:attrNameLst>
                                      </p:cBhvr>
                                      <p:to>
                                        <p:strVal val="visible"/>
                                      </p:to>
                                    </p:set>
                                    <p:animEffect transition="in" filter="checkerboard(across)">
                                      <p:cBhvr>
                                        <p:cTn id="12" dur="500"/>
                                        <p:tgtEl>
                                          <p:spTgt spid="1751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11" grpId="0" autoUpdateAnimBg="0"/>
      <p:bldP spid="175112" grpId="0" autoUpdateAnimBg="0"/>
      <p:bldP spid="7"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制御フローグラフ</a:t>
            </a:r>
            <a:br>
              <a:rPr lang="ja-JP" altLang="en-US" dirty="0">
                <a:effectLst/>
                <a:latin typeface="Times New Roman" panose="02020603050405020304" pitchFamily="18" charset="0"/>
                <a:ea typeface="ＭＳ Ｐゴシック" panose="020B0600070205080204" pitchFamily="50" charset="-128"/>
              </a:rPr>
            </a:br>
            <a:r>
              <a:rPr lang="ja-JP" altLang="en-US" dirty="0">
                <a:effectLst/>
                <a:latin typeface="Times New Roman" panose="02020603050405020304" pitchFamily="18" charset="0"/>
                <a:ea typeface="ＭＳ Ｐゴシック" panose="020B0600070205080204" pitchFamily="50" charset="-128"/>
              </a:rPr>
              <a:t>(</a:t>
            </a:r>
            <a:r>
              <a:rPr lang="en-US" altLang="ja-JP" dirty="0">
                <a:effectLst/>
                <a:latin typeface="Times New Roman" panose="02020603050405020304" pitchFamily="18" charset="0"/>
                <a:ea typeface="ＭＳ Ｐゴシック" panose="020B0600070205080204" pitchFamily="50" charset="-128"/>
              </a:rPr>
              <a:t>control flow graph)</a:t>
            </a:r>
          </a:p>
        </p:txBody>
      </p:sp>
      <p:sp>
        <p:nvSpPr>
          <p:cNvPr id="1536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7342188" algn="l"/>
              </a:tabLst>
            </a:pPr>
            <a:r>
              <a:rPr lang="ja-JP" altLang="en-US" dirty="0">
                <a:effectLst/>
                <a:latin typeface="Times New Roman" panose="02020603050405020304" pitchFamily="18" charset="0"/>
                <a:ea typeface="ＭＳ Ｐゴシック" panose="020B0600070205080204" pitchFamily="50" charset="-128"/>
              </a:rPr>
              <a:t>制御フローグラフ</a:t>
            </a:r>
            <a:endParaRPr lang="en-US" altLang="ja-JP" dirty="0">
              <a:effectLst/>
              <a:latin typeface="Times New Roman" panose="02020603050405020304" pitchFamily="18" charset="0"/>
              <a:ea typeface="ＭＳ Ｐゴシック" panose="020B0600070205080204" pitchFamily="50" charset="-128"/>
            </a:endParaRPr>
          </a:p>
          <a:p>
            <a:pPr lvl="1">
              <a:tabLst>
                <a:tab pos="7342188" algn="l"/>
              </a:tabLst>
            </a:pPr>
            <a:r>
              <a:rPr lang="ja-JP" altLang="en-US" dirty="0">
                <a:effectLst/>
                <a:latin typeface="Times New Roman" panose="02020603050405020304" pitchFamily="18" charset="0"/>
                <a:ea typeface="ＭＳ Ｐゴシック" panose="020B0600070205080204" pitchFamily="50" charset="-128"/>
              </a:rPr>
              <a:t>ノード : 基本ブロック</a:t>
            </a:r>
          </a:p>
          <a:p>
            <a:pPr lvl="1">
              <a:tabLst>
                <a:tab pos="7342188" algn="l"/>
              </a:tabLst>
            </a:pPr>
            <a:r>
              <a:rPr lang="ja-JP" altLang="en-US" dirty="0">
                <a:effectLst/>
                <a:latin typeface="Times New Roman" panose="02020603050405020304" pitchFamily="18" charset="0"/>
                <a:ea typeface="ＭＳ Ｐゴシック" panose="020B0600070205080204" pitchFamily="50" charset="-128"/>
              </a:rPr>
              <a:t>ノード間の矢印 : ノード</a:t>
            </a:r>
            <a:r>
              <a:rPr lang="en-US" altLang="ja-JP" dirty="0">
                <a:effectLst/>
                <a:latin typeface="Times New Roman" panose="02020603050405020304" pitchFamily="18" charset="0"/>
                <a:ea typeface="ＭＳ Ｐゴシック" panose="020B0600070205080204" pitchFamily="50" charset="-128"/>
              </a:rPr>
              <a:t>A</a:t>
            </a:r>
            <a:r>
              <a:rPr lang="ja-JP" altLang="en-US" dirty="0">
                <a:effectLst/>
                <a:latin typeface="Times New Roman" panose="02020603050405020304" pitchFamily="18" charset="0"/>
                <a:ea typeface="ＭＳ Ｐゴシック" panose="020B0600070205080204" pitchFamily="50" charset="-128"/>
              </a:rPr>
              <a:t>→ノード</a:t>
            </a:r>
            <a:r>
              <a:rPr lang="en-US" altLang="ja-JP" dirty="0">
                <a:effectLst/>
                <a:latin typeface="Times New Roman" panose="02020603050405020304" pitchFamily="18" charset="0"/>
                <a:ea typeface="ＭＳ Ｐゴシック" panose="020B0600070205080204" pitchFamily="50" charset="-128"/>
              </a:rPr>
              <a:t>B </a:t>
            </a:r>
            <a:r>
              <a:rPr lang="ja-JP" altLang="en-US" dirty="0">
                <a:effectLst/>
                <a:latin typeface="Times New Roman" panose="02020603050405020304" pitchFamily="18" charset="0"/>
                <a:ea typeface="ＭＳ Ｐゴシック" panose="020B0600070205080204" pitchFamily="50" charset="-128"/>
              </a:rPr>
              <a:t>が存在</a:t>
            </a:r>
          </a:p>
          <a:p>
            <a:pPr marL="1250950" lvl="2" indent="-298450">
              <a:buFont typeface="Wingdings" panose="05000000000000000000" pitchFamily="2" charset="2"/>
              <a:buNone/>
              <a:tabLst>
                <a:tab pos="7342188" algn="l"/>
              </a:tabLst>
            </a:pPr>
            <a:r>
              <a:rPr lang="ja-JP" altLang="en-US" dirty="0">
                <a:effectLst/>
                <a:latin typeface="Times New Roman" panose="02020603050405020304" pitchFamily="18" charset="0"/>
                <a:ea typeface="ＭＳ Ｐゴシック" panose="020B0600070205080204" pitchFamily="50" charset="-128"/>
              </a:rPr>
              <a:t>⇔ ノード</a:t>
            </a:r>
            <a:r>
              <a:rPr lang="en-US" altLang="ja-JP" dirty="0">
                <a:effectLst/>
                <a:latin typeface="Times New Roman" panose="02020603050405020304" pitchFamily="18" charset="0"/>
                <a:ea typeface="ＭＳ Ｐゴシック" panose="020B0600070205080204" pitchFamily="50" charset="-128"/>
              </a:rPr>
              <a:t>A</a:t>
            </a:r>
            <a:r>
              <a:rPr lang="ja-JP" altLang="en-US" dirty="0">
                <a:effectLst/>
                <a:latin typeface="Times New Roman" panose="02020603050405020304" pitchFamily="18" charset="0"/>
                <a:ea typeface="ＭＳ Ｐゴシック" panose="020B0600070205080204" pitchFamily="50" charset="-128"/>
              </a:rPr>
              <a:t>の最後の命令から</a:t>
            </a:r>
          </a:p>
          <a:p>
            <a:pPr marL="1250950" lvl="2" indent="-298450">
              <a:buFont typeface="Wingdings" panose="05000000000000000000" pitchFamily="2" charset="2"/>
              <a:buNone/>
              <a:tabLst>
                <a:tab pos="7342188" algn="l"/>
              </a:tabLst>
            </a:pPr>
            <a:r>
              <a:rPr lang="ja-JP" altLang="en-US" dirty="0">
                <a:effectLst/>
                <a:latin typeface="Times New Roman" panose="02020603050405020304" pitchFamily="18" charset="0"/>
                <a:ea typeface="ＭＳ Ｐゴシック" panose="020B0600070205080204" pitchFamily="50" charset="-128"/>
              </a:rPr>
              <a:t>     ノード</a:t>
            </a:r>
            <a:r>
              <a:rPr lang="en-US" altLang="ja-JP" dirty="0">
                <a:effectLst/>
                <a:latin typeface="Times New Roman" panose="02020603050405020304" pitchFamily="18" charset="0"/>
                <a:ea typeface="ＭＳ Ｐゴシック" panose="020B0600070205080204" pitchFamily="50" charset="-128"/>
              </a:rPr>
              <a:t>B</a:t>
            </a:r>
            <a:r>
              <a:rPr lang="ja-JP" altLang="en-US" dirty="0">
                <a:effectLst/>
                <a:latin typeface="Times New Roman" panose="02020603050405020304" pitchFamily="18" charset="0"/>
                <a:ea typeface="ＭＳ Ｐゴシック" panose="020B0600070205080204" pitchFamily="50" charset="-128"/>
              </a:rPr>
              <a:t>の最初の命令に行く可能性あり</a:t>
            </a:r>
          </a:p>
        </p:txBody>
      </p:sp>
      <p:sp>
        <p:nvSpPr>
          <p:cNvPr id="172036" name="Rectangle 4"/>
          <p:cNvSpPr>
            <a:spLocks noChangeArrowheads="1"/>
          </p:cNvSpPr>
          <p:nvPr/>
        </p:nvSpPr>
        <p:spPr bwMode="auto">
          <a:xfrm>
            <a:off x="838200" y="44958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10    PUSH      5</a:t>
            </a:r>
          </a:p>
          <a:p>
            <a:pPr eaLnBrk="1" hangingPunct="1">
              <a:spcBef>
                <a:spcPct val="0"/>
              </a:spcBef>
              <a:buClrTx/>
              <a:buSzTx/>
              <a:buFontTx/>
              <a:buNone/>
            </a:pPr>
            <a:r>
              <a:rPr lang="en-US" altLang="ja-JP" sz="2400" dirty="0">
                <a:latin typeface="Times New Roman" panose="02020603050405020304" pitchFamily="18" charset="0"/>
              </a:rPr>
              <a:t>11    PUSHI 100</a:t>
            </a:r>
          </a:p>
          <a:p>
            <a:pPr eaLnBrk="1" hangingPunct="1">
              <a:spcBef>
                <a:spcPct val="0"/>
              </a:spcBef>
              <a:buClrTx/>
              <a:buSzTx/>
              <a:buFontTx/>
              <a:buNone/>
            </a:pPr>
            <a:r>
              <a:rPr lang="en-US" altLang="ja-JP" sz="2400" dirty="0">
                <a:latin typeface="Times New Roman" panose="02020603050405020304" pitchFamily="18" charset="0"/>
              </a:rPr>
              <a:t>12    COMP</a:t>
            </a:r>
          </a:p>
          <a:p>
            <a:pPr eaLnBrk="1" hangingPunct="1">
              <a:spcBef>
                <a:spcPct val="0"/>
              </a:spcBef>
              <a:buClrTx/>
              <a:buSzTx/>
              <a:buFontTx/>
              <a:buNone/>
            </a:pPr>
            <a:r>
              <a:rPr lang="en-US" altLang="ja-JP" sz="2400" dirty="0">
                <a:latin typeface="Times New Roman" panose="02020603050405020304" pitchFamily="18" charset="0"/>
              </a:rPr>
              <a:t>13    BGE       20</a:t>
            </a:r>
          </a:p>
        </p:txBody>
      </p:sp>
      <p:grpSp>
        <p:nvGrpSpPr>
          <p:cNvPr id="172041" name="Group 9"/>
          <p:cNvGrpSpPr>
            <a:grpSpLocks/>
          </p:cNvGrpSpPr>
          <p:nvPr/>
        </p:nvGrpSpPr>
        <p:grpSpPr bwMode="auto">
          <a:xfrm>
            <a:off x="3124200" y="4495800"/>
            <a:ext cx="2819400" cy="1219200"/>
            <a:chOff x="2304" y="2832"/>
            <a:chExt cx="1776" cy="768"/>
          </a:xfrm>
        </p:grpSpPr>
        <p:sp>
          <p:nvSpPr>
            <p:cNvPr id="15370" name="Rectangle 6"/>
            <p:cNvSpPr>
              <a:spLocks noChangeArrowheads="1"/>
            </p:cNvSpPr>
            <p:nvPr/>
          </p:nvSpPr>
          <p:spPr bwMode="auto">
            <a:xfrm>
              <a:off x="2688" y="2832"/>
              <a:ext cx="1392" cy="76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14   PUSHI     5</a:t>
              </a:r>
            </a:p>
            <a:p>
              <a:pPr eaLnBrk="1" hangingPunct="1">
                <a:spcBef>
                  <a:spcPct val="0"/>
                </a:spcBef>
                <a:buClrTx/>
                <a:buSzTx/>
                <a:buFontTx/>
                <a:buNone/>
              </a:pPr>
              <a:r>
                <a:rPr lang="en-US" altLang="ja-JP" sz="2400" dirty="0">
                  <a:latin typeface="Times New Roman" panose="02020603050405020304" pitchFamily="18" charset="0"/>
                </a:rPr>
                <a:t>15   PUSH      5</a:t>
              </a:r>
            </a:p>
            <a:p>
              <a:pPr eaLnBrk="1" hangingPunct="1">
                <a:spcBef>
                  <a:spcPct val="0"/>
                </a:spcBef>
                <a:buClrTx/>
                <a:buSzTx/>
                <a:buFontTx/>
                <a:buNone/>
              </a:pPr>
              <a:r>
                <a:rPr lang="en-US" altLang="ja-JP" sz="2400" dirty="0">
                  <a:latin typeface="Times New Roman" panose="02020603050405020304" pitchFamily="18" charset="0"/>
                </a:rPr>
                <a:t>         :</a:t>
              </a:r>
            </a:p>
          </p:txBody>
        </p:sp>
        <p:sp>
          <p:nvSpPr>
            <p:cNvPr id="15371" name="Line 7"/>
            <p:cNvSpPr>
              <a:spLocks noChangeShapeType="1"/>
            </p:cNvSpPr>
            <p:nvPr/>
          </p:nvSpPr>
          <p:spPr bwMode="auto">
            <a:xfrm>
              <a:off x="2304" y="3168"/>
              <a:ext cx="384"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grpSp>
        <p:nvGrpSpPr>
          <p:cNvPr id="172042" name="Group 10"/>
          <p:cNvGrpSpPr>
            <a:grpSpLocks/>
          </p:cNvGrpSpPr>
          <p:nvPr/>
        </p:nvGrpSpPr>
        <p:grpSpPr bwMode="auto">
          <a:xfrm>
            <a:off x="3124200" y="5791200"/>
            <a:ext cx="2819400" cy="838200"/>
            <a:chOff x="2304" y="3648"/>
            <a:chExt cx="1776" cy="528"/>
          </a:xfrm>
        </p:grpSpPr>
        <p:sp>
          <p:nvSpPr>
            <p:cNvPr id="15368" name="Rectangle 5"/>
            <p:cNvSpPr>
              <a:spLocks noChangeArrowheads="1"/>
            </p:cNvSpPr>
            <p:nvPr/>
          </p:nvSpPr>
          <p:spPr bwMode="auto">
            <a:xfrm>
              <a:off x="2688" y="3648"/>
              <a:ext cx="1392" cy="52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20    PUSHI     1</a:t>
              </a:r>
            </a:p>
            <a:p>
              <a:pPr eaLnBrk="1" hangingPunct="1">
                <a:spcBef>
                  <a:spcPct val="0"/>
                </a:spcBef>
                <a:buClrTx/>
                <a:buSzTx/>
                <a:buFontTx/>
                <a:buNone/>
              </a:pPr>
              <a:r>
                <a:rPr lang="en-US" altLang="ja-JP" sz="2400" dirty="0">
                  <a:latin typeface="Times New Roman" panose="02020603050405020304" pitchFamily="18" charset="0"/>
                </a:rPr>
                <a:t>21    OUTPUT</a:t>
              </a:r>
            </a:p>
          </p:txBody>
        </p:sp>
        <p:sp>
          <p:nvSpPr>
            <p:cNvPr id="15369" name="Line 8"/>
            <p:cNvSpPr>
              <a:spLocks noChangeShapeType="1"/>
            </p:cNvSpPr>
            <p:nvPr/>
          </p:nvSpPr>
          <p:spPr bwMode="auto">
            <a:xfrm>
              <a:off x="2304" y="3744"/>
              <a:ext cx="384"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sp>
        <p:nvSpPr>
          <p:cNvPr id="172043" name="Text Box 11"/>
          <p:cNvSpPr txBox="1">
            <a:spLocks noChangeArrowheads="1"/>
          </p:cNvSpPr>
          <p:nvPr/>
        </p:nvSpPr>
        <p:spPr bwMode="auto">
          <a:xfrm>
            <a:off x="6324600" y="4876800"/>
            <a:ext cx="187007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13 </a:t>
            </a:r>
            <a:r>
              <a:rPr lang="en-US" altLang="ja-JP" sz="2800" dirty="0">
                <a:latin typeface="Times New Roman" panose="02020603050405020304" pitchFamily="18" charset="0"/>
              </a:rPr>
              <a:t>BGE 20 </a:t>
            </a:r>
          </a:p>
          <a:p>
            <a:pPr algn="ctr" eaLnBrk="1" hangingPunct="1">
              <a:spcBef>
                <a:spcPct val="0"/>
              </a:spcBef>
              <a:buClrTx/>
              <a:buSzTx/>
              <a:buFontTx/>
              <a:buNone/>
            </a:pPr>
            <a:r>
              <a:rPr lang="ja-JP" altLang="en-US" sz="2800" dirty="0">
                <a:latin typeface="Times New Roman" panose="02020603050405020304" pitchFamily="18" charset="0"/>
              </a:rPr>
              <a:t>からは</a:t>
            </a:r>
          </a:p>
          <a:p>
            <a:pPr algn="ctr" eaLnBrk="1" hangingPunct="1">
              <a:spcBef>
                <a:spcPct val="0"/>
              </a:spcBef>
              <a:buClrTx/>
              <a:buSzTx/>
              <a:buFontTx/>
              <a:buNone/>
            </a:pPr>
            <a:r>
              <a:rPr lang="ja-JP" altLang="en-US" sz="2800" dirty="0">
                <a:latin typeface="Times New Roman" panose="02020603050405020304" pitchFamily="18" charset="0"/>
              </a:rPr>
              <a:t>14 と 20 へ</a:t>
            </a:r>
            <a:endParaRPr lang="en-US" altLang="ja-JP" sz="28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2036"/>
                                        </p:tgtEl>
                                        <p:attrNameLst>
                                          <p:attrName>style.visibility</p:attrName>
                                        </p:attrNameLst>
                                      </p:cBhvr>
                                      <p:to>
                                        <p:strVal val="visible"/>
                                      </p:to>
                                    </p:set>
                                    <p:animEffect transition="in" filter="checkerboard(across)">
                                      <p:cBhvr>
                                        <p:cTn id="7" dur="500"/>
                                        <p:tgtEl>
                                          <p:spTgt spid="1720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2041"/>
                                        </p:tgtEl>
                                        <p:attrNameLst>
                                          <p:attrName>style.visibility</p:attrName>
                                        </p:attrNameLst>
                                      </p:cBhvr>
                                      <p:to>
                                        <p:strVal val="visible"/>
                                      </p:to>
                                    </p:set>
                                    <p:animEffect transition="in" filter="wipe(left)">
                                      <p:cBhvr>
                                        <p:cTn id="12" dur="500"/>
                                        <p:tgtEl>
                                          <p:spTgt spid="1720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2042"/>
                                        </p:tgtEl>
                                        <p:attrNameLst>
                                          <p:attrName>style.visibility</p:attrName>
                                        </p:attrNameLst>
                                      </p:cBhvr>
                                      <p:to>
                                        <p:strVal val="visible"/>
                                      </p:to>
                                    </p:set>
                                    <p:animEffect transition="in" filter="wipe(left)">
                                      <p:cBhvr>
                                        <p:cTn id="17" dur="500"/>
                                        <p:tgtEl>
                                          <p:spTgt spid="1720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72043"/>
                                        </p:tgtEl>
                                        <p:attrNameLst>
                                          <p:attrName>style.visibility</p:attrName>
                                        </p:attrNameLst>
                                      </p:cBhvr>
                                      <p:to>
                                        <p:strVal val="visible"/>
                                      </p:to>
                                    </p:set>
                                    <p:animEffect transition="in" filter="checkerboard(across)">
                                      <p:cBhvr>
                                        <p:cTn id="22" dur="500"/>
                                        <p:tgtEl>
                                          <p:spTgt spid="172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animBg="1" autoUpdateAnimBg="0"/>
      <p:bldP spid="17204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時間最適化</a:t>
            </a:r>
          </a:p>
        </p:txBody>
      </p:sp>
      <p:sp>
        <p:nvSpPr>
          <p:cNvPr id="819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命令の実行回数を減らす</a:t>
            </a:r>
          </a:p>
          <a:p>
            <a:pPr lvl="1"/>
            <a:r>
              <a:rPr lang="ja-JP" altLang="en-US" dirty="0">
                <a:effectLst/>
                <a:latin typeface="Times New Roman" panose="02020603050405020304" pitchFamily="18" charset="0"/>
                <a:ea typeface="ＭＳ Ｐゴシック" panose="020B0600070205080204" pitchFamily="50" charset="-128"/>
              </a:rPr>
              <a:t>より少ない命令に置き換える</a:t>
            </a:r>
            <a:endParaRPr lang="en-US" altLang="ja-JP" dirty="0">
              <a:effectLst/>
              <a:latin typeface="Times New Roman" panose="02020603050405020304" pitchFamily="18" charset="0"/>
              <a:ea typeface="ＭＳ Ｐゴシック" panose="020B0600070205080204" pitchFamily="50" charset="-128"/>
            </a:endParaRPr>
          </a:p>
          <a:p>
            <a:pPr lvl="1"/>
            <a:r>
              <a:rPr lang="ja-JP" altLang="en-US" dirty="0">
                <a:effectLst/>
                <a:latin typeface="Times New Roman" panose="02020603050405020304" pitchFamily="18" charset="0"/>
                <a:ea typeface="ＭＳ Ｐゴシック" panose="020B0600070205080204" pitchFamily="50" charset="-128"/>
              </a:rPr>
              <a:t>冗長な命令の削除</a:t>
            </a:r>
          </a:p>
          <a:p>
            <a:pPr lvl="1"/>
            <a:r>
              <a:rPr lang="ja-JP" altLang="en-US" dirty="0">
                <a:effectLst/>
                <a:latin typeface="Times New Roman" panose="02020603050405020304" pitchFamily="18" charset="0"/>
                <a:ea typeface="ＭＳ Ｐゴシック" panose="020B0600070205080204" pitchFamily="50" charset="-128"/>
              </a:rPr>
              <a:t>ループ内命令をループ外に移動</a:t>
            </a:r>
          </a:p>
          <a:p>
            <a:r>
              <a:rPr lang="ja-JP" altLang="en-US" dirty="0">
                <a:effectLst/>
                <a:latin typeface="Times New Roman" panose="02020603050405020304" pitchFamily="18" charset="0"/>
                <a:ea typeface="ＭＳ Ｐゴシック" panose="020B0600070205080204" pitchFamily="50" charset="-128"/>
              </a:rPr>
              <a:t>より速い記憶装置を使う</a:t>
            </a:r>
          </a:p>
          <a:p>
            <a:pPr lvl="1"/>
            <a:r>
              <a:rPr lang="ja-JP" altLang="en-US" dirty="0">
                <a:effectLst/>
                <a:latin typeface="Times New Roman" panose="02020603050405020304" pitchFamily="18" charset="0"/>
                <a:ea typeface="ＭＳ Ｐゴシック" panose="020B0600070205080204" pitchFamily="50" charset="-128"/>
              </a:rPr>
              <a:t>記憶位置をメモリからレジスタに</a:t>
            </a:r>
          </a:p>
          <a:p>
            <a:r>
              <a:rPr lang="ja-JP" altLang="en-US" dirty="0">
                <a:effectLst/>
                <a:latin typeface="Times New Roman" panose="02020603050405020304" pitchFamily="18" charset="0"/>
                <a:ea typeface="ＭＳ Ｐゴシック" panose="020B0600070205080204" pitchFamily="50" charset="-128"/>
              </a:rPr>
              <a:t>ハードウェアの機能を利用する</a:t>
            </a:r>
          </a:p>
          <a:p>
            <a:pPr lvl="1"/>
            <a:r>
              <a:rPr lang="ja-JP" altLang="en-US" dirty="0">
                <a:effectLst/>
                <a:latin typeface="Times New Roman" panose="02020603050405020304" pitchFamily="18" charset="0"/>
                <a:ea typeface="ＭＳ Ｐゴシック" panose="020B0600070205080204" pitchFamily="50" charset="-128"/>
              </a:rPr>
              <a:t>ベクトル化・並列化を行う</a:t>
            </a:r>
          </a:p>
        </p:txBody>
      </p:sp>
      <p:grpSp>
        <p:nvGrpSpPr>
          <p:cNvPr id="6" name="グループ化 5">
            <a:extLst>
              <a:ext uri="{FF2B5EF4-FFF2-40B4-BE49-F238E27FC236}">
                <a16:creationId xmlns:a16="http://schemas.microsoft.com/office/drawing/2014/main" id="{1309996F-6159-4B1E-8749-C1FA54CA7C85}"/>
              </a:ext>
            </a:extLst>
          </p:cNvPr>
          <p:cNvGrpSpPr/>
          <p:nvPr/>
        </p:nvGrpSpPr>
        <p:grpSpPr>
          <a:xfrm>
            <a:off x="685800" y="1981200"/>
            <a:ext cx="7931020" cy="2133600"/>
            <a:chOff x="685800" y="1981200"/>
            <a:chExt cx="7931020" cy="2133600"/>
          </a:xfrm>
        </p:grpSpPr>
        <p:sp>
          <p:nvSpPr>
            <p:cNvPr id="2" name="四角形: 角を丸くする 1">
              <a:extLst>
                <a:ext uri="{FF2B5EF4-FFF2-40B4-BE49-F238E27FC236}">
                  <a16:creationId xmlns:a16="http://schemas.microsoft.com/office/drawing/2014/main" id="{E85EB7B5-C4D6-4D26-B2E5-E6CFCBE14B4D}"/>
                </a:ext>
              </a:extLst>
            </p:cNvPr>
            <p:cNvSpPr/>
            <p:nvPr/>
          </p:nvSpPr>
          <p:spPr bwMode="auto">
            <a:xfrm>
              <a:off x="685800" y="1981200"/>
              <a:ext cx="7924800" cy="2133600"/>
            </a:xfrm>
            <a:prstGeom prst="roundRect">
              <a:avLst/>
            </a:prstGeom>
            <a:noFill/>
            <a:ln w="3492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3" name="テキスト ボックス 2">
              <a:extLst>
                <a:ext uri="{FF2B5EF4-FFF2-40B4-BE49-F238E27FC236}">
                  <a16:creationId xmlns:a16="http://schemas.microsoft.com/office/drawing/2014/main" id="{2B335A02-990F-4D54-A921-BA080CA53703}"/>
                </a:ext>
              </a:extLst>
            </p:cNvPr>
            <p:cNvSpPr txBox="1"/>
            <p:nvPr/>
          </p:nvSpPr>
          <p:spPr>
            <a:xfrm>
              <a:off x="6790679" y="1981200"/>
              <a:ext cx="1826141" cy="1077218"/>
            </a:xfrm>
            <a:prstGeom prst="rect">
              <a:avLst/>
            </a:prstGeom>
            <a:noFill/>
          </p:spPr>
          <p:txBody>
            <a:bodyPr wrap="none" rtlCol="0">
              <a:spAutoFit/>
            </a:bodyPr>
            <a:lstStyle/>
            <a:p>
              <a:r>
                <a:rPr kumimoji="1" lang="ja-JP" altLang="en-US" dirty="0"/>
                <a:t>機械独立</a:t>
              </a:r>
              <a:endParaRPr kumimoji="1" lang="en-US" altLang="ja-JP" dirty="0"/>
            </a:p>
            <a:p>
              <a:r>
                <a:rPr kumimoji="1" lang="ja-JP" altLang="en-US" dirty="0"/>
                <a:t>最適化</a:t>
              </a:r>
            </a:p>
          </p:txBody>
        </p:sp>
      </p:grpSp>
      <p:grpSp>
        <p:nvGrpSpPr>
          <p:cNvPr id="4" name="グループ化 3">
            <a:extLst>
              <a:ext uri="{FF2B5EF4-FFF2-40B4-BE49-F238E27FC236}">
                <a16:creationId xmlns:a16="http://schemas.microsoft.com/office/drawing/2014/main" id="{06574A7B-85A2-47F2-ABC4-DCB2E31968BF}"/>
              </a:ext>
            </a:extLst>
          </p:cNvPr>
          <p:cNvGrpSpPr/>
          <p:nvPr/>
        </p:nvGrpSpPr>
        <p:grpSpPr>
          <a:xfrm>
            <a:off x="685800" y="4146550"/>
            <a:ext cx="7931020" cy="2162175"/>
            <a:chOff x="685800" y="4146550"/>
            <a:chExt cx="7931020" cy="2162175"/>
          </a:xfrm>
        </p:grpSpPr>
        <p:sp>
          <p:nvSpPr>
            <p:cNvPr id="5" name="四角形: 角を丸くする 4">
              <a:extLst>
                <a:ext uri="{FF2B5EF4-FFF2-40B4-BE49-F238E27FC236}">
                  <a16:creationId xmlns:a16="http://schemas.microsoft.com/office/drawing/2014/main" id="{4B3152E7-4DEF-406D-9498-9535ADD1F8B0}"/>
                </a:ext>
              </a:extLst>
            </p:cNvPr>
            <p:cNvSpPr/>
            <p:nvPr/>
          </p:nvSpPr>
          <p:spPr bwMode="auto">
            <a:xfrm>
              <a:off x="685800" y="4205644"/>
              <a:ext cx="7924800" cy="2103081"/>
            </a:xfrm>
            <a:prstGeom prst="roundRect">
              <a:avLst/>
            </a:prstGeom>
            <a:noFill/>
            <a:ln w="3492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7" name="テキスト ボックス 6">
              <a:extLst>
                <a:ext uri="{FF2B5EF4-FFF2-40B4-BE49-F238E27FC236}">
                  <a16:creationId xmlns:a16="http://schemas.microsoft.com/office/drawing/2014/main" id="{1D009EE1-36EF-4549-8752-3DC1FDDE1C05}"/>
                </a:ext>
              </a:extLst>
            </p:cNvPr>
            <p:cNvSpPr txBox="1"/>
            <p:nvPr/>
          </p:nvSpPr>
          <p:spPr>
            <a:xfrm>
              <a:off x="6790679" y="4146550"/>
              <a:ext cx="1826141" cy="1077218"/>
            </a:xfrm>
            <a:prstGeom prst="rect">
              <a:avLst/>
            </a:prstGeom>
            <a:noFill/>
          </p:spPr>
          <p:txBody>
            <a:bodyPr wrap="none" rtlCol="0">
              <a:spAutoFit/>
            </a:bodyPr>
            <a:lstStyle/>
            <a:p>
              <a:r>
                <a:rPr kumimoji="1" lang="ja-JP" altLang="en-US" dirty="0"/>
                <a:t>機械依存</a:t>
              </a:r>
              <a:endParaRPr kumimoji="1" lang="en-US" altLang="ja-JP" dirty="0"/>
            </a:p>
            <a:p>
              <a:r>
                <a:rPr kumimoji="1" lang="ja-JP" altLang="en-US" dirty="0"/>
                <a:t>最適化</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制御フローグラフ</a:t>
            </a:r>
          </a:p>
        </p:txBody>
      </p:sp>
      <p:sp>
        <p:nvSpPr>
          <p:cNvPr id="16387" name="Rectangle 3"/>
          <p:cNvSpPr>
            <a:spLocks noChangeArrowheads="1"/>
          </p:cNvSpPr>
          <p:nvPr/>
        </p:nvSpPr>
        <p:spPr bwMode="auto">
          <a:xfrm>
            <a:off x="457200" y="12954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  0    </a:t>
            </a:r>
            <a:r>
              <a:rPr lang="en-US" altLang="ja-JP" sz="2400" dirty="0">
                <a:latin typeface="Times New Roman" panose="02020603050405020304" pitchFamily="18" charset="0"/>
              </a:rPr>
              <a:t>PUSHI 10</a:t>
            </a:r>
          </a:p>
          <a:p>
            <a:pPr eaLnBrk="1" hangingPunct="1">
              <a:spcBef>
                <a:spcPct val="0"/>
              </a:spcBef>
              <a:buClrTx/>
              <a:buSzTx/>
              <a:buFontTx/>
              <a:buNone/>
            </a:pPr>
            <a:r>
              <a:rPr lang="en-US" altLang="ja-JP" sz="2400" dirty="0">
                <a:latin typeface="Times New Roman" panose="02020603050405020304" pitchFamily="18" charset="0"/>
              </a:rPr>
              <a:t>  1    POP 0</a:t>
            </a:r>
          </a:p>
          <a:p>
            <a:pPr eaLnBrk="1" hangingPunct="1">
              <a:spcBef>
                <a:spcPct val="0"/>
              </a:spcBef>
              <a:buClrTx/>
              <a:buSzTx/>
              <a:buFontTx/>
              <a:buNone/>
            </a:pPr>
            <a:r>
              <a:rPr lang="en-US" altLang="ja-JP" sz="2400" dirty="0">
                <a:latin typeface="Times New Roman" panose="02020603050405020304" pitchFamily="18" charset="0"/>
              </a:rPr>
              <a:t>  2    PUSHI   0</a:t>
            </a:r>
          </a:p>
          <a:p>
            <a:pPr eaLnBrk="1" hangingPunct="1">
              <a:spcBef>
                <a:spcPct val="0"/>
              </a:spcBef>
              <a:buClrTx/>
              <a:buSzTx/>
              <a:buFontTx/>
              <a:buNone/>
            </a:pPr>
            <a:r>
              <a:rPr lang="en-US" altLang="ja-JP" sz="2400" dirty="0">
                <a:latin typeface="Times New Roman" panose="02020603050405020304" pitchFamily="18" charset="0"/>
              </a:rPr>
              <a:t>  3    POP       1</a:t>
            </a:r>
          </a:p>
        </p:txBody>
      </p:sp>
      <p:sp>
        <p:nvSpPr>
          <p:cNvPr id="16388" name="Rectangle 4"/>
          <p:cNvSpPr>
            <a:spLocks noChangeArrowheads="1"/>
          </p:cNvSpPr>
          <p:nvPr/>
        </p:nvSpPr>
        <p:spPr bwMode="auto">
          <a:xfrm>
            <a:off x="6324600" y="1143000"/>
            <a:ext cx="2286000" cy="4114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12    PUSHI   1</a:t>
            </a:r>
          </a:p>
          <a:p>
            <a:pPr eaLnBrk="1" hangingPunct="1">
              <a:spcBef>
                <a:spcPct val="0"/>
              </a:spcBef>
              <a:buClrTx/>
              <a:buSzTx/>
              <a:buFontTx/>
              <a:buNone/>
            </a:pPr>
            <a:r>
              <a:rPr lang="en-US" altLang="ja-JP" sz="2400" dirty="0">
                <a:latin typeface="Times New Roman" panose="02020603050405020304" pitchFamily="18" charset="0"/>
              </a:rPr>
              <a:t>13    COPY</a:t>
            </a:r>
          </a:p>
          <a:p>
            <a:pPr eaLnBrk="1" hangingPunct="1">
              <a:spcBef>
                <a:spcPct val="0"/>
              </a:spcBef>
              <a:buClrTx/>
              <a:buSzTx/>
              <a:buFontTx/>
              <a:buNone/>
            </a:pPr>
            <a:r>
              <a:rPr lang="en-US" altLang="ja-JP" sz="2400" dirty="0">
                <a:latin typeface="Times New Roman" panose="02020603050405020304" pitchFamily="18" charset="0"/>
              </a:rPr>
              <a:t>14    LOAD</a:t>
            </a:r>
          </a:p>
          <a:p>
            <a:pPr eaLnBrk="1" hangingPunct="1">
              <a:spcBef>
                <a:spcPct val="0"/>
              </a:spcBef>
              <a:buClrTx/>
              <a:buSzTx/>
              <a:buFontTx/>
              <a:buNone/>
            </a:pPr>
            <a:r>
              <a:rPr lang="en-US" altLang="ja-JP" sz="2400" dirty="0">
                <a:latin typeface="Times New Roman" panose="02020603050405020304" pitchFamily="18" charset="0"/>
              </a:rPr>
              <a:t>15    PUSHI</a:t>
            </a:r>
            <a:r>
              <a:rPr lang="ja-JP" altLang="en-US" sz="2400" dirty="0">
                <a:latin typeface="Times New Roman" panose="02020603050405020304" pitchFamily="18" charset="0"/>
              </a:rPr>
              <a:t>   0</a:t>
            </a:r>
          </a:p>
          <a:p>
            <a:pPr eaLnBrk="1" hangingPunct="1">
              <a:spcBef>
                <a:spcPct val="0"/>
              </a:spcBef>
              <a:buClrTx/>
              <a:buSzTx/>
              <a:buFontTx/>
              <a:buNone/>
            </a:pPr>
            <a:r>
              <a:rPr lang="ja-JP" altLang="en-US" sz="2400" dirty="0">
                <a:latin typeface="Times New Roman" panose="02020603050405020304" pitchFamily="18" charset="0"/>
              </a:rPr>
              <a:t>16    </a:t>
            </a:r>
            <a:r>
              <a:rPr lang="en-US" altLang="ja-JP" sz="2400" dirty="0">
                <a:latin typeface="Times New Roman" panose="02020603050405020304" pitchFamily="18" charset="0"/>
              </a:rPr>
              <a:t>PUSH    0</a:t>
            </a:r>
          </a:p>
          <a:p>
            <a:pPr eaLnBrk="1" hangingPunct="1">
              <a:spcBef>
                <a:spcPct val="0"/>
              </a:spcBef>
              <a:buClrTx/>
              <a:buSzTx/>
              <a:buFontTx/>
              <a:buNone/>
            </a:pPr>
            <a:r>
              <a:rPr lang="en-US" altLang="ja-JP" sz="2400" dirty="0">
                <a:latin typeface="Times New Roman" panose="02020603050405020304" pitchFamily="18" charset="0"/>
              </a:rPr>
              <a:t>17    DEC</a:t>
            </a:r>
          </a:p>
          <a:p>
            <a:pPr eaLnBrk="1" hangingPunct="1">
              <a:spcBef>
                <a:spcPct val="0"/>
              </a:spcBef>
              <a:buClrTx/>
              <a:buSzTx/>
              <a:buFontTx/>
              <a:buNone/>
            </a:pPr>
            <a:r>
              <a:rPr lang="en-US" altLang="ja-JP" sz="2400" dirty="0">
                <a:latin typeface="Times New Roman" panose="02020603050405020304" pitchFamily="18" charset="0"/>
              </a:rPr>
              <a:t>18    ASSIGN</a:t>
            </a:r>
          </a:p>
          <a:p>
            <a:pPr eaLnBrk="1" hangingPunct="1">
              <a:spcBef>
                <a:spcPct val="0"/>
              </a:spcBef>
              <a:buClrTx/>
              <a:buSzTx/>
              <a:buFontTx/>
              <a:buNone/>
            </a:pPr>
            <a:r>
              <a:rPr lang="en-US" altLang="ja-JP" sz="2400" dirty="0">
                <a:latin typeface="Times New Roman" panose="02020603050405020304" pitchFamily="18" charset="0"/>
              </a:rPr>
              <a:t>19    ADD</a:t>
            </a:r>
          </a:p>
          <a:p>
            <a:pPr eaLnBrk="1" hangingPunct="1">
              <a:spcBef>
                <a:spcPct val="0"/>
              </a:spcBef>
              <a:buClrTx/>
              <a:buSzTx/>
              <a:buFontTx/>
              <a:buNone/>
            </a:pPr>
            <a:r>
              <a:rPr lang="en-US" altLang="ja-JP" sz="2400" dirty="0">
                <a:latin typeface="Times New Roman" panose="02020603050405020304" pitchFamily="18" charset="0"/>
              </a:rPr>
              <a:t>20    ASSGN</a:t>
            </a:r>
          </a:p>
          <a:p>
            <a:pPr eaLnBrk="1" hangingPunct="1">
              <a:spcBef>
                <a:spcPct val="0"/>
              </a:spcBef>
              <a:buClrTx/>
              <a:buSzTx/>
              <a:buFontTx/>
              <a:buNone/>
            </a:pPr>
            <a:r>
              <a:rPr lang="en-US" altLang="ja-JP" sz="2400" dirty="0">
                <a:latin typeface="Times New Roman" panose="02020603050405020304" pitchFamily="18" charset="0"/>
              </a:rPr>
              <a:t>21    REMOVE</a:t>
            </a:r>
          </a:p>
          <a:p>
            <a:pPr eaLnBrk="1" hangingPunct="1">
              <a:spcBef>
                <a:spcPct val="0"/>
              </a:spcBef>
              <a:buClrTx/>
              <a:buSzTx/>
              <a:buFontTx/>
              <a:buNone/>
            </a:pPr>
            <a:r>
              <a:rPr lang="en-US" altLang="ja-JP" sz="2400" dirty="0">
                <a:latin typeface="Times New Roman" panose="02020603050405020304" pitchFamily="18" charset="0"/>
              </a:rPr>
              <a:t>22    JUMP     4</a:t>
            </a:r>
          </a:p>
        </p:txBody>
      </p:sp>
      <p:sp>
        <p:nvSpPr>
          <p:cNvPr id="16389" name="Rectangle 5"/>
          <p:cNvSpPr>
            <a:spLocks noChangeArrowheads="1"/>
          </p:cNvSpPr>
          <p:nvPr/>
        </p:nvSpPr>
        <p:spPr bwMode="auto">
          <a:xfrm>
            <a:off x="3352800" y="12954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  4    PUSH    0</a:t>
            </a:r>
          </a:p>
          <a:p>
            <a:pPr eaLnBrk="1" hangingPunct="1">
              <a:spcBef>
                <a:spcPct val="0"/>
              </a:spcBef>
              <a:buClrTx/>
              <a:buSzTx/>
              <a:buFontTx/>
              <a:buNone/>
            </a:pPr>
            <a:r>
              <a:rPr lang="en-US" altLang="ja-JP" sz="2400" dirty="0">
                <a:latin typeface="Times New Roman" panose="02020603050405020304" pitchFamily="18" charset="0"/>
              </a:rPr>
              <a:t>  5    PUSHI   0</a:t>
            </a:r>
          </a:p>
          <a:p>
            <a:pPr eaLnBrk="1" hangingPunct="1">
              <a:spcBef>
                <a:spcPct val="0"/>
              </a:spcBef>
              <a:buClrTx/>
              <a:buSzTx/>
              <a:buFontTx/>
              <a:buNone/>
            </a:pPr>
            <a:r>
              <a:rPr lang="en-US" altLang="ja-JP" sz="2400" dirty="0">
                <a:latin typeface="Times New Roman" panose="02020603050405020304" pitchFamily="18" charset="0"/>
              </a:rPr>
              <a:t>  6    COMP</a:t>
            </a:r>
          </a:p>
          <a:p>
            <a:pPr eaLnBrk="1" hangingPunct="1">
              <a:spcBef>
                <a:spcPct val="0"/>
              </a:spcBef>
              <a:buClrTx/>
              <a:buSzTx/>
              <a:buFontTx/>
              <a:buNone/>
            </a:pPr>
            <a:r>
              <a:rPr lang="en-US" altLang="ja-JP" sz="2400" dirty="0">
                <a:latin typeface="Times New Roman" panose="02020603050405020304" pitchFamily="18" charset="0"/>
              </a:rPr>
              <a:t>  7    BLE     10</a:t>
            </a:r>
          </a:p>
        </p:txBody>
      </p:sp>
      <p:sp>
        <p:nvSpPr>
          <p:cNvPr id="16390" name="Rectangle 6"/>
          <p:cNvSpPr>
            <a:spLocks noChangeArrowheads="1"/>
          </p:cNvSpPr>
          <p:nvPr/>
        </p:nvSpPr>
        <p:spPr bwMode="auto">
          <a:xfrm>
            <a:off x="457200" y="3429000"/>
            <a:ext cx="2286000" cy="838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  8    PUSHI   1</a:t>
            </a:r>
          </a:p>
          <a:p>
            <a:pPr eaLnBrk="1" hangingPunct="1">
              <a:spcBef>
                <a:spcPct val="0"/>
              </a:spcBef>
              <a:buClrTx/>
              <a:buSzTx/>
              <a:buFontTx/>
              <a:buNone/>
            </a:pPr>
            <a:r>
              <a:rPr lang="en-US" altLang="ja-JP" sz="2400" dirty="0">
                <a:latin typeface="Times New Roman" panose="02020603050405020304" pitchFamily="18" charset="0"/>
              </a:rPr>
              <a:t>  9    JUMP  11</a:t>
            </a:r>
          </a:p>
        </p:txBody>
      </p:sp>
      <p:sp>
        <p:nvSpPr>
          <p:cNvPr id="16391" name="Rectangle 7"/>
          <p:cNvSpPr>
            <a:spLocks noChangeArrowheads="1"/>
          </p:cNvSpPr>
          <p:nvPr/>
        </p:nvSpPr>
        <p:spPr bwMode="auto">
          <a:xfrm>
            <a:off x="3276600" y="3581400"/>
            <a:ext cx="22860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10    PUSHI   0</a:t>
            </a:r>
          </a:p>
        </p:txBody>
      </p:sp>
      <p:sp>
        <p:nvSpPr>
          <p:cNvPr id="16392" name="Rectangle 8"/>
          <p:cNvSpPr>
            <a:spLocks noChangeArrowheads="1"/>
          </p:cNvSpPr>
          <p:nvPr/>
        </p:nvSpPr>
        <p:spPr bwMode="auto">
          <a:xfrm>
            <a:off x="3352800" y="4724400"/>
            <a:ext cx="22860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11    BEQ    23</a:t>
            </a:r>
          </a:p>
        </p:txBody>
      </p:sp>
      <p:sp>
        <p:nvSpPr>
          <p:cNvPr id="16393" name="Rectangle 9"/>
          <p:cNvSpPr>
            <a:spLocks noChangeArrowheads="1"/>
          </p:cNvSpPr>
          <p:nvPr/>
        </p:nvSpPr>
        <p:spPr bwMode="auto">
          <a:xfrm>
            <a:off x="6324600" y="5334000"/>
            <a:ext cx="22860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23    PUSH     1</a:t>
            </a:r>
          </a:p>
          <a:p>
            <a:pPr eaLnBrk="1" hangingPunct="1">
              <a:spcBef>
                <a:spcPct val="0"/>
              </a:spcBef>
              <a:buClrTx/>
              <a:buSzTx/>
              <a:buFontTx/>
              <a:buNone/>
            </a:pPr>
            <a:r>
              <a:rPr lang="en-US" altLang="ja-JP" sz="2400" dirty="0">
                <a:latin typeface="Times New Roman" panose="02020603050405020304" pitchFamily="18" charset="0"/>
              </a:rPr>
              <a:t>24    OUTPUT</a:t>
            </a:r>
          </a:p>
          <a:p>
            <a:pPr eaLnBrk="1" hangingPunct="1">
              <a:spcBef>
                <a:spcPct val="0"/>
              </a:spcBef>
              <a:buClrTx/>
              <a:buSzTx/>
              <a:buFontTx/>
              <a:buNone/>
            </a:pPr>
            <a:r>
              <a:rPr lang="en-US" altLang="ja-JP" sz="2400" dirty="0">
                <a:latin typeface="Times New Roman" panose="02020603050405020304" pitchFamily="18" charset="0"/>
              </a:rPr>
              <a:t>25    HALT</a:t>
            </a:r>
          </a:p>
        </p:txBody>
      </p:sp>
      <p:sp>
        <p:nvSpPr>
          <p:cNvPr id="173066" name="Line 10"/>
          <p:cNvSpPr>
            <a:spLocks noChangeShapeType="1"/>
          </p:cNvSpPr>
          <p:nvPr/>
        </p:nvSpPr>
        <p:spPr bwMode="auto">
          <a:xfrm>
            <a:off x="2743200" y="2057400"/>
            <a:ext cx="6096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3067" name="Line 11"/>
          <p:cNvSpPr>
            <a:spLocks noChangeShapeType="1"/>
          </p:cNvSpPr>
          <p:nvPr/>
        </p:nvSpPr>
        <p:spPr bwMode="auto">
          <a:xfrm flipH="1">
            <a:off x="2209800" y="2895600"/>
            <a:ext cx="144780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3068" name="Line 12"/>
          <p:cNvSpPr>
            <a:spLocks noChangeShapeType="1"/>
          </p:cNvSpPr>
          <p:nvPr/>
        </p:nvSpPr>
        <p:spPr bwMode="auto">
          <a:xfrm flipH="1">
            <a:off x="4038600" y="28956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3069" name="Line 13"/>
          <p:cNvSpPr>
            <a:spLocks noChangeShapeType="1"/>
          </p:cNvSpPr>
          <p:nvPr/>
        </p:nvSpPr>
        <p:spPr bwMode="auto">
          <a:xfrm>
            <a:off x="2209800" y="4267200"/>
            <a:ext cx="1524000" cy="4572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3070" name="Line 14"/>
          <p:cNvSpPr>
            <a:spLocks noChangeShapeType="1"/>
          </p:cNvSpPr>
          <p:nvPr/>
        </p:nvSpPr>
        <p:spPr bwMode="auto">
          <a:xfrm flipH="1">
            <a:off x="4038600" y="41148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3071" name="Line 15"/>
          <p:cNvSpPr>
            <a:spLocks noChangeShapeType="1"/>
          </p:cNvSpPr>
          <p:nvPr/>
        </p:nvSpPr>
        <p:spPr bwMode="auto">
          <a:xfrm>
            <a:off x="5638800" y="5181600"/>
            <a:ext cx="685800" cy="381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3072" name="Line 16"/>
          <p:cNvSpPr>
            <a:spLocks noChangeShapeType="1"/>
          </p:cNvSpPr>
          <p:nvPr/>
        </p:nvSpPr>
        <p:spPr bwMode="auto">
          <a:xfrm flipV="1">
            <a:off x="5638800" y="4953000"/>
            <a:ext cx="685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73073" name="Line 17"/>
          <p:cNvSpPr>
            <a:spLocks noChangeShapeType="1"/>
          </p:cNvSpPr>
          <p:nvPr/>
        </p:nvSpPr>
        <p:spPr bwMode="auto">
          <a:xfrm flipH="1">
            <a:off x="5638800" y="2133600"/>
            <a:ext cx="685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3066"/>
                                        </p:tgtEl>
                                        <p:attrNameLst>
                                          <p:attrName>style.visibility</p:attrName>
                                        </p:attrNameLst>
                                      </p:cBhvr>
                                      <p:to>
                                        <p:strVal val="visible"/>
                                      </p:to>
                                    </p:set>
                                    <p:animEffect transition="in" filter="wipe(left)">
                                      <p:cBhvr>
                                        <p:cTn id="7" dur="500"/>
                                        <p:tgtEl>
                                          <p:spTgt spid="173066"/>
                                        </p:tgtEl>
                                      </p:cBhvr>
                                    </p:animEffect>
                                  </p:childTnLst>
                                </p:cTn>
                              </p:par>
                            </p:childTnLst>
                          </p:cTn>
                        </p:par>
                        <p:par>
                          <p:cTn id="8" fill="hold" nodeType="afterGroup">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73067"/>
                                        </p:tgtEl>
                                        <p:attrNameLst>
                                          <p:attrName>style.visibility</p:attrName>
                                        </p:attrNameLst>
                                      </p:cBhvr>
                                      <p:to>
                                        <p:strVal val="visible"/>
                                      </p:to>
                                    </p:set>
                                    <p:animEffect transition="in" filter="wipe(right)">
                                      <p:cBhvr>
                                        <p:cTn id="11" dur="500"/>
                                        <p:tgtEl>
                                          <p:spTgt spid="173067"/>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73068"/>
                                        </p:tgtEl>
                                        <p:attrNameLst>
                                          <p:attrName>style.visibility</p:attrName>
                                        </p:attrNameLst>
                                      </p:cBhvr>
                                      <p:to>
                                        <p:strVal val="visible"/>
                                      </p:to>
                                    </p:set>
                                    <p:animEffect transition="in" filter="wipe(up)">
                                      <p:cBhvr>
                                        <p:cTn id="15" dur="500"/>
                                        <p:tgtEl>
                                          <p:spTgt spid="173068"/>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73069"/>
                                        </p:tgtEl>
                                        <p:attrNameLst>
                                          <p:attrName>style.visibility</p:attrName>
                                        </p:attrNameLst>
                                      </p:cBhvr>
                                      <p:to>
                                        <p:strVal val="visible"/>
                                      </p:to>
                                    </p:set>
                                    <p:animEffect transition="in" filter="wipe(left)">
                                      <p:cBhvr>
                                        <p:cTn id="19" dur="500"/>
                                        <p:tgtEl>
                                          <p:spTgt spid="173069"/>
                                        </p:tgtEl>
                                      </p:cBhvr>
                                    </p:animEffect>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173070"/>
                                        </p:tgtEl>
                                        <p:attrNameLst>
                                          <p:attrName>style.visibility</p:attrName>
                                        </p:attrNameLst>
                                      </p:cBhvr>
                                      <p:to>
                                        <p:strVal val="visible"/>
                                      </p:to>
                                    </p:set>
                                    <p:animEffect transition="in" filter="wipe(up)">
                                      <p:cBhvr>
                                        <p:cTn id="23" dur="500"/>
                                        <p:tgtEl>
                                          <p:spTgt spid="173070"/>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73072"/>
                                        </p:tgtEl>
                                        <p:attrNameLst>
                                          <p:attrName>style.visibility</p:attrName>
                                        </p:attrNameLst>
                                      </p:cBhvr>
                                      <p:to>
                                        <p:strVal val="visible"/>
                                      </p:to>
                                    </p:set>
                                    <p:animEffect transition="in" filter="wipe(left)">
                                      <p:cBhvr>
                                        <p:cTn id="27" dur="500"/>
                                        <p:tgtEl>
                                          <p:spTgt spid="173072"/>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73071"/>
                                        </p:tgtEl>
                                        <p:attrNameLst>
                                          <p:attrName>style.visibility</p:attrName>
                                        </p:attrNameLst>
                                      </p:cBhvr>
                                      <p:to>
                                        <p:strVal val="visible"/>
                                      </p:to>
                                    </p:set>
                                    <p:animEffect transition="in" filter="wipe(left)">
                                      <p:cBhvr>
                                        <p:cTn id="31" dur="500"/>
                                        <p:tgtEl>
                                          <p:spTgt spid="173071"/>
                                        </p:tgtEl>
                                      </p:cBhvr>
                                    </p:animEffect>
                                  </p:childTnLst>
                                </p:cTn>
                              </p:par>
                            </p:childTnLst>
                          </p:cTn>
                        </p:par>
                        <p:par>
                          <p:cTn id="32" fill="hold" nodeType="afterGroup">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173073"/>
                                        </p:tgtEl>
                                        <p:attrNameLst>
                                          <p:attrName>style.visibility</p:attrName>
                                        </p:attrNameLst>
                                      </p:cBhvr>
                                      <p:to>
                                        <p:strVal val="visible"/>
                                      </p:to>
                                    </p:set>
                                    <p:animEffect transition="in" filter="wipe(right)">
                                      <p:cBhvr>
                                        <p:cTn id="35" dur="500"/>
                                        <p:tgtEl>
                                          <p:spTgt spid="173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66" grpId="0" animBg="1"/>
      <p:bldP spid="173067" grpId="0" animBg="1"/>
      <p:bldP spid="173068" grpId="0" animBg="1"/>
      <p:bldP spid="173069" grpId="0" animBg="1"/>
      <p:bldP spid="173070" grpId="0" animBg="1"/>
      <p:bldP spid="173071" grpId="0" animBg="1"/>
      <p:bldP spid="173072" grpId="0" animBg="1"/>
      <p:bldP spid="17307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制御フロー解析</a:t>
            </a:r>
            <a:br>
              <a:rPr lang="ja-JP" altLang="en-US" dirty="0">
                <a:effectLst/>
                <a:latin typeface="Times New Roman" panose="02020603050405020304" pitchFamily="18" charset="0"/>
                <a:ea typeface="ＭＳ Ｐゴシック" panose="020B0600070205080204" pitchFamily="50" charset="-128"/>
              </a:rPr>
            </a:br>
            <a:r>
              <a:rPr lang="ja-JP" altLang="en-US" dirty="0">
                <a:effectLst/>
                <a:latin typeface="Times New Roman" panose="02020603050405020304" pitchFamily="18" charset="0"/>
                <a:ea typeface="ＭＳ Ｐゴシック" panose="020B0600070205080204" pitchFamily="50" charset="-128"/>
              </a:rPr>
              <a:t>(</a:t>
            </a:r>
            <a:r>
              <a:rPr lang="en-US" altLang="ja-JP" dirty="0">
                <a:effectLst/>
                <a:latin typeface="Times New Roman" panose="02020603050405020304" pitchFamily="18" charset="0"/>
                <a:ea typeface="ＭＳ Ｐゴシック" panose="020B0600070205080204" pitchFamily="50" charset="-128"/>
              </a:rPr>
              <a:t>control flow analysis)</a:t>
            </a:r>
          </a:p>
        </p:txBody>
      </p:sp>
      <p:sp>
        <p:nvSpPr>
          <p:cNvPr id="5325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制御フロー解析</a:t>
            </a:r>
          </a:p>
          <a:p>
            <a:pPr lvl="1"/>
            <a:r>
              <a:rPr lang="ja-JP" altLang="en-US" dirty="0">
                <a:effectLst/>
                <a:latin typeface="Times New Roman" panose="02020603050405020304" pitchFamily="18" charset="0"/>
                <a:ea typeface="ＭＳ Ｐゴシック" panose="020B0600070205080204" pitchFamily="50" charset="-128"/>
              </a:rPr>
              <a:t>大域的最適化</a:t>
            </a:r>
          </a:p>
          <a:p>
            <a:pPr lvl="1"/>
            <a:r>
              <a:rPr lang="ja-JP" altLang="en-US" dirty="0">
                <a:effectLst/>
                <a:latin typeface="Times New Roman" panose="02020603050405020304" pitchFamily="18" charset="0"/>
                <a:ea typeface="ＭＳ Ｐゴシック" panose="020B0600070205080204" pitchFamily="50" charset="-128"/>
              </a:rPr>
              <a:t>制御フローグラフを用いて解析する</a:t>
            </a:r>
          </a:p>
        </p:txBody>
      </p:sp>
      <p:sp>
        <p:nvSpPr>
          <p:cNvPr id="53252" name="Rectangle 4"/>
          <p:cNvSpPr>
            <a:spLocks noChangeArrowheads="1"/>
          </p:cNvSpPr>
          <p:nvPr/>
        </p:nvSpPr>
        <p:spPr bwMode="auto">
          <a:xfrm>
            <a:off x="1600200" y="41148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10    PUSH      5</a:t>
            </a:r>
          </a:p>
          <a:p>
            <a:pPr eaLnBrk="1" hangingPunct="1">
              <a:spcBef>
                <a:spcPct val="0"/>
              </a:spcBef>
              <a:buClrTx/>
              <a:buSzTx/>
              <a:buFontTx/>
              <a:buNone/>
            </a:pPr>
            <a:r>
              <a:rPr lang="en-US" altLang="ja-JP" sz="2400" dirty="0">
                <a:latin typeface="Times New Roman" panose="02020603050405020304" pitchFamily="18" charset="0"/>
              </a:rPr>
              <a:t>11    PUSHI 100</a:t>
            </a:r>
          </a:p>
          <a:p>
            <a:pPr eaLnBrk="1" hangingPunct="1">
              <a:spcBef>
                <a:spcPct val="0"/>
              </a:spcBef>
              <a:buClrTx/>
              <a:buSzTx/>
              <a:buFontTx/>
              <a:buNone/>
            </a:pPr>
            <a:r>
              <a:rPr lang="en-US" altLang="ja-JP" sz="2400" dirty="0">
                <a:latin typeface="Times New Roman" panose="02020603050405020304" pitchFamily="18" charset="0"/>
              </a:rPr>
              <a:t>12    COMP</a:t>
            </a:r>
          </a:p>
          <a:p>
            <a:pPr eaLnBrk="1" hangingPunct="1">
              <a:spcBef>
                <a:spcPct val="0"/>
              </a:spcBef>
              <a:buClrTx/>
              <a:buSzTx/>
              <a:buFontTx/>
              <a:buNone/>
            </a:pPr>
            <a:r>
              <a:rPr lang="en-US" altLang="ja-JP" sz="2400" dirty="0">
                <a:latin typeface="Times New Roman" panose="02020603050405020304" pitchFamily="18" charset="0"/>
              </a:rPr>
              <a:t>13    BGE       20</a:t>
            </a:r>
          </a:p>
        </p:txBody>
      </p:sp>
      <p:grpSp>
        <p:nvGrpSpPr>
          <p:cNvPr id="53253" name="Group 5"/>
          <p:cNvGrpSpPr>
            <a:grpSpLocks/>
          </p:cNvGrpSpPr>
          <p:nvPr/>
        </p:nvGrpSpPr>
        <p:grpSpPr bwMode="auto">
          <a:xfrm>
            <a:off x="3886200" y="4114800"/>
            <a:ext cx="2819400" cy="1219200"/>
            <a:chOff x="2304" y="2832"/>
            <a:chExt cx="1776" cy="768"/>
          </a:xfrm>
        </p:grpSpPr>
        <p:sp>
          <p:nvSpPr>
            <p:cNvPr id="53258" name="Rectangle 6"/>
            <p:cNvSpPr>
              <a:spLocks noChangeArrowheads="1"/>
            </p:cNvSpPr>
            <p:nvPr/>
          </p:nvSpPr>
          <p:spPr bwMode="auto">
            <a:xfrm>
              <a:off x="2688" y="2832"/>
              <a:ext cx="1392" cy="76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14   PUSHI     5</a:t>
              </a:r>
            </a:p>
            <a:p>
              <a:pPr eaLnBrk="1" hangingPunct="1">
                <a:spcBef>
                  <a:spcPct val="0"/>
                </a:spcBef>
                <a:buClrTx/>
                <a:buSzTx/>
                <a:buFontTx/>
                <a:buNone/>
              </a:pPr>
              <a:r>
                <a:rPr lang="en-US" altLang="ja-JP" sz="2400" dirty="0">
                  <a:latin typeface="Times New Roman" panose="02020603050405020304" pitchFamily="18" charset="0"/>
                </a:rPr>
                <a:t>15   PUSH      5</a:t>
              </a:r>
            </a:p>
            <a:p>
              <a:pPr eaLnBrk="1" hangingPunct="1">
                <a:spcBef>
                  <a:spcPct val="0"/>
                </a:spcBef>
                <a:buClrTx/>
                <a:buSzTx/>
                <a:buFontTx/>
                <a:buNone/>
              </a:pPr>
              <a:r>
                <a:rPr lang="en-US" altLang="ja-JP" sz="2400" dirty="0">
                  <a:latin typeface="Times New Roman" panose="02020603050405020304" pitchFamily="18" charset="0"/>
                </a:rPr>
                <a:t>         :</a:t>
              </a:r>
            </a:p>
          </p:txBody>
        </p:sp>
        <p:sp>
          <p:nvSpPr>
            <p:cNvPr id="53259" name="Line 7"/>
            <p:cNvSpPr>
              <a:spLocks noChangeShapeType="1"/>
            </p:cNvSpPr>
            <p:nvPr/>
          </p:nvSpPr>
          <p:spPr bwMode="auto">
            <a:xfrm>
              <a:off x="2304" y="3168"/>
              <a:ext cx="384"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grpSp>
        <p:nvGrpSpPr>
          <p:cNvPr id="53254" name="Group 8"/>
          <p:cNvGrpSpPr>
            <a:grpSpLocks/>
          </p:cNvGrpSpPr>
          <p:nvPr/>
        </p:nvGrpSpPr>
        <p:grpSpPr bwMode="auto">
          <a:xfrm>
            <a:off x="3886200" y="5410200"/>
            <a:ext cx="2819400" cy="838200"/>
            <a:chOff x="2304" y="3648"/>
            <a:chExt cx="1776" cy="528"/>
          </a:xfrm>
        </p:grpSpPr>
        <p:sp>
          <p:nvSpPr>
            <p:cNvPr id="53256" name="Rectangle 9"/>
            <p:cNvSpPr>
              <a:spLocks noChangeArrowheads="1"/>
            </p:cNvSpPr>
            <p:nvPr/>
          </p:nvSpPr>
          <p:spPr bwMode="auto">
            <a:xfrm>
              <a:off x="2688" y="3648"/>
              <a:ext cx="1392" cy="52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20    PUSHI     1</a:t>
              </a:r>
            </a:p>
            <a:p>
              <a:pPr eaLnBrk="1" hangingPunct="1">
                <a:spcBef>
                  <a:spcPct val="0"/>
                </a:spcBef>
                <a:buClrTx/>
                <a:buSzTx/>
                <a:buFontTx/>
                <a:buNone/>
              </a:pPr>
              <a:r>
                <a:rPr lang="en-US" altLang="ja-JP" sz="2400" dirty="0">
                  <a:latin typeface="Times New Roman" panose="02020603050405020304" pitchFamily="18" charset="0"/>
                </a:rPr>
                <a:t>21    OUTPUT</a:t>
              </a:r>
            </a:p>
          </p:txBody>
        </p:sp>
        <p:sp>
          <p:nvSpPr>
            <p:cNvPr id="53257" name="Line 10"/>
            <p:cNvSpPr>
              <a:spLocks noChangeShapeType="1"/>
            </p:cNvSpPr>
            <p:nvPr/>
          </p:nvSpPr>
          <p:spPr bwMode="auto">
            <a:xfrm>
              <a:off x="2304" y="3744"/>
              <a:ext cx="384"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sp>
        <p:nvSpPr>
          <p:cNvPr id="53255" name="Text Box 11"/>
          <p:cNvSpPr txBox="1">
            <a:spLocks noChangeArrowheads="1"/>
          </p:cNvSpPr>
          <p:nvPr/>
        </p:nvSpPr>
        <p:spPr bwMode="auto">
          <a:xfrm>
            <a:off x="1447800" y="36576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基本ブロック</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データフロー解析</a:t>
            </a:r>
            <a:br>
              <a:rPr lang="ja-JP" altLang="en-US" dirty="0">
                <a:effectLst/>
                <a:latin typeface="Times New Roman" panose="02020603050405020304" pitchFamily="18" charset="0"/>
                <a:ea typeface="ＭＳ Ｐゴシック" panose="020B0600070205080204" pitchFamily="50" charset="-128"/>
              </a:rPr>
            </a:br>
            <a:r>
              <a:rPr lang="ja-JP" altLang="en-US" dirty="0">
                <a:effectLst/>
                <a:latin typeface="Times New Roman" panose="02020603050405020304" pitchFamily="18" charset="0"/>
                <a:ea typeface="ＭＳ Ｐゴシック" panose="020B0600070205080204" pitchFamily="50" charset="-128"/>
              </a:rPr>
              <a:t>(</a:t>
            </a:r>
            <a:r>
              <a:rPr lang="en-US" altLang="ja-JP" dirty="0">
                <a:effectLst/>
                <a:latin typeface="Times New Roman" panose="02020603050405020304" pitchFamily="18" charset="0"/>
                <a:ea typeface="ＭＳ Ｐゴシック" panose="020B0600070205080204" pitchFamily="50" charset="-128"/>
              </a:rPr>
              <a:t>data flow analysis)</a:t>
            </a:r>
          </a:p>
        </p:txBody>
      </p:sp>
      <p:sp>
        <p:nvSpPr>
          <p:cNvPr id="5427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データフロー解析</a:t>
            </a:r>
          </a:p>
          <a:p>
            <a:pPr lvl="1"/>
            <a:r>
              <a:rPr lang="ja-JP" altLang="en-US" dirty="0">
                <a:effectLst/>
                <a:latin typeface="Times New Roman" panose="02020603050405020304" pitchFamily="18" charset="0"/>
                <a:ea typeface="ＭＳ Ｐゴシック" panose="020B0600070205080204" pitchFamily="50" charset="-128"/>
              </a:rPr>
              <a:t>式で求めた値が何処で利用されているか</a:t>
            </a:r>
          </a:p>
          <a:p>
            <a:pPr lvl="1"/>
            <a:r>
              <a:rPr lang="ja-JP" altLang="en-US" dirty="0">
                <a:effectLst/>
                <a:latin typeface="Times New Roman" panose="02020603050405020304" pitchFamily="18" charset="0"/>
                <a:ea typeface="ＭＳ Ｐゴシック" panose="020B0600070205080204" pitchFamily="50" charset="-128"/>
              </a:rPr>
              <a:t>制御フロー解析と共に使用</a:t>
            </a:r>
          </a:p>
        </p:txBody>
      </p:sp>
      <p:sp>
        <p:nvSpPr>
          <p:cNvPr id="54276" name="Rectangle 6"/>
          <p:cNvSpPr>
            <a:spLocks noChangeArrowheads="1"/>
          </p:cNvSpPr>
          <p:nvPr/>
        </p:nvSpPr>
        <p:spPr bwMode="auto">
          <a:xfrm>
            <a:off x="4267200" y="3962400"/>
            <a:ext cx="175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ja-JP" dirty="0">
              <a:latin typeface="Times New Roman" panose="02020603050405020304" pitchFamily="18" charset="0"/>
            </a:endParaRPr>
          </a:p>
        </p:txBody>
      </p:sp>
      <p:sp>
        <p:nvSpPr>
          <p:cNvPr id="54277" name="Line 7"/>
          <p:cNvSpPr>
            <a:spLocks noChangeShapeType="1"/>
          </p:cNvSpPr>
          <p:nvPr/>
        </p:nvSpPr>
        <p:spPr bwMode="auto">
          <a:xfrm>
            <a:off x="4953000" y="4572000"/>
            <a:ext cx="0" cy="3048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4278" name="Rectangle 8"/>
          <p:cNvSpPr>
            <a:spLocks noChangeArrowheads="1"/>
          </p:cNvSpPr>
          <p:nvPr/>
        </p:nvSpPr>
        <p:spPr bwMode="auto">
          <a:xfrm>
            <a:off x="6629400" y="48768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output (a);</a:t>
            </a:r>
          </a:p>
        </p:txBody>
      </p:sp>
      <p:sp>
        <p:nvSpPr>
          <p:cNvPr id="54279" name="Line 9"/>
          <p:cNvSpPr>
            <a:spLocks noChangeShapeType="1"/>
          </p:cNvSpPr>
          <p:nvPr/>
        </p:nvSpPr>
        <p:spPr bwMode="auto">
          <a:xfrm flipV="1">
            <a:off x="6019800" y="5181600"/>
            <a:ext cx="609600" cy="914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4280" name="Rectangle 10"/>
          <p:cNvSpPr>
            <a:spLocks noChangeArrowheads="1"/>
          </p:cNvSpPr>
          <p:nvPr/>
        </p:nvSpPr>
        <p:spPr bwMode="auto">
          <a:xfrm>
            <a:off x="4267200" y="4876800"/>
            <a:ext cx="175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ja-JP" dirty="0">
              <a:latin typeface="Times New Roman" panose="02020603050405020304" pitchFamily="18" charset="0"/>
            </a:endParaRPr>
          </a:p>
        </p:txBody>
      </p:sp>
      <p:sp>
        <p:nvSpPr>
          <p:cNvPr id="54281" name="Rectangle 12"/>
          <p:cNvSpPr>
            <a:spLocks noChangeArrowheads="1"/>
          </p:cNvSpPr>
          <p:nvPr/>
        </p:nvSpPr>
        <p:spPr bwMode="auto">
          <a:xfrm>
            <a:off x="1600200" y="4876800"/>
            <a:ext cx="175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a = 5;</a:t>
            </a:r>
          </a:p>
        </p:txBody>
      </p:sp>
      <p:sp>
        <p:nvSpPr>
          <p:cNvPr id="54282" name="Line 13"/>
          <p:cNvSpPr>
            <a:spLocks noChangeShapeType="1"/>
          </p:cNvSpPr>
          <p:nvPr/>
        </p:nvSpPr>
        <p:spPr bwMode="auto">
          <a:xfrm flipV="1">
            <a:off x="3352800" y="4267200"/>
            <a:ext cx="914400" cy="914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228366" name="AutoShape 14"/>
          <p:cNvSpPr>
            <a:spLocks noChangeArrowheads="1"/>
          </p:cNvSpPr>
          <p:nvPr/>
        </p:nvSpPr>
        <p:spPr bwMode="auto">
          <a:xfrm>
            <a:off x="1143000" y="4114800"/>
            <a:ext cx="2438400" cy="457200"/>
          </a:xfrm>
          <a:prstGeom prst="wedgeRoundRectCallout">
            <a:avLst>
              <a:gd name="adj1" fmla="val -653"/>
              <a:gd name="adj2" fmla="val 11666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a </a:t>
            </a:r>
            <a:r>
              <a:rPr lang="ja-JP" altLang="en-US" sz="2000" dirty="0">
                <a:latin typeface="Times New Roman" panose="02020603050405020304" pitchFamily="18" charset="0"/>
              </a:rPr>
              <a:t>に値代入</a:t>
            </a:r>
          </a:p>
        </p:txBody>
      </p:sp>
      <p:sp>
        <p:nvSpPr>
          <p:cNvPr id="228374" name="AutoShape 22"/>
          <p:cNvSpPr>
            <a:spLocks noChangeArrowheads="1"/>
          </p:cNvSpPr>
          <p:nvPr/>
        </p:nvSpPr>
        <p:spPr bwMode="auto">
          <a:xfrm>
            <a:off x="6705600" y="4191000"/>
            <a:ext cx="2133600" cy="457200"/>
          </a:xfrm>
          <a:prstGeom prst="wedgeRoundRectCallout">
            <a:avLst>
              <a:gd name="adj1" fmla="val -27829"/>
              <a:gd name="adj2" fmla="val 9965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a </a:t>
            </a:r>
            <a:r>
              <a:rPr lang="ja-JP" altLang="en-US" sz="2000" dirty="0">
                <a:latin typeface="Times New Roman" panose="02020603050405020304" pitchFamily="18" charset="0"/>
              </a:rPr>
              <a:t>の値を使用</a:t>
            </a:r>
            <a:endParaRPr lang="en-US" altLang="ja-JP" sz="2000" dirty="0">
              <a:latin typeface="Times New Roman" panose="02020603050405020304" pitchFamily="18" charset="0"/>
            </a:endParaRPr>
          </a:p>
        </p:txBody>
      </p:sp>
      <p:sp>
        <p:nvSpPr>
          <p:cNvPr id="54285" name="Line 24"/>
          <p:cNvSpPr>
            <a:spLocks noChangeShapeType="1"/>
          </p:cNvSpPr>
          <p:nvPr/>
        </p:nvSpPr>
        <p:spPr bwMode="auto">
          <a:xfrm>
            <a:off x="5181600" y="5486400"/>
            <a:ext cx="0" cy="3048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4286" name="Rectangle 25"/>
          <p:cNvSpPr>
            <a:spLocks noChangeArrowheads="1"/>
          </p:cNvSpPr>
          <p:nvPr/>
        </p:nvSpPr>
        <p:spPr bwMode="auto">
          <a:xfrm>
            <a:off x="4267200" y="5791200"/>
            <a:ext cx="175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ja-JP" dirty="0">
              <a:latin typeface="Times New Roman" panose="02020603050405020304" pitchFamily="18" charset="0"/>
            </a:endParaRPr>
          </a:p>
        </p:txBody>
      </p:sp>
      <p:sp>
        <p:nvSpPr>
          <p:cNvPr id="54287" name="Line 26"/>
          <p:cNvSpPr>
            <a:spLocks noChangeShapeType="1"/>
          </p:cNvSpPr>
          <p:nvPr/>
        </p:nvSpPr>
        <p:spPr bwMode="auto">
          <a:xfrm flipV="1">
            <a:off x="5410200" y="4572000"/>
            <a:ext cx="0" cy="3048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8366"/>
                                        </p:tgtEl>
                                        <p:attrNameLst>
                                          <p:attrName>style.visibility</p:attrName>
                                        </p:attrNameLst>
                                      </p:cBhvr>
                                      <p:to>
                                        <p:strVal val="visible"/>
                                      </p:to>
                                    </p:set>
                                    <p:animEffect transition="in" filter="checkerboard(across)">
                                      <p:cBhvr>
                                        <p:cTn id="7" dur="500"/>
                                        <p:tgtEl>
                                          <p:spTgt spid="2283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8374"/>
                                        </p:tgtEl>
                                        <p:attrNameLst>
                                          <p:attrName>style.visibility</p:attrName>
                                        </p:attrNameLst>
                                      </p:cBhvr>
                                      <p:to>
                                        <p:strVal val="visible"/>
                                      </p:to>
                                    </p:set>
                                    <p:animEffect transition="in" filter="checkerboard(across)">
                                      <p:cBhvr>
                                        <p:cTn id="12" dur="500"/>
                                        <p:tgtEl>
                                          <p:spTgt spid="228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66" grpId="0" animBg="1" autoUpdateAnimBg="0"/>
      <p:bldP spid="228374" grpId="0"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データフロー解析</a:t>
            </a:r>
          </a:p>
        </p:txBody>
      </p:sp>
      <p:sp>
        <p:nvSpPr>
          <p:cNvPr id="55299" name="Text Box 4"/>
          <p:cNvSpPr txBox="1">
            <a:spLocks noChangeArrowheads="1"/>
          </p:cNvSpPr>
          <p:nvPr/>
        </p:nvSpPr>
        <p:spPr bwMode="auto">
          <a:xfrm>
            <a:off x="914400" y="1676400"/>
            <a:ext cx="545782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ブロック内で各変数の</a:t>
            </a:r>
          </a:p>
          <a:p>
            <a:pPr eaLnBrk="1" hangingPunct="1">
              <a:spcBef>
                <a:spcPct val="0"/>
              </a:spcBef>
              <a:buClrTx/>
              <a:buSzTx/>
              <a:buFontTx/>
              <a:buNone/>
            </a:pPr>
            <a:r>
              <a:rPr lang="ja-JP" altLang="en-US" sz="2800" dirty="0">
                <a:latin typeface="Times New Roman" panose="02020603050405020304" pitchFamily="18" charset="0"/>
              </a:rPr>
              <a:t>左辺値(代入), 右辺値(値の使用)の</a:t>
            </a:r>
          </a:p>
          <a:p>
            <a:pPr eaLnBrk="1" hangingPunct="1">
              <a:spcBef>
                <a:spcPct val="0"/>
              </a:spcBef>
              <a:buClrTx/>
              <a:buSzTx/>
              <a:buFontTx/>
              <a:buNone/>
            </a:pPr>
            <a:r>
              <a:rPr lang="ja-JP" altLang="en-US" sz="2800" dirty="0">
                <a:latin typeface="Times New Roman" panose="02020603050405020304" pitchFamily="18" charset="0"/>
              </a:rPr>
              <a:t>有無をチェック</a:t>
            </a:r>
          </a:p>
        </p:txBody>
      </p:sp>
      <p:sp>
        <p:nvSpPr>
          <p:cNvPr id="55300" name="Rectangle 5"/>
          <p:cNvSpPr>
            <a:spLocks noChangeArrowheads="1"/>
          </p:cNvSpPr>
          <p:nvPr/>
        </p:nvSpPr>
        <p:spPr bwMode="auto">
          <a:xfrm>
            <a:off x="990600" y="3886200"/>
            <a:ext cx="175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int a;</a:t>
            </a:r>
          </a:p>
        </p:txBody>
      </p:sp>
      <p:sp>
        <p:nvSpPr>
          <p:cNvPr id="55301" name="Line 6"/>
          <p:cNvSpPr>
            <a:spLocks noChangeShapeType="1"/>
          </p:cNvSpPr>
          <p:nvPr/>
        </p:nvSpPr>
        <p:spPr bwMode="auto">
          <a:xfrm>
            <a:off x="2743200" y="4191000"/>
            <a:ext cx="685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5302" name="Rectangle 7"/>
          <p:cNvSpPr>
            <a:spLocks noChangeArrowheads="1"/>
          </p:cNvSpPr>
          <p:nvPr/>
        </p:nvSpPr>
        <p:spPr bwMode="auto">
          <a:xfrm>
            <a:off x="5715000" y="3886200"/>
            <a:ext cx="175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ja-JP" dirty="0">
              <a:latin typeface="Times New Roman" panose="02020603050405020304" pitchFamily="18" charset="0"/>
            </a:endParaRPr>
          </a:p>
        </p:txBody>
      </p:sp>
      <p:sp>
        <p:nvSpPr>
          <p:cNvPr id="55303" name="Line 8"/>
          <p:cNvSpPr>
            <a:spLocks noChangeShapeType="1"/>
          </p:cNvSpPr>
          <p:nvPr/>
        </p:nvSpPr>
        <p:spPr bwMode="auto">
          <a:xfrm>
            <a:off x="5181600" y="5791200"/>
            <a:ext cx="685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5304" name="Rectangle 9"/>
          <p:cNvSpPr>
            <a:spLocks noChangeArrowheads="1"/>
          </p:cNvSpPr>
          <p:nvPr/>
        </p:nvSpPr>
        <p:spPr bwMode="auto">
          <a:xfrm>
            <a:off x="5867400" y="54864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output (a);</a:t>
            </a:r>
          </a:p>
        </p:txBody>
      </p:sp>
      <p:sp>
        <p:nvSpPr>
          <p:cNvPr id="55305" name="Line 10"/>
          <p:cNvSpPr>
            <a:spLocks noChangeShapeType="1"/>
          </p:cNvSpPr>
          <p:nvPr/>
        </p:nvSpPr>
        <p:spPr bwMode="auto">
          <a:xfrm flipH="1">
            <a:off x="4800600" y="4495800"/>
            <a:ext cx="1371600" cy="990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5306" name="Rectangle 11"/>
          <p:cNvSpPr>
            <a:spLocks noChangeArrowheads="1"/>
          </p:cNvSpPr>
          <p:nvPr/>
        </p:nvSpPr>
        <p:spPr bwMode="auto">
          <a:xfrm>
            <a:off x="3429000" y="5486400"/>
            <a:ext cx="175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++a;</a:t>
            </a:r>
          </a:p>
        </p:txBody>
      </p:sp>
      <p:sp>
        <p:nvSpPr>
          <p:cNvPr id="231436" name="AutoShape 12"/>
          <p:cNvSpPr>
            <a:spLocks noChangeArrowheads="1"/>
          </p:cNvSpPr>
          <p:nvPr/>
        </p:nvSpPr>
        <p:spPr bwMode="auto">
          <a:xfrm>
            <a:off x="1066800" y="3200400"/>
            <a:ext cx="2057400" cy="457200"/>
          </a:xfrm>
          <a:prstGeom prst="wedgeRoundRectCallout">
            <a:avLst>
              <a:gd name="adj1" fmla="val 19907"/>
              <a:gd name="adj2" fmla="val 10381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a : </a:t>
            </a:r>
            <a:r>
              <a:rPr lang="ja-JP" altLang="en-US" sz="2000" dirty="0">
                <a:latin typeface="Times New Roman" panose="02020603050405020304" pitchFamily="18" charset="0"/>
              </a:rPr>
              <a:t>未定</a:t>
            </a:r>
            <a:r>
              <a:rPr lang="en-US" altLang="ja-JP" sz="2000" dirty="0">
                <a:latin typeface="Times New Roman" panose="02020603050405020304" pitchFamily="18" charset="0"/>
              </a:rPr>
              <a:t>, </a:t>
            </a:r>
            <a:r>
              <a:rPr lang="ja-JP" altLang="en-US" sz="2000" dirty="0">
                <a:latin typeface="Times New Roman" panose="02020603050405020304" pitchFamily="18" charset="0"/>
              </a:rPr>
              <a:t>不使用</a:t>
            </a:r>
            <a:endParaRPr lang="en-US" altLang="ja-JP" sz="2000" dirty="0">
              <a:latin typeface="Times New Roman" panose="02020603050405020304" pitchFamily="18" charset="0"/>
            </a:endParaRPr>
          </a:p>
        </p:txBody>
      </p:sp>
      <p:sp>
        <p:nvSpPr>
          <p:cNvPr id="55308" name="Rectangle 13"/>
          <p:cNvSpPr>
            <a:spLocks noChangeArrowheads="1"/>
          </p:cNvSpPr>
          <p:nvPr/>
        </p:nvSpPr>
        <p:spPr bwMode="auto">
          <a:xfrm>
            <a:off x="3429000" y="3886200"/>
            <a:ext cx="1752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a = 5;</a:t>
            </a:r>
          </a:p>
        </p:txBody>
      </p:sp>
      <p:sp>
        <p:nvSpPr>
          <p:cNvPr id="55309" name="Line 14"/>
          <p:cNvSpPr>
            <a:spLocks noChangeShapeType="1"/>
          </p:cNvSpPr>
          <p:nvPr/>
        </p:nvSpPr>
        <p:spPr bwMode="auto">
          <a:xfrm>
            <a:off x="5181600" y="4191000"/>
            <a:ext cx="5334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231439" name="AutoShape 15"/>
          <p:cNvSpPr>
            <a:spLocks noChangeArrowheads="1"/>
          </p:cNvSpPr>
          <p:nvPr/>
        </p:nvSpPr>
        <p:spPr bwMode="auto">
          <a:xfrm>
            <a:off x="3200400" y="3200400"/>
            <a:ext cx="2667000" cy="457200"/>
          </a:xfrm>
          <a:prstGeom prst="wedgeRoundRectCallout">
            <a:avLst>
              <a:gd name="adj1" fmla="val 15653"/>
              <a:gd name="adj2" fmla="val 10138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a : </a:t>
            </a:r>
            <a:r>
              <a:rPr lang="ja-JP" altLang="en-US" sz="2000" dirty="0">
                <a:latin typeface="Times New Roman" panose="02020603050405020304" pitchFamily="18" charset="0"/>
              </a:rPr>
              <a:t>代入済(5), 不使用</a:t>
            </a:r>
            <a:endParaRPr lang="en-US" altLang="ja-JP" sz="2000" dirty="0">
              <a:latin typeface="Times New Roman" panose="02020603050405020304" pitchFamily="18" charset="0"/>
            </a:endParaRPr>
          </a:p>
        </p:txBody>
      </p:sp>
      <p:sp>
        <p:nvSpPr>
          <p:cNvPr id="231440" name="AutoShape 16"/>
          <p:cNvSpPr>
            <a:spLocks noChangeArrowheads="1"/>
          </p:cNvSpPr>
          <p:nvPr/>
        </p:nvSpPr>
        <p:spPr bwMode="auto">
          <a:xfrm>
            <a:off x="5943600" y="3200400"/>
            <a:ext cx="2667000" cy="457200"/>
          </a:xfrm>
          <a:prstGeom prst="wedgeRoundRectCallout">
            <a:avLst>
              <a:gd name="adj1" fmla="val 1130"/>
              <a:gd name="adj2" fmla="val 10208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a :</a:t>
            </a:r>
            <a:r>
              <a:rPr lang="ja-JP" altLang="en-US" sz="2000" dirty="0">
                <a:latin typeface="Times New Roman" panose="02020603050405020304" pitchFamily="18" charset="0"/>
              </a:rPr>
              <a:t> 代入済(</a:t>
            </a:r>
            <a:r>
              <a:rPr lang="en-US" altLang="ja-JP" sz="2000" dirty="0">
                <a:latin typeface="Times New Roman" panose="02020603050405020304" pitchFamily="18" charset="0"/>
              </a:rPr>
              <a:t>5</a:t>
            </a:r>
            <a:r>
              <a:rPr lang="ja-JP" altLang="en-US" sz="2000" dirty="0">
                <a:latin typeface="Times New Roman" panose="02020603050405020304" pitchFamily="18" charset="0"/>
              </a:rPr>
              <a:t>), 不使用</a:t>
            </a:r>
            <a:endParaRPr lang="en-US" altLang="ja-JP" sz="2000" dirty="0">
              <a:latin typeface="Times New Roman" panose="02020603050405020304" pitchFamily="18" charset="0"/>
            </a:endParaRPr>
          </a:p>
        </p:txBody>
      </p:sp>
      <p:grpSp>
        <p:nvGrpSpPr>
          <p:cNvPr id="55312" name="Group 17"/>
          <p:cNvGrpSpPr>
            <a:grpSpLocks/>
          </p:cNvGrpSpPr>
          <p:nvPr/>
        </p:nvGrpSpPr>
        <p:grpSpPr bwMode="auto">
          <a:xfrm>
            <a:off x="2819400" y="5486400"/>
            <a:ext cx="609600" cy="609600"/>
            <a:chOff x="624" y="3792"/>
            <a:chExt cx="384" cy="384"/>
          </a:xfrm>
        </p:grpSpPr>
        <p:sp>
          <p:nvSpPr>
            <p:cNvPr id="55316" name="Arc 18"/>
            <p:cNvSpPr>
              <a:spLocks/>
            </p:cNvSpPr>
            <p:nvPr/>
          </p:nvSpPr>
          <p:spPr bwMode="auto">
            <a:xfrm>
              <a:off x="816" y="3792"/>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17" name="Arc 19"/>
            <p:cNvSpPr>
              <a:spLocks/>
            </p:cNvSpPr>
            <p:nvPr/>
          </p:nvSpPr>
          <p:spPr bwMode="auto">
            <a:xfrm rot="5400000">
              <a:off x="816" y="3984"/>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18" name="Arc 20"/>
            <p:cNvSpPr>
              <a:spLocks/>
            </p:cNvSpPr>
            <p:nvPr/>
          </p:nvSpPr>
          <p:spPr bwMode="auto">
            <a:xfrm rot="10800000">
              <a:off x="624" y="3984"/>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19" name="Arc 21"/>
            <p:cNvSpPr>
              <a:spLocks/>
            </p:cNvSpPr>
            <p:nvPr/>
          </p:nvSpPr>
          <p:spPr bwMode="auto">
            <a:xfrm rot="-5400000">
              <a:off x="624" y="3792"/>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231446" name="AutoShape 22"/>
          <p:cNvSpPr>
            <a:spLocks noChangeArrowheads="1"/>
          </p:cNvSpPr>
          <p:nvPr/>
        </p:nvSpPr>
        <p:spPr bwMode="auto">
          <a:xfrm>
            <a:off x="2057399" y="4876800"/>
            <a:ext cx="2362201" cy="457200"/>
          </a:xfrm>
          <a:prstGeom prst="wedgeRoundRectCallout">
            <a:avLst>
              <a:gd name="adj1" fmla="val 28944"/>
              <a:gd name="adj2" fmla="val 8194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a : </a:t>
            </a:r>
            <a:r>
              <a:rPr lang="ja-JP" altLang="en-US" sz="2000" dirty="0">
                <a:latin typeface="Times New Roman" panose="02020603050405020304" pitchFamily="18" charset="0"/>
              </a:rPr>
              <a:t>代入済,　不使用</a:t>
            </a:r>
            <a:endParaRPr lang="en-US" altLang="ja-JP" sz="2000" dirty="0">
              <a:latin typeface="Times New Roman" panose="02020603050405020304" pitchFamily="18" charset="0"/>
            </a:endParaRPr>
          </a:p>
        </p:txBody>
      </p:sp>
      <p:sp>
        <p:nvSpPr>
          <p:cNvPr id="231447" name="AutoShape 23"/>
          <p:cNvSpPr>
            <a:spLocks noChangeArrowheads="1"/>
          </p:cNvSpPr>
          <p:nvPr/>
        </p:nvSpPr>
        <p:spPr bwMode="auto">
          <a:xfrm>
            <a:off x="5791200" y="4876800"/>
            <a:ext cx="2133600" cy="457200"/>
          </a:xfrm>
          <a:prstGeom prst="wedgeRoundRectCallout">
            <a:avLst>
              <a:gd name="adj1" fmla="val -18824"/>
              <a:gd name="adj2" fmla="val 8368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a : </a:t>
            </a:r>
            <a:r>
              <a:rPr lang="ja-JP" altLang="en-US" sz="2000" dirty="0">
                <a:latin typeface="Times New Roman" panose="02020603050405020304" pitchFamily="18" charset="0"/>
              </a:rPr>
              <a:t>代入済, 使用</a:t>
            </a:r>
            <a:endParaRPr lang="en-US" altLang="ja-JP" sz="2000" dirty="0">
              <a:latin typeface="Times New Roman" panose="02020603050405020304" pitchFamily="18" charset="0"/>
            </a:endParaRPr>
          </a:p>
        </p:txBody>
      </p:sp>
      <p:sp>
        <p:nvSpPr>
          <p:cNvPr id="55315" name="Text Box 24"/>
          <p:cNvSpPr txBox="1">
            <a:spLocks noChangeArrowheads="1"/>
          </p:cNvSpPr>
          <p:nvPr/>
        </p:nvSpPr>
        <p:spPr bwMode="auto">
          <a:xfrm>
            <a:off x="838200" y="44958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基本ブロック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1436"/>
                                        </p:tgtEl>
                                        <p:attrNameLst>
                                          <p:attrName>style.visibility</p:attrName>
                                        </p:attrNameLst>
                                      </p:cBhvr>
                                      <p:to>
                                        <p:strVal val="visible"/>
                                      </p:to>
                                    </p:set>
                                    <p:animEffect transition="in" filter="checkerboard(across)">
                                      <p:cBhvr>
                                        <p:cTn id="7" dur="500"/>
                                        <p:tgtEl>
                                          <p:spTgt spid="231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1439"/>
                                        </p:tgtEl>
                                        <p:attrNameLst>
                                          <p:attrName>style.visibility</p:attrName>
                                        </p:attrNameLst>
                                      </p:cBhvr>
                                      <p:to>
                                        <p:strVal val="visible"/>
                                      </p:to>
                                    </p:set>
                                    <p:animEffect transition="in" filter="checkerboard(across)">
                                      <p:cBhvr>
                                        <p:cTn id="12" dur="500"/>
                                        <p:tgtEl>
                                          <p:spTgt spid="2314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31440"/>
                                        </p:tgtEl>
                                        <p:attrNameLst>
                                          <p:attrName>style.visibility</p:attrName>
                                        </p:attrNameLst>
                                      </p:cBhvr>
                                      <p:to>
                                        <p:strVal val="visible"/>
                                      </p:to>
                                    </p:set>
                                    <p:animEffect transition="in" filter="checkerboard(across)">
                                      <p:cBhvr>
                                        <p:cTn id="17" dur="500"/>
                                        <p:tgtEl>
                                          <p:spTgt spid="23144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31446"/>
                                        </p:tgtEl>
                                        <p:attrNameLst>
                                          <p:attrName>style.visibility</p:attrName>
                                        </p:attrNameLst>
                                      </p:cBhvr>
                                      <p:to>
                                        <p:strVal val="visible"/>
                                      </p:to>
                                    </p:set>
                                    <p:animEffect transition="in" filter="checkerboard(across)">
                                      <p:cBhvr>
                                        <p:cTn id="22" dur="500"/>
                                        <p:tgtEl>
                                          <p:spTgt spid="23144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1447"/>
                                        </p:tgtEl>
                                        <p:attrNameLst>
                                          <p:attrName>style.visibility</p:attrName>
                                        </p:attrNameLst>
                                      </p:cBhvr>
                                      <p:to>
                                        <p:strVal val="visible"/>
                                      </p:to>
                                    </p:set>
                                    <p:animEffect transition="in" filter="checkerboard(across)">
                                      <p:cBhvr>
                                        <p:cTn id="27" dur="500"/>
                                        <p:tgtEl>
                                          <p:spTgt spid="231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36" grpId="0" animBg="1" autoUpdateAnimBg="0"/>
      <p:bldP spid="231439" grpId="0" animBg="1" autoUpdateAnimBg="0"/>
      <p:bldP spid="231440" grpId="0" animBg="1" autoUpdateAnimBg="0"/>
      <p:bldP spid="231446" grpId="0" animBg="1" autoUpdateAnimBg="0"/>
      <p:bldP spid="231447" grpId="0" animBg="1"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制御フロー・データフロー解析</a:t>
            </a:r>
          </a:p>
        </p:txBody>
      </p:sp>
      <p:sp>
        <p:nvSpPr>
          <p:cNvPr id="56323" name="Rectangle 3"/>
          <p:cNvSpPr>
            <a:spLocks noGrp="1" noChangeArrowheads="1"/>
          </p:cNvSpPr>
          <p:nvPr>
            <p:ph type="body" idx="4294967295"/>
          </p:nvPr>
        </p:nvSpPr>
        <p:spPr>
          <a:xfrm>
            <a:off x="1066800" y="1676400"/>
            <a:ext cx="75438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制御フロー・データフローを用いて解析</a:t>
            </a:r>
          </a:p>
          <a:p>
            <a:pPr lvl="1"/>
            <a:r>
              <a:rPr lang="ja-JP" altLang="en-US" dirty="0">
                <a:effectLst/>
                <a:latin typeface="Times New Roman" panose="02020603050405020304" pitchFamily="18" charset="0"/>
                <a:ea typeface="ＭＳ Ｐゴシック" panose="020B0600070205080204" pitchFamily="50" charset="-128"/>
              </a:rPr>
              <a:t>冗長命令削除</a:t>
            </a:r>
          </a:p>
          <a:p>
            <a:pPr lvl="1"/>
            <a:r>
              <a:rPr lang="ja-JP" altLang="en-US" dirty="0">
                <a:effectLst/>
                <a:latin typeface="Times New Roman" panose="02020603050405020304" pitchFamily="18" charset="0"/>
                <a:ea typeface="ＭＳ Ｐゴシック" panose="020B0600070205080204" pitchFamily="50" charset="-128"/>
              </a:rPr>
              <a:t>計算結果の再利用</a:t>
            </a:r>
          </a:p>
          <a:p>
            <a:pPr lvl="1"/>
            <a:r>
              <a:rPr lang="ja-JP" altLang="en-US" dirty="0">
                <a:effectLst/>
                <a:latin typeface="Times New Roman" panose="02020603050405020304" pitchFamily="18" charset="0"/>
                <a:ea typeface="ＭＳ Ｐゴシック" panose="020B0600070205080204" pitchFamily="50" charset="-128"/>
              </a:rPr>
              <a:t>定数伝播</a:t>
            </a:r>
          </a:p>
          <a:p>
            <a:pPr lvl="1"/>
            <a:r>
              <a:rPr lang="ja-JP" altLang="en-US" dirty="0">
                <a:effectLst/>
                <a:latin typeface="Times New Roman" panose="02020603050405020304" pitchFamily="18" charset="0"/>
                <a:ea typeface="ＭＳ Ｐゴシック" panose="020B0600070205080204" pitchFamily="50" charset="-128"/>
              </a:rPr>
              <a:t>複写伝播</a:t>
            </a:r>
          </a:p>
          <a:p>
            <a:pPr lvl="1"/>
            <a:r>
              <a:rPr lang="ja-JP" altLang="en-US" dirty="0">
                <a:effectLst/>
                <a:latin typeface="Times New Roman" panose="02020603050405020304" pitchFamily="18" charset="0"/>
                <a:ea typeface="ＭＳ Ｐゴシック" panose="020B0600070205080204" pitchFamily="50" charset="-128"/>
              </a:rPr>
              <a:t>到達不能命令削除</a:t>
            </a:r>
          </a:p>
          <a:p>
            <a:pPr lvl="1"/>
            <a:r>
              <a:rPr lang="ja-JP" altLang="en-US" dirty="0">
                <a:effectLst/>
                <a:latin typeface="Times New Roman" panose="02020603050405020304" pitchFamily="18" charset="0"/>
                <a:ea typeface="ＭＳ Ｐゴシック" panose="020B0600070205080204" pitchFamily="50" charset="-128"/>
              </a:rPr>
              <a:t>実行頻度の少ない場所に移動</a:t>
            </a:r>
          </a:p>
          <a:p>
            <a:pPr lvl="1"/>
            <a:r>
              <a:rPr lang="ja-JP" altLang="en-US" dirty="0">
                <a:effectLst/>
                <a:latin typeface="Times New Roman" panose="02020603050405020304" pitchFamily="18" charset="0"/>
                <a:ea typeface="ＭＳ Ｐゴシック" panose="020B0600070205080204" pitchFamily="50" charset="-128"/>
              </a:rPr>
              <a:t>ループ回数を減らす</a:t>
            </a:r>
          </a:p>
          <a:p>
            <a:pPr lvl="1"/>
            <a:r>
              <a:rPr lang="ja-JP" altLang="en-US" dirty="0">
                <a:effectLst/>
                <a:latin typeface="Times New Roman" panose="02020603050405020304" pitchFamily="18" charset="0"/>
                <a:ea typeface="ＭＳ Ｐゴシック" panose="020B0600070205080204" pitchFamily="50" charset="-128"/>
              </a:rPr>
              <a:t>手続き呼び出しの展開</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(恒真の条件分岐)</a:t>
            </a:r>
          </a:p>
        </p:txBody>
      </p:sp>
      <p:sp>
        <p:nvSpPr>
          <p:cNvPr id="68611" name="Text Box 3"/>
          <p:cNvSpPr txBox="1">
            <a:spLocks noChangeArrowheads="1"/>
          </p:cNvSpPr>
          <p:nvPr/>
        </p:nvSpPr>
        <p:spPr bwMode="auto">
          <a:xfrm>
            <a:off x="609600" y="2057400"/>
            <a:ext cx="2438400" cy="15732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while (true</a:t>
            </a:r>
            <a:r>
              <a:rPr lang="ja-JP" altLang="en-US"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&lt;</a:t>
            </a:r>
            <a:r>
              <a:rPr lang="en-US" altLang="ja-JP" dirty="0">
                <a:latin typeface="Times New Roman" panose="02020603050405020304" pitchFamily="18" charset="0"/>
              </a:rPr>
              <a:t>st&gt;</a:t>
            </a:r>
          </a:p>
          <a:p>
            <a:pPr eaLnBrk="1" hangingPunct="1">
              <a:spcBef>
                <a:spcPct val="0"/>
              </a:spcBef>
              <a:buClrTx/>
              <a:buSzTx/>
              <a:buFontTx/>
              <a:buNone/>
            </a:pPr>
            <a:r>
              <a:rPr lang="en-US" altLang="ja-JP" dirty="0">
                <a:latin typeface="Times New Roman" panose="02020603050405020304" pitchFamily="18" charset="0"/>
              </a:rPr>
              <a:t>}</a:t>
            </a:r>
          </a:p>
        </p:txBody>
      </p:sp>
      <p:sp>
        <p:nvSpPr>
          <p:cNvPr id="68612" name="Text Box 4"/>
          <p:cNvSpPr txBox="1">
            <a:spLocks noChangeArrowheads="1"/>
          </p:cNvSpPr>
          <p:nvPr/>
        </p:nvSpPr>
        <p:spPr bwMode="auto">
          <a:xfrm>
            <a:off x="3352800" y="2057400"/>
            <a:ext cx="2362200" cy="22463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PUSHI  1</a:t>
            </a:r>
          </a:p>
          <a:p>
            <a:pPr eaLnBrk="1" hangingPunct="1">
              <a:spcBef>
                <a:spcPct val="0"/>
              </a:spcBef>
              <a:buClrTx/>
              <a:buSzTx/>
              <a:buFontTx/>
              <a:buNone/>
            </a:pPr>
            <a:r>
              <a:rPr lang="en-US" altLang="ja-JP" sz="2800" dirty="0">
                <a:latin typeface="Times New Roman" panose="02020603050405020304" pitchFamily="18" charset="0"/>
              </a:rPr>
              <a:t>      BEQ    L2</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JUMP  L1</a:t>
            </a:r>
          </a:p>
          <a:p>
            <a:pPr eaLnBrk="1" hangingPunct="1">
              <a:spcBef>
                <a:spcPct val="0"/>
              </a:spcBef>
              <a:buClrTx/>
              <a:buSzTx/>
              <a:buFontTx/>
              <a:buNone/>
            </a:pPr>
            <a:r>
              <a:rPr lang="en-US" altLang="ja-JP" sz="2800" dirty="0">
                <a:latin typeface="Times New Roman" panose="02020603050405020304" pitchFamily="18" charset="0"/>
              </a:rPr>
              <a:t>L2:</a:t>
            </a:r>
          </a:p>
        </p:txBody>
      </p:sp>
      <p:grpSp>
        <p:nvGrpSpPr>
          <p:cNvPr id="250885" name="Group 5"/>
          <p:cNvGrpSpPr>
            <a:grpSpLocks/>
          </p:cNvGrpSpPr>
          <p:nvPr/>
        </p:nvGrpSpPr>
        <p:grpSpPr bwMode="auto">
          <a:xfrm>
            <a:off x="5791200" y="2057400"/>
            <a:ext cx="2895600" cy="1392238"/>
            <a:chOff x="3648" y="1296"/>
            <a:chExt cx="1824" cy="877"/>
          </a:xfrm>
        </p:grpSpPr>
        <p:sp>
          <p:nvSpPr>
            <p:cNvPr id="68621" name="Text Box 6"/>
            <p:cNvSpPr txBox="1">
              <a:spLocks noChangeArrowheads="1"/>
            </p:cNvSpPr>
            <p:nvPr/>
          </p:nvSpPr>
          <p:spPr bwMode="auto">
            <a:xfrm>
              <a:off x="3984" y="1296"/>
              <a:ext cx="1488" cy="87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&lt;st&gt;</a:t>
              </a:r>
            </a:p>
            <a:p>
              <a:pPr eaLnBrk="1" hangingPunct="1">
                <a:spcBef>
                  <a:spcPct val="0"/>
                </a:spcBef>
                <a:buClrTx/>
                <a:buSzTx/>
                <a:buFontTx/>
                <a:buNone/>
              </a:pPr>
              <a:r>
                <a:rPr lang="en-US" altLang="ja-JP" sz="2800" dirty="0">
                  <a:latin typeface="Times New Roman" panose="02020603050405020304" pitchFamily="18" charset="0"/>
                </a:rPr>
                <a:t>      JUMP  L1</a:t>
              </a:r>
            </a:p>
            <a:p>
              <a:pPr eaLnBrk="1" hangingPunct="1">
                <a:spcBef>
                  <a:spcPct val="0"/>
                </a:spcBef>
                <a:buClrTx/>
                <a:buSzTx/>
                <a:buFontTx/>
                <a:buNone/>
              </a:pPr>
              <a:r>
                <a:rPr lang="en-US" altLang="ja-JP" sz="2800" dirty="0">
                  <a:latin typeface="Times New Roman" panose="02020603050405020304" pitchFamily="18" charset="0"/>
                </a:rPr>
                <a:t>L2:</a:t>
              </a:r>
            </a:p>
          </p:txBody>
        </p:sp>
        <p:sp>
          <p:nvSpPr>
            <p:cNvPr id="68622" name="AutoShape 7"/>
            <p:cNvSpPr>
              <a:spLocks noChangeArrowheads="1"/>
            </p:cNvSpPr>
            <p:nvPr/>
          </p:nvSpPr>
          <p:spPr bwMode="auto">
            <a:xfrm>
              <a:off x="3648" y="1536"/>
              <a:ext cx="288" cy="43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50888" name="Text Box 8"/>
          <p:cNvSpPr txBox="1">
            <a:spLocks noChangeArrowheads="1"/>
          </p:cNvSpPr>
          <p:nvPr/>
        </p:nvSpPr>
        <p:spPr bwMode="auto">
          <a:xfrm>
            <a:off x="3352800" y="2057400"/>
            <a:ext cx="2362200" cy="22463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a:t>
            </a:r>
            <a:r>
              <a:rPr lang="en-US" altLang="ja-JP" sz="2800" dirty="0">
                <a:solidFill>
                  <a:srgbClr val="FFFF99"/>
                </a:solidFill>
                <a:latin typeface="Times New Roman" panose="02020603050405020304" pitchFamily="18" charset="0"/>
              </a:rPr>
              <a:t>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BEQ    L2</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JUMP  L1</a:t>
            </a:r>
          </a:p>
          <a:p>
            <a:pPr eaLnBrk="1" hangingPunct="1">
              <a:spcBef>
                <a:spcPct val="0"/>
              </a:spcBef>
              <a:buClrTx/>
              <a:buSzTx/>
              <a:buFontTx/>
              <a:buNone/>
            </a:pPr>
            <a:r>
              <a:rPr lang="en-US" altLang="ja-JP" sz="2800" dirty="0">
                <a:latin typeface="Times New Roman" panose="02020603050405020304" pitchFamily="18" charset="0"/>
              </a:rPr>
              <a:t>L2:</a:t>
            </a:r>
          </a:p>
        </p:txBody>
      </p:sp>
      <p:sp>
        <p:nvSpPr>
          <p:cNvPr id="68615" name="Text Box 9"/>
          <p:cNvSpPr txBox="1">
            <a:spLocks noChangeArrowheads="1"/>
          </p:cNvSpPr>
          <p:nvPr/>
        </p:nvSpPr>
        <p:spPr bwMode="auto">
          <a:xfrm>
            <a:off x="609600" y="4572000"/>
            <a:ext cx="2438400" cy="15732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(true</a:t>
            </a:r>
            <a:r>
              <a:rPr lang="ja-JP" altLang="en-US"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&lt;</a:t>
            </a:r>
            <a:r>
              <a:rPr lang="en-US" altLang="ja-JP" dirty="0">
                <a:latin typeface="Times New Roman" panose="02020603050405020304" pitchFamily="18" charset="0"/>
              </a:rPr>
              <a:t>st&gt;</a:t>
            </a:r>
          </a:p>
          <a:p>
            <a:pPr eaLnBrk="1" hangingPunct="1">
              <a:spcBef>
                <a:spcPct val="0"/>
              </a:spcBef>
              <a:buClrTx/>
              <a:buSzTx/>
              <a:buFontTx/>
              <a:buNone/>
            </a:pPr>
            <a:r>
              <a:rPr lang="en-US" altLang="ja-JP" dirty="0">
                <a:latin typeface="Times New Roman" panose="02020603050405020304" pitchFamily="18" charset="0"/>
              </a:rPr>
              <a:t>}</a:t>
            </a:r>
          </a:p>
        </p:txBody>
      </p:sp>
      <p:sp>
        <p:nvSpPr>
          <p:cNvPr id="68616" name="Text Box 10"/>
          <p:cNvSpPr txBox="1">
            <a:spLocks noChangeArrowheads="1"/>
          </p:cNvSpPr>
          <p:nvPr/>
        </p:nvSpPr>
        <p:spPr bwMode="auto">
          <a:xfrm>
            <a:off x="3352800" y="4572000"/>
            <a:ext cx="2362200" cy="181927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PUSHI  1</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L1:</a:t>
            </a:r>
          </a:p>
        </p:txBody>
      </p:sp>
      <p:grpSp>
        <p:nvGrpSpPr>
          <p:cNvPr id="250891" name="Group 11"/>
          <p:cNvGrpSpPr>
            <a:grpSpLocks/>
          </p:cNvGrpSpPr>
          <p:nvPr/>
        </p:nvGrpSpPr>
        <p:grpSpPr bwMode="auto">
          <a:xfrm>
            <a:off x="5791200" y="4572000"/>
            <a:ext cx="2895600" cy="965200"/>
            <a:chOff x="3648" y="2784"/>
            <a:chExt cx="1824" cy="608"/>
          </a:xfrm>
        </p:grpSpPr>
        <p:sp>
          <p:nvSpPr>
            <p:cNvPr id="68619" name="Text Box 12"/>
            <p:cNvSpPr txBox="1">
              <a:spLocks noChangeArrowheads="1"/>
            </p:cNvSpPr>
            <p:nvPr/>
          </p:nvSpPr>
          <p:spPr bwMode="auto">
            <a:xfrm>
              <a:off x="3984" y="2784"/>
              <a:ext cx="1488" cy="6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L1:</a:t>
              </a:r>
            </a:p>
          </p:txBody>
        </p:sp>
        <p:sp>
          <p:nvSpPr>
            <p:cNvPr id="68620" name="AutoShape 13"/>
            <p:cNvSpPr>
              <a:spLocks noChangeArrowheads="1"/>
            </p:cNvSpPr>
            <p:nvPr/>
          </p:nvSpPr>
          <p:spPr bwMode="auto">
            <a:xfrm>
              <a:off x="3648" y="2880"/>
              <a:ext cx="288" cy="432"/>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50894" name="Text Box 14"/>
          <p:cNvSpPr txBox="1">
            <a:spLocks noChangeArrowheads="1"/>
          </p:cNvSpPr>
          <p:nvPr/>
        </p:nvSpPr>
        <p:spPr bwMode="auto">
          <a:xfrm>
            <a:off x="3352800" y="4572000"/>
            <a:ext cx="2362200" cy="181927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PUSHI  1</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L1: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0888"/>
                                        </p:tgtEl>
                                        <p:attrNameLst>
                                          <p:attrName>style.visibility</p:attrName>
                                        </p:attrNameLst>
                                      </p:cBhvr>
                                      <p:to>
                                        <p:strVal val="visible"/>
                                      </p:to>
                                    </p:set>
                                    <p:animEffect transition="in" filter="checkerboard(across)">
                                      <p:cBhvr>
                                        <p:cTn id="7" dur="500"/>
                                        <p:tgtEl>
                                          <p:spTgt spid="2508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50885"/>
                                        </p:tgtEl>
                                        <p:attrNameLst>
                                          <p:attrName>style.visibility</p:attrName>
                                        </p:attrNameLst>
                                      </p:cBhvr>
                                      <p:to>
                                        <p:strVal val="visible"/>
                                      </p:to>
                                    </p:set>
                                    <p:animEffect transition="in" filter="wipe(left)">
                                      <p:cBhvr>
                                        <p:cTn id="12" dur="500"/>
                                        <p:tgtEl>
                                          <p:spTgt spid="2508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0894"/>
                                        </p:tgtEl>
                                        <p:attrNameLst>
                                          <p:attrName>style.visibility</p:attrName>
                                        </p:attrNameLst>
                                      </p:cBhvr>
                                      <p:to>
                                        <p:strVal val="visible"/>
                                      </p:to>
                                    </p:set>
                                    <p:animEffect transition="in" filter="checkerboard(across)">
                                      <p:cBhvr>
                                        <p:cTn id="17" dur="500"/>
                                        <p:tgtEl>
                                          <p:spTgt spid="25089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50891"/>
                                        </p:tgtEl>
                                        <p:attrNameLst>
                                          <p:attrName>style.visibility</p:attrName>
                                        </p:attrNameLst>
                                      </p:cBhvr>
                                      <p:to>
                                        <p:strVal val="visible"/>
                                      </p:to>
                                    </p:set>
                                    <p:animEffect transition="in" filter="wipe(left)">
                                      <p:cBhvr>
                                        <p:cTn id="22" dur="500"/>
                                        <p:tgtEl>
                                          <p:spTgt spid="250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8" grpId="0" animBg="1" autoUpdateAnimBg="0"/>
      <p:bldP spid="250894" grpId="0" animBg="1"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(連続ジャンプ</a:t>
            </a:r>
            <a:r>
              <a:rPr lang="en-US" altLang="ja-JP" sz="4000" dirty="0">
                <a:effectLst/>
                <a:latin typeface="Times New Roman" panose="02020603050405020304" pitchFamily="18" charset="0"/>
                <a:ea typeface="ＭＳ Ｐゴシック" panose="020B0600070205080204" pitchFamily="50" charset="-128"/>
              </a:rPr>
              <a:t>)</a:t>
            </a:r>
          </a:p>
        </p:txBody>
      </p:sp>
      <p:sp>
        <p:nvSpPr>
          <p:cNvPr id="69635" name="Text Box 3"/>
          <p:cNvSpPr txBox="1">
            <a:spLocks noChangeArrowheads="1"/>
          </p:cNvSpPr>
          <p:nvPr/>
        </p:nvSpPr>
        <p:spPr bwMode="auto">
          <a:xfrm>
            <a:off x="152400" y="1981200"/>
            <a:ext cx="3276600" cy="255672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solidFill>
                  <a:srgbClr val="FFCCFF"/>
                </a:solidFill>
                <a:latin typeface="Times New Roman" panose="02020603050405020304" pitchFamily="18" charset="0"/>
              </a:rPr>
              <a:t>while (&lt;exp&gt;</a:t>
            </a:r>
            <a:r>
              <a:rPr lang="en-US" altLang="ja-JP" baseline="-25000" dirty="0">
                <a:solidFill>
                  <a:srgbClr val="FFCCFF"/>
                </a:solidFill>
                <a:latin typeface="Times New Roman" panose="02020603050405020304" pitchFamily="18" charset="0"/>
              </a:rPr>
              <a:t>1</a:t>
            </a:r>
            <a:r>
              <a:rPr lang="ja-JP" altLang="en-US" dirty="0">
                <a:solidFill>
                  <a:srgbClr val="FFCCFF"/>
                </a:solidFill>
                <a:latin typeface="Times New Roman" panose="02020603050405020304" pitchFamily="18" charset="0"/>
              </a:rPr>
              <a:t>)</a:t>
            </a:r>
            <a:r>
              <a:rPr lang="ja-JP" altLang="en-US" dirty="0">
                <a:latin typeface="Times New Roman" panose="02020603050405020304" pitchFamily="18" charset="0"/>
              </a:rPr>
              <a:t> {</a:t>
            </a:r>
          </a:p>
          <a:p>
            <a:pPr eaLnBrk="1" hangingPunct="1">
              <a:spcBef>
                <a:spcPct val="0"/>
              </a:spcBef>
              <a:buClrTx/>
              <a:buSzTx/>
              <a:buFontTx/>
              <a:buNone/>
            </a:pPr>
            <a:r>
              <a:rPr lang="en-US" altLang="ja-JP" dirty="0">
                <a:latin typeface="Times New Roman" panose="02020603050405020304" pitchFamily="18" charset="0"/>
              </a:rPr>
              <a:t>   </a:t>
            </a:r>
            <a:r>
              <a:rPr lang="en-US" altLang="ja-JP" dirty="0">
                <a:solidFill>
                  <a:srgbClr val="CCFFCC"/>
                </a:solidFill>
                <a:latin typeface="Times New Roman" panose="02020603050405020304" pitchFamily="18" charset="0"/>
              </a:rPr>
              <a:t>while (&lt;exp&gt;</a:t>
            </a:r>
            <a:r>
              <a:rPr lang="en-US" altLang="ja-JP" baseline="-25000" dirty="0">
                <a:solidFill>
                  <a:srgbClr val="CCFFCC"/>
                </a:solidFill>
                <a:latin typeface="Times New Roman" panose="02020603050405020304" pitchFamily="18" charset="0"/>
              </a:rPr>
              <a:t>2</a:t>
            </a:r>
            <a:r>
              <a:rPr lang="en-US" altLang="ja-JP" dirty="0">
                <a:solidFill>
                  <a:srgbClr val="CCFFCC"/>
                </a:solidFill>
                <a:latin typeface="Times New Roman" panose="02020603050405020304" pitchFamily="18" charset="0"/>
              </a:rPr>
              <a:t>)</a:t>
            </a:r>
            <a:r>
              <a:rPr lang="en-US" altLang="ja-JP" dirty="0">
                <a:latin typeface="Times New Roman" panose="02020603050405020304" pitchFamily="18" charset="0"/>
              </a:rPr>
              <a:t> {</a:t>
            </a:r>
          </a:p>
          <a:p>
            <a:pPr eaLnBrk="1" hangingPunct="1">
              <a:spcBef>
                <a:spcPct val="0"/>
              </a:spcBef>
              <a:buClrTx/>
              <a:buSzTx/>
              <a:buFontTx/>
              <a:buNone/>
            </a:pPr>
            <a:r>
              <a:rPr lang="en-US" altLang="ja-JP" dirty="0">
                <a:latin typeface="Times New Roman" panose="02020603050405020304" pitchFamily="18" charset="0"/>
              </a:rPr>
              <a:t>     &lt;st&gt;</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en-US" altLang="ja-JP" dirty="0">
                <a:latin typeface="Times New Roman" panose="02020603050405020304" pitchFamily="18" charset="0"/>
              </a:rPr>
              <a:t>}</a:t>
            </a:r>
          </a:p>
        </p:txBody>
      </p:sp>
      <p:sp>
        <p:nvSpPr>
          <p:cNvPr id="69636" name="Text Box 4"/>
          <p:cNvSpPr txBox="1">
            <a:spLocks noChangeArrowheads="1"/>
          </p:cNvSpPr>
          <p:nvPr/>
        </p:nvSpPr>
        <p:spPr bwMode="auto">
          <a:xfrm>
            <a:off x="3581400" y="1981200"/>
            <a:ext cx="2362200" cy="352742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solidFill>
                  <a:srgbClr val="FFCCFF"/>
                </a:solidFill>
                <a:latin typeface="Times New Roman" panose="02020603050405020304" pitchFamily="18" charset="0"/>
              </a:rPr>
              <a:t>L1: &lt;exp&gt;</a:t>
            </a:r>
            <a:r>
              <a:rPr lang="en-US" altLang="ja-JP" sz="2800" baseline="-25000" dirty="0">
                <a:solidFill>
                  <a:srgbClr val="FFCCFF"/>
                </a:solidFill>
                <a:latin typeface="Times New Roman" panose="02020603050405020304" pitchFamily="18" charset="0"/>
              </a:rPr>
              <a:t>1</a:t>
            </a:r>
            <a:endParaRPr lang="en-US" altLang="ja-JP" sz="2800" dirty="0">
              <a:solidFill>
                <a:srgbClr val="FFCCFF"/>
              </a:solidFill>
              <a:latin typeface="Times New Roman" panose="02020603050405020304" pitchFamily="18" charset="0"/>
            </a:endParaRPr>
          </a:p>
          <a:p>
            <a:pPr eaLnBrk="1" hangingPunct="1">
              <a:spcBef>
                <a:spcPct val="0"/>
              </a:spcBef>
              <a:buClrTx/>
              <a:buSzTx/>
              <a:buFontTx/>
              <a:buNone/>
            </a:pPr>
            <a:r>
              <a:rPr lang="en-US" altLang="ja-JP" sz="2800" dirty="0">
                <a:solidFill>
                  <a:srgbClr val="FFCCFF"/>
                </a:solidFill>
                <a:latin typeface="Times New Roman" panose="02020603050405020304" pitchFamily="18" charset="0"/>
              </a:rPr>
              <a:t>      BEQ    L4</a:t>
            </a:r>
          </a:p>
          <a:p>
            <a:pPr eaLnBrk="1" hangingPunct="1">
              <a:spcBef>
                <a:spcPct val="0"/>
              </a:spcBef>
              <a:buClrTx/>
              <a:buSzTx/>
              <a:buFontTx/>
              <a:buNone/>
            </a:pPr>
            <a:r>
              <a:rPr lang="en-US" altLang="ja-JP" sz="2800" dirty="0">
                <a:solidFill>
                  <a:srgbClr val="CCFFCC"/>
                </a:solidFill>
                <a:latin typeface="Times New Roman" panose="02020603050405020304" pitchFamily="18" charset="0"/>
              </a:rPr>
              <a:t>L2: &lt;exp&gt;</a:t>
            </a:r>
            <a:r>
              <a:rPr lang="en-US" altLang="ja-JP" sz="2800" baseline="-25000" dirty="0">
                <a:solidFill>
                  <a:srgbClr val="CCFFCC"/>
                </a:solidFill>
                <a:latin typeface="Times New Roman" panose="02020603050405020304" pitchFamily="18" charset="0"/>
              </a:rPr>
              <a:t>2</a:t>
            </a:r>
            <a:endParaRPr lang="en-US" altLang="ja-JP" sz="2800" dirty="0">
              <a:solidFill>
                <a:srgbClr val="CCFFCC"/>
              </a:solidFill>
              <a:latin typeface="Times New Roman" panose="02020603050405020304" pitchFamily="18" charset="0"/>
            </a:endParaRPr>
          </a:p>
          <a:p>
            <a:pPr eaLnBrk="1" hangingPunct="1">
              <a:spcBef>
                <a:spcPct val="0"/>
              </a:spcBef>
              <a:buClrTx/>
              <a:buSzTx/>
              <a:buFontTx/>
              <a:buNone/>
            </a:pPr>
            <a:r>
              <a:rPr lang="en-US" altLang="ja-JP" sz="2800" dirty="0">
                <a:solidFill>
                  <a:srgbClr val="CCFFCC"/>
                </a:solidFill>
                <a:latin typeface="Times New Roman" panose="02020603050405020304" pitchFamily="18" charset="0"/>
              </a:rPr>
              <a:t>      BEQ    L3</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CCFFCC"/>
                </a:solidFill>
                <a:latin typeface="Times New Roman" panose="02020603050405020304" pitchFamily="18" charset="0"/>
              </a:rPr>
              <a:t>JUMP L2</a:t>
            </a:r>
          </a:p>
          <a:p>
            <a:pPr eaLnBrk="1" hangingPunct="1">
              <a:spcBef>
                <a:spcPct val="0"/>
              </a:spcBef>
              <a:buClrTx/>
              <a:buSzTx/>
              <a:buFontTx/>
              <a:buNone/>
            </a:pPr>
            <a:r>
              <a:rPr lang="en-US" altLang="ja-JP" sz="2800" dirty="0">
                <a:solidFill>
                  <a:srgbClr val="CCFFCC"/>
                </a:solidFill>
                <a:latin typeface="Times New Roman" panose="02020603050405020304" pitchFamily="18" charset="0"/>
              </a:rPr>
              <a:t>L3: </a:t>
            </a:r>
            <a:r>
              <a:rPr lang="en-US" altLang="ja-JP" sz="2800" dirty="0">
                <a:solidFill>
                  <a:srgbClr val="FFCCFF"/>
                </a:solidFill>
                <a:latin typeface="Times New Roman" panose="02020603050405020304" pitchFamily="18" charset="0"/>
              </a:rPr>
              <a:t>JUMP L1</a:t>
            </a:r>
          </a:p>
          <a:p>
            <a:pPr eaLnBrk="1" hangingPunct="1">
              <a:spcBef>
                <a:spcPct val="0"/>
              </a:spcBef>
              <a:buClrTx/>
              <a:buSzTx/>
              <a:buFontTx/>
              <a:buNone/>
            </a:pPr>
            <a:r>
              <a:rPr lang="en-US" altLang="ja-JP" sz="2800" dirty="0">
                <a:solidFill>
                  <a:srgbClr val="FFCCFF"/>
                </a:solidFill>
                <a:latin typeface="Times New Roman" panose="02020603050405020304" pitchFamily="18" charset="0"/>
              </a:rPr>
              <a:t>L4:</a:t>
            </a:r>
          </a:p>
        </p:txBody>
      </p:sp>
      <p:grpSp>
        <p:nvGrpSpPr>
          <p:cNvPr id="251913" name="Group 9"/>
          <p:cNvGrpSpPr>
            <a:grpSpLocks/>
          </p:cNvGrpSpPr>
          <p:nvPr/>
        </p:nvGrpSpPr>
        <p:grpSpPr bwMode="auto">
          <a:xfrm>
            <a:off x="6019800" y="1981200"/>
            <a:ext cx="2971800" cy="3527425"/>
            <a:chOff x="3648" y="1248"/>
            <a:chExt cx="1872" cy="2222"/>
          </a:xfrm>
        </p:grpSpPr>
        <p:sp>
          <p:nvSpPr>
            <p:cNvPr id="69639" name="Text Box 6"/>
            <p:cNvSpPr txBox="1">
              <a:spLocks noChangeArrowheads="1"/>
            </p:cNvSpPr>
            <p:nvPr/>
          </p:nvSpPr>
          <p:spPr bwMode="auto">
            <a:xfrm>
              <a:off x="4032" y="1248"/>
              <a:ext cx="1488" cy="222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&lt;exp&gt;</a:t>
              </a:r>
              <a:r>
                <a:rPr lang="en-US" altLang="ja-JP" sz="2800" baseline="-25000" dirty="0">
                  <a:latin typeface="Times New Roman" panose="02020603050405020304" pitchFamily="18" charset="0"/>
                </a:rPr>
                <a:t>1</a:t>
              </a:r>
            </a:p>
            <a:p>
              <a:pPr eaLnBrk="1" hangingPunct="1">
                <a:spcBef>
                  <a:spcPct val="0"/>
                </a:spcBef>
                <a:buClrTx/>
                <a:buSzTx/>
                <a:buFontTx/>
                <a:buNone/>
              </a:pPr>
              <a:r>
                <a:rPr lang="en-US" altLang="ja-JP" sz="2800" dirty="0">
                  <a:latin typeface="Times New Roman" panose="02020603050405020304" pitchFamily="18" charset="0"/>
                </a:rPr>
                <a:t>      BEQ    L4</a:t>
              </a:r>
            </a:p>
            <a:p>
              <a:pPr eaLnBrk="1" hangingPunct="1">
                <a:spcBef>
                  <a:spcPct val="0"/>
                </a:spcBef>
                <a:buClrTx/>
                <a:buSzTx/>
                <a:buFontTx/>
                <a:buNone/>
              </a:pPr>
              <a:r>
                <a:rPr lang="en-US" altLang="ja-JP" sz="2800" dirty="0">
                  <a:latin typeface="Times New Roman" panose="02020603050405020304" pitchFamily="18" charset="0"/>
                </a:rPr>
                <a:t>L2: &lt;exp&gt;</a:t>
              </a:r>
              <a:r>
                <a:rPr lang="en-US" altLang="ja-JP" sz="2800" baseline="-25000" dirty="0">
                  <a:latin typeface="Times New Roman" panose="02020603050405020304" pitchFamily="18" charset="0"/>
                </a:rPr>
                <a:t>2</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L3: JUMP L1</a:t>
              </a:r>
            </a:p>
            <a:p>
              <a:pPr eaLnBrk="1" hangingPunct="1">
                <a:spcBef>
                  <a:spcPct val="0"/>
                </a:spcBef>
                <a:buClrTx/>
                <a:buSzTx/>
                <a:buFontTx/>
                <a:buNone/>
              </a:pPr>
              <a:r>
                <a:rPr lang="en-US" altLang="ja-JP" sz="2800" dirty="0">
                  <a:latin typeface="Times New Roman" panose="02020603050405020304" pitchFamily="18" charset="0"/>
                </a:rPr>
                <a:t>L4:</a:t>
              </a:r>
            </a:p>
          </p:txBody>
        </p:sp>
        <p:sp>
          <p:nvSpPr>
            <p:cNvPr id="69640" name="AutoShape 7"/>
            <p:cNvSpPr>
              <a:spLocks noChangeArrowheads="1"/>
            </p:cNvSpPr>
            <p:nvPr/>
          </p:nvSpPr>
          <p:spPr bwMode="auto">
            <a:xfrm>
              <a:off x="3648" y="2112"/>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51912" name="Text Box 8"/>
          <p:cNvSpPr txBox="1">
            <a:spLocks noChangeArrowheads="1"/>
          </p:cNvSpPr>
          <p:nvPr/>
        </p:nvSpPr>
        <p:spPr bwMode="auto">
          <a:xfrm>
            <a:off x="3581400" y="1981200"/>
            <a:ext cx="2362200" cy="352742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&lt;exp&gt;</a:t>
            </a:r>
            <a:r>
              <a:rPr lang="en-US" altLang="ja-JP" sz="2800" baseline="-25000" dirty="0">
                <a:latin typeface="Times New Roman" panose="02020603050405020304" pitchFamily="18" charset="0"/>
              </a:rPr>
              <a:t>1</a:t>
            </a:r>
          </a:p>
          <a:p>
            <a:pPr eaLnBrk="1" hangingPunct="1">
              <a:spcBef>
                <a:spcPct val="0"/>
              </a:spcBef>
              <a:buClrTx/>
              <a:buSzTx/>
              <a:buFontTx/>
              <a:buNone/>
            </a:pPr>
            <a:r>
              <a:rPr lang="en-US" altLang="ja-JP" sz="2800" dirty="0">
                <a:latin typeface="Times New Roman" panose="02020603050405020304" pitchFamily="18" charset="0"/>
              </a:rPr>
              <a:t>      BEQ    L4</a:t>
            </a:r>
          </a:p>
          <a:p>
            <a:pPr eaLnBrk="1" hangingPunct="1">
              <a:spcBef>
                <a:spcPct val="0"/>
              </a:spcBef>
              <a:buClrTx/>
              <a:buSzTx/>
              <a:buFontTx/>
              <a:buNone/>
            </a:pPr>
            <a:r>
              <a:rPr lang="en-US" altLang="ja-JP" sz="2800" dirty="0">
                <a:latin typeface="Times New Roman" panose="02020603050405020304" pitchFamily="18" charset="0"/>
              </a:rPr>
              <a:t>L2: &lt;exp&gt;</a:t>
            </a:r>
            <a:r>
              <a:rPr lang="en-US" altLang="ja-JP" sz="2800" baseline="-25000" dirty="0">
                <a:latin typeface="Times New Roman" panose="02020603050405020304" pitchFamily="18" charset="0"/>
              </a:rPr>
              <a:t>2</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BEQ    L3</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L3: JUMP L1</a:t>
            </a:r>
          </a:p>
          <a:p>
            <a:pPr eaLnBrk="1" hangingPunct="1">
              <a:spcBef>
                <a:spcPct val="0"/>
              </a:spcBef>
              <a:buClrTx/>
              <a:buSzTx/>
              <a:buFontTx/>
              <a:buNone/>
            </a:pPr>
            <a:r>
              <a:rPr lang="en-US" altLang="ja-JP" sz="2800" dirty="0">
                <a:latin typeface="Times New Roman" panose="02020603050405020304" pitchFamily="18" charset="0"/>
              </a:rPr>
              <a:t>L4: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1912"/>
                                        </p:tgtEl>
                                        <p:attrNameLst>
                                          <p:attrName>style.visibility</p:attrName>
                                        </p:attrNameLst>
                                      </p:cBhvr>
                                      <p:to>
                                        <p:strVal val="visible"/>
                                      </p:to>
                                    </p:set>
                                    <p:animEffect transition="in" filter="checkerboard(across)">
                                      <p:cBhvr>
                                        <p:cTn id="7" dur="500"/>
                                        <p:tgtEl>
                                          <p:spTgt spid="2519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51913"/>
                                        </p:tgtEl>
                                        <p:attrNameLst>
                                          <p:attrName>style.visibility</p:attrName>
                                        </p:attrNameLst>
                                      </p:cBhvr>
                                      <p:to>
                                        <p:strVal val="visible"/>
                                      </p:to>
                                    </p:set>
                                    <p:animEffect transition="in" filter="wipe(left)">
                                      <p:cBhvr>
                                        <p:cTn id="12" dur="500"/>
                                        <p:tgtEl>
                                          <p:spTgt spid="2519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12" grpId="0" animBg="1"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(次の行へのジャンプ</a:t>
            </a:r>
            <a:r>
              <a:rPr lang="en-US" altLang="ja-JP" sz="4000" dirty="0">
                <a:effectLst/>
                <a:latin typeface="Times New Roman" panose="02020603050405020304" pitchFamily="18" charset="0"/>
                <a:ea typeface="ＭＳ Ｐゴシック" panose="020B0600070205080204" pitchFamily="50" charset="-128"/>
              </a:rPr>
              <a:t>)</a:t>
            </a:r>
          </a:p>
        </p:txBody>
      </p:sp>
      <p:sp>
        <p:nvSpPr>
          <p:cNvPr id="70659" name="Text Box 3"/>
          <p:cNvSpPr txBox="1">
            <a:spLocks noChangeArrowheads="1"/>
          </p:cNvSpPr>
          <p:nvPr/>
        </p:nvSpPr>
        <p:spPr bwMode="auto">
          <a:xfrm>
            <a:off x="304800" y="1737996"/>
            <a:ext cx="2819400" cy="15732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(&lt;exp&gt;</a:t>
            </a:r>
            <a:r>
              <a:rPr lang="ja-JP" altLang="en-US" dirty="0">
                <a:latin typeface="Times New Roman" panose="02020603050405020304" pitchFamily="18" charset="0"/>
              </a:rPr>
              <a:t>) {</a:t>
            </a:r>
          </a:p>
          <a:p>
            <a:pPr eaLnBrk="1" hangingPunct="1">
              <a:spcBef>
                <a:spcPct val="0"/>
              </a:spcBef>
              <a:buClrTx/>
              <a:buSzTx/>
              <a:buFontTx/>
              <a:buNone/>
            </a:pPr>
            <a:r>
              <a:rPr lang="en-US" altLang="ja-JP" dirty="0">
                <a:latin typeface="Times New Roman" panose="02020603050405020304" pitchFamily="18" charset="0"/>
              </a:rPr>
              <a:t>    &lt;st&gt;</a:t>
            </a:r>
          </a:p>
          <a:p>
            <a:pPr eaLnBrk="1" hangingPunct="1">
              <a:spcBef>
                <a:spcPct val="0"/>
              </a:spcBef>
              <a:buClrTx/>
              <a:buSzTx/>
              <a:buFontTx/>
              <a:buNone/>
            </a:pPr>
            <a:r>
              <a:rPr lang="en-US" altLang="ja-JP" dirty="0">
                <a:latin typeface="Times New Roman" panose="02020603050405020304" pitchFamily="18" charset="0"/>
              </a:rPr>
              <a:t>} else {}</a:t>
            </a:r>
          </a:p>
        </p:txBody>
      </p:sp>
      <p:sp>
        <p:nvSpPr>
          <p:cNvPr id="70660" name="Text Box 4"/>
          <p:cNvSpPr txBox="1">
            <a:spLocks noChangeArrowheads="1"/>
          </p:cNvSpPr>
          <p:nvPr/>
        </p:nvSpPr>
        <p:spPr bwMode="auto">
          <a:xfrm>
            <a:off x="3298784" y="1737996"/>
            <a:ext cx="2340015" cy="226684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&lt;exp&gt;</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L1:L2:</a:t>
            </a:r>
          </a:p>
        </p:txBody>
      </p:sp>
      <p:grpSp>
        <p:nvGrpSpPr>
          <p:cNvPr id="252933" name="Group 5"/>
          <p:cNvGrpSpPr>
            <a:grpSpLocks/>
          </p:cNvGrpSpPr>
          <p:nvPr/>
        </p:nvGrpSpPr>
        <p:grpSpPr bwMode="auto">
          <a:xfrm>
            <a:off x="5715000" y="1737996"/>
            <a:ext cx="2971800" cy="1879600"/>
            <a:chOff x="3648" y="1296"/>
            <a:chExt cx="1872" cy="1184"/>
          </a:xfrm>
        </p:grpSpPr>
        <p:sp>
          <p:nvSpPr>
            <p:cNvPr id="70669" name="Text Box 6"/>
            <p:cNvSpPr txBox="1">
              <a:spLocks noChangeArrowheads="1"/>
            </p:cNvSpPr>
            <p:nvPr/>
          </p:nvSpPr>
          <p:spPr bwMode="auto">
            <a:xfrm>
              <a:off x="4032" y="1296"/>
              <a:ext cx="1488" cy="11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&lt;exp&gt;</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L1:</a:t>
              </a:r>
            </a:p>
          </p:txBody>
        </p:sp>
        <p:sp>
          <p:nvSpPr>
            <p:cNvPr id="70670" name="AutoShape 7"/>
            <p:cNvSpPr>
              <a:spLocks noChangeArrowheads="1"/>
            </p:cNvSpPr>
            <p:nvPr/>
          </p:nvSpPr>
          <p:spPr bwMode="auto">
            <a:xfrm>
              <a:off x="3648" y="1680"/>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52936" name="Text Box 8"/>
          <p:cNvSpPr txBox="1">
            <a:spLocks noChangeArrowheads="1"/>
          </p:cNvSpPr>
          <p:nvPr/>
        </p:nvSpPr>
        <p:spPr bwMode="auto">
          <a:xfrm>
            <a:off x="3298784" y="1737360"/>
            <a:ext cx="2340015" cy="226811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&lt;exp&gt;</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JUMP  L2</a:t>
            </a:r>
          </a:p>
          <a:p>
            <a:pPr eaLnBrk="1" hangingPunct="1">
              <a:spcBef>
                <a:spcPct val="0"/>
              </a:spcBef>
              <a:buClrTx/>
              <a:buSzTx/>
              <a:buFontTx/>
              <a:buNone/>
            </a:pPr>
            <a:r>
              <a:rPr lang="en-US" altLang="ja-JP" sz="2800" dirty="0">
                <a:latin typeface="Times New Roman" panose="02020603050405020304" pitchFamily="18" charset="0"/>
              </a:rPr>
              <a:t>L1:</a:t>
            </a:r>
            <a:r>
              <a:rPr lang="en-US" altLang="ja-JP" sz="2800" dirty="0">
                <a:solidFill>
                  <a:srgbClr val="FFFF99"/>
                </a:solidFill>
                <a:latin typeface="Times New Roman" panose="02020603050405020304" pitchFamily="18" charset="0"/>
              </a:rPr>
              <a:t>L2:</a:t>
            </a:r>
          </a:p>
        </p:txBody>
      </p:sp>
      <p:sp>
        <p:nvSpPr>
          <p:cNvPr id="70663" name="Text Box 9"/>
          <p:cNvSpPr txBox="1">
            <a:spLocks noChangeArrowheads="1"/>
          </p:cNvSpPr>
          <p:nvPr/>
        </p:nvSpPr>
        <p:spPr bwMode="auto">
          <a:xfrm>
            <a:off x="304800" y="4176396"/>
            <a:ext cx="2819400" cy="20642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(&lt;exp&gt;</a:t>
            </a:r>
            <a:r>
              <a:rPr lang="ja-JP" altLang="en-US" dirty="0">
                <a:latin typeface="Times New Roman" panose="02020603050405020304" pitchFamily="18" charset="0"/>
              </a:rPr>
              <a:t>) {} </a:t>
            </a:r>
            <a:r>
              <a:rPr lang="en-US" altLang="ja-JP" dirty="0">
                <a:latin typeface="Times New Roman" panose="02020603050405020304" pitchFamily="18" charset="0"/>
              </a:rPr>
              <a:t>else { </a:t>
            </a:r>
          </a:p>
          <a:p>
            <a:pPr eaLnBrk="1" hangingPunct="1">
              <a:spcBef>
                <a:spcPct val="0"/>
              </a:spcBef>
              <a:buClrTx/>
              <a:buSzTx/>
              <a:buFontTx/>
              <a:buNone/>
            </a:pPr>
            <a:r>
              <a:rPr lang="en-US" altLang="ja-JP" dirty="0">
                <a:latin typeface="Times New Roman" panose="02020603050405020304" pitchFamily="18" charset="0"/>
              </a:rPr>
              <a:t>    &lt;st&gt;</a:t>
            </a:r>
          </a:p>
          <a:p>
            <a:pPr eaLnBrk="1" hangingPunct="1">
              <a:spcBef>
                <a:spcPct val="0"/>
              </a:spcBef>
              <a:buClrTx/>
              <a:buSzTx/>
              <a:buFontTx/>
              <a:buNone/>
            </a:pPr>
            <a:r>
              <a:rPr lang="en-US" altLang="ja-JP" dirty="0">
                <a:latin typeface="Times New Roman" panose="02020603050405020304" pitchFamily="18" charset="0"/>
              </a:rPr>
              <a:t>}</a:t>
            </a:r>
          </a:p>
        </p:txBody>
      </p:sp>
      <p:sp>
        <p:nvSpPr>
          <p:cNvPr id="70664" name="Text Box 10"/>
          <p:cNvSpPr txBox="1">
            <a:spLocks noChangeArrowheads="1"/>
          </p:cNvSpPr>
          <p:nvPr/>
        </p:nvSpPr>
        <p:spPr bwMode="auto">
          <a:xfrm>
            <a:off x="3276600" y="4176396"/>
            <a:ext cx="2362200" cy="22463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&lt;exp&gt;</a:t>
            </a: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L1: &lt;st&gt;</a:t>
            </a:r>
          </a:p>
          <a:p>
            <a:pPr eaLnBrk="1" hangingPunct="1">
              <a:spcBef>
                <a:spcPct val="0"/>
              </a:spcBef>
              <a:buClrTx/>
              <a:buSzTx/>
              <a:buFontTx/>
              <a:buNone/>
            </a:pPr>
            <a:r>
              <a:rPr lang="en-US" altLang="ja-JP" sz="2800" dirty="0">
                <a:latin typeface="Times New Roman" panose="02020603050405020304" pitchFamily="18" charset="0"/>
              </a:rPr>
              <a:t>L2:</a:t>
            </a:r>
          </a:p>
        </p:txBody>
      </p:sp>
      <p:grpSp>
        <p:nvGrpSpPr>
          <p:cNvPr id="252939" name="Group 11"/>
          <p:cNvGrpSpPr>
            <a:grpSpLocks/>
          </p:cNvGrpSpPr>
          <p:nvPr/>
        </p:nvGrpSpPr>
        <p:grpSpPr bwMode="auto">
          <a:xfrm>
            <a:off x="5715000" y="4176396"/>
            <a:ext cx="2971800" cy="1879600"/>
            <a:chOff x="3648" y="1296"/>
            <a:chExt cx="1872" cy="1184"/>
          </a:xfrm>
        </p:grpSpPr>
        <p:sp>
          <p:nvSpPr>
            <p:cNvPr id="70667" name="Text Box 12"/>
            <p:cNvSpPr txBox="1">
              <a:spLocks noChangeArrowheads="1"/>
            </p:cNvSpPr>
            <p:nvPr/>
          </p:nvSpPr>
          <p:spPr bwMode="auto">
            <a:xfrm>
              <a:off x="4032" y="1296"/>
              <a:ext cx="1488" cy="11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&lt;exp&gt;</a:t>
              </a:r>
            </a:p>
            <a:p>
              <a:pPr eaLnBrk="1" hangingPunct="1">
                <a:spcBef>
                  <a:spcPct val="0"/>
                </a:spcBef>
                <a:buClrTx/>
                <a:buSzTx/>
                <a:buFontTx/>
                <a:buNone/>
              </a:pPr>
              <a:r>
                <a:rPr lang="en-US" altLang="ja-JP" sz="2800" dirty="0">
                  <a:latin typeface="Times New Roman" panose="02020603050405020304" pitchFamily="18" charset="0"/>
                </a:rPr>
                <a:t>      BNE    L2</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L2:</a:t>
              </a:r>
            </a:p>
          </p:txBody>
        </p:sp>
        <p:sp>
          <p:nvSpPr>
            <p:cNvPr id="70668" name="AutoShape 13"/>
            <p:cNvSpPr>
              <a:spLocks noChangeArrowheads="1"/>
            </p:cNvSpPr>
            <p:nvPr/>
          </p:nvSpPr>
          <p:spPr bwMode="auto">
            <a:xfrm>
              <a:off x="3648" y="1680"/>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52942" name="Text Box 14"/>
          <p:cNvSpPr txBox="1">
            <a:spLocks noChangeArrowheads="1"/>
          </p:cNvSpPr>
          <p:nvPr/>
        </p:nvSpPr>
        <p:spPr bwMode="auto">
          <a:xfrm>
            <a:off x="3276600" y="4176396"/>
            <a:ext cx="2362199" cy="22463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      &lt;exp&gt;</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BEQ    L1</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L1:</a:t>
            </a: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L2:</a:t>
            </a:r>
          </a:p>
        </p:txBody>
      </p:sp>
      <p:sp>
        <p:nvSpPr>
          <p:cNvPr id="2" name="テキスト ボックス 1"/>
          <p:cNvSpPr txBox="1"/>
          <p:nvPr/>
        </p:nvSpPr>
        <p:spPr>
          <a:xfrm>
            <a:off x="5902036" y="6032941"/>
            <a:ext cx="2927404" cy="830997"/>
          </a:xfrm>
          <a:prstGeom prst="rect">
            <a:avLst/>
          </a:prstGeom>
          <a:noFill/>
        </p:spPr>
        <p:txBody>
          <a:bodyPr wrap="none" rtlCol="0">
            <a:spAutoFit/>
          </a:bodyPr>
          <a:lstStyle/>
          <a:p>
            <a:r>
              <a:rPr kumimoji="1" lang="en-US" altLang="ja-JP" sz="2400" dirty="0"/>
              <a:t>2</a:t>
            </a:r>
            <a:r>
              <a:rPr kumimoji="1" lang="ja-JP" altLang="en-US" sz="2400" dirty="0"/>
              <a:t>行下へ分岐</a:t>
            </a:r>
            <a:endParaRPr kumimoji="1" lang="en-US" altLang="ja-JP" sz="2400" dirty="0"/>
          </a:p>
          <a:p>
            <a:r>
              <a:rPr lang="ja-JP" altLang="en-US" sz="2400" dirty="0"/>
              <a:t>かつ</a:t>
            </a:r>
            <a:r>
              <a:rPr lang="en-US" altLang="ja-JP" sz="2400" dirty="0"/>
              <a:t>1</a:t>
            </a:r>
            <a:r>
              <a:rPr lang="ja-JP" altLang="en-US" sz="2400" dirty="0"/>
              <a:t>行下がジャンプ</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2936"/>
                                        </p:tgtEl>
                                        <p:attrNameLst>
                                          <p:attrName>style.visibility</p:attrName>
                                        </p:attrNameLst>
                                      </p:cBhvr>
                                      <p:to>
                                        <p:strVal val="visible"/>
                                      </p:to>
                                    </p:set>
                                    <p:animEffect transition="in" filter="checkerboard(across)">
                                      <p:cBhvr>
                                        <p:cTn id="7" dur="500"/>
                                        <p:tgtEl>
                                          <p:spTgt spid="2529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52933"/>
                                        </p:tgtEl>
                                        <p:attrNameLst>
                                          <p:attrName>style.visibility</p:attrName>
                                        </p:attrNameLst>
                                      </p:cBhvr>
                                      <p:to>
                                        <p:strVal val="visible"/>
                                      </p:to>
                                    </p:set>
                                    <p:animEffect transition="in" filter="wipe(left)">
                                      <p:cBhvr>
                                        <p:cTn id="12" dur="500"/>
                                        <p:tgtEl>
                                          <p:spTgt spid="2529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2942"/>
                                        </p:tgtEl>
                                        <p:attrNameLst>
                                          <p:attrName>style.visibility</p:attrName>
                                        </p:attrNameLst>
                                      </p:cBhvr>
                                      <p:to>
                                        <p:strVal val="visible"/>
                                      </p:to>
                                    </p:set>
                                    <p:animEffect transition="in" filter="checkerboard(across)">
                                      <p:cBhvr>
                                        <p:cTn id="17" dur="500"/>
                                        <p:tgtEl>
                                          <p:spTgt spid="2529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52939"/>
                                        </p:tgtEl>
                                        <p:attrNameLst>
                                          <p:attrName>style.visibility</p:attrName>
                                        </p:attrNameLst>
                                      </p:cBhvr>
                                      <p:to>
                                        <p:strVal val="visible"/>
                                      </p:to>
                                    </p:set>
                                    <p:animEffect transition="in" filter="wipe(left)">
                                      <p:cBhvr>
                                        <p:cTn id="27" dur="500"/>
                                        <p:tgtEl>
                                          <p:spTgt spid="252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6" grpId="0" animBg="1" autoUpdateAnimBg="0"/>
      <p:bldP spid="252942" grpId="0" animBg="1" autoUpdateAnimBg="0"/>
      <p:bldP spid="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到達不能命令の削除</a:t>
            </a:r>
          </a:p>
        </p:txBody>
      </p:sp>
      <p:sp>
        <p:nvSpPr>
          <p:cNvPr id="71683" name="Rectangle 3"/>
          <p:cNvSpPr>
            <a:spLocks noGrp="1" noChangeArrowheads="1"/>
          </p:cNvSpPr>
          <p:nvPr>
            <p:ph type="body" idx="4294967295"/>
          </p:nvPr>
        </p:nvSpPr>
        <p:spPr>
          <a:xfrm>
            <a:off x="1066800" y="1981200"/>
            <a:ext cx="76200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到達不能命令の削除</a:t>
            </a:r>
          </a:p>
          <a:p>
            <a:pPr lvl="1"/>
            <a:r>
              <a:rPr lang="ja-JP" altLang="en-US" dirty="0">
                <a:effectLst/>
                <a:latin typeface="Times New Roman" panose="02020603050405020304" pitchFamily="18" charset="0"/>
                <a:ea typeface="ＭＳ Ｐゴシック" panose="020B0600070205080204" pitchFamily="50" charset="-128"/>
              </a:rPr>
              <a:t>決して実行されない命令を削除</a:t>
            </a:r>
          </a:p>
        </p:txBody>
      </p:sp>
      <p:sp>
        <p:nvSpPr>
          <p:cNvPr id="71684" name="Rectangle 4"/>
          <p:cNvSpPr>
            <a:spLocks noChangeArrowheads="1"/>
          </p:cNvSpPr>
          <p:nvPr/>
        </p:nvSpPr>
        <p:spPr bwMode="auto">
          <a:xfrm>
            <a:off x="1676400" y="3352800"/>
            <a:ext cx="2819400" cy="251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while (&lt;exp&gt;) {</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latin typeface="Times New Roman" panose="02020603050405020304" pitchFamily="18" charset="0"/>
              </a:rPr>
              <a:t>break;</a:t>
            </a:r>
          </a:p>
          <a:p>
            <a:pPr eaLnBrk="1" hangingPunct="1">
              <a:spcBef>
                <a:spcPct val="0"/>
              </a:spcBef>
              <a:buClrTx/>
              <a:buSzTx/>
              <a:buFontTx/>
              <a:buNone/>
            </a:pPr>
            <a:r>
              <a:rPr lang="en-US" altLang="ja-JP" dirty="0">
                <a:latin typeface="Times New Roman" panose="02020603050405020304" pitchFamily="18" charset="0"/>
              </a:rPr>
              <a:t>    &lt;st&gt;</a:t>
            </a:r>
          </a:p>
          <a:p>
            <a:pPr eaLnBrk="1" hangingPunct="1">
              <a:spcBef>
                <a:spcPct val="0"/>
              </a:spcBef>
              <a:buClrTx/>
              <a:buSzTx/>
              <a:buFontTx/>
              <a:buNone/>
            </a:pPr>
            <a:r>
              <a:rPr lang="en-US" altLang="ja-JP" dirty="0">
                <a:latin typeface="Times New Roman" panose="02020603050405020304" pitchFamily="18" charset="0"/>
              </a:rPr>
              <a:t>}</a:t>
            </a:r>
          </a:p>
        </p:txBody>
      </p:sp>
      <p:sp>
        <p:nvSpPr>
          <p:cNvPr id="243717" name="Rectangle 5"/>
          <p:cNvSpPr>
            <a:spLocks noChangeArrowheads="1"/>
          </p:cNvSpPr>
          <p:nvPr/>
        </p:nvSpPr>
        <p:spPr bwMode="auto">
          <a:xfrm>
            <a:off x="1676400" y="3352800"/>
            <a:ext cx="2819400" cy="251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while (&lt;exp&gt;) {</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solidFill>
                  <a:srgbClr val="FFFF99"/>
                </a:solidFill>
                <a:latin typeface="Times New Roman" panose="02020603050405020304" pitchFamily="18" charset="0"/>
              </a:rPr>
              <a:t>break;</a:t>
            </a:r>
          </a:p>
          <a:p>
            <a:pPr eaLnBrk="1" hangingPunct="1">
              <a:spcBef>
                <a:spcPct val="0"/>
              </a:spcBef>
              <a:buClrTx/>
              <a:buSzTx/>
              <a:buFontTx/>
              <a:buNone/>
            </a:pPr>
            <a:r>
              <a:rPr lang="en-US" altLang="ja-JP" dirty="0">
                <a:latin typeface="Times New Roman" panose="02020603050405020304" pitchFamily="18" charset="0"/>
              </a:rPr>
              <a:t>    </a:t>
            </a:r>
            <a:r>
              <a:rPr lang="en-US" altLang="ja-JP" dirty="0">
                <a:solidFill>
                  <a:srgbClr val="FF99FF"/>
                </a:solidFill>
                <a:latin typeface="Times New Roman" panose="02020603050405020304" pitchFamily="18" charset="0"/>
              </a:rPr>
              <a:t>&lt;st&gt;</a:t>
            </a:r>
          </a:p>
          <a:p>
            <a:pPr eaLnBrk="1" hangingPunct="1">
              <a:spcBef>
                <a:spcPct val="0"/>
              </a:spcBef>
              <a:buClrTx/>
              <a:buSzTx/>
              <a:buFontTx/>
              <a:buNone/>
            </a:pPr>
            <a:r>
              <a:rPr lang="en-US" altLang="ja-JP" dirty="0">
                <a:latin typeface="Times New Roman" panose="02020603050405020304" pitchFamily="18" charset="0"/>
              </a:rPr>
              <a:t>}</a:t>
            </a:r>
          </a:p>
        </p:txBody>
      </p:sp>
      <p:grpSp>
        <p:nvGrpSpPr>
          <p:cNvPr id="243720" name="Group 8"/>
          <p:cNvGrpSpPr>
            <a:grpSpLocks/>
          </p:cNvGrpSpPr>
          <p:nvPr/>
        </p:nvGrpSpPr>
        <p:grpSpPr bwMode="auto">
          <a:xfrm>
            <a:off x="4648200" y="3352800"/>
            <a:ext cx="3657600" cy="1981200"/>
            <a:chOff x="2928" y="2112"/>
            <a:chExt cx="2304" cy="1248"/>
          </a:xfrm>
        </p:grpSpPr>
        <p:sp>
          <p:nvSpPr>
            <p:cNvPr id="71687" name="Rectangle 6"/>
            <p:cNvSpPr>
              <a:spLocks noChangeArrowheads="1"/>
            </p:cNvSpPr>
            <p:nvPr/>
          </p:nvSpPr>
          <p:spPr bwMode="auto">
            <a:xfrm>
              <a:off x="3456" y="2112"/>
              <a:ext cx="1776" cy="124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while (&lt;exp&gt;) {</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latin typeface="Times New Roman" panose="02020603050405020304" pitchFamily="18" charset="0"/>
                </a:rPr>
                <a:t>break;</a:t>
              </a:r>
              <a:endParaRPr lang="en-US" altLang="ja-JP" dirty="0">
                <a:solidFill>
                  <a:srgbClr val="FFFF99"/>
                </a:solidFill>
                <a:latin typeface="Times New Roman" panose="02020603050405020304" pitchFamily="18" charset="0"/>
              </a:endParaRPr>
            </a:p>
            <a:p>
              <a:pPr eaLnBrk="1" hangingPunct="1">
                <a:spcBef>
                  <a:spcPct val="0"/>
                </a:spcBef>
                <a:buClrTx/>
                <a:buSzTx/>
                <a:buFontTx/>
                <a:buNone/>
              </a:pPr>
              <a:r>
                <a:rPr lang="en-US" altLang="ja-JP" dirty="0">
                  <a:latin typeface="Times New Roman" panose="02020603050405020304" pitchFamily="18" charset="0"/>
                </a:rPr>
                <a:t>}</a:t>
              </a:r>
            </a:p>
          </p:txBody>
        </p:sp>
        <p:sp>
          <p:nvSpPr>
            <p:cNvPr id="71688" name="AutoShape 7"/>
            <p:cNvSpPr>
              <a:spLocks noChangeArrowheads="1"/>
            </p:cNvSpPr>
            <p:nvPr/>
          </p:nvSpPr>
          <p:spPr bwMode="auto">
            <a:xfrm>
              <a:off x="2928" y="2544"/>
              <a:ext cx="480" cy="432"/>
            </a:xfrm>
            <a:prstGeom prst="rightArrow">
              <a:avLst>
                <a:gd name="adj1" fmla="val 50000"/>
                <a:gd name="adj2" fmla="val 27778"/>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3717"/>
                                        </p:tgtEl>
                                        <p:attrNameLst>
                                          <p:attrName>style.visibility</p:attrName>
                                        </p:attrNameLst>
                                      </p:cBhvr>
                                      <p:to>
                                        <p:strVal val="visible"/>
                                      </p:to>
                                    </p:set>
                                    <p:animEffect transition="in" filter="checkerboard(across)">
                                      <p:cBhvr>
                                        <p:cTn id="7" dur="500"/>
                                        <p:tgtEl>
                                          <p:spTgt spid="2437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43720"/>
                                        </p:tgtEl>
                                        <p:attrNameLst>
                                          <p:attrName>style.visibility</p:attrName>
                                        </p:attrNameLst>
                                      </p:cBhvr>
                                      <p:to>
                                        <p:strVal val="visible"/>
                                      </p:to>
                                    </p:set>
                                    <p:animEffect transition="in" filter="wipe(left)">
                                      <p:cBhvr>
                                        <p:cTn id="12" dur="500"/>
                                        <p:tgtEl>
                                          <p:spTgt spid="2437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7" grpId="0" animBg="1"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到達不能命令の削除</a:t>
            </a:r>
          </a:p>
        </p:txBody>
      </p:sp>
      <p:sp>
        <p:nvSpPr>
          <p:cNvPr id="72707" name="Rectangle 4"/>
          <p:cNvSpPr>
            <a:spLocks noChangeArrowheads="1"/>
          </p:cNvSpPr>
          <p:nvPr/>
        </p:nvSpPr>
        <p:spPr bwMode="auto">
          <a:xfrm>
            <a:off x="1066800" y="1524000"/>
            <a:ext cx="2819400" cy="251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func () {</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latin typeface="Times New Roman" panose="02020603050405020304" pitchFamily="18" charset="0"/>
              </a:rPr>
              <a:t>return x;</a:t>
            </a:r>
          </a:p>
          <a:p>
            <a:pPr eaLnBrk="1" hangingPunct="1">
              <a:spcBef>
                <a:spcPct val="0"/>
              </a:spcBef>
              <a:buClrTx/>
              <a:buSzTx/>
              <a:buFontTx/>
              <a:buNone/>
            </a:pPr>
            <a:r>
              <a:rPr lang="en-US" altLang="ja-JP" dirty="0">
                <a:latin typeface="Times New Roman" panose="02020603050405020304" pitchFamily="18" charset="0"/>
              </a:rPr>
              <a:t>    &lt;st&gt;</a:t>
            </a:r>
          </a:p>
          <a:p>
            <a:pPr eaLnBrk="1" hangingPunct="1">
              <a:spcBef>
                <a:spcPct val="0"/>
              </a:spcBef>
              <a:buClrTx/>
              <a:buSzTx/>
              <a:buFontTx/>
              <a:buNone/>
            </a:pPr>
            <a:r>
              <a:rPr lang="en-US" altLang="ja-JP" dirty="0">
                <a:latin typeface="Times New Roman" panose="02020603050405020304" pitchFamily="18" charset="0"/>
              </a:rPr>
              <a:t>}</a:t>
            </a:r>
          </a:p>
        </p:txBody>
      </p:sp>
      <p:grpSp>
        <p:nvGrpSpPr>
          <p:cNvPr id="244742" name="Group 6"/>
          <p:cNvGrpSpPr>
            <a:grpSpLocks/>
          </p:cNvGrpSpPr>
          <p:nvPr/>
        </p:nvGrpSpPr>
        <p:grpSpPr bwMode="auto">
          <a:xfrm>
            <a:off x="4038600" y="1524000"/>
            <a:ext cx="3657600" cy="1981200"/>
            <a:chOff x="2928" y="2112"/>
            <a:chExt cx="2304" cy="1248"/>
          </a:xfrm>
        </p:grpSpPr>
        <p:sp>
          <p:nvSpPr>
            <p:cNvPr id="72715" name="Rectangle 7"/>
            <p:cNvSpPr>
              <a:spLocks noChangeArrowheads="1"/>
            </p:cNvSpPr>
            <p:nvPr/>
          </p:nvSpPr>
          <p:spPr bwMode="auto">
            <a:xfrm>
              <a:off x="3456" y="2112"/>
              <a:ext cx="1776" cy="124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func() {</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latin typeface="Times New Roman" panose="02020603050405020304" pitchFamily="18" charset="0"/>
                </a:rPr>
                <a:t>return x;</a:t>
              </a:r>
              <a:endParaRPr lang="en-US" altLang="ja-JP" dirty="0">
                <a:solidFill>
                  <a:srgbClr val="FFFF99"/>
                </a:solidFill>
                <a:latin typeface="Times New Roman" panose="02020603050405020304" pitchFamily="18" charset="0"/>
              </a:endParaRPr>
            </a:p>
            <a:p>
              <a:pPr eaLnBrk="1" hangingPunct="1">
                <a:spcBef>
                  <a:spcPct val="0"/>
                </a:spcBef>
                <a:buClrTx/>
                <a:buSzTx/>
                <a:buFontTx/>
                <a:buNone/>
              </a:pPr>
              <a:r>
                <a:rPr lang="en-US" altLang="ja-JP" dirty="0">
                  <a:latin typeface="Times New Roman" panose="02020603050405020304" pitchFamily="18" charset="0"/>
                </a:rPr>
                <a:t>}</a:t>
              </a:r>
            </a:p>
          </p:txBody>
        </p:sp>
        <p:sp>
          <p:nvSpPr>
            <p:cNvPr id="72716" name="AutoShape 8"/>
            <p:cNvSpPr>
              <a:spLocks noChangeArrowheads="1"/>
            </p:cNvSpPr>
            <p:nvPr/>
          </p:nvSpPr>
          <p:spPr bwMode="auto">
            <a:xfrm>
              <a:off x="2928" y="2544"/>
              <a:ext cx="480" cy="432"/>
            </a:xfrm>
            <a:prstGeom prst="rightArrow">
              <a:avLst>
                <a:gd name="adj1" fmla="val 50000"/>
                <a:gd name="adj2" fmla="val 27778"/>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44745" name="Rectangle 9"/>
          <p:cNvSpPr>
            <a:spLocks noChangeArrowheads="1"/>
          </p:cNvSpPr>
          <p:nvPr/>
        </p:nvSpPr>
        <p:spPr bwMode="auto">
          <a:xfrm>
            <a:off x="1066800" y="1524000"/>
            <a:ext cx="2819400" cy="251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func () {</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solidFill>
                  <a:srgbClr val="FFFF99"/>
                </a:solidFill>
                <a:latin typeface="Times New Roman" panose="02020603050405020304" pitchFamily="18" charset="0"/>
              </a:rPr>
              <a:t>return x;</a:t>
            </a:r>
          </a:p>
          <a:p>
            <a:pPr eaLnBrk="1" hangingPunct="1">
              <a:spcBef>
                <a:spcPct val="0"/>
              </a:spcBef>
              <a:buClrTx/>
              <a:buSzTx/>
              <a:buFontTx/>
              <a:buNone/>
            </a:pPr>
            <a:r>
              <a:rPr lang="en-US" altLang="ja-JP" dirty="0">
                <a:latin typeface="Times New Roman" panose="02020603050405020304" pitchFamily="18" charset="0"/>
              </a:rPr>
              <a:t>    </a:t>
            </a:r>
            <a:r>
              <a:rPr lang="en-US" altLang="ja-JP" dirty="0">
                <a:solidFill>
                  <a:srgbClr val="FF99FF"/>
                </a:solidFill>
                <a:latin typeface="Times New Roman" panose="02020603050405020304" pitchFamily="18" charset="0"/>
              </a:rPr>
              <a:t>&lt;st&gt;</a:t>
            </a:r>
          </a:p>
          <a:p>
            <a:pPr eaLnBrk="1" hangingPunct="1">
              <a:spcBef>
                <a:spcPct val="0"/>
              </a:spcBef>
              <a:buClrTx/>
              <a:buSzTx/>
              <a:buFontTx/>
              <a:buNone/>
            </a:pPr>
            <a:r>
              <a:rPr lang="en-US" altLang="ja-JP" dirty="0">
                <a:latin typeface="Times New Roman" panose="02020603050405020304" pitchFamily="18" charset="0"/>
              </a:rPr>
              <a:t>}</a:t>
            </a:r>
          </a:p>
        </p:txBody>
      </p:sp>
      <p:sp>
        <p:nvSpPr>
          <p:cNvPr id="72710" name="Rectangle 14"/>
          <p:cNvSpPr>
            <a:spLocks noChangeArrowheads="1"/>
          </p:cNvSpPr>
          <p:nvPr/>
        </p:nvSpPr>
        <p:spPr bwMode="auto">
          <a:xfrm>
            <a:off x="1066800" y="4191000"/>
            <a:ext cx="2819400" cy="251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while (&lt;exp&gt;) {</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latin typeface="Times New Roman" panose="02020603050405020304" pitchFamily="18" charset="0"/>
              </a:rPr>
              <a:t>continue;</a:t>
            </a:r>
          </a:p>
          <a:p>
            <a:pPr eaLnBrk="1" hangingPunct="1">
              <a:spcBef>
                <a:spcPct val="0"/>
              </a:spcBef>
              <a:buClrTx/>
              <a:buSzTx/>
              <a:buFontTx/>
              <a:buNone/>
            </a:pPr>
            <a:r>
              <a:rPr lang="en-US" altLang="ja-JP" dirty="0">
                <a:latin typeface="Times New Roman" panose="02020603050405020304" pitchFamily="18" charset="0"/>
              </a:rPr>
              <a:t>    &lt;st&gt;</a:t>
            </a:r>
          </a:p>
          <a:p>
            <a:pPr eaLnBrk="1" hangingPunct="1">
              <a:spcBef>
                <a:spcPct val="0"/>
              </a:spcBef>
              <a:buClrTx/>
              <a:buSzTx/>
              <a:buFontTx/>
              <a:buNone/>
            </a:pPr>
            <a:r>
              <a:rPr lang="en-US" altLang="ja-JP" dirty="0">
                <a:latin typeface="Times New Roman" panose="02020603050405020304" pitchFamily="18" charset="0"/>
              </a:rPr>
              <a:t>}</a:t>
            </a:r>
          </a:p>
        </p:txBody>
      </p:sp>
      <p:sp>
        <p:nvSpPr>
          <p:cNvPr id="244751" name="Rectangle 15"/>
          <p:cNvSpPr>
            <a:spLocks noChangeArrowheads="1"/>
          </p:cNvSpPr>
          <p:nvPr/>
        </p:nvSpPr>
        <p:spPr bwMode="auto">
          <a:xfrm>
            <a:off x="1066800" y="4191000"/>
            <a:ext cx="2819400" cy="251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while (&lt;exp&gt;) {</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solidFill>
                  <a:srgbClr val="FFFF99"/>
                </a:solidFill>
                <a:latin typeface="Times New Roman" panose="02020603050405020304" pitchFamily="18" charset="0"/>
              </a:rPr>
              <a:t>continue;</a:t>
            </a:r>
          </a:p>
          <a:p>
            <a:pPr eaLnBrk="1" hangingPunct="1">
              <a:spcBef>
                <a:spcPct val="0"/>
              </a:spcBef>
              <a:buClrTx/>
              <a:buSzTx/>
              <a:buFontTx/>
              <a:buNone/>
            </a:pPr>
            <a:r>
              <a:rPr lang="en-US" altLang="ja-JP" dirty="0">
                <a:latin typeface="Times New Roman" panose="02020603050405020304" pitchFamily="18" charset="0"/>
              </a:rPr>
              <a:t>    </a:t>
            </a:r>
            <a:r>
              <a:rPr lang="en-US" altLang="ja-JP" dirty="0">
                <a:solidFill>
                  <a:srgbClr val="FF99FF"/>
                </a:solidFill>
                <a:latin typeface="Times New Roman" panose="02020603050405020304" pitchFamily="18" charset="0"/>
              </a:rPr>
              <a:t>&lt;st&gt;</a:t>
            </a:r>
          </a:p>
          <a:p>
            <a:pPr eaLnBrk="1" hangingPunct="1">
              <a:spcBef>
                <a:spcPct val="0"/>
              </a:spcBef>
              <a:buClrTx/>
              <a:buSzTx/>
              <a:buFontTx/>
              <a:buNone/>
            </a:pPr>
            <a:r>
              <a:rPr lang="en-US" altLang="ja-JP" dirty="0">
                <a:latin typeface="Times New Roman" panose="02020603050405020304" pitchFamily="18" charset="0"/>
              </a:rPr>
              <a:t>}</a:t>
            </a:r>
          </a:p>
        </p:txBody>
      </p:sp>
      <p:grpSp>
        <p:nvGrpSpPr>
          <p:cNvPr id="244752" name="Group 16"/>
          <p:cNvGrpSpPr>
            <a:grpSpLocks/>
          </p:cNvGrpSpPr>
          <p:nvPr/>
        </p:nvGrpSpPr>
        <p:grpSpPr bwMode="auto">
          <a:xfrm>
            <a:off x="4038600" y="4191000"/>
            <a:ext cx="3657600" cy="1981200"/>
            <a:chOff x="2928" y="2112"/>
            <a:chExt cx="2304" cy="1248"/>
          </a:xfrm>
        </p:grpSpPr>
        <p:sp>
          <p:nvSpPr>
            <p:cNvPr id="72713" name="Rectangle 17"/>
            <p:cNvSpPr>
              <a:spLocks noChangeArrowheads="1"/>
            </p:cNvSpPr>
            <p:nvPr/>
          </p:nvSpPr>
          <p:spPr bwMode="auto">
            <a:xfrm>
              <a:off x="3456" y="2112"/>
              <a:ext cx="1776" cy="124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while (&lt;exp&gt;) {</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latin typeface="Times New Roman" panose="02020603050405020304" pitchFamily="18" charset="0"/>
                </a:rPr>
                <a:t>continue;</a:t>
              </a:r>
              <a:endParaRPr lang="en-US" altLang="ja-JP" dirty="0">
                <a:solidFill>
                  <a:srgbClr val="FFFF99"/>
                </a:solidFill>
                <a:latin typeface="Times New Roman" panose="02020603050405020304" pitchFamily="18" charset="0"/>
              </a:endParaRPr>
            </a:p>
            <a:p>
              <a:pPr eaLnBrk="1" hangingPunct="1">
                <a:spcBef>
                  <a:spcPct val="0"/>
                </a:spcBef>
                <a:buClrTx/>
                <a:buSzTx/>
                <a:buFontTx/>
                <a:buNone/>
              </a:pPr>
              <a:r>
                <a:rPr lang="en-US" altLang="ja-JP" dirty="0">
                  <a:latin typeface="Times New Roman" panose="02020603050405020304" pitchFamily="18" charset="0"/>
                </a:rPr>
                <a:t>}</a:t>
              </a:r>
            </a:p>
          </p:txBody>
        </p:sp>
        <p:sp>
          <p:nvSpPr>
            <p:cNvPr id="72714" name="AutoShape 18"/>
            <p:cNvSpPr>
              <a:spLocks noChangeArrowheads="1"/>
            </p:cNvSpPr>
            <p:nvPr/>
          </p:nvSpPr>
          <p:spPr bwMode="auto">
            <a:xfrm>
              <a:off x="2928" y="2544"/>
              <a:ext cx="480" cy="432"/>
            </a:xfrm>
            <a:prstGeom prst="rightArrow">
              <a:avLst>
                <a:gd name="adj1" fmla="val 50000"/>
                <a:gd name="adj2" fmla="val 27778"/>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4745"/>
                                        </p:tgtEl>
                                        <p:attrNameLst>
                                          <p:attrName>style.visibility</p:attrName>
                                        </p:attrNameLst>
                                      </p:cBhvr>
                                      <p:to>
                                        <p:strVal val="visible"/>
                                      </p:to>
                                    </p:set>
                                    <p:animEffect transition="in" filter="checkerboard(across)">
                                      <p:cBhvr>
                                        <p:cTn id="7" dur="500"/>
                                        <p:tgtEl>
                                          <p:spTgt spid="2447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44742"/>
                                        </p:tgtEl>
                                        <p:attrNameLst>
                                          <p:attrName>style.visibility</p:attrName>
                                        </p:attrNameLst>
                                      </p:cBhvr>
                                      <p:to>
                                        <p:strVal val="visible"/>
                                      </p:to>
                                    </p:set>
                                    <p:animEffect transition="in" filter="wipe(left)">
                                      <p:cBhvr>
                                        <p:cTn id="12" dur="500"/>
                                        <p:tgtEl>
                                          <p:spTgt spid="2447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4751"/>
                                        </p:tgtEl>
                                        <p:attrNameLst>
                                          <p:attrName>style.visibility</p:attrName>
                                        </p:attrNameLst>
                                      </p:cBhvr>
                                      <p:to>
                                        <p:strVal val="visible"/>
                                      </p:to>
                                    </p:set>
                                    <p:animEffect transition="in" filter="checkerboard(across)">
                                      <p:cBhvr>
                                        <p:cTn id="17" dur="500"/>
                                        <p:tgtEl>
                                          <p:spTgt spid="2447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44752"/>
                                        </p:tgtEl>
                                        <p:attrNameLst>
                                          <p:attrName>style.visibility</p:attrName>
                                        </p:attrNameLst>
                                      </p:cBhvr>
                                      <p:to>
                                        <p:strVal val="visible"/>
                                      </p:to>
                                    </p:set>
                                    <p:animEffect transition="in" filter="wipe(left)">
                                      <p:cBhvr>
                                        <p:cTn id="22" dur="500"/>
                                        <p:tgtEl>
                                          <p:spTgt spid="2447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5" grpId="0" animBg="1" autoUpdateAnimBg="0"/>
      <p:bldP spid="244751"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命令実行回数削減</a:t>
            </a:r>
          </a:p>
        </p:txBody>
      </p:sp>
      <p:sp>
        <p:nvSpPr>
          <p:cNvPr id="921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dirty="0">
                <a:effectLst/>
                <a:latin typeface="Times New Roman" panose="02020603050405020304" pitchFamily="18" charset="0"/>
                <a:ea typeface="ＭＳ Ｐゴシック" panose="020B0600070205080204" pitchFamily="50" charset="-128"/>
              </a:rPr>
              <a:t>命令の実行回数を減らす</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可能なことはコンパイル時に計算</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式の性質を利用して計算を簡略化</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冗長な命令を取り除く</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実行頻度の少ない場所に移動</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一度求めた結果を再利用</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ループ回数を減らす</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手続き呼び出しの展開</a:t>
            </a:r>
            <a:endParaRPr lang="en-US" altLang="ja-JP" dirty="0">
              <a:effectLst/>
              <a:latin typeface="Times New Roman" panose="02020603050405020304" pitchFamily="18" charset="0"/>
              <a:ea typeface="ＭＳ Ｐゴシック" panose="020B0600070205080204" pitchFamily="50" charset="-128"/>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1066800" y="304800"/>
            <a:ext cx="75438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到達不能命令の削除</a:t>
            </a:r>
          </a:p>
        </p:txBody>
      </p:sp>
      <p:sp>
        <p:nvSpPr>
          <p:cNvPr id="73731" name="Rectangle 8"/>
          <p:cNvSpPr>
            <a:spLocks noChangeArrowheads="1"/>
          </p:cNvSpPr>
          <p:nvPr/>
        </p:nvSpPr>
        <p:spPr bwMode="auto">
          <a:xfrm>
            <a:off x="1371600" y="1371600"/>
            <a:ext cx="2438400" cy="1676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(false) {</a:t>
            </a:r>
          </a:p>
          <a:p>
            <a:pPr eaLnBrk="1" hangingPunct="1">
              <a:spcBef>
                <a:spcPct val="0"/>
              </a:spcBef>
              <a:buClrTx/>
              <a:buSzTx/>
              <a:buFontTx/>
              <a:buNone/>
            </a:pPr>
            <a:r>
              <a:rPr lang="en-US" altLang="ja-JP" dirty="0">
                <a:latin typeface="Times New Roman" panose="02020603050405020304" pitchFamily="18" charset="0"/>
              </a:rPr>
              <a:t>    &lt;st&gt;</a:t>
            </a:r>
            <a:endParaRPr lang="ja-JP" altLang="en-US" dirty="0">
              <a:solidFill>
                <a:srgbClr val="FF99FF"/>
              </a:solidFill>
              <a:latin typeface="Times New Roman" panose="02020603050405020304" pitchFamily="18" charset="0"/>
            </a:endParaRPr>
          </a:p>
          <a:p>
            <a:pPr eaLnBrk="1" hangingPunct="1">
              <a:spcBef>
                <a:spcPct val="0"/>
              </a:spcBef>
              <a:buClrTx/>
              <a:buSzTx/>
              <a:buFontTx/>
              <a:buNone/>
            </a:pPr>
            <a:r>
              <a:rPr lang="en-US" altLang="ja-JP" dirty="0">
                <a:latin typeface="Times New Roman" panose="02020603050405020304" pitchFamily="18" charset="0"/>
              </a:rPr>
              <a:t>}</a:t>
            </a:r>
          </a:p>
        </p:txBody>
      </p:sp>
      <p:grpSp>
        <p:nvGrpSpPr>
          <p:cNvPr id="247817" name="Group 9"/>
          <p:cNvGrpSpPr>
            <a:grpSpLocks/>
          </p:cNvGrpSpPr>
          <p:nvPr/>
        </p:nvGrpSpPr>
        <p:grpSpPr bwMode="auto">
          <a:xfrm>
            <a:off x="3962400" y="1828800"/>
            <a:ext cx="3408363" cy="762000"/>
            <a:chOff x="2544" y="3360"/>
            <a:chExt cx="2147" cy="480"/>
          </a:xfrm>
        </p:grpSpPr>
        <p:sp>
          <p:nvSpPr>
            <p:cNvPr id="73740" name="AutoShape 10"/>
            <p:cNvSpPr>
              <a:spLocks noChangeArrowheads="1"/>
            </p:cNvSpPr>
            <p:nvPr/>
          </p:nvSpPr>
          <p:spPr bwMode="auto">
            <a:xfrm>
              <a:off x="2544" y="3360"/>
              <a:ext cx="480" cy="480"/>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73741" name="Text Box 11"/>
            <p:cNvSpPr txBox="1">
              <a:spLocks noChangeArrowheads="1"/>
            </p:cNvSpPr>
            <p:nvPr/>
          </p:nvSpPr>
          <p:spPr bwMode="auto">
            <a:xfrm>
              <a:off x="3072" y="3456"/>
              <a:ext cx="161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if </a:t>
              </a:r>
              <a:r>
                <a:rPr lang="ja-JP" altLang="en-US" sz="2800" dirty="0">
                  <a:latin typeface="Times New Roman" panose="02020603050405020304" pitchFamily="18" charset="0"/>
                </a:rPr>
                <a:t>文全体を削除</a:t>
              </a:r>
            </a:p>
          </p:txBody>
        </p:sp>
      </p:grpSp>
      <p:sp>
        <p:nvSpPr>
          <p:cNvPr id="73733" name="Rectangle 12"/>
          <p:cNvSpPr>
            <a:spLocks noChangeArrowheads="1"/>
          </p:cNvSpPr>
          <p:nvPr/>
        </p:nvSpPr>
        <p:spPr bwMode="auto">
          <a:xfrm>
            <a:off x="1371600" y="3200400"/>
            <a:ext cx="2438400" cy="259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(false) {</a:t>
            </a:r>
          </a:p>
          <a:p>
            <a:pPr eaLnBrk="1" hangingPunct="1">
              <a:spcBef>
                <a:spcPct val="0"/>
              </a:spcBef>
              <a:buClrTx/>
              <a:buSzTx/>
              <a:buFontTx/>
              <a:buNone/>
            </a:pPr>
            <a:r>
              <a:rPr lang="en-US" altLang="ja-JP" dirty="0">
                <a:latin typeface="Times New Roman" panose="02020603050405020304" pitchFamily="18" charset="0"/>
              </a:rPr>
              <a:t>    &lt;st</a:t>
            </a:r>
            <a:r>
              <a:rPr lang="en-US" altLang="ja-JP" baseline="-25000" dirty="0">
                <a:latin typeface="Times New Roman" panose="02020603050405020304" pitchFamily="18" charset="0"/>
              </a:rPr>
              <a:t>1</a:t>
            </a:r>
            <a:r>
              <a:rPr lang="en-US" altLang="ja-JP" dirty="0">
                <a:latin typeface="Times New Roman" panose="02020603050405020304" pitchFamily="18" charset="0"/>
              </a:rPr>
              <a:t>&gt;</a:t>
            </a:r>
            <a:endParaRPr lang="ja-JP" altLang="en-US" dirty="0">
              <a:solidFill>
                <a:srgbClr val="FF99FF"/>
              </a:solidFill>
              <a:latin typeface="Times New Roman" panose="02020603050405020304" pitchFamily="18" charset="0"/>
            </a:endParaRPr>
          </a:p>
          <a:p>
            <a:pPr eaLnBrk="1" hangingPunct="1">
              <a:spcBef>
                <a:spcPct val="0"/>
              </a:spcBef>
              <a:buClrTx/>
              <a:buSzTx/>
              <a:buFontTx/>
              <a:buNone/>
            </a:pPr>
            <a:r>
              <a:rPr lang="en-US" altLang="ja-JP" dirty="0">
                <a:latin typeface="Times New Roman" panose="02020603050405020304" pitchFamily="18" charset="0"/>
              </a:rPr>
              <a:t>} else {</a:t>
            </a:r>
          </a:p>
          <a:p>
            <a:pPr eaLnBrk="1" hangingPunct="1">
              <a:spcBef>
                <a:spcPct val="0"/>
              </a:spcBef>
              <a:buClrTx/>
              <a:buSzTx/>
              <a:buFontTx/>
              <a:buNone/>
            </a:pPr>
            <a:r>
              <a:rPr lang="en-US" altLang="ja-JP" dirty="0">
                <a:latin typeface="Times New Roman" panose="02020603050405020304" pitchFamily="18" charset="0"/>
              </a:rPr>
              <a:t>    &lt;st</a:t>
            </a:r>
            <a:r>
              <a:rPr lang="en-US" altLang="ja-JP" baseline="-25000" dirty="0">
                <a:latin typeface="Times New Roman" panose="02020603050405020304" pitchFamily="18" charset="0"/>
              </a:rPr>
              <a:t>2</a:t>
            </a:r>
            <a:r>
              <a:rPr lang="en-US" altLang="ja-JP" dirty="0">
                <a:latin typeface="Times New Roman" panose="02020603050405020304" pitchFamily="18" charset="0"/>
              </a:rPr>
              <a:t>&gt;</a:t>
            </a:r>
          </a:p>
          <a:p>
            <a:pPr eaLnBrk="1" hangingPunct="1">
              <a:spcBef>
                <a:spcPct val="0"/>
              </a:spcBef>
              <a:buClrTx/>
              <a:buSzTx/>
              <a:buFontTx/>
              <a:buNone/>
            </a:pPr>
            <a:r>
              <a:rPr lang="en-US" altLang="ja-JP" dirty="0">
                <a:latin typeface="Times New Roman" panose="02020603050405020304" pitchFamily="18" charset="0"/>
              </a:rPr>
              <a:t>}</a:t>
            </a:r>
          </a:p>
        </p:txBody>
      </p:sp>
      <p:grpSp>
        <p:nvGrpSpPr>
          <p:cNvPr id="247825" name="Group 17"/>
          <p:cNvGrpSpPr>
            <a:grpSpLocks/>
          </p:cNvGrpSpPr>
          <p:nvPr/>
        </p:nvGrpSpPr>
        <p:grpSpPr bwMode="auto">
          <a:xfrm>
            <a:off x="3962400" y="3581400"/>
            <a:ext cx="3429000" cy="762000"/>
            <a:chOff x="2496" y="2592"/>
            <a:chExt cx="2160" cy="480"/>
          </a:xfrm>
        </p:grpSpPr>
        <p:sp>
          <p:nvSpPr>
            <p:cNvPr id="73738" name="AutoShape 14"/>
            <p:cNvSpPr>
              <a:spLocks noChangeArrowheads="1"/>
            </p:cNvSpPr>
            <p:nvPr/>
          </p:nvSpPr>
          <p:spPr bwMode="auto">
            <a:xfrm>
              <a:off x="2496" y="2592"/>
              <a:ext cx="480" cy="480"/>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73739" name="Rectangle 16"/>
            <p:cNvSpPr>
              <a:spLocks noChangeArrowheads="1"/>
            </p:cNvSpPr>
            <p:nvPr/>
          </p:nvSpPr>
          <p:spPr bwMode="auto">
            <a:xfrm>
              <a:off x="3120" y="2640"/>
              <a:ext cx="1536"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&lt;st</a:t>
              </a:r>
              <a:r>
                <a:rPr lang="en-US" altLang="ja-JP" baseline="-25000" dirty="0">
                  <a:latin typeface="Times New Roman" panose="02020603050405020304" pitchFamily="18" charset="0"/>
                </a:rPr>
                <a:t>2</a:t>
              </a:r>
              <a:r>
                <a:rPr lang="en-US" altLang="ja-JP" dirty="0">
                  <a:latin typeface="Times New Roman" panose="02020603050405020304" pitchFamily="18" charset="0"/>
                </a:rPr>
                <a:t>&gt;</a:t>
              </a:r>
            </a:p>
          </p:txBody>
        </p:sp>
      </p:grpSp>
      <p:grpSp>
        <p:nvGrpSpPr>
          <p:cNvPr id="247828" name="Group 20"/>
          <p:cNvGrpSpPr>
            <a:grpSpLocks/>
          </p:cNvGrpSpPr>
          <p:nvPr/>
        </p:nvGrpSpPr>
        <p:grpSpPr bwMode="auto">
          <a:xfrm>
            <a:off x="4279900" y="4495800"/>
            <a:ext cx="4635500" cy="2133600"/>
            <a:chOff x="2696" y="2832"/>
            <a:chExt cx="2920" cy="1344"/>
          </a:xfrm>
        </p:grpSpPr>
        <p:sp>
          <p:nvSpPr>
            <p:cNvPr id="73736" name="Rectangle 18"/>
            <p:cNvSpPr>
              <a:spLocks noChangeArrowheads="1"/>
            </p:cNvSpPr>
            <p:nvPr/>
          </p:nvSpPr>
          <p:spPr bwMode="auto">
            <a:xfrm>
              <a:off x="2736" y="3312"/>
              <a:ext cx="2880" cy="86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final boolean DEBUG = false;</a:t>
              </a:r>
            </a:p>
            <a:p>
              <a:pPr eaLnBrk="1" hangingPunct="1">
                <a:spcBef>
                  <a:spcPct val="0"/>
                </a:spcBef>
                <a:buClrTx/>
                <a:buSzTx/>
                <a:buFontTx/>
                <a:buNone/>
              </a:pPr>
              <a:r>
                <a:rPr lang="en-US" altLang="ja-JP" sz="2800" dirty="0">
                  <a:latin typeface="Times New Roman" panose="02020603050405020304" pitchFamily="18" charset="0"/>
                </a:rPr>
                <a:t>     :</a:t>
              </a:r>
            </a:p>
            <a:p>
              <a:pPr eaLnBrk="1" hangingPunct="1">
                <a:spcBef>
                  <a:spcPct val="0"/>
                </a:spcBef>
                <a:buClrTx/>
                <a:buSzTx/>
                <a:buFontTx/>
                <a:buNone/>
              </a:pPr>
              <a:r>
                <a:rPr lang="en-US" altLang="ja-JP" sz="2800" dirty="0">
                  <a:latin typeface="Times New Roman" panose="02020603050405020304" pitchFamily="18" charset="0"/>
                </a:rPr>
                <a:t>if (DEBUG) </a:t>
              </a:r>
              <a:r>
                <a:rPr lang="en-US" altLang="ja-JP" sz="2400" dirty="0">
                  <a:latin typeface="Times New Roman" panose="02020603050405020304" pitchFamily="18" charset="0"/>
                </a:rPr>
                <a:t>(</a:t>
              </a:r>
              <a:r>
                <a:rPr lang="ja-JP" altLang="en-US" sz="2400" dirty="0">
                  <a:latin typeface="Times New Roman" panose="02020603050405020304" pitchFamily="18" charset="0"/>
                </a:rPr>
                <a:t>デバグ情報出力)</a:t>
              </a:r>
            </a:p>
          </p:txBody>
        </p:sp>
        <p:sp>
          <p:nvSpPr>
            <p:cNvPr id="73737" name="Text Box 19"/>
            <p:cNvSpPr txBox="1">
              <a:spLocks noChangeArrowheads="1"/>
            </p:cNvSpPr>
            <p:nvPr/>
          </p:nvSpPr>
          <p:spPr bwMode="auto">
            <a:xfrm>
              <a:off x="2696" y="2832"/>
              <a:ext cx="2150" cy="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恒真・恒偽の条件分岐は</a:t>
              </a:r>
            </a:p>
            <a:p>
              <a:pPr eaLnBrk="1" hangingPunct="1">
                <a:spcBef>
                  <a:spcPct val="0"/>
                </a:spcBef>
                <a:buClrTx/>
                <a:buSzTx/>
                <a:buFontTx/>
                <a:buNone/>
              </a:pPr>
              <a:r>
                <a:rPr lang="ja-JP" altLang="en-US" sz="2400" dirty="0">
                  <a:latin typeface="Times New Roman" panose="02020603050405020304" pitchFamily="18" charset="0"/>
                </a:rPr>
                <a:t>デバグ等で使用される</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7817"/>
                                        </p:tgtEl>
                                        <p:attrNameLst>
                                          <p:attrName>style.visibility</p:attrName>
                                        </p:attrNameLst>
                                      </p:cBhvr>
                                      <p:to>
                                        <p:strVal val="visible"/>
                                      </p:to>
                                    </p:set>
                                    <p:animEffect transition="in" filter="wipe(left)">
                                      <p:cBhvr>
                                        <p:cTn id="7" dur="500"/>
                                        <p:tgtEl>
                                          <p:spTgt spid="2478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47825"/>
                                        </p:tgtEl>
                                        <p:attrNameLst>
                                          <p:attrName>style.visibility</p:attrName>
                                        </p:attrNameLst>
                                      </p:cBhvr>
                                      <p:to>
                                        <p:strVal val="visible"/>
                                      </p:to>
                                    </p:set>
                                    <p:animEffect transition="in" filter="wipe(left)">
                                      <p:cBhvr>
                                        <p:cTn id="12" dur="500"/>
                                        <p:tgtEl>
                                          <p:spTgt spid="2478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47828"/>
                                        </p:tgtEl>
                                        <p:attrNameLst>
                                          <p:attrName>style.visibility</p:attrName>
                                        </p:attrNameLst>
                                      </p:cBhvr>
                                      <p:to>
                                        <p:strVal val="visible"/>
                                      </p:to>
                                    </p:set>
                                    <p:animEffect transition="in" filter="checkerboard(across)">
                                      <p:cBhvr>
                                        <p:cTn id="17" dur="500"/>
                                        <p:tgtEl>
                                          <p:spTgt spid="247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到達不能命令の削除</a:t>
            </a:r>
          </a:p>
        </p:txBody>
      </p:sp>
      <p:sp>
        <p:nvSpPr>
          <p:cNvPr id="74755" name="Text Box 3"/>
          <p:cNvSpPr txBox="1">
            <a:spLocks noChangeArrowheads="1"/>
          </p:cNvSpPr>
          <p:nvPr/>
        </p:nvSpPr>
        <p:spPr bwMode="auto">
          <a:xfrm>
            <a:off x="381000" y="1981200"/>
            <a:ext cx="2362200" cy="360316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solidFill>
                  <a:srgbClr val="FFCCFF"/>
                </a:solidFill>
                <a:latin typeface="Times New Roman" panose="02020603050405020304" pitchFamily="18" charset="0"/>
              </a:rPr>
              <a:t>L1: &lt;exp&gt;</a:t>
            </a:r>
            <a:r>
              <a:rPr lang="en-US" altLang="ja-JP" sz="2800" baseline="-25000" dirty="0">
                <a:solidFill>
                  <a:srgbClr val="FFCCFF"/>
                </a:solidFill>
                <a:latin typeface="Times New Roman" panose="02020603050405020304" pitchFamily="18" charset="0"/>
              </a:rPr>
              <a:t>1</a:t>
            </a:r>
            <a:endParaRPr lang="en-US" altLang="ja-JP" sz="2800" dirty="0">
              <a:solidFill>
                <a:srgbClr val="FFCCFF"/>
              </a:solidFill>
              <a:latin typeface="Times New Roman" panose="02020603050405020304" pitchFamily="18" charset="0"/>
            </a:endParaRPr>
          </a:p>
          <a:p>
            <a:pPr eaLnBrk="1" hangingPunct="1">
              <a:spcBef>
                <a:spcPct val="0"/>
              </a:spcBef>
              <a:buClrTx/>
              <a:buSzTx/>
              <a:buFontTx/>
              <a:buNone/>
            </a:pPr>
            <a:r>
              <a:rPr lang="en-US" altLang="ja-JP" sz="2800" dirty="0">
                <a:solidFill>
                  <a:srgbClr val="FFCCFF"/>
                </a:solidFill>
                <a:latin typeface="Times New Roman" panose="02020603050405020304" pitchFamily="18" charset="0"/>
              </a:rPr>
              <a:t>      BEQ    L4</a:t>
            </a:r>
          </a:p>
          <a:p>
            <a:pPr eaLnBrk="1" hangingPunct="1">
              <a:spcBef>
                <a:spcPct val="0"/>
              </a:spcBef>
              <a:buClrTx/>
              <a:buSzTx/>
              <a:buFontTx/>
              <a:buNone/>
            </a:pPr>
            <a:r>
              <a:rPr lang="en-US" altLang="ja-JP" sz="2800" dirty="0">
                <a:solidFill>
                  <a:srgbClr val="CCFFCC"/>
                </a:solidFill>
                <a:latin typeface="Times New Roman" panose="02020603050405020304" pitchFamily="18" charset="0"/>
              </a:rPr>
              <a:t>L2: &lt;exp&gt;</a:t>
            </a:r>
            <a:r>
              <a:rPr lang="en-US" altLang="ja-JP" sz="2800" baseline="-25000" dirty="0">
                <a:solidFill>
                  <a:srgbClr val="CCFFCC"/>
                </a:solidFill>
                <a:latin typeface="Times New Roman" panose="02020603050405020304" pitchFamily="18" charset="0"/>
              </a:rPr>
              <a:t>2</a:t>
            </a:r>
            <a:endParaRPr lang="en-US" altLang="ja-JP" sz="2800" dirty="0">
              <a:solidFill>
                <a:srgbClr val="CCFFCC"/>
              </a:solidFill>
              <a:latin typeface="Times New Roman" panose="02020603050405020304" pitchFamily="18" charset="0"/>
            </a:endParaRPr>
          </a:p>
          <a:p>
            <a:pPr eaLnBrk="1" hangingPunct="1">
              <a:spcBef>
                <a:spcPct val="0"/>
              </a:spcBef>
              <a:buClrTx/>
              <a:buSzTx/>
              <a:buFontTx/>
              <a:buNone/>
            </a:pPr>
            <a:r>
              <a:rPr lang="en-US" altLang="ja-JP" sz="2800" dirty="0">
                <a:solidFill>
                  <a:srgbClr val="CCFFCC"/>
                </a:solidFill>
                <a:latin typeface="Times New Roman" panose="02020603050405020304" pitchFamily="18" charset="0"/>
              </a:rPr>
              <a:t>      BEQ    L3</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CCFFCC"/>
                </a:solidFill>
                <a:latin typeface="Times New Roman" panose="02020603050405020304" pitchFamily="18" charset="0"/>
              </a:rPr>
              <a:t>JUMP L2</a:t>
            </a:r>
          </a:p>
          <a:p>
            <a:pPr eaLnBrk="1" hangingPunct="1">
              <a:spcBef>
                <a:spcPct val="0"/>
              </a:spcBef>
              <a:buClrTx/>
              <a:buSzTx/>
              <a:buFontTx/>
              <a:buNone/>
            </a:pPr>
            <a:r>
              <a:rPr lang="en-US" altLang="ja-JP" sz="2800" dirty="0">
                <a:solidFill>
                  <a:srgbClr val="CCFFCC"/>
                </a:solidFill>
                <a:latin typeface="Times New Roman" panose="02020603050405020304" pitchFamily="18" charset="0"/>
              </a:rPr>
              <a:t>L3: </a:t>
            </a:r>
            <a:r>
              <a:rPr lang="en-US" altLang="ja-JP" sz="2800" dirty="0">
                <a:solidFill>
                  <a:srgbClr val="FFCCFF"/>
                </a:solidFill>
                <a:latin typeface="Times New Roman" panose="02020603050405020304" pitchFamily="18" charset="0"/>
              </a:rPr>
              <a:t>JUMP L1</a:t>
            </a:r>
          </a:p>
          <a:p>
            <a:pPr eaLnBrk="1" hangingPunct="1">
              <a:spcBef>
                <a:spcPct val="0"/>
              </a:spcBef>
              <a:buClrTx/>
              <a:buSzTx/>
              <a:buFontTx/>
              <a:buNone/>
            </a:pPr>
            <a:r>
              <a:rPr lang="en-US" altLang="ja-JP" sz="2800" dirty="0">
                <a:solidFill>
                  <a:srgbClr val="FFCCFF"/>
                </a:solidFill>
                <a:latin typeface="Times New Roman" panose="02020603050405020304" pitchFamily="18" charset="0"/>
              </a:rPr>
              <a:t>L4:</a:t>
            </a:r>
          </a:p>
        </p:txBody>
      </p:sp>
      <p:sp>
        <p:nvSpPr>
          <p:cNvPr id="273415" name="Text Box 7"/>
          <p:cNvSpPr txBox="1">
            <a:spLocks noChangeArrowheads="1"/>
          </p:cNvSpPr>
          <p:nvPr/>
        </p:nvSpPr>
        <p:spPr bwMode="auto">
          <a:xfrm>
            <a:off x="381000" y="1987599"/>
            <a:ext cx="2362200" cy="360316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&lt;exp&gt;</a:t>
            </a:r>
            <a:r>
              <a:rPr lang="en-US" altLang="ja-JP" sz="2800" baseline="-25000" dirty="0">
                <a:latin typeface="Times New Roman" panose="02020603050405020304" pitchFamily="18" charset="0"/>
              </a:rPr>
              <a:t>1</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      BEQ    L4</a:t>
            </a:r>
          </a:p>
          <a:p>
            <a:pPr eaLnBrk="1" hangingPunct="1">
              <a:spcBef>
                <a:spcPct val="0"/>
              </a:spcBef>
              <a:buClrTx/>
              <a:buSzTx/>
              <a:buFontTx/>
              <a:buNone/>
            </a:pPr>
            <a:r>
              <a:rPr lang="en-US" altLang="ja-JP" sz="2800" dirty="0">
                <a:latin typeface="Times New Roman" panose="02020603050405020304" pitchFamily="18" charset="0"/>
              </a:rPr>
              <a:t>L2: &lt;exp&gt;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      </a:t>
            </a:r>
            <a:r>
              <a:rPr lang="en-US" altLang="ja-JP" sz="2800" dirty="0">
                <a:solidFill>
                  <a:srgbClr val="FFFF99"/>
                </a:solidFill>
                <a:latin typeface="Times New Roman" panose="02020603050405020304" pitchFamily="18" charset="0"/>
              </a:rPr>
              <a:t>BEQ    L3</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L3: JUMP L1</a:t>
            </a:r>
          </a:p>
          <a:p>
            <a:pPr eaLnBrk="1" hangingPunct="1">
              <a:spcBef>
                <a:spcPct val="0"/>
              </a:spcBef>
              <a:buClrTx/>
              <a:buSzTx/>
              <a:buFontTx/>
              <a:buNone/>
            </a:pPr>
            <a:r>
              <a:rPr lang="en-US" altLang="ja-JP" sz="2800" dirty="0">
                <a:latin typeface="Times New Roman" panose="02020603050405020304" pitchFamily="18" charset="0"/>
              </a:rPr>
              <a:t>L4:</a:t>
            </a:r>
          </a:p>
        </p:txBody>
      </p:sp>
      <p:grpSp>
        <p:nvGrpSpPr>
          <p:cNvPr id="273423" name="Group 15"/>
          <p:cNvGrpSpPr>
            <a:grpSpLocks/>
          </p:cNvGrpSpPr>
          <p:nvPr/>
        </p:nvGrpSpPr>
        <p:grpSpPr bwMode="auto">
          <a:xfrm>
            <a:off x="5867400" y="1981200"/>
            <a:ext cx="2971800" cy="3171826"/>
            <a:chOff x="3696" y="1248"/>
            <a:chExt cx="1872" cy="1998"/>
          </a:xfrm>
        </p:grpSpPr>
        <p:sp>
          <p:nvSpPr>
            <p:cNvPr id="74764" name="Text Box 9"/>
            <p:cNvSpPr txBox="1">
              <a:spLocks noChangeArrowheads="1"/>
            </p:cNvSpPr>
            <p:nvPr/>
          </p:nvSpPr>
          <p:spPr bwMode="auto">
            <a:xfrm>
              <a:off x="4080" y="1248"/>
              <a:ext cx="1488" cy="199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&lt;exp&gt;</a:t>
              </a:r>
              <a:r>
                <a:rPr lang="en-US" altLang="ja-JP" sz="2800" baseline="-25000" dirty="0">
                  <a:latin typeface="Times New Roman" panose="02020603050405020304" pitchFamily="18" charset="0"/>
                </a:rPr>
                <a:t>1</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      BEQ    L4</a:t>
              </a:r>
            </a:p>
            <a:p>
              <a:pPr eaLnBrk="1" hangingPunct="1">
                <a:spcBef>
                  <a:spcPct val="0"/>
                </a:spcBef>
                <a:buClrTx/>
                <a:buSzTx/>
                <a:buFontTx/>
                <a:buNone/>
              </a:pPr>
              <a:r>
                <a:rPr lang="en-US" altLang="ja-JP" sz="2800" dirty="0">
                  <a:latin typeface="Times New Roman" panose="02020603050405020304" pitchFamily="18" charset="0"/>
                </a:rPr>
                <a:t>L2: &lt;exp&gt;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L4:</a:t>
              </a:r>
            </a:p>
          </p:txBody>
        </p:sp>
        <p:sp>
          <p:nvSpPr>
            <p:cNvPr id="74765" name="AutoShape 10"/>
            <p:cNvSpPr>
              <a:spLocks noChangeArrowheads="1"/>
            </p:cNvSpPr>
            <p:nvPr/>
          </p:nvSpPr>
          <p:spPr bwMode="auto">
            <a:xfrm>
              <a:off x="3696" y="2016"/>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grpSp>
        <p:nvGrpSpPr>
          <p:cNvPr id="273421" name="Group 13"/>
          <p:cNvGrpSpPr>
            <a:grpSpLocks/>
          </p:cNvGrpSpPr>
          <p:nvPr/>
        </p:nvGrpSpPr>
        <p:grpSpPr bwMode="auto">
          <a:xfrm>
            <a:off x="2819400" y="1981200"/>
            <a:ext cx="2971800" cy="3603626"/>
            <a:chOff x="1776" y="1248"/>
            <a:chExt cx="1872" cy="2270"/>
          </a:xfrm>
        </p:grpSpPr>
        <p:sp>
          <p:nvSpPr>
            <p:cNvPr id="74762" name="AutoShape 6"/>
            <p:cNvSpPr>
              <a:spLocks noChangeArrowheads="1"/>
            </p:cNvSpPr>
            <p:nvPr/>
          </p:nvSpPr>
          <p:spPr bwMode="auto">
            <a:xfrm>
              <a:off x="1776" y="2016"/>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74763" name="Text Box 11"/>
            <p:cNvSpPr txBox="1">
              <a:spLocks noChangeArrowheads="1"/>
            </p:cNvSpPr>
            <p:nvPr/>
          </p:nvSpPr>
          <p:spPr bwMode="auto">
            <a:xfrm>
              <a:off x="2160" y="1248"/>
              <a:ext cx="1488" cy="22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&lt;exp&gt;</a:t>
              </a:r>
              <a:r>
                <a:rPr lang="en-US" altLang="ja-JP" sz="2800" baseline="-25000" dirty="0">
                  <a:latin typeface="Times New Roman" panose="02020603050405020304" pitchFamily="18" charset="0"/>
                </a:rPr>
                <a:t>1</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      BEQ    L4</a:t>
              </a:r>
            </a:p>
            <a:p>
              <a:pPr eaLnBrk="1" hangingPunct="1">
                <a:spcBef>
                  <a:spcPct val="0"/>
                </a:spcBef>
                <a:buClrTx/>
                <a:buSzTx/>
                <a:buFontTx/>
                <a:buNone/>
              </a:pPr>
              <a:r>
                <a:rPr lang="en-US" altLang="ja-JP" sz="2800" dirty="0">
                  <a:latin typeface="Times New Roman" panose="02020603050405020304" pitchFamily="18" charset="0"/>
                </a:rPr>
                <a:t>L2: &lt;exp&gt;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latin typeface="Times New Roman" panose="02020603050405020304" pitchFamily="18" charset="0"/>
                </a:rPr>
                <a:t>L3: JUMP L1</a:t>
              </a:r>
            </a:p>
            <a:p>
              <a:pPr eaLnBrk="1" hangingPunct="1">
                <a:spcBef>
                  <a:spcPct val="0"/>
                </a:spcBef>
                <a:buClrTx/>
                <a:buSzTx/>
                <a:buFontTx/>
                <a:buNone/>
              </a:pPr>
              <a:r>
                <a:rPr lang="en-US" altLang="ja-JP" sz="2800" dirty="0">
                  <a:latin typeface="Times New Roman" panose="02020603050405020304" pitchFamily="18" charset="0"/>
                </a:rPr>
                <a:t>L4:</a:t>
              </a:r>
            </a:p>
          </p:txBody>
        </p:sp>
      </p:grpSp>
      <p:sp>
        <p:nvSpPr>
          <p:cNvPr id="273420" name="Text Box 12"/>
          <p:cNvSpPr txBox="1">
            <a:spLocks noChangeArrowheads="1"/>
          </p:cNvSpPr>
          <p:nvPr/>
        </p:nvSpPr>
        <p:spPr bwMode="auto">
          <a:xfrm>
            <a:off x="3429000" y="1981199"/>
            <a:ext cx="2362200" cy="360316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&lt;exp&gt;</a:t>
            </a:r>
            <a:r>
              <a:rPr lang="en-US" altLang="ja-JP" sz="2800" baseline="-25000" dirty="0">
                <a:latin typeface="Times New Roman" panose="02020603050405020304" pitchFamily="18" charset="0"/>
              </a:rPr>
              <a:t>1</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      BEQ    L4</a:t>
            </a:r>
          </a:p>
          <a:p>
            <a:pPr eaLnBrk="1" hangingPunct="1">
              <a:spcBef>
                <a:spcPct val="0"/>
              </a:spcBef>
              <a:buClrTx/>
              <a:buSzTx/>
              <a:buFontTx/>
              <a:buNone/>
            </a:pPr>
            <a:r>
              <a:rPr lang="en-US" altLang="ja-JP" sz="2800" dirty="0">
                <a:latin typeface="Times New Roman" panose="02020603050405020304" pitchFamily="18" charset="0"/>
              </a:rPr>
              <a:t>L2: &lt;exp&gt;</a:t>
            </a:r>
            <a:r>
              <a:rPr lang="en-US" altLang="ja-JP" sz="2800" baseline="-25000" dirty="0">
                <a:latin typeface="Times New Roman" panose="02020603050405020304" pitchFamily="18" charset="0"/>
              </a:rPr>
              <a:t>2</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      BEQ    L1</a:t>
            </a:r>
          </a:p>
          <a:p>
            <a:pPr eaLnBrk="1" hangingPunct="1">
              <a:spcBef>
                <a:spcPct val="0"/>
              </a:spcBef>
              <a:buClrTx/>
              <a:buSzTx/>
              <a:buFontTx/>
              <a:buNone/>
            </a:pPr>
            <a:r>
              <a:rPr lang="en-US" altLang="ja-JP" sz="2800" dirty="0">
                <a:latin typeface="Times New Roman" panose="02020603050405020304" pitchFamily="18" charset="0"/>
              </a:rPr>
              <a:t>      &lt;st&gt;</a:t>
            </a:r>
          </a:p>
          <a:p>
            <a:pPr eaLnBrk="1" hangingPunct="1">
              <a:spcBef>
                <a:spcPct val="0"/>
              </a:spcBef>
              <a:buClrTx/>
              <a:buSzTx/>
              <a:buFontTx/>
              <a:buNone/>
            </a:pPr>
            <a:r>
              <a:rPr lang="en-US" altLang="ja-JP" sz="2800" dirty="0">
                <a:latin typeface="Times New Roman" panose="02020603050405020304" pitchFamily="18" charset="0"/>
              </a:rPr>
              <a:t>      JUMP L2</a:t>
            </a:r>
          </a:p>
          <a:p>
            <a:pPr eaLnBrk="1" hangingPunct="1">
              <a:spcBef>
                <a:spcPct val="0"/>
              </a:spcBef>
              <a:buClrTx/>
              <a:buSzTx/>
              <a:buFontTx/>
              <a:buNone/>
            </a:pPr>
            <a:r>
              <a:rPr lang="en-US" altLang="ja-JP" sz="2800" dirty="0">
                <a:solidFill>
                  <a:srgbClr val="FFFF99"/>
                </a:solidFill>
                <a:latin typeface="Times New Roman" panose="02020603050405020304" pitchFamily="18" charset="0"/>
              </a:rPr>
              <a:t>L3: JUMP L1</a:t>
            </a:r>
          </a:p>
          <a:p>
            <a:pPr eaLnBrk="1" hangingPunct="1">
              <a:spcBef>
                <a:spcPct val="0"/>
              </a:spcBef>
              <a:buClrTx/>
              <a:buSzTx/>
              <a:buFontTx/>
              <a:buNone/>
            </a:pPr>
            <a:r>
              <a:rPr lang="en-US" altLang="ja-JP" sz="2800" dirty="0">
                <a:latin typeface="Times New Roman" panose="02020603050405020304" pitchFamily="18" charset="0"/>
              </a:rPr>
              <a:t>L4:</a:t>
            </a:r>
          </a:p>
        </p:txBody>
      </p:sp>
      <p:sp>
        <p:nvSpPr>
          <p:cNvPr id="273422" name="Text Box 14"/>
          <p:cNvSpPr txBox="1">
            <a:spLocks noChangeArrowheads="1"/>
          </p:cNvSpPr>
          <p:nvPr/>
        </p:nvSpPr>
        <p:spPr bwMode="auto">
          <a:xfrm>
            <a:off x="3964716" y="5658608"/>
            <a:ext cx="4886059"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JUMP </a:t>
            </a:r>
            <a:r>
              <a:rPr lang="ja-JP" altLang="en-US" sz="2800" dirty="0">
                <a:latin typeface="Times New Roman" panose="02020603050405020304" pitchFamily="18" charset="0"/>
              </a:rPr>
              <a:t>命令, </a:t>
            </a:r>
            <a:r>
              <a:rPr lang="en-US" altLang="ja-JP" sz="2800" dirty="0">
                <a:latin typeface="Times New Roman" panose="02020603050405020304" pitchFamily="18" charset="0"/>
              </a:rPr>
              <a:t>RET</a:t>
            </a:r>
            <a:r>
              <a:rPr lang="ja-JP" altLang="en-US" sz="2800" dirty="0">
                <a:latin typeface="Times New Roman" panose="02020603050405020304" pitchFamily="18" charset="0"/>
              </a:rPr>
              <a:t>命令の直後に</a:t>
            </a:r>
          </a:p>
          <a:p>
            <a:pPr eaLnBrk="1" hangingPunct="1">
              <a:spcBef>
                <a:spcPct val="0"/>
              </a:spcBef>
              <a:buClrTx/>
              <a:buSzTx/>
              <a:buFontTx/>
              <a:buNone/>
            </a:pPr>
            <a:r>
              <a:rPr lang="ja-JP" altLang="en-US" sz="2800" dirty="0">
                <a:latin typeface="Times New Roman" panose="02020603050405020304" pitchFamily="18" charset="0"/>
              </a:rPr>
              <a:t>到達不能命令が発生し易い</a:t>
            </a:r>
          </a:p>
        </p:txBody>
      </p:sp>
      <p:sp>
        <p:nvSpPr>
          <p:cNvPr id="74761" name="Text Box 3"/>
          <p:cNvSpPr txBox="1">
            <a:spLocks noChangeArrowheads="1"/>
          </p:cNvSpPr>
          <p:nvPr/>
        </p:nvSpPr>
        <p:spPr bwMode="auto">
          <a:xfrm>
            <a:off x="6248400" y="166688"/>
            <a:ext cx="2895600" cy="157184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solidFill>
                  <a:srgbClr val="FFCCFF"/>
                </a:solidFill>
                <a:latin typeface="Times New Roman" panose="02020603050405020304" pitchFamily="18" charset="0"/>
              </a:rPr>
              <a:t>while (&lt;exp&gt;</a:t>
            </a:r>
            <a:r>
              <a:rPr lang="en-US" altLang="ja-JP" baseline="-25000" dirty="0">
                <a:solidFill>
                  <a:srgbClr val="FFCCFF"/>
                </a:solidFill>
                <a:latin typeface="Times New Roman" panose="02020603050405020304" pitchFamily="18" charset="0"/>
              </a:rPr>
              <a:t>1</a:t>
            </a:r>
            <a:r>
              <a:rPr lang="ja-JP" altLang="en-US" dirty="0">
                <a:solidFill>
                  <a:srgbClr val="FFCCFF"/>
                </a:solidFill>
                <a:latin typeface="Times New Roman" panose="02020603050405020304" pitchFamily="18" charset="0"/>
              </a:rPr>
              <a:t>)</a:t>
            </a:r>
            <a:endParaRPr lang="en-US" altLang="ja-JP" dirty="0">
              <a:solidFill>
                <a:srgbClr val="FFCCFF"/>
              </a:solidFill>
              <a:latin typeface="Times New Roman" panose="02020603050405020304" pitchFamily="18" charset="0"/>
            </a:endParaRPr>
          </a:p>
          <a:p>
            <a:pPr eaLnBrk="1" hangingPunct="1">
              <a:spcBef>
                <a:spcPct val="0"/>
              </a:spcBef>
              <a:buClrTx/>
              <a:buSzTx/>
              <a:buFontTx/>
              <a:buNone/>
            </a:pPr>
            <a:r>
              <a:rPr lang="en-US" altLang="ja-JP" dirty="0">
                <a:latin typeface="Times New Roman" panose="02020603050405020304" pitchFamily="18" charset="0"/>
              </a:rPr>
              <a:t>  </a:t>
            </a:r>
            <a:r>
              <a:rPr lang="en-US" altLang="ja-JP" dirty="0">
                <a:solidFill>
                  <a:srgbClr val="CCFFCC"/>
                </a:solidFill>
                <a:latin typeface="Times New Roman" panose="02020603050405020304" pitchFamily="18" charset="0"/>
              </a:rPr>
              <a:t>while (&lt;exp&gt;</a:t>
            </a:r>
            <a:r>
              <a:rPr lang="en-US" altLang="ja-JP" baseline="-25000" dirty="0">
                <a:solidFill>
                  <a:srgbClr val="CCFFCC"/>
                </a:solidFill>
                <a:latin typeface="Times New Roman" panose="02020603050405020304" pitchFamily="18" charset="0"/>
              </a:rPr>
              <a:t>2</a:t>
            </a:r>
            <a:r>
              <a:rPr lang="en-US" altLang="ja-JP" dirty="0">
                <a:solidFill>
                  <a:srgbClr val="CCFFCC"/>
                </a:solidFill>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    &lt;st&gt;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3415"/>
                                        </p:tgtEl>
                                        <p:attrNameLst>
                                          <p:attrName>style.visibility</p:attrName>
                                        </p:attrNameLst>
                                      </p:cBhvr>
                                      <p:to>
                                        <p:strVal val="visible"/>
                                      </p:to>
                                    </p:set>
                                    <p:animEffect transition="in" filter="checkerboard(across)">
                                      <p:cBhvr>
                                        <p:cTn id="7" dur="500"/>
                                        <p:tgtEl>
                                          <p:spTgt spid="2734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73421"/>
                                        </p:tgtEl>
                                        <p:attrNameLst>
                                          <p:attrName>style.visibility</p:attrName>
                                        </p:attrNameLst>
                                      </p:cBhvr>
                                      <p:to>
                                        <p:strVal val="visible"/>
                                      </p:to>
                                    </p:set>
                                    <p:animEffect transition="in" filter="wipe(left)">
                                      <p:cBhvr>
                                        <p:cTn id="12" dur="500"/>
                                        <p:tgtEl>
                                          <p:spTgt spid="2734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3420"/>
                                        </p:tgtEl>
                                        <p:attrNameLst>
                                          <p:attrName>style.visibility</p:attrName>
                                        </p:attrNameLst>
                                      </p:cBhvr>
                                      <p:to>
                                        <p:strVal val="visible"/>
                                      </p:to>
                                    </p:set>
                                    <p:animEffect transition="in" filter="checkerboard(across)">
                                      <p:cBhvr>
                                        <p:cTn id="17" dur="500"/>
                                        <p:tgtEl>
                                          <p:spTgt spid="2734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73423"/>
                                        </p:tgtEl>
                                        <p:attrNameLst>
                                          <p:attrName>style.visibility</p:attrName>
                                        </p:attrNameLst>
                                      </p:cBhvr>
                                      <p:to>
                                        <p:strVal val="visible"/>
                                      </p:to>
                                    </p:set>
                                    <p:animEffect transition="in" filter="wipe(left)">
                                      <p:cBhvr>
                                        <p:cTn id="22" dur="500"/>
                                        <p:tgtEl>
                                          <p:spTgt spid="27342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73422"/>
                                        </p:tgtEl>
                                        <p:attrNameLst>
                                          <p:attrName>style.visibility</p:attrName>
                                        </p:attrNameLst>
                                      </p:cBhvr>
                                      <p:to>
                                        <p:strVal val="visible"/>
                                      </p:to>
                                    </p:set>
                                    <p:animEffect transition="in" filter="checkerboard(across)">
                                      <p:cBhvr>
                                        <p:cTn id="27" dur="500"/>
                                        <p:tgtEl>
                                          <p:spTgt spid="273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5" grpId="0" animBg="1" autoUpdateAnimBg="0"/>
      <p:bldP spid="273420" grpId="0" animBg="1" autoUpdateAnimBg="0"/>
      <p:bldP spid="273422"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冗長命令削除</a:t>
            </a:r>
            <a:r>
              <a:rPr lang="ja-JP" altLang="en-US" sz="4000" dirty="0">
                <a:effectLst/>
                <a:latin typeface="Times New Roman" panose="02020603050405020304" pitchFamily="18" charset="0"/>
                <a:ea typeface="ＭＳ Ｐゴシック" panose="020B0600070205080204" pitchFamily="50" charset="-128"/>
              </a:rPr>
              <a:t> (不要な代入)</a:t>
            </a:r>
          </a:p>
        </p:txBody>
      </p:sp>
      <p:sp>
        <p:nvSpPr>
          <p:cNvPr id="57347" name="Rectangle 3"/>
          <p:cNvSpPr>
            <a:spLocks noGrp="1" noChangeArrowheads="1"/>
          </p:cNvSpPr>
          <p:nvPr>
            <p:ph type="body" idx="4294967295"/>
          </p:nvPr>
        </p:nvSpPr>
        <p:spPr>
          <a:xfrm>
            <a:off x="1066800" y="17526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不要な代入</a:t>
            </a:r>
          </a:p>
          <a:p>
            <a:pPr lvl="1"/>
            <a:r>
              <a:rPr lang="ja-JP" altLang="en-US" dirty="0">
                <a:effectLst/>
                <a:latin typeface="Times New Roman" panose="02020603050405020304" pitchFamily="18" charset="0"/>
                <a:ea typeface="ＭＳ Ｐゴシック" panose="020B0600070205080204" pitchFamily="50" charset="-128"/>
              </a:rPr>
              <a:t>それ以降使用されない代入は削除可能</a:t>
            </a:r>
          </a:p>
        </p:txBody>
      </p:sp>
      <p:sp>
        <p:nvSpPr>
          <p:cNvPr id="57348" name="Rectangle 4"/>
          <p:cNvSpPr>
            <a:spLocks noChangeArrowheads="1"/>
          </p:cNvSpPr>
          <p:nvPr/>
        </p:nvSpPr>
        <p:spPr bwMode="auto">
          <a:xfrm>
            <a:off x="1524000" y="4191000"/>
            <a:ext cx="1828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x = y+z;</a:t>
            </a:r>
          </a:p>
        </p:txBody>
      </p:sp>
      <p:sp>
        <p:nvSpPr>
          <p:cNvPr id="230405" name="AutoShape 5"/>
          <p:cNvSpPr>
            <a:spLocks noChangeArrowheads="1"/>
          </p:cNvSpPr>
          <p:nvPr/>
        </p:nvSpPr>
        <p:spPr bwMode="auto">
          <a:xfrm>
            <a:off x="1600200" y="3505200"/>
            <a:ext cx="2209800" cy="457200"/>
          </a:xfrm>
          <a:prstGeom prst="wedgeRoundRectCallout">
            <a:avLst>
              <a:gd name="adj1" fmla="val -3593"/>
              <a:gd name="adj2" fmla="val 10000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x : </a:t>
            </a:r>
            <a:r>
              <a:rPr lang="ja-JP" altLang="en-US" sz="2000" dirty="0">
                <a:latin typeface="Times New Roman" panose="02020603050405020304" pitchFamily="18" charset="0"/>
              </a:rPr>
              <a:t>代入</a:t>
            </a:r>
            <a:r>
              <a:rPr lang="en-US" altLang="ja-JP" sz="2000" dirty="0">
                <a:latin typeface="Times New Roman" panose="02020603050405020304" pitchFamily="18" charset="0"/>
              </a:rPr>
              <a:t>, </a:t>
            </a:r>
            <a:r>
              <a:rPr lang="ja-JP" altLang="en-US" sz="2000" dirty="0">
                <a:latin typeface="Times New Roman" panose="02020603050405020304" pitchFamily="18" charset="0"/>
              </a:rPr>
              <a:t>不使用</a:t>
            </a:r>
          </a:p>
        </p:txBody>
      </p:sp>
      <p:sp>
        <p:nvSpPr>
          <p:cNvPr id="57350" name="Line 6"/>
          <p:cNvSpPr>
            <a:spLocks noChangeShapeType="1"/>
          </p:cNvSpPr>
          <p:nvPr/>
        </p:nvSpPr>
        <p:spPr bwMode="auto">
          <a:xfrm flipV="1">
            <a:off x="3352800" y="4038600"/>
            <a:ext cx="914400" cy="381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7351" name="Rectangle 7"/>
          <p:cNvSpPr>
            <a:spLocks noChangeArrowheads="1"/>
          </p:cNvSpPr>
          <p:nvPr/>
        </p:nvSpPr>
        <p:spPr bwMode="auto">
          <a:xfrm>
            <a:off x="4267200" y="3733800"/>
            <a:ext cx="1600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57352" name="Rectangle 8"/>
          <p:cNvSpPr>
            <a:spLocks noChangeArrowheads="1"/>
          </p:cNvSpPr>
          <p:nvPr/>
        </p:nvSpPr>
        <p:spPr bwMode="auto">
          <a:xfrm>
            <a:off x="4267200" y="4800600"/>
            <a:ext cx="1600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57353" name="Line 9"/>
          <p:cNvSpPr>
            <a:spLocks noChangeShapeType="1"/>
          </p:cNvSpPr>
          <p:nvPr/>
        </p:nvSpPr>
        <p:spPr bwMode="auto">
          <a:xfrm>
            <a:off x="3352800" y="4648200"/>
            <a:ext cx="914400" cy="381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7354" name="Line 10"/>
          <p:cNvSpPr>
            <a:spLocks noChangeShapeType="1"/>
          </p:cNvSpPr>
          <p:nvPr/>
        </p:nvSpPr>
        <p:spPr bwMode="auto">
          <a:xfrm flipV="1">
            <a:off x="5867400" y="4648200"/>
            <a:ext cx="914400" cy="381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7355" name="Line 11"/>
          <p:cNvSpPr>
            <a:spLocks noChangeShapeType="1"/>
          </p:cNvSpPr>
          <p:nvPr/>
        </p:nvSpPr>
        <p:spPr bwMode="auto">
          <a:xfrm>
            <a:off x="5867400" y="4038600"/>
            <a:ext cx="914400" cy="381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7356" name="Rectangle 12"/>
          <p:cNvSpPr>
            <a:spLocks noChangeArrowheads="1"/>
          </p:cNvSpPr>
          <p:nvPr/>
        </p:nvSpPr>
        <p:spPr bwMode="auto">
          <a:xfrm>
            <a:off x="6781800" y="4267200"/>
            <a:ext cx="1600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nvGrpSpPr>
          <p:cNvPr id="57357" name="Group 13"/>
          <p:cNvGrpSpPr>
            <a:grpSpLocks/>
          </p:cNvGrpSpPr>
          <p:nvPr/>
        </p:nvGrpSpPr>
        <p:grpSpPr bwMode="auto">
          <a:xfrm>
            <a:off x="3657600" y="5029200"/>
            <a:ext cx="609600" cy="609600"/>
            <a:chOff x="624" y="3792"/>
            <a:chExt cx="384" cy="384"/>
          </a:xfrm>
        </p:grpSpPr>
        <p:sp>
          <p:nvSpPr>
            <p:cNvPr id="57363" name="Arc 14"/>
            <p:cNvSpPr>
              <a:spLocks/>
            </p:cNvSpPr>
            <p:nvPr/>
          </p:nvSpPr>
          <p:spPr bwMode="auto">
            <a:xfrm>
              <a:off x="816" y="3792"/>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7364" name="Arc 15"/>
            <p:cNvSpPr>
              <a:spLocks/>
            </p:cNvSpPr>
            <p:nvPr/>
          </p:nvSpPr>
          <p:spPr bwMode="auto">
            <a:xfrm rot="5400000">
              <a:off x="816" y="3984"/>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7365" name="Arc 16"/>
            <p:cNvSpPr>
              <a:spLocks/>
            </p:cNvSpPr>
            <p:nvPr/>
          </p:nvSpPr>
          <p:spPr bwMode="auto">
            <a:xfrm rot="10800000">
              <a:off x="624" y="3984"/>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7366" name="Arc 17"/>
            <p:cNvSpPr>
              <a:spLocks/>
            </p:cNvSpPr>
            <p:nvPr/>
          </p:nvSpPr>
          <p:spPr bwMode="auto">
            <a:xfrm rot="-5400000">
              <a:off x="624" y="3792"/>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230418" name="AutoShape 18"/>
          <p:cNvSpPr>
            <a:spLocks noChangeArrowheads="1"/>
          </p:cNvSpPr>
          <p:nvPr/>
        </p:nvSpPr>
        <p:spPr bwMode="auto">
          <a:xfrm>
            <a:off x="4419600" y="3124200"/>
            <a:ext cx="2362200" cy="457200"/>
          </a:xfrm>
          <a:prstGeom prst="wedgeRoundRectCallout">
            <a:avLst>
              <a:gd name="adj1" fmla="val -4569"/>
              <a:gd name="adj2" fmla="val 8506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x : </a:t>
            </a:r>
            <a:r>
              <a:rPr lang="ja-JP" altLang="en-US" sz="2000" dirty="0">
                <a:latin typeface="Times New Roman" panose="02020603050405020304" pitchFamily="18" charset="0"/>
              </a:rPr>
              <a:t>代入済</a:t>
            </a:r>
            <a:r>
              <a:rPr lang="en-US" altLang="ja-JP" sz="2000" dirty="0">
                <a:latin typeface="Times New Roman" panose="02020603050405020304" pitchFamily="18" charset="0"/>
              </a:rPr>
              <a:t>, </a:t>
            </a:r>
            <a:r>
              <a:rPr lang="ja-JP" altLang="en-US" sz="2000" dirty="0">
                <a:latin typeface="Times New Roman" panose="02020603050405020304" pitchFamily="18" charset="0"/>
              </a:rPr>
              <a:t>不使用</a:t>
            </a:r>
          </a:p>
        </p:txBody>
      </p:sp>
      <p:sp>
        <p:nvSpPr>
          <p:cNvPr id="230419" name="AutoShape 19"/>
          <p:cNvSpPr>
            <a:spLocks noChangeArrowheads="1"/>
          </p:cNvSpPr>
          <p:nvPr/>
        </p:nvSpPr>
        <p:spPr bwMode="auto">
          <a:xfrm>
            <a:off x="4419600" y="5562600"/>
            <a:ext cx="2362200" cy="457200"/>
          </a:xfrm>
          <a:prstGeom prst="wedgeRoundRectCallout">
            <a:avLst>
              <a:gd name="adj1" fmla="val 7662"/>
              <a:gd name="adj2" fmla="val -8055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x : </a:t>
            </a:r>
            <a:r>
              <a:rPr lang="ja-JP" altLang="en-US" sz="2000" dirty="0">
                <a:latin typeface="Times New Roman" panose="02020603050405020304" pitchFamily="18" charset="0"/>
              </a:rPr>
              <a:t>代入済</a:t>
            </a:r>
            <a:r>
              <a:rPr lang="en-US" altLang="ja-JP" sz="2000" dirty="0">
                <a:latin typeface="Times New Roman" panose="02020603050405020304" pitchFamily="18" charset="0"/>
              </a:rPr>
              <a:t>, </a:t>
            </a:r>
            <a:r>
              <a:rPr lang="ja-JP" altLang="en-US" sz="2000" dirty="0">
                <a:latin typeface="Times New Roman" panose="02020603050405020304" pitchFamily="18" charset="0"/>
              </a:rPr>
              <a:t>不使用</a:t>
            </a:r>
          </a:p>
        </p:txBody>
      </p:sp>
      <p:sp>
        <p:nvSpPr>
          <p:cNvPr id="230420" name="AutoShape 20"/>
          <p:cNvSpPr>
            <a:spLocks noChangeArrowheads="1"/>
          </p:cNvSpPr>
          <p:nvPr/>
        </p:nvSpPr>
        <p:spPr bwMode="auto">
          <a:xfrm>
            <a:off x="6477000" y="3657600"/>
            <a:ext cx="2362200" cy="457200"/>
          </a:xfrm>
          <a:prstGeom prst="wedgeRoundRectCallout">
            <a:avLst>
              <a:gd name="adj1" fmla="val 7796"/>
              <a:gd name="adj2" fmla="val 88542"/>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000" dirty="0">
                <a:latin typeface="Times New Roman" panose="02020603050405020304" pitchFamily="18" charset="0"/>
              </a:rPr>
              <a:t>x : </a:t>
            </a:r>
            <a:r>
              <a:rPr lang="ja-JP" altLang="en-US" sz="2000" dirty="0">
                <a:latin typeface="Times New Roman" panose="02020603050405020304" pitchFamily="18" charset="0"/>
              </a:rPr>
              <a:t>代入済</a:t>
            </a:r>
            <a:r>
              <a:rPr lang="en-US" altLang="ja-JP" sz="2000" dirty="0">
                <a:latin typeface="Times New Roman" panose="02020603050405020304" pitchFamily="18" charset="0"/>
              </a:rPr>
              <a:t>, </a:t>
            </a:r>
            <a:r>
              <a:rPr lang="ja-JP" altLang="en-US" sz="2000" dirty="0">
                <a:latin typeface="Times New Roman" panose="02020603050405020304" pitchFamily="18" charset="0"/>
              </a:rPr>
              <a:t>不使用</a:t>
            </a:r>
          </a:p>
        </p:txBody>
      </p:sp>
      <p:sp>
        <p:nvSpPr>
          <p:cNvPr id="230421" name="Text Box 21"/>
          <p:cNvSpPr txBox="1">
            <a:spLocks noChangeArrowheads="1"/>
          </p:cNvSpPr>
          <p:nvPr/>
        </p:nvSpPr>
        <p:spPr bwMode="auto">
          <a:xfrm>
            <a:off x="1676400" y="6096000"/>
            <a:ext cx="65119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以降の全ブロックで </a:t>
            </a:r>
            <a:r>
              <a:rPr lang="en-US" altLang="ja-JP" sz="2800" dirty="0">
                <a:latin typeface="Times New Roman" panose="02020603050405020304" pitchFamily="18" charset="0"/>
              </a:rPr>
              <a:t>x </a:t>
            </a:r>
            <a:r>
              <a:rPr lang="ja-JP" altLang="en-US" sz="2800" dirty="0">
                <a:latin typeface="Times New Roman" panose="02020603050405020304" pitchFamily="18" charset="0"/>
              </a:rPr>
              <a:t>の値は使用されない</a:t>
            </a:r>
          </a:p>
        </p:txBody>
      </p:sp>
      <p:sp>
        <p:nvSpPr>
          <p:cNvPr id="230422" name="AutoShape 22"/>
          <p:cNvSpPr>
            <a:spLocks noChangeArrowheads="1"/>
          </p:cNvSpPr>
          <p:nvPr/>
        </p:nvSpPr>
        <p:spPr bwMode="auto">
          <a:xfrm>
            <a:off x="2057400" y="4953000"/>
            <a:ext cx="914400" cy="1066800"/>
          </a:xfrm>
          <a:prstGeom prst="upArrow">
            <a:avLst>
              <a:gd name="adj1" fmla="val 50000"/>
              <a:gd name="adj2" fmla="val 291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dirty="0">
                <a:latin typeface="Times New Roman" panose="02020603050405020304" pitchFamily="18" charset="0"/>
              </a:rPr>
              <a:t>削除可能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0405"/>
                                        </p:tgtEl>
                                        <p:attrNameLst>
                                          <p:attrName>style.visibility</p:attrName>
                                        </p:attrNameLst>
                                      </p:cBhvr>
                                      <p:to>
                                        <p:strVal val="visible"/>
                                      </p:to>
                                    </p:set>
                                    <p:animEffect transition="in" filter="checkerboard(across)">
                                      <p:cBhvr>
                                        <p:cTn id="7" dur="500"/>
                                        <p:tgtEl>
                                          <p:spTgt spid="2304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0418"/>
                                        </p:tgtEl>
                                        <p:attrNameLst>
                                          <p:attrName>style.visibility</p:attrName>
                                        </p:attrNameLst>
                                      </p:cBhvr>
                                      <p:to>
                                        <p:strVal val="visible"/>
                                      </p:to>
                                    </p:set>
                                    <p:animEffect transition="in" filter="checkerboard(across)">
                                      <p:cBhvr>
                                        <p:cTn id="12" dur="500"/>
                                        <p:tgtEl>
                                          <p:spTgt spid="2304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30419"/>
                                        </p:tgtEl>
                                        <p:attrNameLst>
                                          <p:attrName>style.visibility</p:attrName>
                                        </p:attrNameLst>
                                      </p:cBhvr>
                                      <p:to>
                                        <p:strVal val="visible"/>
                                      </p:to>
                                    </p:set>
                                    <p:animEffect transition="in" filter="checkerboard(across)">
                                      <p:cBhvr>
                                        <p:cTn id="17" dur="500"/>
                                        <p:tgtEl>
                                          <p:spTgt spid="23041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30420"/>
                                        </p:tgtEl>
                                        <p:attrNameLst>
                                          <p:attrName>style.visibility</p:attrName>
                                        </p:attrNameLst>
                                      </p:cBhvr>
                                      <p:to>
                                        <p:strVal val="visible"/>
                                      </p:to>
                                    </p:set>
                                    <p:animEffect transition="in" filter="checkerboard(across)">
                                      <p:cBhvr>
                                        <p:cTn id="22" dur="500"/>
                                        <p:tgtEl>
                                          <p:spTgt spid="23042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0421"/>
                                        </p:tgtEl>
                                        <p:attrNameLst>
                                          <p:attrName>style.visibility</p:attrName>
                                        </p:attrNameLst>
                                      </p:cBhvr>
                                      <p:to>
                                        <p:strVal val="visible"/>
                                      </p:to>
                                    </p:set>
                                    <p:animEffect transition="in" filter="checkerboard(across)">
                                      <p:cBhvr>
                                        <p:cTn id="27" dur="500"/>
                                        <p:tgtEl>
                                          <p:spTgt spid="23042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30422"/>
                                        </p:tgtEl>
                                        <p:attrNameLst>
                                          <p:attrName>style.visibility</p:attrName>
                                        </p:attrNameLst>
                                      </p:cBhvr>
                                      <p:to>
                                        <p:strVal val="visible"/>
                                      </p:to>
                                    </p:set>
                                    <p:animEffect transition="in" filter="wipe(down)">
                                      <p:cBhvr>
                                        <p:cTn id="32" dur="500"/>
                                        <p:tgtEl>
                                          <p:spTgt spid="230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5" grpId="0" animBg="1" autoUpdateAnimBg="0"/>
      <p:bldP spid="230418" grpId="0" animBg="1" autoUpdateAnimBg="0"/>
      <p:bldP spid="230419" grpId="0" animBg="1" autoUpdateAnimBg="0"/>
      <p:bldP spid="230420" grpId="0" animBg="1" autoUpdateAnimBg="0"/>
      <p:bldP spid="230421" grpId="0" autoUpdateAnimBg="0"/>
      <p:bldP spid="230422" grpId="0" animBg="1"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結果の再利用</a:t>
            </a:r>
          </a:p>
        </p:txBody>
      </p:sp>
      <p:sp>
        <p:nvSpPr>
          <p:cNvPr id="5837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一度求めた結果を再利用</a:t>
            </a:r>
          </a:p>
        </p:txBody>
      </p:sp>
      <p:sp>
        <p:nvSpPr>
          <p:cNvPr id="58372" name="Rectangle 5"/>
          <p:cNvSpPr>
            <a:spLocks noChangeArrowheads="1"/>
          </p:cNvSpPr>
          <p:nvPr/>
        </p:nvSpPr>
        <p:spPr bwMode="auto">
          <a:xfrm>
            <a:off x="1981200" y="2819400"/>
            <a:ext cx="26670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 + j;</a:t>
            </a:r>
          </a:p>
          <a:p>
            <a:pPr eaLnBrk="1" hangingPunct="1">
              <a:spcBef>
                <a:spcPct val="0"/>
              </a:spcBef>
              <a:buClrTx/>
              <a:buSzTx/>
              <a:buFontTx/>
              <a:buNone/>
            </a:pPr>
            <a:r>
              <a:rPr lang="en-US" altLang="ja-JP" dirty="0">
                <a:latin typeface="Times New Roman" panose="02020603050405020304" pitchFamily="18" charset="0"/>
              </a:rPr>
              <a:t>b = (i + j) * k;</a:t>
            </a:r>
          </a:p>
        </p:txBody>
      </p:sp>
      <p:grpSp>
        <p:nvGrpSpPr>
          <p:cNvPr id="227334" name="Group 6"/>
          <p:cNvGrpSpPr>
            <a:grpSpLocks/>
          </p:cNvGrpSpPr>
          <p:nvPr/>
        </p:nvGrpSpPr>
        <p:grpSpPr bwMode="auto">
          <a:xfrm>
            <a:off x="4800600" y="2819400"/>
            <a:ext cx="3429000" cy="1066800"/>
            <a:chOff x="3024" y="1776"/>
            <a:chExt cx="2160" cy="672"/>
          </a:xfrm>
        </p:grpSpPr>
        <p:sp>
          <p:nvSpPr>
            <p:cNvPr id="58376" name="Rectangle 7"/>
            <p:cNvSpPr>
              <a:spLocks noChangeArrowheads="1"/>
            </p:cNvSpPr>
            <p:nvPr/>
          </p:nvSpPr>
          <p:spPr bwMode="auto">
            <a:xfrm>
              <a:off x="3504" y="1776"/>
              <a:ext cx="1680" cy="67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 + j;</a:t>
              </a:r>
            </a:p>
            <a:p>
              <a:pPr eaLnBrk="1" hangingPunct="1">
                <a:spcBef>
                  <a:spcPct val="0"/>
                </a:spcBef>
                <a:buClrTx/>
                <a:buSzTx/>
                <a:buFontTx/>
                <a:buNone/>
              </a:pPr>
              <a:r>
                <a:rPr lang="en-US" altLang="ja-JP" dirty="0">
                  <a:latin typeface="Times New Roman" panose="02020603050405020304" pitchFamily="18" charset="0"/>
                </a:rPr>
                <a:t>b = a * k;</a:t>
              </a:r>
            </a:p>
          </p:txBody>
        </p:sp>
        <p:sp>
          <p:nvSpPr>
            <p:cNvPr id="58377" name="AutoShape 8"/>
            <p:cNvSpPr>
              <a:spLocks noChangeArrowheads="1"/>
            </p:cNvSpPr>
            <p:nvPr/>
          </p:nvSpPr>
          <p:spPr bwMode="auto">
            <a:xfrm>
              <a:off x="3024" y="1824"/>
              <a:ext cx="384"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27337" name="Text Box 9"/>
          <p:cNvSpPr txBox="1">
            <a:spLocks noChangeArrowheads="1"/>
          </p:cNvSpPr>
          <p:nvPr/>
        </p:nvSpPr>
        <p:spPr bwMode="auto">
          <a:xfrm>
            <a:off x="914400" y="4495800"/>
            <a:ext cx="81661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a:t>
            </a:r>
          </a:p>
          <a:p>
            <a:pPr eaLnBrk="1" hangingPunct="1">
              <a:spcBef>
                <a:spcPct val="0"/>
              </a:spcBef>
              <a:buClrTx/>
              <a:buSzTx/>
              <a:buFontTx/>
              <a:buNone/>
            </a:pPr>
            <a:r>
              <a:rPr lang="en-US" altLang="ja-JP" sz="2800" dirty="0">
                <a:latin typeface="Times New Roman" panose="02020603050405020304" pitchFamily="18" charset="0"/>
              </a:rPr>
              <a:t>b </a:t>
            </a:r>
            <a:r>
              <a:rPr lang="ja-JP" altLang="en-US" sz="2800" dirty="0">
                <a:latin typeface="Times New Roman" panose="02020603050405020304" pitchFamily="18" charset="0"/>
              </a:rPr>
              <a:t>を計算する前に必ず </a:t>
            </a:r>
            <a:r>
              <a:rPr lang="en-US" altLang="ja-JP" sz="2800" dirty="0">
                <a:latin typeface="Times New Roman" panose="02020603050405020304" pitchFamily="18" charset="0"/>
              </a:rPr>
              <a:t>a </a:t>
            </a:r>
            <a:r>
              <a:rPr lang="ja-JP" altLang="en-US" sz="2800" dirty="0">
                <a:latin typeface="Times New Roman" panose="02020603050405020304" pitchFamily="18" charset="0"/>
              </a:rPr>
              <a:t>を計算</a:t>
            </a:r>
          </a:p>
          <a:p>
            <a:pPr eaLnBrk="1" hangingPunct="1">
              <a:spcBef>
                <a:spcPct val="0"/>
              </a:spcBef>
              <a:buClrTx/>
              <a:buSzTx/>
              <a:buFontTx/>
              <a:buNone/>
            </a:pPr>
            <a:r>
              <a:rPr lang="en-US" altLang="ja-JP" sz="2800" dirty="0">
                <a:latin typeface="Times New Roman" panose="02020603050405020304" pitchFamily="18" charset="0"/>
              </a:rPr>
              <a:t>a </a:t>
            </a:r>
            <a:r>
              <a:rPr lang="ja-JP" altLang="en-US" sz="2800" dirty="0">
                <a:latin typeface="Times New Roman" panose="02020603050405020304" pitchFamily="18" charset="0"/>
              </a:rPr>
              <a:t>の計算から </a:t>
            </a:r>
            <a:r>
              <a:rPr lang="en-US" altLang="ja-JP" sz="2800" dirty="0">
                <a:latin typeface="Times New Roman" panose="02020603050405020304" pitchFamily="18" charset="0"/>
              </a:rPr>
              <a:t>b </a:t>
            </a:r>
            <a:r>
              <a:rPr lang="ja-JP" altLang="en-US" sz="2800" dirty="0">
                <a:latin typeface="Times New Roman" panose="02020603050405020304" pitchFamily="18" charset="0"/>
              </a:rPr>
              <a:t>の計算までの間で </a:t>
            </a:r>
            <a:r>
              <a:rPr lang="en-US" altLang="ja-JP" sz="2800" dirty="0">
                <a:latin typeface="Times New Roman" panose="02020603050405020304" pitchFamily="18" charset="0"/>
              </a:rPr>
              <a:t>i, j </a:t>
            </a:r>
            <a:r>
              <a:rPr lang="ja-JP" altLang="en-US" sz="2800" dirty="0">
                <a:latin typeface="Times New Roman" panose="02020603050405020304" pitchFamily="18" charset="0"/>
              </a:rPr>
              <a:t>の値に変化無し</a:t>
            </a:r>
          </a:p>
        </p:txBody>
      </p:sp>
      <p:sp>
        <p:nvSpPr>
          <p:cNvPr id="227339" name="Text Box 11"/>
          <p:cNvSpPr txBox="1">
            <a:spLocks noChangeArrowheads="1"/>
          </p:cNvSpPr>
          <p:nvPr/>
        </p:nvSpPr>
        <p:spPr bwMode="auto">
          <a:xfrm>
            <a:off x="4114800" y="4038600"/>
            <a:ext cx="41989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利点 : 演算回数を減らせる</a:t>
            </a:r>
            <a:endParaRPr lang="en-US" altLang="ja-JP" sz="28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27334"/>
                                        </p:tgtEl>
                                        <p:attrNameLst>
                                          <p:attrName>style.visibility</p:attrName>
                                        </p:attrNameLst>
                                      </p:cBhvr>
                                      <p:to>
                                        <p:strVal val="visible"/>
                                      </p:to>
                                    </p:set>
                                    <p:animEffect transition="in" filter="wipe(left)">
                                      <p:cBhvr>
                                        <p:cTn id="7" dur="500"/>
                                        <p:tgtEl>
                                          <p:spTgt spid="2273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7339"/>
                                        </p:tgtEl>
                                        <p:attrNameLst>
                                          <p:attrName>style.visibility</p:attrName>
                                        </p:attrNameLst>
                                      </p:cBhvr>
                                      <p:to>
                                        <p:strVal val="visible"/>
                                      </p:to>
                                    </p:set>
                                    <p:animEffect transition="in" filter="checkerboard(across)">
                                      <p:cBhvr>
                                        <p:cTn id="12" dur="500"/>
                                        <p:tgtEl>
                                          <p:spTgt spid="2273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7337"/>
                                        </p:tgtEl>
                                        <p:attrNameLst>
                                          <p:attrName>style.visibility</p:attrName>
                                        </p:attrNameLst>
                                      </p:cBhvr>
                                      <p:to>
                                        <p:strVal val="visible"/>
                                      </p:to>
                                    </p:set>
                                    <p:animEffect transition="in" filter="checkerboard(across)">
                                      <p:cBhvr>
                                        <p:cTn id="17" dur="500"/>
                                        <p:tgtEl>
                                          <p:spTgt spid="227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7" grpId="0" autoUpdateAnimBg="0"/>
      <p:bldP spid="227339" grpId="0"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結果の再利用</a:t>
            </a:r>
          </a:p>
        </p:txBody>
      </p:sp>
      <p:sp>
        <p:nvSpPr>
          <p:cNvPr id="59395" name="Rectangle 3"/>
          <p:cNvSpPr>
            <a:spLocks noChangeArrowheads="1"/>
          </p:cNvSpPr>
          <p:nvPr/>
        </p:nvSpPr>
        <p:spPr bwMode="auto">
          <a:xfrm>
            <a:off x="1524000" y="21336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 + j;</a:t>
            </a:r>
          </a:p>
        </p:txBody>
      </p:sp>
      <p:sp>
        <p:nvSpPr>
          <p:cNvPr id="59396" name="Rectangle 4"/>
          <p:cNvSpPr>
            <a:spLocks noChangeArrowheads="1"/>
          </p:cNvSpPr>
          <p:nvPr/>
        </p:nvSpPr>
        <p:spPr bwMode="auto">
          <a:xfrm>
            <a:off x="4419600" y="2895600"/>
            <a:ext cx="2590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(i + j) * k;</a:t>
            </a:r>
          </a:p>
        </p:txBody>
      </p:sp>
      <p:sp>
        <p:nvSpPr>
          <p:cNvPr id="59397" name="Line 5"/>
          <p:cNvSpPr>
            <a:spLocks noChangeShapeType="1"/>
          </p:cNvSpPr>
          <p:nvPr/>
        </p:nvSpPr>
        <p:spPr bwMode="auto">
          <a:xfrm>
            <a:off x="3505200" y="2438400"/>
            <a:ext cx="91440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9398" name="Rectangle 6"/>
          <p:cNvSpPr>
            <a:spLocks noChangeArrowheads="1"/>
          </p:cNvSpPr>
          <p:nvPr/>
        </p:nvSpPr>
        <p:spPr bwMode="auto">
          <a:xfrm>
            <a:off x="1524000" y="28956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 + j;</a:t>
            </a:r>
          </a:p>
        </p:txBody>
      </p:sp>
      <p:sp>
        <p:nvSpPr>
          <p:cNvPr id="59399" name="Line 7"/>
          <p:cNvSpPr>
            <a:spLocks noChangeShapeType="1"/>
          </p:cNvSpPr>
          <p:nvPr/>
        </p:nvSpPr>
        <p:spPr bwMode="auto">
          <a:xfrm>
            <a:off x="3505200" y="3200400"/>
            <a:ext cx="9144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9400" name="Rectangle 8"/>
          <p:cNvSpPr>
            <a:spLocks noChangeArrowheads="1"/>
          </p:cNvSpPr>
          <p:nvPr/>
        </p:nvSpPr>
        <p:spPr bwMode="auto">
          <a:xfrm>
            <a:off x="1524000" y="36576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 + j;</a:t>
            </a:r>
          </a:p>
        </p:txBody>
      </p:sp>
      <p:sp>
        <p:nvSpPr>
          <p:cNvPr id="59401" name="Line 9"/>
          <p:cNvSpPr>
            <a:spLocks noChangeShapeType="1"/>
          </p:cNvSpPr>
          <p:nvPr/>
        </p:nvSpPr>
        <p:spPr bwMode="auto">
          <a:xfrm flipV="1">
            <a:off x="3505200" y="3429000"/>
            <a:ext cx="91440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nvGrpSpPr>
          <p:cNvPr id="233484" name="Group 12"/>
          <p:cNvGrpSpPr>
            <a:grpSpLocks/>
          </p:cNvGrpSpPr>
          <p:nvPr/>
        </p:nvGrpSpPr>
        <p:grpSpPr bwMode="auto">
          <a:xfrm>
            <a:off x="4419600" y="3657600"/>
            <a:ext cx="2590800" cy="1524000"/>
            <a:chOff x="2832" y="2304"/>
            <a:chExt cx="1632" cy="960"/>
          </a:xfrm>
        </p:grpSpPr>
        <p:sp>
          <p:nvSpPr>
            <p:cNvPr id="59404" name="AutoShape 10"/>
            <p:cNvSpPr>
              <a:spLocks noChangeArrowheads="1"/>
            </p:cNvSpPr>
            <p:nvPr/>
          </p:nvSpPr>
          <p:spPr bwMode="auto">
            <a:xfrm>
              <a:off x="3264" y="2304"/>
              <a:ext cx="720" cy="52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結果の</a:t>
              </a:r>
            </a:p>
            <a:p>
              <a:pPr algn="ctr" eaLnBrk="1" hangingPunct="1">
                <a:spcBef>
                  <a:spcPct val="0"/>
                </a:spcBef>
                <a:buClrTx/>
                <a:buSzTx/>
                <a:buFontTx/>
                <a:buNone/>
              </a:pPr>
              <a:r>
                <a:rPr lang="ja-JP" altLang="en-US" sz="1800" dirty="0">
                  <a:latin typeface="Times New Roman" panose="02020603050405020304" pitchFamily="18" charset="0"/>
                </a:rPr>
                <a:t>再利用</a:t>
              </a:r>
            </a:p>
          </p:txBody>
        </p:sp>
        <p:sp>
          <p:nvSpPr>
            <p:cNvPr id="59405" name="Rectangle 11"/>
            <p:cNvSpPr>
              <a:spLocks noChangeArrowheads="1"/>
            </p:cNvSpPr>
            <p:nvPr/>
          </p:nvSpPr>
          <p:spPr bwMode="auto">
            <a:xfrm>
              <a:off x="2832" y="2880"/>
              <a:ext cx="1632"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a</a:t>
              </a:r>
              <a:r>
                <a:rPr lang="ja-JP" altLang="en-US" dirty="0">
                  <a:latin typeface="Times New Roman" panose="02020603050405020304" pitchFamily="18" charset="0"/>
                </a:rPr>
                <a:t> * </a:t>
              </a:r>
              <a:r>
                <a:rPr lang="en-US" altLang="ja-JP" dirty="0">
                  <a:latin typeface="Times New Roman" panose="02020603050405020304" pitchFamily="18" charset="0"/>
                </a:rPr>
                <a:t>k;</a:t>
              </a:r>
            </a:p>
          </p:txBody>
        </p:sp>
      </p:grpSp>
      <p:sp>
        <p:nvSpPr>
          <p:cNvPr id="233485" name="Text Box 13"/>
          <p:cNvSpPr txBox="1">
            <a:spLocks noChangeArrowheads="1"/>
          </p:cNvSpPr>
          <p:nvPr/>
        </p:nvSpPr>
        <p:spPr bwMode="auto">
          <a:xfrm>
            <a:off x="685800" y="4876800"/>
            <a:ext cx="81661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a:t>
            </a:r>
          </a:p>
          <a:p>
            <a:pPr eaLnBrk="1" hangingPunct="1">
              <a:spcBef>
                <a:spcPct val="0"/>
              </a:spcBef>
              <a:buClrTx/>
              <a:buSzTx/>
              <a:buFontTx/>
              <a:buNone/>
            </a:pPr>
            <a:r>
              <a:rPr lang="ja-JP" altLang="en-US" sz="2800" dirty="0">
                <a:latin typeface="Times New Roman" panose="02020603050405020304" pitchFamily="18" charset="0"/>
              </a:rPr>
              <a:t>全てのブロックで </a:t>
            </a:r>
            <a:r>
              <a:rPr lang="en-US" altLang="ja-JP" sz="2800" dirty="0">
                <a:latin typeface="Times New Roman" panose="02020603050405020304" pitchFamily="18" charset="0"/>
              </a:rPr>
              <a:t>a </a:t>
            </a:r>
            <a:r>
              <a:rPr lang="ja-JP" altLang="en-US" sz="2800" dirty="0">
                <a:latin typeface="Times New Roman" panose="02020603050405020304" pitchFamily="18" charset="0"/>
              </a:rPr>
              <a:t>に </a:t>
            </a:r>
            <a:r>
              <a:rPr lang="en-US" altLang="ja-JP" sz="2800" dirty="0">
                <a:latin typeface="Times New Roman" panose="02020603050405020304" pitchFamily="18" charset="0"/>
              </a:rPr>
              <a:t>i+j </a:t>
            </a:r>
            <a:r>
              <a:rPr lang="ja-JP" altLang="en-US" sz="2800" dirty="0">
                <a:latin typeface="Times New Roman" panose="02020603050405020304" pitchFamily="18" charset="0"/>
              </a:rPr>
              <a:t>を代入</a:t>
            </a:r>
          </a:p>
          <a:p>
            <a:pPr eaLnBrk="1" hangingPunct="1">
              <a:spcBef>
                <a:spcPct val="0"/>
              </a:spcBef>
              <a:buClrTx/>
              <a:buSzTx/>
              <a:buFontTx/>
              <a:buNone/>
            </a:pPr>
            <a:r>
              <a:rPr lang="en-US" altLang="ja-JP" sz="2800" dirty="0">
                <a:latin typeface="Times New Roman" panose="02020603050405020304" pitchFamily="18" charset="0"/>
              </a:rPr>
              <a:t>a </a:t>
            </a:r>
            <a:r>
              <a:rPr lang="ja-JP" altLang="en-US" sz="2800" dirty="0">
                <a:latin typeface="Times New Roman" panose="02020603050405020304" pitchFamily="18" charset="0"/>
              </a:rPr>
              <a:t>の計算から </a:t>
            </a:r>
            <a:r>
              <a:rPr lang="en-US" altLang="ja-JP" sz="2800" dirty="0">
                <a:latin typeface="Times New Roman" panose="02020603050405020304" pitchFamily="18" charset="0"/>
              </a:rPr>
              <a:t>b </a:t>
            </a:r>
            <a:r>
              <a:rPr lang="ja-JP" altLang="en-US" sz="2800" dirty="0">
                <a:latin typeface="Times New Roman" panose="02020603050405020304" pitchFamily="18" charset="0"/>
              </a:rPr>
              <a:t>の計算までの間で </a:t>
            </a:r>
            <a:r>
              <a:rPr lang="en-US" altLang="ja-JP" sz="2800" dirty="0">
                <a:latin typeface="Times New Roman" panose="02020603050405020304" pitchFamily="18" charset="0"/>
              </a:rPr>
              <a:t>i, j </a:t>
            </a:r>
            <a:r>
              <a:rPr lang="ja-JP" altLang="en-US" sz="2800" dirty="0">
                <a:latin typeface="Times New Roman" panose="02020603050405020304" pitchFamily="18" charset="0"/>
              </a:rPr>
              <a:t>の値に変化無し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33484"/>
                                        </p:tgtEl>
                                        <p:attrNameLst>
                                          <p:attrName>style.visibility</p:attrName>
                                        </p:attrNameLst>
                                      </p:cBhvr>
                                      <p:to>
                                        <p:strVal val="visible"/>
                                      </p:to>
                                    </p:set>
                                    <p:animEffect transition="in" filter="wipe(up)">
                                      <p:cBhvr>
                                        <p:cTn id="7" dur="500"/>
                                        <p:tgtEl>
                                          <p:spTgt spid="2334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3485"/>
                                        </p:tgtEl>
                                        <p:attrNameLst>
                                          <p:attrName>style.visibility</p:attrName>
                                        </p:attrNameLst>
                                      </p:cBhvr>
                                      <p:to>
                                        <p:strVal val="visible"/>
                                      </p:to>
                                    </p:set>
                                    <p:animEffect transition="in" filter="checkerboard(across)">
                                      <p:cBhvr>
                                        <p:cTn id="12" dur="500"/>
                                        <p:tgtEl>
                                          <p:spTgt spid="233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85" grpId="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共通部分の再利用</a:t>
            </a:r>
          </a:p>
        </p:txBody>
      </p:sp>
      <p:sp>
        <p:nvSpPr>
          <p:cNvPr id="60419" name="Rectangle 3"/>
          <p:cNvSpPr>
            <a:spLocks noGrp="1" noChangeArrowheads="1"/>
          </p:cNvSpPr>
          <p:nvPr>
            <p:ph type="body" idx="4294967295"/>
          </p:nvPr>
        </p:nvSpPr>
        <p:spPr>
          <a:xfrm>
            <a:off x="1066800" y="1981200"/>
            <a:ext cx="76962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共通部分の計算結果を一時変数に記憶</a:t>
            </a:r>
            <a:endParaRPr lang="en-US" altLang="ja-JP" dirty="0">
              <a:effectLst/>
              <a:latin typeface="Times New Roman" panose="02020603050405020304" pitchFamily="18" charset="0"/>
              <a:ea typeface="ＭＳ Ｐゴシック" panose="020B0600070205080204" pitchFamily="50" charset="-128"/>
            </a:endParaRPr>
          </a:p>
        </p:txBody>
      </p:sp>
      <p:sp>
        <p:nvSpPr>
          <p:cNvPr id="60420" name="Text Box 4"/>
          <p:cNvSpPr txBox="1">
            <a:spLocks noChangeArrowheads="1"/>
          </p:cNvSpPr>
          <p:nvPr/>
        </p:nvSpPr>
        <p:spPr bwMode="auto">
          <a:xfrm>
            <a:off x="1219200" y="3276600"/>
            <a:ext cx="823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dirty="0">
                <a:latin typeface="Times New Roman" panose="02020603050405020304" pitchFamily="18" charset="0"/>
              </a:rPr>
              <a:t> </a:t>
            </a:r>
            <a:r>
              <a:rPr lang="ja-JP" altLang="en-US" sz="2400" dirty="0">
                <a:latin typeface="Times New Roman" panose="02020603050405020304" pitchFamily="18" charset="0"/>
              </a:rPr>
              <a:t>例 : </a:t>
            </a:r>
            <a:endParaRPr lang="en-US" altLang="ja-JP" sz="2400" dirty="0">
              <a:latin typeface="Times New Roman" panose="02020603050405020304" pitchFamily="18" charset="0"/>
            </a:endParaRPr>
          </a:p>
        </p:txBody>
      </p:sp>
      <p:sp>
        <p:nvSpPr>
          <p:cNvPr id="60421" name="Rectangle 5"/>
          <p:cNvSpPr>
            <a:spLocks noChangeArrowheads="1"/>
          </p:cNvSpPr>
          <p:nvPr/>
        </p:nvSpPr>
        <p:spPr bwMode="auto">
          <a:xfrm>
            <a:off x="1981200" y="3429000"/>
            <a:ext cx="2667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 + j) + x;</a:t>
            </a:r>
          </a:p>
          <a:p>
            <a:pPr eaLnBrk="1" hangingPunct="1">
              <a:spcBef>
                <a:spcPct val="0"/>
              </a:spcBef>
              <a:buClrTx/>
              <a:buSzTx/>
              <a:buFontTx/>
              <a:buNone/>
            </a:pPr>
            <a:r>
              <a:rPr lang="en-US" altLang="ja-JP" dirty="0">
                <a:latin typeface="Times New Roman" panose="02020603050405020304" pitchFamily="18" charset="0"/>
              </a:rPr>
              <a:t>b = (i + j) - y;</a:t>
            </a:r>
          </a:p>
          <a:p>
            <a:pPr eaLnBrk="1" hangingPunct="1">
              <a:spcBef>
                <a:spcPct val="0"/>
              </a:spcBef>
              <a:buClrTx/>
              <a:buSzTx/>
              <a:buFontTx/>
              <a:buNone/>
            </a:pPr>
            <a:r>
              <a:rPr lang="en-US" altLang="ja-JP" dirty="0">
                <a:latin typeface="Times New Roman" panose="02020603050405020304" pitchFamily="18" charset="0"/>
              </a:rPr>
              <a:t>c = (i + j) * z;</a:t>
            </a:r>
          </a:p>
        </p:txBody>
      </p:sp>
      <p:sp>
        <p:nvSpPr>
          <p:cNvPr id="60422" name="Rectangle 6"/>
          <p:cNvSpPr>
            <a:spLocks noChangeArrowheads="1"/>
          </p:cNvSpPr>
          <p:nvPr/>
        </p:nvSpPr>
        <p:spPr bwMode="auto">
          <a:xfrm>
            <a:off x="5562600" y="3429000"/>
            <a:ext cx="2667000" cy="2057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t = i + j;</a:t>
            </a:r>
          </a:p>
          <a:p>
            <a:pPr eaLnBrk="1" hangingPunct="1">
              <a:spcBef>
                <a:spcPct val="0"/>
              </a:spcBef>
              <a:buClrTx/>
              <a:buSzTx/>
              <a:buFontTx/>
              <a:buNone/>
            </a:pPr>
            <a:r>
              <a:rPr lang="en-US" altLang="ja-JP" dirty="0">
                <a:latin typeface="Times New Roman" panose="02020603050405020304" pitchFamily="18" charset="0"/>
              </a:rPr>
              <a:t>a = t + x;</a:t>
            </a:r>
          </a:p>
          <a:p>
            <a:pPr eaLnBrk="1" hangingPunct="1">
              <a:spcBef>
                <a:spcPct val="0"/>
              </a:spcBef>
              <a:buClrTx/>
              <a:buSzTx/>
              <a:buFontTx/>
              <a:buNone/>
            </a:pPr>
            <a:r>
              <a:rPr lang="en-US" altLang="ja-JP" dirty="0">
                <a:latin typeface="Times New Roman" panose="02020603050405020304" pitchFamily="18" charset="0"/>
              </a:rPr>
              <a:t>b = t - y;</a:t>
            </a:r>
          </a:p>
          <a:p>
            <a:pPr eaLnBrk="1" hangingPunct="1">
              <a:spcBef>
                <a:spcPct val="0"/>
              </a:spcBef>
              <a:buClrTx/>
              <a:buSzTx/>
              <a:buFontTx/>
              <a:buNone/>
            </a:pPr>
            <a:r>
              <a:rPr lang="en-US" altLang="ja-JP" dirty="0">
                <a:latin typeface="Times New Roman" panose="02020603050405020304" pitchFamily="18" charset="0"/>
              </a:rPr>
              <a:t>c = t * z</a:t>
            </a:r>
          </a:p>
        </p:txBody>
      </p:sp>
      <p:sp>
        <p:nvSpPr>
          <p:cNvPr id="60423" name="AutoShape 7"/>
          <p:cNvSpPr>
            <a:spLocks noChangeArrowheads="1"/>
          </p:cNvSpPr>
          <p:nvPr/>
        </p:nvSpPr>
        <p:spPr bwMode="auto">
          <a:xfrm>
            <a:off x="4800600" y="3886200"/>
            <a:ext cx="609600" cy="838200"/>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78184" name="Text Box 8"/>
          <p:cNvSpPr txBox="1">
            <a:spLocks noChangeArrowheads="1"/>
          </p:cNvSpPr>
          <p:nvPr/>
        </p:nvSpPr>
        <p:spPr bwMode="auto">
          <a:xfrm>
            <a:off x="914400" y="5562600"/>
            <a:ext cx="70627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 </a:t>
            </a:r>
            <a:r>
              <a:rPr lang="en-US" altLang="ja-JP" sz="2800" dirty="0">
                <a:latin typeface="Times New Roman" panose="02020603050405020304" pitchFamily="18" charset="0"/>
              </a:rPr>
              <a:t>a, b, c </a:t>
            </a:r>
            <a:r>
              <a:rPr lang="ja-JP" altLang="en-US" sz="2800" dirty="0">
                <a:latin typeface="Times New Roman" panose="02020603050405020304" pitchFamily="18" charset="0"/>
              </a:rPr>
              <a:t>を計算する間 </a:t>
            </a:r>
            <a:r>
              <a:rPr lang="en-US" altLang="ja-JP" sz="2800" dirty="0">
                <a:latin typeface="Times New Roman" panose="02020603050405020304" pitchFamily="18" charset="0"/>
              </a:rPr>
              <a:t>i, j </a:t>
            </a:r>
            <a:r>
              <a:rPr lang="ja-JP" altLang="en-US" sz="2800" dirty="0">
                <a:latin typeface="Times New Roman" panose="02020603050405020304" pitchFamily="18" charset="0"/>
              </a:rPr>
              <a:t>の値に変化無し</a:t>
            </a:r>
          </a:p>
        </p:txBody>
      </p:sp>
      <p:sp>
        <p:nvSpPr>
          <p:cNvPr id="60425" name="AutoShape 12"/>
          <p:cNvSpPr>
            <a:spLocks noChangeArrowheads="1"/>
          </p:cNvSpPr>
          <p:nvPr/>
        </p:nvSpPr>
        <p:spPr bwMode="auto">
          <a:xfrm>
            <a:off x="5410200" y="2667000"/>
            <a:ext cx="1981200" cy="533400"/>
          </a:xfrm>
          <a:prstGeom prst="wedgeRoundRectCallout">
            <a:avLst>
              <a:gd name="adj1" fmla="val -31250"/>
              <a:gd name="adj2" fmla="val 10565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一時変数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8184"/>
                                        </p:tgtEl>
                                        <p:attrNameLst>
                                          <p:attrName>style.visibility</p:attrName>
                                        </p:attrNameLst>
                                      </p:cBhvr>
                                      <p:to>
                                        <p:strVal val="visible"/>
                                      </p:to>
                                    </p:set>
                                    <p:animEffect transition="in" filter="checkerboard(across)">
                                      <p:cBhvr>
                                        <p:cTn id="7" dur="500"/>
                                        <p:tgtEl>
                                          <p:spTgt spid="178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4"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共通部分の再利用</a:t>
            </a:r>
          </a:p>
        </p:txBody>
      </p:sp>
      <p:sp>
        <p:nvSpPr>
          <p:cNvPr id="61443" name="Rectangle 3"/>
          <p:cNvSpPr>
            <a:spLocks noChangeArrowheads="1"/>
          </p:cNvSpPr>
          <p:nvPr/>
        </p:nvSpPr>
        <p:spPr bwMode="auto">
          <a:xfrm>
            <a:off x="1066800" y="1524000"/>
            <a:ext cx="2438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 + j) + x;</a:t>
            </a:r>
          </a:p>
        </p:txBody>
      </p:sp>
      <p:sp>
        <p:nvSpPr>
          <p:cNvPr id="61444" name="Rectangle 4"/>
          <p:cNvSpPr>
            <a:spLocks noChangeArrowheads="1"/>
          </p:cNvSpPr>
          <p:nvPr/>
        </p:nvSpPr>
        <p:spPr bwMode="auto">
          <a:xfrm>
            <a:off x="4419600" y="1905000"/>
            <a:ext cx="2590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c = (i + j) * z;</a:t>
            </a:r>
          </a:p>
        </p:txBody>
      </p:sp>
      <p:sp>
        <p:nvSpPr>
          <p:cNvPr id="61445" name="Line 5"/>
          <p:cNvSpPr>
            <a:spLocks noChangeShapeType="1"/>
          </p:cNvSpPr>
          <p:nvPr/>
        </p:nvSpPr>
        <p:spPr bwMode="auto">
          <a:xfrm>
            <a:off x="3505200" y="1828800"/>
            <a:ext cx="914400" cy="228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1446" name="Rectangle 6"/>
          <p:cNvSpPr>
            <a:spLocks noChangeArrowheads="1"/>
          </p:cNvSpPr>
          <p:nvPr/>
        </p:nvSpPr>
        <p:spPr bwMode="auto">
          <a:xfrm>
            <a:off x="1066800" y="2286000"/>
            <a:ext cx="2438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(i + j) - y;</a:t>
            </a:r>
          </a:p>
        </p:txBody>
      </p:sp>
      <p:sp>
        <p:nvSpPr>
          <p:cNvPr id="61447" name="Line 7"/>
          <p:cNvSpPr>
            <a:spLocks noChangeShapeType="1"/>
          </p:cNvSpPr>
          <p:nvPr/>
        </p:nvSpPr>
        <p:spPr bwMode="auto">
          <a:xfrm flipV="1">
            <a:off x="3505200" y="2286000"/>
            <a:ext cx="914400" cy="3048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234509" name="Text Box 13"/>
          <p:cNvSpPr txBox="1">
            <a:spLocks noChangeArrowheads="1"/>
          </p:cNvSpPr>
          <p:nvPr/>
        </p:nvSpPr>
        <p:spPr bwMode="auto">
          <a:xfrm>
            <a:off x="1066800" y="5257800"/>
            <a:ext cx="6075363"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a:t>
            </a:r>
          </a:p>
          <a:p>
            <a:pPr eaLnBrk="1" hangingPunct="1">
              <a:spcBef>
                <a:spcPct val="0"/>
              </a:spcBef>
              <a:buClrTx/>
              <a:buSzTx/>
              <a:buFontTx/>
              <a:buNone/>
            </a:pPr>
            <a:r>
              <a:rPr lang="ja-JP" altLang="en-US" sz="2800" dirty="0">
                <a:latin typeface="Times New Roman" panose="02020603050405020304" pitchFamily="18" charset="0"/>
              </a:rPr>
              <a:t>全てのブロックで </a:t>
            </a:r>
            <a:r>
              <a:rPr lang="en-US" altLang="ja-JP" sz="2800" dirty="0">
                <a:latin typeface="Times New Roman" panose="02020603050405020304" pitchFamily="18" charset="0"/>
              </a:rPr>
              <a:t>i+j </a:t>
            </a:r>
            <a:r>
              <a:rPr lang="ja-JP" altLang="en-US" sz="2800" dirty="0">
                <a:latin typeface="Times New Roman" panose="02020603050405020304" pitchFamily="18" charset="0"/>
              </a:rPr>
              <a:t>を計算</a:t>
            </a:r>
            <a:endParaRPr lang="en-US" altLang="ja-JP" sz="2800" dirty="0">
              <a:latin typeface="Times New Roman" panose="02020603050405020304" pitchFamily="18" charset="0"/>
            </a:endParaRPr>
          </a:p>
          <a:p>
            <a:pPr eaLnBrk="1" hangingPunct="1">
              <a:spcBef>
                <a:spcPct val="0"/>
              </a:spcBef>
              <a:buClrTx/>
              <a:buSzTx/>
              <a:buFontTx/>
              <a:buNone/>
            </a:pPr>
            <a:r>
              <a:rPr lang="en-US" altLang="ja-JP" sz="2800" dirty="0">
                <a:latin typeface="Times New Roman" panose="02020603050405020304" pitchFamily="18" charset="0"/>
              </a:rPr>
              <a:t>a, b, c </a:t>
            </a:r>
            <a:r>
              <a:rPr lang="ja-JP" altLang="en-US" sz="2800" dirty="0">
                <a:latin typeface="Times New Roman" panose="02020603050405020304" pitchFamily="18" charset="0"/>
              </a:rPr>
              <a:t>を計算する間 </a:t>
            </a:r>
            <a:r>
              <a:rPr lang="en-US" altLang="ja-JP" sz="2800" dirty="0">
                <a:latin typeface="Times New Roman" panose="02020603050405020304" pitchFamily="18" charset="0"/>
              </a:rPr>
              <a:t>i, j </a:t>
            </a:r>
            <a:r>
              <a:rPr lang="ja-JP" altLang="en-US" sz="2800" dirty="0">
                <a:latin typeface="Times New Roman" panose="02020603050405020304" pitchFamily="18" charset="0"/>
              </a:rPr>
              <a:t>の値に変化無し</a:t>
            </a:r>
          </a:p>
        </p:txBody>
      </p:sp>
      <p:grpSp>
        <p:nvGrpSpPr>
          <p:cNvPr id="234514" name="Group 18"/>
          <p:cNvGrpSpPr>
            <a:grpSpLocks/>
          </p:cNvGrpSpPr>
          <p:nvPr/>
        </p:nvGrpSpPr>
        <p:grpSpPr bwMode="auto">
          <a:xfrm>
            <a:off x="1066800" y="2743200"/>
            <a:ext cx="5943600" cy="2438400"/>
            <a:chOff x="672" y="1728"/>
            <a:chExt cx="3744" cy="1536"/>
          </a:xfrm>
        </p:grpSpPr>
        <p:sp>
          <p:nvSpPr>
            <p:cNvPr id="61450" name="AutoShape 11"/>
            <p:cNvSpPr>
              <a:spLocks noChangeArrowheads="1"/>
            </p:cNvSpPr>
            <p:nvPr/>
          </p:nvSpPr>
          <p:spPr bwMode="auto">
            <a:xfrm>
              <a:off x="2400" y="1728"/>
              <a:ext cx="720" cy="52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結果の</a:t>
              </a:r>
            </a:p>
            <a:p>
              <a:pPr algn="ctr" eaLnBrk="1" hangingPunct="1">
                <a:spcBef>
                  <a:spcPct val="0"/>
                </a:spcBef>
                <a:buClrTx/>
                <a:buSzTx/>
                <a:buFontTx/>
                <a:buNone/>
              </a:pPr>
              <a:r>
                <a:rPr lang="ja-JP" altLang="en-US" sz="1800" dirty="0">
                  <a:latin typeface="Times New Roman" panose="02020603050405020304" pitchFamily="18" charset="0"/>
                </a:rPr>
                <a:t>再利用</a:t>
              </a:r>
            </a:p>
          </p:txBody>
        </p:sp>
        <p:sp>
          <p:nvSpPr>
            <p:cNvPr id="61451" name="Rectangle 12"/>
            <p:cNvSpPr>
              <a:spLocks noChangeArrowheads="1"/>
            </p:cNvSpPr>
            <p:nvPr/>
          </p:nvSpPr>
          <p:spPr bwMode="auto">
            <a:xfrm>
              <a:off x="2784" y="2400"/>
              <a:ext cx="1632"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c = t</a:t>
              </a:r>
              <a:r>
                <a:rPr lang="ja-JP" altLang="en-US" dirty="0">
                  <a:latin typeface="Times New Roman" panose="02020603050405020304" pitchFamily="18" charset="0"/>
                </a:rPr>
                <a:t> * </a:t>
              </a:r>
              <a:r>
                <a:rPr lang="en-US" altLang="ja-JP" dirty="0">
                  <a:latin typeface="Times New Roman" panose="02020603050405020304" pitchFamily="18" charset="0"/>
                </a:rPr>
                <a:t>z;</a:t>
              </a:r>
            </a:p>
          </p:txBody>
        </p:sp>
        <p:sp>
          <p:nvSpPr>
            <p:cNvPr id="61452" name="Rectangle 14"/>
            <p:cNvSpPr>
              <a:spLocks noChangeArrowheads="1"/>
            </p:cNvSpPr>
            <p:nvPr/>
          </p:nvSpPr>
          <p:spPr bwMode="auto">
            <a:xfrm>
              <a:off x="672" y="1968"/>
              <a:ext cx="1536" cy="62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t = i + j;</a:t>
              </a:r>
            </a:p>
            <a:p>
              <a:pPr eaLnBrk="1" hangingPunct="1">
                <a:spcBef>
                  <a:spcPct val="0"/>
                </a:spcBef>
                <a:buClrTx/>
                <a:buSzTx/>
                <a:buFontTx/>
                <a:buNone/>
              </a:pPr>
              <a:r>
                <a:rPr lang="en-US" altLang="ja-JP" dirty="0">
                  <a:latin typeface="Times New Roman" panose="02020603050405020304" pitchFamily="18" charset="0"/>
                </a:rPr>
                <a:t>a = t + x;</a:t>
              </a:r>
            </a:p>
          </p:txBody>
        </p:sp>
        <p:sp>
          <p:nvSpPr>
            <p:cNvPr id="61453" name="Line 15"/>
            <p:cNvSpPr>
              <a:spLocks noChangeShapeType="1"/>
            </p:cNvSpPr>
            <p:nvPr/>
          </p:nvSpPr>
          <p:spPr bwMode="auto">
            <a:xfrm>
              <a:off x="2208" y="2400"/>
              <a:ext cx="576"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1454" name="Rectangle 16"/>
            <p:cNvSpPr>
              <a:spLocks noChangeArrowheads="1"/>
            </p:cNvSpPr>
            <p:nvPr/>
          </p:nvSpPr>
          <p:spPr bwMode="auto">
            <a:xfrm>
              <a:off x="672" y="2640"/>
              <a:ext cx="1536" cy="62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t = i + j;</a:t>
              </a:r>
            </a:p>
            <a:p>
              <a:pPr eaLnBrk="1" hangingPunct="1">
                <a:spcBef>
                  <a:spcPct val="0"/>
                </a:spcBef>
                <a:buClrTx/>
                <a:buSzTx/>
                <a:buFontTx/>
                <a:buNone/>
              </a:pPr>
              <a:r>
                <a:rPr lang="en-US" altLang="ja-JP" dirty="0">
                  <a:latin typeface="Times New Roman" panose="02020603050405020304" pitchFamily="18" charset="0"/>
                </a:rPr>
                <a:t>b = t - y;</a:t>
              </a:r>
            </a:p>
          </p:txBody>
        </p:sp>
        <p:sp>
          <p:nvSpPr>
            <p:cNvPr id="61455" name="Line 17"/>
            <p:cNvSpPr>
              <a:spLocks noChangeShapeType="1"/>
            </p:cNvSpPr>
            <p:nvPr/>
          </p:nvSpPr>
          <p:spPr bwMode="auto">
            <a:xfrm flipV="1">
              <a:off x="2208" y="2688"/>
              <a:ext cx="576" cy="192"/>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34514"/>
                                        </p:tgtEl>
                                        <p:attrNameLst>
                                          <p:attrName>style.visibility</p:attrName>
                                        </p:attrNameLst>
                                      </p:cBhvr>
                                      <p:to>
                                        <p:strVal val="visible"/>
                                      </p:to>
                                    </p:set>
                                    <p:animEffect transition="in" filter="wipe(up)">
                                      <p:cBhvr>
                                        <p:cTn id="7" dur="500"/>
                                        <p:tgtEl>
                                          <p:spTgt spid="2345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4509"/>
                                        </p:tgtEl>
                                        <p:attrNameLst>
                                          <p:attrName>style.visibility</p:attrName>
                                        </p:attrNameLst>
                                      </p:cBhvr>
                                      <p:to>
                                        <p:strVal val="visible"/>
                                      </p:to>
                                    </p:set>
                                    <p:animEffect transition="in" filter="checkerboard(across)">
                                      <p:cBhvr>
                                        <p:cTn id="12" dur="500"/>
                                        <p:tgtEl>
                                          <p:spTgt spid="234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9" grpId="0"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定数伝播</a:t>
            </a:r>
          </a:p>
        </p:txBody>
      </p:sp>
      <p:sp>
        <p:nvSpPr>
          <p:cNvPr id="6246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定数を代入した変数は定数として扱う</a:t>
            </a:r>
          </a:p>
        </p:txBody>
      </p:sp>
      <p:sp>
        <p:nvSpPr>
          <p:cNvPr id="62468" name="Rectangle 6"/>
          <p:cNvSpPr>
            <a:spLocks noChangeArrowheads="1"/>
          </p:cNvSpPr>
          <p:nvPr/>
        </p:nvSpPr>
        <p:spPr bwMode="auto">
          <a:xfrm>
            <a:off x="1981200" y="2819400"/>
            <a:ext cx="26670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4;</a:t>
            </a:r>
          </a:p>
          <a:p>
            <a:pPr eaLnBrk="1" hangingPunct="1">
              <a:spcBef>
                <a:spcPct val="0"/>
              </a:spcBef>
              <a:buClrTx/>
              <a:buSzTx/>
              <a:buFontTx/>
              <a:buNone/>
            </a:pPr>
            <a:r>
              <a:rPr lang="en-US" altLang="ja-JP" dirty="0">
                <a:latin typeface="Times New Roman" panose="02020603050405020304" pitchFamily="18" charset="0"/>
              </a:rPr>
              <a:t>b = a + 6;</a:t>
            </a:r>
          </a:p>
        </p:txBody>
      </p:sp>
      <p:grpSp>
        <p:nvGrpSpPr>
          <p:cNvPr id="179207" name="Group 7"/>
          <p:cNvGrpSpPr>
            <a:grpSpLocks/>
          </p:cNvGrpSpPr>
          <p:nvPr/>
        </p:nvGrpSpPr>
        <p:grpSpPr bwMode="auto">
          <a:xfrm>
            <a:off x="4800600" y="2819400"/>
            <a:ext cx="3429000" cy="1066800"/>
            <a:chOff x="3024" y="1776"/>
            <a:chExt cx="2160" cy="672"/>
          </a:xfrm>
        </p:grpSpPr>
        <p:sp>
          <p:nvSpPr>
            <p:cNvPr id="62471" name="Rectangle 8"/>
            <p:cNvSpPr>
              <a:spLocks noChangeArrowheads="1"/>
            </p:cNvSpPr>
            <p:nvPr/>
          </p:nvSpPr>
          <p:spPr bwMode="auto">
            <a:xfrm>
              <a:off x="3504" y="1776"/>
              <a:ext cx="1680" cy="67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4;</a:t>
              </a:r>
            </a:p>
            <a:p>
              <a:pPr eaLnBrk="1" hangingPunct="1">
                <a:spcBef>
                  <a:spcPct val="0"/>
                </a:spcBef>
                <a:buClrTx/>
                <a:buSzTx/>
                <a:buFontTx/>
                <a:buNone/>
              </a:pPr>
              <a:r>
                <a:rPr lang="en-US" altLang="ja-JP" dirty="0">
                  <a:latin typeface="Times New Roman" panose="02020603050405020304" pitchFamily="18" charset="0"/>
                </a:rPr>
                <a:t>b = 10;</a:t>
              </a:r>
            </a:p>
          </p:txBody>
        </p:sp>
        <p:sp>
          <p:nvSpPr>
            <p:cNvPr id="62472" name="AutoShape 9"/>
            <p:cNvSpPr>
              <a:spLocks noChangeArrowheads="1"/>
            </p:cNvSpPr>
            <p:nvPr/>
          </p:nvSpPr>
          <p:spPr bwMode="auto">
            <a:xfrm>
              <a:off x="3024" y="1824"/>
              <a:ext cx="384"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79210" name="Text Box 10"/>
          <p:cNvSpPr txBox="1">
            <a:spLocks noChangeArrowheads="1"/>
          </p:cNvSpPr>
          <p:nvPr/>
        </p:nvSpPr>
        <p:spPr bwMode="auto">
          <a:xfrm>
            <a:off x="914400" y="4495800"/>
            <a:ext cx="5960584"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a:t>
            </a:r>
          </a:p>
          <a:p>
            <a:pPr eaLnBrk="1" hangingPunct="1">
              <a:spcBef>
                <a:spcPct val="0"/>
              </a:spcBef>
              <a:buClrTx/>
              <a:buSzTx/>
              <a:buFontTx/>
              <a:buNone/>
            </a:pPr>
            <a:r>
              <a:rPr lang="en-US" altLang="ja-JP" sz="2800" dirty="0">
                <a:latin typeface="Times New Roman" panose="02020603050405020304" pitchFamily="18" charset="0"/>
              </a:rPr>
              <a:t>b </a:t>
            </a:r>
            <a:r>
              <a:rPr lang="ja-JP" altLang="en-US" sz="2800" dirty="0">
                <a:latin typeface="Times New Roman" panose="02020603050405020304" pitchFamily="18" charset="0"/>
              </a:rPr>
              <a:t>を計算する前に必ず </a:t>
            </a:r>
            <a:r>
              <a:rPr lang="en-US" altLang="ja-JP" sz="2800" dirty="0">
                <a:latin typeface="Times New Roman" panose="02020603050405020304" pitchFamily="18" charset="0"/>
              </a:rPr>
              <a:t>a </a:t>
            </a:r>
            <a:r>
              <a:rPr lang="ja-JP" altLang="en-US" sz="2800" dirty="0">
                <a:latin typeface="Times New Roman" panose="02020603050405020304" pitchFamily="18" charset="0"/>
              </a:rPr>
              <a:t>に定数を代入</a:t>
            </a:r>
          </a:p>
          <a:p>
            <a:pPr eaLnBrk="1" hangingPunct="1">
              <a:spcBef>
                <a:spcPct val="0"/>
              </a:spcBef>
              <a:buClrTx/>
              <a:buSzTx/>
              <a:buFontTx/>
              <a:buNone/>
            </a:pPr>
            <a:r>
              <a:rPr lang="en-US" altLang="ja-JP" sz="2800" dirty="0">
                <a:latin typeface="Times New Roman" panose="02020603050405020304" pitchFamily="18" charset="0"/>
              </a:rPr>
              <a:t>a </a:t>
            </a:r>
            <a:r>
              <a:rPr lang="ja-JP" altLang="en-US" sz="2800" dirty="0">
                <a:latin typeface="Times New Roman" panose="02020603050405020304" pitchFamily="18" charset="0"/>
              </a:rPr>
              <a:t>の値に変化無し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9207"/>
                                        </p:tgtEl>
                                        <p:attrNameLst>
                                          <p:attrName>style.visibility</p:attrName>
                                        </p:attrNameLst>
                                      </p:cBhvr>
                                      <p:to>
                                        <p:strVal val="visible"/>
                                      </p:to>
                                    </p:set>
                                    <p:animEffect transition="in" filter="wipe(left)">
                                      <p:cBhvr>
                                        <p:cTn id="7" dur="500"/>
                                        <p:tgtEl>
                                          <p:spTgt spid="1792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9210"/>
                                        </p:tgtEl>
                                        <p:attrNameLst>
                                          <p:attrName>style.visibility</p:attrName>
                                        </p:attrNameLst>
                                      </p:cBhvr>
                                      <p:to>
                                        <p:strVal val="visible"/>
                                      </p:to>
                                    </p:set>
                                    <p:animEffect transition="in" filter="checkerboard(across)">
                                      <p:cBhvr>
                                        <p:cTn id="12" dur="500"/>
                                        <p:tgtEl>
                                          <p:spTgt spid="179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10" grpId="0"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定数伝播</a:t>
            </a:r>
          </a:p>
        </p:txBody>
      </p:sp>
      <p:sp>
        <p:nvSpPr>
          <p:cNvPr id="63491" name="Rectangle 3"/>
          <p:cNvSpPr>
            <a:spLocks noChangeArrowheads="1"/>
          </p:cNvSpPr>
          <p:nvPr/>
        </p:nvSpPr>
        <p:spPr bwMode="auto">
          <a:xfrm>
            <a:off x="1524000" y="21336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4;</a:t>
            </a:r>
          </a:p>
        </p:txBody>
      </p:sp>
      <p:sp>
        <p:nvSpPr>
          <p:cNvPr id="63492" name="Rectangle 4"/>
          <p:cNvSpPr>
            <a:spLocks noChangeArrowheads="1"/>
          </p:cNvSpPr>
          <p:nvPr/>
        </p:nvSpPr>
        <p:spPr bwMode="auto">
          <a:xfrm>
            <a:off x="4419600" y="2895600"/>
            <a:ext cx="2590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a + 6;</a:t>
            </a:r>
          </a:p>
        </p:txBody>
      </p:sp>
      <p:sp>
        <p:nvSpPr>
          <p:cNvPr id="63493" name="Line 5"/>
          <p:cNvSpPr>
            <a:spLocks noChangeShapeType="1"/>
          </p:cNvSpPr>
          <p:nvPr/>
        </p:nvSpPr>
        <p:spPr bwMode="auto">
          <a:xfrm>
            <a:off x="3505200" y="2438400"/>
            <a:ext cx="91440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3494" name="Rectangle 6"/>
          <p:cNvSpPr>
            <a:spLocks noChangeArrowheads="1"/>
          </p:cNvSpPr>
          <p:nvPr/>
        </p:nvSpPr>
        <p:spPr bwMode="auto">
          <a:xfrm>
            <a:off x="1524000" y="28956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4;</a:t>
            </a:r>
          </a:p>
        </p:txBody>
      </p:sp>
      <p:sp>
        <p:nvSpPr>
          <p:cNvPr id="63495" name="Line 7"/>
          <p:cNvSpPr>
            <a:spLocks noChangeShapeType="1"/>
          </p:cNvSpPr>
          <p:nvPr/>
        </p:nvSpPr>
        <p:spPr bwMode="auto">
          <a:xfrm>
            <a:off x="3505200" y="3200400"/>
            <a:ext cx="9144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3496" name="Rectangle 8"/>
          <p:cNvSpPr>
            <a:spLocks noChangeArrowheads="1"/>
          </p:cNvSpPr>
          <p:nvPr/>
        </p:nvSpPr>
        <p:spPr bwMode="auto">
          <a:xfrm>
            <a:off x="1524000" y="36576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4;</a:t>
            </a:r>
          </a:p>
        </p:txBody>
      </p:sp>
      <p:sp>
        <p:nvSpPr>
          <p:cNvPr id="63497" name="Line 9"/>
          <p:cNvSpPr>
            <a:spLocks noChangeShapeType="1"/>
          </p:cNvSpPr>
          <p:nvPr/>
        </p:nvSpPr>
        <p:spPr bwMode="auto">
          <a:xfrm flipV="1">
            <a:off x="3505200" y="3429000"/>
            <a:ext cx="91440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nvGrpSpPr>
          <p:cNvPr id="235530" name="Group 10"/>
          <p:cNvGrpSpPr>
            <a:grpSpLocks/>
          </p:cNvGrpSpPr>
          <p:nvPr/>
        </p:nvGrpSpPr>
        <p:grpSpPr bwMode="auto">
          <a:xfrm>
            <a:off x="4419600" y="3657600"/>
            <a:ext cx="2590800" cy="1524000"/>
            <a:chOff x="2832" y="2304"/>
            <a:chExt cx="1632" cy="960"/>
          </a:xfrm>
        </p:grpSpPr>
        <p:sp>
          <p:nvSpPr>
            <p:cNvPr id="63500" name="AutoShape 11"/>
            <p:cNvSpPr>
              <a:spLocks noChangeArrowheads="1"/>
            </p:cNvSpPr>
            <p:nvPr/>
          </p:nvSpPr>
          <p:spPr bwMode="auto">
            <a:xfrm>
              <a:off x="3264" y="2304"/>
              <a:ext cx="720" cy="52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定数</a:t>
              </a:r>
            </a:p>
            <a:p>
              <a:pPr algn="ctr" eaLnBrk="1" hangingPunct="1">
                <a:spcBef>
                  <a:spcPct val="0"/>
                </a:spcBef>
                <a:buClrTx/>
                <a:buSzTx/>
                <a:buFontTx/>
                <a:buNone/>
              </a:pPr>
              <a:r>
                <a:rPr lang="ja-JP" altLang="en-US" sz="1800" dirty="0">
                  <a:latin typeface="Times New Roman" panose="02020603050405020304" pitchFamily="18" charset="0"/>
                </a:rPr>
                <a:t>伝播</a:t>
              </a:r>
            </a:p>
          </p:txBody>
        </p:sp>
        <p:sp>
          <p:nvSpPr>
            <p:cNvPr id="63501" name="Rectangle 12"/>
            <p:cNvSpPr>
              <a:spLocks noChangeArrowheads="1"/>
            </p:cNvSpPr>
            <p:nvPr/>
          </p:nvSpPr>
          <p:spPr bwMode="auto">
            <a:xfrm>
              <a:off x="2832" y="2880"/>
              <a:ext cx="1632"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10;</a:t>
              </a:r>
            </a:p>
          </p:txBody>
        </p:sp>
      </p:grpSp>
      <p:sp>
        <p:nvSpPr>
          <p:cNvPr id="235533" name="Text Box 13"/>
          <p:cNvSpPr txBox="1">
            <a:spLocks noChangeArrowheads="1"/>
          </p:cNvSpPr>
          <p:nvPr/>
        </p:nvSpPr>
        <p:spPr bwMode="auto">
          <a:xfrm>
            <a:off x="685800" y="4876800"/>
            <a:ext cx="61658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a:t>
            </a:r>
          </a:p>
          <a:p>
            <a:pPr eaLnBrk="1" hangingPunct="1">
              <a:spcBef>
                <a:spcPct val="0"/>
              </a:spcBef>
              <a:buClrTx/>
              <a:buSzTx/>
              <a:buFontTx/>
              <a:buNone/>
            </a:pPr>
            <a:r>
              <a:rPr lang="ja-JP" altLang="en-US" sz="2800" dirty="0">
                <a:latin typeface="Times New Roman" panose="02020603050405020304" pitchFamily="18" charset="0"/>
              </a:rPr>
              <a:t>全てのブロックで </a:t>
            </a:r>
            <a:r>
              <a:rPr lang="en-US" altLang="ja-JP" sz="2800" dirty="0">
                <a:latin typeface="Times New Roman" panose="02020603050405020304" pitchFamily="18" charset="0"/>
              </a:rPr>
              <a:t>a </a:t>
            </a:r>
            <a:r>
              <a:rPr lang="ja-JP" altLang="en-US" sz="2800" dirty="0">
                <a:latin typeface="Times New Roman" panose="02020603050405020304" pitchFamily="18" charset="0"/>
              </a:rPr>
              <a:t>に同一の定数を代入</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35530"/>
                                        </p:tgtEl>
                                        <p:attrNameLst>
                                          <p:attrName>style.visibility</p:attrName>
                                        </p:attrNameLst>
                                      </p:cBhvr>
                                      <p:to>
                                        <p:strVal val="visible"/>
                                      </p:to>
                                    </p:set>
                                    <p:animEffect transition="in" filter="wipe(up)">
                                      <p:cBhvr>
                                        <p:cTn id="7" dur="500"/>
                                        <p:tgtEl>
                                          <p:spTgt spid="235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5533"/>
                                        </p:tgtEl>
                                        <p:attrNameLst>
                                          <p:attrName>style.visibility</p:attrName>
                                        </p:attrNameLst>
                                      </p:cBhvr>
                                      <p:to>
                                        <p:strVal val="visible"/>
                                      </p:to>
                                    </p:set>
                                    <p:animEffect transition="in" filter="checkerboard(across)">
                                      <p:cBhvr>
                                        <p:cTn id="12" dur="500"/>
                                        <p:tgtEl>
                                          <p:spTgt spid="235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3"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定数伝播</a:t>
            </a:r>
          </a:p>
        </p:txBody>
      </p:sp>
      <p:sp>
        <p:nvSpPr>
          <p:cNvPr id="64515" name="Rectangle 3"/>
          <p:cNvSpPr>
            <a:spLocks noChangeArrowheads="1"/>
          </p:cNvSpPr>
          <p:nvPr/>
        </p:nvSpPr>
        <p:spPr bwMode="auto">
          <a:xfrm>
            <a:off x="2667000" y="18288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4;</a:t>
            </a:r>
          </a:p>
        </p:txBody>
      </p:sp>
      <p:sp>
        <p:nvSpPr>
          <p:cNvPr id="64516" name="Line 4"/>
          <p:cNvSpPr>
            <a:spLocks noChangeShapeType="1"/>
          </p:cNvSpPr>
          <p:nvPr/>
        </p:nvSpPr>
        <p:spPr bwMode="auto">
          <a:xfrm>
            <a:off x="2895600" y="24384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4517" name="Rectangle 5"/>
          <p:cNvSpPr>
            <a:spLocks noChangeArrowheads="1"/>
          </p:cNvSpPr>
          <p:nvPr/>
        </p:nvSpPr>
        <p:spPr bwMode="auto">
          <a:xfrm>
            <a:off x="2209800" y="3048000"/>
            <a:ext cx="1371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endParaRPr lang="en-US" altLang="ja-JP" dirty="0">
              <a:latin typeface="Times New Roman" panose="02020603050405020304" pitchFamily="18" charset="0"/>
            </a:endParaRPr>
          </a:p>
        </p:txBody>
      </p:sp>
      <p:sp>
        <p:nvSpPr>
          <p:cNvPr id="64518" name="Line 6"/>
          <p:cNvSpPr>
            <a:spLocks noChangeShapeType="1"/>
          </p:cNvSpPr>
          <p:nvPr/>
        </p:nvSpPr>
        <p:spPr bwMode="auto">
          <a:xfrm>
            <a:off x="4495800" y="24384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4519" name="Rectangle 7"/>
          <p:cNvSpPr>
            <a:spLocks noChangeArrowheads="1"/>
          </p:cNvSpPr>
          <p:nvPr/>
        </p:nvSpPr>
        <p:spPr bwMode="auto">
          <a:xfrm>
            <a:off x="3810000" y="3048000"/>
            <a:ext cx="1371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x;</a:t>
            </a:r>
          </a:p>
        </p:txBody>
      </p:sp>
      <p:sp>
        <p:nvSpPr>
          <p:cNvPr id="64520" name="Rectangle 8"/>
          <p:cNvSpPr>
            <a:spLocks noChangeArrowheads="1"/>
          </p:cNvSpPr>
          <p:nvPr/>
        </p:nvSpPr>
        <p:spPr bwMode="auto">
          <a:xfrm>
            <a:off x="2743200" y="42672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a + 6;</a:t>
            </a:r>
          </a:p>
        </p:txBody>
      </p:sp>
      <p:sp>
        <p:nvSpPr>
          <p:cNvPr id="64521" name="Line 9"/>
          <p:cNvSpPr>
            <a:spLocks noChangeShapeType="1"/>
          </p:cNvSpPr>
          <p:nvPr/>
        </p:nvSpPr>
        <p:spPr bwMode="auto">
          <a:xfrm>
            <a:off x="2895600" y="36576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4522" name="Line 10"/>
          <p:cNvSpPr>
            <a:spLocks noChangeShapeType="1"/>
          </p:cNvSpPr>
          <p:nvPr/>
        </p:nvSpPr>
        <p:spPr bwMode="auto">
          <a:xfrm>
            <a:off x="4495800" y="36576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270348" name="Text Box 12"/>
          <p:cNvSpPr txBox="1">
            <a:spLocks noChangeArrowheads="1"/>
          </p:cNvSpPr>
          <p:nvPr/>
        </p:nvSpPr>
        <p:spPr bwMode="auto">
          <a:xfrm>
            <a:off x="2133600" y="5257800"/>
            <a:ext cx="6217064"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a </a:t>
            </a:r>
            <a:r>
              <a:rPr lang="ja-JP" altLang="en-US" sz="2800" dirty="0">
                <a:latin typeface="Times New Roman" panose="02020603050405020304" pitchFamily="18" charset="0"/>
              </a:rPr>
              <a:t>に定数 4 以外が入るルートがあるので</a:t>
            </a:r>
          </a:p>
          <a:p>
            <a:pPr eaLnBrk="1" hangingPunct="1">
              <a:spcBef>
                <a:spcPct val="0"/>
              </a:spcBef>
              <a:buClrTx/>
              <a:buSzTx/>
              <a:buFontTx/>
              <a:buNone/>
            </a:pPr>
            <a:r>
              <a:rPr lang="ja-JP" altLang="en-US" sz="2800" dirty="0">
                <a:latin typeface="Times New Roman" panose="02020603050405020304" pitchFamily="18" charset="0"/>
              </a:rPr>
              <a:t>定数とは見做せない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0348"/>
                                        </p:tgtEl>
                                        <p:attrNameLst>
                                          <p:attrName>style.visibility</p:attrName>
                                        </p:attrNameLst>
                                      </p:cBhvr>
                                      <p:to>
                                        <p:strVal val="visible"/>
                                      </p:to>
                                    </p:set>
                                    <p:animEffect transition="in" filter="checkerboard(across)">
                                      <p:cBhvr>
                                        <p:cTn id="7" dur="500"/>
                                        <p:tgtEl>
                                          <p:spTgt spid="2703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4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覗き穴最適化</a:t>
            </a:r>
            <a:br>
              <a:rPr lang="ja-JP" altLang="en-US" dirty="0">
                <a:effectLst/>
                <a:latin typeface="Times New Roman" panose="02020603050405020304" pitchFamily="18" charset="0"/>
                <a:ea typeface="ＭＳ Ｐゴシック" panose="020B0600070205080204" pitchFamily="50" charset="-128"/>
              </a:rPr>
            </a:br>
            <a:r>
              <a:rPr lang="ja-JP" altLang="en-US" dirty="0">
                <a:effectLst/>
                <a:latin typeface="Times New Roman" panose="02020603050405020304" pitchFamily="18" charset="0"/>
                <a:ea typeface="ＭＳ Ｐゴシック" panose="020B0600070205080204" pitchFamily="50" charset="-128"/>
              </a:rPr>
              <a:t>(</a:t>
            </a:r>
            <a:r>
              <a:rPr lang="en-US" altLang="ja-JP" dirty="0">
                <a:effectLst/>
                <a:latin typeface="Times New Roman" panose="02020603050405020304" pitchFamily="18" charset="0"/>
                <a:ea typeface="ＭＳ Ｐゴシック" panose="020B0600070205080204" pitchFamily="50" charset="-128"/>
              </a:rPr>
              <a:t>peephole optimization)</a:t>
            </a:r>
          </a:p>
        </p:txBody>
      </p:sp>
      <p:sp>
        <p:nvSpPr>
          <p:cNvPr id="11267" name="Rectangle 3"/>
          <p:cNvSpPr>
            <a:spLocks noGrp="1" noChangeArrowheads="1"/>
          </p:cNvSpPr>
          <p:nvPr>
            <p:ph type="body" idx="4294967295"/>
          </p:nvPr>
        </p:nvSpPr>
        <p:spPr>
          <a:xfrm>
            <a:off x="1066800" y="1981200"/>
            <a:ext cx="75438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覗き穴最適化</a:t>
            </a:r>
          </a:p>
          <a:p>
            <a:pPr lvl="1"/>
            <a:r>
              <a:rPr lang="ja-JP" altLang="en-US" dirty="0">
                <a:effectLst/>
                <a:latin typeface="Times New Roman" panose="02020603050405020304" pitchFamily="18" charset="0"/>
                <a:ea typeface="ＭＳ Ｐゴシック" panose="020B0600070205080204" pitchFamily="50" charset="-128"/>
              </a:rPr>
              <a:t>局所的最適化</a:t>
            </a:r>
          </a:p>
        </p:txBody>
      </p:sp>
      <p:sp>
        <p:nvSpPr>
          <p:cNvPr id="162820" name="Rectangle 4"/>
          <p:cNvSpPr>
            <a:spLocks noChangeArrowheads="1"/>
          </p:cNvSpPr>
          <p:nvPr/>
        </p:nvSpPr>
        <p:spPr bwMode="auto">
          <a:xfrm>
            <a:off x="1371600" y="3505200"/>
            <a:ext cx="60960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一定範囲(覗き穴)内の命令をチェック</a:t>
            </a:r>
          </a:p>
        </p:txBody>
      </p:sp>
      <p:grpSp>
        <p:nvGrpSpPr>
          <p:cNvPr id="162823" name="Group 7"/>
          <p:cNvGrpSpPr>
            <a:grpSpLocks/>
          </p:cNvGrpSpPr>
          <p:nvPr/>
        </p:nvGrpSpPr>
        <p:grpSpPr bwMode="auto">
          <a:xfrm>
            <a:off x="1371600" y="4419600"/>
            <a:ext cx="6096000" cy="1371600"/>
            <a:chOff x="864" y="2784"/>
            <a:chExt cx="3840" cy="864"/>
          </a:xfrm>
        </p:grpSpPr>
        <p:sp>
          <p:nvSpPr>
            <p:cNvPr id="11272" name="AutoShape 5"/>
            <p:cNvSpPr>
              <a:spLocks noChangeArrowheads="1"/>
            </p:cNvSpPr>
            <p:nvPr/>
          </p:nvSpPr>
          <p:spPr bwMode="auto">
            <a:xfrm>
              <a:off x="2352" y="2784"/>
              <a:ext cx="768"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11273" name="Rectangle 6"/>
            <p:cNvSpPr>
              <a:spLocks noChangeArrowheads="1"/>
            </p:cNvSpPr>
            <p:nvPr/>
          </p:nvSpPr>
          <p:spPr bwMode="auto">
            <a:xfrm>
              <a:off x="864" y="3216"/>
              <a:ext cx="3840" cy="43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より効率的な命令に置換え</a:t>
              </a:r>
              <a:endParaRPr lang="en-US" altLang="ja-JP" sz="2800" dirty="0">
                <a:latin typeface="Times New Roman" panose="02020603050405020304" pitchFamily="18" charset="0"/>
              </a:endParaRPr>
            </a:p>
          </p:txBody>
        </p:sp>
      </p:grpSp>
      <p:sp>
        <p:nvSpPr>
          <p:cNvPr id="162826" name="Text Box 10"/>
          <p:cNvSpPr txBox="1">
            <a:spLocks noChangeArrowheads="1"/>
          </p:cNvSpPr>
          <p:nvPr/>
        </p:nvSpPr>
        <p:spPr bwMode="auto">
          <a:xfrm>
            <a:off x="3048000" y="6019800"/>
            <a:ext cx="2259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覗き穴の範囲</a:t>
            </a:r>
          </a:p>
        </p:txBody>
      </p:sp>
      <p:sp>
        <p:nvSpPr>
          <p:cNvPr id="162827" name="Text Box 11"/>
          <p:cNvSpPr txBox="1">
            <a:spLocks noChangeArrowheads="1"/>
          </p:cNvSpPr>
          <p:nvPr/>
        </p:nvSpPr>
        <p:spPr bwMode="auto">
          <a:xfrm>
            <a:off x="5181600" y="6019800"/>
            <a:ext cx="23495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 基本ブロック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2820"/>
                                        </p:tgtEl>
                                        <p:attrNameLst>
                                          <p:attrName>style.visibility</p:attrName>
                                        </p:attrNameLst>
                                      </p:cBhvr>
                                      <p:to>
                                        <p:strVal val="visible"/>
                                      </p:to>
                                    </p:set>
                                    <p:animEffect transition="in" filter="wipe(up)">
                                      <p:cBhvr>
                                        <p:cTn id="7" dur="500"/>
                                        <p:tgtEl>
                                          <p:spTgt spid="1628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62823"/>
                                        </p:tgtEl>
                                        <p:attrNameLst>
                                          <p:attrName>style.visibility</p:attrName>
                                        </p:attrNameLst>
                                      </p:cBhvr>
                                      <p:to>
                                        <p:strVal val="visible"/>
                                      </p:to>
                                    </p:set>
                                    <p:animEffect transition="in" filter="wipe(up)">
                                      <p:cBhvr>
                                        <p:cTn id="12" dur="500"/>
                                        <p:tgtEl>
                                          <p:spTgt spid="1628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2826"/>
                                        </p:tgtEl>
                                        <p:attrNameLst>
                                          <p:attrName>style.visibility</p:attrName>
                                        </p:attrNameLst>
                                      </p:cBhvr>
                                      <p:to>
                                        <p:strVal val="visible"/>
                                      </p:to>
                                    </p:set>
                                    <p:animEffect transition="in" filter="checkerboard(across)">
                                      <p:cBhvr>
                                        <p:cTn id="17" dur="500"/>
                                        <p:tgtEl>
                                          <p:spTgt spid="16282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62827"/>
                                        </p:tgtEl>
                                        <p:attrNameLst>
                                          <p:attrName>style.visibility</p:attrName>
                                        </p:attrNameLst>
                                      </p:cBhvr>
                                      <p:to>
                                        <p:strVal val="visible"/>
                                      </p:to>
                                    </p:set>
                                    <p:animEffect transition="in" filter="checkerboard(across)">
                                      <p:cBhvr>
                                        <p:cTn id="22" dur="500"/>
                                        <p:tgtEl>
                                          <p:spTgt spid="162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0" grpId="0" animBg="1" autoUpdateAnimBg="0"/>
      <p:bldP spid="162826" grpId="0" autoUpdateAnimBg="0"/>
      <p:bldP spid="162827"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複写伝播</a:t>
            </a:r>
          </a:p>
        </p:txBody>
      </p:sp>
      <p:sp>
        <p:nvSpPr>
          <p:cNvPr id="65539" name="Rectangle 1027"/>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値をコピーした変数は同一として扱う</a:t>
            </a:r>
          </a:p>
        </p:txBody>
      </p:sp>
      <p:sp>
        <p:nvSpPr>
          <p:cNvPr id="65540" name="Rectangle 1029"/>
          <p:cNvSpPr>
            <a:spLocks noChangeArrowheads="1"/>
          </p:cNvSpPr>
          <p:nvPr/>
        </p:nvSpPr>
        <p:spPr bwMode="auto">
          <a:xfrm>
            <a:off x="1981200" y="2819400"/>
            <a:ext cx="26670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a:t>
            </a:r>
          </a:p>
          <a:p>
            <a:pPr eaLnBrk="1" hangingPunct="1">
              <a:spcBef>
                <a:spcPct val="0"/>
              </a:spcBef>
              <a:buClrTx/>
              <a:buSzTx/>
              <a:buFontTx/>
              <a:buNone/>
            </a:pPr>
            <a:r>
              <a:rPr lang="en-US" altLang="ja-JP" dirty="0">
                <a:latin typeface="Times New Roman" panose="02020603050405020304" pitchFamily="18" charset="0"/>
              </a:rPr>
              <a:t>b = a * 5;</a:t>
            </a:r>
          </a:p>
        </p:txBody>
      </p:sp>
      <p:grpSp>
        <p:nvGrpSpPr>
          <p:cNvPr id="232454" name="Group 1030"/>
          <p:cNvGrpSpPr>
            <a:grpSpLocks/>
          </p:cNvGrpSpPr>
          <p:nvPr/>
        </p:nvGrpSpPr>
        <p:grpSpPr bwMode="auto">
          <a:xfrm>
            <a:off x="4800600" y="2819400"/>
            <a:ext cx="3429000" cy="1066800"/>
            <a:chOff x="3024" y="1776"/>
            <a:chExt cx="2160" cy="672"/>
          </a:xfrm>
        </p:grpSpPr>
        <p:sp>
          <p:nvSpPr>
            <p:cNvPr id="65544" name="Rectangle 1031"/>
            <p:cNvSpPr>
              <a:spLocks noChangeArrowheads="1"/>
            </p:cNvSpPr>
            <p:nvPr/>
          </p:nvSpPr>
          <p:spPr bwMode="auto">
            <a:xfrm>
              <a:off x="3504" y="1776"/>
              <a:ext cx="1680" cy="67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a:t>
              </a:r>
              <a:r>
                <a:rPr lang="ja-JP" altLang="en-US"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b = i * 5;</a:t>
              </a:r>
            </a:p>
          </p:txBody>
        </p:sp>
        <p:sp>
          <p:nvSpPr>
            <p:cNvPr id="65545" name="AutoShape 1032"/>
            <p:cNvSpPr>
              <a:spLocks noChangeArrowheads="1"/>
            </p:cNvSpPr>
            <p:nvPr/>
          </p:nvSpPr>
          <p:spPr bwMode="auto">
            <a:xfrm>
              <a:off x="3024" y="1824"/>
              <a:ext cx="384"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32457" name="Text Box 1033"/>
          <p:cNvSpPr txBox="1">
            <a:spLocks noChangeArrowheads="1"/>
          </p:cNvSpPr>
          <p:nvPr/>
        </p:nvSpPr>
        <p:spPr bwMode="auto">
          <a:xfrm>
            <a:off x="914400" y="4495800"/>
            <a:ext cx="5779444"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a:t>
            </a:r>
          </a:p>
          <a:p>
            <a:pPr eaLnBrk="1" hangingPunct="1">
              <a:spcBef>
                <a:spcPct val="0"/>
              </a:spcBef>
              <a:buClrTx/>
              <a:buSzTx/>
              <a:buFontTx/>
              <a:buNone/>
            </a:pPr>
            <a:r>
              <a:rPr lang="en-US" altLang="ja-JP" sz="2800" dirty="0">
                <a:latin typeface="Times New Roman" panose="02020603050405020304" pitchFamily="18" charset="0"/>
              </a:rPr>
              <a:t>b </a:t>
            </a:r>
            <a:r>
              <a:rPr lang="ja-JP" altLang="en-US" sz="2800" dirty="0">
                <a:latin typeface="Times New Roman" panose="02020603050405020304" pitchFamily="18" charset="0"/>
              </a:rPr>
              <a:t>を計算する前に必ず </a:t>
            </a:r>
            <a:r>
              <a:rPr lang="en-US" altLang="ja-JP" sz="2800" dirty="0">
                <a:latin typeface="Times New Roman" panose="02020603050405020304" pitchFamily="18" charset="0"/>
              </a:rPr>
              <a:t>a </a:t>
            </a:r>
            <a:r>
              <a:rPr lang="ja-JP" altLang="en-US" sz="2800" dirty="0">
                <a:latin typeface="Times New Roman" panose="02020603050405020304" pitchFamily="18" charset="0"/>
              </a:rPr>
              <a:t>に </a:t>
            </a:r>
            <a:r>
              <a:rPr lang="en-US" altLang="ja-JP" sz="2800" dirty="0" err="1">
                <a:latin typeface="Times New Roman" panose="02020603050405020304" pitchFamily="18" charset="0"/>
              </a:rPr>
              <a:t>i</a:t>
            </a:r>
            <a:r>
              <a:rPr lang="en-US" altLang="ja-JP" sz="2800" dirty="0">
                <a:latin typeface="Times New Roman" panose="02020603050405020304" pitchFamily="18" charset="0"/>
              </a:rPr>
              <a:t> </a:t>
            </a:r>
            <a:r>
              <a:rPr lang="ja-JP" altLang="en-US" sz="2800" dirty="0">
                <a:latin typeface="Times New Roman" panose="02020603050405020304" pitchFamily="18" charset="0"/>
              </a:rPr>
              <a:t>をコピー</a:t>
            </a:r>
          </a:p>
          <a:p>
            <a:pPr eaLnBrk="1" hangingPunct="1">
              <a:spcBef>
                <a:spcPct val="0"/>
              </a:spcBef>
              <a:buClrTx/>
              <a:buSzTx/>
              <a:buFontTx/>
              <a:buNone/>
            </a:pPr>
            <a:r>
              <a:rPr lang="en-US" altLang="ja-JP" sz="2800" dirty="0">
                <a:latin typeface="Times New Roman" panose="02020603050405020304" pitchFamily="18" charset="0"/>
              </a:rPr>
              <a:t>i </a:t>
            </a:r>
            <a:r>
              <a:rPr lang="ja-JP" altLang="en-US" sz="2800" dirty="0">
                <a:latin typeface="Times New Roman" panose="02020603050405020304" pitchFamily="18" charset="0"/>
              </a:rPr>
              <a:t>の値に変化無し</a:t>
            </a:r>
          </a:p>
        </p:txBody>
      </p:sp>
      <p:sp>
        <p:nvSpPr>
          <p:cNvPr id="232458" name="Text Box 1034"/>
          <p:cNvSpPr txBox="1">
            <a:spLocks noChangeArrowheads="1"/>
          </p:cNvSpPr>
          <p:nvPr/>
        </p:nvSpPr>
        <p:spPr bwMode="auto">
          <a:xfrm>
            <a:off x="2209800" y="4038600"/>
            <a:ext cx="65738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利点 : </a:t>
            </a:r>
            <a:r>
              <a:rPr lang="en-US" altLang="ja-JP" sz="2800" dirty="0">
                <a:latin typeface="Times New Roman" panose="02020603050405020304" pitchFamily="18" charset="0"/>
              </a:rPr>
              <a:t>a </a:t>
            </a:r>
            <a:r>
              <a:rPr lang="ja-JP" altLang="en-US" sz="2800" dirty="0">
                <a:latin typeface="Times New Roman" panose="02020603050405020304" pitchFamily="18" charset="0"/>
              </a:rPr>
              <a:t>への代入が不要になる場合がある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32454"/>
                                        </p:tgtEl>
                                        <p:attrNameLst>
                                          <p:attrName>style.visibility</p:attrName>
                                        </p:attrNameLst>
                                      </p:cBhvr>
                                      <p:to>
                                        <p:strVal val="visible"/>
                                      </p:to>
                                    </p:set>
                                    <p:animEffect transition="in" filter="wipe(left)">
                                      <p:cBhvr>
                                        <p:cTn id="7" dur="500"/>
                                        <p:tgtEl>
                                          <p:spTgt spid="2324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2458"/>
                                        </p:tgtEl>
                                        <p:attrNameLst>
                                          <p:attrName>style.visibility</p:attrName>
                                        </p:attrNameLst>
                                      </p:cBhvr>
                                      <p:to>
                                        <p:strVal val="visible"/>
                                      </p:to>
                                    </p:set>
                                    <p:animEffect transition="in" filter="checkerboard(across)">
                                      <p:cBhvr>
                                        <p:cTn id="12" dur="500"/>
                                        <p:tgtEl>
                                          <p:spTgt spid="2324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32457"/>
                                        </p:tgtEl>
                                        <p:attrNameLst>
                                          <p:attrName>style.visibility</p:attrName>
                                        </p:attrNameLst>
                                      </p:cBhvr>
                                      <p:to>
                                        <p:strVal val="visible"/>
                                      </p:to>
                                    </p:set>
                                    <p:animEffect transition="in" filter="checkerboard(across)">
                                      <p:cBhvr>
                                        <p:cTn id="17" dur="500"/>
                                        <p:tgtEl>
                                          <p:spTgt spid="232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7" grpId="0" autoUpdateAnimBg="0"/>
      <p:bldP spid="232458"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複写伝播</a:t>
            </a:r>
          </a:p>
        </p:txBody>
      </p:sp>
      <p:sp>
        <p:nvSpPr>
          <p:cNvPr id="66563" name="Rectangle 1027"/>
          <p:cNvSpPr>
            <a:spLocks noChangeArrowheads="1"/>
          </p:cNvSpPr>
          <p:nvPr/>
        </p:nvSpPr>
        <p:spPr bwMode="auto">
          <a:xfrm>
            <a:off x="1524000" y="21336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a:t>
            </a:r>
          </a:p>
        </p:txBody>
      </p:sp>
      <p:sp>
        <p:nvSpPr>
          <p:cNvPr id="66564" name="Rectangle 1028"/>
          <p:cNvSpPr>
            <a:spLocks noChangeArrowheads="1"/>
          </p:cNvSpPr>
          <p:nvPr/>
        </p:nvSpPr>
        <p:spPr bwMode="auto">
          <a:xfrm>
            <a:off x="4419600" y="2895600"/>
            <a:ext cx="2590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a * 5;</a:t>
            </a:r>
          </a:p>
        </p:txBody>
      </p:sp>
      <p:sp>
        <p:nvSpPr>
          <p:cNvPr id="66565" name="Line 1029"/>
          <p:cNvSpPr>
            <a:spLocks noChangeShapeType="1"/>
          </p:cNvSpPr>
          <p:nvPr/>
        </p:nvSpPr>
        <p:spPr bwMode="auto">
          <a:xfrm>
            <a:off x="3505200" y="2438400"/>
            <a:ext cx="91440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6566" name="Rectangle 1030"/>
          <p:cNvSpPr>
            <a:spLocks noChangeArrowheads="1"/>
          </p:cNvSpPr>
          <p:nvPr/>
        </p:nvSpPr>
        <p:spPr bwMode="auto">
          <a:xfrm>
            <a:off x="1524000" y="28956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a:t>
            </a:r>
          </a:p>
        </p:txBody>
      </p:sp>
      <p:sp>
        <p:nvSpPr>
          <p:cNvPr id="66567" name="Line 1031"/>
          <p:cNvSpPr>
            <a:spLocks noChangeShapeType="1"/>
          </p:cNvSpPr>
          <p:nvPr/>
        </p:nvSpPr>
        <p:spPr bwMode="auto">
          <a:xfrm>
            <a:off x="3505200" y="3200400"/>
            <a:ext cx="9144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6568" name="Rectangle 1032"/>
          <p:cNvSpPr>
            <a:spLocks noChangeArrowheads="1"/>
          </p:cNvSpPr>
          <p:nvPr/>
        </p:nvSpPr>
        <p:spPr bwMode="auto">
          <a:xfrm>
            <a:off x="1524000" y="36576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a:t>
            </a:r>
          </a:p>
        </p:txBody>
      </p:sp>
      <p:sp>
        <p:nvSpPr>
          <p:cNvPr id="66569" name="Line 1033"/>
          <p:cNvSpPr>
            <a:spLocks noChangeShapeType="1"/>
          </p:cNvSpPr>
          <p:nvPr/>
        </p:nvSpPr>
        <p:spPr bwMode="auto">
          <a:xfrm flipV="1">
            <a:off x="3505200" y="3429000"/>
            <a:ext cx="91440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nvGrpSpPr>
          <p:cNvPr id="237578" name="Group 1034"/>
          <p:cNvGrpSpPr>
            <a:grpSpLocks/>
          </p:cNvGrpSpPr>
          <p:nvPr/>
        </p:nvGrpSpPr>
        <p:grpSpPr bwMode="auto">
          <a:xfrm>
            <a:off x="4419600" y="3657600"/>
            <a:ext cx="2590800" cy="1524000"/>
            <a:chOff x="2832" y="2304"/>
            <a:chExt cx="1632" cy="960"/>
          </a:xfrm>
        </p:grpSpPr>
        <p:sp>
          <p:nvSpPr>
            <p:cNvPr id="66572" name="AutoShape 1035"/>
            <p:cNvSpPr>
              <a:spLocks noChangeArrowheads="1"/>
            </p:cNvSpPr>
            <p:nvPr/>
          </p:nvSpPr>
          <p:spPr bwMode="auto">
            <a:xfrm>
              <a:off x="3264" y="2304"/>
              <a:ext cx="720" cy="52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800" dirty="0">
                  <a:latin typeface="Times New Roman" panose="02020603050405020304" pitchFamily="18" charset="0"/>
                </a:rPr>
                <a:t>複写</a:t>
              </a:r>
            </a:p>
            <a:p>
              <a:pPr algn="ctr" eaLnBrk="1" hangingPunct="1">
                <a:spcBef>
                  <a:spcPct val="0"/>
                </a:spcBef>
                <a:buClrTx/>
                <a:buSzTx/>
                <a:buFontTx/>
                <a:buNone/>
              </a:pPr>
              <a:r>
                <a:rPr lang="ja-JP" altLang="en-US" sz="1800" dirty="0">
                  <a:latin typeface="Times New Roman" panose="02020603050405020304" pitchFamily="18" charset="0"/>
                </a:rPr>
                <a:t>伝播</a:t>
              </a:r>
            </a:p>
          </p:txBody>
        </p:sp>
        <p:sp>
          <p:nvSpPr>
            <p:cNvPr id="66573" name="Rectangle 1036"/>
            <p:cNvSpPr>
              <a:spLocks noChangeArrowheads="1"/>
            </p:cNvSpPr>
            <p:nvPr/>
          </p:nvSpPr>
          <p:spPr bwMode="auto">
            <a:xfrm>
              <a:off x="2832" y="2880"/>
              <a:ext cx="1632"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i * 5;</a:t>
              </a:r>
            </a:p>
          </p:txBody>
        </p:sp>
      </p:grpSp>
      <p:sp>
        <p:nvSpPr>
          <p:cNvPr id="237581" name="Text Box 1037"/>
          <p:cNvSpPr txBox="1">
            <a:spLocks noChangeArrowheads="1"/>
          </p:cNvSpPr>
          <p:nvPr/>
        </p:nvSpPr>
        <p:spPr bwMode="auto">
          <a:xfrm>
            <a:off x="685800" y="4876800"/>
            <a:ext cx="4966722"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a:t>
            </a:r>
          </a:p>
          <a:p>
            <a:pPr eaLnBrk="1" hangingPunct="1">
              <a:spcBef>
                <a:spcPct val="0"/>
              </a:spcBef>
              <a:buClrTx/>
              <a:buSzTx/>
              <a:buFontTx/>
              <a:buNone/>
            </a:pPr>
            <a:r>
              <a:rPr lang="ja-JP" altLang="en-US" sz="2800" dirty="0">
                <a:latin typeface="Times New Roman" panose="02020603050405020304" pitchFamily="18" charset="0"/>
              </a:rPr>
              <a:t>全てのブロックで </a:t>
            </a:r>
            <a:r>
              <a:rPr lang="en-US" altLang="ja-JP" sz="2800" dirty="0">
                <a:latin typeface="Times New Roman" panose="02020603050405020304" pitchFamily="18" charset="0"/>
              </a:rPr>
              <a:t>a </a:t>
            </a:r>
            <a:r>
              <a:rPr lang="ja-JP" altLang="en-US" sz="2800" dirty="0">
                <a:latin typeface="Times New Roman" panose="02020603050405020304" pitchFamily="18" charset="0"/>
              </a:rPr>
              <a:t>に </a:t>
            </a:r>
            <a:r>
              <a:rPr lang="en-US" altLang="ja-JP" sz="2800" dirty="0" err="1">
                <a:latin typeface="Times New Roman" panose="02020603050405020304" pitchFamily="18" charset="0"/>
              </a:rPr>
              <a:t>i</a:t>
            </a:r>
            <a:r>
              <a:rPr lang="en-US" altLang="ja-JP" sz="2800" dirty="0">
                <a:latin typeface="Times New Roman" panose="02020603050405020304" pitchFamily="18" charset="0"/>
              </a:rPr>
              <a:t> </a:t>
            </a:r>
            <a:r>
              <a:rPr lang="ja-JP" altLang="en-US" sz="2800" dirty="0">
                <a:latin typeface="Times New Roman" panose="02020603050405020304" pitchFamily="18" charset="0"/>
              </a:rPr>
              <a:t>をコピー</a:t>
            </a:r>
          </a:p>
          <a:p>
            <a:pPr eaLnBrk="1" hangingPunct="1">
              <a:spcBef>
                <a:spcPct val="0"/>
              </a:spcBef>
              <a:buClrTx/>
              <a:buSzTx/>
              <a:buFontTx/>
              <a:buNone/>
            </a:pPr>
            <a:r>
              <a:rPr lang="en-US" altLang="ja-JP" sz="2800" dirty="0">
                <a:latin typeface="Times New Roman" panose="02020603050405020304" pitchFamily="18" charset="0"/>
              </a:rPr>
              <a:t>i </a:t>
            </a:r>
            <a:r>
              <a:rPr lang="ja-JP" altLang="en-US" sz="2800" dirty="0">
                <a:latin typeface="Times New Roman" panose="02020603050405020304" pitchFamily="18" charset="0"/>
              </a:rPr>
              <a:t>の値に変化無し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37578"/>
                                        </p:tgtEl>
                                        <p:attrNameLst>
                                          <p:attrName>style.visibility</p:attrName>
                                        </p:attrNameLst>
                                      </p:cBhvr>
                                      <p:to>
                                        <p:strVal val="visible"/>
                                      </p:to>
                                    </p:set>
                                    <p:animEffect transition="in" filter="wipe(up)">
                                      <p:cBhvr>
                                        <p:cTn id="7" dur="500"/>
                                        <p:tgtEl>
                                          <p:spTgt spid="237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7581"/>
                                        </p:tgtEl>
                                        <p:attrNameLst>
                                          <p:attrName>style.visibility</p:attrName>
                                        </p:attrNameLst>
                                      </p:cBhvr>
                                      <p:to>
                                        <p:strVal val="visible"/>
                                      </p:to>
                                    </p:set>
                                    <p:animEffect transition="in" filter="checkerboard(across)">
                                      <p:cBhvr>
                                        <p:cTn id="12" dur="500"/>
                                        <p:tgtEl>
                                          <p:spTgt spid="237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81" grpId="0"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複写伝播</a:t>
            </a:r>
          </a:p>
        </p:txBody>
      </p:sp>
      <p:sp>
        <p:nvSpPr>
          <p:cNvPr id="67587" name="Rectangle 3"/>
          <p:cNvSpPr>
            <a:spLocks noChangeArrowheads="1"/>
          </p:cNvSpPr>
          <p:nvPr/>
        </p:nvSpPr>
        <p:spPr bwMode="auto">
          <a:xfrm>
            <a:off x="2667000" y="18288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i</a:t>
            </a:r>
            <a:r>
              <a:rPr lang="ja-JP" altLang="en-US" dirty="0">
                <a:latin typeface="Times New Roman" panose="02020603050405020304" pitchFamily="18" charset="0"/>
              </a:rPr>
              <a:t>;</a:t>
            </a:r>
          </a:p>
        </p:txBody>
      </p:sp>
      <p:sp>
        <p:nvSpPr>
          <p:cNvPr id="67588" name="Line 4"/>
          <p:cNvSpPr>
            <a:spLocks noChangeShapeType="1"/>
          </p:cNvSpPr>
          <p:nvPr/>
        </p:nvSpPr>
        <p:spPr bwMode="auto">
          <a:xfrm>
            <a:off x="2895600" y="24384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7589" name="Rectangle 5"/>
          <p:cNvSpPr>
            <a:spLocks noChangeArrowheads="1"/>
          </p:cNvSpPr>
          <p:nvPr/>
        </p:nvSpPr>
        <p:spPr bwMode="auto">
          <a:xfrm>
            <a:off x="2209800" y="3048000"/>
            <a:ext cx="1371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endParaRPr lang="en-US" altLang="ja-JP" dirty="0">
              <a:latin typeface="Times New Roman" panose="02020603050405020304" pitchFamily="18" charset="0"/>
            </a:endParaRPr>
          </a:p>
        </p:txBody>
      </p:sp>
      <p:sp>
        <p:nvSpPr>
          <p:cNvPr id="67590" name="Line 6"/>
          <p:cNvSpPr>
            <a:spLocks noChangeShapeType="1"/>
          </p:cNvSpPr>
          <p:nvPr/>
        </p:nvSpPr>
        <p:spPr bwMode="auto">
          <a:xfrm>
            <a:off x="4495800" y="24384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7591" name="Rectangle 7"/>
          <p:cNvSpPr>
            <a:spLocks noChangeArrowheads="1"/>
          </p:cNvSpPr>
          <p:nvPr/>
        </p:nvSpPr>
        <p:spPr bwMode="auto">
          <a:xfrm>
            <a:off x="3810000" y="3048000"/>
            <a:ext cx="1371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a:t>
            </a:r>
          </a:p>
        </p:txBody>
      </p:sp>
      <p:sp>
        <p:nvSpPr>
          <p:cNvPr id="67592" name="Rectangle 8"/>
          <p:cNvSpPr>
            <a:spLocks noChangeArrowheads="1"/>
          </p:cNvSpPr>
          <p:nvPr/>
        </p:nvSpPr>
        <p:spPr bwMode="auto">
          <a:xfrm>
            <a:off x="2743200" y="4267200"/>
            <a:ext cx="1981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b = a * 5;</a:t>
            </a:r>
          </a:p>
        </p:txBody>
      </p:sp>
      <p:sp>
        <p:nvSpPr>
          <p:cNvPr id="67593" name="Line 9"/>
          <p:cNvSpPr>
            <a:spLocks noChangeShapeType="1"/>
          </p:cNvSpPr>
          <p:nvPr/>
        </p:nvSpPr>
        <p:spPr bwMode="auto">
          <a:xfrm>
            <a:off x="2895600" y="36576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7594" name="Line 10"/>
          <p:cNvSpPr>
            <a:spLocks noChangeShapeType="1"/>
          </p:cNvSpPr>
          <p:nvPr/>
        </p:nvSpPr>
        <p:spPr bwMode="auto">
          <a:xfrm>
            <a:off x="4495800" y="36576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271371" name="Text Box 11"/>
          <p:cNvSpPr txBox="1">
            <a:spLocks noChangeArrowheads="1"/>
          </p:cNvSpPr>
          <p:nvPr/>
        </p:nvSpPr>
        <p:spPr bwMode="auto">
          <a:xfrm>
            <a:off x="2133600" y="5257800"/>
            <a:ext cx="5740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a </a:t>
            </a:r>
            <a:r>
              <a:rPr lang="ja-JP" altLang="en-US" sz="2800" dirty="0">
                <a:latin typeface="Times New Roman" panose="02020603050405020304" pitchFamily="18" charset="0"/>
              </a:rPr>
              <a:t>の値が変更されるルートがあるので</a:t>
            </a:r>
          </a:p>
          <a:p>
            <a:pPr eaLnBrk="1" hangingPunct="1">
              <a:spcBef>
                <a:spcPct val="0"/>
              </a:spcBef>
              <a:buClrTx/>
              <a:buSzTx/>
              <a:buFontTx/>
              <a:buNone/>
            </a:pPr>
            <a:r>
              <a:rPr lang="en-US" altLang="ja-JP" sz="2800" dirty="0">
                <a:latin typeface="Times New Roman" panose="02020603050405020304" pitchFamily="18" charset="0"/>
              </a:rPr>
              <a:t>a </a:t>
            </a:r>
            <a:r>
              <a:rPr lang="ja-JP" altLang="en-US" sz="2800" dirty="0">
                <a:latin typeface="Times New Roman" panose="02020603050405020304" pitchFamily="18" charset="0"/>
              </a:rPr>
              <a:t>は </a:t>
            </a:r>
            <a:r>
              <a:rPr lang="en-US" altLang="ja-JP" sz="2800" dirty="0">
                <a:latin typeface="Times New Roman" panose="02020603050405020304" pitchFamily="18" charset="0"/>
              </a:rPr>
              <a:t>i </a:t>
            </a:r>
            <a:r>
              <a:rPr lang="ja-JP" altLang="en-US" sz="2800" dirty="0">
                <a:latin typeface="Times New Roman" panose="02020603050405020304" pitchFamily="18" charset="0"/>
              </a:rPr>
              <a:t>の複写とは見做せない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1371"/>
                                        </p:tgtEl>
                                        <p:attrNameLst>
                                          <p:attrName>style.visibility</p:attrName>
                                        </p:attrNameLst>
                                      </p:cBhvr>
                                      <p:to>
                                        <p:strVal val="visible"/>
                                      </p:to>
                                    </p:set>
                                    <p:animEffect transition="in" filter="checkerboard(across)">
                                      <p:cBhvr>
                                        <p:cTn id="7" dur="500"/>
                                        <p:tgtEl>
                                          <p:spTgt spid="271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71" grpId="0"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部分冗長性の削除</a:t>
            </a:r>
          </a:p>
        </p:txBody>
      </p:sp>
      <p:sp>
        <p:nvSpPr>
          <p:cNvPr id="81923" name="Rectangle 3"/>
          <p:cNvSpPr>
            <a:spLocks noGrp="1" noChangeArrowheads="1"/>
          </p:cNvSpPr>
          <p:nvPr>
            <p:ph type="body" idx="4294967295"/>
          </p:nvPr>
        </p:nvSpPr>
        <p:spPr>
          <a:xfrm>
            <a:off x="10668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部分冗長性の削除</a:t>
            </a:r>
          </a:p>
        </p:txBody>
      </p:sp>
      <p:sp>
        <p:nvSpPr>
          <p:cNvPr id="81924" name="Rectangle 5"/>
          <p:cNvSpPr>
            <a:spLocks noChangeArrowheads="1"/>
          </p:cNvSpPr>
          <p:nvPr/>
        </p:nvSpPr>
        <p:spPr bwMode="auto">
          <a:xfrm>
            <a:off x="1676400" y="2438400"/>
            <a:ext cx="2438400" cy="3962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(a&gt;b) {</a:t>
            </a:r>
          </a:p>
          <a:p>
            <a:pPr eaLnBrk="1" hangingPunct="1">
              <a:spcBef>
                <a:spcPct val="0"/>
              </a:spcBef>
              <a:buClrTx/>
              <a:buSzTx/>
              <a:buFontTx/>
              <a:buNone/>
            </a:pPr>
            <a:r>
              <a:rPr lang="en-US" altLang="ja-JP" dirty="0">
                <a:latin typeface="Times New Roman" panose="02020603050405020304" pitchFamily="18" charset="0"/>
              </a:rPr>
              <a:t>    a = z+1;</a:t>
            </a:r>
          </a:p>
          <a:p>
            <a:pPr eaLnBrk="1" hangingPunct="1">
              <a:spcBef>
                <a:spcPct val="0"/>
              </a:spcBef>
              <a:buClrTx/>
              <a:buSzTx/>
              <a:buFontTx/>
              <a:buNone/>
            </a:pPr>
            <a:r>
              <a:rPr lang="en-US" altLang="ja-JP" dirty="0">
                <a:latin typeface="Times New Roman" panose="02020603050405020304" pitchFamily="18" charset="0"/>
              </a:rPr>
              <a:t>} else {</a:t>
            </a:r>
          </a:p>
          <a:p>
            <a:pPr eaLnBrk="1" hangingPunct="1">
              <a:spcBef>
                <a:spcPct val="0"/>
              </a:spcBef>
              <a:buClrTx/>
              <a:buSzTx/>
              <a:buFontTx/>
              <a:buNone/>
            </a:pPr>
            <a:r>
              <a:rPr lang="en-US" altLang="ja-JP" dirty="0">
                <a:latin typeface="Times New Roman" panose="02020603050405020304" pitchFamily="18" charset="0"/>
              </a:rPr>
              <a:t>    x = c*d;</a:t>
            </a:r>
          </a:p>
          <a:p>
            <a:pPr eaLnBrk="1" hangingPunct="1">
              <a:spcBef>
                <a:spcPct val="0"/>
              </a:spcBef>
              <a:buClrTx/>
              <a:buSzTx/>
              <a:buFontTx/>
              <a:buNone/>
            </a:pPr>
            <a:r>
              <a:rPr lang="en-US" altLang="ja-JP" dirty="0">
                <a:latin typeface="Times New Roman" panose="02020603050405020304" pitchFamily="18" charset="0"/>
              </a:rPr>
              <a:t>    </a:t>
            </a:r>
            <a:r>
              <a:rPr lang="en-US" altLang="ja-JP" dirty="0">
                <a:solidFill>
                  <a:srgbClr val="CCFF99"/>
                </a:solidFill>
                <a:latin typeface="Times New Roman" panose="02020603050405020304" pitchFamily="18" charset="0"/>
              </a:rPr>
              <a:t>z = x+y;</a:t>
            </a:r>
          </a:p>
          <a:p>
            <a:pPr eaLnBrk="1" hangingPunct="1">
              <a:spcBef>
                <a:spcPct val="0"/>
              </a:spcBef>
              <a:buClrTx/>
              <a:buSzTx/>
              <a:buFontTx/>
              <a:buNone/>
            </a:pPr>
            <a:r>
              <a:rPr lang="en-US" altLang="ja-JP" dirty="0">
                <a:latin typeface="Times New Roman" panose="02020603050405020304" pitchFamily="18" charset="0"/>
              </a:rPr>
              <a:t>    a = z-1;</a:t>
            </a:r>
          </a:p>
          <a:p>
            <a:pPr eaLnBrk="1" hangingPunct="1">
              <a:spcBef>
                <a:spcPct val="0"/>
              </a:spcBef>
              <a:buClrTx/>
              <a:buSzTx/>
              <a:buFontTx/>
              <a:buNone/>
            </a:pPr>
            <a:r>
              <a:rPr lang="en-US" altLang="ja-JP"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 </a:t>
            </a:r>
            <a:r>
              <a:rPr lang="en-US" altLang="ja-JP" dirty="0">
                <a:solidFill>
                  <a:srgbClr val="FF99FF"/>
                </a:solidFill>
                <a:latin typeface="Times New Roman" panose="02020603050405020304" pitchFamily="18" charset="0"/>
              </a:rPr>
              <a:t>z = x+y;</a:t>
            </a:r>
          </a:p>
        </p:txBody>
      </p:sp>
      <p:grpSp>
        <p:nvGrpSpPr>
          <p:cNvPr id="186384" name="Group 16"/>
          <p:cNvGrpSpPr>
            <a:grpSpLocks/>
          </p:cNvGrpSpPr>
          <p:nvPr/>
        </p:nvGrpSpPr>
        <p:grpSpPr bwMode="auto">
          <a:xfrm>
            <a:off x="4267200" y="2438400"/>
            <a:ext cx="2971800" cy="3962400"/>
            <a:chOff x="2688" y="1536"/>
            <a:chExt cx="1872" cy="2496"/>
          </a:xfrm>
        </p:grpSpPr>
        <p:sp>
          <p:nvSpPr>
            <p:cNvPr id="81931" name="AutoShape 8"/>
            <p:cNvSpPr>
              <a:spLocks noChangeArrowheads="1"/>
            </p:cNvSpPr>
            <p:nvPr/>
          </p:nvSpPr>
          <p:spPr bwMode="auto">
            <a:xfrm>
              <a:off x="2688" y="2496"/>
              <a:ext cx="432"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81932" name="Rectangle 9"/>
            <p:cNvSpPr>
              <a:spLocks noChangeArrowheads="1"/>
            </p:cNvSpPr>
            <p:nvPr/>
          </p:nvSpPr>
          <p:spPr bwMode="auto">
            <a:xfrm>
              <a:off x="3216" y="1536"/>
              <a:ext cx="1344" cy="249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if (a&gt;b) {</a:t>
              </a:r>
            </a:p>
            <a:p>
              <a:pPr eaLnBrk="1" hangingPunct="1">
                <a:spcBef>
                  <a:spcPct val="0"/>
                </a:spcBef>
                <a:buClrTx/>
                <a:buSzTx/>
                <a:buFontTx/>
                <a:buNone/>
              </a:pPr>
              <a:r>
                <a:rPr lang="en-US" altLang="ja-JP" dirty="0">
                  <a:latin typeface="Times New Roman" panose="02020603050405020304" pitchFamily="18" charset="0"/>
                </a:rPr>
                <a:t>    a = z+1;</a:t>
              </a:r>
            </a:p>
            <a:p>
              <a:pPr eaLnBrk="1" hangingPunct="1">
                <a:spcBef>
                  <a:spcPct val="0"/>
                </a:spcBef>
                <a:buClrTx/>
                <a:buSzTx/>
                <a:buFontTx/>
                <a:buNone/>
              </a:pPr>
              <a:r>
                <a:rPr lang="en-US" altLang="ja-JP" dirty="0">
                  <a:latin typeface="Times New Roman" panose="02020603050405020304" pitchFamily="18" charset="0"/>
                </a:rPr>
                <a:t>    </a:t>
              </a:r>
              <a:r>
                <a:rPr lang="en-US" altLang="ja-JP" dirty="0">
                  <a:solidFill>
                    <a:srgbClr val="FF99FF"/>
                  </a:solidFill>
                  <a:latin typeface="Times New Roman" panose="02020603050405020304" pitchFamily="18" charset="0"/>
                </a:rPr>
                <a:t>z = x+y;</a:t>
              </a:r>
            </a:p>
            <a:p>
              <a:pPr eaLnBrk="1" hangingPunct="1">
                <a:spcBef>
                  <a:spcPct val="0"/>
                </a:spcBef>
                <a:buClrTx/>
                <a:buSzTx/>
                <a:buFontTx/>
                <a:buNone/>
              </a:pPr>
              <a:r>
                <a:rPr lang="en-US" altLang="ja-JP" dirty="0">
                  <a:latin typeface="Times New Roman" panose="02020603050405020304" pitchFamily="18" charset="0"/>
                </a:rPr>
                <a:t>} else {</a:t>
              </a:r>
            </a:p>
            <a:p>
              <a:pPr eaLnBrk="1" hangingPunct="1">
                <a:spcBef>
                  <a:spcPct val="0"/>
                </a:spcBef>
                <a:buClrTx/>
                <a:buSzTx/>
                <a:buFontTx/>
                <a:buNone/>
              </a:pPr>
              <a:r>
                <a:rPr lang="en-US" altLang="ja-JP" dirty="0">
                  <a:latin typeface="Times New Roman" panose="02020603050405020304" pitchFamily="18" charset="0"/>
                </a:rPr>
                <a:t>    x = c*d;</a:t>
              </a:r>
            </a:p>
            <a:p>
              <a:pPr eaLnBrk="1" hangingPunct="1">
                <a:spcBef>
                  <a:spcPct val="0"/>
                </a:spcBef>
                <a:buClrTx/>
                <a:buSzTx/>
                <a:buFontTx/>
                <a:buNone/>
              </a:pPr>
              <a:r>
                <a:rPr lang="en-US" altLang="ja-JP" dirty="0">
                  <a:latin typeface="Times New Roman" panose="02020603050405020304" pitchFamily="18" charset="0"/>
                </a:rPr>
                <a:t>    </a:t>
              </a:r>
              <a:r>
                <a:rPr lang="en-US" altLang="ja-JP" dirty="0">
                  <a:solidFill>
                    <a:srgbClr val="CCFF99"/>
                  </a:solidFill>
                  <a:latin typeface="Times New Roman" panose="02020603050405020304" pitchFamily="18" charset="0"/>
                </a:rPr>
                <a:t>z = x+y;</a:t>
              </a:r>
            </a:p>
            <a:p>
              <a:pPr eaLnBrk="1" hangingPunct="1">
                <a:spcBef>
                  <a:spcPct val="0"/>
                </a:spcBef>
                <a:buClrTx/>
                <a:buSzTx/>
                <a:buFontTx/>
                <a:buNone/>
              </a:pPr>
              <a:r>
                <a:rPr lang="en-US" altLang="ja-JP" dirty="0">
                  <a:latin typeface="Times New Roman" panose="02020603050405020304" pitchFamily="18" charset="0"/>
                </a:rPr>
                <a:t>    a = z-1;</a:t>
              </a:r>
            </a:p>
            <a:p>
              <a:pPr eaLnBrk="1" hangingPunct="1">
                <a:spcBef>
                  <a:spcPct val="0"/>
                </a:spcBef>
                <a:buClrTx/>
                <a:buSzTx/>
                <a:buFontTx/>
                <a:buNone/>
              </a:pPr>
              <a:r>
                <a:rPr lang="en-US" altLang="ja-JP" dirty="0">
                  <a:latin typeface="Times New Roman" panose="02020603050405020304" pitchFamily="18" charset="0"/>
                </a:rPr>
                <a:t>}</a:t>
              </a:r>
            </a:p>
          </p:txBody>
        </p:sp>
      </p:grpSp>
      <p:grpSp>
        <p:nvGrpSpPr>
          <p:cNvPr id="186382" name="Group 14"/>
          <p:cNvGrpSpPr>
            <a:grpSpLocks/>
          </p:cNvGrpSpPr>
          <p:nvPr/>
        </p:nvGrpSpPr>
        <p:grpSpPr bwMode="auto">
          <a:xfrm>
            <a:off x="3886200" y="4800600"/>
            <a:ext cx="1095375" cy="1371600"/>
            <a:chOff x="2448" y="3072"/>
            <a:chExt cx="690" cy="864"/>
          </a:xfrm>
        </p:grpSpPr>
        <p:grpSp>
          <p:nvGrpSpPr>
            <p:cNvPr id="81927" name="Group 12"/>
            <p:cNvGrpSpPr>
              <a:grpSpLocks/>
            </p:cNvGrpSpPr>
            <p:nvPr/>
          </p:nvGrpSpPr>
          <p:grpSpPr bwMode="auto">
            <a:xfrm>
              <a:off x="2448" y="3072"/>
              <a:ext cx="192" cy="864"/>
              <a:chOff x="2448" y="3072"/>
              <a:chExt cx="192" cy="864"/>
            </a:xfrm>
          </p:grpSpPr>
          <p:sp>
            <p:nvSpPr>
              <p:cNvPr id="81929" name="Arc 10"/>
              <p:cNvSpPr>
                <a:spLocks/>
              </p:cNvSpPr>
              <p:nvPr/>
            </p:nvSpPr>
            <p:spPr bwMode="auto">
              <a:xfrm>
                <a:off x="2448" y="3072"/>
                <a:ext cx="192" cy="432"/>
              </a:xfrm>
              <a:custGeom>
                <a:avLst/>
                <a:gdLst>
                  <a:gd name="T0" fmla="*/ 0 w 21600"/>
                  <a:gd name="T1" fmla="*/ 0 h 21600"/>
                  <a:gd name="T2" fmla="*/ 2 w 21600"/>
                  <a:gd name="T3" fmla="*/ 9 h 21600"/>
                  <a:gd name="T4" fmla="*/ 0 w 21600"/>
                  <a:gd name="T5" fmla="*/ 9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81930" name="Arc 11"/>
              <p:cNvSpPr>
                <a:spLocks/>
              </p:cNvSpPr>
              <p:nvPr/>
            </p:nvSpPr>
            <p:spPr bwMode="auto">
              <a:xfrm flipV="1">
                <a:off x="2448" y="3504"/>
                <a:ext cx="192" cy="432"/>
              </a:xfrm>
              <a:custGeom>
                <a:avLst/>
                <a:gdLst>
                  <a:gd name="T0" fmla="*/ 0 w 21600"/>
                  <a:gd name="T1" fmla="*/ 0 h 21600"/>
                  <a:gd name="T2" fmla="*/ 2 w 21600"/>
                  <a:gd name="T3" fmla="*/ 9 h 21600"/>
                  <a:gd name="T4" fmla="*/ 0 w 21600"/>
                  <a:gd name="T5" fmla="*/ 9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81928" name="Text Box 13"/>
            <p:cNvSpPr txBox="1">
              <a:spLocks noChangeArrowheads="1"/>
            </p:cNvSpPr>
            <p:nvPr/>
          </p:nvSpPr>
          <p:spPr bwMode="auto">
            <a:xfrm>
              <a:off x="2640" y="3312"/>
              <a:ext cx="49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冗長</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clickEffect">
                                  <p:stCondLst>
                                    <p:cond delay="0"/>
                                  </p:stCondLst>
                                  <p:childTnLst>
                                    <p:set>
                                      <p:cBhvr>
                                        <p:cTn id="6" dur="1" fill="hold">
                                          <p:stCondLst>
                                            <p:cond delay="0"/>
                                          </p:stCondLst>
                                        </p:cTn>
                                        <p:tgtEl>
                                          <p:spTgt spid="186382"/>
                                        </p:tgtEl>
                                        <p:attrNameLst>
                                          <p:attrName>style.visibility</p:attrName>
                                        </p:attrNameLst>
                                      </p:cBhvr>
                                      <p:to>
                                        <p:strVal val="visible"/>
                                      </p:to>
                                    </p:set>
                                    <p:animEffect transition="in" filter="barn(outHorizontal)">
                                      <p:cBhvr>
                                        <p:cTn id="7" dur="500"/>
                                        <p:tgtEl>
                                          <p:spTgt spid="1863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6384"/>
                                        </p:tgtEl>
                                        <p:attrNameLst>
                                          <p:attrName>style.visibility</p:attrName>
                                        </p:attrNameLst>
                                      </p:cBhvr>
                                      <p:to>
                                        <p:strVal val="visible"/>
                                      </p:to>
                                    </p:set>
                                    <p:animEffect transition="in" filter="wipe(left)">
                                      <p:cBhvr>
                                        <p:cTn id="12" dur="500"/>
                                        <p:tgtEl>
                                          <p:spTgt spid="1863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実行頻度の少ない場所に移動</a:t>
            </a:r>
          </a:p>
        </p:txBody>
      </p:sp>
      <p:sp>
        <p:nvSpPr>
          <p:cNvPr id="7577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ループ内変数をループ外に</a:t>
            </a:r>
          </a:p>
        </p:txBody>
      </p:sp>
      <p:sp>
        <p:nvSpPr>
          <p:cNvPr id="75780" name="Rectangle 4"/>
          <p:cNvSpPr>
            <a:spLocks noChangeArrowheads="1"/>
          </p:cNvSpPr>
          <p:nvPr/>
        </p:nvSpPr>
        <p:spPr bwMode="auto">
          <a:xfrm>
            <a:off x="1066800" y="2819400"/>
            <a:ext cx="35052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(i=0; i&lt;n; ++i) {</a:t>
            </a:r>
          </a:p>
          <a:p>
            <a:pPr eaLnBrk="1" hangingPunct="1">
              <a:spcBef>
                <a:spcPct val="0"/>
              </a:spcBef>
              <a:buClrTx/>
              <a:buSzTx/>
              <a:buFontTx/>
              <a:buNone/>
            </a:pPr>
            <a:r>
              <a:rPr lang="en-US" altLang="ja-JP" dirty="0">
                <a:latin typeface="Times New Roman" panose="02020603050405020304" pitchFamily="18" charset="0"/>
              </a:rPr>
              <a:t>   a = 20;</a:t>
            </a:r>
          </a:p>
          <a:p>
            <a:pPr eaLnBrk="1" hangingPunct="1">
              <a:spcBef>
                <a:spcPct val="0"/>
              </a:spcBef>
              <a:buClrTx/>
              <a:buSzTx/>
              <a:buFontTx/>
              <a:buNone/>
            </a:pPr>
            <a:r>
              <a:rPr lang="en-US" altLang="ja-JP" dirty="0">
                <a:latin typeface="Times New Roman" panose="02020603050405020304" pitchFamily="18" charset="0"/>
              </a:rPr>
              <a:t>       :</a:t>
            </a:r>
          </a:p>
        </p:txBody>
      </p:sp>
      <p:grpSp>
        <p:nvGrpSpPr>
          <p:cNvPr id="241669" name="Group 5"/>
          <p:cNvGrpSpPr>
            <a:grpSpLocks/>
          </p:cNvGrpSpPr>
          <p:nvPr/>
        </p:nvGrpSpPr>
        <p:grpSpPr bwMode="auto">
          <a:xfrm>
            <a:off x="4648200" y="2819400"/>
            <a:ext cx="4114800" cy="1524000"/>
            <a:chOff x="2928" y="1776"/>
            <a:chExt cx="2592" cy="960"/>
          </a:xfrm>
        </p:grpSpPr>
        <p:sp>
          <p:nvSpPr>
            <p:cNvPr id="75783" name="Rectangle 6"/>
            <p:cNvSpPr>
              <a:spLocks noChangeArrowheads="1"/>
            </p:cNvSpPr>
            <p:nvPr/>
          </p:nvSpPr>
          <p:spPr bwMode="auto">
            <a:xfrm>
              <a:off x="3312" y="1776"/>
              <a:ext cx="2208" cy="96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 = 20;</a:t>
              </a:r>
            </a:p>
            <a:p>
              <a:pPr eaLnBrk="1" hangingPunct="1">
                <a:spcBef>
                  <a:spcPct val="0"/>
                </a:spcBef>
                <a:buClrTx/>
                <a:buSzTx/>
                <a:buFontTx/>
                <a:buNone/>
              </a:pPr>
              <a:r>
                <a:rPr lang="en-US" altLang="ja-JP" dirty="0">
                  <a:latin typeface="Times New Roman" panose="02020603050405020304" pitchFamily="18" charset="0"/>
                </a:rPr>
                <a:t>for (i=0; i&lt;n; ++i) {</a:t>
              </a:r>
            </a:p>
            <a:p>
              <a:pPr eaLnBrk="1" hangingPunct="1">
                <a:spcBef>
                  <a:spcPct val="0"/>
                </a:spcBef>
                <a:buClrTx/>
                <a:buSzTx/>
                <a:buFontTx/>
                <a:buNone/>
              </a:pPr>
              <a:r>
                <a:rPr lang="en-US" altLang="ja-JP" dirty="0">
                  <a:latin typeface="Times New Roman" panose="02020603050405020304" pitchFamily="18" charset="0"/>
                </a:rPr>
                <a:t>        :</a:t>
              </a:r>
            </a:p>
          </p:txBody>
        </p:sp>
        <p:sp>
          <p:nvSpPr>
            <p:cNvPr id="75784" name="AutoShape 7"/>
            <p:cNvSpPr>
              <a:spLocks noChangeArrowheads="1"/>
            </p:cNvSpPr>
            <p:nvPr/>
          </p:nvSpPr>
          <p:spPr bwMode="auto">
            <a:xfrm>
              <a:off x="2928" y="2016"/>
              <a:ext cx="288"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241672" name="Text Box 8"/>
          <p:cNvSpPr txBox="1">
            <a:spLocks noChangeArrowheads="1"/>
          </p:cNvSpPr>
          <p:nvPr/>
        </p:nvSpPr>
        <p:spPr bwMode="auto">
          <a:xfrm>
            <a:off x="914400" y="4495800"/>
            <a:ext cx="49815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a:t>
            </a:r>
          </a:p>
          <a:p>
            <a:pPr eaLnBrk="1" hangingPunct="1">
              <a:spcBef>
                <a:spcPct val="0"/>
              </a:spcBef>
              <a:buClrTx/>
              <a:buSzTx/>
              <a:buFontTx/>
              <a:buNone/>
            </a:pPr>
            <a:r>
              <a:rPr lang="en-US" altLang="ja-JP" sz="2800" dirty="0">
                <a:latin typeface="Times New Roman" panose="02020603050405020304" pitchFamily="18" charset="0"/>
              </a:rPr>
              <a:t>a </a:t>
            </a:r>
            <a:r>
              <a:rPr lang="ja-JP" altLang="en-US" sz="2800" dirty="0">
                <a:latin typeface="Times New Roman" panose="02020603050405020304" pitchFamily="18" charset="0"/>
              </a:rPr>
              <a:t>がループ内で不変 = 相対定数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1669"/>
                                        </p:tgtEl>
                                        <p:attrNameLst>
                                          <p:attrName>style.visibility</p:attrName>
                                        </p:attrNameLst>
                                      </p:cBhvr>
                                      <p:to>
                                        <p:strVal val="visible"/>
                                      </p:to>
                                    </p:set>
                                    <p:animEffect transition="in" filter="wipe(left)">
                                      <p:cBhvr>
                                        <p:cTn id="7" dur="500"/>
                                        <p:tgtEl>
                                          <p:spTgt spid="2416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1672"/>
                                        </p:tgtEl>
                                        <p:attrNameLst>
                                          <p:attrName>style.visibility</p:attrName>
                                        </p:attrNameLst>
                                      </p:cBhvr>
                                      <p:to>
                                        <p:strVal val="visible"/>
                                      </p:to>
                                    </p:set>
                                    <p:animEffect transition="in" filter="checkerboard(across)">
                                      <p:cBhvr>
                                        <p:cTn id="12" dur="500"/>
                                        <p:tgtEl>
                                          <p:spTgt spid="2416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2" grpId="0"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実行頻度の少ない場所に移動</a:t>
            </a:r>
          </a:p>
        </p:txBody>
      </p:sp>
      <p:sp>
        <p:nvSpPr>
          <p:cNvPr id="7680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制御変数の計算をループ外に</a:t>
            </a:r>
          </a:p>
        </p:txBody>
      </p:sp>
      <p:sp>
        <p:nvSpPr>
          <p:cNvPr id="76804" name="Rectangle 6"/>
          <p:cNvSpPr>
            <a:spLocks noChangeArrowheads="1"/>
          </p:cNvSpPr>
          <p:nvPr/>
        </p:nvSpPr>
        <p:spPr bwMode="auto">
          <a:xfrm>
            <a:off x="1066800" y="2971800"/>
            <a:ext cx="3505200" cy="114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while (i &lt; n*n) {</a:t>
            </a:r>
          </a:p>
          <a:p>
            <a:pPr eaLnBrk="1" hangingPunct="1">
              <a:spcBef>
                <a:spcPct val="0"/>
              </a:spcBef>
              <a:buClrTx/>
              <a:buSzTx/>
              <a:buFontTx/>
              <a:buNone/>
            </a:pPr>
            <a:r>
              <a:rPr lang="en-US" altLang="ja-JP" dirty="0">
                <a:latin typeface="Times New Roman" panose="02020603050405020304" pitchFamily="18" charset="0"/>
              </a:rPr>
              <a:t>       :</a:t>
            </a:r>
          </a:p>
        </p:txBody>
      </p:sp>
      <p:grpSp>
        <p:nvGrpSpPr>
          <p:cNvPr id="180238" name="Group 14"/>
          <p:cNvGrpSpPr>
            <a:grpSpLocks/>
          </p:cNvGrpSpPr>
          <p:nvPr/>
        </p:nvGrpSpPr>
        <p:grpSpPr bwMode="auto">
          <a:xfrm>
            <a:off x="4648200" y="2971800"/>
            <a:ext cx="4114800" cy="1524000"/>
            <a:chOff x="2928" y="1776"/>
            <a:chExt cx="2592" cy="960"/>
          </a:xfrm>
        </p:grpSpPr>
        <p:sp>
          <p:nvSpPr>
            <p:cNvPr id="76807" name="Rectangle 8"/>
            <p:cNvSpPr>
              <a:spLocks noChangeArrowheads="1"/>
            </p:cNvSpPr>
            <p:nvPr/>
          </p:nvSpPr>
          <p:spPr bwMode="auto">
            <a:xfrm>
              <a:off x="3312" y="1776"/>
              <a:ext cx="2208" cy="96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t = n*n;</a:t>
              </a:r>
            </a:p>
            <a:p>
              <a:pPr eaLnBrk="1" hangingPunct="1">
                <a:spcBef>
                  <a:spcPct val="0"/>
                </a:spcBef>
                <a:buClrTx/>
                <a:buSzTx/>
                <a:buFontTx/>
                <a:buNone/>
              </a:pPr>
              <a:r>
                <a:rPr lang="en-US" altLang="ja-JP" dirty="0">
                  <a:latin typeface="Times New Roman" panose="02020603050405020304" pitchFamily="18" charset="0"/>
                </a:rPr>
                <a:t>while (i &lt; t) {</a:t>
              </a:r>
            </a:p>
            <a:p>
              <a:pPr eaLnBrk="1" hangingPunct="1">
                <a:spcBef>
                  <a:spcPct val="0"/>
                </a:spcBef>
                <a:buClrTx/>
                <a:buSzTx/>
                <a:buFontTx/>
                <a:buNone/>
              </a:pPr>
              <a:r>
                <a:rPr lang="en-US" altLang="ja-JP" dirty="0">
                  <a:latin typeface="Times New Roman" panose="02020603050405020304" pitchFamily="18" charset="0"/>
                </a:rPr>
                <a:t>        :</a:t>
              </a:r>
            </a:p>
          </p:txBody>
        </p:sp>
        <p:sp>
          <p:nvSpPr>
            <p:cNvPr id="76808" name="AutoShape 9"/>
            <p:cNvSpPr>
              <a:spLocks noChangeArrowheads="1"/>
            </p:cNvSpPr>
            <p:nvPr/>
          </p:nvSpPr>
          <p:spPr bwMode="auto">
            <a:xfrm>
              <a:off x="2928" y="2016"/>
              <a:ext cx="288"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80234" name="Text Box 10"/>
          <p:cNvSpPr txBox="1">
            <a:spLocks noChangeArrowheads="1"/>
          </p:cNvSpPr>
          <p:nvPr/>
        </p:nvSpPr>
        <p:spPr bwMode="auto">
          <a:xfrm>
            <a:off x="914400" y="4495800"/>
            <a:ext cx="50022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条件 :</a:t>
            </a:r>
          </a:p>
          <a:p>
            <a:pPr eaLnBrk="1" hangingPunct="1">
              <a:spcBef>
                <a:spcPct val="0"/>
              </a:spcBef>
              <a:buClrTx/>
              <a:buSzTx/>
              <a:buFontTx/>
              <a:buNone/>
            </a:pPr>
            <a:r>
              <a:rPr lang="en-US" altLang="ja-JP" sz="2800" dirty="0">
                <a:latin typeface="Times New Roman" panose="02020603050405020304" pitchFamily="18" charset="0"/>
              </a:rPr>
              <a:t>n </a:t>
            </a:r>
            <a:r>
              <a:rPr lang="ja-JP" altLang="en-US" sz="2800" dirty="0">
                <a:latin typeface="Times New Roman" panose="02020603050405020304" pitchFamily="18" charset="0"/>
              </a:rPr>
              <a:t>がループ内で不変 = 相対定数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0238"/>
                                        </p:tgtEl>
                                        <p:attrNameLst>
                                          <p:attrName>style.visibility</p:attrName>
                                        </p:attrNameLst>
                                      </p:cBhvr>
                                      <p:to>
                                        <p:strVal val="visible"/>
                                      </p:to>
                                    </p:set>
                                    <p:animEffect transition="in" filter="wipe(left)">
                                      <p:cBhvr>
                                        <p:cTn id="7" dur="500"/>
                                        <p:tgtEl>
                                          <p:spTgt spid="1802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0234"/>
                                        </p:tgtEl>
                                        <p:attrNameLst>
                                          <p:attrName>style.visibility</p:attrName>
                                        </p:attrNameLst>
                                      </p:cBhvr>
                                      <p:to>
                                        <p:strVal val="visible"/>
                                      </p:to>
                                    </p:set>
                                    <p:animEffect transition="in" filter="checkerboard(across)">
                                      <p:cBhvr>
                                        <p:cTn id="12" dur="500"/>
                                        <p:tgtEl>
                                          <p:spTgt spid="180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4" grpId="0"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実行頻度の少ない場所に移動</a:t>
            </a:r>
          </a:p>
        </p:txBody>
      </p:sp>
      <p:sp>
        <p:nvSpPr>
          <p:cNvPr id="7782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誘導変数の強さ軽減</a:t>
            </a:r>
          </a:p>
        </p:txBody>
      </p:sp>
      <p:sp>
        <p:nvSpPr>
          <p:cNvPr id="77828" name="Rectangle 4"/>
          <p:cNvSpPr>
            <a:spLocks noChangeArrowheads="1"/>
          </p:cNvSpPr>
          <p:nvPr/>
        </p:nvSpPr>
        <p:spPr bwMode="auto">
          <a:xfrm>
            <a:off x="1066800" y="3200400"/>
            <a:ext cx="35052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(i=0; i&lt;n; ++i) {</a:t>
            </a:r>
          </a:p>
          <a:p>
            <a:pPr eaLnBrk="1" hangingPunct="1">
              <a:spcBef>
                <a:spcPct val="0"/>
              </a:spcBef>
              <a:buClrTx/>
              <a:buSzTx/>
              <a:buFontTx/>
              <a:buNone/>
            </a:pPr>
            <a:r>
              <a:rPr lang="en-US" altLang="ja-JP" dirty="0">
                <a:latin typeface="Times New Roman" panose="02020603050405020304" pitchFamily="18" charset="0"/>
              </a:rPr>
              <a:t>   j</a:t>
            </a:r>
            <a:r>
              <a:rPr lang="ja-JP" altLang="en-US" dirty="0">
                <a:latin typeface="Times New Roman" panose="02020603050405020304" pitchFamily="18" charset="0"/>
              </a:rPr>
              <a:t> = </a:t>
            </a:r>
            <a:r>
              <a:rPr lang="en-US" altLang="ja-JP" dirty="0">
                <a:latin typeface="Times New Roman" panose="02020603050405020304" pitchFamily="18" charset="0"/>
              </a:rPr>
              <a:t>i*10 + 5;</a:t>
            </a:r>
          </a:p>
          <a:p>
            <a:pPr eaLnBrk="1" hangingPunct="1">
              <a:spcBef>
                <a:spcPct val="0"/>
              </a:spcBef>
              <a:buClrTx/>
              <a:buSzTx/>
              <a:buFontTx/>
              <a:buNone/>
            </a:pPr>
            <a:r>
              <a:rPr lang="en-US" altLang="ja-JP" dirty="0">
                <a:latin typeface="Times New Roman" panose="02020603050405020304" pitchFamily="18" charset="0"/>
              </a:rPr>
              <a:t>       :</a:t>
            </a:r>
          </a:p>
        </p:txBody>
      </p:sp>
      <p:grpSp>
        <p:nvGrpSpPr>
          <p:cNvPr id="253961" name="Group 9"/>
          <p:cNvGrpSpPr>
            <a:grpSpLocks/>
          </p:cNvGrpSpPr>
          <p:nvPr/>
        </p:nvGrpSpPr>
        <p:grpSpPr bwMode="auto">
          <a:xfrm>
            <a:off x="4648200" y="3200400"/>
            <a:ext cx="4114800" cy="1981200"/>
            <a:chOff x="2928" y="1776"/>
            <a:chExt cx="2592" cy="1248"/>
          </a:xfrm>
        </p:grpSpPr>
        <p:sp>
          <p:nvSpPr>
            <p:cNvPr id="77832" name="Rectangle 6"/>
            <p:cNvSpPr>
              <a:spLocks noChangeArrowheads="1"/>
            </p:cNvSpPr>
            <p:nvPr/>
          </p:nvSpPr>
          <p:spPr bwMode="auto">
            <a:xfrm>
              <a:off x="3312" y="1776"/>
              <a:ext cx="2208" cy="124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j = -5;</a:t>
              </a:r>
            </a:p>
            <a:p>
              <a:pPr eaLnBrk="1" hangingPunct="1">
                <a:spcBef>
                  <a:spcPct val="0"/>
                </a:spcBef>
                <a:buClrTx/>
                <a:buSzTx/>
                <a:buFontTx/>
                <a:buNone/>
              </a:pPr>
              <a:r>
                <a:rPr lang="en-US" altLang="ja-JP" dirty="0">
                  <a:latin typeface="Times New Roman" panose="02020603050405020304" pitchFamily="18" charset="0"/>
                </a:rPr>
                <a:t>for (i=0; i&lt;n; ++i) {</a:t>
              </a:r>
            </a:p>
            <a:p>
              <a:pPr eaLnBrk="1" hangingPunct="1">
                <a:spcBef>
                  <a:spcPct val="0"/>
                </a:spcBef>
                <a:buClrTx/>
                <a:buSzTx/>
                <a:buFontTx/>
                <a:buNone/>
              </a:pPr>
              <a:r>
                <a:rPr lang="en-US" altLang="ja-JP" dirty="0">
                  <a:latin typeface="Times New Roman" panose="02020603050405020304" pitchFamily="18" charset="0"/>
                </a:rPr>
                <a:t>   j += 10;</a:t>
              </a:r>
            </a:p>
            <a:p>
              <a:pPr eaLnBrk="1" hangingPunct="1">
                <a:spcBef>
                  <a:spcPct val="0"/>
                </a:spcBef>
                <a:buClrTx/>
                <a:buSzTx/>
                <a:buFontTx/>
                <a:buNone/>
              </a:pPr>
              <a:r>
                <a:rPr lang="en-US" altLang="ja-JP" dirty="0">
                  <a:latin typeface="Times New Roman" panose="02020603050405020304" pitchFamily="18" charset="0"/>
                </a:rPr>
                <a:t>        :</a:t>
              </a:r>
            </a:p>
          </p:txBody>
        </p:sp>
        <p:sp>
          <p:nvSpPr>
            <p:cNvPr id="77833" name="AutoShape 7"/>
            <p:cNvSpPr>
              <a:spLocks noChangeArrowheads="1"/>
            </p:cNvSpPr>
            <p:nvPr/>
          </p:nvSpPr>
          <p:spPr bwMode="auto">
            <a:xfrm>
              <a:off x="2928" y="2016"/>
              <a:ext cx="288"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77830" name="Text Box 10"/>
          <p:cNvSpPr txBox="1">
            <a:spLocks noChangeArrowheads="1"/>
          </p:cNvSpPr>
          <p:nvPr/>
        </p:nvSpPr>
        <p:spPr bwMode="auto">
          <a:xfrm>
            <a:off x="2514600" y="2590800"/>
            <a:ext cx="6369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誘導変数 : ループ時に定数だけ値が変わる変数</a:t>
            </a:r>
          </a:p>
        </p:txBody>
      </p:sp>
      <p:sp>
        <p:nvSpPr>
          <p:cNvPr id="253963" name="AutoShape 11"/>
          <p:cNvSpPr>
            <a:spLocks noChangeArrowheads="1"/>
          </p:cNvSpPr>
          <p:nvPr/>
        </p:nvSpPr>
        <p:spPr bwMode="auto">
          <a:xfrm>
            <a:off x="914400" y="5105400"/>
            <a:ext cx="2971800" cy="990600"/>
          </a:xfrm>
          <a:prstGeom prst="wedgeRoundRectCallout">
            <a:avLst>
              <a:gd name="adj1" fmla="val -29806"/>
              <a:gd name="adj2" fmla="val -13333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sz="2800" dirty="0">
                <a:latin typeface="Times New Roman" panose="02020603050405020304" pitchFamily="18" charset="0"/>
              </a:rPr>
              <a:t>j </a:t>
            </a:r>
            <a:r>
              <a:rPr lang="ja-JP" altLang="en-US" sz="2800" dirty="0">
                <a:latin typeface="Times New Roman" panose="02020603050405020304" pitchFamily="18" charset="0"/>
              </a:rPr>
              <a:t>はループ毎に</a:t>
            </a:r>
          </a:p>
          <a:p>
            <a:pPr algn="ctr" eaLnBrk="1" hangingPunct="1">
              <a:spcBef>
                <a:spcPct val="0"/>
              </a:spcBef>
              <a:buClrTx/>
              <a:buSzTx/>
              <a:buFontTx/>
              <a:buNone/>
            </a:pPr>
            <a:r>
              <a:rPr lang="ja-JP" altLang="en-US" sz="2800" dirty="0">
                <a:latin typeface="Times New Roman" panose="02020603050405020304" pitchFamily="18" charset="0"/>
              </a:rPr>
              <a:t>値が 10 増える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3963"/>
                                        </p:tgtEl>
                                        <p:attrNameLst>
                                          <p:attrName>style.visibility</p:attrName>
                                        </p:attrNameLst>
                                      </p:cBhvr>
                                      <p:to>
                                        <p:strVal val="visible"/>
                                      </p:to>
                                    </p:set>
                                    <p:animEffect transition="in" filter="checkerboard(across)">
                                      <p:cBhvr>
                                        <p:cTn id="7" dur="500"/>
                                        <p:tgtEl>
                                          <p:spTgt spid="2539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53961"/>
                                        </p:tgtEl>
                                        <p:attrNameLst>
                                          <p:attrName>style.visibility</p:attrName>
                                        </p:attrNameLst>
                                      </p:cBhvr>
                                      <p:to>
                                        <p:strVal val="visible"/>
                                      </p:to>
                                    </p:set>
                                    <p:animEffect transition="in" filter="wipe(left)">
                                      <p:cBhvr>
                                        <p:cTn id="12" dur="500"/>
                                        <p:tgtEl>
                                          <p:spTgt spid="2539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63" grpId="0" animBg="1"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ループ回数を減らす</a:t>
            </a:r>
          </a:p>
        </p:txBody>
      </p:sp>
      <p:sp>
        <p:nvSpPr>
          <p:cNvPr id="78851" name="Rectangle 3"/>
          <p:cNvSpPr>
            <a:spLocks noGrp="1" noChangeArrowheads="1"/>
          </p:cNvSpPr>
          <p:nvPr>
            <p:ph type="body" idx="4294967295"/>
          </p:nvPr>
        </p:nvSpPr>
        <p:spPr>
          <a:xfrm>
            <a:off x="10668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ループ融合</a:t>
            </a:r>
          </a:p>
        </p:txBody>
      </p:sp>
      <p:sp>
        <p:nvSpPr>
          <p:cNvPr id="78852" name="Rectangle 6"/>
          <p:cNvSpPr>
            <a:spLocks noChangeArrowheads="1"/>
          </p:cNvSpPr>
          <p:nvPr/>
        </p:nvSpPr>
        <p:spPr bwMode="auto">
          <a:xfrm>
            <a:off x="1143000" y="2438400"/>
            <a:ext cx="3429000" cy="3048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(i=0; i&lt;n; ++i) {</a:t>
            </a:r>
          </a:p>
          <a:p>
            <a:pPr eaLnBrk="1" hangingPunct="1">
              <a:spcBef>
                <a:spcPct val="0"/>
              </a:spcBef>
              <a:buClrTx/>
              <a:buSzTx/>
              <a:buFontTx/>
              <a:buNone/>
            </a:pPr>
            <a:r>
              <a:rPr lang="en-US" altLang="ja-JP" dirty="0">
                <a:latin typeface="Times New Roman" panose="02020603050405020304" pitchFamily="18" charset="0"/>
              </a:rPr>
              <a:t>    a[i] = c[i] + x;</a:t>
            </a:r>
          </a:p>
          <a:p>
            <a:pPr eaLnBrk="1" hangingPunct="1">
              <a:spcBef>
                <a:spcPct val="0"/>
              </a:spcBef>
              <a:buClrTx/>
              <a:buSzTx/>
              <a:buFontTx/>
              <a:buNone/>
            </a:pPr>
            <a:r>
              <a:rPr lang="en-US" altLang="ja-JP"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for (i=0; i&lt;n; ++i) {</a:t>
            </a:r>
          </a:p>
          <a:p>
            <a:pPr eaLnBrk="1" hangingPunct="1">
              <a:spcBef>
                <a:spcPct val="0"/>
              </a:spcBef>
              <a:buClrTx/>
              <a:buSzTx/>
              <a:buFontTx/>
              <a:buNone/>
            </a:pPr>
            <a:r>
              <a:rPr lang="en-US" altLang="ja-JP" dirty="0">
                <a:latin typeface="Times New Roman" panose="02020603050405020304" pitchFamily="18" charset="0"/>
              </a:rPr>
              <a:t>    b[i] = c[i] + y;</a:t>
            </a:r>
          </a:p>
          <a:p>
            <a:pPr eaLnBrk="1" hangingPunct="1">
              <a:spcBef>
                <a:spcPct val="0"/>
              </a:spcBef>
              <a:buClrTx/>
              <a:buSzTx/>
              <a:buFontTx/>
              <a:buNone/>
            </a:pPr>
            <a:r>
              <a:rPr lang="en-US" altLang="ja-JP" dirty="0">
                <a:latin typeface="Times New Roman" panose="02020603050405020304" pitchFamily="18" charset="0"/>
              </a:rPr>
              <a:t>}</a:t>
            </a:r>
          </a:p>
        </p:txBody>
      </p:sp>
      <p:grpSp>
        <p:nvGrpSpPr>
          <p:cNvPr id="181259" name="Group 11"/>
          <p:cNvGrpSpPr>
            <a:grpSpLocks/>
          </p:cNvGrpSpPr>
          <p:nvPr/>
        </p:nvGrpSpPr>
        <p:grpSpPr bwMode="auto">
          <a:xfrm>
            <a:off x="4724400" y="2438400"/>
            <a:ext cx="4038600" cy="2682875"/>
            <a:chOff x="2976" y="1680"/>
            <a:chExt cx="2544" cy="1690"/>
          </a:xfrm>
        </p:grpSpPr>
        <p:sp>
          <p:nvSpPr>
            <p:cNvPr id="78855" name="Rectangle 8"/>
            <p:cNvSpPr>
              <a:spLocks noChangeArrowheads="1"/>
            </p:cNvSpPr>
            <p:nvPr/>
          </p:nvSpPr>
          <p:spPr bwMode="auto">
            <a:xfrm>
              <a:off x="3360" y="1680"/>
              <a:ext cx="2160" cy="169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(i=0; i&lt;n; ++i) {</a:t>
              </a:r>
            </a:p>
            <a:p>
              <a:pPr eaLnBrk="1" hangingPunct="1">
                <a:spcBef>
                  <a:spcPct val="0"/>
                </a:spcBef>
                <a:buClrTx/>
                <a:buSzTx/>
                <a:buFontTx/>
                <a:buNone/>
              </a:pPr>
              <a:r>
                <a:rPr lang="en-US" altLang="ja-JP" dirty="0">
                  <a:latin typeface="Times New Roman" panose="02020603050405020304" pitchFamily="18" charset="0"/>
                </a:rPr>
                <a:t>    t = c[</a:t>
              </a:r>
              <a:r>
                <a:rPr lang="en-US" altLang="ja-JP" dirty="0" err="1">
                  <a:latin typeface="Times New Roman" panose="02020603050405020304" pitchFamily="18" charset="0"/>
                </a:rPr>
                <a:t>i</a:t>
              </a:r>
              <a:r>
                <a:rPr lang="en-US" altLang="ja-JP"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    a[i] = t + x;</a:t>
              </a:r>
            </a:p>
            <a:p>
              <a:pPr eaLnBrk="1" hangingPunct="1">
                <a:spcBef>
                  <a:spcPct val="0"/>
                </a:spcBef>
                <a:buClrTx/>
                <a:buSzTx/>
                <a:buFontTx/>
                <a:buNone/>
              </a:pPr>
              <a:r>
                <a:rPr lang="en-US" altLang="ja-JP" dirty="0">
                  <a:latin typeface="Times New Roman" panose="02020603050405020304" pitchFamily="18" charset="0"/>
                </a:rPr>
                <a:t>    b[i] = t + y;</a:t>
              </a:r>
            </a:p>
            <a:p>
              <a:pPr eaLnBrk="1" hangingPunct="1">
                <a:spcBef>
                  <a:spcPct val="0"/>
                </a:spcBef>
                <a:buClrTx/>
                <a:buSzTx/>
                <a:buFontTx/>
                <a:buNone/>
              </a:pPr>
              <a:r>
                <a:rPr lang="en-US" altLang="ja-JP" dirty="0">
                  <a:latin typeface="Times New Roman" panose="02020603050405020304" pitchFamily="18" charset="0"/>
                </a:rPr>
                <a:t>}</a:t>
              </a:r>
            </a:p>
          </p:txBody>
        </p:sp>
        <p:sp>
          <p:nvSpPr>
            <p:cNvPr id="78856" name="AutoShape 9"/>
            <p:cNvSpPr>
              <a:spLocks noChangeArrowheads="1"/>
            </p:cNvSpPr>
            <p:nvPr/>
          </p:nvSpPr>
          <p:spPr bwMode="auto">
            <a:xfrm>
              <a:off x="2976" y="2064"/>
              <a:ext cx="288"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81260" name="Text Box 12"/>
          <p:cNvSpPr txBox="1">
            <a:spLocks noChangeArrowheads="1"/>
          </p:cNvSpPr>
          <p:nvPr/>
        </p:nvSpPr>
        <p:spPr bwMode="auto">
          <a:xfrm>
            <a:off x="1295400" y="5715000"/>
            <a:ext cx="76152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利点 : ループ制御命令の実行回数が半分</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c[i] </a:t>
            </a:r>
            <a:r>
              <a:rPr lang="ja-JP" altLang="en-US" sz="2800" dirty="0">
                <a:latin typeface="Times New Roman" panose="02020603050405020304" pitchFamily="18" charset="0"/>
              </a:rPr>
              <a:t>へのアクセスの時間局所性が利用可能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1259"/>
                                        </p:tgtEl>
                                        <p:attrNameLst>
                                          <p:attrName>style.visibility</p:attrName>
                                        </p:attrNameLst>
                                      </p:cBhvr>
                                      <p:to>
                                        <p:strVal val="visible"/>
                                      </p:to>
                                    </p:set>
                                    <p:animEffect transition="in" filter="wipe(left)">
                                      <p:cBhvr>
                                        <p:cTn id="7" dur="500"/>
                                        <p:tgtEl>
                                          <p:spTgt spid="1812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1260"/>
                                        </p:tgtEl>
                                        <p:attrNameLst>
                                          <p:attrName>style.visibility</p:attrName>
                                        </p:attrNameLst>
                                      </p:cBhvr>
                                      <p:to>
                                        <p:strVal val="visible"/>
                                      </p:to>
                                    </p:set>
                                    <p:animEffect transition="in" filter="checkerboard(across)">
                                      <p:cBhvr>
                                        <p:cTn id="12" dur="500"/>
                                        <p:tgtEl>
                                          <p:spTgt spid="181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60" grpId="0"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ループ回数を減らす</a:t>
            </a:r>
          </a:p>
        </p:txBody>
      </p:sp>
      <p:sp>
        <p:nvSpPr>
          <p:cNvPr id="79875" name="Rectangle 3"/>
          <p:cNvSpPr>
            <a:spLocks noGrp="1" noChangeArrowheads="1"/>
          </p:cNvSpPr>
          <p:nvPr>
            <p:ph type="body" idx="4294967295"/>
          </p:nvPr>
        </p:nvSpPr>
        <p:spPr>
          <a:xfrm>
            <a:off x="10668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ループ展開</a:t>
            </a:r>
            <a:endParaRPr lang="en-US" altLang="ja-JP" dirty="0">
              <a:effectLst/>
              <a:latin typeface="Times New Roman" panose="02020603050405020304" pitchFamily="18" charset="0"/>
              <a:ea typeface="ＭＳ Ｐゴシック" panose="020B0600070205080204" pitchFamily="50" charset="-128"/>
            </a:endParaRPr>
          </a:p>
        </p:txBody>
      </p:sp>
      <p:sp>
        <p:nvSpPr>
          <p:cNvPr id="79876" name="Rectangle 5"/>
          <p:cNvSpPr>
            <a:spLocks noChangeArrowheads="1"/>
          </p:cNvSpPr>
          <p:nvPr/>
        </p:nvSpPr>
        <p:spPr bwMode="auto">
          <a:xfrm>
            <a:off x="1371600" y="2514600"/>
            <a:ext cx="36576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(i=0; i&lt;10; ++i) {</a:t>
            </a:r>
          </a:p>
          <a:p>
            <a:pPr eaLnBrk="1" hangingPunct="1">
              <a:spcBef>
                <a:spcPct val="0"/>
              </a:spcBef>
              <a:buClrTx/>
              <a:buSzTx/>
              <a:buFontTx/>
              <a:buNone/>
            </a:pPr>
            <a:r>
              <a:rPr lang="en-US" altLang="ja-JP" dirty="0">
                <a:latin typeface="Times New Roman" panose="02020603050405020304" pitchFamily="18" charset="0"/>
              </a:rPr>
              <a:t>    a[i] = b</a:t>
            </a:r>
            <a:r>
              <a:rPr lang="ja-JP" altLang="en-US" dirty="0">
                <a:latin typeface="Times New Roman" panose="02020603050405020304" pitchFamily="18" charset="0"/>
              </a:rPr>
              <a:t>[</a:t>
            </a:r>
            <a:r>
              <a:rPr lang="en-US" altLang="ja-JP" dirty="0">
                <a:latin typeface="Times New Roman" panose="02020603050405020304" pitchFamily="18" charset="0"/>
              </a:rPr>
              <a:t>i] + x;</a:t>
            </a:r>
          </a:p>
          <a:p>
            <a:pPr eaLnBrk="1" hangingPunct="1">
              <a:spcBef>
                <a:spcPct val="0"/>
              </a:spcBef>
              <a:buClrTx/>
              <a:buSzTx/>
              <a:buFontTx/>
              <a:buNone/>
            </a:pPr>
            <a:r>
              <a:rPr lang="en-US" altLang="ja-JP" dirty="0">
                <a:latin typeface="Times New Roman" panose="02020603050405020304" pitchFamily="18" charset="0"/>
              </a:rPr>
              <a:t>}</a:t>
            </a:r>
          </a:p>
        </p:txBody>
      </p:sp>
      <p:grpSp>
        <p:nvGrpSpPr>
          <p:cNvPr id="184332" name="Group 12"/>
          <p:cNvGrpSpPr>
            <a:grpSpLocks/>
          </p:cNvGrpSpPr>
          <p:nvPr/>
        </p:nvGrpSpPr>
        <p:grpSpPr bwMode="auto">
          <a:xfrm>
            <a:off x="5105400" y="1371600"/>
            <a:ext cx="3505200" cy="4419600"/>
            <a:chOff x="3312" y="864"/>
            <a:chExt cx="2208" cy="2784"/>
          </a:xfrm>
        </p:grpSpPr>
        <p:sp>
          <p:nvSpPr>
            <p:cNvPr id="79879" name="Rectangle 7"/>
            <p:cNvSpPr>
              <a:spLocks noChangeArrowheads="1"/>
            </p:cNvSpPr>
            <p:nvPr/>
          </p:nvSpPr>
          <p:spPr bwMode="auto">
            <a:xfrm>
              <a:off x="3744" y="864"/>
              <a:ext cx="1776" cy="27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a[0] = b[0] + x;</a:t>
              </a:r>
            </a:p>
            <a:p>
              <a:pPr eaLnBrk="1" hangingPunct="1">
                <a:spcBef>
                  <a:spcPct val="0"/>
                </a:spcBef>
                <a:buClrTx/>
                <a:buSzTx/>
                <a:buFontTx/>
                <a:buNone/>
              </a:pPr>
              <a:r>
                <a:rPr lang="en-US" altLang="ja-JP" sz="2800" dirty="0">
                  <a:latin typeface="Times New Roman" panose="02020603050405020304" pitchFamily="18" charset="0"/>
                </a:rPr>
                <a:t>a[1] = b[1] + x;</a:t>
              </a:r>
            </a:p>
            <a:p>
              <a:pPr eaLnBrk="1" hangingPunct="1">
                <a:spcBef>
                  <a:spcPct val="0"/>
                </a:spcBef>
                <a:buClrTx/>
                <a:buSzTx/>
                <a:buFontTx/>
                <a:buNone/>
              </a:pPr>
              <a:r>
                <a:rPr lang="en-US" altLang="ja-JP" sz="2800" dirty="0">
                  <a:latin typeface="Times New Roman" panose="02020603050405020304" pitchFamily="18" charset="0"/>
                </a:rPr>
                <a:t>a[2] = b[2] + x;</a:t>
              </a:r>
            </a:p>
            <a:p>
              <a:pPr eaLnBrk="1" hangingPunct="1">
                <a:spcBef>
                  <a:spcPct val="0"/>
                </a:spcBef>
                <a:buClrTx/>
                <a:buSzTx/>
                <a:buFontTx/>
                <a:buNone/>
              </a:pPr>
              <a:r>
                <a:rPr lang="en-US" altLang="ja-JP" sz="2800" dirty="0">
                  <a:latin typeface="Times New Roman" panose="02020603050405020304" pitchFamily="18" charset="0"/>
                </a:rPr>
                <a:t>a[3] = b[3] + x;</a:t>
              </a:r>
            </a:p>
            <a:p>
              <a:pPr eaLnBrk="1" hangingPunct="1">
                <a:spcBef>
                  <a:spcPct val="0"/>
                </a:spcBef>
                <a:buClrTx/>
                <a:buSzTx/>
                <a:buFontTx/>
                <a:buNone/>
              </a:pPr>
              <a:r>
                <a:rPr lang="en-US" altLang="ja-JP" sz="2800" dirty="0">
                  <a:latin typeface="Times New Roman" panose="02020603050405020304" pitchFamily="18" charset="0"/>
                </a:rPr>
                <a:t>a[4] = b[4] + x;</a:t>
              </a:r>
            </a:p>
            <a:p>
              <a:pPr eaLnBrk="1" hangingPunct="1">
                <a:spcBef>
                  <a:spcPct val="0"/>
                </a:spcBef>
                <a:buClrTx/>
                <a:buSzTx/>
                <a:buFontTx/>
                <a:buNone/>
              </a:pPr>
              <a:r>
                <a:rPr lang="en-US" altLang="ja-JP" sz="2800" dirty="0">
                  <a:latin typeface="Times New Roman" panose="02020603050405020304" pitchFamily="18" charset="0"/>
                </a:rPr>
                <a:t>a[5] = b[5] + x;</a:t>
              </a:r>
            </a:p>
            <a:p>
              <a:pPr eaLnBrk="1" hangingPunct="1">
                <a:spcBef>
                  <a:spcPct val="0"/>
                </a:spcBef>
                <a:buClrTx/>
                <a:buSzTx/>
                <a:buFontTx/>
                <a:buNone/>
              </a:pPr>
              <a:r>
                <a:rPr lang="en-US" altLang="ja-JP" sz="2800" dirty="0">
                  <a:latin typeface="Times New Roman" panose="02020603050405020304" pitchFamily="18" charset="0"/>
                </a:rPr>
                <a:t>a[6] = b[6] + x;</a:t>
              </a:r>
            </a:p>
            <a:p>
              <a:pPr eaLnBrk="1" hangingPunct="1">
                <a:spcBef>
                  <a:spcPct val="0"/>
                </a:spcBef>
                <a:buClrTx/>
                <a:buSzTx/>
                <a:buFontTx/>
                <a:buNone/>
              </a:pPr>
              <a:r>
                <a:rPr lang="en-US" altLang="ja-JP" sz="2800" dirty="0">
                  <a:latin typeface="Times New Roman" panose="02020603050405020304" pitchFamily="18" charset="0"/>
                </a:rPr>
                <a:t>a[7] = b[7] + x;</a:t>
              </a:r>
            </a:p>
            <a:p>
              <a:pPr eaLnBrk="1" hangingPunct="1">
                <a:spcBef>
                  <a:spcPct val="0"/>
                </a:spcBef>
                <a:buClrTx/>
                <a:buSzTx/>
                <a:buFontTx/>
                <a:buNone/>
              </a:pPr>
              <a:r>
                <a:rPr lang="en-US" altLang="ja-JP" sz="2800" dirty="0">
                  <a:latin typeface="Times New Roman" panose="02020603050405020304" pitchFamily="18" charset="0"/>
                </a:rPr>
                <a:t>a[8] = b[8] + x;</a:t>
              </a:r>
            </a:p>
            <a:p>
              <a:pPr eaLnBrk="1" hangingPunct="1">
                <a:spcBef>
                  <a:spcPct val="0"/>
                </a:spcBef>
                <a:buClrTx/>
                <a:buSzTx/>
                <a:buFontTx/>
                <a:buNone/>
              </a:pPr>
              <a:r>
                <a:rPr lang="en-US" altLang="ja-JP" sz="2800" dirty="0">
                  <a:latin typeface="Times New Roman" panose="02020603050405020304" pitchFamily="18" charset="0"/>
                </a:rPr>
                <a:t>a[9] = b[9] + x;</a:t>
              </a:r>
            </a:p>
          </p:txBody>
        </p:sp>
        <p:sp>
          <p:nvSpPr>
            <p:cNvPr id="79880" name="AutoShape 8"/>
            <p:cNvSpPr>
              <a:spLocks noChangeArrowheads="1"/>
            </p:cNvSpPr>
            <p:nvPr/>
          </p:nvSpPr>
          <p:spPr bwMode="auto">
            <a:xfrm>
              <a:off x="3312" y="1824"/>
              <a:ext cx="336"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84331" name="Text Box 11"/>
          <p:cNvSpPr txBox="1">
            <a:spLocks noChangeArrowheads="1"/>
          </p:cNvSpPr>
          <p:nvPr/>
        </p:nvSpPr>
        <p:spPr bwMode="auto">
          <a:xfrm>
            <a:off x="304800" y="5486400"/>
            <a:ext cx="74326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利点 : ループ制御命令が不要</a:t>
            </a:r>
          </a:p>
          <a:p>
            <a:pPr eaLnBrk="1" hangingPunct="1">
              <a:spcBef>
                <a:spcPct val="0"/>
              </a:spcBef>
              <a:buClrTx/>
              <a:buSzTx/>
              <a:buFontTx/>
              <a:buNone/>
            </a:pPr>
            <a:r>
              <a:rPr lang="ja-JP" altLang="en-US" sz="2800" dirty="0">
                <a:latin typeface="Times New Roman" panose="02020603050405020304" pitchFamily="18" charset="0"/>
              </a:rPr>
              <a:t>           配列のアドレスをコンパイル時に計算可能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4332"/>
                                        </p:tgtEl>
                                        <p:attrNameLst>
                                          <p:attrName>style.visibility</p:attrName>
                                        </p:attrNameLst>
                                      </p:cBhvr>
                                      <p:to>
                                        <p:strVal val="visible"/>
                                      </p:to>
                                    </p:set>
                                    <p:animEffect transition="in" filter="wipe(left)">
                                      <p:cBhvr>
                                        <p:cTn id="7" dur="500"/>
                                        <p:tgtEl>
                                          <p:spTgt spid="1843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4331"/>
                                        </p:tgtEl>
                                        <p:attrNameLst>
                                          <p:attrName>style.visibility</p:attrName>
                                        </p:attrNameLst>
                                      </p:cBhvr>
                                      <p:to>
                                        <p:strVal val="visible"/>
                                      </p:to>
                                    </p:set>
                                    <p:animEffect transition="in" filter="checkerboard(across)">
                                      <p:cBhvr>
                                        <p:cTn id="12" dur="500"/>
                                        <p:tgtEl>
                                          <p:spTgt spid="184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1" grpId="0"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ループ回数を減らす</a:t>
            </a:r>
          </a:p>
        </p:txBody>
      </p:sp>
      <p:sp>
        <p:nvSpPr>
          <p:cNvPr id="8089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ループ展開</a:t>
            </a:r>
            <a:endParaRPr lang="en-US" altLang="ja-JP" dirty="0">
              <a:effectLst/>
              <a:latin typeface="Times New Roman" panose="02020603050405020304" pitchFamily="18" charset="0"/>
              <a:ea typeface="ＭＳ Ｐゴシック" panose="020B0600070205080204" pitchFamily="50" charset="-128"/>
            </a:endParaRPr>
          </a:p>
        </p:txBody>
      </p:sp>
      <p:sp>
        <p:nvSpPr>
          <p:cNvPr id="80900" name="Rectangle 5"/>
          <p:cNvSpPr>
            <a:spLocks noChangeArrowheads="1"/>
          </p:cNvSpPr>
          <p:nvPr/>
        </p:nvSpPr>
        <p:spPr bwMode="auto">
          <a:xfrm>
            <a:off x="1143000" y="2819400"/>
            <a:ext cx="33528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(i=0; i&lt;n; ++i) {</a:t>
            </a:r>
          </a:p>
          <a:p>
            <a:pPr eaLnBrk="1" hangingPunct="1">
              <a:spcBef>
                <a:spcPct val="0"/>
              </a:spcBef>
              <a:buClrTx/>
              <a:buSzTx/>
              <a:buFontTx/>
              <a:buNone/>
            </a:pPr>
            <a:r>
              <a:rPr lang="en-US" altLang="ja-JP" dirty="0">
                <a:latin typeface="Times New Roman" panose="02020603050405020304" pitchFamily="18" charset="0"/>
              </a:rPr>
              <a:t>    a[i] = c[i] + x;</a:t>
            </a:r>
          </a:p>
          <a:p>
            <a:pPr eaLnBrk="1" hangingPunct="1">
              <a:spcBef>
                <a:spcPct val="0"/>
              </a:spcBef>
              <a:buClrTx/>
              <a:buSzTx/>
              <a:buFontTx/>
              <a:buNone/>
            </a:pPr>
            <a:r>
              <a:rPr lang="en-US" altLang="ja-JP" dirty="0">
                <a:latin typeface="Times New Roman" panose="02020603050405020304" pitchFamily="18" charset="0"/>
              </a:rPr>
              <a:t>}</a:t>
            </a:r>
          </a:p>
        </p:txBody>
      </p:sp>
      <p:grpSp>
        <p:nvGrpSpPr>
          <p:cNvPr id="185354" name="Group 10"/>
          <p:cNvGrpSpPr>
            <a:grpSpLocks/>
          </p:cNvGrpSpPr>
          <p:nvPr/>
        </p:nvGrpSpPr>
        <p:grpSpPr bwMode="auto">
          <a:xfrm>
            <a:off x="4648200" y="2819400"/>
            <a:ext cx="4267200" cy="2057400"/>
            <a:chOff x="2928" y="1776"/>
            <a:chExt cx="2688" cy="1296"/>
          </a:xfrm>
        </p:grpSpPr>
        <p:sp>
          <p:nvSpPr>
            <p:cNvPr id="80903" name="Rectangle 7"/>
            <p:cNvSpPr>
              <a:spLocks noChangeArrowheads="1"/>
            </p:cNvSpPr>
            <p:nvPr/>
          </p:nvSpPr>
          <p:spPr bwMode="auto">
            <a:xfrm>
              <a:off x="3264" y="1776"/>
              <a:ext cx="2352" cy="129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(i=0; i&lt;n; i+=2) {</a:t>
              </a:r>
            </a:p>
            <a:p>
              <a:pPr eaLnBrk="1" hangingPunct="1">
                <a:spcBef>
                  <a:spcPct val="0"/>
                </a:spcBef>
                <a:buClrTx/>
                <a:buSzTx/>
                <a:buFontTx/>
                <a:buNone/>
              </a:pPr>
              <a:r>
                <a:rPr lang="en-US" altLang="ja-JP" dirty="0">
                  <a:latin typeface="Times New Roman" panose="02020603050405020304" pitchFamily="18" charset="0"/>
                </a:rPr>
                <a:t>    a[i] = c[i] + x;</a:t>
              </a:r>
            </a:p>
            <a:p>
              <a:pPr eaLnBrk="1" hangingPunct="1">
                <a:spcBef>
                  <a:spcPct val="0"/>
                </a:spcBef>
                <a:buClrTx/>
                <a:buSzTx/>
                <a:buFontTx/>
                <a:buNone/>
              </a:pPr>
              <a:r>
                <a:rPr lang="en-US" altLang="ja-JP" dirty="0">
                  <a:latin typeface="Times New Roman" panose="02020603050405020304" pitchFamily="18" charset="0"/>
                </a:rPr>
                <a:t>    a[i+1] = c[i+1] + x;</a:t>
              </a:r>
            </a:p>
            <a:p>
              <a:pPr eaLnBrk="1" hangingPunct="1">
                <a:spcBef>
                  <a:spcPct val="0"/>
                </a:spcBef>
                <a:buClrTx/>
                <a:buSzTx/>
                <a:buFontTx/>
                <a:buNone/>
              </a:pPr>
              <a:r>
                <a:rPr lang="en-US" altLang="ja-JP" dirty="0">
                  <a:latin typeface="Times New Roman" panose="02020603050405020304" pitchFamily="18" charset="0"/>
                </a:rPr>
                <a:t>}</a:t>
              </a:r>
            </a:p>
          </p:txBody>
        </p:sp>
        <p:sp>
          <p:nvSpPr>
            <p:cNvPr id="80904" name="AutoShape 8"/>
            <p:cNvSpPr>
              <a:spLocks noChangeArrowheads="1"/>
            </p:cNvSpPr>
            <p:nvPr/>
          </p:nvSpPr>
          <p:spPr bwMode="auto">
            <a:xfrm>
              <a:off x="2928" y="1968"/>
              <a:ext cx="240"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85355" name="Text Box 11"/>
          <p:cNvSpPr txBox="1">
            <a:spLocks noChangeArrowheads="1"/>
          </p:cNvSpPr>
          <p:nvPr/>
        </p:nvSpPr>
        <p:spPr bwMode="auto">
          <a:xfrm>
            <a:off x="1295400" y="5486400"/>
            <a:ext cx="65690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利点 : ループ制御命令の実行回数が半分</a:t>
            </a:r>
          </a:p>
          <a:p>
            <a:pPr eaLnBrk="1" hangingPunct="1">
              <a:spcBef>
                <a:spcPct val="0"/>
              </a:spcBef>
              <a:buClrTx/>
              <a:buSzTx/>
              <a:buFontTx/>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a[i] </a:t>
            </a:r>
            <a:r>
              <a:rPr lang="ja-JP" altLang="en-US" sz="2800" dirty="0">
                <a:latin typeface="Times New Roman" panose="02020603050405020304" pitchFamily="18" charset="0"/>
              </a:rPr>
              <a:t>と </a:t>
            </a:r>
            <a:r>
              <a:rPr lang="en-US" altLang="ja-JP" sz="2800" dirty="0">
                <a:latin typeface="Times New Roman" panose="02020603050405020304" pitchFamily="18" charset="0"/>
              </a:rPr>
              <a:t>a[i+1] </a:t>
            </a:r>
            <a:r>
              <a:rPr lang="ja-JP" altLang="en-US" sz="2800" dirty="0">
                <a:latin typeface="Times New Roman" panose="02020603050405020304" pitchFamily="18" charset="0"/>
              </a:rPr>
              <a:t>の処理を並列実行可能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5354"/>
                                        </p:tgtEl>
                                        <p:attrNameLst>
                                          <p:attrName>style.visibility</p:attrName>
                                        </p:attrNameLst>
                                      </p:cBhvr>
                                      <p:to>
                                        <p:strVal val="visible"/>
                                      </p:to>
                                    </p:set>
                                    <p:animEffect transition="in" filter="wipe(left)">
                                      <p:cBhvr>
                                        <p:cTn id="7" dur="500"/>
                                        <p:tgtEl>
                                          <p:spTgt spid="1853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5355"/>
                                        </p:tgtEl>
                                        <p:attrNameLst>
                                          <p:attrName>style.visibility</p:attrName>
                                        </p:attrNameLst>
                                      </p:cBhvr>
                                      <p:to>
                                        <p:strVal val="visible"/>
                                      </p:to>
                                    </p:set>
                                    <p:animEffect transition="in" filter="checkerboard(across)">
                                      <p:cBhvr>
                                        <p:cTn id="12" dur="500"/>
                                        <p:tgtEl>
                                          <p:spTgt spid="185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基本ブロック(</a:t>
            </a:r>
            <a:r>
              <a:rPr lang="en-US" altLang="ja-JP" dirty="0">
                <a:effectLst/>
                <a:latin typeface="Times New Roman" panose="02020603050405020304" pitchFamily="18" charset="0"/>
                <a:ea typeface="ＭＳ Ｐゴシック" panose="020B0600070205080204" pitchFamily="50" charset="-128"/>
              </a:rPr>
              <a:t>basic block)</a:t>
            </a:r>
          </a:p>
        </p:txBody>
      </p:sp>
      <p:sp>
        <p:nvSpPr>
          <p:cNvPr id="1229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命令の基本ブロック</a:t>
            </a:r>
          </a:p>
          <a:p>
            <a:pPr lvl="1"/>
            <a:r>
              <a:rPr lang="ja-JP" altLang="en-US" dirty="0">
                <a:effectLst/>
                <a:latin typeface="Times New Roman" panose="02020603050405020304" pitchFamily="18" charset="0"/>
                <a:ea typeface="ＭＳ Ｐゴシック" panose="020B0600070205080204" pitchFamily="50" charset="-128"/>
              </a:rPr>
              <a:t>ラベルからジャンプ・分岐まで</a:t>
            </a:r>
          </a:p>
          <a:p>
            <a:pPr lvl="2"/>
            <a:r>
              <a:rPr lang="ja-JP" altLang="en-US" dirty="0">
                <a:effectLst/>
                <a:latin typeface="Times New Roman" panose="02020603050405020304" pitchFamily="18" charset="0"/>
                <a:ea typeface="ＭＳ Ｐゴシック" panose="020B0600070205080204" pitchFamily="50" charset="-128"/>
              </a:rPr>
              <a:t>先頭以外ラベル(ジャンプの飛び先)命令無し</a:t>
            </a:r>
          </a:p>
          <a:p>
            <a:pPr lvl="2"/>
            <a:r>
              <a:rPr lang="ja-JP" altLang="en-US" dirty="0">
                <a:effectLst/>
                <a:latin typeface="Times New Roman" panose="02020603050405020304" pitchFamily="18" charset="0"/>
                <a:ea typeface="ＭＳ Ｐゴシック" panose="020B0600070205080204" pitchFamily="50" charset="-128"/>
              </a:rPr>
              <a:t>末尾以外ジャンプ・分岐無し</a:t>
            </a:r>
          </a:p>
        </p:txBody>
      </p:sp>
      <p:sp>
        <p:nvSpPr>
          <p:cNvPr id="163845" name="AutoShape 5"/>
          <p:cNvSpPr>
            <a:spLocks noChangeArrowheads="1"/>
          </p:cNvSpPr>
          <p:nvPr/>
        </p:nvSpPr>
        <p:spPr bwMode="auto">
          <a:xfrm>
            <a:off x="1066800" y="4267200"/>
            <a:ext cx="1752600" cy="914400"/>
          </a:xfrm>
          <a:prstGeom prst="wedgeRoundRectCallout">
            <a:avLst>
              <a:gd name="adj1" fmla="val 68477"/>
              <a:gd name="adj2" fmla="val 677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ラベルは</a:t>
            </a:r>
            <a:endParaRPr lang="en-US" altLang="ja-JP" sz="2400" dirty="0">
              <a:latin typeface="Times New Roman" panose="02020603050405020304" pitchFamily="18" charset="0"/>
            </a:endParaRPr>
          </a:p>
          <a:p>
            <a:pPr algn="ctr" eaLnBrk="1" hangingPunct="1">
              <a:spcBef>
                <a:spcPct val="0"/>
              </a:spcBef>
              <a:buClrTx/>
              <a:buSzTx/>
              <a:buFontTx/>
              <a:buNone/>
            </a:pPr>
            <a:r>
              <a:rPr lang="ja-JP" altLang="en-US" sz="2400" dirty="0">
                <a:latin typeface="Times New Roman" panose="02020603050405020304" pitchFamily="18" charset="0"/>
              </a:rPr>
              <a:t>先頭のみ</a:t>
            </a:r>
            <a:endParaRPr lang="en-US" altLang="ja-JP" sz="2400" dirty="0">
              <a:latin typeface="Times New Roman" panose="02020603050405020304" pitchFamily="18" charset="0"/>
            </a:endParaRPr>
          </a:p>
        </p:txBody>
      </p:sp>
      <p:grpSp>
        <p:nvGrpSpPr>
          <p:cNvPr id="163848" name="Group 8"/>
          <p:cNvGrpSpPr>
            <a:grpSpLocks/>
          </p:cNvGrpSpPr>
          <p:nvPr/>
        </p:nvGrpSpPr>
        <p:grpSpPr bwMode="auto">
          <a:xfrm>
            <a:off x="3124200" y="3962400"/>
            <a:ext cx="2209800" cy="2514600"/>
            <a:chOff x="1968" y="2496"/>
            <a:chExt cx="1392" cy="1584"/>
          </a:xfrm>
        </p:grpSpPr>
        <p:sp>
          <p:nvSpPr>
            <p:cNvPr id="12295" name="Rectangle 4"/>
            <p:cNvSpPr>
              <a:spLocks noChangeArrowheads="1"/>
            </p:cNvSpPr>
            <p:nvPr/>
          </p:nvSpPr>
          <p:spPr bwMode="auto">
            <a:xfrm>
              <a:off x="1968" y="2784"/>
              <a:ext cx="1392" cy="129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L1: PUSHI 5</a:t>
              </a:r>
            </a:p>
            <a:p>
              <a:pPr eaLnBrk="1" hangingPunct="1">
                <a:spcBef>
                  <a:spcPct val="0"/>
                </a:spcBef>
                <a:buClrTx/>
                <a:buSzTx/>
                <a:buFontTx/>
                <a:buNone/>
              </a:pPr>
              <a:r>
                <a:rPr lang="en-US" altLang="ja-JP" sz="2800" dirty="0">
                  <a:latin typeface="Times New Roman" panose="02020603050405020304" pitchFamily="18" charset="0"/>
                </a:rPr>
                <a:t>      PUSH 10</a:t>
              </a:r>
            </a:p>
            <a:p>
              <a:pPr eaLnBrk="1" hangingPunct="1">
                <a:spcBef>
                  <a:spcPct val="0"/>
                </a:spcBef>
                <a:buClrTx/>
                <a:buSzTx/>
                <a:buFontTx/>
                <a:buNone/>
              </a:pPr>
              <a:r>
                <a:rPr lang="en-US" altLang="ja-JP" sz="2800" dirty="0">
                  <a:latin typeface="Times New Roman" panose="02020603050405020304" pitchFamily="18" charset="0"/>
                </a:rPr>
                <a:t>      COMP</a:t>
              </a:r>
            </a:p>
            <a:p>
              <a:pPr eaLnBrk="1" hangingPunct="1">
                <a:spcBef>
                  <a:spcPct val="0"/>
                </a:spcBef>
                <a:buClrTx/>
                <a:buSzTx/>
                <a:buFontTx/>
                <a:buNone/>
              </a:pPr>
              <a:r>
                <a:rPr lang="en-US" altLang="ja-JP" sz="2800" dirty="0">
                  <a:latin typeface="Times New Roman" panose="02020603050405020304" pitchFamily="18" charset="0"/>
                </a:rPr>
                <a:t>      BEQ   L2</a:t>
              </a:r>
            </a:p>
          </p:txBody>
        </p:sp>
        <p:sp>
          <p:nvSpPr>
            <p:cNvPr id="12296" name="Text Box 7"/>
            <p:cNvSpPr txBox="1">
              <a:spLocks noChangeArrowheads="1"/>
            </p:cNvSpPr>
            <p:nvPr/>
          </p:nvSpPr>
          <p:spPr bwMode="auto">
            <a:xfrm>
              <a:off x="2064" y="2496"/>
              <a:ext cx="113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基本ブロック</a:t>
              </a:r>
            </a:p>
          </p:txBody>
        </p:sp>
      </p:grpSp>
      <p:sp>
        <p:nvSpPr>
          <p:cNvPr id="163846" name="AutoShape 6"/>
          <p:cNvSpPr>
            <a:spLocks noChangeArrowheads="1"/>
          </p:cNvSpPr>
          <p:nvPr/>
        </p:nvSpPr>
        <p:spPr bwMode="auto">
          <a:xfrm>
            <a:off x="5715000" y="5257800"/>
            <a:ext cx="1752600" cy="1371600"/>
          </a:xfrm>
          <a:prstGeom prst="wedgeRoundRectCallout">
            <a:avLst>
              <a:gd name="adj1" fmla="val -69745"/>
              <a:gd name="adj2" fmla="val 844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ジャンプ・</a:t>
            </a:r>
          </a:p>
          <a:p>
            <a:pPr algn="ctr" eaLnBrk="1" hangingPunct="1">
              <a:spcBef>
                <a:spcPct val="0"/>
              </a:spcBef>
              <a:buClrTx/>
              <a:buSzTx/>
              <a:buFontTx/>
              <a:buNone/>
            </a:pPr>
            <a:r>
              <a:rPr lang="ja-JP" altLang="en-US" sz="2400" dirty="0">
                <a:latin typeface="Times New Roman" panose="02020603050405020304" pitchFamily="18" charset="0"/>
              </a:rPr>
              <a:t>分岐は</a:t>
            </a:r>
          </a:p>
          <a:p>
            <a:pPr algn="ctr" eaLnBrk="1" hangingPunct="1">
              <a:spcBef>
                <a:spcPct val="0"/>
              </a:spcBef>
              <a:buClrTx/>
              <a:buSzTx/>
              <a:buFontTx/>
              <a:buNone/>
            </a:pPr>
            <a:r>
              <a:rPr lang="ja-JP" altLang="en-US" sz="2400" dirty="0">
                <a:latin typeface="Times New Roman" panose="02020603050405020304" pitchFamily="18" charset="0"/>
              </a:rPr>
              <a:t>末尾のみ</a:t>
            </a:r>
            <a:endParaRPr lang="en-US" altLang="ja-JP" sz="24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63848"/>
                                        </p:tgtEl>
                                        <p:attrNameLst>
                                          <p:attrName>style.visibility</p:attrName>
                                        </p:attrNameLst>
                                      </p:cBhvr>
                                      <p:to>
                                        <p:strVal val="visible"/>
                                      </p:to>
                                    </p:set>
                                    <p:animEffect transition="in" filter="checkerboard(across)">
                                      <p:cBhvr>
                                        <p:cTn id="7" dur="500"/>
                                        <p:tgtEl>
                                          <p:spTgt spid="1638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3845"/>
                                        </p:tgtEl>
                                        <p:attrNameLst>
                                          <p:attrName>style.visibility</p:attrName>
                                        </p:attrNameLst>
                                      </p:cBhvr>
                                      <p:to>
                                        <p:strVal val="visible"/>
                                      </p:to>
                                    </p:set>
                                    <p:animEffect transition="in" filter="checkerboard(across)">
                                      <p:cBhvr>
                                        <p:cTn id="12" dur="500"/>
                                        <p:tgtEl>
                                          <p:spTgt spid="1638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3846"/>
                                        </p:tgtEl>
                                        <p:attrNameLst>
                                          <p:attrName>style.visibility</p:attrName>
                                        </p:attrNameLst>
                                      </p:cBhvr>
                                      <p:to>
                                        <p:strVal val="visible"/>
                                      </p:to>
                                    </p:set>
                                    <p:animEffect transition="in" filter="checkerboard(across)">
                                      <p:cBhvr>
                                        <p:cTn id="17" dur="500"/>
                                        <p:tgtEl>
                                          <p:spTgt spid="163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5" grpId="0" animBg="1" autoUpdateAnimBg="0"/>
      <p:bldP spid="163846" grpId="0" animBg="1"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手続き・関数呼び出しの展開</a:t>
            </a:r>
          </a:p>
        </p:txBody>
      </p:sp>
      <p:sp>
        <p:nvSpPr>
          <p:cNvPr id="82947" name="Rectangle 3"/>
          <p:cNvSpPr>
            <a:spLocks noGrp="1" noChangeArrowheads="1"/>
          </p:cNvSpPr>
          <p:nvPr>
            <p:ph type="body" idx="4294967295"/>
          </p:nvPr>
        </p:nvSpPr>
        <p:spPr>
          <a:xfrm>
            <a:off x="1066800" y="15240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手続きの展開</a:t>
            </a:r>
          </a:p>
        </p:txBody>
      </p:sp>
      <p:sp>
        <p:nvSpPr>
          <p:cNvPr id="82948" name="Rectangle 4"/>
          <p:cNvSpPr>
            <a:spLocks noChangeArrowheads="1"/>
          </p:cNvSpPr>
          <p:nvPr/>
        </p:nvSpPr>
        <p:spPr bwMode="auto">
          <a:xfrm>
            <a:off x="1066800" y="2209800"/>
            <a:ext cx="3276600" cy="3962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dirty="0">
                <a:latin typeface="Times New Roman" panose="02020603050405020304" pitchFamily="18" charset="0"/>
              </a:rPr>
              <a:t>{</a:t>
            </a:r>
          </a:p>
          <a:p>
            <a:pPr eaLnBrk="1" hangingPunct="1">
              <a:spcBef>
                <a:spcPct val="0"/>
              </a:spcBef>
              <a:buClrTx/>
              <a:buSzTx/>
              <a:buFontTx/>
              <a:buNone/>
            </a:pPr>
            <a:r>
              <a:rPr lang="ja-JP" altLang="en-US"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latin typeface="Times New Roman" panose="02020603050405020304" pitchFamily="18" charset="0"/>
              </a:rPr>
              <a:t>func (i, j);</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a:t>
            </a:r>
          </a:p>
          <a:p>
            <a:pPr eaLnBrk="1" hangingPunct="1">
              <a:spcBef>
                <a:spcPct val="0"/>
              </a:spcBef>
              <a:buClrTx/>
              <a:buSzTx/>
              <a:buFontTx/>
              <a:buNone/>
            </a:pPr>
            <a:r>
              <a:rPr lang="en-US" altLang="ja-JP" dirty="0">
                <a:latin typeface="Times New Roman" panose="02020603050405020304" pitchFamily="18" charset="0"/>
              </a:rPr>
              <a:t>func (int x, int y) {</a:t>
            </a:r>
          </a:p>
          <a:p>
            <a:pPr eaLnBrk="1" hangingPunct="1">
              <a:spcBef>
                <a:spcPct val="0"/>
              </a:spcBef>
              <a:buClrTx/>
              <a:buSzTx/>
              <a:buFontTx/>
              <a:buNone/>
            </a:pPr>
            <a:r>
              <a:rPr lang="en-US" altLang="ja-JP" dirty="0">
                <a:latin typeface="Times New Roman" panose="02020603050405020304" pitchFamily="18" charset="0"/>
              </a:rPr>
              <a:t>  (x, y </a:t>
            </a:r>
            <a:r>
              <a:rPr lang="ja-JP" altLang="en-US" dirty="0">
                <a:latin typeface="Times New Roman" panose="02020603050405020304" pitchFamily="18" charset="0"/>
              </a:rPr>
              <a:t>の処理)</a:t>
            </a:r>
          </a:p>
          <a:p>
            <a:pPr eaLnBrk="1" hangingPunct="1">
              <a:spcBef>
                <a:spcPct val="0"/>
              </a:spcBef>
              <a:buClrTx/>
              <a:buSzTx/>
              <a:buFontTx/>
              <a:buNone/>
            </a:pPr>
            <a:r>
              <a:rPr lang="en-US" altLang="ja-JP" dirty="0">
                <a:latin typeface="Times New Roman" panose="02020603050405020304" pitchFamily="18" charset="0"/>
              </a:rPr>
              <a:t>}</a:t>
            </a:r>
          </a:p>
        </p:txBody>
      </p:sp>
      <p:grpSp>
        <p:nvGrpSpPr>
          <p:cNvPr id="187399" name="Group 7"/>
          <p:cNvGrpSpPr>
            <a:grpSpLocks/>
          </p:cNvGrpSpPr>
          <p:nvPr/>
        </p:nvGrpSpPr>
        <p:grpSpPr bwMode="auto">
          <a:xfrm>
            <a:off x="4419600" y="2209800"/>
            <a:ext cx="3962400" cy="2438400"/>
            <a:chOff x="2784" y="1392"/>
            <a:chExt cx="2496" cy="1536"/>
          </a:xfrm>
        </p:grpSpPr>
        <p:sp>
          <p:nvSpPr>
            <p:cNvPr id="82951" name="Rectangle 5"/>
            <p:cNvSpPr>
              <a:spLocks noChangeArrowheads="1"/>
            </p:cNvSpPr>
            <p:nvPr/>
          </p:nvSpPr>
          <p:spPr bwMode="auto">
            <a:xfrm>
              <a:off x="3216" y="1392"/>
              <a:ext cx="2064" cy="15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dirty="0">
                  <a:latin typeface="Times New Roman" panose="02020603050405020304" pitchFamily="18" charset="0"/>
                </a:rPr>
                <a:t>{</a:t>
              </a:r>
            </a:p>
            <a:p>
              <a:pPr eaLnBrk="1" hangingPunct="1">
                <a:spcBef>
                  <a:spcPct val="0"/>
                </a:spcBef>
                <a:buClrTx/>
                <a:buSzTx/>
                <a:buFontTx/>
                <a:buNone/>
              </a:pPr>
              <a:r>
                <a:rPr lang="ja-JP" altLang="en-US"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   </a:t>
              </a:r>
              <a:r>
                <a:rPr lang="en-US" altLang="ja-JP" dirty="0">
                  <a:latin typeface="Times New Roman" panose="02020603050405020304" pitchFamily="18" charset="0"/>
                </a:rPr>
                <a:t>(i, j </a:t>
              </a:r>
              <a:r>
                <a:rPr lang="ja-JP" altLang="en-US" dirty="0">
                  <a:latin typeface="Times New Roman" panose="02020603050405020304" pitchFamily="18" charset="0"/>
                </a:rPr>
                <a:t>の処理)</a:t>
              </a:r>
            </a:p>
            <a:p>
              <a:pPr eaLnBrk="1" hangingPunct="1">
                <a:spcBef>
                  <a:spcPct val="0"/>
                </a:spcBef>
                <a:buClrTx/>
                <a:buSzTx/>
                <a:buFontTx/>
                <a:buNone/>
              </a:pPr>
              <a:r>
                <a:rPr lang="en-US" altLang="ja-JP" dirty="0">
                  <a:latin typeface="Times New Roman" panose="02020603050405020304" pitchFamily="18" charset="0"/>
                </a:rPr>
                <a:t>   :</a:t>
              </a:r>
            </a:p>
            <a:p>
              <a:pPr eaLnBrk="1" hangingPunct="1">
                <a:spcBef>
                  <a:spcPct val="0"/>
                </a:spcBef>
                <a:buClrTx/>
                <a:buSzTx/>
                <a:buFontTx/>
                <a:buNone/>
              </a:pPr>
              <a:r>
                <a:rPr lang="ja-JP" altLang="en-US" dirty="0">
                  <a:latin typeface="Times New Roman" panose="02020603050405020304" pitchFamily="18" charset="0"/>
                </a:rPr>
                <a:t>}</a:t>
              </a:r>
            </a:p>
          </p:txBody>
        </p:sp>
        <p:sp>
          <p:nvSpPr>
            <p:cNvPr id="82952" name="AutoShape 6"/>
            <p:cNvSpPr>
              <a:spLocks noChangeArrowheads="1"/>
            </p:cNvSpPr>
            <p:nvPr/>
          </p:nvSpPr>
          <p:spPr bwMode="auto">
            <a:xfrm>
              <a:off x="2784" y="1920"/>
              <a:ext cx="384"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
        <p:nvSpPr>
          <p:cNvPr id="187400" name="Text Box 8"/>
          <p:cNvSpPr txBox="1">
            <a:spLocks noChangeArrowheads="1"/>
          </p:cNvSpPr>
          <p:nvPr/>
        </p:nvSpPr>
        <p:spPr bwMode="auto">
          <a:xfrm>
            <a:off x="1219200" y="6172200"/>
            <a:ext cx="5283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利点 : 手続き呼び出し処理が不要</a:t>
            </a:r>
            <a:endParaRPr lang="en-US" altLang="ja-JP" sz="28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7399"/>
                                        </p:tgtEl>
                                        <p:attrNameLst>
                                          <p:attrName>style.visibility</p:attrName>
                                        </p:attrNameLst>
                                      </p:cBhvr>
                                      <p:to>
                                        <p:strVal val="visible"/>
                                      </p:to>
                                    </p:set>
                                    <p:animEffect transition="in" filter="wipe(left)">
                                      <p:cBhvr>
                                        <p:cTn id="7" dur="500"/>
                                        <p:tgtEl>
                                          <p:spTgt spid="1873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7400"/>
                                        </p:tgtEl>
                                        <p:attrNameLst>
                                          <p:attrName>style.visibility</p:attrName>
                                        </p:attrNameLst>
                                      </p:cBhvr>
                                      <p:to>
                                        <p:strVal val="visible"/>
                                      </p:to>
                                    </p:set>
                                    <p:animEffect transition="in" filter="checkerboard(across)">
                                      <p:cBhvr>
                                        <p:cTn id="12" dur="500"/>
                                        <p:tgtEl>
                                          <p:spTgt spid="187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400" grpId="0"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ハードウェア機能の利用</a:t>
            </a:r>
          </a:p>
        </p:txBody>
      </p:sp>
      <p:sp>
        <p:nvSpPr>
          <p:cNvPr id="8397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レジスタの利用</a:t>
            </a:r>
          </a:p>
          <a:p>
            <a:r>
              <a:rPr lang="ja-JP" altLang="en-US" dirty="0">
                <a:effectLst/>
                <a:latin typeface="Times New Roman" panose="02020603050405020304" pitchFamily="18" charset="0"/>
                <a:ea typeface="ＭＳ Ｐゴシック" panose="020B0600070205080204" pitchFamily="50" charset="-128"/>
              </a:rPr>
              <a:t>局所性の利用</a:t>
            </a:r>
          </a:p>
          <a:p>
            <a:r>
              <a:rPr lang="ja-JP" altLang="en-US" dirty="0">
                <a:effectLst/>
                <a:latin typeface="Times New Roman" panose="02020603050405020304" pitchFamily="18" charset="0"/>
                <a:ea typeface="ＭＳ Ｐゴシック" panose="020B0600070205080204" pitchFamily="50" charset="-128"/>
              </a:rPr>
              <a:t>ベクトル計算の利用</a:t>
            </a:r>
          </a:p>
          <a:p>
            <a:r>
              <a:rPr lang="ja-JP" altLang="en-US" dirty="0">
                <a:effectLst/>
                <a:latin typeface="Times New Roman" panose="02020603050405020304" pitchFamily="18" charset="0"/>
                <a:ea typeface="ＭＳ Ｐゴシック" panose="020B0600070205080204" pitchFamily="50" charset="-128"/>
              </a:rPr>
              <a:t>並列計算の利用</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レジスタの利用</a:t>
            </a:r>
          </a:p>
        </p:txBody>
      </p:sp>
      <p:sp>
        <p:nvSpPr>
          <p:cNvPr id="84995" name="Rectangle 3"/>
          <p:cNvSpPr>
            <a:spLocks noGrp="1" noChangeArrowheads="1"/>
          </p:cNvSpPr>
          <p:nvPr>
            <p:ph type="body" idx="4294967295"/>
          </p:nvPr>
        </p:nvSpPr>
        <p:spPr>
          <a:xfrm>
            <a:off x="1066800" y="15240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latin typeface="Times New Roman" panose="02020603050405020304" pitchFamily="18" charset="0"/>
                <a:ea typeface="ＭＳ Ｐゴシック" panose="020B0600070205080204" pitchFamily="50" charset="-128"/>
              </a:rPr>
              <a:t>レジスタ</a:t>
            </a:r>
          </a:p>
          <a:p>
            <a:pPr lvl="1"/>
            <a:r>
              <a:rPr lang="en-US" altLang="ja-JP" sz="2400" dirty="0">
                <a:effectLst/>
                <a:latin typeface="Times New Roman" panose="02020603050405020304" pitchFamily="18" charset="0"/>
                <a:ea typeface="ＭＳ Ｐゴシック" panose="020B0600070205080204" pitchFamily="50" charset="-128"/>
              </a:rPr>
              <a:t>CPU</a:t>
            </a:r>
            <a:r>
              <a:rPr lang="ja-JP" altLang="en-US" sz="2400" dirty="0">
                <a:effectLst/>
                <a:latin typeface="Times New Roman" panose="02020603050405020304" pitchFamily="18" charset="0"/>
                <a:ea typeface="ＭＳ Ｐゴシック" panose="020B0600070205080204" pitchFamily="50" charset="-128"/>
              </a:rPr>
              <a:t>が直接演算可能 ⇒ メモリよりも高速</a:t>
            </a:r>
          </a:p>
          <a:p>
            <a:pPr lvl="1"/>
            <a:r>
              <a:rPr lang="ja-JP" altLang="en-US" sz="2400" dirty="0">
                <a:effectLst/>
                <a:latin typeface="Times New Roman" panose="02020603050405020304" pitchFamily="18" charset="0"/>
                <a:ea typeface="ＭＳ Ｐゴシック" panose="020B0600070205080204" pitchFamily="50" charset="-128"/>
              </a:rPr>
              <a:t>容量はごく僅か</a:t>
            </a:r>
          </a:p>
        </p:txBody>
      </p:sp>
      <p:sp>
        <p:nvSpPr>
          <p:cNvPr id="257028" name="Text Box 4"/>
          <p:cNvSpPr txBox="1">
            <a:spLocks noChangeArrowheads="1"/>
          </p:cNvSpPr>
          <p:nvPr/>
        </p:nvSpPr>
        <p:spPr bwMode="auto">
          <a:xfrm>
            <a:off x="1143000" y="3276600"/>
            <a:ext cx="65595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385763" indent="-385763">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576263"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大域的なレジスタの利用</a:t>
            </a:r>
          </a:p>
          <a:p>
            <a:pPr eaLnBrk="1" hangingPunct="1">
              <a:spcBef>
                <a:spcPct val="0"/>
              </a:spcBef>
              <a:buClr>
                <a:schemeClr val="folHlink"/>
              </a:buClr>
            </a:pPr>
            <a:r>
              <a:rPr lang="ja-JP" altLang="en-US" sz="2800" dirty="0">
                <a:latin typeface="Times New Roman" panose="02020603050405020304" pitchFamily="18" charset="0"/>
              </a:rPr>
              <a:t>使用頻度が高いデータをレジスタに格納</a:t>
            </a:r>
          </a:p>
        </p:txBody>
      </p:sp>
      <p:sp>
        <p:nvSpPr>
          <p:cNvPr id="257029" name="Text Box 5"/>
          <p:cNvSpPr txBox="1">
            <a:spLocks noChangeArrowheads="1"/>
          </p:cNvSpPr>
          <p:nvPr/>
        </p:nvSpPr>
        <p:spPr bwMode="auto">
          <a:xfrm>
            <a:off x="1143000" y="4953000"/>
            <a:ext cx="56626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385763" indent="-385763">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576263"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局所的なレジスタの利用</a:t>
            </a:r>
          </a:p>
          <a:p>
            <a:pPr eaLnBrk="1" hangingPunct="1">
              <a:spcBef>
                <a:spcPct val="0"/>
              </a:spcBef>
              <a:buClr>
                <a:schemeClr val="folHlink"/>
              </a:buClr>
            </a:pPr>
            <a:r>
              <a:rPr lang="ja-JP" altLang="en-US" sz="2800" dirty="0">
                <a:latin typeface="Times New Roman" panose="02020603050405020304" pitchFamily="18" charset="0"/>
              </a:rPr>
              <a:t>すぐに使うデータをレジスタに格納</a:t>
            </a:r>
          </a:p>
        </p:txBody>
      </p:sp>
      <p:sp>
        <p:nvSpPr>
          <p:cNvPr id="257030" name="Text Box 6"/>
          <p:cNvSpPr txBox="1">
            <a:spLocks noChangeArrowheads="1"/>
          </p:cNvSpPr>
          <p:nvPr/>
        </p:nvSpPr>
        <p:spPr bwMode="auto">
          <a:xfrm>
            <a:off x="2819400" y="4267200"/>
            <a:ext cx="5492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データの使用頻度の解析が必要</a:t>
            </a:r>
          </a:p>
        </p:txBody>
      </p:sp>
      <p:sp>
        <p:nvSpPr>
          <p:cNvPr id="257031" name="Text Box 7"/>
          <p:cNvSpPr txBox="1">
            <a:spLocks noChangeArrowheads="1"/>
          </p:cNvSpPr>
          <p:nvPr/>
        </p:nvSpPr>
        <p:spPr bwMode="auto">
          <a:xfrm>
            <a:off x="2819400" y="5867400"/>
            <a:ext cx="5492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データの生存区間の解析が必要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7028"/>
                                        </p:tgtEl>
                                        <p:attrNameLst>
                                          <p:attrName>style.visibility</p:attrName>
                                        </p:attrNameLst>
                                      </p:cBhvr>
                                      <p:to>
                                        <p:strVal val="visible"/>
                                      </p:to>
                                    </p:set>
                                    <p:animEffect transition="in" filter="checkerboard(across)">
                                      <p:cBhvr>
                                        <p:cTn id="7" dur="500"/>
                                        <p:tgtEl>
                                          <p:spTgt spid="2570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7030"/>
                                        </p:tgtEl>
                                        <p:attrNameLst>
                                          <p:attrName>style.visibility</p:attrName>
                                        </p:attrNameLst>
                                      </p:cBhvr>
                                      <p:to>
                                        <p:strVal val="visible"/>
                                      </p:to>
                                    </p:set>
                                    <p:animEffect transition="in" filter="checkerboard(across)">
                                      <p:cBhvr>
                                        <p:cTn id="12" dur="500"/>
                                        <p:tgtEl>
                                          <p:spTgt spid="2570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7029"/>
                                        </p:tgtEl>
                                        <p:attrNameLst>
                                          <p:attrName>style.visibility</p:attrName>
                                        </p:attrNameLst>
                                      </p:cBhvr>
                                      <p:to>
                                        <p:strVal val="visible"/>
                                      </p:to>
                                    </p:set>
                                    <p:animEffect transition="in" filter="checkerboard(across)">
                                      <p:cBhvr>
                                        <p:cTn id="17" dur="500"/>
                                        <p:tgtEl>
                                          <p:spTgt spid="25702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57031"/>
                                        </p:tgtEl>
                                        <p:attrNameLst>
                                          <p:attrName>style.visibility</p:attrName>
                                        </p:attrNameLst>
                                      </p:cBhvr>
                                      <p:to>
                                        <p:strVal val="visible"/>
                                      </p:to>
                                    </p:set>
                                    <p:animEffect transition="in" filter="checkerboard(across)">
                                      <p:cBhvr>
                                        <p:cTn id="22" dur="500"/>
                                        <p:tgtEl>
                                          <p:spTgt spid="257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8" grpId="0" autoUpdateAnimBg="0"/>
      <p:bldP spid="257029" grpId="0" autoUpdateAnimBg="0"/>
      <p:bldP spid="257030" grpId="0" autoUpdateAnimBg="0"/>
      <p:bldP spid="257031" grpId="0"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1066800" y="304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レジスタの利用</a:t>
            </a:r>
          </a:p>
        </p:txBody>
      </p:sp>
      <p:sp>
        <p:nvSpPr>
          <p:cNvPr id="86019" name="Rectangle 3"/>
          <p:cNvSpPr>
            <a:spLocks noChangeArrowheads="1"/>
          </p:cNvSpPr>
          <p:nvPr/>
        </p:nvSpPr>
        <p:spPr bwMode="auto">
          <a:xfrm>
            <a:off x="304800" y="2590800"/>
            <a:ext cx="3810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(i=0; i&lt;n; ++i) {</a:t>
            </a:r>
          </a:p>
          <a:p>
            <a:pPr eaLnBrk="1" hangingPunct="1">
              <a:spcBef>
                <a:spcPct val="0"/>
              </a:spcBef>
              <a:buClrTx/>
              <a:buSzTx/>
              <a:buFontTx/>
              <a:buNone/>
            </a:pPr>
            <a:r>
              <a:rPr lang="en-US" altLang="ja-JP" dirty="0">
                <a:latin typeface="Times New Roman" panose="02020603050405020304" pitchFamily="18" charset="0"/>
              </a:rPr>
              <a:t>  a[i] = b[i] + x*(i+5);</a:t>
            </a:r>
          </a:p>
          <a:p>
            <a:pPr eaLnBrk="1" hangingPunct="1">
              <a:spcBef>
                <a:spcPct val="0"/>
              </a:spcBef>
              <a:buClrTx/>
              <a:buSzTx/>
              <a:buFontTx/>
              <a:buNone/>
            </a:pPr>
            <a:r>
              <a:rPr lang="en-US" altLang="ja-JP" dirty="0">
                <a:latin typeface="Times New Roman" panose="02020603050405020304" pitchFamily="18" charset="0"/>
              </a:rPr>
              <a:t>} </a:t>
            </a:r>
          </a:p>
        </p:txBody>
      </p:sp>
      <p:sp useBgFill="1">
        <p:nvSpPr>
          <p:cNvPr id="264196" name="AutoShape 4"/>
          <p:cNvSpPr>
            <a:spLocks noChangeArrowheads="1"/>
          </p:cNvSpPr>
          <p:nvPr/>
        </p:nvSpPr>
        <p:spPr bwMode="auto">
          <a:xfrm>
            <a:off x="609600" y="1524000"/>
            <a:ext cx="2819400" cy="838200"/>
          </a:xfrm>
          <a:prstGeom prst="wedgeRoundRectCallout">
            <a:avLst>
              <a:gd name="adj1" fmla="val -21454"/>
              <a:gd name="adj2" fmla="val 7443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制御変数 </a:t>
            </a:r>
            <a:r>
              <a:rPr lang="en-US" altLang="ja-JP" sz="2400" dirty="0">
                <a:latin typeface="Times New Roman" panose="02020603050405020304" pitchFamily="18" charset="0"/>
              </a:rPr>
              <a:t>i </a:t>
            </a:r>
            <a:r>
              <a:rPr lang="ja-JP" altLang="en-US" sz="2400" dirty="0">
                <a:latin typeface="Times New Roman" panose="02020603050405020304" pitchFamily="18" charset="0"/>
              </a:rPr>
              <a:t>の値を</a:t>
            </a:r>
          </a:p>
          <a:p>
            <a:pPr algn="ctr" eaLnBrk="1" hangingPunct="1">
              <a:spcBef>
                <a:spcPct val="0"/>
              </a:spcBef>
              <a:buClrTx/>
              <a:buSzTx/>
              <a:buFontTx/>
              <a:buNone/>
            </a:pPr>
            <a:r>
              <a:rPr lang="ja-JP" altLang="en-US" sz="2400" dirty="0">
                <a:latin typeface="Times New Roman" panose="02020603050405020304" pitchFamily="18" charset="0"/>
              </a:rPr>
              <a:t>繰り返し参照</a:t>
            </a:r>
          </a:p>
        </p:txBody>
      </p:sp>
      <p:grpSp>
        <p:nvGrpSpPr>
          <p:cNvPr id="264211" name="Group 19"/>
          <p:cNvGrpSpPr>
            <a:grpSpLocks/>
          </p:cNvGrpSpPr>
          <p:nvPr/>
        </p:nvGrpSpPr>
        <p:grpSpPr bwMode="auto">
          <a:xfrm>
            <a:off x="4191000" y="2590800"/>
            <a:ext cx="4724400" cy="1600200"/>
            <a:chOff x="2640" y="1632"/>
            <a:chExt cx="2976" cy="1008"/>
          </a:xfrm>
        </p:grpSpPr>
        <p:sp>
          <p:nvSpPr>
            <p:cNvPr id="86026" name="AutoShape 7"/>
            <p:cNvSpPr>
              <a:spLocks noChangeArrowheads="1"/>
            </p:cNvSpPr>
            <p:nvPr/>
          </p:nvSpPr>
          <p:spPr bwMode="auto">
            <a:xfrm>
              <a:off x="2640" y="1920"/>
              <a:ext cx="192"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86027" name="Rectangle 14"/>
            <p:cNvSpPr>
              <a:spLocks noChangeArrowheads="1"/>
            </p:cNvSpPr>
            <p:nvPr/>
          </p:nvSpPr>
          <p:spPr bwMode="auto">
            <a:xfrm>
              <a:off x="2880" y="1632"/>
              <a:ext cx="2736" cy="10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(R=0; R&lt;n; ++R) {</a:t>
              </a:r>
            </a:p>
            <a:p>
              <a:pPr eaLnBrk="1" hangingPunct="1">
                <a:spcBef>
                  <a:spcPct val="0"/>
                </a:spcBef>
                <a:buClrTx/>
                <a:buSzTx/>
                <a:buFontTx/>
                <a:buNone/>
              </a:pPr>
              <a:r>
                <a:rPr lang="en-US" altLang="ja-JP" dirty="0">
                  <a:latin typeface="Times New Roman" panose="02020603050405020304" pitchFamily="18" charset="0"/>
                </a:rPr>
                <a:t>  a[R] = b[R] + x*(R+5);</a:t>
              </a:r>
            </a:p>
            <a:p>
              <a:pPr eaLnBrk="1" hangingPunct="1">
                <a:spcBef>
                  <a:spcPct val="0"/>
                </a:spcBef>
                <a:buClrTx/>
                <a:buSzTx/>
                <a:buFontTx/>
                <a:buNone/>
              </a:pPr>
              <a:r>
                <a:rPr lang="en-US" altLang="ja-JP" dirty="0">
                  <a:latin typeface="Times New Roman" panose="02020603050405020304" pitchFamily="18" charset="0"/>
                </a:rPr>
                <a:t>} </a:t>
              </a:r>
            </a:p>
          </p:txBody>
        </p:sp>
      </p:grpSp>
      <p:sp useBgFill="1">
        <p:nvSpPr>
          <p:cNvPr id="264198" name="AutoShape 6"/>
          <p:cNvSpPr>
            <a:spLocks noChangeArrowheads="1"/>
          </p:cNvSpPr>
          <p:nvPr/>
        </p:nvSpPr>
        <p:spPr bwMode="auto">
          <a:xfrm>
            <a:off x="5105400" y="1524000"/>
            <a:ext cx="2667000" cy="838200"/>
          </a:xfrm>
          <a:prstGeom prst="wedgeRoundRectCallout">
            <a:avLst>
              <a:gd name="adj1" fmla="val -29704"/>
              <a:gd name="adj2" fmla="val 7821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制御変数の値を</a:t>
            </a:r>
          </a:p>
          <a:p>
            <a:pPr algn="ctr" eaLnBrk="1" hangingPunct="1">
              <a:spcBef>
                <a:spcPct val="0"/>
              </a:spcBef>
              <a:buClrTx/>
              <a:buSzTx/>
              <a:buFontTx/>
              <a:buNone/>
            </a:pPr>
            <a:r>
              <a:rPr lang="ja-JP" altLang="en-US" sz="2400" dirty="0">
                <a:latin typeface="Times New Roman" panose="02020603050405020304" pitchFamily="18" charset="0"/>
              </a:rPr>
              <a:t>レジスタに格納</a:t>
            </a:r>
          </a:p>
        </p:txBody>
      </p:sp>
      <p:grpSp>
        <p:nvGrpSpPr>
          <p:cNvPr id="264209" name="Group 17"/>
          <p:cNvGrpSpPr>
            <a:grpSpLocks/>
          </p:cNvGrpSpPr>
          <p:nvPr/>
        </p:nvGrpSpPr>
        <p:grpSpPr bwMode="auto">
          <a:xfrm>
            <a:off x="1828800" y="4419600"/>
            <a:ext cx="6781800" cy="2057400"/>
            <a:chOff x="1152" y="2784"/>
            <a:chExt cx="4272" cy="1296"/>
          </a:xfrm>
        </p:grpSpPr>
        <p:sp>
          <p:nvSpPr>
            <p:cNvPr id="86024" name="Rectangle 15"/>
            <p:cNvSpPr>
              <a:spLocks noChangeArrowheads="1"/>
            </p:cNvSpPr>
            <p:nvPr/>
          </p:nvSpPr>
          <p:spPr bwMode="auto">
            <a:xfrm>
              <a:off x="2592" y="2784"/>
              <a:ext cx="2832" cy="129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t = x*4;</a:t>
              </a:r>
            </a:p>
            <a:p>
              <a:pPr eaLnBrk="1" hangingPunct="1">
                <a:spcBef>
                  <a:spcPct val="0"/>
                </a:spcBef>
                <a:buClrTx/>
                <a:buSzTx/>
                <a:buFontTx/>
                <a:buNone/>
              </a:pPr>
              <a:r>
                <a:rPr lang="en-US" altLang="ja-JP" dirty="0">
                  <a:latin typeface="Times New Roman" panose="02020603050405020304" pitchFamily="18" charset="0"/>
                </a:rPr>
                <a:t>for (R=0; R&lt;n; ++R) {</a:t>
              </a:r>
            </a:p>
            <a:p>
              <a:pPr eaLnBrk="1" hangingPunct="1">
                <a:spcBef>
                  <a:spcPct val="0"/>
                </a:spcBef>
                <a:buClrTx/>
                <a:buSzTx/>
                <a:buFontTx/>
                <a:buNone/>
              </a:pPr>
              <a:r>
                <a:rPr lang="en-US" altLang="ja-JP" dirty="0">
                  <a:latin typeface="Times New Roman" panose="02020603050405020304" pitchFamily="18" charset="0"/>
                </a:rPr>
                <a:t>  a[R] = b[R] + (t += x);</a:t>
              </a:r>
            </a:p>
            <a:p>
              <a:pPr eaLnBrk="1" hangingPunct="1">
                <a:spcBef>
                  <a:spcPct val="0"/>
                </a:spcBef>
                <a:buClrTx/>
                <a:buSzTx/>
                <a:buFontTx/>
                <a:buNone/>
              </a:pPr>
              <a:r>
                <a:rPr lang="en-US" altLang="ja-JP" dirty="0">
                  <a:latin typeface="Times New Roman" panose="02020603050405020304" pitchFamily="18" charset="0"/>
                </a:rPr>
                <a:t>} </a:t>
              </a:r>
            </a:p>
          </p:txBody>
        </p:sp>
        <p:sp>
          <p:nvSpPr>
            <p:cNvPr id="86025" name="Text Box 16"/>
            <p:cNvSpPr txBox="1">
              <a:spLocks noChangeArrowheads="1"/>
            </p:cNvSpPr>
            <p:nvPr/>
          </p:nvSpPr>
          <p:spPr bwMode="auto">
            <a:xfrm>
              <a:off x="1152" y="3120"/>
              <a:ext cx="140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こちらの方が</a:t>
              </a:r>
            </a:p>
            <a:p>
              <a:pPr eaLnBrk="1" hangingPunct="1">
                <a:spcBef>
                  <a:spcPct val="0"/>
                </a:spcBef>
                <a:buClrTx/>
                <a:buSzTx/>
                <a:buFontTx/>
                <a:buNone/>
              </a:pPr>
              <a:r>
                <a:rPr lang="ja-JP" altLang="en-US" sz="2800" dirty="0">
                  <a:latin typeface="Times New Roman" panose="02020603050405020304" pitchFamily="18" charset="0"/>
                </a:rPr>
                <a:t>速い可能性も</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4196"/>
                                        </p:tgtEl>
                                        <p:attrNameLst>
                                          <p:attrName>style.visibility</p:attrName>
                                        </p:attrNameLst>
                                      </p:cBhvr>
                                      <p:to>
                                        <p:strVal val="visible"/>
                                      </p:to>
                                    </p:set>
                                    <p:animEffect transition="in" filter="checkerboard(across)">
                                      <p:cBhvr>
                                        <p:cTn id="7" dur="500"/>
                                        <p:tgtEl>
                                          <p:spTgt spid="264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64211"/>
                                        </p:tgtEl>
                                        <p:attrNameLst>
                                          <p:attrName>style.visibility</p:attrName>
                                        </p:attrNameLst>
                                      </p:cBhvr>
                                      <p:to>
                                        <p:strVal val="visible"/>
                                      </p:to>
                                    </p:set>
                                    <p:animEffect transition="in" filter="wipe(left)">
                                      <p:cBhvr>
                                        <p:cTn id="12" dur="500"/>
                                        <p:tgtEl>
                                          <p:spTgt spid="2642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64198"/>
                                        </p:tgtEl>
                                        <p:attrNameLst>
                                          <p:attrName>style.visibility</p:attrName>
                                        </p:attrNameLst>
                                      </p:cBhvr>
                                      <p:to>
                                        <p:strVal val="visible"/>
                                      </p:to>
                                    </p:set>
                                    <p:animEffect transition="in" filter="checkerboard(across)">
                                      <p:cBhvr>
                                        <p:cTn id="17" dur="500"/>
                                        <p:tgtEl>
                                          <p:spTgt spid="2641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64209"/>
                                        </p:tgtEl>
                                        <p:attrNameLst>
                                          <p:attrName>style.visibility</p:attrName>
                                        </p:attrNameLst>
                                      </p:cBhvr>
                                      <p:to>
                                        <p:strVal val="visible"/>
                                      </p:to>
                                    </p:set>
                                    <p:animEffect transition="in" filter="checkerboard(across)">
                                      <p:cBhvr>
                                        <p:cTn id="22" dur="500"/>
                                        <p:tgtEl>
                                          <p:spTgt spid="264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6" grpId="0" animBg="1" autoUpdateAnimBg="0"/>
      <p:bldP spid="264198" grpId="0" animBg="1"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a:xfrm>
            <a:off x="1066800" y="639763"/>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メモリ</a:t>
            </a:r>
          </a:p>
        </p:txBody>
      </p:sp>
      <p:sp>
        <p:nvSpPr>
          <p:cNvPr id="87043" name="Rectangle 3"/>
          <p:cNvSpPr>
            <a:spLocks noGrp="1" noChangeArrowheads="1"/>
          </p:cNvSpPr>
          <p:nvPr>
            <p:ph type="body" idx="4294967295"/>
          </p:nvPr>
        </p:nvSpPr>
        <p:spPr>
          <a:xfrm>
            <a:off x="1066800" y="19812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メモリの記憶階層</a:t>
            </a:r>
          </a:p>
        </p:txBody>
      </p:sp>
      <p:sp>
        <p:nvSpPr>
          <p:cNvPr id="87044" name="Rectangle 4"/>
          <p:cNvSpPr>
            <a:spLocks noChangeArrowheads="1"/>
          </p:cNvSpPr>
          <p:nvPr/>
        </p:nvSpPr>
        <p:spPr bwMode="auto">
          <a:xfrm>
            <a:off x="1371600" y="3048000"/>
            <a:ext cx="1981200" cy="4572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solidFill>
                  <a:srgbClr val="000000"/>
                </a:solidFill>
                <a:latin typeface="Times New Roman" panose="02020603050405020304" pitchFamily="18" charset="0"/>
              </a:rPr>
              <a:t>キャッシュ記憶</a:t>
            </a:r>
          </a:p>
        </p:txBody>
      </p:sp>
      <p:sp>
        <p:nvSpPr>
          <p:cNvPr id="87045" name="Rectangle 5"/>
          <p:cNvSpPr>
            <a:spLocks noChangeArrowheads="1"/>
          </p:cNvSpPr>
          <p:nvPr/>
        </p:nvSpPr>
        <p:spPr bwMode="auto">
          <a:xfrm>
            <a:off x="1143000" y="4038600"/>
            <a:ext cx="2514600" cy="4572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solidFill>
                  <a:srgbClr val="000000"/>
                </a:solidFill>
                <a:latin typeface="Times New Roman" panose="02020603050405020304" pitchFamily="18" charset="0"/>
              </a:rPr>
              <a:t>主記憶</a:t>
            </a:r>
          </a:p>
        </p:txBody>
      </p:sp>
      <p:sp>
        <p:nvSpPr>
          <p:cNvPr id="87046" name="Rectangle 6"/>
          <p:cNvSpPr>
            <a:spLocks noChangeArrowheads="1"/>
          </p:cNvSpPr>
          <p:nvPr/>
        </p:nvSpPr>
        <p:spPr bwMode="auto">
          <a:xfrm>
            <a:off x="457200" y="5029200"/>
            <a:ext cx="3810000" cy="7620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solidFill>
                  <a:srgbClr val="000000"/>
                </a:solidFill>
                <a:latin typeface="Times New Roman" panose="02020603050405020304" pitchFamily="18" charset="0"/>
              </a:rPr>
              <a:t>2次記憶</a:t>
            </a:r>
          </a:p>
        </p:txBody>
      </p:sp>
      <p:grpSp>
        <p:nvGrpSpPr>
          <p:cNvPr id="259079" name="Group 7"/>
          <p:cNvGrpSpPr>
            <a:grpSpLocks/>
          </p:cNvGrpSpPr>
          <p:nvPr/>
        </p:nvGrpSpPr>
        <p:grpSpPr bwMode="auto">
          <a:xfrm>
            <a:off x="4572000" y="2514600"/>
            <a:ext cx="609600" cy="3429000"/>
            <a:chOff x="4224" y="1680"/>
            <a:chExt cx="384" cy="2160"/>
          </a:xfrm>
        </p:grpSpPr>
        <p:sp>
          <p:nvSpPr>
            <p:cNvPr id="87063" name="AutoShape 8"/>
            <p:cNvSpPr>
              <a:spLocks noChangeArrowheads="1"/>
            </p:cNvSpPr>
            <p:nvPr/>
          </p:nvSpPr>
          <p:spPr bwMode="auto">
            <a:xfrm>
              <a:off x="4224" y="2016"/>
              <a:ext cx="384" cy="1536"/>
            </a:xfrm>
            <a:prstGeom prst="upDownArrow">
              <a:avLst>
                <a:gd name="adj1" fmla="val 50000"/>
                <a:gd name="adj2" fmla="val 8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容量</a:t>
              </a:r>
            </a:p>
          </p:txBody>
        </p:sp>
        <p:sp>
          <p:nvSpPr>
            <p:cNvPr id="87064" name="Text Box 9"/>
            <p:cNvSpPr txBox="1">
              <a:spLocks noChangeArrowheads="1"/>
            </p:cNvSpPr>
            <p:nvPr/>
          </p:nvSpPr>
          <p:spPr bwMode="auto">
            <a:xfrm>
              <a:off x="4272" y="1680"/>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小</a:t>
              </a:r>
            </a:p>
          </p:txBody>
        </p:sp>
        <p:sp>
          <p:nvSpPr>
            <p:cNvPr id="87065" name="Text Box 10"/>
            <p:cNvSpPr txBox="1">
              <a:spLocks noChangeArrowheads="1"/>
            </p:cNvSpPr>
            <p:nvPr/>
          </p:nvSpPr>
          <p:spPr bwMode="auto">
            <a:xfrm>
              <a:off x="4272" y="3552"/>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大</a:t>
              </a:r>
            </a:p>
          </p:txBody>
        </p:sp>
      </p:grpSp>
      <p:grpSp>
        <p:nvGrpSpPr>
          <p:cNvPr id="259083" name="Group 11"/>
          <p:cNvGrpSpPr>
            <a:grpSpLocks/>
          </p:cNvGrpSpPr>
          <p:nvPr/>
        </p:nvGrpSpPr>
        <p:grpSpPr bwMode="auto">
          <a:xfrm>
            <a:off x="5562600" y="2514600"/>
            <a:ext cx="609600" cy="3429000"/>
            <a:chOff x="4224" y="1680"/>
            <a:chExt cx="384" cy="2160"/>
          </a:xfrm>
        </p:grpSpPr>
        <p:sp>
          <p:nvSpPr>
            <p:cNvPr id="87060" name="AutoShape 12"/>
            <p:cNvSpPr>
              <a:spLocks noChangeArrowheads="1"/>
            </p:cNvSpPr>
            <p:nvPr/>
          </p:nvSpPr>
          <p:spPr bwMode="auto">
            <a:xfrm>
              <a:off x="4224" y="2016"/>
              <a:ext cx="384" cy="1536"/>
            </a:xfrm>
            <a:prstGeom prst="upDownArrow">
              <a:avLst>
                <a:gd name="adj1" fmla="val 50000"/>
                <a:gd name="adj2" fmla="val 8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アクセス時間</a:t>
              </a:r>
            </a:p>
          </p:txBody>
        </p:sp>
        <p:sp>
          <p:nvSpPr>
            <p:cNvPr id="87061" name="Text Box 13"/>
            <p:cNvSpPr txBox="1">
              <a:spLocks noChangeArrowheads="1"/>
            </p:cNvSpPr>
            <p:nvPr/>
          </p:nvSpPr>
          <p:spPr bwMode="auto">
            <a:xfrm>
              <a:off x="4272" y="1680"/>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短</a:t>
              </a:r>
            </a:p>
          </p:txBody>
        </p:sp>
        <p:sp>
          <p:nvSpPr>
            <p:cNvPr id="87062" name="Text Box 14"/>
            <p:cNvSpPr txBox="1">
              <a:spLocks noChangeArrowheads="1"/>
            </p:cNvSpPr>
            <p:nvPr/>
          </p:nvSpPr>
          <p:spPr bwMode="auto">
            <a:xfrm>
              <a:off x="4272" y="3552"/>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長</a:t>
              </a:r>
            </a:p>
          </p:txBody>
        </p:sp>
      </p:grpSp>
      <p:grpSp>
        <p:nvGrpSpPr>
          <p:cNvPr id="259087" name="Group 15"/>
          <p:cNvGrpSpPr>
            <a:grpSpLocks/>
          </p:cNvGrpSpPr>
          <p:nvPr/>
        </p:nvGrpSpPr>
        <p:grpSpPr bwMode="auto">
          <a:xfrm>
            <a:off x="6553200" y="2514600"/>
            <a:ext cx="609600" cy="3429000"/>
            <a:chOff x="4224" y="1680"/>
            <a:chExt cx="384" cy="2160"/>
          </a:xfrm>
        </p:grpSpPr>
        <p:sp>
          <p:nvSpPr>
            <p:cNvPr id="87057" name="AutoShape 16"/>
            <p:cNvSpPr>
              <a:spLocks noChangeArrowheads="1"/>
            </p:cNvSpPr>
            <p:nvPr/>
          </p:nvSpPr>
          <p:spPr bwMode="auto">
            <a:xfrm>
              <a:off x="4224" y="2016"/>
              <a:ext cx="384" cy="1536"/>
            </a:xfrm>
            <a:prstGeom prst="upDownArrow">
              <a:avLst>
                <a:gd name="adj1" fmla="val 50000"/>
                <a:gd name="adj2" fmla="val 8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価格</a:t>
              </a:r>
            </a:p>
          </p:txBody>
        </p:sp>
        <p:sp>
          <p:nvSpPr>
            <p:cNvPr id="87058" name="Text Box 17"/>
            <p:cNvSpPr txBox="1">
              <a:spLocks noChangeArrowheads="1"/>
            </p:cNvSpPr>
            <p:nvPr/>
          </p:nvSpPr>
          <p:spPr bwMode="auto">
            <a:xfrm>
              <a:off x="4272" y="1680"/>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高</a:t>
              </a:r>
            </a:p>
          </p:txBody>
        </p:sp>
        <p:sp>
          <p:nvSpPr>
            <p:cNvPr id="87059" name="Text Box 18"/>
            <p:cNvSpPr txBox="1">
              <a:spLocks noChangeArrowheads="1"/>
            </p:cNvSpPr>
            <p:nvPr/>
          </p:nvSpPr>
          <p:spPr bwMode="auto">
            <a:xfrm>
              <a:off x="4272" y="3552"/>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低</a:t>
              </a:r>
            </a:p>
          </p:txBody>
        </p:sp>
      </p:grpSp>
      <p:sp>
        <p:nvSpPr>
          <p:cNvPr id="87050" name="Text Box 19"/>
          <p:cNvSpPr txBox="1">
            <a:spLocks noChangeArrowheads="1"/>
          </p:cNvSpPr>
          <p:nvPr/>
        </p:nvSpPr>
        <p:spPr bwMode="auto">
          <a:xfrm>
            <a:off x="2590800" y="3429000"/>
            <a:ext cx="1260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チップ上</a:t>
            </a:r>
          </a:p>
        </p:txBody>
      </p:sp>
      <p:sp>
        <p:nvSpPr>
          <p:cNvPr id="87051" name="Text Box 20"/>
          <p:cNvSpPr txBox="1">
            <a:spLocks noChangeArrowheads="1"/>
          </p:cNvSpPr>
          <p:nvPr/>
        </p:nvSpPr>
        <p:spPr bwMode="auto">
          <a:xfrm>
            <a:off x="2590800" y="4440238"/>
            <a:ext cx="110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400" dirty="0">
                <a:latin typeface="Times New Roman" panose="02020603050405020304" pitchFamily="18" charset="0"/>
              </a:rPr>
              <a:t>DRAM</a:t>
            </a:r>
          </a:p>
        </p:txBody>
      </p:sp>
      <p:sp>
        <p:nvSpPr>
          <p:cNvPr id="87052" name="Text Box 21"/>
          <p:cNvSpPr txBox="1">
            <a:spLocks noChangeArrowheads="1"/>
          </p:cNvSpPr>
          <p:nvPr/>
        </p:nvSpPr>
        <p:spPr bwMode="auto">
          <a:xfrm>
            <a:off x="2590800" y="5715000"/>
            <a:ext cx="2011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400" dirty="0">
                <a:latin typeface="Times New Roman" panose="02020603050405020304" pitchFamily="18" charset="0"/>
              </a:rPr>
              <a:t>ハードディスク</a:t>
            </a:r>
          </a:p>
        </p:txBody>
      </p:sp>
      <p:grpSp>
        <p:nvGrpSpPr>
          <p:cNvPr id="259094" name="Group 22"/>
          <p:cNvGrpSpPr>
            <a:grpSpLocks/>
          </p:cNvGrpSpPr>
          <p:nvPr/>
        </p:nvGrpSpPr>
        <p:grpSpPr bwMode="auto">
          <a:xfrm>
            <a:off x="7467600" y="3048000"/>
            <a:ext cx="1185863" cy="2703513"/>
            <a:chOff x="3984" y="384"/>
            <a:chExt cx="747" cy="1703"/>
          </a:xfrm>
        </p:grpSpPr>
        <p:sp>
          <p:nvSpPr>
            <p:cNvPr id="87054" name="Text Box 23"/>
            <p:cNvSpPr txBox="1">
              <a:spLocks noChangeArrowheads="1"/>
            </p:cNvSpPr>
            <p:nvPr/>
          </p:nvSpPr>
          <p:spPr bwMode="auto">
            <a:xfrm>
              <a:off x="3984" y="384"/>
              <a:ext cx="74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10</a:t>
              </a:r>
              <a:r>
                <a:rPr lang="ja-JP" altLang="en-US" sz="2800" baseline="30000" dirty="0">
                  <a:latin typeface="Times New Roman" panose="02020603050405020304" pitchFamily="18" charset="0"/>
                </a:rPr>
                <a:t>-8</a:t>
              </a:r>
              <a:r>
                <a:rPr lang="ja-JP" altLang="en-US" sz="2800" dirty="0">
                  <a:latin typeface="Times New Roman" panose="02020603050405020304" pitchFamily="18" charset="0"/>
                </a:rPr>
                <a:t> 秒</a:t>
              </a:r>
            </a:p>
          </p:txBody>
        </p:sp>
        <p:sp>
          <p:nvSpPr>
            <p:cNvPr id="87055" name="Text Box 24"/>
            <p:cNvSpPr txBox="1">
              <a:spLocks noChangeArrowheads="1"/>
            </p:cNvSpPr>
            <p:nvPr/>
          </p:nvSpPr>
          <p:spPr bwMode="auto">
            <a:xfrm>
              <a:off x="3984" y="992"/>
              <a:ext cx="74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10</a:t>
              </a:r>
              <a:r>
                <a:rPr lang="ja-JP" altLang="en-US" sz="2800" baseline="30000" dirty="0">
                  <a:latin typeface="Times New Roman" panose="02020603050405020304" pitchFamily="18" charset="0"/>
                </a:rPr>
                <a:t>-7</a:t>
              </a:r>
              <a:r>
                <a:rPr lang="ja-JP" altLang="en-US" sz="2800" dirty="0">
                  <a:latin typeface="Times New Roman" panose="02020603050405020304" pitchFamily="18" charset="0"/>
                </a:rPr>
                <a:t> 秒</a:t>
              </a:r>
            </a:p>
          </p:txBody>
        </p:sp>
        <p:sp>
          <p:nvSpPr>
            <p:cNvPr id="87056" name="Text Box 25"/>
            <p:cNvSpPr txBox="1">
              <a:spLocks noChangeArrowheads="1"/>
            </p:cNvSpPr>
            <p:nvPr/>
          </p:nvSpPr>
          <p:spPr bwMode="auto">
            <a:xfrm>
              <a:off x="3984" y="1760"/>
              <a:ext cx="74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10</a:t>
              </a:r>
              <a:r>
                <a:rPr lang="ja-JP" altLang="en-US" sz="2800" baseline="30000" dirty="0">
                  <a:latin typeface="Times New Roman" panose="02020603050405020304" pitchFamily="18" charset="0"/>
                </a:rPr>
                <a:t>-3</a:t>
              </a:r>
              <a:r>
                <a:rPr lang="ja-JP" altLang="en-US" sz="2800" dirty="0">
                  <a:latin typeface="Times New Roman" panose="02020603050405020304" pitchFamily="18" charset="0"/>
                </a:rPr>
                <a:t> 秒</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clickEffect">
                                  <p:stCondLst>
                                    <p:cond delay="0"/>
                                  </p:stCondLst>
                                  <p:childTnLst>
                                    <p:set>
                                      <p:cBhvr>
                                        <p:cTn id="6" dur="1" fill="hold">
                                          <p:stCondLst>
                                            <p:cond delay="0"/>
                                          </p:stCondLst>
                                        </p:cTn>
                                        <p:tgtEl>
                                          <p:spTgt spid="259079"/>
                                        </p:tgtEl>
                                        <p:attrNameLst>
                                          <p:attrName>style.visibility</p:attrName>
                                        </p:attrNameLst>
                                      </p:cBhvr>
                                      <p:to>
                                        <p:strVal val="visible"/>
                                      </p:to>
                                    </p:set>
                                    <p:animEffect transition="in" filter="barn(outHorizontal)">
                                      <p:cBhvr>
                                        <p:cTn id="7" dur="500"/>
                                        <p:tgtEl>
                                          <p:spTgt spid="2590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nodeType="clickEffect">
                                  <p:stCondLst>
                                    <p:cond delay="0"/>
                                  </p:stCondLst>
                                  <p:childTnLst>
                                    <p:set>
                                      <p:cBhvr>
                                        <p:cTn id="11" dur="1" fill="hold">
                                          <p:stCondLst>
                                            <p:cond delay="0"/>
                                          </p:stCondLst>
                                        </p:cTn>
                                        <p:tgtEl>
                                          <p:spTgt spid="259083"/>
                                        </p:tgtEl>
                                        <p:attrNameLst>
                                          <p:attrName>style.visibility</p:attrName>
                                        </p:attrNameLst>
                                      </p:cBhvr>
                                      <p:to>
                                        <p:strVal val="visible"/>
                                      </p:to>
                                    </p:set>
                                    <p:animEffect transition="in" filter="barn(outHorizontal)">
                                      <p:cBhvr>
                                        <p:cTn id="12" dur="500"/>
                                        <p:tgtEl>
                                          <p:spTgt spid="2590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nodeType="clickEffect">
                                  <p:stCondLst>
                                    <p:cond delay="0"/>
                                  </p:stCondLst>
                                  <p:childTnLst>
                                    <p:set>
                                      <p:cBhvr>
                                        <p:cTn id="16" dur="1" fill="hold">
                                          <p:stCondLst>
                                            <p:cond delay="0"/>
                                          </p:stCondLst>
                                        </p:cTn>
                                        <p:tgtEl>
                                          <p:spTgt spid="259087"/>
                                        </p:tgtEl>
                                        <p:attrNameLst>
                                          <p:attrName>style.visibility</p:attrName>
                                        </p:attrNameLst>
                                      </p:cBhvr>
                                      <p:to>
                                        <p:strVal val="visible"/>
                                      </p:to>
                                    </p:set>
                                    <p:animEffect transition="in" filter="barn(outHorizontal)">
                                      <p:cBhvr>
                                        <p:cTn id="17" dur="500"/>
                                        <p:tgtEl>
                                          <p:spTgt spid="2590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59094"/>
                                        </p:tgtEl>
                                        <p:attrNameLst>
                                          <p:attrName>style.visibility</p:attrName>
                                        </p:attrNameLst>
                                      </p:cBhvr>
                                      <p:to>
                                        <p:strVal val="visible"/>
                                      </p:to>
                                    </p:set>
                                    <p:animEffect transition="in" filter="checkerboard(across)">
                                      <p:cBhvr>
                                        <p:cTn id="22" dur="500"/>
                                        <p:tgtEl>
                                          <p:spTgt spid="2590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局所性の利用</a:t>
            </a:r>
          </a:p>
        </p:txBody>
      </p:sp>
      <p:sp>
        <p:nvSpPr>
          <p:cNvPr id="88067" name="Rectangle 3"/>
          <p:cNvSpPr>
            <a:spLocks noGrp="1" noChangeArrowheads="1"/>
          </p:cNvSpPr>
          <p:nvPr>
            <p:ph type="body" idx="4294967295"/>
          </p:nvPr>
        </p:nvSpPr>
        <p:spPr>
          <a:xfrm>
            <a:off x="1066800" y="1447800"/>
            <a:ext cx="7467600"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キャッシュメモリ</a:t>
            </a:r>
          </a:p>
          <a:p>
            <a:pPr lvl="1"/>
            <a:r>
              <a:rPr lang="ja-JP" altLang="en-US" dirty="0">
                <a:effectLst/>
                <a:latin typeface="Times New Roman" panose="02020603050405020304" pitchFamily="18" charset="0"/>
                <a:ea typeface="ＭＳ Ｐゴシック" panose="020B0600070205080204" pitchFamily="50" charset="-128"/>
              </a:rPr>
              <a:t>高速にアクセス可能</a:t>
            </a:r>
          </a:p>
          <a:p>
            <a:pPr lvl="1"/>
            <a:r>
              <a:rPr lang="ja-JP" altLang="en-US" dirty="0">
                <a:effectLst/>
                <a:latin typeface="Times New Roman" panose="02020603050405020304" pitchFamily="18" charset="0"/>
                <a:ea typeface="ＭＳ Ｐゴシック" panose="020B0600070205080204" pitchFamily="50" charset="-128"/>
              </a:rPr>
              <a:t>容量は小さい</a:t>
            </a:r>
          </a:p>
        </p:txBody>
      </p:sp>
      <p:sp>
        <p:nvSpPr>
          <p:cNvPr id="260100" name="Text Box 4"/>
          <p:cNvSpPr txBox="1">
            <a:spLocks noChangeArrowheads="1"/>
          </p:cNvSpPr>
          <p:nvPr/>
        </p:nvSpPr>
        <p:spPr bwMode="auto">
          <a:xfrm>
            <a:off x="1447800" y="3200400"/>
            <a:ext cx="67357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2800" dirty="0">
                <a:latin typeface="Times New Roman" panose="02020603050405020304" pitchFamily="18" charset="0"/>
              </a:rPr>
              <a:t>⇒ データをキャッシュに収まるサイズに分割</a:t>
            </a:r>
          </a:p>
          <a:p>
            <a:pPr eaLnBrk="1" hangingPunct="1">
              <a:spcBef>
                <a:spcPct val="0"/>
              </a:spcBef>
              <a:buClrTx/>
              <a:buSzTx/>
              <a:buFontTx/>
              <a:buNone/>
            </a:pPr>
            <a:r>
              <a:rPr lang="ja-JP" altLang="en-US" sz="2800" dirty="0">
                <a:latin typeface="Times New Roman" panose="02020603050405020304" pitchFamily="18" charset="0"/>
              </a:rPr>
              <a:t>     分割したデータごとに処理</a:t>
            </a:r>
          </a:p>
        </p:txBody>
      </p:sp>
      <p:sp>
        <p:nvSpPr>
          <p:cNvPr id="260105" name="Rectangle 9"/>
          <p:cNvSpPr>
            <a:spLocks noChangeArrowheads="1"/>
          </p:cNvSpPr>
          <p:nvPr/>
        </p:nvSpPr>
        <p:spPr bwMode="auto">
          <a:xfrm>
            <a:off x="1447800" y="4343400"/>
            <a:ext cx="6705600" cy="457200"/>
          </a:xfrm>
          <a:prstGeom prst="rect">
            <a:avLst/>
          </a:prstGeom>
          <a:solidFill>
            <a:srgbClr val="0033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データ</a:t>
            </a:r>
          </a:p>
        </p:txBody>
      </p:sp>
      <p:grpSp>
        <p:nvGrpSpPr>
          <p:cNvPr id="260110" name="Group 14"/>
          <p:cNvGrpSpPr>
            <a:grpSpLocks/>
          </p:cNvGrpSpPr>
          <p:nvPr/>
        </p:nvGrpSpPr>
        <p:grpSpPr bwMode="auto">
          <a:xfrm>
            <a:off x="1447800" y="4953000"/>
            <a:ext cx="6705600" cy="990600"/>
            <a:chOff x="816" y="3360"/>
            <a:chExt cx="4224" cy="624"/>
          </a:xfrm>
        </p:grpSpPr>
        <p:sp>
          <p:nvSpPr>
            <p:cNvPr id="88075" name="Rectangle 5"/>
            <p:cNvSpPr>
              <a:spLocks noChangeArrowheads="1"/>
            </p:cNvSpPr>
            <p:nvPr/>
          </p:nvSpPr>
          <p:spPr bwMode="auto">
            <a:xfrm>
              <a:off x="816" y="3696"/>
              <a:ext cx="1056" cy="288"/>
            </a:xfrm>
            <a:prstGeom prst="rect">
              <a:avLst/>
            </a:prstGeom>
            <a:solidFill>
              <a:srgbClr val="0033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88076" name="Rectangle 6"/>
            <p:cNvSpPr>
              <a:spLocks noChangeArrowheads="1"/>
            </p:cNvSpPr>
            <p:nvPr/>
          </p:nvSpPr>
          <p:spPr bwMode="auto">
            <a:xfrm>
              <a:off x="1872" y="3696"/>
              <a:ext cx="1056" cy="288"/>
            </a:xfrm>
            <a:prstGeom prst="rect">
              <a:avLst/>
            </a:prstGeom>
            <a:solidFill>
              <a:srgbClr val="0033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88077" name="Rectangle 7"/>
            <p:cNvSpPr>
              <a:spLocks noChangeArrowheads="1"/>
            </p:cNvSpPr>
            <p:nvPr/>
          </p:nvSpPr>
          <p:spPr bwMode="auto">
            <a:xfrm>
              <a:off x="2928" y="3696"/>
              <a:ext cx="1056" cy="288"/>
            </a:xfrm>
            <a:prstGeom prst="rect">
              <a:avLst/>
            </a:prstGeom>
            <a:solidFill>
              <a:srgbClr val="0033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88078" name="Rectangle 8"/>
            <p:cNvSpPr>
              <a:spLocks noChangeArrowheads="1"/>
            </p:cNvSpPr>
            <p:nvPr/>
          </p:nvSpPr>
          <p:spPr bwMode="auto">
            <a:xfrm>
              <a:off x="3984" y="3696"/>
              <a:ext cx="1056" cy="288"/>
            </a:xfrm>
            <a:prstGeom prst="rect">
              <a:avLst/>
            </a:prstGeom>
            <a:solidFill>
              <a:srgbClr val="0033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88079" name="AutoShape 10"/>
            <p:cNvSpPr>
              <a:spLocks noChangeArrowheads="1"/>
            </p:cNvSpPr>
            <p:nvPr/>
          </p:nvSpPr>
          <p:spPr bwMode="auto">
            <a:xfrm>
              <a:off x="2736" y="3360"/>
              <a:ext cx="432"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000" dirty="0">
                  <a:latin typeface="Times New Roman" panose="02020603050405020304" pitchFamily="18" charset="0"/>
                </a:rPr>
                <a:t>分割</a:t>
              </a:r>
            </a:p>
          </p:txBody>
        </p:sp>
      </p:grpSp>
      <p:grpSp>
        <p:nvGrpSpPr>
          <p:cNvPr id="260109" name="Group 13"/>
          <p:cNvGrpSpPr>
            <a:grpSpLocks/>
          </p:cNvGrpSpPr>
          <p:nvPr/>
        </p:nvGrpSpPr>
        <p:grpSpPr bwMode="auto">
          <a:xfrm>
            <a:off x="762000" y="4800600"/>
            <a:ext cx="2925763" cy="685800"/>
            <a:chOff x="384" y="3216"/>
            <a:chExt cx="1843" cy="432"/>
          </a:xfrm>
        </p:grpSpPr>
        <p:sp>
          <p:nvSpPr>
            <p:cNvPr id="88073" name="AutoShape 11"/>
            <p:cNvSpPr>
              <a:spLocks/>
            </p:cNvSpPr>
            <p:nvPr/>
          </p:nvSpPr>
          <p:spPr bwMode="auto">
            <a:xfrm rot="-5400000">
              <a:off x="1272" y="3048"/>
              <a:ext cx="144" cy="1056"/>
            </a:xfrm>
            <a:prstGeom prst="rightBrace">
              <a:avLst>
                <a:gd name="adj1" fmla="val 61111"/>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88074" name="Text Box 12"/>
            <p:cNvSpPr txBox="1">
              <a:spLocks noChangeArrowheads="1"/>
            </p:cNvSpPr>
            <p:nvPr/>
          </p:nvSpPr>
          <p:spPr bwMode="auto">
            <a:xfrm>
              <a:off x="384" y="3216"/>
              <a:ext cx="184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400" dirty="0">
                  <a:latin typeface="Times New Roman" panose="02020603050405020304" pitchFamily="18" charset="0"/>
                </a:rPr>
                <a:t>キャッシュサイズ以下</a:t>
              </a:r>
            </a:p>
          </p:txBody>
        </p:sp>
      </p:grpSp>
      <p:sp>
        <p:nvSpPr>
          <p:cNvPr id="260111" name="Text Box 15"/>
          <p:cNvSpPr txBox="1">
            <a:spLocks noChangeArrowheads="1"/>
          </p:cNvSpPr>
          <p:nvPr/>
        </p:nvSpPr>
        <p:spPr bwMode="auto">
          <a:xfrm>
            <a:off x="4800600" y="6096000"/>
            <a:ext cx="31384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dirty="0">
                <a:latin typeface="Times New Roman" panose="02020603050405020304" pitchFamily="18" charset="0"/>
              </a:rPr>
              <a:t>データのタイル化</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0100"/>
                                        </p:tgtEl>
                                        <p:attrNameLst>
                                          <p:attrName>style.visibility</p:attrName>
                                        </p:attrNameLst>
                                      </p:cBhvr>
                                      <p:to>
                                        <p:strVal val="visible"/>
                                      </p:to>
                                    </p:set>
                                    <p:animEffect transition="in" filter="checkerboard(across)">
                                      <p:cBhvr>
                                        <p:cTn id="7" dur="500"/>
                                        <p:tgtEl>
                                          <p:spTgt spid="2601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0105"/>
                                        </p:tgtEl>
                                        <p:attrNameLst>
                                          <p:attrName>style.visibility</p:attrName>
                                        </p:attrNameLst>
                                      </p:cBhvr>
                                      <p:to>
                                        <p:strVal val="visible"/>
                                      </p:to>
                                    </p:set>
                                    <p:animEffect transition="in" filter="checkerboard(across)">
                                      <p:cBhvr>
                                        <p:cTn id="12" dur="500"/>
                                        <p:tgtEl>
                                          <p:spTgt spid="2601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60110"/>
                                        </p:tgtEl>
                                        <p:attrNameLst>
                                          <p:attrName>style.visibility</p:attrName>
                                        </p:attrNameLst>
                                      </p:cBhvr>
                                      <p:to>
                                        <p:strVal val="visible"/>
                                      </p:to>
                                    </p:set>
                                    <p:animEffect transition="in" filter="wipe(up)">
                                      <p:cBhvr>
                                        <p:cTn id="17" dur="500"/>
                                        <p:tgtEl>
                                          <p:spTgt spid="2601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60109"/>
                                        </p:tgtEl>
                                        <p:attrNameLst>
                                          <p:attrName>style.visibility</p:attrName>
                                        </p:attrNameLst>
                                      </p:cBhvr>
                                      <p:to>
                                        <p:strVal val="visible"/>
                                      </p:to>
                                    </p:set>
                                    <p:animEffect transition="in" filter="checkerboard(across)">
                                      <p:cBhvr>
                                        <p:cTn id="22" dur="500"/>
                                        <p:tgtEl>
                                          <p:spTgt spid="26010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60111"/>
                                        </p:tgtEl>
                                        <p:attrNameLst>
                                          <p:attrName>style.visibility</p:attrName>
                                        </p:attrNameLst>
                                      </p:cBhvr>
                                      <p:to>
                                        <p:strVal val="visible"/>
                                      </p:to>
                                    </p:set>
                                    <p:animEffect transition="in" filter="checkerboard(across)">
                                      <p:cBhvr>
                                        <p:cTn id="27" dur="500"/>
                                        <p:tgtEl>
                                          <p:spTgt spid="260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00" grpId="0" autoUpdateAnimBg="0"/>
      <p:bldP spid="260105" grpId="0" animBg="1" autoUpdateAnimBg="0"/>
      <p:bldP spid="260111" grpId="0"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データのタイル化</a:t>
            </a:r>
          </a:p>
        </p:txBody>
      </p:sp>
      <p:sp>
        <p:nvSpPr>
          <p:cNvPr id="89091" name="Rectangle 3"/>
          <p:cNvSpPr>
            <a:spLocks noChangeArrowheads="1"/>
          </p:cNvSpPr>
          <p:nvPr/>
        </p:nvSpPr>
        <p:spPr bwMode="auto">
          <a:xfrm>
            <a:off x="228600" y="2133600"/>
            <a:ext cx="4114800" cy="2133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for (i=0; i&lt;1000; ++i)</a:t>
            </a:r>
          </a:p>
          <a:p>
            <a:pPr eaLnBrk="1" hangingPunct="1">
              <a:spcBef>
                <a:spcPct val="0"/>
              </a:spcBef>
              <a:buClrTx/>
              <a:buSzTx/>
              <a:buFontTx/>
              <a:buNone/>
            </a:pPr>
            <a:r>
              <a:rPr lang="en-US" altLang="ja-JP" sz="2800" dirty="0">
                <a:latin typeface="Times New Roman" panose="02020603050405020304" pitchFamily="18" charset="0"/>
              </a:rPr>
              <a:t>  for (j=0; j&lt;1000; ++j)</a:t>
            </a:r>
          </a:p>
          <a:p>
            <a:pPr eaLnBrk="1" hangingPunct="1">
              <a:spcBef>
                <a:spcPct val="0"/>
              </a:spcBef>
              <a:buClrTx/>
              <a:buSzTx/>
              <a:buFontTx/>
              <a:buNone/>
            </a:pPr>
            <a:r>
              <a:rPr lang="en-US" altLang="ja-JP" sz="2800" dirty="0">
                <a:latin typeface="Times New Roman" panose="02020603050405020304" pitchFamily="18" charset="0"/>
              </a:rPr>
              <a:t>    for (k=0; k&lt;1000; ++k)</a:t>
            </a:r>
          </a:p>
          <a:p>
            <a:pPr eaLnBrk="1" hangingPunct="1">
              <a:spcBef>
                <a:spcPct val="0"/>
              </a:spcBef>
              <a:buClrTx/>
              <a:buSzTx/>
              <a:buFontTx/>
              <a:buNone/>
            </a:pPr>
            <a:r>
              <a:rPr lang="en-US" altLang="ja-JP" sz="2800" dirty="0">
                <a:latin typeface="Times New Roman" panose="02020603050405020304" pitchFamily="18" charset="0"/>
              </a:rPr>
              <a:t>       c[i, j] += a[i,k] * b[k,j];</a:t>
            </a:r>
          </a:p>
        </p:txBody>
      </p:sp>
      <p:sp>
        <p:nvSpPr>
          <p:cNvPr id="261124" name="Rectangle 4"/>
          <p:cNvSpPr>
            <a:spLocks noChangeArrowheads="1"/>
          </p:cNvSpPr>
          <p:nvPr/>
        </p:nvSpPr>
        <p:spPr bwMode="auto">
          <a:xfrm>
            <a:off x="4419600" y="2133600"/>
            <a:ext cx="4267200" cy="3124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sz="2800" dirty="0">
                <a:latin typeface="Times New Roman" panose="02020603050405020304" pitchFamily="18" charset="0"/>
              </a:rPr>
              <a:t>for (x=0; x&lt;1000; x+=10)</a:t>
            </a:r>
          </a:p>
          <a:p>
            <a:pPr eaLnBrk="1" hangingPunct="1">
              <a:spcBef>
                <a:spcPct val="0"/>
              </a:spcBef>
              <a:buClrTx/>
              <a:buSzTx/>
              <a:buFontTx/>
              <a:buNone/>
            </a:pPr>
            <a:r>
              <a:rPr lang="en-US" altLang="ja-JP" sz="2800" dirty="0">
                <a:latin typeface="Times New Roman" panose="02020603050405020304" pitchFamily="18" charset="0"/>
              </a:rPr>
              <a:t> for (y=0; y&lt;1000; y+=10)</a:t>
            </a:r>
          </a:p>
          <a:p>
            <a:pPr eaLnBrk="1" hangingPunct="1">
              <a:spcBef>
                <a:spcPct val="0"/>
              </a:spcBef>
              <a:buClrTx/>
              <a:buSzTx/>
              <a:buFontTx/>
              <a:buNone/>
            </a:pPr>
            <a:r>
              <a:rPr lang="en-US" altLang="ja-JP" sz="2800" dirty="0">
                <a:latin typeface="Times New Roman" panose="02020603050405020304" pitchFamily="18" charset="0"/>
              </a:rPr>
              <a:t>   for (z=0; z&lt;1000; z+=10)</a:t>
            </a:r>
          </a:p>
          <a:p>
            <a:pPr eaLnBrk="1" hangingPunct="1">
              <a:spcBef>
                <a:spcPct val="0"/>
              </a:spcBef>
              <a:buClrTx/>
              <a:buSzTx/>
              <a:buFontTx/>
              <a:buNone/>
            </a:pPr>
            <a:r>
              <a:rPr lang="en-US" altLang="ja-JP" sz="2800" dirty="0">
                <a:latin typeface="Times New Roman" panose="02020603050405020304" pitchFamily="18" charset="0"/>
              </a:rPr>
              <a:t>    for (i=x; i&lt;x+10; ++i)</a:t>
            </a:r>
          </a:p>
          <a:p>
            <a:pPr eaLnBrk="1" hangingPunct="1">
              <a:spcBef>
                <a:spcPct val="0"/>
              </a:spcBef>
              <a:buClrTx/>
              <a:buSzTx/>
              <a:buFontTx/>
              <a:buNone/>
            </a:pPr>
            <a:r>
              <a:rPr lang="en-US" altLang="ja-JP" sz="2800" dirty="0">
                <a:latin typeface="Times New Roman" panose="02020603050405020304" pitchFamily="18" charset="0"/>
              </a:rPr>
              <a:t>     for (j=y; j&lt;y+10; ++j)</a:t>
            </a:r>
          </a:p>
          <a:p>
            <a:pPr eaLnBrk="1" hangingPunct="1">
              <a:spcBef>
                <a:spcPct val="0"/>
              </a:spcBef>
              <a:buClrTx/>
              <a:buSzTx/>
              <a:buFontTx/>
              <a:buNone/>
            </a:pPr>
            <a:r>
              <a:rPr lang="en-US" altLang="ja-JP" sz="2800" dirty="0">
                <a:latin typeface="Times New Roman" panose="02020603050405020304" pitchFamily="18" charset="0"/>
              </a:rPr>
              <a:t>       for (k=z; k&lt;z+10; ++k)</a:t>
            </a:r>
          </a:p>
          <a:p>
            <a:pPr eaLnBrk="1" hangingPunct="1">
              <a:spcBef>
                <a:spcPct val="0"/>
              </a:spcBef>
              <a:buClrTx/>
              <a:buSzTx/>
              <a:buFontTx/>
              <a:buNone/>
            </a:pPr>
            <a:r>
              <a:rPr lang="en-US" altLang="ja-JP" sz="2800" dirty="0">
                <a:latin typeface="Times New Roman" panose="02020603050405020304" pitchFamily="18" charset="0"/>
              </a:rPr>
              <a:t>         c[i, j] += a[i,k] * b[k,j];</a:t>
            </a:r>
          </a:p>
        </p:txBody>
      </p:sp>
      <p:sp>
        <p:nvSpPr>
          <p:cNvPr id="261125" name="Text Box 5"/>
          <p:cNvSpPr txBox="1">
            <a:spLocks noChangeArrowheads="1"/>
          </p:cNvSpPr>
          <p:nvPr/>
        </p:nvSpPr>
        <p:spPr bwMode="auto">
          <a:xfrm>
            <a:off x="101600" y="4410075"/>
            <a:ext cx="2695575"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データサイズ</a:t>
            </a:r>
            <a:endParaRPr lang="en-US" altLang="ja-JP" sz="2800" dirty="0">
              <a:latin typeface="Times New Roman" panose="02020603050405020304" pitchFamily="18" charset="0"/>
            </a:endParaRPr>
          </a:p>
          <a:p>
            <a:pPr algn="ctr" eaLnBrk="1" hangingPunct="1">
              <a:spcBef>
                <a:spcPct val="0"/>
              </a:spcBef>
              <a:buClrTx/>
              <a:buSzTx/>
              <a:buFontTx/>
              <a:buNone/>
            </a:pPr>
            <a:r>
              <a:rPr lang="ja-JP" altLang="en-US" sz="2800" dirty="0">
                <a:latin typeface="Times New Roman" panose="02020603050405020304" pitchFamily="18" charset="0"/>
              </a:rPr>
              <a:t>10</a:t>
            </a:r>
            <a:r>
              <a:rPr lang="en-US" altLang="ja-JP" sz="2800" dirty="0">
                <a:latin typeface="Times New Roman" panose="02020603050405020304" pitchFamily="18" charset="0"/>
              </a:rPr>
              <a:t>0</a:t>
            </a:r>
            <a:r>
              <a:rPr lang="ja-JP" altLang="en-US" sz="2800" dirty="0">
                <a:latin typeface="Times New Roman" panose="02020603050405020304" pitchFamily="18" charset="0"/>
              </a:rPr>
              <a:t>0*1</a:t>
            </a:r>
            <a:r>
              <a:rPr lang="en-US" altLang="ja-JP" sz="2800" dirty="0">
                <a:latin typeface="Times New Roman" panose="02020603050405020304" pitchFamily="18" charset="0"/>
              </a:rPr>
              <a:t>0</a:t>
            </a:r>
            <a:r>
              <a:rPr lang="ja-JP" altLang="en-US" sz="2800" dirty="0">
                <a:latin typeface="Times New Roman" panose="02020603050405020304" pitchFamily="18" charset="0"/>
              </a:rPr>
              <a:t>00*10</a:t>
            </a:r>
            <a:r>
              <a:rPr lang="en-US" altLang="ja-JP" sz="2800" dirty="0">
                <a:latin typeface="Times New Roman" panose="02020603050405020304" pitchFamily="18" charset="0"/>
              </a:rPr>
              <a:t>0</a:t>
            </a:r>
            <a:r>
              <a:rPr lang="ja-JP" altLang="en-US" sz="2800" dirty="0">
                <a:latin typeface="Times New Roman" panose="02020603050405020304" pitchFamily="18" charset="0"/>
              </a:rPr>
              <a:t>0</a:t>
            </a:r>
          </a:p>
        </p:txBody>
      </p:sp>
      <p:sp>
        <p:nvSpPr>
          <p:cNvPr id="261126" name="Text Box 6"/>
          <p:cNvSpPr txBox="1">
            <a:spLocks noChangeArrowheads="1"/>
          </p:cNvSpPr>
          <p:nvPr/>
        </p:nvSpPr>
        <p:spPr bwMode="auto">
          <a:xfrm>
            <a:off x="217488" y="5319713"/>
            <a:ext cx="37560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 キャッシュに入らない</a:t>
            </a:r>
          </a:p>
        </p:txBody>
      </p:sp>
      <p:sp>
        <p:nvSpPr>
          <p:cNvPr id="261128" name="AutoShape 8"/>
          <p:cNvSpPr>
            <a:spLocks noChangeArrowheads="1"/>
          </p:cNvSpPr>
          <p:nvPr/>
        </p:nvSpPr>
        <p:spPr bwMode="auto">
          <a:xfrm>
            <a:off x="4495800" y="3505200"/>
            <a:ext cx="4114800" cy="1828800"/>
          </a:xfrm>
          <a:prstGeom prst="roundRect">
            <a:avLst>
              <a:gd name="adj" fmla="val 16667"/>
            </a:avLst>
          </a:prstGeom>
          <a:noFill/>
          <a:ln w="38100">
            <a:solidFill>
              <a:srgbClr val="FF99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261129" name="Text Box 9"/>
          <p:cNvSpPr txBox="1">
            <a:spLocks noChangeArrowheads="1"/>
          </p:cNvSpPr>
          <p:nvPr/>
        </p:nvSpPr>
        <p:spPr bwMode="auto">
          <a:xfrm>
            <a:off x="3352800" y="5754688"/>
            <a:ext cx="5721350" cy="52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この内部ではデータサイズ </a:t>
            </a:r>
            <a:r>
              <a:rPr lang="en-US" altLang="ja-JP" sz="2800" dirty="0">
                <a:latin typeface="Times New Roman" panose="02020603050405020304" pitchFamily="18" charset="0"/>
              </a:rPr>
              <a:t>10*10*10</a:t>
            </a:r>
          </a:p>
        </p:txBody>
      </p:sp>
      <p:sp>
        <p:nvSpPr>
          <p:cNvPr id="261130" name="Text Box 10"/>
          <p:cNvSpPr txBox="1">
            <a:spLocks noChangeArrowheads="1"/>
          </p:cNvSpPr>
          <p:nvPr/>
        </p:nvSpPr>
        <p:spPr bwMode="auto">
          <a:xfrm>
            <a:off x="3765550" y="6211888"/>
            <a:ext cx="42211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2800" dirty="0">
                <a:latin typeface="Times New Roman" panose="02020603050405020304" pitchFamily="18" charset="0"/>
              </a:rPr>
              <a:t>⇒ キャッシュ内で処理可能</a:t>
            </a:r>
            <a:endParaRPr lang="en-US" altLang="ja-JP" sz="28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1125"/>
                                        </p:tgtEl>
                                        <p:attrNameLst>
                                          <p:attrName>style.visibility</p:attrName>
                                        </p:attrNameLst>
                                      </p:cBhvr>
                                      <p:to>
                                        <p:strVal val="visible"/>
                                      </p:to>
                                    </p:set>
                                    <p:animEffect transition="in" filter="checkerboard(across)">
                                      <p:cBhvr>
                                        <p:cTn id="7" dur="500"/>
                                        <p:tgtEl>
                                          <p:spTgt spid="2611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1126"/>
                                        </p:tgtEl>
                                        <p:attrNameLst>
                                          <p:attrName>style.visibility</p:attrName>
                                        </p:attrNameLst>
                                      </p:cBhvr>
                                      <p:to>
                                        <p:strVal val="visible"/>
                                      </p:to>
                                    </p:set>
                                    <p:animEffect transition="in" filter="checkerboard(across)">
                                      <p:cBhvr>
                                        <p:cTn id="12" dur="500"/>
                                        <p:tgtEl>
                                          <p:spTgt spid="2611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61124"/>
                                        </p:tgtEl>
                                        <p:attrNameLst>
                                          <p:attrName>style.visibility</p:attrName>
                                        </p:attrNameLst>
                                      </p:cBhvr>
                                      <p:to>
                                        <p:strVal val="visible"/>
                                      </p:to>
                                    </p:set>
                                    <p:animEffect transition="in" filter="checkerboard(across)">
                                      <p:cBhvr>
                                        <p:cTn id="17" dur="500"/>
                                        <p:tgtEl>
                                          <p:spTgt spid="2611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61128"/>
                                        </p:tgtEl>
                                        <p:attrNameLst>
                                          <p:attrName>style.visibility</p:attrName>
                                        </p:attrNameLst>
                                      </p:cBhvr>
                                      <p:to>
                                        <p:strVal val="visible"/>
                                      </p:to>
                                    </p:set>
                                    <p:animEffect transition="in" filter="checkerboard(across)">
                                      <p:cBhvr>
                                        <p:cTn id="22" dur="500"/>
                                        <p:tgtEl>
                                          <p:spTgt spid="26112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61129"/>
                                        </p:tgtEl>
                                        <p:attrNameLst>
                                          <p:attrName>style.visibility</p:attrName>
                                        </p:attrNameLst>
                                      </p:cBhvr>
                                      <p:to>
                                        <p:strVal val="visible"/>
                                      </p:to>
                                    </p:set>
                                    <p:animEffect transition="in" filter="checkerboard(across)">
                                      <p:cBhvr>
                                        <p:cTn id="27" dur="500"/>
                                        <p:tgtEl>
                                          <p:spTgt spid="26112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61130"/>
                                        </p:tgtEl>
                                        <p:attrNameLst>
                                          <p:attrName>style.visibility</p:attrName>
                                        </p:attrNameLst>
                                      </p:cBhvr>
                                      <p:to>
                                        <p:strVal val="visible"/>
                                      </p:to>
                                    </p:set>
                                    <p:animEffect transition="in" filter="checkerboard(across)">
                                      <p:cBhvr>
                                        <p:cTn id="32" dur="500"/>
                                        <p:tgtEl>
                                          <p:spTgt spid="261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4" grpId="0" animBg="1" autoUpdateAnimBg="0"/>
      <p:bldP spid="261125" grpId="0" autoUpdateAnimBg="0"/>
      <p:bldP spid="261126" grpId="0" autoUpdateAnimBg="0"/>
      <p:bldP spid="261128" grpId="0" animBg="1"/>
      <p:bldP spid="261129" grpId="0" autoUpdateAnimBg="0"/>
      <p:bldP spid="261130" grpId="0"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ベクトル計算の利用</a:t>
            </a:r>
          </a:p>
        </p:txBody>
      </p:sp>
      <p:sp>
        <p:nvSpPr>
          <p:cNvPr id="90115" name="Rectangle 3"/>
          <p:cNvSpPr>
            <a:spLocks noGrp="1" noChangeArrowheads="1"/>
          </p:cNvSpPr>
          <p:nvPr>
            <p:ph type="body" idx="4294967295"/>
          </p:nvPr>
        </p:nvSpPr>
        <p:spPr>
          <a:xfrm>
            <a:off x="1066800" y="1524000"/>
            <a:ext cx="7620000" cy="144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latin typeface="Times New Roman" panose="02020603050405020304" pitchFamily="18" charset="0"/>
                <a:ea typeface="ＭＳ Ｐゴシック" panose="020B0600070205080204" pitchFamily="50" charset="-128"/>
              </a:rPr>
              <a:t>ベクトル計算</a:t>
            </a:r>
          </a:p>
          <a:p>
            <a:pPr lvl="1"/>
            <a:r>
              <a:rPr lang="ja-JP" altLang="en-US" dirty="0">
                <a:effectLst/>
                <a:latin typeface="Times New Roman" panose="02020603050405020304" pitchFamily="18" charset="0"/>
                <a:ea typeface="ＭＳ Ｐゴシック" panose="020B0600070205080204" pitchFamily="50" charset="-128"/>
              </a:rPr>
              <a:t>配列(ベクトル)の要素を並列に計算</a:t>
            </a:r>
          </a:p>
        </p:txBody>
      </p:sp>
      <p:sp>
        <p:nvSpPr>
          <p:cNvPr id="90116" name="Text Box 4"/>
          <p:cNvSpPr txBox="1">
            <a:spLocks noChangeArrowheads="1"/>
          </p:cNvSpPr>
          <p:nvPr/>
        </p:nvSpPr>
        <p:spPr bwMode="auto">
          <a:xfrm>
            <a:off x="1371600" y="2667000"/>
            <a:ext cx="4718050" cy="108585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int a[100], b[100], c[100];</a:t>
            </a:r>
          </a:p>
          <a:p>
            <a:pPr eaLnBrk="1" hangingPunct="1">
              <a:spcBef>
                <a:spcPct val="0"/>
              </a:spcBef>
              <a:buClrTx/>
              <a:buSzTx/>
              <a:buFontTx/>
              <a:buNone/>
            </a:pPr>
            <a:r>
              <a:rPr lang="en-US" altLang="ja-JP" dirty="0">
                <a:latin typeface="Times New Roman" panose="02020603050405020304" pitchFamily="18" charset="0"/>
              </a:rPr>
              <a:t>a[0:99] = b[0:99] + c[0:99];</a:t>
            </a:r>
          </a:p>
        </p:txBody>
      </p:sp>
      <p:graphicFrame>
        <p:nvGraphicFramePr>
          <p:cNvPr id="258253" name="Group 205"/>
          <p:cNvGraphicFramePr>
            <a:graphicFrameLocks noGrp="1"/>
          </p:cNvGraphicFramePr>
          <p:nvPr/>
        </p:nvGraphicFramePr>
        <p:xfrm>
          <a:off x="762000" y="4038600"/>
          <a:ext cx="7543800" cy="2590800"/>
        </p:xfrm>
        <a:graphic>
          <a:graphicData uri="http://schemas.openxmlformats.org/drawingml/2006/table">
            <a:tbl>
              <a:tblPr/>
              <a:tblGrid>
                <a:gridCol w="1079500">
                  <a:extLst>
                    <a:ext uri="{9D8B030D-6E8A-4147-A177-3AD203B41FA5}">
                      <a16:colId xmlns:a16="http://schemas.microsoft.com/office/drawing/2014/main" val="20000"/>
                    </a:ext>
                  </a:extLst>
                </a:gridCol>
                <a:gridCol w="1076325">
                  <a:extLst>
                    <a:ext uri="{9D8B030D-6E8A-4147-A177-3AD203B41FA5}">
                      <a16:colId xmlns:a16="http://schemas.microsoft.com/office/drawing/2014/main" val="20001"/>
                    </a:ext>
                  </a:extLst>
                </a:gridCol>
                <a:gridCol w="1079500">
                  <a:extLst>
                    <a:ext uri="{9D8B030D-6E8A-4147-A177-3AD203B41FA5}">
                      <a16:colId xmlns:a16="http://schemas.microsoft.com/office/drawing/2014/main" val="20002"/>
                    </a:ext>
                  </a:extLst>
                </a:gridCol>
                <a:gridCol w="1073150">
                  <a:extLst>
                    <a:ext uri="{9D8B030D-6E8A-4147-A177-3AD203B41FA5}">
                      <a16:colId xmlns:a16="http://schemas.microsoft.com/office/drawing/2014/main" val="20003"/>
                    </a:ext>
                  </a:extLst>
                </a:gridCol>
                <a:gridCol w="1079500">
                  <a:extLst>
                    <a:ext uri="{9D8B030D-6E8A-4147-A177-3AD203B41FA5}">
                      <a16:colId xmlns:a16="http://schemas.microsoft.com/office/drawing/2014/main" val="20004"/>
                    </a:ext>
                  </a:extLst>
                </a:gridCol>
                <a:gridCol w="1076325">
                  <a:extLst>
                    <a:ext uri="{9D8B030D-6E8A-4147-A177-3AD203B41FA5}">
                      <a16:colId xmlns:a16="http://schemas.microsoft.com/office/drawing/2014/main" val="20005"/>
                    </a:ext>
                  </a:extLst>
                </a:gridCol>
                <a:gridCol w="1079500">
                  <a:extLst>
                    <a:ext uri="{9D8B030D-6E8A-4147-A177-3AD203B41FA5}">
                      <a16:colId xmlns:a16="http://schemas.microsoft.com/office/drawing/2014/main" val="20006"/>
                    </a:ext>
                  </a:extLst>
                </a:gridCol>
              </a:tblGrid>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cap="flat">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cap="flat">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cap="flat">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cap="flat">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algn="l" eaLnBrk="0" hangingPunct="0">
                        <a:spcBef>
                          <a:spcPct val="20000"/>
                        </a:spcBef>
                        <a:buClr>
                          <a:schemeClr val="tx1"/>
                        </a:buClr>
                        <a:defRPr kumimoji="1" sz="2400">
                          <a:solidFill>
                            <a:schemeClr val="tx1"/>
                          </a:solidFill>
                          <a:latin typeface="Arial" panose="020B0604020202020204" pitchFamily="34" charset="0"/>
                        </a:defRPr>
                      </a:lvl2pPr>
                      <a:lvl3pPr algn="l"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algn="l" eaLnBrk="0" hangingPunct="0">
                        <a:spcBef>
                          <a:spcPct val="20000"/>
                        </a:spcBef>
                        <a:buClr>
                          <a:schemeClr val="tx1"/>
                        </a:buClr>
                        <a:defRPr kumimoji="1">
                          <a:solidFill>
                            <a:schemeClr val="tx1"/>
                          </a:solidFill>
                          <a:latin typeface="Arial" panose="020B0604020202020204" pitchFamily="34" charset="0"/>
                        </a:defRPr>
                      </a:lvl4pPr>
                      <a:lvl5pPr algn="l"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58253"/>
                                        </p:tgtEl>
                                        <p:attrNameLst>
                                          <p:attrName>style.visibility</p:attrName>
                                        </p:attrNameLst>
                                      </p:cBhvr>
                                      <p:to>
                                        <p:strVal val="visible"/>
                                      </p:to>
                                    </p:set>
                                    <p:animEffect transition="in" filter="wipe(up)">
                                      <p:cBhvr>
                                        <p:cTn id="7" dur="500"/>
                                        <p:tgtEl>
                                          <p:spTgt spid="258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ベクトル計算の利用</a:t>
            </a:r>
          </a:p>
        </p:txBody>
      </p:sp>
      <p:sp>
        <p:nvSpPr>
          <p:cNvPr id="91139" name="Rectangle 3"/>
          <p:cNvSpPr>
            <a:spLocks noChangeArrowheads="1"/>
          </p:cNvSpPr>
          <p:nvPr/>
        </p:nvSpPr>
        <p:spPr bwMode="auto">
          <a:xfrm>
            <a:off x="1371600" y="1524000"/>
            <a:ext cx="5638800" cy="2133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for (i=0; i&lt;1000; ++i) {</a:t>
            </a:r>
          </a:p>
          <a:p>
            <a:pPr eaLnBrk="1" hangingPunct="1">
              <a:spcBef>
                <a:spcPct val="0"/>
              </a:spcBef>
              <a:buClrTx/>
              <a:buSzTx/>
              <a:buFontTx/>
              <a:buNone/>
            </a:pPr>
            <a:r>
              <a:rPr lang="en-US" altLang="ja-JP" dirty="0">
                <a:latin typeface="Times New Roman" panose="02020603050405020304" pitchFamily="18" charset="0"/>
              </a:rPr>
              <a:t>   a[i] = b[i] + c[i];</a:t>
            </a:r>
          </a:p>
          <a:p>
            <a:pPr eaLnBrk="1" hangingPunct="1">
              <a:spcBef>
                <a:spcPct val="0"/>
              </a:spcBef>
              <a:buClrTx/>
              <a:buSzTx/>
              <a:buFontTx/>
              <a:buNone/>
            </a:pPr>
            <a:r>
              <a:rPr lang="en-US" altLang="ja-JP" dirty="0">
                <a:latin typeface="Times New Roman" panose="02020603050405020304" pitchFamily="18" charset="0"/>
              </a:rPr>
              <a:t>   e[i] = a[i] + f[i];</a:t>
            </a:r>
          </a:p>
          <a:p>
            <a:pPr eaLnBrk="1" hangingPunct="1">
              <a:spcBef>
                <a:spcPct val="0"/>
              </a:spcBef>
              <a:buClrTx/>
              <a:buSzTx/>
              <a:buFontTx/>
              <a:buNone/>
            </a:pPr>
            <a:r>
              <a:rPr lang="en-US" altLang="ja-JP" dirty="0">
                <a:latin typeface="Times New Roman" panose="02020603050405020304" pitchFamily="18" charset="0"/>
              </a:rPr>
              <a:t>}</a:t>
            </a:r>
          </a:p>
        </p:txBody>
      </p:sp>
      <p:grpSp>
        <p:nvGrpSpPr>
          <p:cNvPr id="265222" name="Group 6"/>
          <p:cNvGrpSpPr>
            <a:grpSpLocks/>
          </p:cNvGrpSpPr>
          <p:nvPr/>
        </p:nvGrpSpPr>
        <p:grpSpPr bwMode="auto">
          <a:xfrm>
            <a:off x="1371600" y="3810000"/>
            <a:ext cx="5638800" cy="1981200"/>
            <a:chOff x="864" y="2400"/>
            <a:chExt cx="3552" cy="1248"/>
          </a:xfrm>
        </p:grpSpPr>
        <p:sp>
          <p:nvSpPr>
            <p:cNvPr id="91141" name="Rectangle 4"/>
            <p:cNvSpPr>
              <a:spLocks noChangeArrowheads="1"/>
            </p:cNvSpPr>
            <p:nvPr/>
          </p:nvSpPr>
          <p:spPr bwMode="auto">
            <a:xfrm>
              <a:off x="864" y="2832"/>
              <a:ext cx="3552" cy="81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en-US" altLang="ja-JP" dirty="0">
                  <a:latin typeface="Times New Roman" panose="02020603050405020304" pitchFamily="18" charset="0"/>
                </a:rPr>
                <a:t>a[0:999] = b[0:999] + c[0:999];</a:t>
              </a:r>
            </a:p>
            <a:p>
              <a:pPr eaLnBrk="1" hangingPunct="1">
                <a:spcBef>
                  <a:spcPct val="0"/>
                </a:spcBef>
                <a:buClrTx/>
                <a:buSzTx/>
                <a:buFontTx/>
                <a:buNone/>
              </a:pPr>
              <a:r>
                <a:rPr lang="en-US" altLang="ja-JP" dirty="0">
                  <a:latin typeface="Times New Roman" panose="02020603050405020304" pitchFamily="18" charset="0"/>
                </a:rPr>
                <a:t>e[0:999] = a[0:999] + f[0:999];</a:t>
              </a:r>
            </a:p>
          </p:txBody>
        </p:sp>
        <p:sp>
          <p:nvSpPr>
            <p:cNvPr id="91142" name="AutoShape 5"/>
            <p:cNvSpPr>
              <a:spLocks noChangeArrowheads="1"/>
            </p:cNvSpPr>
            <p:nvPr/>
          </p:nvSpPr>
          <p:spPr bwMode="auto">
            <a:xfrm>
              <a:off x="2400" y="2400"/>
              <a:ext cx="384"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65222"/>
                                        </p:tgtEl>
                                        <p:attrNameLst>
                                          <p:attrName>style.visibility</p:attrName>
                                        </p:attrNameLst>
                                      </p:cBhvr>
                                      <p:to>
                                        <p:strVal val="visible"/>
                                      </p:to>
                                    </p:set>
                                    <p:animEffect transition="in" filter="wipe(up)">
                                      <p:cBhvr>
                                        <p:cTn id="7" dur="500"/>
                                        <p:tgtEl>
                                          <p:spTgt spid="265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並列計算の利用</a:t>
            </a:r>
          </a:p>
        </p:txBody>
      </p:sp>
      <p:sp>
        <p:nvSpPr>
          <p:cNvPr id="92163" name="Rectangle 3"/>
          <p:cNvSpPr>
            <a:spLocks noGrp="1" noChangeArrowheads="1"/>
          </p:cNvSpPr>
          <p:nvPr>
            <p:ph type="body" idx="4294967295"/>
          </p:nvPr>
        </p:nvSpPr>
        <p:spPr>
          <a:xfrm>
            <a:off x="1066800" y="16002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並列計算</a:t>
            </a:r>
          </a:p>
          <a:p>
            <a:pPr lvl="1"/>
            <a:r>
              <a:rPr lang="ja-JP" altLang="en-US" dirty="0">
                <a:effectLst/>
                <a:latin typeface="Times New Roman" panose="02020603050405020304" pitchFamily="18" charset="0"/>
                <a:ea typeface="ＭＳ Ｐゴシック" panose="020B0600070205080204" pitchFamily="50" charset="-128"/>
              </a:rPr>
              <a:t>複数のプロセッサで命令を並列計算</a:t>
            </a:r>
          </a:p>
        </p:txBody>
      </p:sp>
      <p:sp>
        <p:nvSpPr>
          <p:cNvPr id="92164" name="Rectangle 5"/>
          <p:cNvSpPr>
            <a:spLocks noChangeArrowheads="1"/>
          </p:cNvSpPr>
          <p:nvPr/>
        </p:nvSpPr>
        <p:spPr bwMode="auto">
          <a:xfrm>
            <a:off x="685800" y="2819400"/>
            <a:ext cx="41910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en-US" altLang="ja-JP" dirty="0">
                <a:latin typeface="Times New Roman" panose="02020603050405020304" pitchFamily="18" charset="0"/>
              </a:rPr>
              <a:t>s = 2+3+5+7+1+8+5+4;</a:t>
            </a:r>
          </a:p>
        </p:txBody>
      </p:sp>
      <p:grpSp>
        <p:nvGrpSpPr>
          <p:cNvPr id="92165" name="Group 6"/>
          <p:cNvGrpSpPr>
            <a:grpSpLocks/>
          </p:cNvGrpSpPr>
          <p:nvPr/>
        </p:nvGrpSpPr>
        <p:grpSpPr bwMode="auto">
          <a:xfrm>
            <a:off x="2895600" y="6172200"/>
            <a:ext cx="4114800" cy="381000"/>
            <a:chOff x="1872" y="3456"/>
            <a:chExt cx="2592" cy="240"/>
          </a:xfrm>
        </p:grpSpPr>
        <p:sp>
          <p:nvSpPr>
            <p:cNvPr id="92212" name="Oval 7"/>
            <p:cNvSpPr>
              <a:spLocks noChangeArrowheads="1"/>
            </p:cNvSpPr>
            <p:nvPr/>
          </p:nvSpPr>
          <p:spPr bwMode="auto">
            <a:xfrm>
              <a:off x="4224" y="3456"/>
              <a:ext cx="240" cy="240"/>
            </a:xfrm>
            <a:prstGeom prst="ellipse">
              <a:avLst/>
            </a:pr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4</a:t>
              </a:r>
              <a:endParaRPr lang="ja-JP" altLang="en-US" sz="2400" dirty="0">
                <a:solidFill>
                  <a:schemeClr val="bg2"/>
                </a:solidFill>
                <a:latin typeface="Times New Roman" panose="02020603050405020304" pitchFamily="18" charset="0"/>
              </a:endParaRPr>
            </a:p>
          </p:txBody>
        </p:sp>
        <p:sp>
          <p:nvSpPr>
            <p:cNvPr id="92213" name="Oval 8"/>
            <p:cNvSpPr>
              <a:spLocks noChangeArrowheads="1"/>
            </p:cNvSpPr>
            <p:nvPr/>
          </p:nvSpPr>
          <p:spPr bwMode="auto">
            <a:xfrm>
              <a:off x="2208" y="3456"/>
              <a:ext cx="240" cy="240"/>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3</a:t>
              </a:r>
              <a:endParaRPr lang="ja-JP" altLang="en-US" sz="2400" dirty="0">
                <a:solidFill>
                  <a:schemeClr val="bg2"/>
                </a:solidFill>
                <a:latin typeface="Times New Roman" panose="02020603050405020304" pitchFamily="18" charset="0"/>
              </a:endParaRPr>
            </a:p>
          </p:txBody>
        </p:sp>
        <p:sp>
          <p:nvSpPr>
            <p:cNvPr id="92214" name="Oval 9"/>
            <p:cNvSpPr>
              <a:spLocks noChangeArrowheads="1"/>
            </p:cNvSpPr>
            <p:nvPr/>
          </p:nvSpPr>
          <p:spPr bwMode="auto">
            <a:xfrm>
              <a:off x="2544" y="3456"/>
              <a:ext cx="240" cy="24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5</a:t>
              </a:r>
              <a:endParaRPr lang="ja-JP" altLang="en-US" sz="2400" dirty="0">
                <a:solidFill>
                  <a:schemeClr val="bg2"/>
                </a:solidFill>
                <a:latin typeface="Times New Roman" panose="02020603050405020304" pitchFamily="18" charset="0"/>
              </a:endParaRPr>
            </a:p>
          </p:txBody>
        </p:sp>
        <p:sp>
          <p:nvSpPr>
            <p:cNvPr id="92215" name="Oval 10"/>
            <p:cNvSpPr>
              <a:spLocks noChangeArrowheads="1"/>
            </p:cNvSpPr>
            <p:nvPr/>
          </p:nvSpPr>
          <p:spPr bwMode="auto">
            <a:xfrm>
              <a:off x="2880" y="3456"/>
              <a:ext cx="240" cy="24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7</a:t>
              </a:r>
              <a:endParaRPr lang="ja-JP" altLang="en-US" sz="2400" dirty="0">
                <a:solidFill>
                  <a:schemeClr val="bg2"/>
                </a:solidFill>
                <a:latin typeface="Times New Roman" panose="02020603050405020304" pitchFamily="18" charset="0"/>
              </a:endParaRPr>
            </a:p>
          </p:txBody>
        </p:sp>
        <p:sp>
          <p:nvSpPr>
            <p:cNvPr id="92216" name="Oval 11"/>
            <p:cNvSpPr>
              <a:spLocks noChangeArrowheads="1"/>
            </p:cNvSpPr>
            <p:nvPr/>
          </p:nvSpPr>
          <p:spPr bwMode="auto">
            <a:xfrm>
              <a:off x="3216" y="3456"/>
              <a:ext cx="240" cy="24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1</a:t>
              </a:r>
              <a:endParaRPr lang="ja-JP" altLang="en-US" sz="2400" dirty="0">
                <a:solidFill>
                  <a:schemeClr val="bg2"/>
                </a:solidFill>
                <a:latin typeface="Times New Roman" panose="02020603050405020304" pitchFamily="18" charset="0"/>
              </a:endParaRPr>
            </a:p>
          </p:txBody>
        </p:sp>
        <p:sp>
          <p:nvSpPr>
            <p:cNvPr id="92217" name="Oval 12"/>
            <p:cNvSpPr>
              <a:spLocks noChangeArrowheads="1"/>
            </p:cNvSpPr>
            <p:nvPr/>
          </p:nvSpPr>
          <p:spPr bwMode="auto">
            <a:xfrm>
              <a:off x="3552" y="3456"/>
              <a:ext cx="240" cy="24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8</a:t>
              </a:r>
              <a:endParaRPr lang="ja-JP" altLang="en-US" sz="2400" dirty="0">
                <a:solidFill>
                  <a:schemeClr val="bg2"/>
                </a:solidFill>
                <a:latin typeface="Times New Roman" panose="02020603050405020304" pitchFamily="18" charset="0"/>
              </a:endParaRPr>
            </a:p>
          </p:txBody>
        </p:sp>
        <p:sp>
          <p:nvSpPr>
            <p:cNvPr id="92218" name="Oval 13"/>
            <p:cNvSpPr>
              <a:spLocks noChangeArrowheads="1"/>
            </p:cNvSpPr>
            <p:nvPr/>
          </p:nvSpPr>
          <p:spPr bwMode="auto">
            <a:xfrm>
              <a:off x="3888" y="3456"/>
              <a:ext cx="240" cy="240"/>
            </a:xfrm>
            <a:prstGeom prst="ellipse">
              <a:avLst/>
            </a:pr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5</a:t>
              </a:r>
              <a:endParaRPr lang="ja-JP" altLang="en-US" sz="2400" dirty="0">
                <a:solidFill>
                  <a:schemeClr val="bg2"/>
                </a:solidFill>
                <a:latin typeface="Times New Roman" panose="02020603050405020304" pitchFamily="18" charset="0"/>
              </a:endParaRPr>
            </a:p>
          </p:txBody>
        </p:sp>
        <p:sp>
          <p:nvSpPr>
            <p:cNvPr id="92219" name="Oval 14"/>
            <p:cNvSpPr>
              <a:spLocks noChangeArrowheads="1"/>
            </p:cNvSpPr>
            <p:nvPr/>
          </p:nvSpPr>
          <p:spPr bwMode="auto">
            <a:xfrm>
              <a:off x="1872" y="3456"/>
              <a:ext cx="240" cy="240"/>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2</a:t>
              </a:r>
              <a:endParaRPr lang="ja-JP" altLang="en-US" sz="2400" dirty="0">
                <a:solidFill>
                  <a:schemeClr val="bg2"/>
                </a:solidFill>
                <a:latin typeface="Times New Roman" panose="02020603050405020304" pitchFamily="18" charset="0"/>
              </a:endParaRPr>
            </a:p>
          </p:txBody>
        </p:sp>
      </p:grpSp>
      <p:grpSp>
        <p:nvGrpSpPr>
          <p:cNvPr id="266255" name="Group 15"/>
          <p:cNvGrpSpPr>
            <a:grpSpLocks/>
          </p:cNvGrpSpPr>
          <p:nvPr/>
        </p:nvGrpSpPr>
        <p:grpSpPr bwMode="auto">
          <a:xfrm>
            <a:off x="3124200" y="5334000"/>
            <a:ext cx="3733800" cy="838200"/>
            <a:chOff x="2016" y="2928"/>
            <a:chExt cx="2352" cy="528"/>
          </a:xfrm>
        </p:grpSpPr>
        <p:sp>
          <p:nvSpPr>
            <p:cNvPr id="92200" name="Oval 16"/>
            <p:cNvSpPr>
              <a:spLocks noChangeArrowheads="1"/>
            </p:cNvSpPr>
            <p:nvPr/>
          </p:nvSpPr>
          <p:spPr bwMode="auto">
            <a:xfrm>
              <a:off x="2064" y="2928"/>
              <a:ext cx="240" cy="240"/>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5</a:t>
              </a:r>
            </a:p>
          </p:txBody>
        </p:sp>
        <p:sp>
          <p:nvSpPr>
            <p:cNvPr id="92201" name="Oval 17"/>
            <p:cNvSpPr>
              <a:spLocks noChangeArrowheads="1"/>
            </p:cNvSpPr>
            <p:nvPr/>
          </p:nvSpPr>
          <p:spPr bwMode="auto">
            <a:xfrm>
              <a:off x="2736" y="2928"/>
              <a:ext cx="240" cy="24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12</a:t>
              </a:r>
            </a:p>
          </p:txBody>
        </p:sp>
        <p:sp>
          <p:nvSpPr>
            <p:cNvPr id="92202" name="Oval 18"/>
            <p:cNvSpPr>
              <a:spLocks noChangeArrowheads="1"/>
            </p:cNvSpPr>
            <p:nvPr/>
          </p:nvSpPr>
          <p:spPr bwMode="auto">
            <a:xfrm>
              <a:off x="3408" y="2928"/>
              <a:ext cx="240" cy="24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9</a:t>
              </a:r>
            </a:p>
          </p:txBody>
        </p:sp>
        <p:sp>
          <p:nvSpPr>
            <p:cNvPr id="92203" name="Oval 19"/>
            <p:cNvSpPr>
              <a:spLocks noChangeArrowheads="1"/>
            </p:cNvSpPr>
            <p:nvPr/>
          </p:nvSpPr>
          <p:spPr bwMode="auto">
            <a:xfrm>
              <a:off x="4080" y="2928"/>
              <a:ext cx="240" cy="240"/>
            </a:xfrm>
            <a:prstGeom prst="ellipse">
              <a:avLst/>
            </a:pr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9</a:t>
              </a:r>
            </a:p>
          </p:txBody>
        </p:sp>
        <p:sp>
          <p:nvSpPr>
            <p:cNvPr id="92204" name="Line 20"/>
            <p:cNvSpPr>
              <a:spLocks noChangeShapeType="1"/>
            </p:cNvSpPr>
            <p:nvPr/>
          </p:nvSpPr>
          <p:spPr bwMode="auto">
            <a:xfrm flipV="1">
              <a:off x="2016" y="3168"/>
              <a:ext cx="14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205" name="Line 21"/>
            <p:cNvSpPr>
              <a:spLocks noChangeShapeType="1"/>
            </p:cNvSpPr>
            <p:nvPr/>
          </p:nvSpPr>
          <p:spPr bwMode="auto">
            <a:xfrm flipH="1" flipV="1">
              <a:off x="2208" y="3168"/>
              <a:ext cx="14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206" name="Line 22"/>
            <p:cNvSpPr>
              <a:spLocks noChangeShapeType="1"/>
            </p:cNvSpPr>
            <p:nvPr/>
          </p:nvSpPr>
          <p:spPr bwMode="auto">
            <a:xfrm flipV="1">
              <a:off x="2688" y="3168"/>
              <a:ext cx="14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207" name="Line 23"/>
            <p:cNvSpPr>
              <a:spLocks noChangeShapeType="1"/>
            </p:cNvSpPr>
            <p:nvPr/>
          </p:nvSpPr>
          <p:spPr bwMode="auto">
            <a:xfrm flipH="1" flipV="1">
              <a:off x="2880" y="3168"/>
              <a:ext cx="14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208" name="Line 24"/>
            <p:cNvSpPr>
              <a:spLocks noChangeShapeType="1"/>
            </p:cNvSpPr>
            <p:nvPr/>
          </p:nvSpPr>
          <p:spPr bwMode="auto">
            <a:xfrm flipV="1">
              <a:off x="3360" y="3168"/>
              <a:ext cx="14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209" name="Line 25"/>
            <p:cNvSpPr>
              <a:spLocks noChangeShapeType="1"/>
            </p:cNvSpPr>
            <p:nvPr/>
          </p:nvSpPr>
          <p:spPr bwMode="auto">
            <a:xfrm flipH="1" flipV="1">
              <a:off x="3552" y="3168"/>
              <a:ext cx="14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210" name="Line 26"/>
            <p:cNvSpPr>
              <a:spLocks noChangeShapeType="1"/>
            </p:cNvSpPr>
            <p:nvPr/>
          </p:nvSpPr>
          <p:spPr bwMode="auto">
            <a:xfrm flipV="1">
              <a:off x="4032" y="3168"/>
              <a:ext cx="14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211" name="Line 27"/>
            <p:cNvSpPr>
              <a:spLocks noChangeShapeType="1"/>
            </p:cNvSpPr>
            <p:nvPr/>
          </p:nvSpPr>
          <p:spPr bwMode="auto">
            <a:xfrm flipH="1" flipV="1">
              <a:off x="4224" y="3168"/>
              <a:ext cx="14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grpSp>
        <p:nvGrpSpPr>
          <p:cNvPr id="266268" name="Group 28"/>
          <p:cNvGrpSpPr>
            <a:grpSpLocks/>
          </p:cNvGrpSpPr>
          <p:nvPr/>
        </p:nvGrpSpPr>
        <p:grpSpPr bwMode="auto">
          <a:xfrm>
            <a:off x="3429000" y="4495800"/>
            <a:ext cx="3200400" cy="838200"/>
            <a:chOff x="2208" y="2400"/>
            <a:chExt cx="2016" cy="528"/>
          </a:xfrm>
        </p:grpSpPr>
        <p:sp>
          <p:nvSpPr>
            <p:cNvPr id="92194" name="Oval 29"/>
            <p:cNvSpPr>
              <a:spLocks noChangeArrowheads="1"/>
            </p:cNvSpPr>
            <p:nvPr/>
          </p:nvSpPr>
          <p:spPr bwMode="auto">
            <a:xfrm>
              <a:off x="3744" y="2400"/>
              <a:ext cx="240" cy="24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18</a:t>
              </a:r>
            </a:p>
          </p:txBody>
        </p:sp>
        <p:sp>
          <p:nvSpPr>
            <p:cNvPr id="92195" name="Line 30"/>
            <p:cNvSpPr>
              <a:spLocks noChangeShapeType="1"/>
            </p:cNvSpPr>
            <p:nvPr/>
          </p:nvSpPr>
          <p:spPr bwMode="auto">
            <a:xfrm flipV="1">
              <a:off x="3552" y="2640"/>
              <a:ext cx="288"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196" name="Line 31"/>
            <p:cNvSpPr>
              <a:spLocks noChangeShapeType="1"/>
            </p:cNvSpPr>
            <p:nvPr/>
          </p:nvSpPr>
          <p:spPr bwMode="auto">
            <a:xfrm flipH="1" flipV="1">
              <a:off x="3888" y="2640"/>
              <a:ext cx="336"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197" name="Oval 32"/>
            <p:cNvSpPr>
              <a:spLocks noChangeArrowheads="1"/>
            </p:cNvSpPr>
            <p:nvPr/>
          </p:nvSpPr>
          <p:spPr bwMode="auto">
            <a:xfrm>
              <a:off x="2400" y="2400"/>
              <a:ext cx="240" cy="240"/>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17</a:t>
              </a:r>
            </a:p>
          </p:txBody>
        </p:sp>
        <p:sp>
          <p:nvSpPr>
            <p:cNvPr id="92198" name="Line 33"/>
            <p:cNvSpPr>
              <a:spLocks noChangeShapeType="1"/>
            </p:cNvSpPr>
            <p:nvPr/>
          </p:nvSpPr>
          <p:spPr bwMode="auto">
            <a:xfrm flipV="1">
              <a:off x="2208" y="2640"/>
              <a:ext cx="288"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199" name="Line 34"/>
            <p:cNvSpPr>
              <a:spLocks noChangeShapeType="1"/>
            </p:cNvSpPr>
            <p:nvPr/>
          </p:nvSpPr>
          <p:spPr bwMode="auto">
            <a:xfrm flipH="1" flipV="1">
              <a:off x="2544" y="2640"/>
              <a:ext cx="336"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grpSp>
        <p:nvGrpSpPr>
          <p:cNvPr id="266275" name="Group 35"/>
          <p:cNvGrpSpPr>
            <a:grpSpLocks/>
          </p:cNvGrpSpPr>
          <p:nvPr/>
        </p:nvGrpSpPr>
        <p:grpSpPr bwMode="auto">
          <a:xfrm>
            <a:off x="3962400" y="3657600"/>
            <a:ext cx="2057400" cy="838200"/>
            <a:chOff x="2544" y="1872"/>
            <a:chExt cx="1296" cy="528"/>
          </a:xfrm>
        </p:grpSpPr>
        <p:sp>
          <p:nvSpPr>
            <p:cNvPr id="92191" name="Oval 36"/>
            <p:cNvSpPr>
              <a:spLocks noChangeArrowheads="1"/>
            </p:cNvSpPr>
            <p:nvPr/>
          </p:nvSpPr>
          <p:spPr bwMode="auto">
            <a:xfrm>
              <a:off x="3072" y="1872"/>
              <a:ext cx="240" cy="240"/>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r>
                <a:rPr lang="ja-JP" altLang="en-US" sz="1600" dirty="0">
                  <a:solidFill>
                    <a:schemeClr val="bg2"/>
                  </a:solidFill>
                  <a:latin typeface="Times New Roman" panose="02020603050405020304" pitchFamily="18" charset="0"/>
                </a:rPr>
                <a:t>35</a:t>
              </a:r>
            </a:p>
          </p:txBody>
        </p:sp>
        <p:sp>
          <p:nvSpPr>
            <p:cNvPr id="92192" name="Line 37"/>
            <p:cNvSpPr>
              <a:spLocks noChangeShapeType="1"/>
            </p:cNvSpPr>
            <p:nvPr/>
          </p:nvSpPr>
          <p:spPr bwMode="auto">
            <a:xfrm flipV="1">
              <a:off x="2544" y="2112"/>
              <a:ext cx="62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193" name="Line 38"/>
            <p:cNvSpPr>
              <a:spLocks noChangeShapeType="1"/>
            </p:cNvSpPr>
            <p:nvPr/>
          </p:nvSpPr>
          <p:spPr bwMode="auto">
            <a:xfrm flipH="1" flipV="1">
              <a:off x="3216" y="2112"/>
              <a:ext cx="624" cy="28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grpSp>
        <p:nvGrpSpPr>
          <p:cNvPr id="92169" name="Group 39"/>
          <p:cNvGrpSpPr>
            <a:grpSpLocks/>
          </p:cNvGrpSpPr>
          <p:nvPr/>
        </p:nvGrpSpPr>
        <p:grpSpPr bwMode="auto">
          <a:xfrm>
            <a:off x="1143000" y="4572000"/>
            <a:ext cx="1408113" cy="1479550"/>
            <a:chOff x="576" y="2784"/>
            <a:chExt cx="887" cy="932"/>
          </a:xfrm>
        </p:grpSpPr>
        <p:grpSp>
          <p:nvGrpSpPr>
            <p:cNvPr id="92179" name="Group 40"/>
            <p:cNvGrpSpPr>
              <a:grpSpLocks/>
            </p:cNvGrpSpPr>
            <p:nvPr/>
          </p:nvGrpSpPr>
          <p:grpSpPr bwMode="auto">
            <a:xfrm>
              <a:off x="576" y="3024"/>
              <a:ext cx="887" cy="212"/>
              <a:chOff x="576" y="3024"/>
              <a:chExt cx="887" cy="212"/>
            </a:xfrm>
          </p:grpSpPr>
          <p:sp>
            <p:nvSpPr>
              <p:cNvPr id="92189" name="Oval 41"/>
              <p:cNvSpPr>
                <a:spLocks noChangeArrowheads="1"/>
              </p:cNvSpPr>
              <p:nvPr/>
            </p:nvSpPr>
            <p:spPr bwMode="auto">
              <a:xfrm>
                <a:off x="576" y="3072"/>
                <a:ext cx="144" cy="144"/>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92190" name="Text Box 42"/>
              <p:cNvSpPr txBox="1">
                <a:spLocks noChangeArrowheads="1"/>
              </p:cNvSpPr>
              <p:nvPr/>
            </p:nvSpPr>
            <p:spPr bwMode="auto">
              <a:xfrm>
                <a:off x="720" y="3024"/>
                <a:ext cx="7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1600" dirty="0">
                    <a:latin typeface="Times New Roman" panose="02020603050405020304" pitchFamily="18" charset="0"/>
                  </a:rPr>
                  <a:t>プロセッサ2</a:t>
                </a:r>
              </a:p>
            </p:txBody>
          </p:sp>
        </p:grpSp>
        <p:grpSp>
          <p:nvGrpSpPr>
            <p:cNvPr id="92180" name="Group 43"/>
            <p:cNvGrpSpPr>
              <a:grpSpLocks/>
            </p:cNvGrpSpPr>
            <p:nvPr/>
          </p:nvGrpSpPr>
          <p:grpSpPr bwMode="auto">
            <a:xfrm>
              <a:off x="576" y="2784"/>
              <a:ext cx="887" cy="212"/>
              <a:chOff x="576" y="2784"/>
              <a:chExt cx="887" cy="212"/>
            </a:xfrm>
          </p:grpSpPr>
          <p:sp>
            <p:nvSpPr>
              <p:cNvPr id="92187" name="Oval 44"/>
              <p:cNvSpPr>
                <a:spLocks noChangeArrowheads="1"/>
              </p:cNvSpPr>
              <p:nvPr/>
            </p:nvSpPr>
            <p:spPr bwMode="auto">
              <a:xfrm>
                <a:off x="576" y="2832"/>
                <a:ext cx="144" cy="144"/>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92188" name="Text Box 45"/>
              <p:cNvSpPr txBox="1">
                <a:spLocks noChangeArrowheads="1"/>
              </p:cNvSpPr>
              <p:nvPr/>
            </p:nvSpPr>
            <p:spPr bwMode="auto">
              <a:xfrm>
                <a:off x="720" y="2784"/>
                <a:ext cx="7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1600" dirty="0">
                    <a:latin typeface="Times New Roman" panose="02020603050405020304" pitchFamily="18" charset="0"/>
                  </a:rPr>
                  <a:t>プロセッサ1</a:t>
                </a:r>
              </a:p>
            </p:txBody>
          </p:sp>
        </p:grpSp>
        <p:grpSp>
          <p:nvGrpSpPr>
            <p:cNvPr id="92181" name="Group 46"/>
            <p:cNvGrpSpPr>
              <a:grpSpLocks/>
            </p:cNvGrpSpPr>
            <p:nvPr/>
          </p:nvGrpSpPr>
          <p:grpSpPr bwMode="auto">
            <a:xfrm>
              <a:off x="576" y="3264"/>
              <a:ext cx="887" cy="212"/>
              <a:chOff x="576" y="3264"/>
              <a:chExt cx="887" cy="212"/>
            </a:xfrm>
          </p:grpSpPr>
          <p:sp>
            <p:nvSpPr>
              <p:cNvPr id="92185" name="Oval 47"/>
              <p:cNvSpPr>
                <a:spLocks noChangeArrowheads="1"/>
              </p:cNvSpPr>
              <p:nvPr/>
            </p:nvSpPr>
            <p:spPr bwMode="auto">
              <a:xfrm>
                <a:off x="576" y="3312"/>
                <a:ext cx="144" cy="144"/>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92186" name="Text Box 48"/>
              <p:cNvSpPr txBox="1">
                <a:spLocks noChangeArrowheads="1"/>
              </p:cNvSpPr>
              <p:nvPr/>
            </p:nvSpPr>
            <p:spPr bwMode="auto">
              <a:xfrm>
                <a:off x="720" y="3264"/>
                <a:ext cx="7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1600" dirty="0">
                    <a:latin typeface="Times New Roman" panose="02020603050405020304" pitchFamily="18" charset="0"/>
                  </a:rPr>
                  <a:t>プロセッサ3</a:t>
                </a:r>
              </a:p>
            </p:txBody>
          </p:sp>
        </p:grpSp>
        <p:grpSp>
          <p:nvGrpSpPr>
            <p:cNvPr id="92182" name="Group 49"/>
            <p:cNvGrpSpPr>
              <a:grpSpLocks/>
            </p:cNvGrpSpPr>
            <p:nvPr/>
          </p:nvGrpSpPr>
          <p:grpSpPr bwMode="auto">
            <a:xfrm>
              <a:off x="576" y="3504"/>
              <a:ext cx="887" cy="212"/>
              <a:chOff x="576" y="3504"/>
              <a:chExt cx="887" cy="212"/>
            </a:xfrm>
          </p:grpSpPr>
          <p:sp>
            <p:nvSpPr>
              <p:cNvPr id="92183" name="Oval 50"/>
              <p:cNvSpPr>
                <a:spLocks noChangeArrowheads="1"/>
              </p:cNvSpPr>
              <p:nvPr/>
            </p:nvSpPr>
            <p:spPr bwMode="auto">
              <a:xfrm>
                <a:off x="576" y="3552"/>
                <a:ext cx="144" cy="144"/>
              </a:xfrm>
              <a:prstGeom prst="ellipse">
                <a:avLst/>
              </a:pr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algn="ctr" eaLnBrk="1" hangingPunct="1">
                  <a:spcBef>
                    <a:spcPct val="0"/>
                  </a:spcBef>
                  <a:buClrTx/>
                  <a:buSzTx/>
                  <a:buFontTx/>
                  <a:buNone/>
                </a:pPr>
                <a:endParaRPr lang="ja-JP" altLang="en-US" dirty="0">
                  <a:latin typeface="Times New Roman" panose="02020603050405020304" pitchFamily="18" charset="0"/>
                </a:endParaRPr>
              </a:p>
            </p:txBody>
          </p:sp>
          <p:sp>
            <p:nvSpPr>
              <p:cNvPr id="92184" name="Text Box 51"/>
              <p:cNvSpPr txBox="1">
                <a:spLocks noChangeArrowheads="1"/>
              </p:cNvSpPr>
              <p:nvPr/>
            </p:nvSpPr>
            <p:spPr bwMode="auto">
              <a:xfrm>
                <a:off x="720" y="3504"/>
                <a:ext cx="7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1600" dirty="0">
                    <a:latin typeface="Times New Roman" panose="02020603050405020304" pitchFamily="18" charset="0"/>
                  </a:rPr>
                  <a:t>プロセッサ4</a:t>
                </a:r>
              </a:p>
            </p:txBody>
          </p:sp>
        </p:grpSp>
      </p:grpSp>
      <p:sp>
        <p:nvSpPr>
          <p:cNvPr id="92170" name="Line 52"/>
          <p:cNvSpPr>
            <a:spLocks noChangeShapeType="1"/>
          </p:cNvSpPr>
          <p:nvPr/>
        </p:nvSpPr>
        <p:spPr bwMode="auto">
          <a:xfrm flipV="1">
            <a:off x="7239000" y="3429000"/>
            <a:ext cx="0" cy="3124200"/>
          </a:xfrm>
          <a:prstGeom prst="line">
            <a:avLst/>
          </a:prstGeom>
          <a:noFill/>
          <a:ln w="317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171" name="Text Box 53"/>
          <p:cNvSpPr txBox="1">
            <a:spLocks noChangeArrowheads="1"/>
          </p:cNvSpPr>
          <p:nvPr/>
        </p:nvSpPr>
        <p:spPr bwMode="auto">
          <a:xfrm>
            <a:off x="7315200" y="3352800"/>
            <a:ext cx="590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1600" dirty="0">
                <a:latin typeface="Times New Roman" panose="02020603050405020304" pitchFamily="18" charset="0"/>
              </a:rPr>
              <a:t>時間</a:t>
            </a:r>
          </a:p>
        </p:txBody>
      </p:sp>
      <p:sp>
        <p:nvSpPr>
          <p:cNvPr id="92172" name="Line 54"/>
          <p:cNvSpPr>
            <a:spLocks noChangeShapeType="1"/>
          </p:cNvSpPr>
          <p:nvPr/>
        </p:nvSpPr>
        <p:spPr bwMode="auto">
          <a:xfrm>
            <a:off x="2743200" y="5943600"/>
            <a:ext cx="4495800" cy="0"/>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173" name="Line 55"/>
          <p:cNvSpPr>
            <a:spLocks noChangeShapeType="1"/>
          </p:cNvSpPr>
          <p:nvPr/>
        </p:nvSpPr>
        <p:spPr bwMode="auto">
          <a:xfrm>
            <a:off x="2819400" y="5105400"/>
            <a:ext cx="4419600" cy="0"/>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174" name="Line 56"/>
          <p:cNvSpPr>
            <a:spLocks noChangeShapeType="1"/>
          </p:cNvSpPr>
          <p:nvPr/>
        </p:nvSpPr>
        <p:spPr bwMode="auto">
          <a:xfrm>
            <a:off x="2819400" y="4267200"/>
            <a:ext cx="4419600" cy="0"/>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92175" name="Text Box 57"/>
          <p:cNvSpPr txBox="1">
            <a:spLocks noChangeArrowheads="1"/>
          </p:cNvSpPr>
          <p:nvPr/>
        </p:nvSpPr>
        <p:spPr bwMode="auto">
          <a:xfrm>
            <a:off x="7239000" y="6172200"/>
            <a:ext cx="692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1600" dirty="0">
                <a:latin typeface="Times New Roman" panose="02020603050405020304" pitchFamily="18" charset="0"/>
              </a:rPr>
              <a:t>時刻0</a:t>
            </a:r>
          </a:p>
        </p:txBody>
      </p:sp>
      <p:sp>
        <p:nvSpPr>
          <p:cNvPr id="92176" name="Text Box 58"/>
          <p:cNvSpPr txBox="1">
            <a:spLocks noChangeArrowheads="1"/>
          </p:cNvSpPr>
          <p:nvPr/>
        </p:nvSpPr>
        <p:spPr bwMode="auto">
          <a:xfrm>
            <a:off x="7239000" y="5334000"/>
            <a:ext cx="692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1600" dirty="0">
                <a:latin typeface="Times New Roman" panose="02020603050405020304" pitchFamily="18" charset="0"/>
              </a:rPr>
              <a:t>時刻1</a:t>
            </a:r>
          </a:p>
        </p:txBody>
      </p:sp>
      <p:sp>
        <p:nvSpPr>
          <p:cNvPr id="92177" name="Text Box 59"/>
          <p:cNvSpPr txBox="1">
            <a:spLocks noChangeArrowheads="1"/>
          </p:cNvSpPr>
          <p:nvPr/>
        </p:nvSpPr>
        <p:spPr bwMode="auto">
          <a:xfrm>
            <a:off x="7239000" y="4495800"/>
            <a:ext cx="692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1600" dirty="0">
                <a:latin typeface="Times New Roman" panose="02020603050405020304" pitchFamily="18" charset="0"/>
              </a:rPr>
              <a:t>時刻2</a:t>
            </a:r>
          </a:p>
        </p:txBody>
      </p:sp>
      <p:sp>
        <p:nvSpPr>
          <p:cNvPr id="92178" name="Text Box 60"/>
          <p:cNvSpPr txBox="1">
            <a:spLocks noChangeArrowheads="1"/>
          </p:cNvSpPr>
          <p:nvPr/>
        </p:nvSpPr>
        <p:spPr bwMode="auto">
          <a:xfrm>
            <a:off x="7239000" y="3733800"/>
            <a:ext cx="692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Arial" panose="020B0604020202020204" pitchFamily="34" charset="0"/>
              </a:defRPr>
            </a:lvl1pPr>
            <a:lvl2pPr marL="742950" indent="-285750">
              <a:spcBef>
                <a:spcPct val="20000"/>
              </a:spcBef>
              <a:buClr>
                <a:schemeClr val="tx1"/>
              </a:buClr>
              <a:buChar char="–"/>
              <a:defRPr kumimoji="1"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Arial" panose="020B0604020202020204" pitchFamily="34" charset="0"/>
              </a:defRPr>
            </a:lvl3pPr>
            <a:lvl4pPr marL="1600200" indent="-228600">
              <a:spcBef>
                <a:spcPct val="20000"/>
              </a:spcBef>
              <a:buClr>
                <a:schemeClr val="tx1"/>
              </a:buClr>
              <a:buChar char="–"/>
              <a:defRPr kumimoji="1"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9pPr>
          </a:lstStyle>
          <a:p>
            <a:pPr eaLnBrk="1" hangingPunct="1">
              <a:spcBef>
                <a:spcPct val="0"/>
              </a:spcBef>
              <a:buClrTx/>
              <a:buSzTx/>
              <a:buFontTx/>
              <a:buNone/>
            </a:pPr>
            <a:r>
              <a:rPr lang="ja-JP" altLang="en-US" sz="1600" dirty="0">
                <a:latin typeface="Times New Roman" panose="02020603050405020304" pitchFamily="18" charset="0"/>
              </a:rPr>
              <a:t>時刻3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66255"/>
                                        </p:tgtEl>
                                        <p:attrNameLst>
                                          <p:attrName>style.visibility</p:attrName>
                                        </p:attrNameLst>
                                      </p:cBhvr>
                                      <p:to>
                                        <p:strVal val="visible"/>
                                      </p:to>
                                    </p:set>
                                    <p:animEffect transition="in" filter="wipe(down)">
                                      <p:cBhvr>
                                        <p:cTn id="7" dur="500"/>
                                        <p:tgtEl>
                                          <p:spTgt spid="2662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66268"/>
                                        </p:tgtEl>
                                        <p:attrNameLst>
                                          <p:attrName>style.visibility</p:attrName>
                                        </p:attrNameLst>
                                      </p:cBhvr>
                                      <p:to>
                                        <p:strVal val="visible"/>
                                      </p:to>
                                    </p:set>
                                    <p:animEffect transition="in" filter="wipe(down)">
                                      <p:cBhvr>
                                        <p:cTn id="12" dur="500"/>
                                        <p:tgtEl>
                                          <p:spTgt spid="2662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66275"/>
                                        </p:tgtEl>
                                        <p:attrNameLst>
                                          <p:attrName>style.visibility</p:attrName>
                                        </p:attrNameLst>
                                      </p:cBhvr>
                                      <p:to>
                                        <p:strVal val="visible"/>
                                      </p:to>
                                    </p:set>
                                    <p:animEffect transition="in" filter="wipe(down)">
                                      <p:cBhvr>
                                        <p:cTn id="17" dur="500"/>
                                        <p:tgtEl>
                                          <p:spTgt spid="266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4_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2_Shimmer">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22158</TotalTime>
  <Words>16290</Words>
  <Application>Microsoft Office PowerPoint</Application>
  <PresentationFormat>画面に合わせる (4:3)</PresentationFormat>
  <Paragraphs>2743</Paragraphs>
  <Slides>101</Slides>
  <Notes>101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101</vt:i4>
      </vt:variant>
    </vt:vector>
  </HeadingPairs>
  <TitlesOfParts>
    <vt:vector size="107" baseType="lpstr">
      <vt:lpstr>游ゴシック</vt:lpstr>
      <vt:lpstr>Arial</vt:lpstr>
      <vt:lpstr>Tahoma</vt:lpstr>
      <vt:lpstr>Times New Roman</vt:lpstr>
      <vt:lpstr>Wingdings</vt:lpstr>
      <vt:lpstr>4_Shimmer</vt:lpstr>
      <vt:lpstr>コンパイラ</vt:lpstr>
      <vt:lpstr>コンパイラの構造</vt:lpstr>
      <vt:lpstr>最適化(optimization)</vt:lpstr>
      <vt:lpstr>最適化の効率</vt:lpstr>
      <vt:lpstr>最適化の分類</vt:lpstr>
      <vt:lpstr>時間最適化</vt:lpstr>
      <vt:lpstr>命令実行回数削減</vt:lpstr>
      <vt:lpstr>覗き穴最適化 (peephole optimization)</vt:lpstr>
      <vt:lpstr>基本ブロック(basic block)</vt:lpstr>
      <vt:lpstr>基本ブロック</vt:lpstr>
      <vt:lpstr>基本ブロック</vt:lpstr>
      <vt:lpstr>拡張基本ブロック</vt:lpstr>
      <vt:lpstr>覗き穴最適化</vt:lpstr>
      <vt:lpstr>コンパイル時定数計算</vt:lpstr>
      <vt:lpstr>コンパイル時定数計算</vt:lpstr>
      <vt:lpstr>コンパイル時定数計算</vt:lpstr>
      <vt:lpstr>PseudoIseg クラス</vt:lpstr>
      <vt:lpstr>命令の一致判定</vt:lpstr>
      <vt:lpstr>オペランドの習得，命令の削除</vt:lpstr>
      <vt:lpstr>&lt;Term&gt; “+” &lt;Term&gt; の最適化</vt:lpstr>
      <vt:lpstr>PowerPoint プレゼンテーション</vt:lpstr>
      <vt:lpstr>コンパイル時定数計算</vt:lpstr>
      <vt:lpstr>PowerPoint プレゼンテーション</vt:lpstr>
      <vt:lpstr>PowerPoint プレゼンテーション</vt:lpstr>
      <vt:lpstr>代数的簡約化 (同一則)</vt:lpstr>
      <vt:lpstr>代数的簡約化 (同一則)</vt:lpstr>
      <vt:lpstr>代数的簡約化 (有界則)</vt:lpstr>
      <vt:lpstr>代数的簡約化</vt:lpstr>
      <vt:lpstr>代数的簡約化 (二重否定)</vt:lpstr>
      <vt:lpstr>代数的簡約化 (零判定)</vt:lpstr>
      <vt:lpstr>代数的簡約化 (零判定)</vt:lpstr>
      <vt:lpstr>代数的簡約化 (零判定)</vt:lpstr>
      <vt:lpstr>代数的簡約化 (零判定)</vt:lpstr>
      <vt:lpstr>簡約化可能な演算命令の例</vt:lpstr>
      <vt:lpstr>比較命令</vt:lpstr>
      <vt:lpstr>比較演算のアセンブラコード</vt:lpstr>
      <vt:lpstr>比較演算のアセンブラコード (EQ 命令がある場合)</vt:lpstr>
      <vt:lpstr>COMP と EQ</vt:lpstr>
      <vt:lpstr>代数的簡約化(比較演算)</vt:lpstr>
      <vt:lpstr>COMP と NE</vt:lpstr>
      <vt:lpstr>代数的簡約化(比較演算)</vt:lpstr>
      <vt:lpstr>COMP と LE</vt:lpstr>
      <vt:lpstr>代数的簡約化 (比較演算)</vt:lpstr>
      <vt:lpstr>比較演算のアセンブラコード</vt:lpstr>
      <vt:lpstr>代数的簡約化 (条件分岐)</vt:lpstr>
      <vt:lpstr>代数的簡約化 (条件分岐)</vt:lpstr>
      <vt:lpstr>条件分岐のアセンブラコード</vt:lpstr>
      <vt:lpstr>代数的簡約化 (条件分岐)</vt:lpstr>
      <vt:lpstr>条件分岐のアセンブラコード</vt:lpstr>
      <vt:lpstr>冗長命令削除 (自己代入)</vt:lpstr>
      <vt:lpstr>冗長命令削除 (自己代入)</vt:lpstr>
      <vt:lpstr>冗長命令削除 (ASSGN と REMOVE)</vt:lpstr>
      <vt:lpstr>冗長命令削除 (ASSGN と REMOVE)</vt:lpstr>
      <vt:lpstr>冗長命令削除 (COPY と REMOVE)</vt:lpstr>
      <vt:lpstr>冗長命令削除 (不要な式文)</vt:lpstr>
      <vt:lpstr>強さの軽減  (strength reduction)</vt:lpstr>
      <vt:lpstr>強さの軽減</vt:lpstr>
      <vt:lpstr>冗長命令削除 (不要な代入)</vt:lpstr>
      <vt:lpstr>制御フローグラフ (control flow graph)</vt:lpstr>
      <vt:lpstr>制御フローグラフ</vt:lpstr>
      <vt:lpstr>制御フロー解析 (control flow analysis)</vt:lpstr>
      <vt:lpstr>データフロー解析 (data flow analysis)</vt:lpstr>
      <vt:lpstr>データフロー解析</vt:lpstr>
      <vt:lpstr>制御フロー・データフロー解析</vt:lpstr>
      <vt:lpstr>冗長命令削除 (恒真の条件分岐)</vt:lpstr>
      <vt:lpstr>冗長命令削除 (連続ジャンプ)</vt:lpstr>
      <vt:lpstr>冗長命令削除 (次の行へのジャンプ)</vt:lpstr>
      <vt:lpstr>到達不能命令の削除</vt:lpstr>
      <vt:lpstr>到達不能命令の削除</vt:lpstr>
      <vt:lpstr>到達不能命令の削除</vt:lpstr>
      <vt:lpstr>到達不能命令の削除</vt:lpstr>
      <vt:lpstr>冗長命令削除 (不要な代入)</vt:lpstr>
      <vt:lpstr>結果の再利用</vt:lpstr>
      <vt:lpstr>結果の再利用</vt:lpstr>
      <vt:lpstr>共通部分の再利用</vt:lpstr>
      <vt:lpstr>共通部分の再利用</vt:lpstr>
      <vt:lpstr>定数伝播</vt:lpstr>
      <vt:lpstr>定数伝播</vt:lpstr>
      <vt:lpstr>定数伝播</vt:lpstr>
      <vt:lpstr>複写伝播</vt:lpstr>
      <vt:lpstr>複写伝播</vt:lpstr>
      <vt:lpstr>複写伝播</vt:lpstr>
      <vt:lpstr>部分冗長性の削除</vt:lpstr>
      <vt:lpstr>実行頻度の少ない場所に移動</vt:lpstr>
      <vt:lpstr>実行頻度の少ない場所に移動</vt:lpstr>
      <vt:lpstr>実行頻度の少ない場所に移動</vt:lpstr>
      <vt:lpstr>ループ回数を減らす</vt:lpstr>
      <vt:lpstr>ループ回数を減らす</vt:lpstr>
      <vt:lpstr>ループ回数を減らす</vt:lpstr>
      <vt:lpstr>手続き・関数呼び出しの展開</vt:lpstr>
      <vt:lpstr>ハードウェア機能の利用</vt:lpstr>
      <vt:lpstr>レジスタの利用</vt:lpstr>
      <vt:lpstr>レジスタの利用</vt:lpstr>
      <vt:lpstr>メモリ</vt:lpstr>
      <vt:lpstr>局所性の利用</vt:lpstr>
      <vt:lpstr>データのタイル化</vt:lpstr>
      <vt:lpstr>ベクトル計算の利用</vt:lpstr>
      <vt:lpstr>ベクトル計算の利用</vt:lpstr>
      <vt:lpstr>並列計算の利用</vt:lpstr>
      <vt:lpstr>並列計算の利用</vt:lpstr>
      <vt:lpstr>参考プログラム</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dc:title>
  <dc:subject>Compiler 14</dc:subject>
  <dc:creator>T.Ishimizu</dc:creator>
  <cp:lastModifiedBy>石水隆</cp:lastModifiedBy>
  <cp:revision>992</cp:revision>
  <cp:lastPrinted>2021-05-13T02:38:58Z</cp:lastPrinted>
  <dcterms:created xsi:type="dcterms:W3CDTF">1601-01-01T00:00:00Z</dcterms:created>
  <dcterms:modified xsi:type="dcterms:W3CDTF">2022-05-29T12:27:37Z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