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98"/>
  </p:notesMasterIdLst>
  <p:handoutMasterIdLst>
    <p:handoutMasterId r:id="rId99"/>
  </p:handoutMasterIdLst>
  <p:sldIdLst>
    <p:sldId id="256" r:id="rId2"/>
    <p:sldId id="513" r:id="rId3"/>
    <p:sldId id="745" r:id="rId4"/>
    <p:sldId id="641" r:id="rId5"/>
    <p:sldId id="516" r:id="rId6"/>
    <p:sldId id="515" r:id="rId7"/>
    <p:sldId id="605" r:id="rId8"/>
    <p:sldId id="744" r:id="rId9"/>
    <p:sldId id="630" r:id="rId10"/>
    <p:sldId id="634" r:id="rId11"/>
    <p:sldId id="633" r:id="rId12"/>
    <p:sldId id="635" r:id="rId13"/>
    <p:sldId id="636" r:id="rId14"/>
    <p:sldId id="643" r:id="rId15"/>
    <p:sldId id="644" r:id="rId16"/>
    <p:sldId id="646" r:id="rId17"/>
    <p:sldId id="648" r:id="rId18"/>
    <p:sldId id="649" r:id="rId19"/>
    <p:sldId id="650" r:id="rId20"/>
    <p:sldId id="676" r:id="rId21"/>
    <p:sldId id="640" r:id="rId22"/>
    <p:sldId id="653" r:id="rId23"/>
    <p:sldId id="651" r:id="rId24"/>
    <p:sldId id="660" r:id="rId25"/>
    <p:sldId id="654" r:id="rId26"/>
    <p:sldId id="663" r:id="rId27"/>
    <p:sldId id="664" r:id="rId28"/>
    <p:sldId id="666" r:id="rId29"/>
    <p:sldId id="741" r:id="rId30"/>
    <p:sldId id="665" r:id="rId31"/>
    <p:sldId id="742" r:id="rId32"/>
    <p:sldId id="667" r:id="rId33"/>
    <p:sldId id="668" r:id="rId34"/>
    <p:sldId id="669" r:id="rId35"/>
    <p:sldId id="673" r:id="rId36"/>
    <p:sldId id="674" r:id="rId37"/>
    <p:sldId id="675" r:id="rId38"/>
    <p:sldId id="677" r:id="rId39"/>
    <p:sldId id="671" r:id="rId40"/>
    <p:sldId id="685" r:id="rId41"/>
    <p:sldId id="688" r:id="rId42"/>
    <p:sldId id="683" r:id="rId43"/>
    <p:sldId id="680" r:id="rId44"/>
    <p:sldId id="687" r:id="rId45"/>
    <p:sldId id="691" r:id="rId46"/>
    <p:sldId id="747" r:id="rId47"/>
    <p:sldId id="678" r:id="rId48"/>
    <p:sldId id="684" r:id="rId49"/>
    <p:sldId id="690" r:id="rId50"/>
    <p:sldId id="717" r:id="rId51"/>
    <p:sldId id="689" r:id="rId52"/>
    <p:sldId id="693" r:id="rId53"/>
    <p:sldId id="694" r:id="rId54"/>
    <p:sldId id="695" r:id="rId55"/>
    <p:sldId id="696" r:id="rId56"/>
    <p:sldId id="697" r:id="rId57"/>
    <p:sldId id="698" r:id="rId58"/>
    <p:sldId id="692" r:id="rId59"/>
    <p:sldId id="748" r:id="rId60"/>
    <p:sldId id="711" r:id="rId61"/>
    <p:sldId id="712" r:id="rId62"/>
    <p:sldId id="699" r:id="rId63"/>
    <p:sldId id="702" r:id="rId64"/>
    <p:sldId id="700" r:id="rId65"/>
    <p:sldId id="713" r:id="rId66"/>
    <p:sldId id="714" r:id="rId67"/>
    <p:sldId id="703" r:id="rId68"/>
    <p:sldId id="707" r:id="rId69"/>
    <p:sldId id="709" r:id="rId70"/>
    <p:sldId id="710" r:id="rId71"/>
    <p:sldId id="715" r:id="rId72"/>
    <p:sldId id="716" r:id="rId73"/>
    <p:sldId id="718" r:id="rId74"/>
    <p:sldId id="719" r:id="rId75"/>
    <p:sldId id="749" r:id="rId76"/>
    <p:sldId id="746" r:id="rId77"/>
    <p:sldId id="727" r:id="rId78"/>
    <p:sldId id="725" r:id="rId79"/>
    <p:sldId id="728" r:id="rId80"/>
    <p:sldId id="801" r:id="rId81"/>
    <p:sldId id="730" r:id="rId82"/>
    <p:sldId id="732" r:id="rId83"/>
    <p:sldId id="733" r:id="rId84"/>
    <p:sldId id="734" r:id="rId85"/>
    <p:sldId id="735" r:id="rId86"/>
    <p:sldId id="639" r:id="rId87"/>
    <p:sldId id="638" r:id="rId88"/>
    <p:sldId id="750" r:id="rId89"/>
    <p:sldId id="799" r:id="rId90"/>
    <p:sldId id="802" r:id="rId91"/>
    <p:sldId id="720" r:id="rId92"/>
    <p:sldId id="736" r:id="rId93"/>
    <p:sldId id="723" r:id="rId94"/>
    <p:sldId id="721" r:id="rId95"/>
    <p:sldId id="722" r:id="rId96"/>
    <p:sldId id="724" r:id="rId97"/>
  </p:sldIdLst>
  <p:sldSz cx="9144000" cy="6858000" type="screen4x3"/>
  <p:notesSz cx="7099300" cy="10234613"/>
  <p:defaultTextStyle>
    <a:defPPr>
      <a:defRPr lang="ja-JP"/>
    </a:defPPr>
    <a:lvl1pPr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CC"/>
    <a:srgbClr val="FF66CC"/>
    <a:srgbClr val="FFFF99"/>
    <a:srgbClr val="FF99FF"/>
    <a:srgbClr val="FF99CC"/>
    <a:srgbClr val="CCFF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92" autoAdjust="0"/>
    <p:restoredTop sz="60227" autoAdjust="0"/>
  </p:normalViewPr>
  <p:slideViewPr>
    <p:cSldViewPr>
      <p:cViewPr varScale="1">
        <p:scale>
          <a:sx n="40" d="100"/>
          <a:sy n="40" d="100"/>
        </p:scale>
        <p:origin x="2346" y="42"/>
      </p:cViewPr>
      <p:guideLst>
        <p:guide orient="horz" pos="4319"/>
        <p:guide pos="5759"/>
      </p:guideLst>
    </p:cSldViewPr>
  </p:slideViewPr>
  <p:outlineViewPr>
    <p:cViewPr>
      <p:scale>
        <a:sx n="33" d="100"/>
        <a:sy n="33" d="100"/>
      </p:scale>
      <p:origin x="0" y="2412"/>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eaLnBrk="1" hangingPunct="1">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eaLnBrk="1" hangingPunct="1">
              <a:defRPr sz="1300" smtClean="0">
                <a:latin typeface="Arial" panose="020B0604020202020204" pitchFamily="34" charset="0"/>
              </a:defRPr>
            </a:lvl1pPr>
          </a:lstStyle>
          <a:p>
            <a:pPr>
              <a:defRPr/>
            </a:pPr>
            <a:fld id="{4BD6E5B0-4534-4D17-AFFB-F16B57767604}" type="slidenum">
              <a:rPr lang="en-US" altLang="ja-JP"/>
              <a:pPr>
                <a:defRPr/>
              </a:pPr>
              <a:t>‹#›</a:t>
            </a:fld>
            <a:endParaRPr lang="en-US" altLang="ja-JP"/>
          </a:p>
        </p:txBody>
      </p:sp>
    </p:spTree>
    <p:extLst>
      <p:ext uri="{BB962C8B-B14F-4D97-AF65-F5344CB8AC3E}">
        <p14:creationId xmlns:p14="http://schemas.microsoft.com/office/powerpoint/2010/main" val="2840013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69E8C3CE-092C-4D6E-BA42-7570C691AFD5}" type="datetimeFigureOut">
              <a:rPr kumimoji="1" lang="ja-JP" altLang="en-US" smtClean="0"/>
              <a:t>2023/5/13</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DFCD256D-9FE1-410A-BF30-78E4108C12F0}" type="slidenum">
              <a:rPr kumimoji="1" lang="ja-JP" altLang="en-US" smtClean="0"/>
              <a:t>‹#›</a:t>
            </a:fld>
            <a:endParaRPr kumimoji="1" lang="ja-JP" altLang="en-US"/>
          </a:p>
        </p:txBody>
      </p:sp>
    </p:spTree>
    <p:extLst>
      <p:ext uri="{BB962C8B-B14F-4D97-AF65-F5344CB8AC3E}">
        <p14:creationId xmlns:p14="http://schemas.microsoft.com/office/powerpoint/2010/main" val="4055420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9</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a:t>
            </a:fld>
            <a:endParaRPr kumimoji="1" lang="ja-JP" altLang="en-US"/>
          </a:p>
        </p:txBody>
      </p:sp>
    </p:spTree>
    <p:extLst>
      <p:ext uri="{BB962C8B-B14F-4D97-AF65-F5344CB8AC3E}">
        <p14:creationId xmlns:p14="http://schemas.microsoft.com/office/powerpoint/2010/main" val="2266998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Iseg</a:t>
            </a:r>
            <a:r>
              <a:rPr kumimoji="1" lang="ja-JP" altLang="en-US" dirty="0"/>
              <a:t> へのアセンブラ命令の追加は、</a:t>
            </a:r>
            <a:endParaRPr kumimoji="1" lang="en-US" altLang="ja-JP" dirty="0"/>
          </a:p>
          <a:p>
            <a:r>
              <a:rPr kumimoji="1" lang="en-US" altLang="ja-JP" dirty="0" err="1"/>
              <a:t>PseudoIseg.appendCode</a:t>
            </a:r>
            <a:r>
              <a:rPr kumimoji="1" lang="en-US" altLang="ja-JP" dirty="0"/>
              <a:t>() </a:t>
            </a:r>
            <a:r>
              <a:rPr kumimoji="1" lang="ja-JP" altLang="en-US" dirty="0"/>
              <a:t>メソッドを使います。</a:t>
            </a:r>
            <a:endParaRPr kumimoji="1" lang="en-US" altLang="ja-JP" dirty="0"/>
          </a:p>
          <a:p>
            <a:r>
              <a:rPr kumimoji="1" lang="ja-JP" altLang="en-US" dirty="0"/>
              <a:t>引数は、アセンブラ命令とオペランド、あるいはアセンブラ命令単独です。</a:t>
            </a:r>
            <a:endParaRPr kumimoji="1" lang="en-US" altLang="ja-JP" dirty="0"/>
          </a:p>
          <a:p>
            <a:r>
              <a:rPr kumimoji="1" lang="ja-JP" altLang="en-US" dirty="0"/>
              <a:t>オペランドは、</a:t>
            </a:r>
            <a:r>
              <a:rPr kumimoji="1" lang="en-US" altLang="ja-JP" dirty="0"/>
              <a:t>INTEGER </a:t>
            </a:r>
            <a:r>
              <a:rPr kumimoji="1" lang="ja-JP" altLang="en-US" dirty="0"/>
              <a:t>型トークンの値や、ジャンプの飛び先等を表す整数値です。</a:t>
            </a:r>
            <a:endParaRPr kumimoji="1" lang="en-US" altLang="ja-JP" dirty="0"/>
          </a:p>
          <a:p>
            <a:r>
              <a:rPr kumimoji="1" lang="en-US" altLang="ja-JP" dirty="0"/>
              <a:t>appendCode() </a:t>
            </a:r>
            <a:r>
              <a:rPr kumimoji="1" lang="ja-JP" altLang="en-US" dirty="0"/>
              <a:t>の返り値は、命令を追加した </a:t>
            </a:r>
            <a:r>
              <a:rPr kumimoji="1" lang="en-US" altLang="ja-JP" dirty="0" err="1"/>
              <a:t>Iseg</a:t>
            </a:r>
            <a:r>
              <a:rPr kumimoji="1" lang="en-US" altLang="ja-JP" dirty="0"/>
              <a:t> </a:t>
            </a:r>
            <a:r>
              <a:rPr kumimoji="1" lang="ja-JP" altLang="en-US" dirty="0"/>
              <a:t>の番地が返ってきます。</a:t>
            </a:r>
            <a:endParaRPr kumimoji="1" lang="en-US" altLang="ja-JP" dirty="0"/>
          </a:p>
          <a:p>
            <a:r>
              <a:rPr kumimoji="1" lang="ja-JP" altLang="en-US" dirty="0"/>
              <a:t>例えば、</a:t>
            </a:r>
            <a:r>
              <a:rPr kumimoji="1" lang="en-US" altLang="ja-JP" dirty="0" err="1"/>
              <a:t>Iseg</a:t>
            </a:r>
            <a:r>
              <a:rPr kumimoji="1" lang="en-US" altLang="ja-JP" dirty="0"/>
              <a:t> </a:t>
            </a:r>
            <a:r>
              <a:rPr kumimoji="1" lang="ja-JP" altLang="en-US" dirty="0"/>
              <a:t>に </a:t>
            </a:r>
            <a:r>
              <a:rPr kumimoji="1" lang="en-US" altLang="ja-JP" dirty="0"/>
              <a:t>PUSHI 10, ADD </a:t>
            </a:r>
            <a:r>
              <a:rPr kumimoji="1" lang="ja-JP" altLang="en-US" dirty="0"/>
              <a:t>という命令を加える場合は、</a:t>
            </a:r>
            <a:endParaRPr kumimoji="1" lang="en-US" altLang="ja-JP" dirty="0"/>
          </a:p>
          <a:p>
            <a:r>
              <a:rPr kumimoji="1" lang="en-US" altLang="ja-JP" dirty="0" err="1"/>
              <a:t>iseg.appendCode</a:t>
            </a:r>
            <a:r>
              <a:rPr kumimoji="1" lang="en-US" altLang="ja-JP" dirty="0"/>
              <a:t> (</a:t>
            </a:r>
            <a:r>
              <a:rPr kumimoji="1" lang="en-US" altLang="ja-JP" dirty="0" err="1"/>
              <a:t>Operator.PUSHI</a:t>
            </a:r>
            <a:r>
              <a:rPr kumimoji="1" lang="en-US" altLang="ja-JP" dirty="0"/>
              <a:t>, 10);</a:t>
            </a:r>
          </a:p>
          <a:p>
            <a:r>
              <a:rPr kumimoji="1" lang="en-US" altLang="ja-JP" dirty="0" err="1"/>
              <a:t>iseg.appendCode</a:t>
            </a:r>
            <a:r>
              <a:rPr kumimoji="1" lang="en-US" altLang="ja-JP" dirty="0"/>
              <a:t> (</a:t>
            </a:r>
            <a:r>
              <a:rPr kumimoji="1" lang="en-US" altLang="ja-JP" dirty="0" err="1"/>
              <a:t>Operator.ADD</a:t>
            </a:r>
            <a:r>
              <a:rPr kumimoji="1" lang="en-US" altLang="ja-JP" dirty="0"/>
              <a:t>);</a:t>
            </a:r>
          </a:p>
          <a:p>
            <a:r>
              <a:rPr kumimoji="1" lang="ja-JP" altLang="en-US" dirty="0"/>
              <a:t>とします。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10</a:t>
            </a:fld>
            <a:endParaRPr kumimoji="1" lang="ja-JP" altLang="en-US"/>
          </a:p>
        </p:txBody>
      </p:sp>
    </p:spTree>
    <p:extLst>
      <p:ext uri="{BB962C8B-B14F-4D97-AF65-F5344CB8AC3E}">
        <p14:creationId xmlns:p14="http://schemas.microsoft.com/office/powerpoint/2010/main" val="391605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appendCode() </a:t>
            </a:r>
            <a:r>
              <a:rPr kumimoji="1" lang="ja-JP" altLang="en-US" dirty="0"/>
              <a:t>を使うと、</a:t>
            </a:r>
            <a:r>
              <a:rPr kumimoji="1" lang="en-US" altLang="ja-JP" dirty="0" err="1"/>
              <a:t>Iseg</a:t>
            </a:r>
            <a:r>
              <a:rPr kumimoji="1" lang="en-US" altLang="ja-JP" dirty="0"/>
              <a:t> </a:t>
            </a:r>
            <a:r>
              <a:rPr kumimoji="1" lang="ja-JP" altLang="en-US" dirty="0"/>
              <a:t>の </a:t>
            </a:r>
            <a:r>
              <a:rPr kumimoji="1" lang="en-US" altLang="ja-JP" dirty="0"/>
              <a:t>0 </a:t>
            </a:r>
            <a:r>
              <a:rPr kumimoji="1" lang="ja-JP" altLang="en-US" dirty="0"/>
              <a:t>番地から順番にアセンブラ命令が格納されます。</a:t>
            </a:r>
            <a:endParaRPr kumimoji="1" lang="en-US" altLang="ja-JP" dirty="0"/>
          </a:p>
          <a:p>
            <a:r>
              <a:rPr kumimoji="1" lang="ja-JP" altLang="en-US" dirty="0"/>
              <a:t>例えば、このように命令を入れた場合、</a:t>
            </a:r>
            <a:endParaRPr kumimoji="1" lang="en-US" altLang="ja-JP" dirty="0"/>
          </a:p>
          <a:p>
            <a:r>
              <a:rPr kumimoji="1" lang="en-US" altLang="ja-JP" dirty="0"/>
              <a:t>0 </a:t>
            </a:r>
            <a:r>
              <a:rPr kumimoji="1" lang="ja-JP" altLang="en-US" dirty="0"/>
              <a:t>番地から順に、</a:t>
            </a:r>
            <a:r>
              <a:rPr kumimoji="1" lang="en-US" altLang="ja-JP" dirty="0"/>
              <a:t>PUSHI10, PUSH 0, ASSGN, REMOVE </a:t>
            </a:r>
            <a:r>
              <a:rPr kumimoji="1" lang="ja-JP" altLang="en-US" dirty="0"/>
              <a:t>という命令が格納されます。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11</a:t>
            </a:fld>
            <a:endParaRPr kumimoji="1" lang="ja-JP" altLang="en-US"/>
          </a:p>
        </p:txBody>
      </p:sp>
    </p:spTree>
    <p:extLst>
      <p:ext uri="{BB962C8B-B14F-4D97-AF65-F5344CB8AC3E}">
        <p14:creationId xmlns:p14="http://schemas.microsoft.com/office/powerpoint/2010/main" val="1138713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一旦 </a:t>
            </a:r>
            <a:r>
              <a:rPr kumimoji="1" lang="en-US" altLang="ja-JP" dirty="0" err="1"/>
              <a:t>Iseg</a:t>
            </a:r>
            <a:r>
              <a:rPr kumimoji="1" lang="en-US" altLang="ja-JP" dirty="0"/>
              <a:t> </a:t>
            </a:r>
            <a:r>
              <a:rPr kumimoji="1" lang="ja-JP" altLang="en-US" dirty="0"/>
              <a:t>に格納した命令を変更するメソッドが</a:t>
            </a:r>
            <a:endParaRPr kumimoji="1" lang="en-US" altLang="ja-JP" dirty="0"/>
          </a:p>
          <a:p>
            <a:r>
              <a:rPr kumimoji="1" lang="en-US" altLang="ja-JP" dirty="0" err="1"/>
              <a:t>PseudoIseg.replaceCode</a:t>
            </a:r>
            <a:r>
              <a:rPr kumimoji="1" lang="en-US" altLang="ja-JP" dirty="0"/>
              <a:t>()</a:t>
            </a:r>
            <a:r>
              <a:rPr kumimoji="1" lang="ja-JP" altLang="en-US" dirty="0"/>
              <a:t> です。</a:t>
            </a:r>
            <a:endParaRPr kumimoji="1" lang="en-US" altLang="ja-JP" dirty="0"/>
          </a:p>
          <a:p>
            <a:r>
              <a:rPr kumimoji="1" lang="ja-JP" altLang="en-US" dirty="0"/>
              <a:t>引数は、命令を変更する番地と、変更後のアセンブラ命令、あるいは、</a:t>
            </a:r>
            <a:endParaRPr kumimoji="1" lang="en-US" altLang="ja-JP" dirty="0"/>
          </a:p>
          <a:p>
            <a:r>
              <a:rPr kumimoji="1" lang="ja-JP" altLang="en-US" dirty="0"/>
              <a:t>命令を変更する番地と、変更後のオペランドを取ります。</a:t>
            </a:r>
            <a:endParaRPr kumimoji="1" lang="en-US" altLang="ja-JP" dirty="0"/>
          </a:p>
          <a:p>
            <a:r>
              <a:rPr kumimoji="1" lang="ja-JP" altLang="en-US" dirty="0"/>
              <a:t>例えば、</a:t>
            </a:r>
            <a:r>
              <a:rPr kumimoji="1" lang="en-US" altLang="ja-JP" dirty="0" err="1"/>
              <a:t>Iseg</a:t>
            </a:r>
            <a:r>
              <a:rPr kumimoji="1" lang="en-US" altLang="ja-JP" dirty="0"/>
              <a:t> </a:t>
            </a:r>
            <a:r>
              <a:rPr kumimoji="1" lang="ja-JP" altLang="en-US" dirty="0"/>
              <a:t>の </a:t>
            </a:r>
            <a:r>
              <a:rPr kumimoji="1" lang="en-US" altLang="ja-JP" dirty="0"/>
              <a:t>20 </a:t>
            </a:r>
            <a:r>
              <a:rPr kumimoji="1" lang="ja-JP" altLang="en-US" dirty="0"/>
              <a:t>番地の命令を </a:t>
            </a:r>
            <a:r>
              <a:rPr kumimoji="1" lang="en-US" altLang="ja-JP" dirty="0"/>
              <a:t>JUMP </a:t>
            </a:r>
            <a:r>
              <a:rPr kumimoji="1" lang="ja-JP" altLang="en-US" dirty="0"/>
              <a:t>に変更するのであれば、、</a:t>
            </a:r>
            <a:endParaRPr kumimoji="1" lang="en-US" altLang="ja-JP" dirty="0"/>
          </a:p>
          <a:p>
            <a:r>
              <a:rPr kumimoji="1" lang="en-US" altLang="ja-JP" dirty="0" err="1"/>
              <a:t>iseg.replaceCode</a:t>
            </a:r>
            <a:r>
              <a:rPr kumimoji="1" lang="en-US" altLang="ja-JP" dirty="0"/>
              <a:t> (20, Operator, JUMP) </a:t>
            </a:r>
            <a:r>
              <a:rPr kumimoji="1" lang="ja-JP" altLang="en-US" dirty="0"/>
              <a:t>とします。</a:t>
            </a:r>
            <a:endParaRPr kumimoji="1" lang="en-US" altLang="ja-JP" dirty="0"/>
          </a:p>
          <a:p>
            <a:r>
              <a:rPr kumimoji="1" lang="ja-JP" altLang="en-US" dirty="0"/>
              <a:t>同様に、</a:t>
            </a:r>
            <a:r>
              <a:rPr kumimoji="1" lang="en-US" altLang="ja-JP" dirty="0"/>
              <a:t>15 </a:t>
            </a:r>
            <a:r>
              <a:rPr kumimoji="1" lang="ja-JP" altLang="en-US" dirty="0"/>
              <a:t>番地のオペランドの値を </a:t>
            </a:r>
            <a:r>
              <a:rPr kumimoji="1" lang="en-US" altLang="ja-JP" dirty="0"/>
              <a:t>25 </a:t>
            </a:r>
            <a:r>
              <a:rPr kumimoji="1" lang="ja-JP" altLang="en-US" dirty="0"/>
              <a:t>に変更するのであれば、</a:t>
            </a:r>
            <a:endParaRPr kumimoji="1" lang="en-US" altLang="ja-JP" dirty="0"/>
          </a:p>
          <a:p>
            <a:r>
              <a:rPr kumimoji="1" lang="en-US" altLang="ja-JP" dirty="0" err="1"/>
              <a:t>iseg.replaceCode</a:t>
            </a:r>
            <a:r>
              <a:rPr kumimoji="1" lang="en-US" altLang="ja-JP" dirty="0"/>
              <a:t> (15, 25);</a:t>
            </a:r>
          </a:p>
          <a:p>
            <a:r>
              <a:rPr kumimoji="1" lang="ja-JP" altLang="en-US" dirty="0"/>
              <a:t>とします。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12</a:t>
            </a:fld>
            <a:endParaRPr kumimoji="1" lang="ja-JP" altLang="en-US"/>
          </a:p>
        </p:txBody>
      </p:sp>
    </p:spTree>
    <p:extLst>
      <p:ext uri="{BB962C8B-B14F-4D97-AF65-F5344CB8AC3E}">
        <p14:creationId xmlns:p14="http://schemas.microsoft.com/office/powerpoint/2010/main" val="399186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例として、</a:t>
            </a:r>
            <a:r>
              <a:rPr kumimoji="1" lang="en-US" altLang="ja-JP" dirty="0" err="1"/>
              <a:t>Iseg</a:t>
            </a:r>
            <a:r>
              <a:rPr kumimoji="1" lang="en-US" altLang="ja-JP" dirty="0"/>
              <a:t> </a:t>
            </a:r>
            <a:r>
              <a:rPr kumimoji="1" lang="ja-JP" altLang="en-US" dirty="0"/>
              <a:t>に左の命令が格納されているとします。</a:t>
            </a:r>
            <a:endParaRPr kumimoji="1" lang="en-US" altLang="ja-JP" dirty="0"/>
          </a:p>
          <a:p>
            <a:r>
              <a:rPr kumimoji="1" lang="ja-JP" altLang="en-US" dirty="0"/>
              <a:t>ここで、</a:t>
            </a:r>
            <a:r>
              <a:rPr kumimoji="1" lang="en-US" altLang="ja-JP" dirty="0" err="1"/>
              <a:t>replaceCode</a:t>
            </a:r>
            <a:r>
              <a:rPr kumimoji="1" lang="en-US" altLang="ja-JP" dirty="0"/>
              <a:t> (11, BLE); </a:t>
            </a:r>
            <a:r>
              <a:rPr kumimoji="1" lang="ja-JP" altLang="en-US" dirty="0"/>
              <a:t>とすると</a:t>
            </a:r>
            <a:endParaRPr kumimoji="1" lang="en-US" altLang="ja-JP" dirty="0"/>
          </a:p>
          <a:p>
            <a:r>
              <a:rPr kumimoji="1" lang="en-US" altLang="ja-JP" dirty="0"/>
              <a:t>11</a:t>
            </a:r>
            <a:r>
              <a:rPr kumimoji="1" lang="ja-JP" altLang="en-US" dirty="0"/>
              <a:t>番地にあるアセンブラ命令 </a:t>
            </a:r>
            <a:r>
              <a:rPr kumimoji="1" lang="en-US" altLang="ja-JP" dirty="0"/>
              <a:t>BGT </a:t>
            </a:r>
            <a:r>
              <a:rPr kumimoji="1" lang="ja-JP" altLang="en-US" dirty="0"/>
              <a:t>が、</a:t>
            </a:r>
            <a:r>
              <a:rPr kumimoji="1" lang="en-US" altLang="ja-JP" dirty="0"/>
              <a:t>BLE </a:t>
            </a:r>
            <a:r>
              <a:rPr kumimoji="1" lang="ja-JP" altLang="en-US" dirty="0"/>
              <a:t>に変わります。</a:t>
            </a:r>
            <a:endParaRPr kumimoji="1" lang="en-US" altLang="ja-JP" dirty="0"/>
          </a:p>
          <a:p>
            <a:r>
              <a:rPr kumimoji="1" lang="ja-JP" altLang="en-US" dirty="0"/>
              <a:t>さらに、</a:t>
            </a:r>
            <a:r>
              <a:rPr kumimoji="1" lang="en-US" altLang="ja-JP" dirty="0" err="1"/>
              <a:t>replaceCode</a:t>
            </a:r>
            <a:r>
              <a:rPr kumimoji="1" lang="en-US" altLang="ja-JP" dirty="0"/>
              <a:t> (15, 30); </a:t>
            </a:r>
            <a:r>
              <a:rPr kumimoji="1" lang="ja-JP" altLang="en-US" dirty="0"/>
              <a:t>とすると、</a:t>
            </a:r>
            <a:endParaRPr kumimoji="1" lang="en-US" altLang="ja-JP" dirty="0"/>
          </a:p>
          <a:p>
            <a:r>
              <a:rPr kumimoji="1" lang="en-US" altLang="ja-JP" dirty="0"/>
              <a:t>15</a:t>
            </a:r>
            <a:r>
              <a:rPr kumimoji="1" lang="ja-JP" altLang="en-US" dirty="0"/>
              <a:t>番地のオペランドが </a:t>
            </a:r>
            <a:r>
              <a:rPr kumimoji="1" lang="en-US" altLang="ja-JP" dirty="0"/>
              <a:t>30 </a:t>
            </a:r>
            <a:r>
              <a:rPr kumimoji="1" lang="ja-JP" altLang="en-US" dirty="0"/>
              <a:t>に変わります。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13</a:t>
            </a:fld>
            <a:endParaRPr kumimoji="1" lang="ja-JP" altLang="en-US"/>
          </a:p>
        </p:txBody>
      </p:sp>
    </p:spTree>
    <p:extLst>
      <p:ext uri="{BB962C8B-B14F-4D97-AF65-F5344CB8AC3E}">
        <p14:creationId xmlns:p14="http://schemas.microsoft.com/office/powerpoint/2010/main" val="783522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それでは、コード生成のやり方を見てきましょう。</a:t>
            </a:r>
            <a:endParaRPr kumimoji="1" lang="en-US" altLang="ja-JP" dirty="0"/>
          </a:p>
          <a:p>
            <a:r>
              <a:rPr kumimoji="1" lang="ja-JP" altLang="en-US" dirty="0"/>
              <a:t>各非終端記号</a:t>
            </a:r>
            <a:r>
              <a:rPr kumimoji="1" lang="en-US" altLang="ja-JP" dirty="0"/>
              <a:t>&lt;A&gt;</a:t>
            </a:r>
            <a:r>
              <a:rPr kumimoji="1" lang="ja-JP" altLang="en-US" dirty="0"/>
              <a:t>に対するコード生成は、以下のルールに従って帰納的に行います。</a:t>
            </a:r>
            <a:endParaRPr kumimoji="1" lang="en-US" altLang="ja-JP" dirty="0"/>
          </a:p>
          <a:p>
            <a:r>
              <a:rPr kumimoji="1" lang="ja-JP" altLang="en-US" dirty="0"/>
              <a:t>まず生成規則の右辺が </a:t>
            </a:r>
            <a:r>
              <a:rPr kumimoji="1" lang="en-US" altLang="ja-JP" dirty="0"/>
              <a:t>ε </a:t>
            </a:r>
            <a:r>
              <a:rPr kumimoji="1" lang="ja-JP" altLang="en-US" dirty="0"/>
              <a:t>のとき</a:t>
            </a:r>
            <a:endParaRPr kumimoji="1" lang="en-US" altLang="ja-JP" dirty="0"/>
          </a:p>
          <a:p>
            <a:r>
              <a:rPr kumimoji="1" lang="ja-JP" altLang="en-US" dirty="0"/>
              <a:t>この場合は何もしません。</a:t>
            </a:r>
            <a:endParaRPr kumimoji="1" lang="en-US" altLang="ja-JP" dirty="0"/>
          </a:p>
          <a:p>
            <a:r>
              <a:rPr kumimoji="1" lang="ja-JP" altLang="en-US" dirty="0"/>
              <a:t>次に生成規則の右辺が終端記号 </a:t>
            </a:r>
            <a:r>
              <a:rPr kumimoji="1" lang="en-US" altLang="ja-JP" dirty="0"/>
              <a:t>“a” </a:t>
            </a:r>
            <a:r>
              <a:rPr kumimoji="1" lang="ja-JP" altLang="en-US" dirty="0"/>
              <a:t>のときです。</a:t>
            </a:r>
            <a:endParaRPr kumimoji="1" lang="en-US" altLang="ja-JP" dirty="0"/>
          </a:p>
          <a:p>
            <a:r>
              <a:rPr kumimoji="1" lang="ja-JP" altLang="en-US" dirty="0"/>
              <a:t>構文解析では、終端記号 </a:t>
            </a:r>
            <a:r>
              <a:rPr kumimoji="1" lang="en-US" altLang="ja-JP" dirty="0"/>
              <a:t>“a” </a:t>
            </a:r>
            <a:r>
              <a:rPr kumimoji="1" lang="ja-JP" altLang="en-US" dirty="0"/>
              <a:t>を読めば </a:t>
            </a:r>
            <a:r>
              <a:rPr kumimoji="1" lang="en-US" altLang="ja-JP" dirty="0" err="1"/>
              <a:t>nextToken</a:t>
            </a:r>
            <a:r>
              <a:rPr kumimoji="1" lang="en-US" altLang="ja-JP" dirty="0"/>
              <a:t>() </a:t>
            </a:r>
            <a:r>
              <a:rPr kumimoji="1" lang="ja-JP" altLang="en-US" dirty="0"/>
              <a:t>メソッドで次のトークンを読みにいきました。</a:t>
            </a:r>
            <a:endParaRPr kumimoji="1" lang="en-US" altLang="ja-JP" dirty="0"/>
          </a:p>
          <a:p>
            <a:r>
              <a:rPr kumimoji="1" lang="ja-JP" altLang="en-US" dirty="0"/>
              <a:t>コード生成では、このとき、</a:t>
            </a:r>
            <a:r>
              <a:rPr kumimoji="1" lang="en-US" altLang="ja-JP" dirty="0"/>
              <a:t>”a” </a:t>
            </a:r>
            <a:r>
              <a:rPr kumimoji="1" lang="ja-JP" altLang="en-US" dirty="0"/>
              <a:t>に対応する命令のコードを </a:t>
            </a:r>
            <a:r>
              <a:rPr kumimoji="1" lang="en-US" altLang="ja-JP" dirty="0" err="1"/>
              <a:t>Iseg</a:t>
            </a:r>
            <a:r>
              <a:rPr kumimoji="1" lang="ja-JP" altLang="en-US" dirty="0"/>
              <a:t> に加えます。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14</a:t>
            </a:fld>
            <a:endParaRPr kumimoji="1" lang="ja-JP" altLang="en-US"/>
          </a:p>
        </p:txBody>
      </p:sp>
    </p:spTree>
    <p:extLst>
      <p:ext uri="{BB962C8B-B14F-4D97-AF65-F5344CB8AC3E}">
        <p14:creationId xmlns:p14="http://schemas.microsoft.com/office/powerpoint/2010/main" val="2275595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次は生成規則の右辺が非終端記号 </a:t>
            </a:r>
            <a:r>
              <a:rPr kumimoji="1" lang="en-US" altLang="ja-JP" dirty="0"/>
              <a:t>&lt;B&gt; </a:t>
            </a:r>
            <a:r>
              <a:rPr kumimoji="1" lang="ja-JP" altLang="en-US" dirty="0"/>
              <a:t>のときです。</a:t>
            </a:r>
            <a:endParaRPr kumimoji="1" lang="en-US" altLang="ja-JP" dirty="0"/>
          </a:p>
          <a:p>
            <a:r>
              <a:rPr kumimoji="1" lang="ja-JP" altLang="en-US" dirty="0"/>
              <a:t>構文解析では、</a:t>
            </a:r>
            <a:r>
              <a:rPr kumimoji="1" lang="en-US" altLang="ja-JP" dirty="0"/>
              <a:t>&lt;B&gt; </a:t>
            </a:r>
            <a:r>
              <a:rPr kumimoji="1" lang="ja-JP" altLang="en-US" dirty="0"/>
              <a:t>の </a:t>
            </a:r>
            <a:r>
              <a:rPr kumimoji="1" lang="en-US" altLang="ja-JP" dirty="0"/>
              <a:t>First </a:t>
            </a:r>
            <a:r>
              <a:rPr kumimoji="1" lang="ja-JP" altLang="en-US" dirty="0"/>
              <a:t>集合に </a:t>
            </a:r>
            <a:r>
              <a:rPr kumimoji="1" lang="en-US" altLang="ja-JP" dirty="0"/>
              <a:t>ε </a:t>
            </a:r>
            <a:r>
              <a:rPr kumimoji="1" lang="ja-JP" altLang="en-US" dirty="0"/>
              <a:t>が含まれているか否かにより場合分けしました。</a:t>
            </a:r>
            <a:endParaRPr kumimoji="1" lang="en-US" altLang="ja-JP" dirty="0"/>
          </a:p>
          <a:p>
            <a:r>
              <a:rPr kumimoji="1" lang="en-US" altLang="ja-JP" dirty="0"/>
              <a:t>ε </a:t>
            </a:r>
            <a:r>
              <a:rPr kumimoji="1" lang="ja-JP" altLang="en-US" dirty="0"/>
              <a:t>があるか無いかにより、</a:t>
            </a:r>
            <a:r>
              <a:rPr kumimoji="1" lang="en-US" altLang="ja-JP" dirty="0"/>
              <a:t>else </a:t>
            </a:r>
            <a:r>
              <a:rPr kumimoji="1" lang="en-US" altLang="ja-JP" dirty="0" err="1"/>
              <a:t>syntaxError</a:t>
            </a:r>
            <a:r>
              <a:rPr kumimoji="1" lang="en-US" altLang="ja-JP" dirty="0"/>
              <a:t>(); </a:t>
            </a:r>
            <a:r>
              <a:rPr kumimoji="1" lang="ja-JP" altLang="en-US" dirty="0"/>
              <a:t>が付くか否かが変わります。</a:t>
            </a:r>
            <a:endParaRPr kumimoji="1" lang="en-US" altLang="ja-JP" dirty="0"/>
          </a:p>
          <a:p>
            <a:r>
              <a:rPr kumimoji="1" lang="ja-JP" altLang="en-US" dirty="0"/>
              <a:t>どちらの場合も、</a:t>
            </a:r>
            <a:r>
              <a:rPr kumimoji="1" lang="en-US" altLang="ja-JP" dirty="0"/>
              <a:t>&lt;B&gt; </a:t>
            </a:r>
            <a:r>
              <a:rPr kumimoji="1" lang="ja-JP" altLang="en-US" dirty="0"/>
              <a:t>の解析自体は、</a:t>
            </a:r>
            <a:r>
              <a:rPr kumimoji="1" lang="en-US" altLang="ja-JP" dirty="0"/>
              <a:t>&lt;B&gt; </a:t>
            </a:r>
            <a:r>
              <a:rPr kumimoji="1" lang="ja-JP" altLang="en-US" dirty="0"/>
              <a:t>を解析するメソッド </a:t>
            </a:r>
            <a:r>
              <a:rPr kumimoji="1" lang="en-US" altLang="ja-JP" dirty="0"/>
              <a:t>parse&lt;B&gt; </a:t>
            </a:r>
            <a:r>
              <a:rPr kumimoji="1" lang="ja-JP" altLang="en-US" dirty="0"/>
              <a:t>に任せます。</a:t>
            </a:r>
            <a:endParaRPr kumimoji="1" lang="en-US" altLang="ja-JP" dirty="0"/>
          </a:p>
          <a:p>
            <a:r>
              <a:rPr kumimoji="1" lang="ja-JP" altLang="en-US" dirty="0"/>
              <a:t>さて、コード生成系では、非終端記号に対しては、何もしません。</a:t>
            </a:r>
            <a:endParaRPr kumimoji="1" lang="en-US" altLang="ja-JP" dirty="0"/>
          </a:p>
          <a:p>
            <a:r>
              <a:rPr kumimoji="1" lang="ja-JP" altLang="en-US" dirty="0"/>
              <a:t>非終端記号</a:t>
            </a:r>
            <a:r>
              <a:rPr kumimoji="1" lang="en-US" altLang="ja-JP" dirty="0"/>
              <a:t>&lt;B&gt; </a:t>
            </a:r>
            <a:r>
              <a:rPr kumimoji="1" lang="ja-JP" altLang="en-US" dirty="0"/>
              <a:t>のコード生成は、</a:t>
            </a:r>
            <a:endParaRPr kumimoji="1" lang="en-US" altLang="ja-JP" dirty="0"/>
          </a:p>
          <a:p>
            <a:r>
              <a:rPr kumimoji="1" lang="en-US" altLang="ja-JP" dirty="0"/>
              <a:t>&lt;B&gt; </a:t>
            </a:r>
            <a:r>
              <a:rPr kumimoji="1" lang="ja-JP" altLang="en-US" dirty="0"/>
              <a:t>を解析するメソッド </a:t>
            </a:r>
            <a:r>
              <a:rPr kumimoji="1" lang="en-US" altLang="ja-JP" dirty="0"/>
              <a:t>parse&lt;B&gt; </a:t>
            </a:r>
            <a:r>
              <a:rPr kumimoji="1" lang="ja-JP" altLang="en-US" dirty="0"/>
              <a:t>に任せます。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15</a:t>
            </a:fld>
            <a:endParaRPr kumimoji="1" lang="ja-JP" altLang="en-US"/>
          </a:p>
        </p:txBody>
      </p:sp>
    </p:spTree>
    <p:extLst>
      <p:ext uri="{BB962C8B-B14F-4D97-AF65-F5344CB8AC3E}">
        <p14:creationId xmlns:p14="http://schemas.microsoft.com/office/powerpoint/2010/main" val="2739341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次は縦棒またはの場合です。</a:t>
            </a:r>
            <a:endParaRPr kumimoji="1" lang="en-US" altLang="ja-JP" dirty="0"/>
          </a:p>
          <a:p>
            <a:r>
              <a:rPr kumimoji="1" lang="ja-JP" altLang="en-US" dirty="0"/>
              <a:t>または、が並んでいるときは、構文解析では </a:t>
            </a:r>
            <a:r>
              <a:rPr kumimoji="1" lang="en-US" altLang="ja-JP" dirty="0"/>
              <a:t>if else if </a:t>
            </a:r>
            <a:r>
              <a:rPr kumimoji="1" lang="ja-JP" altLang="en-US" dirty="0"/>
              <a:t>を並べました。</a:t>
            </a:r>
            <a:endParaRPr kumimoji="1" lang="en-US" altLang="ja-JP" dirty="0"/>
          </a:p>
          <a:p>
            <a:r>
              <a:rPr kumimoji="1" lang="ja-JP" altLang="en-US" dirty="0"/>
              <a:t>コード生成では、それぞれの </a:t>
            </a:r>
            <a:r>
              <a:rPr kumimoji="1" lang="en-US" altLang="ja-JP" dirty="0"/>
              <a:t>if </a:t>
            </a:r>
            <a:r>
              <a:rPr kumimoji="1" lang="ja-JP" altLang="en-US" dirty="0"/>
              <a:t>文の中に対応するコードを加えていきます。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16</a:t>
            </a:fld>
            <a:endParaRPr kumimoji="1" lang="ja-JP" altLang="en-US"/>
          </a:p>
        </p:txBody>
      </p:sp>
    </p:spTree>
    <p:extLst>
      <p:ext uri="{BB962C8B-B14F-4D97-AF65-F5344CB8AC3E}">
        <p14:creationId xmlns:p14="http://schemas.microsoft.com/office/powerpoint/2010/main" val="4257941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生成規則の右辺が、</a:t>
            </a:r>
            <a:r>
              <a:rPr kumimoji="1" lang="en-US" altLang="ja-JP" dirty="0"/>
              <a:t>β1β2β3 </a:t>
            </a:r>
            <a:r>
              <a:rPr kumimoji="1" lang="ja-JP" altLang="en-US" dirty="0"/>
              <a:t>と並んでいる場合は、</a:t>
            </a:r>
            <a:endParaRPr kumimoji="1" lang="en-US" altLang="ja-JP" dirty="0"/>
          </a:p>
          <a:p>
            <a:r>
              <a:rPr kumimoji="1" lang="ja-JP" altLang="en-US" dirty="0"/>
              <a:t>単純に前から順に </a:t>
            </a:r>
            <a:r>
              <a:rPr kumimoji="1" lang="en-US" altLang="ja-JP" dirty="0"/>
              <a:t>β1β2β3 </a:t>
            </a:r>
            <a:r>
              <a:rPr kumimoji="1" lang="ja-JP" altLang="en-US" dirty="0"/>
              <a:t>のコードを生成します。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17</a:t>
            </a:fld>
            <a:endParaRPr kumimoji="1" lang="ja-JP" altLang="en-US"/>
          </a:p>
        </p:txBody>
      </p:sp>
    </p:spTree>
    <p:extLst>
      <p:ext uri="{BB962C8B-B14F-4D97-AF65-F5344CB8AC3E}">
        <p14:creationId xmlns:p14="http://schemas.microsoft.com/office/powerpoint/2010/main" val="779879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右辺が中括弧 </a:t>
            </a:r>
            <a:r>
              <a:rPr kumimoji="1" lang="en-US" altLang="ja-JP" dirty="0"/>
              <a:t>β </a:t>
            </a:r>
            <a:r>
              <a:rPr kumimoji="1" lang="ja-JP" altLang="en-US" dirty="0"/>
              <a:t>、</a:t>
            </a:r>
            <a:r>
              <a:rPr kumimoji="1" lang="en-US" altLang="ja-JP" dirty="0"/>
              <a:t>β </a:t>
            </a:r>
            <a:r>
              <a:rPr kumimoji="1" lang="ja-JP" altLang="en-US" dirty="0"/>
              <a:t>を</a:t>
            </a:r>
            <a:r>
              <a:rPr kumimoji="1" lang="en-US" altLang="ja-JP" dirty="0"/>
              <a:t>0</a:t>
            </a:r>
            <a:r>
              <a:rPr kumimoji="1" lang="ja-JP" altLang="en-US" dirty="0"/>
              <a:t>回以上繰り返すときは、</a:t>
            </a:r>
            <a:endParaRPr kumimoji="1" lang="en-US" altLang="ja-JP" dirty="0"/>
          </a:p>
          <a:p>
            <a:r>
              <a:rPr kumimoji="1" lang="ja-JP" altLang="en-US" dirty="0"/>
              <a:t>構文解析では中括弧に囲まれているときは </a:t>
            </a:r>
            <a:r>
              <a:rPr kumimoji="1" lang="en-US" altLang="ja-JP" dirty="0"/>
              <a:t>while </a:t>
            </a:r>
            <a:r>
              <a:rPr kumimoji="1" lang="ja-JP" altLang="en-US" dirty="0"/>
              <a:t>文にしました。</a:t>
            </a:r>
            <a:endParaRPr kumimoji="1" lang="en-US" altLang="ja-JP" dirty="0"/>
          </a:p>
          <a:p>
            <a:r>
              <a:rPr kumimoji="1" lang="ja-JP" altLang="en-US" dirty="0"/>
              <a:t>コード生成では、</a:t>
            </a:r>
            <a:r>
              <a:rPr kumimoji="1" lang="en-US" altLang="ja-JP" dirty="0"/>
              <a:t>while </a:t>
            </a:r>
            <a:r>
              <a:rPr kumimoji="1" lang="ja-JP" altLang="en-US" dirty="0"/>
              <a:t>文の中で </a:t>
            </a:r>
            <a:r>
              <a:rPr kumimoji="1" lang="en-US" altLang="ja-JP" dirty="0"/>
              <a:t>β</a:t>
            </a:r>
            <a:r>
              <a:rPr kumimoji="1" lang="ja-JP" altLang="en-US" dirty="0"/>
              <a:t>に対応するコードを生成します。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18</a:t>
            </a:fld>
            <a:endParaRPr kumimoji="1" lang="ja-JP" altLang="en-US"/>
          </a:p>
        </p:txBody>
      </p:sp>
    </p:spTree>
    <p:extLst>
      <p:ext uri="{BB962C8B-B14F-4D97-AF65-F5344CB8AC3E}">
        <p14:creationId xmlns:p14="http://schemas.microsoft.com/office/powerpoint/2010/main" val="2958904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右辺が大括弧 </a:t>
            </a:r>
            <a:r>
              <a:rPr kumimoji="1" lang="en-US" altLang="ja-JP" dirty="0"/>
              <a:t>β β</a:t>
            </a:r>
            <a:r>
              <a:rPr kumimoji="1" lang="ja-JP" altLang="en-US" dirty="0"/>
              <a:t>が省略可能なときは、</a:t>
            </a:r>
            <a:endParaRPr kumimoji="1" lang="en-US" altLang="ja-JP" dirty="0"/>
          </a:p>
          <a:p>
            <a:r>
              <a:rPr kumimoji="1" lang="ja-JP" altLang="en-US" dirty="0"/>
              <a:t>構文解析では大括弧に囲まれているときは </a:t>
            </a:r>
            <a:r>
              <a:rPr kumimoji="1" lang="en-US" altLang="ja-JP" dirty="0"/>
              <a:t>else </a:t>
            </a:r>
            <a:r>
              <a:rPr kumimoji="1" lang="ja-JP" altLang="en-US" dirty="0"/>
              <a:t>節無しの </a:t>
            </a:r>
            <a:r>
              <a:rPr kumimoji="1" lang="en-US" altLang="ja-JP" dirty="0"/>
              <a:t>if </a:t>
            </a:r>
            <a:r>
              <a:rPr kumimoji="1" lang="ja-JP" altLang="en-US" dirty="0"/>
              <a:t>文にしました。</a:t>
            </a:r>
            <a:endParaRPr kumimoji="1" lang="en-US" altLang="ja-JP" dirty="0"/>
          </a:p>
          <a:p>
            <a:r>
              <a:rPr kumimoji="1" lang="ja-JP" altLang="en-US" dirty="0"/>
              <a:t>コード生成では、</a:t>
            </a:r>
            <a:r>
              <a:rPr kumimoji="1" lang="en-US" altLang="ja-JP" dirty="0"/>
              <a:t>if </a:t>
            </a:r>
            <a:r>
              <a:rPr kumimoji="1" lang="ja-JP" altLang="en-US" dirty="0"/>
              <a:t>文の中で </a:t>
            </a:r>
            <a:r>
              <a:rPr kumimoji="1" lang="en-US" altLang="ja-JP" dirty="0"/>
              <a:t>β</a:t>
            </a:r>
            <a:r>
              <a:rPr kumimoji="1" lang="ja-JP" altLang="en-US" dirty="0"/>
              <a:t>に対応するコードを生成します。</a:t>
            </a: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19</a:t>
            </a:fld>
            <a:endParaRPr kumimoji="1" lang="ja-JP" altLang="en-US"/>
          </a:p>
        </p:txBody>
      </p:sp>
    </p:spTree>
    <p:extLst>
      <p:ext uri="{BB962C8B-B14F-4D97-AF65-F5344CB8AC3E}">
        <p14:creationId xmlns:p14="http://schemas.microsoft.com/office/powerpoint/2010/main" val="4118265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今回はコード生成系について学びます。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a:t>
            </a:fld>
            <a:endParaRPr kumimoji="1" lang="ja-JP" altLang="en-US"/>
          </a:p>
        </p:txBody>
      </p:sp>
    </p:spTree>
    <p:extLst>
      <p:ext uri="{BB962C8B-B14F-4D97-AF65-F5344CB8AC3E}">
        <p14:creationId xmlns:p14="http://schemas.microsoft.com/office/powerpoint/2010/main" val="1113742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最後は小括弧です。</a:t>
            </a:r>
            <a:endParaRPr kumimoji="1" lang="en-US" altLang="ja-JP" dirty="0"/>
          </a:p>
          <a:p>
            <a:r>
              <a:rPr kumimoji="1" lang="ja-JP" altLang="en-US" dirty="0"/>
              <a:t>小括弧は接続の優先順位を表すだけもののですので、</a:t>
            </a:r>
            <a:endParaRPr kumimoji="1" lang="en-US" altLang="ja-JP" dirty="0"/>
          </a:p>
          <a:p>
            <a:r>
              <a:rPr kumimoji="1" lang="ja-JP" altLang="en-US" dirty="0"/>
              <a:t>小括弧に囲まれているときは</a:t>
            </a:r>
            <a:endParaRPr kumimoji="1" lang="en-US" altLang="ja-JP" dirty="0"/>
          </a:p>
          <a:p>
            <a:r>
              <a:rPr kumimoji="1" lang="ja-JP" altLang="en-US" dirty="0"/>
              <a:t>単に </a:t>
            </a:r>
            <a:r>
              <a:rPr kumimoji="1" lang="en-US" altLang="ja-JP" dirty="0"/>
              <a:t>β </a:t>
            </a:r>
            <a:r>
              <a:rPr kumimoji="1" lang="ja-JP" altLang="en-US" dirty="0"/>
              <a:t>コードを生成します。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20</a:t>
            </a:fld>
            <a:endParaRPr kumimoji="1" lang="ja-JP" altLang="en-US"/>
          </a:p>
        </p:txBody>
      </p:sp>
    </p:spTree>
    <p:extLst>
      <p:ext uri="{BB962C8B-B14F-4D97-AF65-F5344CB8AC3E}">
        <p14:creationId xmlns:p14="http://schemas.microsoft.com/office/powerpoint/2010/main" val="2107277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ここからは、具体的なコード生成を見ていきましょう。</a:t>
            </a:r>
            <a:endParaRPr kumimoji="1" lang="en-US" altLang="ja-JP" dirty="0"/>
          </a:p>
          <a:p>
            <a:r>
              <a:rPr kumimoji="1" lang="ja-JP" altLang="en-US" dirty="0"/>
              <a:t>まずは、</a:t>
            </a:r>
            <a:r>
              <a:rPr kumimoji="1" lang="en-US" altLang="ja-JP" dirty="0"/>
              <a:t>&lt;</a:t>
            </a:r>
            <a:r>
              <a:rPr kumimoji="1" lang="en-US" altLang="ja-JP" dirty="0" err="1"/>
              <a:t>Unsigned_factor</a:t>
            </a:r>
            <a:r>
              <a:rPr kumimoji="1" lang="en-US" altLang="ja-JP" dirty="0"/>
              <a:t>&gt;</a:t>
            </a:r>
            <a:r>
              <a:rPr kumimoji="1" lang="ja-JP" altLang="en-US" dirty="0"/>
              <a:t> のコード生成です。</a:t>
            </a:r>
            <a:endParaRPr kumimoji="1" lang="en-US" altLang="ja-JP" dirty="0"/>
          </a:p>
          <a:p>
            <a:r>
              <a:rPr kumimoji="1" lang="en-US" altLang="ja-JP" dirty="0"/>
              <a:t>&lt;</a:t>
            </a:r>
            <a:r>
              <a:rPr kumimoji="1" lang="en-US" altLang="ja-JP" dirty="0" err="1"/>
              <a:t>Unsigned_factor</a:t>
            </a:r>
            <a:r>
              <a:rPr kumimoji="1" lang="en-US" altLang="ja-JP" dirty="0"/>
              <a:t>&gt; </a:t>
            </a:r>
            <a:r>
              <a:rPr kumimoji="1" lang="ja-JP" altLang="en-US" dirty="0"/>
              <a:t>では、各終端記号に対応したアセンブラ命令を </a:t>
            </a:r>
            <a:r>
              <a:rPr kumimoji="1" lang="en-US" altLang="ja-JP" dirty="0" err="1"/>
              <a:t>Iseg</a:t>
            </a:r>
            <a:r>
              <a:rPr kumimoji="1" lang="en-US" altLang="ja-JP" dirty="0"/>
              <a:t> </a:t>
            </a:r>
            <a:r>
              <a:rPr kumimoji="1" lang="ja-JP" altLang="en-US" dirty="0"/>
              <a:t>に積みます。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21</a:t>
            </a:fld>
            <a:endParaRPr kumimoji="1" lang="ja-JP" altLang="en-US"/>
          </a:p>
        </p:txBody>
      </p:sp>
    </p:spTree>
    <p:extLst>
      <p:ext uri="{BB962C8B-B14F-4D97-AF65-F5344CB8AC3E}">
        <p14:creationId xmlns:p14="http://schemas.microsoft.com/office/powerpoint/2010/main" val="1284625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 </a:t>
            </a:r>
            <a:r>
              <a:rPr kumimoji="1" lang="en-US" altLang="ja-JP" dirty="0"/>
              <a:t>INTEGER </a:t>
            </a:r>
            <a:r>
              <a:rPr kumimoji="1" lang="ja-JP" altLang="en-US" dirty="0"/>
              <a:t>と </a:t>
            </a:r>
            <a:r>
              <a:rPr kumimoji="1" lang="en-US" altLang="ja-JP" dirty="0"/>
              <a:t>CHARACTER </a:t>
            </a:r>
            <a:r>
              <a:rPr kumimoji="1" lang="ja-JP" altLang="en-US" dirty="0"/>
              <a:t>対するコード生成です。</a:t>
            </a:r>
            <a:endParaRPr kumimoji="1" lang="en-US" altLang="ja-JP" dirty="0"/>
          </a:p>
          <a:p>
            <a:r>
              <a:rPr kumimoji="1" lang="ja-JP" altLang="en-US" dirty="0"/>
              <a:t>整数の場合は、</a:t>
            </a:r>
            <a:endParaRPr kumimoji="1" lang="en-US" altLang="ja-JP" dirty="0"/>
          </a:p>
          <a:p>
            <a:r>
              <a:rPr kumimoji="1" lang="en-US" altLang="ja-JP" dirty="0"/>
              <a:t>appendCode (PUSHI, </a:t>
            </a:r>
            <a:r>
              <a:rPr kumimoji="1" lang="ja-JP" altLang="en-US" dirty="0"/>
              <a:t>整数値</a:t>
            </a:r>
            <a:r>
              <a:rPr kumimoji="1" lang="en-US" altLang="ja-JP" dirty="0"/>
              <a:t>) </a:t>
            </a:r>
            <a:r>
              <a:rPr kumimoji="1" lang="ja-JP" altLang="en-US" dirty="0"/>
              <a:t>としますを。</a:t>
            </a:r>
            <a:endParaRPr kumimoji="1" lang="en-US" altLang="ja-JP" dirty="0"/>
          </a:p>
          <a:p>
            <a:r>
              <a:rPr kumimoji="1" lang="ja-JP" altLang="en-US" dirty="0"/>
              <a:t>文字の場合は、</a:t>
            </a:r>
            <a:r>
              <a:rPr kumimoji="1" lang="en-US" altLang="ja-JP" dirty="0"/>
              <a:t>appendCode (PUSHI </a:t>
            </a:r>
            <a:r>
              <a:rPr kumimoji="1" lang="ja-JP" altLang="en-US" dirty="0"/>
              <a:t>文字コード</a:t>
            </a:r>
            <a:r>
              <a:rPr kumimoji="1" lang="en-US" altLang="ja-JP" dirty="0"/>
              <a:t>) </a:t>
            </a:r>
            <a:r>
              <a:rPr kumimoji="1" lang="ja-JP" altLang="en-US" dirty="0"/>
              <a:t>とします。</a:t>
            </a:r>
            <a:endParaRPr kumimoji="1" lang="en-US" altLang="ja-JP" dirty="0"/>
          </a:p>
          <a:p>
            <a:r>
              <a:rPr kumimoji="1" lang="ja-JP" altLang="en-US" dirty="0"/>
              <a:t>整数値、文字コードは、</a:t>
            </a:r>
            <a:r>
              <a:rPr kumimoji="1" lang="en-US" altLang="ja-JP" dirty="0"/>
              <a:t>Token </a:t>
            </a:r>
            <a:r>
              <a:rPr kumimoji="1" lang="ja-JP" altLang="en-US" dirty="0"/>
              <a:t>の </a:t>
            </a:r>
            <a:r>
              <a:rPr kumimoji="1" lang="en-US" altLang="ja-JP" dirty="0" err="1"/>
              <a:t>intValue</a:t>
            </a:r>
            <a:r>
              <a:rPr kumimoji="1" lang="en-US" altLang="ja-JP" dirty="0"/>
              <a:t> </a:t>
            </a:r>
            <a:r>
              <a:rPr kumimoji="1" lang="ja-JP" altLang="en-US" dirty="0"/>
              <a:t>フィールドに入っていますので、</a:t>
            </a:r>
            <a:endParaRPr kumimoji="1" lang="en-US" altLang="ja-JP" dirty="0"/>
          </a:p>
          <a:p>
            <a:r>
              <a:rPr kumimoji="1" lang="en-US" altLang="ja-JP" dirty="0" err="1"/>
              <a:t>token.getIntValue</a:t>
            </a:r>
            <a:r>
              <a:rPr kumimoji="1" lang="en-US" altLang="ja-JP" dirty="0"/>
              <a:t>() </a:t>
            </a:r>
            <a:r>
              <a:rPr kumimoji="1" lang="ja-JP" altLang="en-US" dirty="0"/>
              <a:t>で値を取り出せます。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22</a:t>
            </a:fld>
            <a:endParaRPr kumimoji="1" lang="ja-JP" altLang="en-US"/>
          </a:p>
        </p:txBody>
      </p:sp>
    </p:spTree>
    <p:extLst>
      <p:ext uri="{BB962C8B-B14F-4D97-AF65-F5344CB8AC3E}">
        <p14:creationId xmlns:p14="http://schemas.microsoft.com/office/powerpoint/2010/main" val="34666092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INTEGER</a:t>
            </a:r>
            <a:r>
              <a:rPr kumimoji="1" lang="ja-JP" altLang="en-US" dirty="0"/>
              <a:t> と </a:t>
            </a:r>
            <a:r>
              <a:rPr kumimoji="1" lang="en-US" altLang="ja-JP" dirty="0"/>
              <a:t>CHARACER </a:t>
            </a:r>
            <a:r>
              <a:rPr kumimoji="1" lang="ja-JP" altLang="en-US" dirty="0"/>
              <a:t>のコード生成プログラムを見てみましょう。</a:t>
            </a:r>
            <a:endParaRPr kumimoji="1" lang="en-US" altLang="ja-JP" dirty="0"/>
          </a:p>
          <a:p>
            <a:r>
              <a:rPr kumimoji="1" lang="en-US" altLang="ja-JP" dirty="0"/>
              <a:t>token </a:t>
            </a:r>
            <a:r>
              <a:rPr kumimoji="1" lang="ja-JP" altLang="en-US" dirty="0"/>
              <a:t>が </a:t>
            </a:r>
            <a:r>
              <a:rPr kumimoji="1" lang="en-US" altLang="ja-JP" dirty="0"/>
              <a:t>INTEGER </a:t>
            </a:r>
            <a:r>
              <a:rPr kumimoji="1" lang="ja-JP" altLang="en-US" dirty="0"/>
              <a:t>だった場合、</a:t>
            </a:r>
            <a:endParaRPr kumimoji="1" lang="en-US" altLang="ja-JP" dirty="0"/>
          </a:p>
          <a:p>
            <a:r>
              <a:rPr kumimoji="1" lang="en-US" altLang="ja-JP" dirty="0" err="1"/>
              <a:t>intValue</a:t>
            </a:r>
            <a:r>
              <a:rPr kumimoji="1" lang="en-US" altLang="ja-JP" dirty="0"/>
              <a:t> </a:t>
            </a:r>
            <a:r>
              <a:rPr kumimoji="1" lang="ja-JP" altLang="en-US" dirty="0"/>
              <a:t>フィールドの値を </a:t>
            </a:r>
            <a:r>
              <a:rPr kumimoji="1" lang="en-US" altLang="ja-JP" dirty="0"/>
              <a:t>int </a:t>
            </a:r>
            <a:r>
              <a:rPr kumimoji="1" lang="ja-JP" altLang="en-US" dirty="0"/>
              <a:t>型変数 </a:t>
            </a:r>
            <a:r>
              <a:rPr kumimoji="1" lang="en-US" altLang="ja-JP" dirty="0"/>
              <a:t>value </a:t>
            </a:r>
            <a:r>
              <a:rPr kumimoji="1" lang="ja-JP" altLang="en-US" dirty="0"/>
              <a:t>に覚えておきます。</a:t>
            </a:r>
            <a:endParaRPr kumimoji="1" lang="en-US" altLang="ja-JP" dirty="0"/>
          </a:p>
          <a:p>
            <a:r>
              <a:rPr kumimoji="1" lang="ja-JP" altLang="en-US" dirty="0"/>
              <a:t>これは必ず </a:t>
            </a:r>
            <a:r>
              <a:rPr kumimoji="1" lang="en-US" altLang="ja-JP" dirty="0"/>
              <a:t>token = </a:t>
            </a:r>
            <a:r>
              <a:rPr kumimoji="1" lang="en-US" altLang="ja-JP" dirty="0" err="1"/>
              <a:t>nextToken</a:t>
            </a:r>
            <a:r>
              <a:rPr kumimoji="1" lang="en-US" altLang="ja-JP" dirty="0"/>
              <a:t>(); </a:t>
            </a:r>
            <a:r>
              <a:rPr kumimoji="1" lang="ja-JP" altLang="en-US" dirty="0"/>
              <a:t>をするまえにしてください。</a:t>
            </a:r>
            <a:endParaRPr kumimoji="1" lang="en-US" altLang="ja-JP" dirty="0"/>
          </a:p>
          <a:p>
            <a:r>
              <a:rPr kumimoji="1" lang="ja-JP" altLang="en-US" dirty="0"/>
              <a:t>そして、</a:t>
            </a:r>
            <a:r>
              <a:rPr kumimoji="1" lang="en-US" altLang="ja-JP" dirty="0"/>
              <a:t>appendCode (PUSHI, value); </a:t>
            </a:r>
            <a:r>
              <a:rPr kumimoji="1" lang="ja-JP" altLang="en-US" dirty="0"/>
              <a:t>とします。</a:t>
            </a:r>
            <a:endParaRPr kumimoji="1" lang="en-US" altLang="ja-JP" dirty="0"/>
          </a:p>
          <a:p>
            <a:r>
              <a:rPr kumimoji="1" lang="en-US" altLang="ja-JP" dirty="0"/>
              <a:t>token </a:t>
            </a:r>
            <a:r>
              <a:rPr kumimoji="1" lang="ja-JP" altLang="en-US" dirty="0"/>
              <a:t>が </a:t>
            </a:r>
            <a:r>
              <a:rPr kumimoji="1" lang="en-US" altLang="ja-JP" dirty="0"/>
              <a:t>CHARACTER </a:t>
            </a:r>
            <a:r>
              <a:rPr kumimoji="1" lang="ja-JP" altLang="en-US" dirty="0"/>
              <a:t>だった場合、</a:t>
            </a:r>
            <a:endParaRPr kumimoji="1" lang="en-US" altLang="ja-JP" dirty="0"/>
          </a:p>
          <a:p>
            <a:r>
              <a:rPr kumimoji="1" lang="en-US" altLang="ja-JP" dirty="0" err="1"/>
              <a:t>intValue</a:t>
            </a:r>
            <a:r>
              <a:rPr kumimoji="1" lang="en-US" altLang="ja-JP" dirty="0"/>
              <a:t> </a:t>
            </a:r>
            <a:r>
              <a:rPr kumimoji="1" lang="ja-JP" altLang="en-US" dirty="0"/>
              <a:t>フィールドの値を </a:t>
            </a:r>
            <a:r>
              <a:rPr kumimoji="1" lang="en-US" altLang="ja-JP" dirty="0"/>
              <a:t>int </a:t>
            </a:r>
            <a:r>
              <a:rPr kumimoji="1" lang="ja-JP" altLang="en-US" dirty="0"/>
              <a:t>型変数 </a:t>
            </a:r>
            <a:r>
              <a:rPr kumimoji="1" lang="en-US" altLang="ja-JP" dirty="0" err="1"/>
              <a:t>charCode</a:t>
            </a:r>
            <a:r>
              <a:rPr kumimoji="1" lang="en-US" altLang="ja-JP" dirty="0"/>
              <a:t> </a:t>
            </a:r>
            <a:r>
              <a:rPr kumimoji="1" lang="ja-JP" altLang="en-US" dirty="0"/>
              <a:t>に覚えておきます。</a:t>
            </a:r>
            <a:endParaRPr kumimoji="1" lang="en-US" altLang="ja-JP" dirty="0"/>
          </a:p>
          <a:p>
            <a:r>
              <a:rPr kumimoji="1" lang="en-US" altLang="ja-JP" dirty="0"/>
              <a:t>token = </a:t>
            </a:r>
            <a:r>
              <a:rPr kumimoji="1" lang="en-US" altLang="ja-JP" dirty="0" err="1"/>
              <a:t>nextToken</a:t>
            </a:r>
            <a:r>
              <a:rPr kumimoji="1" lang="en-US" altLang="ja-JP" dirty="0"/>
              <a:t>(); </a:t>
            </a:r>
            <a:r>
              <a:rPr kumimoji="1" lang="ja-JP" altLang="en-US" dirty="0"/>
              <a:t>した後、</a:t>
            </a:r>
            <a:endParaRPr kumimoji="1" lang="en-US" altLang="ja-JP" dirty="0"/>
          </a:p>
          <a:p>
            <a:r>
              <a:rPr kumimoji="1" lang="en-US" altLang="ja-JP" dirty="0"/>
              <a:t>appendCode (PUSHI, </a:t>
            </a:r>
            <a:r>
              <a:rPr kumimoji="1" lang="en-US" altLang="ja-JP" dirty="0" err="1"/>
              <a:t>charCode</a:t>
            </a:r>
            <a:r>
              <a:rPr kumimoji="1" lang="en-US" altLang="ja-JP" dirty="0"/>
              <a:t>); </a:t>
            </a:r>
            <a:r>
              <a:rPr kumimoji="1" lang="ja-JP" altLang="en-US" dirty="0"/>
              <a:t>とします。</a:t>
            </a:r>
            <a:endParaRPr kumimoji="1" lang="en-US" altLang="ja-JP" dirty="0"/>
          </a:p>
          <a:p>
            <a:r>
              <a:rPr kumimoji="1" lang="ja-JP" altLang="en-US" dirty="0"/>
              <a:t>さて、</a:t>
            </a:r>
            <a:r>
              <a:rPr kumimoji="1" lang="en-US" altLang="ja-JP" dirty="0"/>
              <a:t>INTEGER </a:t>
            </a:r>
            <a:r>
              <a:rPr kumimoji="1" lang="ja-JP" altLang="en-US" dirty="0"/>
              <a:t>と </a:t>
            </a:r>
            <a:r>
              <a:rPr kumimoji="1" lang="en-US" altLang="ja-JP" dirty="0"/>
              <a:t>CHARACTER </a:t>
            </a:r>
            <a:r>
              <a:rPr kumimoji="1" lang="ja-JP" altLang="en-US" dirty="0"/>
              <a:t>の処理を見ると、</a:t>
            </a:r>
            <a:endParaRPr kumimoji="1" lang="en-US" altLang="ja-JP" dirty="0"/>
          </a:p>
          <a:p>
            <a:r>
              <a:rPr kumimoji="1" lang="ja-JP" altLang="en-US" dirty="0"/>
              <a:t>どちらも </a:t>
            </a:r>
            <a:r>
              <a:rPr kumimoji="1" lang="en-US" altLang="ja-JP" dirty="0" err="1"/>
              <a:t>intValue</a:t>
            </a:r>
            <a:r>
              <a:rPr kumimoji="1" lang="en-US" altLang="ja-JP" dirty="0"/>
              <a:t> </a:t>
            </a:r>
            <a:r>
              <a:rPr kumimoji="1" lang="ja-JP" altLang="en-US" dirty="0"/>
              <a:t>フィールドの値を取り出して、</a:t>
            </a:r>
            <a:r>
              <a:rPr kumimoji="1" lang="en-US" altLang="ja-JP" dirty="0"/>
              <a:t>PUSHI </a:t>
            </a:r>
            <a:r>
              <a:rPr kumimoji="1" lang="ja-JP" altLang="en-US" dirty="0"/>
              <a:t>しています。</a:t>
            </a:r>
            <a:endParaRPr kumimoji="1" lang="en-US" altLang="ja-JP" dirty="0"/>
          </a:p>
          <a:p>
            <a:r>
              <a:rPr kumimoji="1" lang="ja-JP" altLang="en-US" dirty="0"/>
              <a:t>つまり </a:t>
            </a:r>
            <a:r>
              <a:rPr kumimoji="1" lang="en-US" altLang="ja-JP" dirty="0"/>
              <a:t>INTEGER </a:t>
            </a:r>
            <a:r>
              <a:rPr kumimoji="1" lang="ja-JP" altLang="en-US" dirty="0"/>
              <a:t>と </a:t>
            </a:r>
            <a:r>
              <a:rPr kumimoji="1" lang="en-US" altLang="ja-JP" dirty="0"/>
              <a:t>CHARACTER </a:t>
            </a:r>
            <a:r>
              <a:rPr kumimoji="1" lang="ja-JP" altLang="en-US" dirty="0"/>
              <a:t>に対しては同じ処理をしています。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23</a:t>
            </a:fld>
            <a:endParaRPr kumimoji="1" lang="ja-JP" altLang="en-US"/>
          </a:p>
        </p:txBody>
      </p:sp>
    </p:spTree>
    <p:extLst>
      <p:ext uri="{BB962C8B-B14F-4D97-AF65-F5344CB8AC3E}">
        <p14:creationId xmlns:p14="http://schemas.microsoft.com/office/powerpoint/2010/main" val="3834367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INTEGER </a:t>
            </a:r>
            <a:r>
              <a:rPr kumimoji="1" lang="ja-JP" altLang="en-US" dirty="0"/>
              <a:t>と </a:t>
            </a:r>
            <a:r>
              <a:rPr kumimoji="1" lang="en-US" altLang="ja-JP" dirty="0"/>
              <a:t>CHARACTER </a:t>
            </a:r>
            <a:r>
              <a:rPr kumimoji="1" lang="ja-JP" altLang="en-US" dirty="0"/>
              <a:t>の処理はまとめて行うことができます。</a:t>
            </a:r>
            <a:endParaRPr kumimoji="1" lang="en-US" altLang="ja-JP" dirty="0"/>
          </a:p>
          <a:p>
            <a:r>
              <a:rPr kumimoji="1" lang="en-US" altLang="ja-JP" dirty="0"/>
              <a:t>token </a:t>
            </a:r>
            <a:r>
              <a:rPr kumimoji="1" lang="ja-JP" altLang="en-US" dirty="0"/>
              <a:t>が </a:t>
            </a:r>
            <a:r>
              <a:rPr kumimoji="1" lang="en-US" altLang="ja-JP" dirty="0"/>
              <a:t>INTEGER </a:t>
            </a:r>
            <a:r>
              <a:rPr kumimoji="1" lang="ja-JP" altLang="en-US" dirty="0"/>
              <a:t>または </a:t>
            </a:r>
            <a:r>
              <a:rPr kumimoji="1" lang="en-US" altLang="ja-JP" dirty="0"/>
              <a:t>CHARACTER </a:t>
            </a:r>
            <a:r>
              <a:rPr kumimoji="1" lang="ja-JP" altLang="en-US" dirty="0"/>
              <a:t>の場合、</a:t>
            </a:r>
            <a:endParaRPr kumimoji="1" lang="en-US" altLang="ja-JP" dirty="0"/>
          </a:p>
          <a:p>
            <a:r>
              <a:rPr kumimoji="1" lang="en-US" altLang="ja-JP" dirty="0" err="1"/>
              <a:t>intValue</a:t>
            </a:r>
            <a:r>
              <a:rPr kumimoji="1" lang="en-US" altLang="ja-JP" dirty="0"/>
              <a:t> </a:t>
            </a:r>
            <a:r>
              <a:rPr kumimoji="1" lang="ja-JP" altLang="en-US" dirty="0"/>
              <a:t>フィールドの値を </a:t>
            </a:r>
            <a:r>
              <a:rPr kumimoji="1" lang="en-US" altLang="ja-JP" dirty="0"/>
              <a:t>int </a:t>
            </a:r>
            <a:r>
              <a:rPr kumimoji="1" lang="ja-JP" altLang="en-US" dirty="0"/>
              <a:t>型変数 </a:t>
            </a:r>
            <a:r>
              <a:rPr kumimoji="1" lang="en-US" altLang="ja-JP" dirty="0"/>
              <a:t>value </a:t>
            </a:r>
            <a:r>
              <a:rPr kumimoji="1" lang="ja-JP" altLang="en-US" dirty="0"/>
              <a:t>に覚えておき、</a:t>
            </a:r>
            <a:endParaRPr kumimoji="1" lang="en-US" altLang="ja-JP" dirty="0"/>
          </a:p>
          <a:p>
            <a:r>
              <a:rPr kumimoji="1" lang="en-US" altLang="ja-JP" dirty="0"/>
              <a:t>token = </a:t>
            </a:r>
            <a:r>
              <a:rPr kumimoji="1" lang="en-US" altLang="ja-JP" dirty="0" err="1"/>
              <a:t>nextToken</a:t>
            </a:r>
            <a:r>
              <a:rPr kumimoji="1" lang="en-US" altLang="ja-JP" dirty="0"/>
              <a:t>(); </a:t>
            </a:r>
            <a:r>
              <a:rPr kumimoji="1" lang="ja-JP" altLang="en-US" dirty="0"/>
              <a:t>した後に、</a:t>
            </a:r>
            <a:endParaRPr kumimoji="1" lang="en-US" altLang="ja-JP" dirty="0"/>
          </a:p>
          <a:p>
            <a:r>
              <a:rPr kumimoji="1" lang="en-US" altLang="ja-JP" dirty="0"/>
              <a:t>appendCode (PUSHI, value); </a:t>
            </a:r>
            <a:r>
              <a:rPr kumimoji="1" lang="ja-JP" altLang="en-US" dirty="0"/>
              <a:t>とします。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24</a:t>
            </a:fld>
            <a:endParaRPr kumimoji="1" lang="ja-JP" altLang="en-US"/>
          </a:p>
        </p:txBody>
      </p:sp>
    </p:spTree>
    <p:extLst>
      <p:ext uri="{BB962C8B-B14F-4D97-AF65-F5344CB8AC3E}">
        <p14:creationId xmlns:p14="http://schemas.microsoft.com/office/powerpoint/2010/main" val="31538781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次は入力です。</a:t>
            </a:r>
            <a:endParaRPr kumimoji="1" lang="en-US" altLang="ja-JP" dirty="0"/>
          </a:p>
          <a:p>
            <a:r>
              <a:rPr kumimoji="1" lang="ja-JP" altLang="en-US" dirty="0"/>
              <a:t>キーボードから整数値を入力する </a:t>
            </a:r>
            <a:r>
              <a:rPr kumimoji="1" lang="en-US" altLang="ja-JP" dirty="0" err="1"/>
              <a:t>inputint</a:t>
            </a:r>
            <a:r>
              <a:rPr kumimoji="1" lang="en-US" altLang="ja-JP" dirty="0"/>
              <a:t> </a:t>
            </a:r>
            <a:r>
              <a:rPr kumimoji="1" lang="ja-JP" altLang="en-US" dirty="0"/>
              <a:t>は、</a:t>
            </a:r>
            <a:endParaRPr kumimoji="1" lang="en-US" altLang="ja-JP" dirty="0"/>
          </a:p>
          <a:p>
            <a:r>
              <a:rPr kumimoji="1" lang="en-US" altLang="ja-JP" dirty="0"/>
              <a:t>appendCode (INPUT);</a:t>
            </a:r>
            <a:r>
              <a:rPr kumimoji="1" lang="ja-JP" altLang="en-US" dirty="0"/>
              <a:t> とします。</a:t>
            </a:r>
            <a:endParaRPr kumimoji="1" lang="en-US" altLang="ja-JP" dirty="0"/>
          </a:p>
          <a:p>
            <a:r>
              <a:rPr kumimoji="1" lang="ja-JP" altLang="en-US" dirty="0"/>
              <a:t>同様に、文字を入力する </a:t>
            </a:r>
            <a:r>
              <a:rPr kumimoji="1" lang="en-US" altLang="ja-JP" dirty="0" err="1"/>
              <a:t>inputchar</a:t>
            </a:r>
            <a:r>
              <a:rPr kumimoji="1" lang="en-US" altLang="ja-JP" dirty="0"/>
              <a:t> </a:t>
            </a:r>
            <a:r>
              <a:rPr kumimoji="1" lang="ja-JP" altLang="en-US" dirty="0"/>
              <a:t>は</a:t>
            </a:r>
            <a:endParaRPr kumimoji="1" lang="en-US" altLang="ja-JP" dirty="0"/>
          </a:p>
          <a:p>
            <a:r>
              <a:rPr kumimoji="1" lang="en-US" altLang="ja-JP" dirty="0"/>
              <a:t>appendCode (INPUTC); </a:t>
            </a:r>
            <a:r>
              <a:rPr kumimoji="1" lang="ja-JP" altLang="en-US" dirty="0"/>
              <a:t>とします。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25</a:t>
            </a:fld>
            <a:endParaRPr kumimoji="1" lang="ja-JP" altLang="en-US"/>
          </a:p>
        </p:txBody>
      </p:sp>
    </p:spTree>
    <p:extLst>
      <p:ext uri="{BB962C8B-B14F-4D97-AF65-F5344CB8AC3E}">
        <p14:creationId xmlns:p14="http://schemas.microsoft.com/office/powerpoint/2010/main" val="34933744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&lt;Exp&gt; “)” </a:t>
            </a:r>
            <a:r>
              <a:rPr kumimoji="1" lang="ja-JP" altLang="en-US" dirty="0"/>
              <a:t>の場合は、</a:t>
            </a:r>
            <a:endParaRPr kumimoji="1" lang="en-US" altLang="ja-JP" dirty="0"/>
          </a:p>
          <a:p>
            <a:r>
              <a:rPr kumimoji="1" lang="en-US" altLang="ja-JP" dirty="0"/>
              <a:t>&lt;Exp&gt; </a:t>
            </a:r>
            <a:r>
              <a:rPr kumimoji="1" lang="ja-JP" altLang="en-US" dirty="0"/>
              <a:t>は非終端記号ですので、コード生成は </a:t>
            </a:r>
            <a:r>
              <a:rPr kumimoji="1" lang="en-US" altLang="ja-JP" dirty="0" err="1"/>
              <a:t>parseExp</a:t>
            </a:r>
            <a:r>
              <a:rPr kumimoji="1" lang="en-US" altLang="ja-JP" dirty="0"/>
              <a:t>(); </a:t>
            </a:r>
            <a:r>
              <a:rPr kumimoji="1" lang="ja-JP" altLang="en-US" dirty="0"/>
              <a:t>に任せます。</a:t>
            </a:r>
            <a:endParaRPr kumimoji="1" lang="en-US" altLang="ja-JP" dirty="0"/>
          </a:p>
          <a:p>
            <a:r>
              <a:rPr kumimoji="1" lang="ja-JP" altLang="en-US" dirty="0"/>
              <a:t>ですので、</a:t>
            </a:r>
            <a:r>
              <a:rPr kumimoji="1" lang="en-US" altLang="ja-JP" dirty="0" err="1"/>
              <a:t>parseUnsignedFactor</a:t>
            </a:r>
            <a:r>
              <a:rPr kumimoji="1" lang="en-US" altLang="ja-JP" dirty="0"/>
              <a:t>() </a:t>
            </a:r>
            <a:r>
              <a:rPr kumimoji="1" lang="ja-JP" altLang="en-US" dirty="0"/>
              <a:t>の中では何もしません。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26</a:t>
            </a:fld>
            <a:endParaRPr kumimoji="1" lang="ja-JP" altLang="en-US"/>
          </a:p>
        </p:txBody>
      </p:sp>
    </p:spTree>
    <p:extLst>
      <p:ext uri="{BB962C8B-B14F-4D97-AF65-F5344CB8AC3E}">
        <p14:creationId xmlns:p14="http://schemas.microsoft.com/office/powerpoint/2010/main" val="11192000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次は演算のアセンブラコードです。</a:t>
            </a:r>
            <a:endParaRPr kumimoji="1" lang="en-US" altLang="ja-JP" dirty="0"/>
          </a:p>
          <a:p>
            <a:r>
              <a:rPr kumimoji="1" lang="ja-JP" altLang="en-US" dirty="0"/>
              <a:t>スタックマシンでは逆ポーランド記法にすれば計算できますので、</a:t>
            </a:r>
            <a:endParaRPr kumimoji="1" lang="en-US" altLang="ja-JP" dirty="0"/>
          </a:p>
          <a:p>
            <a:r>
              <a:rPr kumimoji="1" lang="ja-JP" altLang="en-US" dirty="0"/>
              <a:t>演算のアセンブラコードは、演算子に対応するコードを最後に書きます。</a:t>
            </a:r>
            <a:endParaRPr kumimoji="1" lang="en-US" altLang="ja-JP" dirty="0"/>
          </a:p>
          <a:p>
            <a:r>
              <a:rPr kumimoji="1" lang="ja-JP" altLang="en-US" dirty="0"/>
              <a:t>例えば、</a:t>
            </a:r>
            <a:r>
              <a:rPr kumimoji="1" lang="en-US" altLang="ja-JP" dirty="0"/>
              <a:t>&lt;Exp&gt; ::= &lt;Term&gt; “+” &lt;Term&gt; </a:t>
            </a:r>
            <a:r>
              <a:rPr kumimoji="1" lang="ja-JP" altLang="en-US" dirty="0"/>
              <a:t>の場合、</a:t>
            </a:r>
            <a:endParaRPr kumimoji="1" lang="en-US" altLang="ja-JP" dirty="0"/>
          </a:p>
          <a:p>
            <a:r>
              <a:rPr kumimoji="1" lang="ja-JP" altLang="en-US" dirty="0"/>
              <a:t>左の </a:t>
            </a:r>
            <a:r>
              <a:rPr kumimoji="1" lang="en-US" altLang="ja-JP" dirty="0"/>
              <a:t>&lt;Term&gt; </a:t>
            </a:r>
            <a:r>
              <a:rPr kumimoji="1" lang="ja-JP" altLang="en-US" dirty="0"/>
              <a:t>のコード、右の </a:t>
            </a:r>
            <a:r>
              <a:rPr kumimoji="1" lang="en-US" altLang="ja-JP" dirty="0"/>
              <a:t>&lt;Term&gt; </a:t>
            </a:r>
            <a:r>
              <a:rPr kumimoji="1" lang="ja-JP" altLang="en-US" dirty="0"/>
              <a:t>のコードの後に、</a:t>
            </a:r>
            <a:r>
              <a:rPr kumimoji="1" lang="en-US" altLang="ja-JP" dirty="0"/>
              <a:t>ADD </a:t>
            </a:r>
            <a:r>
              <a:rPr kumimoji="1" lang="ja-JP" altLang="en-US" dirty="0"/>
              <a:t>を付けます。</a:t>
            </a:r>
            <a:endParaRPr kumimoji="1" lang="en-US" altLang="ja-JP" dirty="0"/>
          </a:p>
          <a:p>
            <a:r>
              <a:rPr kumimoji="1" lang="ja-JP" altLang="en-US" dirty="0"/>
              <a:t>同様に、</a:t>
            </a:r>
            <a:r>
              <a:rPr kumimoji="1" lang="en-US" altLang="ja-JP" dirty="0"/>
              <a:t>&lt;Term&gt; ::= &lt;Factor&gt; “*” &lt;Factor&gt; </a:t>
            </a:r>
            <a:r>
              <a:rPr kumimoji="1" lang="ja-JP" altLang="en-US" dirty="0"/>
              <a:t>なら</a:t>
            </a:r>
            <a:endParaRPr kumimoji="1" lang="en-US" altLang="ja-JP" dirty="0"/>
          </a:p>
          <a:p>
            <a:r>
              <a:rPr kumimoji="1" lang="ja-JP" altLang="en-US" dirty="0"/>
              <a:t>左の </a:t>
            </a:r>
            <a:r>
              <a:rPr kumimoji="1" lang="en-US" altLang="ja-JP" dirty="0"/>
              <a:t>&lt;Factor&gt; </a:t>
            </a:r>
            <a:r>
              <a:rPr kumimoji="1" lang="ja-JP" altLang="en-US" dirty="0"/>
              <a:t>のコード、右の </a:t>
            </a:r>
            <a:r>
              <a:rPr kumimoji="1" lang="en-US" altLang="ja-JP" dirty="0"/>
              <a:t>&lt;Factor&gt; </a:t>
            </a:r>
            <a:r>
              <a:rPr kumimoji="1" lang="ja-JP" altLang="en-US" dirty="0"/>
              <a:t>のコードの後に、</a:t>
            </a:r>
            <a:r>
              <a:rPr kumimoji="1" lang="en-US" altLang="ja-JP" dirty="0"/>
              <a:t>MUL </a:t>
            </a:r>
            <a:r>
              <a:rPr kumimoji="1" lang="ja-JP" altLang="en-US" dirty="0"/>
              <a:t>を付けます。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27</a:t>
            </a:fld>
            <a:endParaRPr kumimoji="1" lang="ja-JP" altLang="en-US"/>
          </a:p>
        </p:txBody>
      </p:sp>
    </p:spTree>
    <p:extLst>
      <p:ext uri="{BB962C8B-B14F-4D97-AF65-F5344CB8AC3E}">
        <p14:creationId xmlns:p14="http://schemas.microsoft.com/office/powerpoint/2010/main" val="26953187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演算のコード生成プログラムを見てみましょう。</a:t>
            </a:r>
            <a:endParaRPr kumimoji="1" lang="en-US" altLang="ja-JP" dirty="0"/>
          </a:p>
          <a:p>
            <a:r>
              <a:rPr kumimoji="1" lang="en-US" altLang="ja-JP" dirty="0"/>
              <a:t>&lt;Term&gt; ::= &lt;Factor&gt; “*” &lt;Factor&gt; </a:t>
            </a:r>
            <a:r>
              <a:rPr kumimoji="1" lang="ja-JP" altLang="en-US" dirty="0"/>
              <a:t>の場合、</a:t>
            </a:r>
            <a:endParaRPr kumimoji="1" lang="en-US" altLang="ja-JP" dirty="0"/>
          </a:p>
          <a:p>
            <a:r>
              <a:rPr kumimoji="1" lang="ja-JP" altLang="en-US" dirty="0"/>
              <a:t>まず </a:t>
            </a:r>
            <a:r>
              <a:rPr kumimoji="1" lang="en-US" altLang="ja-JP" dirty="0"/>
              <a:t>&lt;Factor&gt; </a:t>
            </a:r>
            <a:r>
              <a:rPr kumimoji="1" lang="ja-JP" altLang="en-US" dirty="0"/>
              <a:t>のコードを積みます。</a:t>
            </a:r>
            <a:endParaRPr kumimoji="1" lang="en-US" altLang="ja-JP" dirty="0"/>
          </a:p>
          <a:p>
            <a:r>
              <a:rPr kumimoji="1" lang="en-US" altLang="ja-JP" dirty="0"/>
              <a:t>&lt;Factor&gt; </a:t>
            </a:r>
            <a:r>
              <a:rPr kumimoji="1" lang="ja-JP" altLang="en-US" dirty="0"/>
              <a:t>は非終端記号ですので、</a:t>
            </a:r>
            <a:r>
              <a:rPr kumimoji="1" lang="en-US" altLang="ja-JP" dirty="0"/>
              <a:t>&lt;Factor&gt; </a:t>
            </a:r>
            <a:r>
              <a:rPr kumimoji="1" lang="ja-JP" altLang="en-US" dirty="0"/>
              <a:t>のコード生成は、</a:t>
            </a:r>
            <a:endParaRPr kumimoji="1" lang="en-US" altLang="ja-JP" dirty="0"/>
          </a:p>
          <a:p>
            <a:r>
              <a:rPr kumimoji="1" lang="en-US" altLang="ja-JP" dirty="0" err="1"/>
              <a:t>parseFactor</a:t>
            </a:r>
            <a:r>
              <a:rPr kumimoji="1" lang="en-US" altLang="ja-JP" dirty="0"/>
              <a:t>() </a:t>
            </a:r>
            <a:r>
              <a:rPr kumimoji="1" lang="ja-JP" altLang="en-US" dirty="0"/>
              <a:t>に任せます。</a:t>
            </a:r>
            <a:endParaRPr kumimoji="1" lang="en-US" altLang="ja-JP" dirty="0"/>
          </a:p>
          <a:p>
            <a:r>
              <a:rPr kumimoji="1" lang="en-US" altLang="ja-JP" dirty="0"/>
              <a:t>2</a:t>
            </a:r>
            <a:r>
              <a:rPr kumimoji="1" lang="ja-JP" altLang="en-US" dirty="0"/>
              <a:t>つの</a:t>
            </a:r>
            <a:r>
              <a:rPr kumimoji="1" lang="en-US" altLang="ja-JP" dirty="0"/>
              <a:t>&lt;Factor&gt; </a:t>
            </a:r>
            <a:r>
              <a:rPr kumimoji="1" lang="ja-JP" altLang="en-US" dirty="0"/>
              <a:t>のコードを積んだら、最後に、</a:t>
            </a:r>
            <a:endParaRPr kumimoji="1" lang="en-US" altLang="ja-JP" dirty="0"/>
          </a:p>
          <a:p>
            <a:r>
              <a:rPr kumimoji="1" lang="en-US" altLang="ja-JP" dirty="0"/>
              <a:t>appendCode (MUL); </a:t>
            </a:r>
            <a:r>
              <a:rPr kumimoji="1" lang="ja-JP" altLang="en-US" dirty="0"/>
              <a:t>とします。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28</a:t>
            </a:fld>
            <a:endParaRPr kumimoji="1" lang="ja-JP" altLang="en-US"/>
          </a:p>
        </p:txBody>
      </p:sp>
    </p:spTree>
    <p:extLst>
      <p:ext uri="{BB962C8B-B14F-4D97-AF65-F5344CB8AC3E}">
        <p14:creationId xmlns:p14="http://schemas.microsoft.com/office/powerpoint/2010/main" val="6830937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コード生成する上で、問題となるのが、演算子の結合性です。</a:t>
            </a:r>
            <a:endParaRPr kumimoji="1" lang="en-US" altLang="ja-JP" dirty="0"/>
          </a:p>
          <a:p>
            <a:r>
              <a:rPr kumimoji="1" lang="ja-JP" altLang="en-US" dirty="0"/>
              <a:t>結合性とは、前から計算するのか、後ろから計算するのか、ということです。</a:t>
            </a:r>
            <a:endParaRPr kumimoji="1" lang="en-US" altLang="ja-JP" dirty="0"/>
          </a:p>
          <a:p>
            <a:r>
              <a:rPr kumimoji="1" lang="ja-JP" altLang="en-US" dirty="0"/>
              <a:t>例えば </a:t>
            </a:r>
            <a:r>
              <a:rPr kumimoji="1" lang="en-US" altLang="ja-JP" dirty="0" err="1"/>
              <a:t>a+b+c+d</a:t>
            </a:r>
            <a:r>
              <a:rPr kumimoji="1" lang="en-US" altLang="ja-JP" dirty="0"/>
              <a:t> </a:t>
            </a:r>
            <a:r>
              <a:rPr kumimoji="1" lang="ja-JP" altLang="en-US" dirty="0"/>
              <a:t>なら、</a:t>
            </a:r>
            <a:endParaRPr kumimoji="1" lang="en-US" altLang="ja-JP" dirty="0"/>
          </a:p>
          <a:p>
            <a:r>
              <a:rPr kumimoji="1" lang="ja-JP" altLang="en-US" dirty="0"/>
              <a:t>まず </a:t>
            </a:r>
            <a:r>
              <a:rPr kumimoji="1" lang="en-US" altLang="ja-JP" dirty="0" err="1"/>
              <a:t>a+b</a:t>
            </a:r>
            <a:r>
              <a:rPr kumimoji="1" lang="en-US" altLang="ja-JP" dirty="0"/>
              <a:t> </a:t>
            </a:r>
            <a:r>
              <a:rPr kumimoji="1" lang="ja-JP" altLang="en-US" dirty="0"/>
              <a:t>をして、その結果に </a:t>
            </a:r>
            <a:r>
              <a:rPr kumimoji="1" lang="en-US" altLang="ja-JP" dirty="0"/>
              <a:t>c </a:t>
            </a:r>
            <a:r>
              <a:rPr kumimoji="1" lang="ja-JP" altLang="en-US" dirty="0"/>
              <a:t>を足し、さらにその結果に </a:t>
            </a:r>
            <a:r>
              <a:rPr kumimoji="1" lang="en-US" altLang="ja-JP" dirty="0"/>
              <a:t>d </a:t>
            </a:r>
            <a:r>
              <a:rPr kumimoji="1" lang="ja-JP" altLang="en-US" dirty="0"/>
              <a:t>を足すのか、</a:t>
            </a:r>
            <a:endParaRPr kumimoji="1" lang="en-US" altLang="ja-JP" dirty="0"/>
          </a:p>
          <a:p>
            <a:r>
              <a:rPr kumimoji="1" lang="ja-JP" altLang="en-US" dirty="0"/>
              <a:t>まず </a:t>
            </a:r>
            <a:r>
              <a:rPr kumimoji="1" lang="en-US" altLang="ja-JP" dirty="0" err="1"/>
              <a:t>c+d</a:t>
            </a:r>
            <a:r>
              <a:rPr kumimoji="1" lang="en-US" altLang="ja-JP" dirty="0"/>
              <a:t> </a:t>
            </a:r>
            <a:r>
              <a:rPr kumimoji="1" lang="ja-JP" altLang="en-US" dirty="0"/>
              <a:t>をして、その結果を </a:t>
            </a:r>
            <a:r>
              <a:rPr kumimoji="1" lang="en-US" altLang="ja-JP" dirty="0"/>
              <a:t>b </a:t>
            </a:r>
            <a:r>
              <a:rPr kumimoji="1" lang="ja-JP" altLang="en-US" dirty="0"/>
              <a:t>に足し、さらにその結果を </a:t>
            </a:r>
            <a:r>
              <a:rPr kumimoji="1" lang="en-US" altLang="ja-JP" dirty="0"/>
              <a:t>a </a:t>
            </a:r>
            <a:r>
              <a:rPr kumimoji="1" lang="ja-JP" altLang="en-US" dirty="0"/>
              <a:t>に足すのか、のどちらでしょうか。</a:t>
            </a:r>
            <a:endParaRPr kumimoji="1" lang="en-US" altLang="ja-JP" dirty="0"/>
          </a:p>
          <a:p>
            <a:r>
              <a:rPr kumimoji="1" lang="ja-JP" altLang="en-US" dirty="0"/>
              <a:t>前から計算するものを左結合的、後ろから計算するものを右結合的と言います。</a:t>
            </a:r>
            <a:endParaRPr kumimoji="1" lang="en-US" altLang="ja-JP" dirty="0"/>
          </a:p>
          <a:p>
            <a:r>
              <a:rPr kumimoji="1" lang="en-US" altLang="ja-JP" dirty="0" err="1"/>
              <a:t>a+b+c+d</a:t>
            </a:r>
            <a:r>
              <a:rPr kumimoji="1" lang="en-US" altLang="ja-JP" dirty="0"/>
              <a:t> </a:t>
            </a:r>
            <a:r>
              <a:rPr kumimoji="1" lang="ja-JP" altLang="en-US" dirty="0"/>
              <a:t>を逆ポーランド記法にすると、</a:t>
            </a:r>
            <a:endParaRPr kumimoji="1" lang="en-US" altLang="ja-JP" dirty="0"/>
          </a:p>
          <a:p>
            <a:r>
              <a:rPr kumimoji="1" lang="ja-JP" altLang="en-US" dirty="0"/>
              <a:t>演算が左結合的であれば、</a:t>
            </a:r>
            <a:r>
              <a:rPr kumimoji="1" lang="en-US" altLang="ja-JP" dirty="0"/>
              <a:t> a b + c + d + </a:t>
            </a:r>
            <a:r>
              <a:rPr kumimoji="1" lang="ja-JP" altLang="en-US" dirty="0"/>
              <a:t>となり、</a:t>
            </a:r>
            <a:endParaRPr kumimoji="1" lang="en-US" altLang="ja-JP" dirty="0"/>
          </a:p>
          <a:p>
            <a:r>
              <a:rPr kumimoji="1" lang="ja-JP" altLang="en-US" dirty="0"/>
              <a:t>左のプログラムになります。</a:t>
            </a:r>
            <a:endParaRPr kumimoji="1" lang="en-US" altLang="ja-JP" dirty="0"/>
          </a:p>
          <a:p>
            <a:r>
              <a:rPr kumimoji="1" lang="ja-JP" altLang="en-US" dirty="0"/>
              <a:t>演算が右結合的であれば </a:t>
            </a:r>
            <a:r>
              <a:rPr kumimoji="1" lang="en-US" altLang="ja-JP" dirty="0"/>
              <a:t>a b c d + + + </a:t>
            </a:r>
            <a:r>
              <a:rPr kumimoji="1" lang="ja-JP" altLang="en-US" dirty="0"/>
              <a:t>となり、</a:t>
            </a:r>
            <a:endParaRPr kumimoji="1" lang="en-US" altLang="ja-JP" dirty="0"/>
          </a:p>
          <a:p>
            <a:r>
              <a:rPr kumimoji="1" lang="ja-JP" altLang="en-US" dirty="0"/>
              <a:t>右のプログラムになります。</a:t>
            </a:r>
            <a:endParaRPr kumimoji="1" lang="en-US" altLang="ja-JP" dirty="0"/>
          </a:p>
          <a:p>
            <a:r>
              <a:rPr kumimoji="1" lang="ja-JP" altLang="en-US" dirty="0"/>
              <a:t>演算が左結合的なのか、右結合的なのかは、マクロ構文によって決まります。</a:t>
            </a:r>
            <a:endParaRPr kumimoji="1" lang="en-US" altLang="ja-JP" dirty="0"/>
          </a:p>
          <a:p>
            <a:r>
              <a:rPr kumimoji="1" lang="ja-JP" altLang="en-US" dirty="0"/>
              <a:t>ただし、左再帰性の除去をした場合、結合性の情報が失われていますので、</a:t>
            </a:r>
            <a:endParaRPr kumimoji="1" lang="en-US" altLang="ja-JP" dirty="0"/>
          </a:p>
          <a:p>
            <a:r>
              <a:rPr kumimoji="1" lang="ja-JP" altLang="en-US" dirty="0"/>
              <a:t>コード生成時に、結合性の確認が必要です。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29</a:t>
            </a:fld>
            <a:endParaRPr kumimoji="1" lang="ja-JP" altLang="en-US"/>
          </a:p>
        </p:txBody>
      </p:sp>
    </p:spTree>
    <p:extLst>
      <p:ext uri="{BB962C8B-B14F-4D97-AF65-F5344CB8AC3E}">
        <p14:creationId xmlns:p14="http://schemas.microsoft.com/office/powerpoint/2010/main" val="254334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今まで何度も出ていますが、皆さんが情報システムプロジェクト</a:t>
            </a:r>
            <a:r>
              <a:rPr kumimoji="1" lang="en-US" altLang="ja-JP" dirty="0"/>
              <a:t>1</a:t>
            </a:r>
            <a:r>
              <a:rPr kumimoji="1" lang="ja-JP" altLang="en-US" dirty="0"/>
              <a:t>で作成するコンパイラでは、処理の流れはこのようになります。</a:t>
            </a:r>
            <a:endParaRPr kumimoji="1" lang="en-US" altLang="ja-JP" dirty="0"/>
          </a:p>
          <a:p>
            <a:r>
              <a:rPr kumimoji="1" lang="ja-JP" altLang="en-US" dirty="0"/>
              <a:t>まず入力として</a:t>
            </a:r>
            <a:r>
              <a:rPr kumimoji="1" lang="en-US" altLang="ja-JP" dirty="0"/>
              <a:t>K21</a:t>
            </a:r>
            <a:r>
              <a:rPr kumimoji="1" lang="ja-JP" altLang="en-US" dirty="0"/>
              <a:t>言語で書かれたプログラムが与えられます。</a:t>
            </a:r>
            <a:endParaRPr kumimoji="1" lang="en-US" altLang="ja-JP" dirty="0"/>
          </a:p>
          <a:p>
            <a:r>
              <a:rPr kumimoji="1" lang="ja-JP" altLang="en-US" dirty="0"/>
              <a:t>字句解析系が、マイクロ構文の文法に従って、トークンと呼ばれる単語単位に区切ります。</a:t>
            </a:r>
            <a:endParaRPr kumimoji="1" lang="en-US" altLang="ja-JP" dirty="0"/>
          </a:p>
          <a:p>
            <a:r>
              <a:rPr kumimoji="1" lang="ja-JP" altLang="en-US" dirty="0"/>
              <a:t>この場合は </a:t>
            </a:r>
            <a:r>
              <a:rPr kumimoji="1" lang="en-US" altLang="ja-JP" dirty="0"/>
              <a:t>output ( </a:t>
            </a:r>
            <a:r>
              <a:rPr kumimoji="1" lang="ja-JP" altLang="en-US" dirty="0"/>
              <a:t>変数名 </a:t>
            </a:r>
            <a:r>
              <a:rPr kumimoji="1" lang="en-US" altLang="ja-JP" dirty="0"/>
              <a:t>) ; </a:t>
            </a:r>
            <a:r>
              <a:rPr kumimoji="1" lang="ja-JP" altLang="en-US" dirty="0"/>
              <a:t>と区切られます。</a:t>
            </a:r>
            <a:endParaRPr kumimoji="1" lang="en-US" altLang="ja-JP" dirty="0"/>
          </a:p>
          <a:p>
            <a:r>
              <a:rPr kumimoji="1" lang="ja-JP" altLang="en-US" dirty="0"/>
              <a:t>次に構文解析系が、マクロ構文の文法に従い構文木を作成します。</a:t>
            </a:r>
            <a:endParaRPr kumimoji="1" lang="en-US" altLang="ja-JP" dirty="0"/>
          </a:p>
          <a:p>
            <a:r>
              <a:rPr kumimoji="1" lang="ja-JP" altLang="en-US" dirty="0"/>
              <a:t>例えば、出力文は、最初に </a:t>
            </a:r>
            <a:r>
              <a:rPr kumimoji="1" lang="en-US" altLang="ja-JP" dirty="0"/>
              <a:t>output </a:t>
            </a:r>
            <a:r>
              <a:rPr kumimoji="1" lang="ja-JP" altLang="en-US" dirty="0"/>
              <a:t>が来て、次に </a:t>
            </a:r>
            <a:r>
              <a:rPr kumimoji="1" lang="en-US" altLang="ja-JP" dirty="0"/>
              <a:t>( </a:t>
            </a:r>
            <a:r>
              <a:rPr kumimoji="1" lang="ja-JP" altLang="en-US" dirty="0"/>
              <a:t>式　</a:t>
            </a:r>
            <a:r>
              <a:rPr kumimoji="1" lang="en-US" altLang="ja-JP" dirty="0"/>
              <a:t>) ; </a:t>
            </a:r>
            <a:r>
              <a:rPr kumimoji="1" lang="ja-JP" altLang="en-US" dirty="0"/>
              <a:t>が来る、という規則に合っているかを判定します。</a:t>
            </a:r>
            <a:endParaRPr kumimoji="1" lang="en-US" altLang="ja-JP" dirty="0"/>
          </a:p>
          <a:p>
            <a:r>
              <a:rPr kumimoji="1" lang="ja-JP" altLang="en-US" dirty="0"/>
              <a:t>最後に、コード生成系が対応するアセンブリコードを出力します。</a:t>
            </a:r>
            <a:endParaRPr kumimoji="1" lang="en-US" altLang="ja-JP" dirty="0"/>
          </a:p>
          <a:p>
            <a:r>
              <a:rPr kumimoji="1" lang="ja-JP" altLang="en-US" dirty="0"/>
              <a:t>この場合ですと、スタックに変数の値を積み、それを画面に出力する、という命令を出力します。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a:t>
            </a:fld>
            <a:endParaRPr kumimoji="1" lang="ja-JP" altLang="en-US"/>
          </a:p>
        </p:txBody>
      </p:sp>
    </p:spTree>
    <p:extLst>
      <p:ext uri="{BB962C8B-B14F-4D97-AF65-F5344CB8AC3E}">
        <p14:creationId xmlns:p14="http://schemas.microsoft.com/office/powerpoint/2010/main" val="106396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&lt;Term&gt;::= &lt;Factor&gt; { “*” &lt;Factor&gt; } </a:t>
            </a:r>
            <a:r>
              <a:rPr kumimoji="1" lang="ja-JP" altLang="en-US" dirty="0"/>
              <a:t>の場合、</a:t>
            </a:r>
            <a:endParaRPr kumimoji="1" lang="en-US" altLang="ja-JP" dirty="0"/>
          </a:p>
          <a:p>
            <a:r>
              <a:rPr kumimoji="1" lang="ja-JP" altLang="en-US" dirty="0"/>
              <a:t>掛け算が左結合的であれば、プログラムはこうなります。</a:t>
            </a:r>
            <a:endParaRPr kumimoji="1" lang="en-US" altLang="ja-JP" dirty="0"/>
          </a:p>
          <a:p>
            <a:r>
              <a:rPr kumimoji="1" lang="ja-JP" altLang="en-US" dirty="0"/>
              <a:t>掛け算が左結合的の場合、</a:t>
            </a:r>
            <a:r>
              <a:rPr kumimoji="1" lang="en-US" altLang="ja-JP" dirty="0"/>
              <a:t>while </a:t>
            </a:r>
            <a:r>
              <a:rPr kumimoji="1" lang="ja-JP" altLang="en-US" dirty="0"/>
              <a:t>文の中で、</a:t>
            </a:r>
            <a:r>
              <a:rPr kumimoji="1" lang="en-US" altLang="ja-JP" dirty="0" err="1"/>
              <a:t>parceFactor</a:t>
            </a:r>
            <a:r>
              <a:rPr kumimoji="1" lang="en-US" altLang="ja-JP" dirty="0"/>
              <a:t>() </a:t>
            </a:r>
            <a:r>
              <a:rPr kumimoji="1" lang="ja-JP" altLang="en-US" dirty="0"/>
              <a:t>を呼び出した後に、</a:t>
            </a:r>
            <a:endParaRPr kumimoji="1" lang="en-US" altLang="ja-JP" dirty="0"/>
          </a:p>
          <a:p>
            <a:r>
              <a:rPr kumimoji="1" lang="en-US" altLang="ja-JP" dirty="0"/>
              <a:t>appendCode (MUL) </a:t>
            </a:r>
            <a:r>
              <a:rPr kumimoji="1" lang="ja-JP" altLang="en-US" dirty="0"/>
              <a:t>を付けます。</a:t>
            </a:r>
            <a:endParaRPr kumimoji="1" lang="en-US" altLang="ja-JP" dirty="0"/>
          </a:p>
          <a:p>
            <a:r>
              <a:rPr kumimoji="1" lang="ja-JP" altLang="en-US" dirty="0"/>
              <a:t>こうすると、ループのたびに、非演算子と</a:t>
            </a:r>
            <a:r>
              <a:rPr kumimoji="1" lang="en-US" altLang="ja-JP" dirty="0"/>
              <a:t>MUL </a:t>
            </a:r>
            <a:r>
              <a:rPr kumimoji="1" lang="ja-JP" altLang="en-US" dirty="0"/>
              <a:t>が付け足されます。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30</a:t>
            </a:fld>
            <a:endParaRPr kumimoji="1" lang="ja-JP" altLang="en-US"/>
          </a:p>
        </p:txBody>
      </p:sp>
    </p:spTree>
    <p:extLst>
      <p:ext uri="{BB962C8B-B14F-4D97-AF65-F5344CB8AC3E}">
        <p14:creationId xmlns:p14="http://schemas.microsoft.com/office/powerpoint/2010/main" val="22628457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掛け算が右結合的な場合、演算子は最後にまとめて付けます。</a:t>
            </a:r>
            <a:endParaRPr kumimoji="1" lang="en-US" altLang="ja-JP" dirty="0"/>
          </a:p>
          <a:p>
            <a:r>
              <a:rPr kumimoji="1" lang="en-US" altLang="ja-JP" dirty="0"/>
              <a:t>while </a:t>
            </a:r>
            <a:r>
              <a:rPr kumimoji="1" lang="ja-JP" altLang="en-US" dirty="0"/>
              <a:t>文の中では、ループした回数をカウントします。</a:t>
            </a:r>
            <a:endParaRPr kumimoji="1" lang="en-US" altLang="ja-JP" dirty="0"/>
          </a:p>
          <a:p>
            <a:r>
              <a:rPr kumimoji="1" lang="ja-JP" altLang="en-US" dirty="0"/>
              <a:t>そして最後に、ループした回数分だけ、</a:t>
            </a:r>
            <a:r>
              <a:rPr kumimoji="1" lang="en-US" altLang="ja-JP" dirty="0"/>
              <a:t>appendCode (MUL) </a:t>
            </a:r>
            <a:r>
              <a:rPr kumimoji="1" lang="ja-JP" altLang="en-US" dirty="0"/>
              <a:t>を付けます。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31</a:t>
            </a:fld>
            <a:endParaRPr kumimoji="1" lang="ja-JP" altLang="en-US"/>
          </a:p>
        </p:txBody>
      </p:sp>
    </p:spTree>
    <p:extLst>
      <p:ext uri="{BB962C8B-B14F-4D97-AF65-F5344CB8AC3E}">
        <p14:creationId xmlns:p14="http://schemas.microsoft.com/office/powerpoint/2010/main" val="1857353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次は単項演算子のコード生成プログラムです。</a:t>
            </a:r>
            <a:endParaRPr kumimoji="1" lang="en-US" altLang="ja-JP" dirty="0"/>
          </a:p>
          <a:p>
            <a:r>
              <a:rPr kumimoji="1" lang="ja-JP" altLang="en-US" dirty="0"/>
              <a:t>単項演算子でも、非演算子の後に演算子のコードを積みます。</a:t>
            </a:r>
            <a:endParaRPr kumimoji="1" lang="en-US" altLang="ja-JP" dirty="0"/>
          </a:p>
          <a:p>
            <a:r>
              <a:rPr kumimoji="1" lang="en-US" altLang="ja-JP" dirty="0"/>
              <a:t>&lt;Factor&gt; ::= &lt;</a:t>
            </a:r>
            <a:r>
              <a:rPr kumimoji="1" lang="en-US" altLang="ja-JP" dirty="0" err="1"/>
              <a:t>UnsignedFactor</a:t>
            </a:r>
            <a:r>
              <a:rPr kumimoji="1" lang="en-US" altLang="ja-JP" dirty="0"/>
              <a:t>&gt; | “-” &lt;Factor&gt; </a:t>
            </a:r>
            <a:r>
              <a:rPr kumimoji="1" lang="ja-JP" altLang="en-US" dirty="0"/>
              <a:t>の場合、</a:t>
            </a:r>
            <a:endParaRPr kumimoji="1" lang="en-US" altLang="ja-JP" dirty="0"/>
          </a:p>
          <a:p>
            <a:r>
              <a:rPr kumimoji="1" lang="ja-JP" altLang="en-US" dirty="0"/>
              <a:t>まず </a:t>
            </a:r>
            <a:r>
              <a:rPr kumimoji="1" lang="en-US" altLang="ja-JP" dirty="0"/>
              <a:t>&lt;</a:t>
            </a:r>
            <a:r>
              <a:rPr kumimoji="1" lang="en-US" altLang="ja-JP" dirty="0" err="1"/>
              <a:t>UnsignedFactor</a:t>
            </a:r>
            <a:r>
              <a:rPr kumimoji="1" lang="en-US" altLang="ja-JP" dirty="0"/>
              <a:t>&gt; </a:t>
            </a:r>
            <a:r>
              <a:rPr kumimoji="1" lang="ja-JP" altLang="en-US" dirty="0"/>
              <a:t>のコードは </a:t>
            </a:r>
            <a:r>
              <a:rPr kumimoji="1" lang="en-US" altLang="ja-JP" dirty="0" err="1"/>
              <a:t>parseUnsignedFactor</a:t>
            </a:r>
            <a:r>
              <a:rPr kumimoji="1" lang="en-US" altLang="ja-JP" dirty="0"/>
              <a:t>() </a:t>
            </a:r>
            <a:r>
              <a:rPr kumimoji="1" lang="ja-JP" altLang="en-US" dirty="0"/>
              <a:t>に任せます。</a:t>
            </a:r>
            <a:endParaRPr kumimoji="1" lang="en-US" altLang="ja-JP" dirty="0"/>
          </a:p>
          <a:p>
            <a:r>
              <a:rPr kumimoji="1" lang="en-US" altLang="ja-JP" dirty="0"/>
              <a:t>“-” &lt;Factor&gt; </a:t>
            </a:r>
            <a:r>
              <a:rPr kumimoji="1" lang="ja-JP" altLang="en-US" dirty="0"/>
              <a:t>のコードは、</a:t>
            </a:r>
            <a:r>
              <a:rPr kumimoji="1" lang="en-US" altLang="ja-JP" dirty="0"/>
              <a:t>&lt;Factor&gt;</a:t>
            </a:r>
            <a:r>
              <a:rPr kumimoji="1" lang="ja-JP" altLang="en-US" dirty="0"/>
              <a:t>のコードを積んだ後、</a:t>
            </a:r>
            <a:endParaRPr kumimoji="1" lang="en-US" altLang="ja-JP" dirty="0"/>
          </a:p>
          <a:p>
            <a:r>
              <a:rPr kumimoji="1" lang="en-US" altLang="ja-JP" dirty="0"/>
              <a:t>appendCode (CSIGN) </a:t>
            </a:r>
            <a:r>
              <a:rPr kumimoji="1" lang="ja-JP" altLang="en-US" dirty="0"/>
              <a:t>を積みます。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32</a:t>
            </a:fld>
            <a:endParaRPr kumimoji="1" lang="ja-JP" altLang="en-US"/>
          </a:p>
        </p:txBody>
      </p:sp>
    </p:spTree>
    <p:extLst>
      <p:ext uri="{BB962C8B-B14F-4D97-AF65-F5344CB8AC3E}">
        <p14:creationId xmlns:p14="http://schemas.microsoft.com/office/powerpoint/2010/main" val="22919405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今度は掛け算と割り算がある場合です。</a:t>
            </a:r>
            <a:endParaRPr kumimoji="1" lang="en-US" altLang="ja-JP" dirty="0"/>
          </a:p>
          <a:p>
            <a:r>
              <a:rPr kumimoji="1" lang="en-US" altLang="ja-JP" dirty="0"/>
              <a:t>&lt;Term&gt; ::= &lt;Factor&gt; { (“*” |</a:t>
            </a:r>
            <a:r>
              <a:rPr kumimoji="1" lang="ja-JP" altLang="en-US" dirty="0"/>
              <a:t> </a:t>
            </a:r>
            <a:r>
              <a:rPr kumimoji="1" lang="en-US" altLang="ja-JP" dirty="0"/>
              <a:t>“/”) &lt;Factor&gt; } </a:t>
            </a:r>
            <a:r>
              <a:rPr kumimoji="1" lang="ja-JP" altLang="en-US" dirty="0"/>
              <a:t>の場合、</a:t>
            </a:r>
            <a:endParaRPr kumimoji="1" lang="en-US" altLang="ja-JP" dirty="0"/>
          </a:p>
          <a:p>
            <a:r>
              <a:rPr kumimoji="1" lang="en-US" altLang="ja-JP" dirty="0"/>
              <a:t>&lt;Factor&gt; </a:t>
            </a:r>
            <a:r>
              <a:rPr kumimoji="1" lang="ja-JP" altLang="en-US" dirty="0"/>
              <a:t>の解析をした後に、</a:t>
            </a:r>
            <a:endParaRPr kumimoji="1" lang="en-US" altLang="ja-JP" dirty="0"/>
          </a:p>
          <a:p>
            <a:r>
              <a:rPr kumimoji="1" lang="en-US" altLang="ja-JP" dirty="0"/>
              <a:t>token = “*” || token = “/” </a:t>
            </a:r>
            <a:r>
              <a:rPr kumimoji="1" lang="ja-JP" altLang="en-US" dirty="0"/>
              <a:t>がくれば </a:t>
            </a:r>
            <a:r>
              <a:rPr kumimoji="1" lang="en-US" altLang="ja-JP" dirty="0"/>
              <a:t>while </a:t>
            </a:r>
            <a:r>
              <a:rPr kumimoji="1" lang="ja-JP" altLang="en-US" dirty="0"/>
              <a:t>文になります。</a:t>
            </a:r>
            <a:endParaRPr kumimoji="1" lang="en-US" altLang="ja-JP" dirty="0"/>
          </a:p>
          <a:p>
            <a:r>
              <a:rPr kumimoji="1" lang="en-US" altLang="ja-JP" dirty="0"/>
              <a:t>while </a:t>
            </a:r>
            <a:r>
              <a:rPr kumimoji="1" lang="ja-JP" altLang="en-US" dirty="0"/>
              <a:t>文の中で、演算子が </a:t>
            </a:r>
            <a:r>
              <a:rPr kumimoji="1" lang="en-US" altLang="ja-JP" dirty="0"/>
              <a:t>“*” </a:t>
            </a:r>
            <a:r>
              <a:rPr kumimoji="1" lang="ja-JP" altLang="en-US" dirty="0"/>
              <a:t>か </a:t>
            </a:r>
            <a:r>
              <a:rPr kumimoji="1" lang="en-US" altLang="ja-JP" dirty="0"/>
              <a:t>“/”  </a:t>
            </a:r>
            <a:r>
              <a:rPr kumimoji="1" lang="ja-JP" altLang="en-US" dirty="0"/>
              <a:t>で場合わけします。</a:t>
            </a:r>
            <a:endParaRPr kumimoji="1" lang="en-US" altLang="ja-JP" dirty="0"/>
          </a:p>
          <a:p>
            <a:r>
              <a:rPr kumimoji="1" lang="en-US" altLang="ja-JP" dirty="0"/>
              <a:t>“*” </a:t>
            </a:r>
            <a:r>
              <a:rPr kumimoji="1" lang="ja-JP" altLang="en-US" dirty="0"/>
              <a:t>であれば、</a:t>
            </a:r>
            <a:r>
              <a:rPr kumimoji="1" lang="en-US" altLang="ja-JP" dirty="0" err="1"/>
              <a:t>parseFactor</a:t>
            </a:r>
            <a:r>
              <a:rPr kumimoji="1" lang="en-US" altLang="ja-JP" dirty="0"/>
              <a:t>() </a:t>
            </a:r>
            <a:r>
              <a:rPr kumimoji="1" lang="ja-JP" altLang="en-US" dirty="0"/>
              <a:t>を呼び出した後に </a:t>
            </a:r>
            <a:r>
              <a:rPr kumimoji="1" lang="en-US" altLang="ja-JP" dirty="0"/>
              <a:t>MUL </a:t>
            </a:r>
            <a:r>
              <a:rPr kumimoji="1" lang="ja-JP" altLang="en-US" dirty="0"/>
              <a:t>を積み、</a:t>
            </a:r>
            <a:endParaRPr kumimoji="1" lang="en-US" altLang="ja-JP" dirty="0"/>
          </a:p>
          <a:p>
            <a:r>
              <a:rPr kumimoji="1" lang="en-US" altLang="ja-JP" dirty="0"/>
              <a:t>“/” </a:t>
            </a:r>
            <a:r>
              <a:rPr kumimoji="1" lang="ja-JP" altLang="en-US" dirty="0"/>
              <a:t>であれば、</a:t>
            </a:r>
            <a:r>
              <a:rPr kumimoji="1" lang="en-US" altLang="ja-JP" dirty="0" err="1"/>
              <a:t>parseFactor</a:t>
            </a:r>
            <a:r>
              <a:rPr kumimoji="1" lang="en-US" altLang="ja-JP" dirty="0"/>
              <a:t>() </a:t>
            </a:r>
            <a:r>
              <a:rPr kumimoji="1" lang="ja-JP" altLang="en-US" dirty="0"/>
              <a:t>を呼び出した後に </a:t>
            </a:r>
            <a:r>
              <a:rPr kumimoji="1" lang="en-US" altLang="ja-JP" dirty="0"/>
              <a:t>DIV </a:t>
            </a:r>
            <a:r>
              <a:rPr kumimoji="1" lang="ja-JP" altLang="en-US" dirty="0"/>
              <a:t>を積みます。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33</a:t>
            </a:fld>
            <a:endParaRPr kumimoji="1" lang="ja-JP" altLang="en-US"/>
          </a:p>
        </p:txBody>
      </p:sp>
    </p:spTree>
    <p:extLst>
      <p:ext uri="{BB962C8B-B14F-4D97-AF65-F5344CB8AC3E}">
        <p14:creationId xmlns:p14="http://schemas.microsoft.com/office/powerpoint/2010/main" val="12030743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掛け算と割り算の処理を一つにまとめることもできます。</a:t>
            </a:r>
            <a:endParaRPr kumimoji="1" lang="en-US" altLang="ja-JP" dirty="0"/>
          </a:p>
          <a:p>
            <a:r>
              <a:rPr kumimoji="1" lang="en-US" altLang="ja-JP" dirty="0"/>
              <a:t>while </a:t>
            </a:r>
            <a:r>
              <a:rPr kumimoji="1" lang="ja-JP" altLang="en-US" dirty="0"/>
              <a:t>文に入ってすぐに、</a:t>
            </a:r>
            <a:endParaRPr kumimoji="1" lang="en-US" altLang="ja-JP" dirty="0"/>
          </a:p>
          <a:p>
            <a:r>
              <a:rPr kumimoji="1" lang="en-US" altLang="ja-JP" dirty="0"/>
              <a:t>token </a:t>
            </a:r>
            <a:r>
              <a:rPr kumimoji="1" lang="ja-JP" altLang="en-US" dirty="0"/>
              <a:t>の </a:t>
            </a:r>
            <a:r>
              <a:rPr kumimoji="1" lang="en-US" altLang="ja-JP" dirty="0"/>
              <a:t>symbol </a:t>
            </a:r>
            <a:r>
              <a:rPr kumimoji="1" lang="ja-JP" altLang="en-US" dirty="0"/>
              <a:t>フィールドの値を、</a:t>
            </a:r>
            <a:r>
              <a:rPr kumimoji="1" lang="en-US" altLang="ja-JP" dirty="0"/>
              <a:t>Symbol </a:t>
            </a:r>
            <a:r>
              <a:rPr kumimoji="1" lang="ja-JP" altLang="en-US" dirty="0"/>
              <a:t>型変数 </a:t>
            </a:r>
            <a:r>
              <a:rPr kumimoji="1" lang="en-US" altLang="ja-JP" dirty="0"/>
              <a:t>op </a:t>
            </a:r>
            <a:r>
              <a:rPr kumimoji="1" lang="ja-JP" altLang="en-US" dirty="0"/>
              <a:t>に記憶しておきます。</a:t>
            </a:r>
            <a:endParaRPr kumimoji="1" lang="en-US" altLang="ja-JP" dirty="0"/>
          </a:p>
          <a:p>
            <a:r>
              <a:rPr kumimoji="1" lang="en-US" altLang="ja-JP" dirty="0"/>
              <a:t>while</a:t>
            </a:r>
            <a:r>
              <a:rPr kumimoji="1" lang="ja-JP" altLang="en-US" dirty="0"/>
              <a:t> 文の最後で、</a:t>
            </a:r>
            <a:r>
              <a:rPr kumimoji="1" lang="en-US" altLang="ja-JP" dirty="0"/>
              <a:t>op </a:t>
            </a:r>
            <a:r>
              <a:rPr kumimoji="1" lang="ja-JP" altLang="en-US" dirty="0"/>
              <a:t>の値が </a:t>
            </a:r>
            <a:r>
              <a:rPr kumimoji="1" lang="en-US" altLang="ja-JP" dirty="0" err="1"/>
              <a:t>Symbol.MUL</a:t>
            </a:r>
            <a:r>
              <a:rPr kumimoji="1" lang="en-US" altLang="ja-JP" dirty="0"/>
              <a:t> </a:t>
            </a:r>
            <a:r>
              <a:rPr kumimoji="1" lang="ja-JP" altLang="en-US" dirty="0"/>
              <a:t>なら </a:t>
            </a:r>
            <a:r>
              <a:rPr kumimoji="1" lang="en-US" altLang="ja-JP" dirty="0"/>
              <a:t>MUL </a:t>
            </a:r>
            <a:r>
              <a:rPr kumimoji="1" lang="ja-JP" altLang="en-US" dirty="0"/>
              <a:t>を積み、</a:t>
            </a:r>
            <a:endParaRPr kumimoji="1" lang="en-US" altLang="ja-JP" dirty="0"/>
          </a:p>
          <a:p>
            <a:r>
              <a:rPr kumimoji="1" lang="en-US" altLang="ja-JP" dirty="0" err="1"/>
              <a:t>Symbol.DIV</a:t>
            </a:r>
            <a:r>
              <a:rPr kumimoji="1" lang="en-US" altLang="ja-JP" dirty="0"/>
              <a:t> </a:t>
            </a:r>
            <a:r>
              <a:rPr kumimoji="1" lang="ja-JP" altLang="en-US" dirty="0"/>
              <a:t>なら </a:t>
            </a:r>
            <a:r>
              <a:rPr kumimoji="1" lang="en-US" altLang="ja-JP" dirty="0"/>
              <a:t>DIV </a:t>
            </a:r>
            <a:r>
              <a:rPr kumimoji="1" lang="ja-JP" altLang="en-US" dirty="0"/>
              <a:t>を積みます。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34</a:t>
            </a:fld>
            <a:endParaRPr kumimoji="1" lang="ja-JP" altLang="en-US"/>
          </a:p>
        </p:txBody>
      </p:sp>
    </p:spTree>
    <p:extLst>
      <p:ext uri="{BB962C8B-B14F-4D97-AF65-F5344CB8AC3E}">
        <p14:creationId xmlns:p14="http://schemas.microsoft.com/office/powerpoint/2010/main" val="7990226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&lt;Statement&gt; </a:t>
            </a:r>
            <a:r>
              <a:rPr kumimoji="1" lang="ja-JP" altLang="en-US" dirty="0"/>
              <a:t>のコード生成を見てみましょう。</a:t>
            </a:r>
            <a:endParaRPr kumimoji="1" lang="en-US" altLang="ja-JP" dirty="0"/>
          </a:p>
          <a:p>
            <a:r>
              <a:rPr kumimoji="1" lang="en-US" altLang="ja-JP" dirty="0"/>
              <a:t>&lt;</a:t>
            </a:r>
            <a:r>
              <a:rPr kumimoji="1" lang="en-US" altLang="ja-JP" dirty="0" err="1"/>
              <a:t>Statememt</a:t>
            </a:r>
            <a:r>
              <a:rPr kumimoji="1" lang="en-US" altLang="ja-JP" dirty="0"/>
              <a:t>&gt; </a:t>
            </a:r>
            <a:r>
              <a:rPr kumimoji="1" lang="ja-JP" altLang="en-US" dirty="0"/>
              <a:t>からは、</a:t>
            </a:r>
            <a:r>
              <a:rPr kumimoji="1" lang="en-US" altLang="ja-JP" dirty="0"/>
              <a:t>if </a:t>
            </a:r>
            <a:r>
              <a:rPr kumimoji="1" lang="ja-JP" altLang="en-US" dirty="0"/>
              <a:t>文や</a:t>
            </a:r>
            <a:r>
              <a:rPr kumimoji="1" lang="en-US" altLang="ja-JP" dirty="0"/>
              <a:t>while </a:t>
            </a:r>
            <a:r>
              <a:rPr kumimoji="1" lang="ja-JP" altLang="en-US" dirty="0"/>
              <a:t>文に分岐します。</a:t>
            </a:r>
            <a:endParaRPr kumimoji="1" lang="en-US" altLang="ja-JP" dirty="0"/>
          </a:p>
          <a:p>
            <a:r>
              <a:rPr kumimoji="1" lang="ja-JP" altLang="en-US" dirty="0"/>
              <a:t>非終端記号のコード生成は、各メソッドに任せます。</a:t>
            </a:r>
            <a:endParaRPr kumimoji="1" lang="en-US" altLang="ja-JP" dirty="0"/>
          </a:p>
          <a:p>
            <a:r>
              <a:rPr kumimoji="1" lang="ja-JP" altLang="en-US" dirty="0"/>
              <a:t>また、</a:t>
            </a:r>
            <a:r>
              <a:rPr kumimoji="1" lang="en-US" altLang="ja-JP" dirty="0"/>
              <a:t>”{“ { &lt;Statement&gt; } “}” </a:t>
            </a:r>
            <a:r>
              <a:rPr kumimoji="1" lang="ja-JP" altLang="en-US" dirty="0"/>
              <a:t>は、</a:t>
            </a:r>
            <a:endParaRPr kumimoji="1" lang="en-US" altLang="ja-JP" dirty="0"/>
          </a:p>
          <a:p>
            <a:r>
              <a:rPr kumimoji="1" lang="en-US" altLang="ja-JP" dirty="0"/>
              <a:t>0</a:t>
            </a:r>
            <a:r>
              <a:rPr kumimoji="1" lang="ja-JP" altLang="en-US" dirty="0"/>
              <a:t>回以上の繰り返しの生成規則に従ってコード生成します。</a:t>
            </a:r>
            <a:endParaRPr kumimoji="1" lang="en-US" altLang="ja-JP" dirty="0"/>
          </a:p>
          <a:p>
            <a:r>
              <a:rPr kumimoji="1" lang="ja-JP" altLang="en-US" dirty="0"/>
              <a:t>さて、残りは </a:t>
            </a:r>
            <a:r>
              <a:rPr kumimoji="1" lang="en-US" altLang="ja-JP" dirty="0"/>
              <a:t>“;” </a:t>
            </a:r>
            <a:r>
              <a:rPr kumimoji="1" lang="ja-JP" altLang="en-US" dirty="0"/>
              <a:t>のみの文です。</a:t>
            </a:r>
            <a:endParaRPr kumimoji="1" lang="en-US" altLang="ja-JP" dirty="0"/>
          </a:p>
          <a:p>
            <a:r>
              <a:rPr kumimoji="1" lang="en-US" altLang="ja-JP" dirty="0"/>
              <a:t>“;” </a:t>
            </a:r>
            <a:r>
              <a:rPr kumimoji="1" lang="ja-JP" altLang="en-US" dirty="0"/>
              <a:t>はどうしましょうか。</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35</a:t>
            </a:fld>
            <a:endParaRPr kumimoji="1" lang="ja-JP" altLang="en-US"/>
          </a:p>
        </p:txBody>
      </p:sp>
    </p:spTree>
    <p:extLst>
      <p:ext uri="{BB962C8B-B14F-4D97-AF65-F5344CB8AC3E}">
        <p14:creationId xmlns:p14="http://schemas.microsoft.com/office/powerpoint/2010/main" val="29778695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parseStatement</a:t>
            </a:r>
            <a:r>
              <a:rPr kumimoji="1" lang="en-US" altLang="ja-JP" dirty="0"/>
              <a:t> </a:t>
            </a:r>
            <a:r>
              <a:rPr kumimoji="1" lang="ja-JP" altLang="en-US" dirty="0"/>
              <a:t>のコード生成プログラムがこちらです。</a:t>
            </a:r>
            <a:endParaRPr kumimoji="1" lang="en-US" altLang="ja-JP" dirty="0"/>
          </a:p>
          <a:p>
            <a:r>
              <a:rPr kumimoji="1" lang="en-US" altLang="ja-JP" dirty="0"/>
              <a:t>&lt;</a:t>
            </a:r>
            <a:r>
              <a:rPr kumimoji="1" lang="en-US" altLang="ja-JP" dirty="0" err="1"/>
              <a:t>ifStatement</a:t>
            </a:r>
            <a:r>
              <a:rPr kumimoji="1" lang="en-US" altLang="ja-JP" dirty="0"/>
              <a:t>&gt;</a:t>
            </a:r>
            <a:r>
              <a:rPr kumimoji="1" lang="ja-JP" altLang="en-US" dirty="0"/>
              <a:t> や </a:t>
            </a:r>
            <a:r>
              <a:rPr kumimoji="1" lang="en-US" altLang="ja-JP" dirty="0"/>
              <a:t>&lt;</a:t>
            </a:r>
            <a:r>
              <a:rPr kumimoji="1" lang="en-US" altLang="ja-JP" dirty="0" err="1"/>
              <a:t>whileStatement</a:t>
            </a:r>
            <a:r>
              <a:rPr kumimoji="1" lang="en-US" altLang="ja-JP" dirty="0"/>
              <a:t>&gt; </a:t>
            </a:r>
            <a:r>
              <a:rPr kumimoji="1" lang="ja-JP" altLang="en-US" dirty="0"/>
              <a:t>の非終端記号は、</a:t>
            </a:r>
            <a:endParaRPr kumimoji="1" lang="en-US" altLang="ja-JP" dirty="0"/>
          </a:p>
          <a:p>
            <a:r>
              <a:rPr kumimoji="1" lang="ja-JP" altLang="en-US" dirty="0"/>
              <a:t>それぞれの解析用のメソッドに飛ばします。</a:t>
            </a:r>
            <a:endParaRPr kumimoji="1" lang="en-US" altLang="ja-JP" dirty="0"/>
          </a:p>
          <a:p>
            <a:r>
              <a:rPr kumimoji="1" lang="en-US" altLang="ja-JP" dirty="0"/>
              <a:t>“{“ { &lt;Statement&gt; “}” </a:t>
            </a:r>
            <a:r>
              <a:rPr kumimoji="1" lang="ja-JP" altLang="en-US" dirty="0"/>
              <a:t>は繰り返しですので、 </a:t>
            </a:r>
            <a:r>
              <a:rPr kumimoji="1" lang="en-US" altLang="ja-JP" dirty="0"/>
              <a:t>while </a:t>
            </a:r>
            <a:r>
              <a:rPr kumimoji="1" lang="ja-JP" altLang="en-US" dirty="0"/>
              <a:t>文で処理します。</a:t>
            </a:r>
            <a:endParaRPr kumimoji="1" lang="en-US" altLang="ja-JP" dirty="0"/>
          </a:p>
          <a:p>
            <a:r>
              <a:rPr kumimoji="1" lang="en-US" altLang="ja-JP" dirty="0"/>
              <a:t>“;” </a:t>
            </a:r>
            <a:r>
              <a:rPr kumimoji="1" lang="ja-JP" altLang="en-US" dirty="0"/>
              <a:t>単独は、空文ですので、空文のコード生成が必要です。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36</a:t>
            </a:fld>
            <a:endParaRPr kumimoji="1" lang="ja-JP" altLang="en-US"/>
          </a:p>
        </p:txBody>
      </p:sp>
    </p:spTree>
    <p:extLst>
      <p:ext uri="{BB962C8B-B14F-4D97-AF65-F5344CB8AC3E}">
        <p14:creationId xmlns:p14="http://schemas.microsoft.com/office/powerpoint/2010/main" val="11738980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a:t>
            </a:r>
            <a:r>
              <a:rPr kumimoji="1" lang="ja-JP" altLang="en-US" dirty="0"/>
              <a:t>単独の空文は、何もしないという文です。</a:t>
            </a:r>
            <a:endParaRPr kumimoji="1" lang="en-US" altLang="ja-JP" dirty="0"/>
          </a:p>
          <a:p>
            <a:r>
              <a:rPr kumimoji="1" lang="ja-JP" altLang="en-US" dirty="0"/>
              <a:t>ですのでトークンを読み飛ばすだけで、コード生成はしません。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37</a:t>
            </a:fld>
            <a:endParaRPr kumimoji="1" lang="ja-JP" altLang="en-US"/>
          </a:p>
        </p:txBody>
      </p:sp>
    </p:spTree>
    <p:extLst>
      <p:ext uri="{BB962C8B-B14F-4D97-AF65-F5344CB8AC3E}">
        <p14:creationId xmlns:p14="http://schemas.microsoft.com/office/powerpoint/2010/main" val="24227024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次は出力文です。</a:t>
            </a:r>
            <a:endParaRPr kumimoji="1" lang="en-US" altLang="ja-JP" dirty="0"/>
          </a:p>
          <a:p>
            <a:r>
              <a:rPr kumimoji="1" lang="en-US" altLang="ja-JP" dirty="0"/>
              <a:t>&lt;</a:t>
            </a:r>
            <a:r>
              <a:rPr kumimoji="1" lang="en-US" altLang="ja-JP" dirty="0" err="1"/>
              <a:t>OutputintStatement</a:t>
            </a:r>
            <a:r>
              <a:rPr kumimoji="1" lang="en-US" altLang="ja-JP" dirty="0"/>
              <a:t>&gt; </a:t>
            </a:r>
            <a:r>
              <a:rPr kumimoji="1" lang="ja-JP" altLang="en-US" dirty="0"/>
              <a:t>の場合は、</a:t>
            </a:r>
            <a:endParaRPr kumimoji="1" lang="en-US" altLang="ja-JP" dirty="0"/>
          </a:p>
          <a:p>
            <a:r>
              <a:rPr kumimoji="1" lang="ja-JP" altLang="en-US" dirty="0"/>
              <a:t>まず式のコードを積み、</a:t>
            </a:r>
            <a:endParaRPr kumimoji="1" lang="en-US" altLang="ja-JP" dirty="0"/>
          </a:p>
          <a:p>
            <a:r>
              <a:rPr kumimoji="1" lang="ja-JP" altLang="en-US" dirty="0"/>
              <a:t>整数値を出力する </a:t>
            </a:r>
            <a:r>
              <a:rPr kumimoji="1" lang="en-US" altLang="ja-JP" dirty="0"/>
              <a:t>OUTPUT </a:t>
            </a:r>
            <a:r>
              <a:rPr kumimoji="1" lang="ja-JP" altLang="en-US" dirty="0"/>
              <a:t>と改行を出力する </a:t>
            </a:r>
            <a:r>
              <a:rPr kumimoji="1" lang="en-US" altLang="ja-JP" dirty="0"/>
              <a:t>OUTPUTLN </a:t>
            </a:r>
            <a:r>
              <a:rPr kumimoji="1" lang="ja-JP" altLang="en-US" dirty="0"/>
              <a:t>を積みます。</a:t>
            </a:r>
            <a:endParaRPr kumimoji="1" lang="en-US" altLang="ja-JP" dirty="0"/>
          </a:p>
          <a:p>
            <a:r>
              <a:rPr kumimoji="1" lang="en-US" altLang="ja-JP" dirty="0" err="1"/>
              <a:t>outputchar</a:t>
            </a:r>
            <a:r>
              <a:rPr kumimoji="1" lang="en-US" altLang="ja-JP" dirty="0"/>
              <a:t> </a:t>
            </a:r>
            <a:r>
              <a:rPr kumimoji="1" lang="ja-JP" altLang="en-US" dirty="0"/>
              <a:t>の場合は、</a:t>
            </a:r>
            <a:endParaRPr kumimoji="1" lang="en-US" altLang="ja-JP" dirty="0"/>
          </a:p>
          <a:p>
            <a:r>
              <a:rPr kumimoji="1" lang="ja-JP" altLang="en-US" dirty="0"/>
              <a:t>文字を出力する </a:t>
            </a:r>
            <a:r>
              <a:rPr kumimoji="1" lang="en-US" altLang="ja-JP" dirty="0"/>
              <a:t>OUTPUTC </a:t>
            </a:r>
            <a:r>
              <a:rPr kumimoji="1" lang="ja-JP" altLang="en-US" dirty="0"/>
              <a:t>と改行を出力する </a:t>
            </a:r>
            <a:r>
              <a:rPr kumimoji="1" lang="en-US" altLang="ja-JP" dirty="0"/>
              <a:t>OUTPUTLN </a:t>
            </a:r>
            <a:r>
              <a:rPr kumimoji="1" lang="ja-JP" altLang="en-US" dirty="0"/>
              <a:t>を積みます。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38</a:t>
            </a:fld>
            <a:endParaRPr kumimoji="1" lang="ja-JP" altLang="en-US"/>
          </a:p>
        </p:txBody>
      </p:sp>
    </p:spTree>
    <p:extLst>
      <p:ext uri="{BB962C8B-B14F-4D97-AF65-F5344CB8AC3E}">
        <p14:creationId xmlns:p14="http://schemas.microsoft.com/office/powerpoint/2010/main" val="27492610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次は式文のコード生成です。</a:t>
            </a:r>
            <a:endParaRPr kumimoji="1" lang="en-US" altLang="ja-JP" dirty="0"/>
          </a:p>
          <a:p>
            <a:r>
              <a:rPr kumimoji="1" lang="ja-JP" altLang="en-US" dirty="0"/>
              <a:t>式を解析すると、スタックトップには式の値が乗ります。</a:t>
            </a:r>
            <a:endParaRPr kumimoji="1" lang="en-US" altLang="ja-JP" dirty="0"/>
          </a:p>
          <a:p>
            <a:r>
              <a:rPr kumimoji="1" lang="en-US" altLang="ja-JP" dirty="0"/>
              <a:t>“;” </a:t>
            </a:r>
            <a:r>
              <a:rPr kumimoji="1" lang="ja-JP" altLang="en-US" dirty="0"/>
              <a:t>を読んだ時点で、式の値は要らなくなりますので、</a:t>
            </a:r>
            <a:endParaRPr kumimoji="1" lang="en-US" altLang="ja-JP" dirty="0"/>
          </a:p>
          <a:p>
            <a:r>
              <a:rPr kumimoji="1" lang="en-US" altLang="ja-JP" dirty="0"/>
              <a:t>REMOVE </a:t>
            </a:r>
            <a:r>
              <a:rPr kumimoji="1" lang="ja-JP" altLang="en-US" dirty="0"/>
              <a:t>で削除します。</a:t>
            </a:r>
            <a:endParaRPr kumimoji="1" lang="en-US" altLang="ja-JP" dirty="0"/>
          </a:p>
          <a:p>
            <a:r>
              <a:rPr kumimoji="1" lang="ja-JP" altLang="en-US" dirty="0"/>
              <a:t>ですので、</a:t>
            </a:r>
            <a:r>
              <a:rPr kumimoji="1" lang="en-US" altLang="ja-JP" dirty="0" err="1"/>
              <a:t>parseExp</a:t>
            </a:r>
            <a:r>
              <a:rPr kumimoji="1" lang="en-US" altLang="ja-JP" dirty="0"/>
              <a:t>() </a:t>
            </a:r>
            <a:r>
              <a:rPr kumimoji="1" lang="ja-JP" altLang="en-US" dirty="0"/>
              <a:t>の後に、</a:t>
            </a:r>
            <a:r>
              <a:rPr kumimoji="1" lang="en-US" altLang="ja-JP" dirty="0"/>
              <a:t>token =</a:t>
            </a:r>
            <a:r>
              <a:rPr kumimoji="1" lang="ja-JP" altLang="en-US" dirty="0"/>
              <a:t> </a:t>
            </a:r>
            <a:r>
              <a:rPr kumimoji="1" lang="en-US" altLang="ja-JP" dirty="0"/>
              <a:t>“;” </a:t>
            </a:r>
            <a:r>
              <a:rPr kumimoji="1" lang="ja-JP" altLang="en-US" dirty="0"/>
              <a:t>ならば、</a:t>
            </a:r>
            <a:endParaRPr kumimoji="1" lang="en-US" altLang="ja-JP" dirty="0"/>
          </a:p>
          <a:p>
            <a:r>
              <a:rPr kumimoji="1" lang="en-US" altLang="ja-JP" dirty="0"/>
              <a:t>appendCode (REMOVE); </a:t>
            </a:r>
            <a:r>
              <a:rPr kumimoji="1" lang="ja-JP" altLang="en-US" dirty="0"/>
              <a:t>を付けます。</a:t>
            </a:r>
            <a:endParaRPr kumimoji="1" lang="en-US" altLang="ja-JP" dirty="0"/>
          </a:p>
          <a:p>
            <a:r>
              <a:rPr kumimoji="1" lang="ja-JP" altLang="en-US" dirty="0"/>
              <a:t>ここまで作ると、指導書 </a:t>
            </a:r>
            <a:r>
              <a:rPr kumimoji="1" lang="en-US" altLang="ja-JP" dirty="0"/>
              <a:t>p.43 </a:t>
            </a:r>
            <a:r>
              <a:rPr kumimoji="1" lang="ja-JP" altLang="en-US" dirty="0"/>
              <a:t>に載っている数式出力プログラム </a:t>
            </a:r>
            <a:r>
              <a:rPr kumimoji="1" lang="en-US" altLang="ja-JP" dirty="0" err="1"/>
              <a:t>printExp.k</a:t>
            </a:r>
            <a:r>
              <a:rPr kumimoji="1" lang="en-US" altLang="ja-JP" dirty="0"/>
              <a:t> </a:t>
            </a:r>
            <a:r>
              <a:rPr kumimoji="1" lang="ja-JP" altLang="en-US" dirty="0"/>
              <a:t>が実行できるようになります。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39</a:t>
            </a:fld>
            <a:endParaRPr kumimoji="1" lang="ja-JP" altLang="en-US"/>
          </a:p>
        </p:txBody>
      </p:sp>
    </p:spTree>
    <p:extLst>
      <p:ext uri="{BB962C8B-B14F-4D97-AF65-F5344CB8AC3E}">
        <p14:creationId xmlns:p14="http://schemas.microsoft.com/office/powerpoint/2010/main" val="349808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システムプロジェクト</a:t>
            </a:r>
            <a:r>
              <a:rPr kumimoji="1" lang="en-US" altLang="ja-JP" dirty="0"/>
              <a:t>1 </a:t>
            </a:r>
            <a:r>
              <a:rPr kumimoji="1" lang="ja-JP" altLang="en-US" dirty="0"/>
              <a:t>では、皆さんは今構文解析系を作成中ですね。</a:t>
            </a:r>
            <a:endParaRPr kumimoji="1" lang="en-US" altLang="ja-JP" dirty="0"/>
          </a:p>
          <a:p>
            <a:r>
              <a:rPr kumimoji="1" lang="ja-JP" altLang="en-US" dirty="0"/>
              <a:t>構文解析では、各非終端記号 </a:t>
            </a:r>
            <a:r>
              <a:rPr kumimoji="1" lang="en-US" altLang="ja-JP" dirty="0"/>
              <a:t>A </a:t>
            </a:r>
            <a:r>
              <a:rPr kumimoji="1" lang="ja-JP" altLang="en-US" dirty="0"/>
              <a:t>を解析するメソッド </a:t>
            </a:r>
            <a:r>
              <a:rPr kumimoji="1" lang="en-US" altLang="ja-JP" dirty="0"/>
              <a:t>parse&lt;A&gt; </a:t>
            </a:r>
            <a:r>
              <a:rPr kumimoji="1" lang="ja-JP" altLang="en-US" dirty="0"/>
              <a:t>を作成しているかと思います。</a:t>
            </a:r>
            <a:endParaRPr kumimoji="1" lang="en-US" altLang="ja-JP" dirty="0"/>
          </a:p>
          <a:p>
            <a:r>
              <a:rPr kumimoji="1" lang="en-US" altLang="ja-JP" dirty="0"/>
              <a:t>parse&lt;A&gt; </a:t>
            </a:r>
            <a:r>
              <a:rPr kumimoji="1" lang="ja-JP" altLang="en-US" dirty="0"/>
              <a:t>は、字句解析系から渡されるトークン列が、</a:t>
            </a:r>
            <a:endParaRPr kumimoji="1" lang="en-US" altLang="ja-JP" dirty="0"/>
          </a:p>
          <a:p>
            <a:r>
              <a:rPr kumimoji="1" lang="en-US" altLang="ja-JP" dirty="0"/>
              <a:t>&lt;A&gt; </a:t>
            </a:r>
            <a:r>
              <a:rPr kumimoji="1" lang="ja-JP" altLang="en-US" dirty="0"/>
              <a:t>のマクロ構文と合致しているかを判定します。</a:t>
            </a:r>
            <a:endParaRPr kumimoji="1" lang="en-US" altLang="ja-JP" dirty="0"/>
          </a:p>
          <a:p>
            <a:r>
              <a:rPr kumimoji="1" lang="ja-JP" altLang="en-US" dirty="0"/>
              <a:t>コード生成では、この</a:t>
            </a:r>
            <a:r>
              <a:rPr kumimoji="1" lang="en-US" altLang="ja-JP" dirty="0"/>
              <a:t>parse&lt;A&gt; </a:t>
            </a:r>
            <a:r>
              <a:rPr kumimoji="1" lang="ja-JP" altLang="en-US" dirty="0"/>
              <a:t>に非終端記号 </a:t>
            </a:r>
            <a:r>
              <a:rPr kumimoji="1" lang="en-US" altLang="ja-JP" dirty="0"/>
              <a:t>&lt;A&gt; </a:t>
            </a:r>
            <a:r>
              <a:rPr kumimoji="1" lang="ja-JP" altLang="en-US" dirty="0"/>
              <a:t>に対応する</a:t>
            </a:r>
            <a:endParaRPr kumimoji="1" lang="en-US" altLang="ja-JP" dirty="0"/>
          </a:p>
          <a:p>
            <a:r>
              <a:rPr kumimoji="1" lang="en-US" altLang="ja-JP" dirty="0"/>
              <a:t>VSM</a:t>
            </a:r>
            <a:r>
              <a:rPr kumimoji="1" lang="ja-JP" altLang="en-US" dirty="0"/>
              <a:t>アセンブラコードを埋め込んでいきます。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a:t>
            </a:fld>
            <a:endParaRPr kumimoji="1" lang="ja-JP" altLang="en-US"/>
          </a:p>
        </p:txBody>
      </p:sp>
    </p:spTree>
    <p:extLst>
      <p:ext uri="{BB962C8B-B14F-4D97-AF65-F5344CB8AC3E}">
        <p14:creationId xmlns:p14="http://schemas.microsoft.com/office/powerpoint/2010/main" val="8530803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次は変数宣言部を見てみましょう。</a:t>
            </a:r>
            <a:endParaRPr kumimoji="1" lang="en-US" altLang="ja-JP" dirty="0"/>
          </a:p>
          <a:p>
            <a:r>
              <a:rPr kumimoji="1" lang="ja-JP" altLang="en-US" dirty="0"/>
              <a:t>まずはスカラー変数の場合を考えます。</a:t>
            </a:r>
            <a:endParaRPr kumimoji="1" lang="en-US" altLang="ja-JP" dirty="0"/>
          </a:p>
          <a:p>
            <a:r>
              <a:rPr kumimoji="1" lang="ja-JP" altLang="en-US" dirty="0"/>
              <a:t>変数宣言では、</a:t>
            </a:r>
            <a:r>
              <a:rPr kumimoji="1" lang="en-US" altLang="ja-JP" dirty="0"/>
              <a:t>”int” NAME </a:t>
            </a:r>
            <a:r>
              <a:rPr kumimoji="1" lang="ja-JP" altLang="en-US" dirty="0"/>
              <a:t>の後に、</a:t>
            </a:r>
            <a:endParaRPr kumimoji="1" lang="en-US" altLang="ja-JP" dirty="0"/>
          </a:p>
          <a:p>
            <a:r>
              <a:rPr kumimoji="1" lang="en-US" altLang="ja-JP" dirty="0"/>
              <a:t>“=“ &lt;Constant&gt; </a:t>
            </a:r>
            <a:r>
              <a:rPr kumimoji="1" lang="ja-JP" altLang="en-US" dirty="0"/>
              <a:t>が来れば初期値ありになります。</a:t>
            </a:r>
            <a:endParaRPr kumimoji="1" lang="en-US" altLang="ja-JP" dirty="0"/>
          </a:p>
          <a:p>
            <a:r>
              <a:rPr kumimoji="1" lang="ja-JP" altLang="en-US" dirty="0"/>
              <a:t>初期値無しの変数宣言では、変数表への登録のみをして、コード生成はしません。</a:t>
            </a:r>
            <a:endParaRPr kumimoji="1" lang="en-US" altLang="ja-JP" dirty="0"/>
          </a:p>
          <a:p>
            <a:r>
              <a:rPr kumimoji="1" lang="ja-JP" altLang="en-US" dirty="0"/>
              <a:t>初期値ありの場合は、変数表への登録をした後に、</a:t>
            </a:r>
            <a:endParaRPr kumimoji="1" lang="en-US" altLang="ja-JP" dirty="0"/>
          </a:p>
          <a:p>
            <a:r>
              <a:rPr kumimoji="1" lang="en-US" altLang="ja-JP" dirty="0" err="1"/>
              <a:t>Dseg</a:t>
            </a:r>
            <a:r>
              <a:rPr kumimoji="1" lang="en-US" altLang="ja-JP" dirty="0"/>
              <a:t> </a:t>
            </a:r>
            <a:r>
              <a:rPr kumimoji="1" lang="ja-JP" altLang="en-US" dirty="0"/>
              <a:t>に初期値を積むコードが必要になります。</a:t>
            </a:r>
            <a:endParaRPr kumimoji="1" lang="en-US" altLang="ja-JP" dirty="0"/>
          </a:p>
          <a:p>
            <a:r>
              <a:rPr kumimoji="1" lang="en-US" altLang="ja-JP" dirty="0" err="1"/>
              <a:t>Dseg</a:t>
            </a:r>
            <a:r>
              <a:rPr kumimoji="1" lang="en-US" altLang="ja-JP" dirty="0"/>
              <a:t> </a:t>
            </a:r>
            <a:r>
              <a:rPr kumimoji="1" lang="ja-JP" altLang="en-US" dirty="0"/>
              <a:t>に初期値を積むには、まず </a:t>
            </a:r>
            <a:r>
              <a:rPr kumimoji="1" lang="en-US" altLang="ja-JP" dirty="0"/>
              <a:t>PUSHI </a:t>
            </a:r>
            <a:r>
              <a:rPr kumimoji="1" lang="ja-JP" altLang="en-US" dirty="0"/>
              <a:t>で </a:t>
            </a:r>
            <a:r>
              <a:rPr kumimoji="1" lang="en-US" altLang="ja-JP" dirty="0"/>
              <a:t>&lt;Constant&gt; </a:t>
            </a:r>
            <a:r>
              <a:rPr kumimoji="1" lang="ja-JP" altLang="en-US" dirty="0"/>
              <a:t>の値を積みます。</a:t>
            </a:r>
            <a:endParaRPr kumimoji="1" lang="en-US" altLang="ja-JP" dirty="0"/>
          </a:p>
          <a:p>
            <a:r>
              <a:rPr kumimoji="1" lang="ja-JP" altLang="en-US" dirty="0"/>
              <a:t>その後、</a:t>
            </a:r>
            <a:r>
              <a:rPr kumimoji="1" lang="en-US" altLang="ja-JP" dirty="0"/>
              <a:t>POP NAME </a:t>
            </a:r>
            <a:r>
              <a:rPr kumimoji="1" lang="ja-JP" altLang="en-US" dirty="0"/>
              <a:t>の番地 とします。</a:t>
            </a:r>
            <a:endParaRPr kumimoji="1" lang="en-US" altLang="ja-JP" dirty="0"/>
          </a:p>
          <a:p>
            <a:r>
              <a:rPr kumimoji="1" lang="ja-JP" altLang="en-US" dirty="0"/>
              <a:t>この操作を行うためには、変数の番地が必要になります。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40</a:t>
            </a:fld>
            <a:endParaRPr kumimoji="1" lang="ja-JP" altLang="en-US"/>
          </a:p>
        </p:txBody>
      </p:sp>
    </p:spTree>
    <p:extLst>
      <p:ext uri="{BB962C8B-B14F-4D97-AF65-F5344CB8AC3E}">
        <p14:creationId xmlns:p14="http://schemas.microsoft.com/office/powerpoint/2010/main" val="13931189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変数表への登録は、</a:t>
            </a:r>
            <a:r>
              <a:rPr kumimoji="1" lang="en-US" altLang="ja-JP" dirty="0" err="1"/>
              <a:t>registerNewVariable</a:t>
            </a:r>
            <a:r>
              <a:rPr kumimoji="1" lang="en-US" altLang="ja-JP" dirty="0"/>
              <a:t> </a:t>
            </a:r>
            <a:r>
              <a:rPr kumimoji="1" lang="ja-JP" altLang="en-US" dirty="0"/>
              <a:t>を使います。</a:t>
            </a:r>
            <a:endParaRPr kumimoji="1" lang="en-US" altLang="ja-JP" dirty="0"/>
          </a:p>
          <a:p>
            <a:r>
              <a:rPr kumimoji="1" lang="ja-JP" altLang="en-US" dirty="0"/>
              <a:t>引数は変数の型、変数名、サイズを与えます。</a:t>
            </a:r>
            <a:endParaRPr kumimoji="1" lang="en-US" altLang="ja-JP" dirty="0"/>
          </a:p>
          <a:p>
            <a:r>
              <a:rPr kumimoji="1" lang="en-US" altLang="ja-JP" dirty="0" err="1"/>
              <a:t>registerNewVariable</a:t>
            </a:r>
            <a:r>
              <a:rPr kumimoji="1" lang="en-US" altLang="ja-JP" dirty="0"/>
              <a:t> </a:t>
            </a:r>
            <a:r>
              <a:rPr kumimoji="1" lang="ja-JP" altLang="en-US" dirty="0"/>
              <a:t>の返り値は、変数表に登録できたか否かが返ってきます。</a:t>
            </a:r>
            <a:endParaRPr kumimoji="1" lang="en-US" altLang="ja-JP" dirty="0"/>
          </a:p>
          <a:p>
            <a:r>
              <a:rPr kumimoji="1" lang="ja-JP" altLang="en-US" dirty="0"/>
              <a:t>変数表に登録できた場合は </a:t>
            </a:r>
            <a:r>
              <a:rPr kumimoji="1" lang="en-US" altLang="ja-JP" dirty="0"/>
              <a:t>true </a:t>
            </a:r>
            <a:r>
              <a:rPr kumimoji="1" lang="ja-JP" altLang="en-US" dirty="0"/>
              <a:t>が、すでに登録済の名前で、</a:t>
            </a:r>
            <a:endParaRPr kumimoji="1" lang="en-US" altLang="ja-JP" dirty="0"/>
          </a:p>
          <a:p>
            <a:r>
              <a:rPr kumimoji="1" lang="ja-JP" altLang="en-US" dirty="0"/>
              <a:t>新しく登録できなかった場合は </a:t>
            </a:r>
            <a:r>
              <a:rPr kumimoji="1" lang="en-US" altLang="ja-JP" dirty="0"/>
              <a:t>false </a:t>
            </a:r>
            <a:r>
              <a:rPr kumimoji="1" lang="ja-JP" altLang="en-US" dirty="0"/>
              <a:t>が返ってきます。</a:t>
            </a:r>
            <a:endParaRPr kumimoji="1" lang="en-US" altLang="ja-JP" dirty="0"/>
          </a:p>
          <a:p>
            <a:r>
              <a:rPr kumimoji="1" lang="ja-JP" altLang="en-US" dirty="0"/>
              <a:t>例えば、</a:t>
            </a:r>
            <a:r>
              <a:rPr kumimoji="1" lang="en-US" altLang="ja-JP" dirty="0"/>
              <a:t>int </a:t>
            </a:r>
            <a:r>
              <a:rPr kumimoji="1" lang="en-US" altLang="ja-JP" dirty="0" err="1"/>
              <a:t>i</a:t>
            </a:r>
            <a:r>
              <a:rPr kumimoji="1" lang="en-US" altLang="ja-JP" dirty="0"/>
              <a:t>, a[5]; </a:t>
            </a:r>
            <a:r>
              <a:rPr kumimoji="1" lang="ja-JP" altLang="en-US" dirty="0"/>
              <a:t>と宣言した場合は、</a:t>
            </a:r>
            <a:endParaRPr kumimoji="1" lang="en-US" altLang="ja-JP" dirty="0"/>
          </a:p>
          <a:p>
            <a:r>
              <a:rPr kumimoji="1" lang="en-US" altLang="ja-JP" dirty="0" err="1"/>
              <a:t>i</a:t>
            </a:r>
            <a:r>
              <a:rPr kumimoji="1" lang="en-US" altLang="ja-JP" dirty="0"/>
              <a:t> </a:t>
            </a:r>
            <a:r>
              <a:rPr kumimoji="1" lang="ja-JP" altLang="en-US" dirty="0"/>
              <a:t>は</a:t>
            </a:r>
            <a:r>
              <a:rPr kumimoji="1" lang="en-US" altLang="ja-JP" dirty="0"/>
              <a:t> varTable.registerNewVariable (Type.INT, “</a:t>
            </a:r>
            <a:r>
              <a:rPr kumimoji="1" lang="en-US" altLang="ja-JP" dirty="0" err="1"/>
              <a:t>i</a:t>
            </a:r>
            <a:r>
              <a:rPr kumimoji="1" lang="en-US" altLang="ja-JP" dirty="0"/>
              <a:t>”, 1);</a:t>
            </a:r>
          </a:p>
          <a:p>
            <a:r>
              <a:rPr kumimoji="1" lang="en-US" altLang="ja-JP" dirty="0"/>
              <a:t>a </a:t>
            </a:r>
            <a:r>
              <a:rPr kumimoji="1" lang="ja-JP" altLang="en-US" dirty="0"/>
              <a:t>は </a:t>
            </a:r>
            <a:r>
              <a:rPr kumimoji="1" lang="en-US" altLang="ja-JP" dirty="0"/>
              <a:t>varTable.registerNewVariable (</a:t>
            </a:r>
            <a:r>
              <a:rPr kumimoji="1" lang="en-US" altLang="ja-JP" dirty="0" err="1"/>
              <a:t>Type.ARRAYOFINT</a:t>
            </a:r>
            <a:r>
              <a:rPr kumimoji="1" lang="en-US" altLang="ja-JP" dirty="0"/>
              <a:t>, “a”, 5);</a:t>
            </a:r>
          </a:p>
          <a:p>
            <a:r>
              <a:rPr kumimoji="1" lang="ja-JP" altLang="en-US" dirty="0"/>
              <a:t>と登録します。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41</a:t>
            </a:fld>
            <a:endParaRPr kumimoji="1" lang="ja-JP" altLang="en-US"/>
          </a:p>
        </p:txBody>
      </p:sp>
    </p:spTree>
    <p:extLst>
      <p:ext uri="{BB962C8B-B14F-4D97-AF65-F5344CB8AC3E}">
        <p14:creationId xmlns:p14="http://schemas.microsoft.com/office/powerpoint/2010/main" val="9310083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変数の番地は、</a:t>
            </a:r>
            <a:r>
              <a:rPr kumimoji="1" lang="en-US" altLang="ja-JP" dirty="0" err="1"/>
              <a:t>VarTable.getAddress</a:t>
            </a:r>
            <a:r>
              <a:rPr kumimoji="1" lang="en-US" altLang="ja-JP" dirty="0"/>
              <a:t>() </a:t>
            </a:r>
            <a:r>
              <a:rPr kumimoji="1" lang="ja-JP" altLang="en-US" dirty="0"/>
              <a:t>で得られます。</a:t>
            </a:r>
            <a:endParaRPr kumimoji="1" lang="en-US" altLang="ja-JP" dirty="0"/>
          </a:p>
          <a:p>
            <a:r>
              <a:rPr kumimoji="1" lang="ja-JP" altLang="en-US" dirty="0"/>
              <a:t>引数には変数名を入れます。</a:t>
            </a:r>
            <a:endParaRPr kumimoji="1" lang="en-US" altLang="ja-JP" dirty="0"/>
          </a:p>
          <a:p>
            <a:r>
              <a:rPr kumimoji="1" lang="ja-JP" altLang="en-US" dirty="0"/>
              <a:t>例えば、変数 </a:t>
            </a:r>
            <a:r>
              <a:rPr kumimoji="1" lang="en-US" altLang="ja-JP" dirty="0" err="1"/>
              <a:t>i</a:t>
            </a:r>
            <a:r>
              <a:rPr kumimoji="1" lang="en-US" altLang="ja-JP" dirty="0"/>
              <a:t> </a:t>
            </a:r>
            <a:r>
              <a:rPr kumimoji="1" lang="ja-JP" altLang="en-US" dirty="0"/>
              <a:t>の番地を得るなら、</a:t>
            </a:r>
            <a:endParaRPr kumimoji="1" lang="en-US" altLang="ja-JP" dirty="0"/>
          </a:p>
          <a:p>
            <a:r>
              <a:rPr kumimoji="1" lang="en-US" altLang="ja-JP" dirty="0" err="1"/>
              <a:t>varTable.getAddress</a:t>
            </a:r>
            <a:r>
              <a:rPr kumimoji="1" lang="en-US" altLang="ja-JP" dirty="0"/>
              <a:t> (“</a:t>
            </a:r>
            <a:r>
              <a:rPr kumimoji="1" lang="en-US" altLang="ja-JP" dirty="0" err="1"/>
              <a:t>i</a:t>
            </a:r>
            <a:r>
              <a:rPr kumimoji="1" lang="en-US" altLang="ja-JP" dirty="0"/>
              <a:t>”) </a:t>
            </a:r>
            <a:r>
              <a:rPr kumimoji="1" lang="ja-JP" altLang="en-US" dirty="0"/>
              <a:t>とすると、</a:t>
            </a:r>
            <a:r>
              <a:rPr kumimoji="1" lang="en-US" altLang="ja-JP" dirty="0" err="1"/>
              <a:t>i</a:t>
            </a:r>
            <a:r>
              <a:rPr kumimoji="1" lang="en-US" altLang="ja-JP" dirty="0"/>
              <a:t> </a:t>
            </a:r>
            <a:r>
              <a:rPr kumimoji="1" lang="ja-JP" altLang="en-US" dirty="0"/>
              <a:t>の番地が返り値で返ってきます。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42</a:t>
            </a:fld>
            <a:endParaRPr kumimoji="1" lang="ja-JP" altLang="en-US"/>
          </a:p>
        </p:txBody>
      </p:sp>
    </p:spTree>
    <p:extLst>
      <p:ext uri="{BB962C8B-B14F-4D97-AF65-F5344CB8AC3E}">
        <p14:creationId xmlns:p14="http://schemas.microsoft.com/office/powerpoint/2010/main" val="24703627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変数宣言部のプログラムを見てみましょう。</a:t>
            </a:r>
            <a:endParaRPr kumimoji="1" lang="en-US" altLang="ja-JP" dirty="0"/>
          </a:p>
          <a:p>
            <a:r>
              <a:rPr kumimoji="1" lang="ja-JP" altLang="en-US" dirty="0"/>
              <a:t>まずはスカラー変数のみの場合を考えます。</a:t>
            </a:r>
            <a:endParaRPr kumimoji="1" lang="en-US" altLang="ja-JP" dirty="0"/>
          </a:p>
          <a:p>
            <a:r>
              <a:rPr kumimoji="1" lang="en-US" altLang="ja-JP" dirty="0"/>
              <a:t>token </a:t>
            </a:r>
            <a:r>
              <a:rPr kumimoji="1" lang="ja-JP" altLang="en-US" dirty="0"/>
              <a:t>が </a:t>
            </a:r>
            <a:r>
              <a:rPr kumimoji="1" lang="en-US" altLang="ja-JP" dirty="0"/>
              <a:t>NAME </a:t>
            </a:r>
            <a:r>
              <a:rPr kumimoji="1" lang="ja-JP" altLang="en-US" dirty="0"/>
              <a:t>であれば、</a:t>
            </a:r>
            <a:endParaRPr kumimoji="1" lang="en-US" altLang="ja-JP" dirty="0"/>
          </a:p>
          <a:p>
            <a:r>
              <a:rPr kumimoji="1" lang="en-US" altLang="ja-JP" dirty="0" err="1"/>
              <a:t>strValue</a:t>
            </a:r>
            <a:r>
              <a:rPr kumimoji="1" lang="en-US" altLang="ja-JP" dirty="0"/>
              <a:t> </a:t>
            </a:r>
            <a:r>
              <a:rPr kumimoji="1" lang="ja-JP" altLang="en-US" dirty="0"/>
              <a:t>フィールドから変数名を取り出し、</a:t>
            </a:r>
            <a:r>
              <a:rPr kumimoji="1" lang="en-US" altLang="ja-JP" dirty="0"/>
              <a:t>String </a:t>
            </a:r>
            <a:r>
              <a:rPr kumimoji="1" lang="ja-JP" altLang="en-US" dirty="0"/>
              <a:t>型変数 </a:t>
            </a:r>
            <a:r>
              <a:rPr kumimoji="1" lang="en-US" altLang="ja-JP" dirty="0"/>
              <a:t>name </a:t>
            </a:r>
            <a:r>
              <a:rPr kumimoji="1" lang="ja-JP" altLang="en-US" dirty="0"/>
              <a:t>に覚えておきます。</a:t>
            </a:r>
            <a:endParaRPr kumimoji="1" lang="en-US" altLang="ja-JP" dirty="0"/>
          </a:p>
          <a:p>
            <a:r>
              <a:rPr kumimoji="1" lang="ja-JP" altLang="en-US" dirty="0"/>
              <a:t>そして変数表に二重登録されていないかチェックし、</a:t>
            </a:r>
            <a:endParaRPr kumimoji="1" lang="en-US" altLang="ja-JP" dirty="0"/>
          </a:p>
          <a:p>
            <a:r>
              <a:rPr kumimoji="1" lang="ja-JP" altLang="en-US" dirty="0"/>
              <a:t>されていれば二重登録として制約エラーにします。</a:t>
            </a:r>
            <a:endParaRPr kumimoji="1" lang="en-US" altLang="ja-JP" dirty="0"/>
          </a:p>
          <a:p>
            <a:r>
              <a:rPr kumimoji="1" lang="ja-JP" altLang="en-US" dirty="0"/>
              <a:t>ここまでは初期値の有無に関係なく共通した処理です。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43</a:t>
            </a:fld>
            <a:endParaRPr kumimoji="1" lang="ja-JP" altLang="en-US"/>
          </a:p>
        </p:txBody>
      </p:sp>
    </p:spTree>
    <p:extLst>
      <p:ext uri="{BB962C8B-B14F-4D97-AF65-F5344CB8AC3E}">
        <p14:creationId xmlns:p14="http://schemas.microsoft.com/office/powerpoint/2010/main" val="18074636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変数名の後に、</a:t>
            </a:r>
            <a:r>
              <a:rPr kumimoji="1" lang="en-US" altLang="ja-JP" dirty="0"/>
              <a:t>”=“ </a:t>
            </a:r>
            <a:r>
              <a:rPr kumimoji="1" lang="ja-JP" altLang="en-US" dirty="0"/>
              <a:t>が来れば初期値ありの変数です。</a:t>
            </a:r>
            <a:endParaRPr kumimoji="1" lang="en-US" altLang="ja-JP" dirty="0"/>
          </a:p>
          <a:p>
            <a:r>
              <a:rPr kumimoji="1" lang="ja-JP" altLang="en-US" dirty="0"/>
              <a:t>初期値を </a:t>
            </a:r>
            <a:r>
              <a:rPr kumimoji="1" lang="en-US" altLang="ja-JP" dirty="0" err="1"/>
              <a:t>Dseg</a:t>
            </a:r>
            <a:r>
              <a:rPr kumimoji="1" lang="en-US" altLang="ja-JP" dirty="0"/>
              <a:t> </a:t>
            </a:r>
            <a:r>
              <a:rPr kumimoji="1" lang="ja-JP" altLang="en-US" dirty="0"/>
              <a:t>に入れるためには、変数の番地と、</a:t>
            </a:r>
            <a:endParaRPr kumimoji="1" lang="en-US" altLang="ja-JP" dirty="0"/>
          </a:p>
          <a:p>
            <a:r>
              <a:rPr kumimoji="1" lang="en-US" altLang="ja-JP" dirty="0"/>
              <a:t>&lt;Constant&gt; </a:t>
            </a:r>
            <a:r>
              <a:rPr kumimoji="1" lang="ja-JP" altLang="en-US" dirty="0"/>
              <a:t>の値が必要です。</a:t>
            </a:r>
            <a:endParaRPr kumimoji="1" lang="en-US" altLang="ja-JP" dirty="0"/>
          </a:p>
          <a:p>
            <a:r>
              <a:rPr kumimoji="1" lang="ja-JP" altLang="en-US" dirty="0"/>
              <a:t>変数の番地は、</a:t>
            </a:r>
            <a:r>
              <a:rPr kumimoji="1" lang="en-US" altLang="ja-JP" dirty="0" err="1"/>
              <a:t>registerNewVariable</a:t>
            </a:r>
            <a:r>
              <a:rPr kumimoji="1" lang="en-US" altLang="ja-JP" dirty="0"/>
              <a:t>()</a:t>
            </a:r>
            <a:r>
              <a:rPr kumimoji="1" lang="ja-JP" altLang="en-US" dirty="0"/>
              <a:t>で変数表に登録後、</a:t>
            </a:r>
            <a:endParaRPr kumimoji="1" lang="en-US" altLang="ja-JP" dirty="0"/>
          </a:p>
          <a:p>
            <a:r>
              <a:rPr kumimoji="1" lang="en-US" altLang="ja-JP" dirty="0" err="1"/>
              <a:t>getAddress</a:t>
            </a:r>
            <a:r>
              <a:rPr kumimoji="1" lang="en-US" altLang="ja-JP" dirty="0"/>
              <a:t>() </a:t>
            </a:r>
            <a:r>
              <a:rPr kumimoji="1" lang="ja-JP" altLang="en-US" dirty="0"/>
              <a:t>を使えば得られます。</a:t>
            </a:r>
            <a:endParaRPr kumimoji="1" lang="en-US" altLang="ja-JP" dirty="0"/>
          </a:p>
          <a:p>
            <a:r>
              <a:rPr kumimoji="1" lang="ja-JP" altLang="en-US" dirty="0"/>
              <a:t>まず </a:t>
            </a:r>
            <a:r>
              <a:rPr kumimoji="1" lang="en-US" altLang="ja-JP" dirty="0"/>
              <a:t>appendCode (PUSHI ,</a:t>
            </a:r>
            <a:r>
              <a:rPr kumimoji="1" lang="ja-JP" altLang="en-US" dirty="0"/>
              <a:t> </a:t>
            </a:r>
            <a:r>
              <a:rPr kumimoji="1" lang="en-US" altLang="ja-JP" dirty="0"/>
              <a:t>&lt;Constant&gt; </a:t>
            </a:r>
            <a:r>
              <a:rPr kumimoji="1" lang="ja-JP" altLang="en-US" dirty="0"/>
              <a:t>の値</a:t>
            </a:r>
            <a:r>
              <a:rPr kumimoji="1" lang="en-US" altLang="ja-JP" dirty="0"/>
              <a:t>) </a:t>
            </a:r>
            <a:r>
              <a:rPr kumimoji="1" lang="ja-JP" altLang="en-US" dirty="0"/>
              <a:t>で初期値をスタックに積み、</a:t>
            </a:r>
            <a:endParaRPr kumimoji="1" lang="en-US" altLang="ja-JP" dirty="0"/>
          </a:p>
          <a:p>
            <a:r>
              <a:rPr kumimoji="1" lang="en-US" altLang="ja-JP" dirty="0"/>
              <a:t>appendCode (POP ,</a:t>
            </a:r>
            <a:r>
              <a:rPr kumimoji="1" lang="ja-JP" altLang="en-US" dirty="0"/>
              <a:t> 変数の番地</a:t>
            </a:r>
            <a:r>
              <a:rPr kumimoji="1" lang="en-US" altLang="ja-JP" dirty="0"/>
              <a:t>) </a:t>
            </a:r>
            <a:r>
              <a:rPr kumimoji="1" lang="ja-JP" altLang="en-US" dirty="0"/>
              <a:t>で</a:t>
            </a:r>
            <a:r>
              <a:rPr kumimoji="1" lang="en-US" altLang="ja-JP" dirty="0" err="1"/>
              <a:t>Dseg</a:t>
            </a:r>
            <a:r>
              <a:rPr kumimoji="1" lang="en-US" altLang="ja-JP" dirty="0"/>
              <a:t> </a:t>
            </a:r>
            <a:r>
              <a:rPr kumimoji="1" lang="ja-JP" altLang="en-US" dirty="0"/>
              <a:t>に代入します。</a:t>
            </a:r>
            <a:endParaRPr kumimoji="1" lang="en-US" altLang="ja-JP" dirty="0"/>
          </a:p>
          <a:p>
            <a:r>
              <a:rPr kumimoji="1" lang="ja-JP" altLang="en-US" dirty="0"/>
              <a:t>変数名の後に </a:t>
            </a:r>
            <a:r>
              <a:rPr kumimoji="1" lang="en-US" altLang="ja-JP" dirty="0"/>
              <a:t>“=“ </a:t>
            </a:r>
            <a:r>
              <a:rPr kumimoji="1" lang="ja-JP" altLang="en-US" dirty="0"/>
              <a:t>が来なかった場合は、変数表に登録して終わりです。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44</a:t>
            </a:fld>
            <a:endParaRPr kumimoji="1" lang="ja-JP" altLang="en-US"/>
          </a:p>
        </p:txBody>
      </p:sp>
    </p:spTree>
    <p:extLst>
      <p:ext uri="{BB962C8B-B14F-4D97-AF65-F5344CB8AC3E}">
        <p14:creationId xmlns:p14="http://schemas.microsoft.com/office/powerpoint/2010/main" val="399310726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Constant&gt;</a:t>
            </a:r>
            <a:r>
              <a:rPr kumimoji="1" lang="ja-JP" altLang="en-US" dirty="0"/>
              <a:t> の値を得るには、</a:t>
            </a:r>
            <a:endParaRPr kumimoji="1" lang="en-US" altLang="ja-JP" dirty="0"/>
          </a:p>
          <a:p>
            <a:r>
              <a:rPr kumimoji="1" lang="en-US" altLang="ja-JP" dirty="0" err="1"/>
              <a:t>parseConstant</a:t>
            </a:r>
            <a:r>
              <a:rPr kumimoji="1" lang="en-US" altLang="ja-JP" dirty="0"/>
              <a:t> </a:t>
            </a:r>
            <a:r>
              <a:rPr kumimoji="1" lang="ja-JP" altLang="en-US" dirty="0"/>
              <a:t>の返り値を </a:t>
            </a:r>
            <a:r>
              <a:rPr kumimoji="1" lang="en-US" altLang="ja-JP" dirty="0"/>
              <a:t>int </a:t>
            </a:r>
            <a:r>
              <a:rPr kumimoji="1" lang="ja-JP" altLang="en-US" dirty="0"/>
              <a:t>型にします。</a:t>
            </a:r>
            <a:endParaRPr kumimoji="1" lang="en-US" altLang="ja-JP" dirty="0"/>
          </a:p>
          <a:p>
            <a:r>
              <a:rPr kumimoji="1" lang="en-US" altLang="ja-JP" dirty="0"/>
              <a:t>token </a:t>
            </a:r>
            <a:r>
              <a:rPr kumimoji="1" lang="ja-JP" altLang="en-US" dirty="0"/>
              <a:t>が </a:t>
            </a:r>
            <a:r>
              <a:rPr kumimoji="1" lang="en-US" altLang="ja-JP" dirty="0"/>
              <a:t>INTEGER </a:t>
            </a:r>
            <a:r>
              <a:rPr kumimoji="1" lang="ja-JP" altLang="en-US" dirty="0"/>
              <a:t>のときは、</a:t>
            </a:r>
            <a:endParaRPr kumimoji="1" lang="en-US" altLang="ja-JP" dirty="0"/>
          </a:p>
          <a:p>
            <a:r>
              <a:rPr kumimoji="1" lang="en-US" altLang="ja-JP" dirty="0" err="1"/>
              <a:t>intValue</a:t>
            </a:r>
            <a:r>
              <a:rPr kumimoji="1" lang="en-US" altLang="ja-JP" dirty="0"/>
              <a:t> </a:t>
            </a:r>
            <a:r>
              <a:rPr kumimoji="1" lang="ja-JP" altLang="en-US" dirty="0"/>
              <a:t>フィールドから整数値を取り出し、</a:t>
            </a:r>
            <a:r>
              <a:rPr kumimoji="1" lang="en-US" altLang="ja-JP" dirty="0"/>
              <a:t>return </a:t>
            </a:r>
            <a:r>
              <a:rPr kumimoji="1" lang="ja-JP" altLang="en-US" dirty="0"/>
              <a:t>で返します。</a:t>
            </a:r>
            <a:endParaRPr kumimoji="1" lang="en-US" altLang="ja-JP" dirty="0"/>
          </a:p>
          <a:p>
            <a:r>
              <a:rPr kumimoji="1" lang="en-US" altLang="ja-JP" dirty="0"/>
              <a:t>“-” INTEGER </a:t>
            </a:r>
            <a:r>
              <a:rPr kumimoji="1" lang="ja-JP" altLang="en-US" dirty="0"/>
              <a:t>のときは、</a:t>
            </a:r>
            <a:endParaRPr kumimoji="1" lang="en-US" altLang="ja-JP" dirty="0"/>
          </a:p>
          <a:p>
            <a:r>
              <a:rPr kumimoji="1" lang="en-US" altLang="ja-JP" dirty="0" err="1"/>
              <a:t>intValue</a:t>
            </a:r>
            <a:r>
              <a:rPr kumimoji="1" lang="en-US" altLang="ja-JP" dirty="0"/>
              <a:t> </a:t>
            </a:r>
            <a:r>
              <a:rPr kumimoji="1" lang="ja-JP" altLang="en-US" dirty="0"/>
              <a:t>フィールドから取り出した値を負の数にして返します。</a:t>
            </a:r>
            <a:endParaRPr kumimoji="1" lang="en-US" altLang="ja-JP" dirty="0"/>
          </a:p>
          <a:p>
            <a:r>
              <a:rPr kumimoji="1" lang="en-US" altLang="ja-JP" dirty="0"/>
              <a:t>CHARACTER </a:t>
            </a:r>
            <a:r>
              <a:rPr kumimoji="1" lang="ja-JP" altLang="en-US" dirty="0"/>
              <a:t>のときも同様に、文字コードを返すようにします。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45</a:t>
            </a:fld>
            <a:endParaRPr kumimoji="1" lang="ja-JP" altLang="en-US"/>
          </a:p>
        </p:txBody>
      </p:sp>
    </p:spTree>
    <p:extLst>
      <p:ext uri="{BB962C8B-B14F-4D97-AF65-F5344CB8AC3E}">
        <p14:creationId xmlns:p14="http://schemas.microsoft.com/office/powerpoint/2010/main" val="25121990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Constant&gt;</a:t>
            </a:r>
            <a:r>
              <a:rPr kumimoji="1" lang="ja-JP" altLang="en-US" dirty="0"/>
              <a:t> の値が </a:t>
            </a:r>
            <a:r>
              <a:rPr kumimoji="1" lang="en-US" altLang="ja-JP" dirty="0" err="1"/>
              <a:t>parseConstant</a:t>
            </a:r>
            <a:r>
              <a:rPr kumimoji="1" lang="en-US" altLang="ja-JP" dirty="0"/>
              <a:t>() </a:t>
            </a:r>
            <a:r>
              <a:rPr kumimoji="1" lang="ja-JP" altLang="en-US" dirty="0"/>
              <a:t>の返り値として返ってきますので、</a:t>
            </a:r>
            <a:endParaRPr kumimoji="1" lang="en-US" altLang="ja-JP" dirty="0"/>
          </a:p>
          <a:p>
            <a:r>
              <a:rPr kumimoji="1" lang="ja-JP" altLang="en-US" dirty="0"/>
              <a:t>それを </a:t>
            </a:r>
            <a:r>
              <a:rPr kumimoji="1" lang="en-US" altLang="ja-JP" dirty="0"/>
              <a:t>int </a:t>
            </a:r>
            <a:r>
              <a:rPr kumimoji="1" lang="ja-JP" altLang="en-US" dirty="0"/>
              <a:t>型変数に覚えておき、初期値としてスタックに積みます。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46</a:t>
            </a:fld>
            <a:endParaRPr kumimoji="1" lang="ja-JP" altLang="en-US"/>
          </a:p>
        </p:txBody>
      </p:sp>
    </p:spTree>
    <p:extLst>
      <p:ext uri="{BB962C8B-B14F-4D97-AF65-F5344CB8AC3E}">
        <p14:creationId xmlns:p14="http://schemas.microsoft.com/office/powerpoint/2010/main" val="34315314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次は初期値ありの配列の場合を見てみましょう。</a:t>
            </a:r>
            <a:endParaRPr kumimoji="1" lang="en-US" altLang="ja-JP" dirty="0"/>
          </a:p>
          <a:p>
            <a:r>
              <a:rPr kumimoji="1" lang="ja-JP" altLang="en-US" dirty="0"/>
              <a:t>初期値ありの配列では、初期値として並べた要素の数が配列のサイズになります。</a:t>
            </a:r>
            <a:endParaRPr kumimoji="1" lang="en-US" altLang="ja-JP" dirty="0"/>
          </a:p>
          <a:p>
            <a:r>
              <a:rPr kumimoji="1" lang="ja-JP" altLang="en-US" dirty="0"/>
              <a:t>例えば、</a:t>
            </a:r>
            <a:r>
              <a:rPr kumimoji="1" lang="en-US" altLang="ja-JP" dirty="0"/>
              <a:t>int a[] = { 10, 20, 30 }; </a:t>
            </a:r>
            <a:r>
              <a:rPr kumimoji="1" lang="ja-JP" altLang="en-US" dirty="0"/>
              <a:t>と宣言したときは、</a:t>
            </a:r>
            <a:endParaRPr kumimoji="1" lang="en-US" altLang="ja-JP" dirty="0"/>
          </a:p>
          <a:p>
            <a:r>
              <a:rPr kumimoji="1" lang="ja-JP" altLang="en-US" dirty="0"/>
              <a:t>変数表にはこのように、</a:t>
            </a:r>
            <a:r>
              <a:rPr kumimoji="1" lang="en-US" altLang="ja-JP" dirty="0"/>
              <a:t>a </a:t>
            </a:r>
            <a:r>
              <a:rPr kumimoji="1" lang="ja-JP" altLang="en-US" dirty="0"/>
              <a:t>は </a:t>
            </a:r>
            <a:r>
              <a:rPr kumimoji="1" lang="en-US" altLang="ja-JP" dirty="0"/>
              <a:t>int </a:t>
            </a:r>
            <a:r>
              <a:rPr kumimoji="1" lang="ja-JP" altLang="en-US" dirty="0"/>
              <a:t>型配列で、サイズは</a:t>
            </a:r>
            <a:r>
              <a:rPr kumimoji="1" lang="en-US" altLang="ja-JP" dirty="0"/>
              <a:t>3</a:t>
            </a:r>
            <a:r>
              <a:rPr kumimoji="1" lang="ja-JP" altLang="en-US" dirty="0"/>
              <a:t>、と登録します。</a:t>
            </a:r>
            <a:endParaRPr kumimoji="1" lang="en-US" altLang="ja-JP" dirty="0"/>
          </a:p>
          <a:p>
            <a:r>
              <a:rPr kumimoji="1" lang="en-US" altLang="ja-JP" dirty="0" err="1"/>
              <a:t>Dseg</a:t>
            </a:r>
            <a:r>
              <a:rPr kumimoji="1" lang="ja-JP" altLang="en-US" dirty="0"/>
              <a:t> には、</a:t>
            </a:r>
            <a:r>
              <a:rPr kumimoji="1" lang="en-US" altLang="ja-JP" dirty="0"/>
              <a:t>a[0] </a:t>
            </a:r>
            <a:r>
              <a:rPr kumimoji="1" lang="ja-JP" altLang="en-US" dirty="0"/>
              <a:t>に</a:t>
            </a:r>
            <a:r>
              <a:rPr kumimoji="1" lang="en-US" altLang="ja-JP" dirty="0"/>
              <a:t>10, a[1]</a:t>
            </a:r>
            <a:r>
              <a:rPr kumimoji="1" lang="ja-JP" altLang="en-US" dirty="0"/>
              <a:t>に</a:t>
            </a:r>
            <a:r>
              <a:rPr kumimoji="1" lang="en-US" altLang="ja-JP" dirty="0"/>
              <a:t>20</a:t>
            </a:r>
            <a:r>
              <a:rPr kumimoji="1" lang="ja-JP" altLang="en-US" dirty="0"/>
              <a:t>、</a:t>
            </a:r>
            <a:r>
              <a:rPr kumimoji="1" lang="en-US" altLang="ja-JP" dirty="0"/>
              <a:t>a[2] </a:t>
            </a:r>
            <a:r>
              <a:rPr kumimoji="1" lang="ja-JP" altLang="en-US" dirty="0"/>
              <a:t>に</a:t>
            </a:r>
            <a:r>
              <a:rPr kumimoji="1" lang="en-US" altLang="ja-JP" dirty="0"/>
              <a:t>30</a:t>
            </a:r>
            <a:r>
              <a:rPr kumimoji="1" lang="ja-JP" altLang="en-US" dirty="0"/>
              <a:t>が格納されますので、</a:t>
            </a:r>
            <a:endParaRPr kumimoji="1" lang="en-US" altLang="ja-JP" dirty="0"/>
          </a:p>
          <a:p>
            <a:r>
              <a:rPr kumimoji="1" lang="ja-JP" altLang="en-US" dirty="0"/>
              <a:t>コードは、</a:t>
            </a:r>
            <a:endParaRPr kumimoji="1" lang="en-US" altLang="ja-JP" dirty="0"/>
          </a:p>
          <a:p>
            <a:r>
              <a:rPr kumimoji="1" lang="en-US" altLang="ja-JP" dirty="0"/>
              <a:t>10 </a:t>
            </a:r>
            <a:r>
              <a:rPr kumimoji="1" lang="ja-JP" altLang="en-US" dirty="0"/>
              <a:t>を積んで </a:t>
            </a:r>
            <a:r>
              <a:rPr kumimoji="1" lang="en-US" altLang="ja-JP" dirty="0"/>
              <a:t>a[0] </a:t>
            </a:r>
            <a:r>
              <a:rPr kumimoji="1" lang="ja-JP" altLang="en-US" dirty="0"/>
              <a:t>に代入、</a:t>
            </a:r>
            <a:r>
              <a:rPr kumimoji="1" lang="en-US" altLang="ja-JP" dirty="0"/>
              <a:t>20 </a:t>
            </a:r>
            <a:r>
              <a:rPr kumimoji="1" lang="ja-JP" altLang="en-US" dirty="0"/>
              <a:t>を積んで </a:t>
            </a:r>
            <a:r>
              <a:rPr kumimoji="1" lang="en-US" altLang="ja-JP" dirty="0"/>
              <a:t>a[1] </a:t>
            </a:r>
            <a:r>
              <a:rPr kumimoji="1" lang="ja-JP" altLang="en-US" dirty="0"/>
              <a:t>に代入、</a:t>
            </a:r>
            <a:r>
              <a:rPr kumimoji="1" lang="en-US" altLang="ja-JP" dirty="0"/>
              <a:t>30 </a:t>
            </a:r>
            <a:r>
              <a:rPr kumimoji="1" lang="ja-JP" altLang="en-US" dirty="0"/>
              <a:t>を積んで </a:t>
            </a:r>
            <a:r>
              <a:rPr kumimoji="1" lang="en-US" altLang="ja-JP" dirty="0"/>
              <a:t>a[2] </a:t>
            </a:r>
            <a:r>
              <a:rPr kumimoji="1" lang="ja-JP" altLang="en-US" dirty="0"/>
              <a:t>に代入、となります。</a:t>
            </a:r>
            <a:endParaRPr kumimoji="1" lang="en-US" altLang="ja-JP" dirty="0"/>
          </a:p>
          <a:p>
            <a:r>
              <a:rPr kumimoji="1" lang="ja-JP" altLang="en-US" dirty="0"/>
              <a:t>変数表には配列の先頭の </a:t>
            </a:r>
            <a:r>
              <a:rPr kumimoji="1" lang="en-US" altLang="ja-JP" dirty="0"/>
              <a:t>a[0] </a:t>
            </a:r>
            <a:r>
              <a:rPr kumimoji="1" lang="ja-JP" altLang="en-US" dirty="0"/>
              <a:t>の番地が登録されています。</a:t>
            </a:r>
            <a:endParaRPr kumimoji="1" lang="en-US" altLang="ja-JP" dirty="0"/>
          </a:p>
          <a:p>
            <a:r>
              <a:rPr kumimoji="1" lang="en-US" altLang="ja-JP" dirty="0"/>
              <a:t>a[1], a[2] </a:t>
            </a:r>
            <a:r>
              <a:rPr kumimoji="1" lang="ja-JP" altLang="en-US" dirty="0"/>
              <a:t>の番地は、</a:t>
            </a:r>
            <a:r>
              <a:rPr kumimoji="1" lang="en-US" altLang="ja-JP" dirty="0"/>
              <a:t>a[0] </a:t>
            </a:r>
            <a:r>
              <a:rPr kumimoji="1" lang="ja-JP" altLang="en-US" dirty="0"/>
              <a:t>の番地に添え字の値を足したものになります。</a:t>
            </a:r>
            <a:endParaRPr kumimoji="1" lang="en-US" altLang="ja-JP" dirty="0"/>
          </a:p>
          <a:p>
            <a:r>
              <a:rPr kumimoji="1" lang="en-US" altLang="ja-JP" dirty="0"/>
              <a:t>a[0] </a:t>
            </a:r>
            <a:r>
              <a:rPr kumimoji="1" lang="ja-JP" altLang="en-US" dirty="0"/>
              <a:t>が </a:t>
            </a:r>
            <a:r>
              <a:rPr kumimoji="1" lang="en-US" altLang="ja-JP" dirty="0"/>
              <a:t>5 </a:t>
            </a:r>
            <a:r>
              <a:rPr kumimoji="1" lang="ja-JP" altLang="en-US" dirty="0"/>
              <a:t>番地なら、</a:t>
            </a:r>
            <a:r>
              <a:rPr kumimoji="1" lang="en-US" altLang="ja-JP" dirty="0"/>
              <a:t>a[1] </a:t>
            </a:r>
            <a:r>
              <a:rPr kumimoji="1" lang="ja-JP" altLang="en-US" dirty="0"/>
              <a:t>は</a:t>
            </a:r>
            <a:r>
              <a:rPr kumimoji="1" lang="en-US" altLang="ja-JP" dirty="0"/>
              <a:t>6</a:t>
            </a:r>
            <a:r>
              <a:rPr kumimoji="1" lang="ja-JP" altLang="en-US" dirty="0"/>
              <a:t>番地、</a:t>
            </a:r>
            <a:r>
              <a:rPr kumimoji="1" lang="en-US" altLang="ja-JP" dirty="0"/>
              <a:t>a[2] </a:t>
            </a:r>
            <a:r>
              <a:rPr kumimoji="1" lang="ja-JP" altLang="en-US" dirty="0"/>
              <a:t>は</a:t>
            </a:r>
            <a:r>
              <a:rPr kumimoji="1" lang="en-US" altLang="ja-JP" dirty="0"/>
              <a:t>7</a:t>
            </a:r>
            <a:r>
              <a:rPr kumimoji="1" lang="ja-JP" altLang="en-US" dirty="0"/>
              <a:t>番地です。</a:t>
            </a:r>
            <a:endParaRPr kumimoji="1" lang="en-US" altLang="ja-JP" dirty="0"/>
          </a:p>
          <a:p>
            <a:r>
              <a:rPr kumimoji="1" lang="ja-JP" altLang="en-US" dirty="0"/>
              <a:t>コード生成では、</a:t>
            </a:r>
            <a:r>
              <a:rPr kumimoji="1" lang="en-US" altLang="ja-JP" dirty="0"/>
              <a:t>POP </a:t>
            </a:r>
            <a:r>
              <a:rPr kumimoji="1" lang="ja-JP" altLang="en-US" dirty="0"/>
              <a:t>の番地が、</a:t>
            </a:r>
            <a:r>
              <a:rPr kumimoji="1" lang="en-US" altLang="ja-JP" dirty="0"/>
              <a:t>1</a:t>
            </a:r>
            <a:r>
              <a:rPr kumimoji="1" lang="ja-JP" altLang="en-US" dirty="0"/>
              <a:t>つずつ増加していきます。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47</a:t>
            </a:fld>
            <a:endParaRPr kumimoji="1" lang="ja-JP" altLang="en-US"/>
          </a:p>
        </p:txBody>
      </p:sp>
    </p:spTree>
    <p:extLst>
      <p:ext uri="{BB962C8B-B14F-4D97-AF65-F5344CB8AC3E}">
        <p14:creationId xmlns:p14="http://schemas.microsoft.com/office/powerpoint/2010/main" val="165097384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さて、変数表に登録するためには、配列のサイズ必要です。</a:t>
            </a:r>
            <a:endParaRPr kumimoji="1" lang="en-US" altLang="ja-JP" dirty="0"/>
          </a:p>
          <a:p>
            <a:r>
              <a:rPr kumimoji="1" lang="ja-JP" altLang="en-US" dirty="0"/>
              <a:t>また、初期値代入のコード生成をするためには、番地が必要です。</a:t>
            </a:r>
            <a:endParaRPr kumimoji="1" lang="en-US" altLang="ja-JP" dirty="0"/>
          </a:p>
          <a:p>
            <a:r>
              <a:rPr kumimoji="1" lang="ja-JP" altLang="en-US" dirty="0"/>
              <a:t>番地を得るには、変数表に登録されている必要があります。</a:t>
            </a:r>
            <a:endParaRPr kumimoji="1" lang="en-US" altLang="ja-JP" dirty="0"/>
          </a:p>
          <a:p>
            <a:r>
              <a:rPr kumimoji="1" lang="ja-JP" altLang="en-US" dirty="0"/>
              <a:t>初期値あるの配列では、大括弧の中にはサイズは書かれていませんので、</a:t>
            </a:r>
            <a:endParaRPr kumimoji="1" lang="en-US" altLang="ja-JP" dirty="0"/>
          </a:p>
          <a:p>
            <a:r>
              <a:rPr kumimoji="1" lang="ja-JP" altLang="en-US" dirty="0"/>
              <a:t>大括弧を読んだ時点ではまだサイズ未定であり、変数名に登録できません。</a:t>
            </a:r>
            <a:endParaRPr kumimoji="1" lang="en-US" altLang="ja-JP" dirty="0"/>
          </a:p>
          <a:p>
            <a:r>
              <a:rPr kumimoji="1" lang="ja-JP" altLang="en-US" dirty="0"/>
              <a:t>初期値を読んでいる時点でも、まだサイズ未定ですので変数表に登録できず、</a:t>
            </a:r>
            <a:endParaRPr kumimoji="1" lang="en-US" altLang="ja-JP" dirty="0"/>
          </a:p>
          <a:p>
            <a:r>
              <a:rPr kumimoji="1" lang="ja-JP" altLang="en-US" dirty="0"/>
              <a:t>したがって、コード生成できません。</a:t>
            </a:r>
            <a:endParaRPr kumimoji="1" lang="en-US" altLang="ja-JP" dirty="0"/>
          </a:p>
          <a:p>
            <a:r>
              <a:rPr kumimoji="1" lang="en-US" altLang="ja-JP" dirty="0"/>
              <a:t>} </a:t>
            </a:r>
            <a:r>
              <a:rPr kumimoji="1" lang="ja-JP" altLang="en-US" dirty="0"/>
              <a:t>まで読めばサイズが確定し、変数表に登録できます。</a:t>
            </a:r>
            <a:endParaRPr kumimoji="1" lang="en-US" altLang="ja-JP" dirty="0"/>
          </a:p>
          <a:p>
            <a:r>
              <a:rPr kumimoji="1" lang="ja-JP" altLang="en-US" dirty="0"/>
              <a:t>ですので、各初期値は、一旦作業用の </a:t>
            </a:r>
            <a:r>
              <a:rPr kumimoji="1" lang="en-US" altLang="ja-JP" dirty="0" err="1"/>
              <a:t>ArrayList</a:t>
            </a:r>
            <a:r>
              <a:rPr kumimoji="1" lang="en-US" altLang="ja-JP" dirty="0"/>
              <a:t> </a:t>
            </a:r>
            <a:r>
              <a:rPr kumimoji="1" lang="ja-JP" altLang="en-US" dirty="0"/>
              <a:t>に入れておきます。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48</a:t>
            </a:fld>
            <a:endParaRPr kumimoji="1" lang="ja-JP" altLang="en-US"/>
          </a:p>
        </p:txBody>
      </p:sp>
    </p:spTree>
    <p:extLst>
      <p:ext uri="{BB962C8B-B14F-4D97-AF65-F5344CB8AC3E}">
        <p14:creationId xmlns:p14="http://schemas.microsoft.com/office/powerpoint/2010/main" val="145561218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配列の場合のプログラムを見てみましょう。</a:t>
            </a:r>
            <a:endParaRPr kumimoji="1" lang="en-US" altLang="ja-JP" dirty="0"/>
          </a:p>
          <a:p>
            <a:r>
              <a:rPr kumimoji="1" lang="en-US" altLang="ja-JP" dirty="0"/>
              <a:t>NAME </a:t>
            </a:r>
            <a:r>
              <a:rPr kumimoji="1" lang="ja-JP" altLang="en-US" dirty="0"/>
              <a:t>の後に、</a:t>
            </a:r>
            <a:r>
              <a:rPr kumimoji="1" lang="en-US" altLang="ja-JP" dirty="0"/>
              <a:t>”[“ </a:t>
            </a:r>
            <a:r>
              <a:rPr kumimoji="1" lang="ja-JP" altLang="en-US" dirty="0"/>
              <a:t>が来れば配列です。</a:t>
            </a:r>
            <a:endParaRPr kumimoji="1" lang="en-US" altLang="ja-JP" dirty="0"/>
          </a:p>
          <a:p>
            <a:r>
              <a:rPr kumimoji="1" lang="ja-JP" altLang="en-US" dirty="0"/>
              <a:t>初期値無しの配列であれば、</a:t>
            </a:r>
            <a:r>
              <a:rPr kumimoji="1" lang="en-US" altLang="ja-JP" dirty="0"/>
              <a:t>”[“ </a:t>
            </a:r>
            <a:r>
              <a:rPr kumimoji="1" lang="ja-JP" altLang="en-US" dirty="0"/>
              <a:t>の次に整数が来ますので、</a:t>
            </a:r>
            <a:endParaRPr kumimoji="1" lang="en-US" altLang="ja-JP" dirty="0"/>
          </a:p>
          <a:p>
            <a:r>
              <a:rPr kumimoji="1" lang="ja-JP" altLang="en-US" dirty="0"/>
              <a:t>その値で変数表に登録します。</a:t>
            </a:r>
            <a:endParaRPr kumimoji="1" lang="en-US" altLang="ja-JP" dirty="0"/>
          </a:p>
          <a:p>
            <a:r>
              <a:rPr kumimoji="1" lang="ja-JP" altLang="en-US" dirty="0"/>
              <a:t>“</a:t>
            </a:r>
            <a:r>
              <a:rPr kumimoji="1" lang="en-US" altLang="ja-JP" dirty="0"/>
              <a:t>[“ </a:t>
            </a:r>
            <a:r>
              <a:rPr kumimoji="1" lang="ja-JP" altLang="en-US" dirty="0"/>
              <a:t>の後すぐに </a:t>
            </a:r>
            <a:r>
              <a:rPr kumimoji="1" lang="en-US" altLang="ja-JP" dirty="0"/>
              <a:t>“]” </a:t>
            </a:r>
            <a:r>
              <a:rPr kumimoji="1" lang="ja-JP" altLang="en-US" dirty="0"/>
              <a:t>が閉じれば初期値ありの配列です。</a:t>
            </a:r>
            <a:endParaRPr kumimoji="1" lang="en-US" altLang="ja-JP" dirty="0"/>
          </a:p>
          <a:p>
            <a:r>
              <a:rPr kumimoji="1" lang="ja-JP" altLang="en-US" dirty="0"/>
              <a:t>初期値の並びを解析して、</a:t>
            </a:r>
            <a:r>
              <a:rPr kumimoji="1" lang="en-US" altLang="ja-JP" dirty="0"/>
              <a:t>”]” </a:t>
            </a:r>
            <a:r>
              <a:rPr kumimoji="1" lang="ja-JP" altLang="en-US" dirty="0"/>
              <a:t>まで読めばサイズが確定しますので、変数表に登録します。</a:t>
            </a:r>
            <a:endParaRPr kumimoji="1" lang="en-US" altLang="ja-JP" dirty="0"/>
          </a:p>
          <a:p>
            <a:r>
              <a:rPr kumimoji="1" lang="ja-JP" altLang="en-US" dirty="0"/>
              <a:t>その後、各初期値を</a:t>
            </a:r>
            <a:r>
              <a:rPr kumimoji="1" lang="en-US" altLang="ja-JP" dirty="0" err="1"/>
              <a:t>Dseg</a:t>
            </a:r>
            <a:r>
              <a:rPr kumimoji="1" lang="en-US" altLang="ja-JP" dirty="0"/>
              <a:t> </a:t>
            </a:r>
            <a:r>
              <a:rPr kumimoji="1" lang="ja-JP" altLang="en-US" dirty="0"/>
              <a:t>に代入するコードを生成します。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49</a:t>
            </a:fld>
            <a:endParaRPr kumimoji="1" lang="ja-JP" altLang="en-US"/>
          </a:p>
        </p:txBody>
      </p:sp>
    </p:spTree>
    <p:extLst>
      <p:ext uri="{BB962C8B-B14F-4D97-AF65-F5344CB8AC3E}">
        <p14:creationId xmlns:p14="http://schemas.microsoft.com/office/powerpoint/2010/main" val="3749461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目的言語である</a:t>
            </a:r>
            <a:r>
              <a:rPr kumimoji="1" lang="en-US" altLang="ja-JP" dirty="0"/>
              <a:t>VSM</a:t>
            </a:r>
            <a:r>
              <a:rPr kumimoji="1" lang="ja-JP" altLang="en-US" dirty="0"/>
              <a:t>アセンブラは、スタックマシンの上で動くアセンブラです。</a:t>
            </a:r>
            <a:endParaRPr kumimoji="1" lang="en-US" altLang="ja-JP" dirty="0"/>
          </a:p>
          <a:p>
            <a:r>
              <a:rPr kumimoji="1" lang="ja-JP" altLang="en-US" dirty="0"/>
              <a:t>スタックマシンは、</a:t>
            </a:r>
            <a:r>
              <a:rPr kumimoji="1" lang="en-US" altLang="ja-JP" dirty="0" err="1"/>
              <a:t>Iseg</a:t>
            </a:r>
            <a:r>
              <a:rPr kumimoji="1" lang="en-US" altLang="ja-JP" dirty="0"/>
              <a:t>, </a:t>
            </a:r>
            <a:r>
              <a:rPr kumimoji="1" lang="en-US" altLang="ja-JP" dirty="0" err="1"/>
              <a:t>Dseg</a:t>
            </a:r>
            <a:r>
              <a:rPr kumimoji="1" lang="en-US" altLang="ja-JP" dirty="0"/>
              <a:t>, Stack, Program Counter, Stack Top </a:t>
            </a:r>
            <a:r>
              <a:rPr kumimoji="1" lang="ja-JP" altLang="en-US" dirty="0"/>
              <a:t>から成ります。</a:t>
            </a:r>
            <a:endParaRPr kumimoji="1" lang="en-US" altLang="ja-JP" dirty="0"/>
          </a:p>
          <a:p>
            <a:r>
              <a:rPr kumimoji="1" lang="en-US" altLang="ja-JP" dirty="0" err="1"/>
              <a:t>Iseg</a:t>
            </a:r>
            <a:r>
              <a:rPr kumimoji="1" lang="en-US" altLang="ja-JP" dirty="0"/>
              <a:t> </a:t>
            </a:r>
            <a:r>
              <a:rPr kumimoji="1" lang="ja-JP" altLang="en-US" dirty="0"/>
              <a:t>は、アセンブラプログラムを格納する配列です。</a:t>
            </a:r>
            <a:endParaRPr kumimoji="1" lang="en-US" altLang="ja-JP" dirty="0"/>
          </a:p>
          <a:p>
            <a:r>
              <a:rPr kumimoji="1" lang="en-US" altLang="ja-JP" dirty="0" err="1"/>
              <a:t>Dseg</a:t>
            </a:r>
            <a:r>
              <a:rPr kumimoji="1" lang="en-US" altLang="ja-JP" dirty="0"/>
              <a:t> </a:t>
            </a:r>
            <a:r>
              <a:rPr kumimoji="1" lang="ja-JP" altLang="en-US" dirty="0"/>
              <a:t>は実行中の変数の値が格納される配列です。</a:t>
            </a:r>
            <a:endParaRPr kumimoji="1" lang="en-US" altLang="ja-JP" dirty="0"/>
          </a:p>
          <a:p>
            <a:r>
              <a:rPr kumimoji="1" lang="en-US" altLang="ja-JP" dirty="0"/>
              <a:t>Stack</a:t>
            </a:r>
            <a:r>
              <a:rPr kumimoji="1" lang="ja-JP" altLang="en-US" dirty="0"/>
              <a:t> は作業領域です。</a:t>
            </a:r>
            <a:r>
              <a:rPr kumimoji="1" lang="en-US" altLang="ja-JP" dirty="0"/>
              <a:t>Stack </a:t>
            </a:r>
            <a:r>
              <a:rPr kumimoji="1" lang="ja-JP" altLang="en-US" dirty="0"/>
              <a:t>ですので </a:t>
            </a:r>
            <a:r>
              <a:rPr kumimoji="1" lang="en-US" altLang="ja-JP" dirty="0"/>
              <a:t>last in first out</a:t>
            </a:r>
            <a:r>
              <a:rPr kumimoji="1" lang="ja-JP" altLang="en-US" dirty="0"/>
              <a:t>、最後に入れたデータが最初に出てきます。</a:t>
            </a:r>
            <a:endParaRPr kumimoji="1" lang="en-US" altLang="ja-JP" dirty="0"/>
          </a:p>
          <a:p>
            <a:r>
              <a:rPr kumimoji="1" lang="en-US" altLang="ja-JP" dirty="0"/>
              <a:t>Program Counter </a:t>
            </a:r>
            <a:r>
              <a:rPr kumimoji="1" lang="ja-JP" altLang="en-US" dirty="0"/>
              <a:t>は、現在実行中の </a:t>
            </a:r>
            <a:r>
              <a:rPr kumimoji="1" lang="en-US" altLang="ja-JP" dirty="0" err="1"/>
              <a:t>Iseg</a:t>
            </a:r>
            <a:r>
              <a:rPr kumimoji="1" lang="en-US" altLang="ja-JP" dirty="0"/>
              <a:t> </a:t>
            </a:r>
            <a:r>
              <a:rPr kumimoji="1" lang="ja-JP" altLang="en-US" dirty="0"/>
              <a:t>の位置を表します。</a:t>
            </a:r>
            <a:endParaRPr kumimoji="1" lang="en-US" altLang="ja-JP" dirty="0"/>
          </a:p>
          <a:p>
            <a:r>
              <a:rPr kumimoji="1" lang="en-US" altLang="ja-JP" dirty="0"/>
              <a:t>Stack Top </a:t>
            </a:r>
            <a:r>
              <a:rPr kumimoji="1" lang="ja-JP" altLang="en-US" dirty="0"/>
              <a:t>は現在のスタックの操作位置を表します。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a:t>
            </a:fld>
            <a:endParaRPr kumimoji="1" lang="ja-JP" altLang="en-US"/>
          </a:p>
        </p:txBody>
      </p:sp>
    </p:spTree>
    <p:extLst>
      <p:ext uri="{BB962C8B-B14F-4D97-AF65-F5344CB8AC3E}">
        <p14:creationId xmlns:p14="http://schemas.microsoft.com/office/powerpoint/2010/main" val="287024460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初期値ありの場合をもう少し詳しくみてみましょう。</a:t>
            </a:r>
            <a:endParaRPr kumimoji="1" lang="en-US" altLang="ja-JP" dirty="0"/>
          </a:p>
          <a:p>
            <a:r>
              <a:rPr kumimoji="1" lang="en-US" altLang="ja-JP" dirty="0" err="1"/>
              <a:t>parseConstant</a:t>
            </a:r>
            <a:r>
              <a:rPr kumimoji="1" lang="en-US" altLang="ja-JP" dirty="0"/>
              <a:t>() </a:t>
            </a:r>
            <a:r>
              <a:rPr kumimoji="1" lang="ja-JP" altLang="en-US" dirty="0"/>
              <a:t>の返り値で初期値の値が返ってきますので、</a:t>
            </a:r>
            <a:endParaRPr kumimoji="1" lang="en-US" altLang="ja-JP" dirty="0"/>
          </a:p>
          <a:p>
            <a:r>
              <a:rPr kumimoji="1" lang="ja-JP" altLang="en-US" dirty="0"/>
              <a:t>その値を一旦作業用</a:t>
            </a:r>
            <a:r>
              <a:rPr kumimoji="1" lang="en-US" altLang="ja-JP" dirty="0" err="1"/>
              <a:t>ArrayList</a:t>
            </a:r>
            <a:r>
              <a:rPr kumimoji="1" lang="en-US" altLang="ja-JP" dirty="0"/>
              <a:t> </a:t>
            </a:r>
            <a:r>
              <a:rPr kumimoji="1" lang="ja-JP" altLang="en-US" dirty="0"/>
              <a:t>に入れていきます。</a:t>
            </a:r>
            <a:endParaRPr kumimoji="1" lang="en-US" altLang="ja-JP" dirty="0"/>
          </a:p>
          <a:p>
            <a:r>
              <a:rPr kumimoji="1" lang="en-US" altLang="ja-JP" dirty="0"/>
              <a:t>Integer </a:t>
            </a:r>
            <a:r>
              <a:rPr kumimoji="1" lang="ja-JP" altLang="en-US" dirty="0"/>
              <a:t>型の </a:t>
            </a:r>
            <a:r>
              <a:rPr kumimoji="1" lang="en-US" altLang="ja-JP" dirty="0" err="1"/>
              <a:t>ArrayList</a:t>
            </a:r>
            <a:r>
              <a:rPr kumimoji="1" lang="en-US" altLang="ja-JP" dirty="0"/>
              <a:t> </a:t>
            </a:r>
            <a:r>
              <a:rPr kumimoji="1" lang="ja-JP" altLang="en-US" dirty="0"/>
              <a:t>を作り、</a:t>
            </a:r>
            <a:endParaRPr kumimoji="1" lang="en-US" altLang="ja-JP" dirty="0"/>
          </a:p>
          <a:p>
            <a:r>
              <a:rPr kumimoji="1" lang="ja-JP" altLang="en-US" dirty="0"/>
              <a:t>読み取った値を、</a:t>
            </a:r>
            <a:r>
              <a:rPr kumimoji="1" lang="en-US" altLang="ja-JP" dirty="0"/>
              <a:t>add </a:t>
            </a:r>
            <a:r>
              <a:rPr kumimoji="1" lang="ja-JP" altLang="en-US" dirty="0"/>
              <a:t>していきます。</a:t>
            </a:r>
            <a:endParaRPr kumimoji="1" lang="en-US" altLang="ja-JP" dirty="0"/>
          </a:p>
          <a:p>
            <a:r>
              <a:rPr kumimoji="1" lang="ja-JP" altLang="en-US" dirty="0"/>
              <a:t>初期値の並びが続く限りこれを繰り返します。</a:t>
            </a:r>
            <a:endParaRPr kumimoji="1" lang="en-US" altLang="ja-JP" dirty="0"/>
          </a:p>
          <a:p>
            <a:r>
              <a:rPr kumimoji="1" lang="en-US" altLang="ja-JP" dirty="0"/>
              <a:t>“}” </a:t>
            </a:r>
            <a:r>
              <a:rPr kumimoji="1" lang="ja-JP" altLang="en-US" dirty="0"/>
              <a:t>までくれば配列のサイズが確定します。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50</a:t>
            </a:fld>
            <a:endParaRPr kumimoji="1" lang="ja-JP" altLang="en-US"/>
          </a:p>
        </p:txBody>
      </p:sp>
    </p:spTree>
    <p:extLst>
      <p:ext uri="{BB962C8B-B14F-4D97-AF65-F5344CB8AC3E}">
        <p14:creationId xmlns:p14="http://schemas.microsoft.com/office/powerpoint/2010/main" val="2397404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ArrayList</a:t>
            </a:r>
            <a:r>
              <a:rPr kumimoji="1" lang="en-US" altLang="ja-JP" dirty="0"/>
              <a:t> </a:t>
            </a:r>
            <a:r>
              <a:rPr kumimoji="1" lang="ja-JP" altLang="en-US" dirty="0"/>
              <a:t>に入っている初期値の個数は、</a:t>
            </a:r>
            <a:r>
              <a:rPr kumimoji="1" lang="en-US" altLang="ja-JP" dirty="0" err="1"/>
              <a:t>ArrayList.size</a:t>
            </a:r>
            <a:r>
              <a:rPr kumimoji="1" lang="en-US" altLang="ja-JP" dirty="0"/>
              <a:t>() </a:t>
            </a:r>
            <a:r>
              <a:rPr kumimoji="1" lang="ja-JP" altLang="en-US" dirty="0"/>
              <a:t>で得られます。</a:t>
            </a:r>
            <a:endParaRPr kumimoji="1" lang="en-US" altLang="ja-JP" dirty="0"/>
          </a:p>
          <a:p>
            <a:r>
              <a:rPr kumimoji="1" lang="ja-JP" altLang="en-US" dirty="0"/>
              <a:t>サイズが確定すれば変数表に登録します。</a:t>
            </a:r>
            <a:endParaRPr kumimoji="1" lang="en-US" altLang="ja-JP" dirty="0"/>
          </a:p>
          <a:p>
            <a:r>
              <a:rPr kumimoji="1" lang="ja-JP" altLang="en-US" dirty="0"/>
              <a:t>変数表に登録すれば、配列の先頭の番地が </a:t>
            </a:r>
            <a:r>
              <a:rPr kumimoji="1" lang="en-US" altLang="ja-JP" dirty="0" err="1"/>
              <a:t>getAddress</a:t>
            </a:r>
            <a:r>
              <a:rPr kumimoji="1" lang="en-US" altLang="ja-JP" dirty="0"/>
              <a:t> </a:t>
            </a:r>
            <a:r>
              <a:rPr kumimoji="1" lang="ja-JP" altLang="en-US" dirty="0"/>
              <a:t>で得られますので、</a:t>
            </a:r>
            <a:endParaRPr kumimoji="1" lang="en-US" altLang="ja-JP" dirty="0"/>
          </a:p>
          <a:p>
            <a:r>
              <a:rPr kumimoji="1" lang="ja-JP" altLang="en-US" dirty="0"/>
              <a:t>それを </a:t>
            </a:r>
            <a:r>
              <a:rPr kumimoji="1" lang="en-US" altLang="ja-JP" dirty="0"/>
              <a:t>int </a:t>
            </a:r>
            <a:r>
              <a:rPr kumimoji="1" lang="ja-JP" altLang="en-US" dirty="0"/>
              <a:t>型変数 </a:t>
            </a:r>
            <a:r>
              <a:rPr kumimoji="1" lang="en-US" altLang="ja-JP" dirty="0"/>
              <a:t>address </a:t>
            </a:r>
            <a:r>
              <a:rPr kumimoji="1" lang="ja-JP" altLang="en-US" dirty="0"/>
              <a:t>に記憶しておきます。</a:t>
            </a:r>
            <a:endParaRPr kumimoji="1" lang="en-US" altLang="ja-JP" dirty="0"/>
          </a:p>
          <a:p>
            <a:r>
              <a:rPr kumimoji="1" lang="ja-JP" altLang="en-US" dirty="0"/>
              <a:t>その後は、初期値を前から順番に</a:t>
            </a:r>
            <a:r>
              <a:rPr kumimoji="1" lang="en-US" altLang="ja-JP" dirty="0" err="1"/>
              <a:t>Dseg</a:t>
            </a:r>
            <a:r>
              <a:rPr kumimoji="1" lang="en-US" altLang="ja-JP" dirty="0"/>
              <a:t> </a:t>
            </a:r>
            <a:r>
              <a:rPr kumimoji="1" lang="ja-JP" altLang="en-US" dirty="0"/>
              <a:t>に代入していきます。</a:t>
            </a:r>
            <a:endParaRPr kumimoji="1" lang="en-US" altLang="ja-JP" dirty="0"/>
          </a:p>
          <a:p>
            <a:r>
              <a:rPr kumimoji="1" lang="en-US" altLang="ja-JP" dirty="0" err="1"/>
              <a:t>i</a:t>
            </a:r>
            <a:r>
              <a:rPr kumimoji="1" lang="en-US" altLang="ja-JP" dirty="0"/>
              <a:t> </a:t>
            </a:r>
            <a:r>
              <a:rPr kumimoji="1" lang="ja-JP" altLang="en-US" dirty="0"/>
              <a:t>番目の初期値は、</a:t>
            </a:r>
            <a:r>
              <a:rPr kumimoji="1" lang="en-US" altLang="ja-JP" dirty="0" err="1"/>
              <a:t>ArrayList.get</a:t>
            </a:r>
            <a:r>
              <a:rPr kumimoji="1" lang="en-US" altLang="ja-JP" dirty="0"/>
              <a:t> (</a:t>
            </a:r>
            <a:r>
              <a:rPr kumimoji="1" lang="en-US" altLang="ja-JP" dirty="0" err="1"/>
              <a:t>i</a:t>
            </a:r>
            <a:r>
              <a:rPr kumimoji="1" lang="en-US" altLang="ja-JP" dirty="0"/>
              <a:t>) </a:t>
            </a:r>
            <a:r>
              <a:rPr kumimoji="1" lang="ja-JP" altLang="en-US" dirty="0"/>
              <a:t>で得られます。</a:t>
            </a:r>
            <a:endParaRPr kumimoji="1" lang="en-US" altLang="ja-JP" dirty="0"/>
          </a:p>
          <a:p>
            <a:r>
              <a:rPr kumimoji="1" lang="ja-JP" altLang="en-US" dirty="0"/>
              <a:t>また、それを入れる </a:t>
            </a:r>
            <a:r>
              <a:rPr kumimoji="1" lang="en-US" altLang="ja-JP" dirty="0" err="1"/>
              <a:t>Dseg</a:t>
            </a:r>
            <a:r>
              <a:rPr kumimoji="1" lang="en-US" altLang="ja-JP" dirty="0"/>
              <a:t> </a:t>
            </a:r>
            <a:r>
              <a:rPr kumimoji="1" lang="ja-JP" altLang="en-US" dirty="0"/>
              <a:t>の番地は、</a:t>
            </a:r>
            <a:r>
              <a:rPr kumimoji="1" lang="en-US" altLang="ja-JP" dirty="0"/>
              <a:t>address + </a:t>
            </a:r>
            <a:r>
              <a:rPr kumimoji="1" lang="en-US" altLang="ja-JP" dirty="0" err="1"/>
              <a:t>i</a:t>
            </a:r>
            <a:r>
              <a:rPr kumimoji="1" lang="en-US" altLang="ja-JP" dirty="0"/>
              <a:t>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51</a:t>
            </a:fld>
            <a:endParaRPr kumimoji="1" lang="ja-JP" altLang="en-US"/>
          </a:p>
        </p:txBody>
      </p:sp>
    </p:spTree>
    <p:extLst>
      <p:ext uri="{BB962C8B-B14F-4D97-AF65-F5344CB8AC3E}">
        <p14:creationId xmlns:p14="http://schemas.microsoft.com/office/powerpoint/2010/main" val="13770525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次は変数を参照する部分のコード生成を見てみましょう。</a:t>
            </a:r>
            <a:endParaRPr kumimoji="1" lang="en-US" altLang="ja-JP" dirty="0"/>
          </a:p>
          <a:p>
            <a:r>
              <a:rPr kumimoji="1" lang="ja-JP" altLang="en-US" dirty="0"/>
              <a:t>変数のコードは、代入の左辺に来る左辺値の場合と、</a:t>
            </a:r>
            <a:endParaRPr kumimoji="1" lang="en-US" altLang="ja-JP" dirty="0"/>
          </a:p>
          <a:p>
            <a:r>
              <a:rPr kumimoji="1" lang="ja-JP" altLang="en-US" dirty="0"/>
              <a:t>それ以外の右辺値の場合とで異なります。</a:t>
            </a:r>
            <a:endParaRPr kumimoji="1" lang="en-US" altLang="ja-JP" dirty="0"/>
          </a:p>
          <a:p>
            <a:r>
              <a:rPr kumimoji="1" lang="ja-JP" altLang="en-US" dirty="0"/>
              <a:t>代入の左辺に来る場合は、変数のアドレスをスタックに積みます。</a:t>
            </a:r>
            <a:endParaRPr kumimoji="1" lang="en-US" altLang="ja-JP" dirty="0"/>
          </a:p>
          <a:p>
            <a:r>
              <a:rPr kumimoji="1" lang="ja-JP" altLang="en-US" dirty="0"/>
              <a:t>それ以外の場合は、変数の中身をスタックに積みます。</a:t>
            </a:r>
            <a:endParaRPr kumimoji="1" lang="en-US" altLang="ja-JP" dirty="0"/>
          </a:p>
          <a:p>
            <a:r>
              <a:rPr kumimoji="1" lang="ja-JP" altLang="en-US" dirty="0"/>
              <a:t>スカラー変数の場合は、</a:t>
            </a:r>
            <a:endParaRPr kumimoji="1" lang="en-US" altLang="ja-JP" dirty="0"/>
          </a:p>
          <a:p>
            <a:r>
              <a:rPr kumimoji="1" lang="ja-JP" altLang="en-US" dirty="0"/>
              <a:t>左辺値なら </a:t>
            </a:r>
            <a:r>
              <a:rPr kumimoji="1" lang="en-US" altLang="ja-JP" dirty="0"/>
              <a:t>PUSHI </a:t>
            </a:r>
            <a:r>
              <a:rPr kumimoji="1" lang="ja-JP" altLang="en-US" dirty="0"/>
              <a:t>で変数のアドレスを積みます。</a:t>
            </a:r>
            <a:endParaRPr kumimoji="1" lang="en-US" altLang="ja-JP" dirty="0"/>
          </a:p>
          <a:p>
            <a:r>
              <a:rPr kumimoji="1" lang="ja-JP" altLang="en-US" dirty="0"/>
              <a:t>右辺値なら、 </a:t>
            </a:r>
            <a:r>
              <a:rPr kumimoji="1" lang="en-US" altLang="ja-JP" dirty="0"/>
              <a:t>PUSH </a:t>
            </a:r>
            <a:r>
              <a:rPr kumimoji="1" lang="ja-JP" altLang="en-US" dirty="0"/>
              <a:t>で変数のアドレスを積みます。</a:t>
            </a:r>
            <a:endParaRPr kumimoji="1" lang="en-US" altLang="ja-JP" dirty="0"/>
          </a:p>
          <a:p>
            <a:r>
              <a:rPr kumimoji="1" lang="ja-JP" altLang="en-US" dirty="0"/>
              <a:t>配列の場合は、左辺値なら、</a:t>
            </a:r>
            <a:r>
              <a:rPr kumimoji="1" lang="en-US" altLang="ja-JP" dirty="0"/>
              <a:t>PUSHI </a:t>
            </a:r>
            <a:r>
              <a:rPr kumimoji="1" lang="ja-JP" altLang="en-US" dirty="0"/>
              <a:t>で配列の先頭の番地を積みます。</a:t>
            </a:r>
            <a:endParaRPr kumimoji="1" lang="en-US" altLang="ja-JP" dirty="0"/>
          </a:p>
          <a:p>
            <a:r>
              <a:rPr kumimoji="1" lang="ja-JP" altLang="en-US" dirty="0"/>
              <a:t>次に添え字の中身を積み、</a:t>
            </a:r>
            <a:r>
              <a:rPr kumimoji="1" lang="en-US" altLang="ja-JP" dirty="0"/>
              <a:t>ADD </a:t>
            </a:r>
            <a:r>
              <a:rPr kumimoji="1" lang="ja-JP" altLang="en-US" dirty="0"/>
              <a:t>とします。</a:t>
            </a:r>
            <a:endParaRPr kumimoji="1" lang="en-US" altLang="ja-JP" dirty="0"/>
          </a:p>
          <a:p>
            <a:r>
              <a:rPr kumimoji="1" lang="ja-JP" altLang="en-US" dirty="0"/>
              <a:t>右辺値の場合は、そこにさらに </a:t>
            </a:r>
            <a:r>
              <a:rPr kumimoji="1" lang="en-US" altLang="ja-JP" dirty="0"/>
              <a:t>LOAD </a:t>
            </a:r>
            <a:r>
              <a:rPr kumimoji="1" lang="ja-JP" altLang="en-US" dirty="0"/>
              <a:t>を付けます。</a:t>
            </a:r>
            <a:endParaRPr kumimoji="1" lang="en-US" altLang="ja-JP" dirty="0"/>
          </a:p>
          <a:p>
            <a:r>
              <a:rPr kumimoji="1" lang="ja-JP" altLang="en-US" dirty="0"/>
              <a:t>スカラー変数、配列、どちらの場合でも、左辺値か右辺値かにより、コードが異なります。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52</a:t>
            </a:fld>
            <a:endParaRPr kumimoji="1" lang="ja-JP" altLang="en-US"/>
          </a:p>
        </p:txBody>
      </p:sp>
    </p:spTree>
    <p:extLst>
      <p:ext uri="{BB962C8B-B14F-4D97-AF65-F5344CB8AC3E}">
        <p14:creationId xmlns:p14="http://schemas.microsoft.com/office/powerpoint/2010/main" val="34037573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変数のコード生成を見てみましょう。</a:t>
            </a:r>
            <a:endParaRPr kumimoji="1" lang="en-US" altLang="ja-JP" dirty="0"/>
          </a:p>
          <a:p>
            <a:r>
              <a:rPr kumimoji="1" lang="ja-JP" altLang="en-US" dirty="0"/>
              <a:t>まずスカラー変数で考えます。</a:t>
            </a:r>
            <a:endParaRPr kumimoji="1" lang="en-US" altLang="ja-JP" dirty="0"/>
          </a:p>
          <a:p>
            <a:r>
              <a:rPr kumimoji="1" lang="ja-JP" altLang="en-US" dirty="0"/>
              <a:t>変数のコード生成するには、変数の番地が必要です。</a:t>
            </a:r>
            <a:endParaRPr kumimoji="1" lang="en-US" altLang="ja-JP" dirty="0"/>
          </a:p>
          <a:p>
            <a:r>
              <a:rPr kumimoji="1" lang="en-US" altLang="ja-JP" dirty="0"/>
              <a:t>token </a:t>
            </a:r>
            <a:r>
              <a:rPr kumimoji="1" lang="ja-JP" altLang="en-US" dirty="0"/>
              <a:t>から変数名 </a:t>
            </a:r>
            <a:r>
              <a:rPr kumimoji="1" lang="en-US" altLang="ja-JP" dirty="0"/>
              <a:t>name </a:t>
            </a:r>
            <a:r>
              <a:rPr kumimoji="1" lang="ja-JP" altLang="en-US" dirty="0"/>
              <a:t>を取り出し、</a:t>
            </a:r>
            <a:endParaRPr kumimoji="1" lang="en-US" altLang="ja-JP" dirty="0"/>
          </a:p>
          <a:p>
            <a:r>
              <a:rPr kumimoji="1" lang="en-US" altLang="ja-JP" dirty="0" err="1"/>
              <a:t>varTable</a:t>
            </a:r>
            <a:r>
              <a:rPr kumimoji="1" lang="ja-JP" altLang="en-US" dirty="0"/>
              <a:t> を参照して番地 </a:t>
            </a:r>
            <a:r>
              <a:rPr kumimoji="1" lang="en-US" altLang="ja-JP" dirty="0"/>
              <a:t>address</a:t>
            </a:r>
            <a:r>
              <a:rPr kumimoji="1" lang="ja-JP" altLang="en-US" dirty="0"/>
              <a:t>を得ます。</a:t>
            </a:r>
            <a:endParaRPr kumimoji="1" lang="en-US" altLang="ja-JP" dirty="0"/>
          </a:p>
          <a:p>
            <a:r>
              <a:rPr kumimoji="1" lang="ja-JP" altLang="en-US" dirty="0"/>
              <a:t>変数のコードは左辺値か右辺値かにより異なります。</a:t>
            </a:r>
            <a:endParaRPr kumimoji="1" lang="en-US" altLang="ja-JP" dirty="0"/>
          </a:p>
          <a:p>
            <a:r>
              <a:rPr kumimoji="1" lang="ja-JP" altLang="en-US" dirty="0"/>
              <a:t>左辺値なら </a:t>
            </a:r>
            <a:r>
              <a:rPr kumimoji="1" lang="en-US" altLang="ja-JP" dirty="0"/>
              <a:t>PUSHI address </a:t>
            </a:r>
            <a:r>
              <a:rPr kumimoji="1" lang="ja-JP" altLang="en-US" dirty="0"/>
              <a:t>とし、</a:t>
            </a:r>
            <a:endParaRPr kumimoji="1" lang="en-US" altLang="ja-JP" dirty="0"/>
          </a:p>
          <a:p>
            <a:r>
              <a:rPr kumimoji="1" lang="ja-JP" altLang="en-US" dirty="0"/>
              <a:t>右辺値なら </a:t>
            </a:r>
            <a:r>
              <a:rPr kumimoji="1" lang="en-US" altLang="ja-JP" dirty="0"/>
              <a:t>PUSH address </a:t>
            </a:r>
            <a:r>
              <a:rPr kumimoji="1" lang="ja-JP" altLang="en-US" dirty="0"/>
              <a:t>とします。</a:t>
            </a:r>
            <a:endParaRPr kumimoji="1" lang="en-US" altLang="ja-JP" dirty="0"/>
          </a:p>
          <a:p>
            <a:r>
              <a:rPr kumimoji="1" lang="ja-JP" altLang="en-US" dirty="0"/>
              <a:t>さて、ここで左辺値が必要かどうか、の判定をしなければなりません。</a:t>
            </a:r>
            <a:endParaRPr kumimoji="1" lang="en-US" altLang="ja-JP" dirty="0"/>
          </a:p>
          <a:p>
            <a:r>
              <a:rPr kumimoji="1" lang="ja-JP" altLang="en-US" dirty="0"/>
              <a:t>左辺値が必要になるのはどのような場合でしょうか？</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53</a:t>
            </a:fld>
            <a:endParaRPr kumimoji="1" lang="ja-JP" altLang="en-US"/>
          </a:p>
        </p:txBody>
      </p:sp>
    </p:spTree>
    <p:extLst>
      <p:ext uri="{BB962C8B-B14F-4D97-AF65-F5344CB8AC3E}">
        <p14:creationId xmlns:p14="http://schemas.microsoft.com/office/powerpoint/2010/main" val="23490824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左辺値が必要になるのは、代入の左辺に来る場合です。</a:t>
            </a:r>
            <a:endParaRPr kumimoji="1" lang="en-US" altLang="ja-JP" dirty="0"/>
          </a:p>
          <a:p>
            <a:r>
              <a:rPr kumimoji="1" lang="ja-JP" altLang="en-US" dirty="0"/>
              <a:t>なので、次に来るトークンが、代入であれば左辺値を積みます。</a:t>
            </a:r>
            <a:endParaRPr kumimoji="1" lang="en-US" altLang="ja-JP" dirty="0"/>
          </a:p>
          <a:p>
            <a:r>
              <a:rPr kumimoji="1" lang="en-US" altLang="ja-JP" dirty="0"/>
              <a:t>if (token == “=“) </a:t>
            </a:r>
            <a:r>
              <a:rPr kumimoji="1" lang="ja-JP" altLang="en-US" dirty="0"/>
              <a:t>として、判定します。</a:t>
            </a:r>
            <a:endParaRPr kumimoji="1" lang="en-US" altLang="ja-JP" dirty="0"/>
          </a:p>
          <a:p>
            <a:r>
              <a:rPr kumimoji="1" lang="ja-JP" altLang="en-US" dirty="0"/>
              <a:t>次のトークンが代入であれば左辺値ですので </a:t>
            </a:r>
            <a:r>
              <a:rPr kumimoji="1" lang="en-US" altLang="ja-JP" dirty="0"/>
              <a:t>PUSHI</a:t>
            </a:r>
          </a:p>
          <a:p>
            <a:r>
              <a:rPr kumimoji="1" lang="ja-JP" altLang="en-US" dirty="0"/>
              <a:t>そうでなければ </a:t>
            </a:r>
            <a:r>
              <a:rPr kumimoji="1" lang="en-US" altLang="ja-JP" dirty="0"/>
              <a:t>PUSH </a:t>
            </a:r>
            <a:r>
              <a:rPr kumimoji="1" lang="ja-JP" altLang="en-US" dirty="0"/>
              <a:t>とします。</a:t>
            </a:r>
            <a:endParaRPr kumimoji="1" lang="en-US" altLang="ja-JP" dirty="0"/>
          </a:p>
          <a:p>
            <a:r>
              <a:rPr kumimoji="1" lang="ja-JP" altLang="en-US" dirty="0"/>
              <a:t>ここでのトークンの参照は、次のトークンを先読みしているだけですので、</a:t>
            </a:r>
            <a:endParaRPr kumimoji="1" lang="en-US" altLang="ja-JP" dirty="0"/>
          </a:p>
          <a:p>
            <a:r>
              <a:rPr kumimoji="1" lang="en-US" altLang="ja-JP" dirty="0"/>
              <a:t>token = </a:t>
            </a:r>
            <a:r>
              <a:rPr kumimoji="1" lang="en-US" altLang="ja-JP" dirty="0" err="1"/>
              <a:t>nextToken</a:t>
            </a:r>
            <a:r>
              <a:rPr kumimoji="1" lang="en-US" altLang="ja-JP" dirty="0"/>
              <a:t>() </a:t>
            </a:r>
            <a:r>
              <a:rPr kumimoji="1" lang="ja-JP" altLang="en-US" dirty="0"/>
              <a:t>はしないでください。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54</a:t>
            </a:fld>
            <a:endParaRPr kumimoji="1" lang="ja-JP" altLang="en-US"/>
          </a:p>
        </p:txBody>
      </p:sp>
    </p:spTree>
    <p:extLst>
      <p:ext uri="{BB962C8B-B14F-4D97-AF65-F5344CB8AC3E}">
        <p14:creationId xmlns:p14="http://schemas.microsoft.com/office/powerpoint/2010/main" val="39493705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変数のコード生成プログラムはこのようになります。</a:t>
            </a:r>
            <a:endParaRPr kumimoji="1" lang="en-US" altLang="ja-JP" dirty="0"/>
          </a:p>
          <a:p>
            <a:r>
              <a:rPr kumimoji="1" lang="ja-JP" altLang="en-US" dirty="0"/>
              <a:t>次のトークンを参照して、代入が来れば左辺値が必要です。</a:t>
            </a:r>
            <a:endParaRPr kumimoji="1" lang="en-US" altLang="ja-JP" dirty="0"/>
          </a:p>
          <a:p>
            <a:r>
              <a:rPr kumimoji="1" lang="ja-JP" altLang="en-US" dirty="0"/>
              <a:t>代入には、</a:t>
            </a:r>
            <a:r>
              <a:rPr kumimoji="1" lang="en-US" altLang="ja-JP" dirty="0"/>
              <a:t>”=“ </a:t>
            </a:r>
            <a:r>
              <a:rPr kumimoji="1" lang="ja-JP" altLang="en-US" dirty="0"/>
              <a:t>だけでなく、</a:t>
            </a:r>
            <a:r>
              <a:rPr kumimoji="1" lang="en-US" altLang="ja-JP" dirty="0"/>
              <a:t>”+=“ </a:t>
            </a:r>
            <a:r>
              <a:rPr kumimoji="1" lang="ja-JP" altLang="en-US" dirty="0"/>
              <a:t>や </a:t>
            </a:r>
            <a:r>
              <a:rPr kumimoji="1" lang="en-US" altLang="ja-JP" dirty="0"/>
              <a:t>“-=“ </a:t>
            </a:r>
            <a:r>
              <a:rPr kumimoji="1" lang="ja-JP" altLang="en-US" dirty="0"/>
              <a:t>などもありますので、</a:t>
            </a:r>
            <a:endParaRPr kumimoji="1" lang="en-US" altLang="ja-JP" dirty="0"/>
          </a:p>
          <a:p>
            <a:r>
              <a:rPr kumimoji="1" lang="ja-JP" altLang="en-US" dirty="0"/>
              <a:t>条件式に加えてください。</a:t>
            </a:r>
            <a:endParaRPr kumimoji="1" lang="en-US" altLang="ja-JP" dirty="0"/>
          </a:p>
          <a:p>
            <a:r>
              <a:rPr kumimoji="1" lang="ja-JP" altLang="en-US" dirty="0"/>
              <a:t>左辺値が必要なら </a:t>
            </a:r>
            <a:r>
              <a:rPr kumimoji="1" lang="en-US" altLang="ja-JP" dirty="0"/>
              <a:t>PUSHI</a:t>
            </a:r>
          </a:p>
          <a:p>
            <a:r>
              <a:rPr kumimoji="1" lang="ja-JP" altLang="en-US" dirty="0"/>
              <a:t>右辺値が必要なら </a:t>
            </a:r>
            <a:r>
              <a:rPr kumimoji="1" lang="en-US" altLang="ja-JP" dirty="0"/>
              <a:t>PUSH </a:t>
            </a:r>
            <a:r>
              <a:rPr kumimoji="1" lang="ja-JP" altLang="en-US" dirty="0"/>
              <a:t>です。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55</a:t>
            </a:fld>
            <a:endParaRPr kumimoji="1" lang="ja-JP" altLang="en-US"/>
          </a:p>
        </p:txBody>
      </p:sp>
    </p:spTree>
    <p:extLst>
      <p:ext uri="{BB962C8B-B14F-4D97-AF65-F5344CB8AC3E}">
        <p14:creationId xmlns:p14="http://schemas.microsoft.com/office/powerpoint/2010/main" val="411271547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次は配列の場合を見てみましょう。</a:t>
            </a:r>
            <a:endParaRPr kumimoji="1" lang="en-US" altLang="ja-JP" dirty="0"/>
          </a:p>
          <a:p>
            <a:r>
              <a:rPr kumimoji="1" lang="ja-JP" altLang="en-US" dirty="0"/>
              <a:t>配列のアセンブラコードは、左辺値なら</a:t>
            </a:r>
            <a:endParaRPr kumimoji="1" lang="en-US" altLang="ja-JP" dirty="0"/>
          </a:p>
          <a:p>
            <a:r>
              <a:rPr kumimoji="1" lang="en-US" altLang="ja-JP" dirty="0"/>
              <a:t>PUSHI </a:t>
            </a:r>
            <a:r>
              <a:rPr kumimoji="1" lang="ja-JP" altLang="en-US" dirty="0"/>
              <a:t>式のコード </a:t>
            </a:r>
            <a:r>
              <a:rPr kumimoji="1" lang="en-US" altLang="ja-JP" dirty="0"/>
              <a:t>ADD</a:t>
            </a:r>
          </a:p>
          <a:p>
            <a:r>
              <a:rPr kumimoji="1" lang="ja-JP" altLang="en-US" dirty="0"/>
              <a:t>右辺値なら</a:t>
            </a:r>
            <a:endParaRPr kumimoji="1" lang="en-US" altLang="ja-JP" dirty="0"/>
          </a:p>
          <a:p>
            <a:r>
              <a:rPr kumimoji="1" lang="en-US" altLang="ja-JP" dirty="0"/>
              <a:t>PUSHI </a:t>
            </a:r>
            <a:r>
              <a:rPr kumimoji="1" lang="ja-JP" altLang="en-US" dirty="0"/>
              <a:t>式のコード </a:t>
            </a:r>
            <a:r>
              <a:rPr kumimoji="1" lang="en-US" altLang="ja-JP" dirty="0"/>
              <a:t>ADD LOAD </a:t>
            </a:r>
            <a:r>
              <a:rPr kumimoji="1" lang="ja-JP" altLang="en-US" dirty="0"/>
              <a:t>です。</a:t>
            </a:r>
            <a:endParaRPr kumimoji="1" lang="en-US" altLang="ja-JP" dirty="0"/>
          </a:p>
          <a:p>
            <a:r>
              <a:rPr kumimoji="1" lang="en-US" altLang="ja-JP" dirty="0"/>
              <a:t>PUSHI </a:t>
            </a:r>
            <a:r>
              <a:rPr kumimoji="1" lang="ja-JP" altLang="en-US" dirty="0"/>
              <a:t>式のコード </a:t>
            </a:r>
            <a:r>
              <a:rPr kumimoji="1" lang="en-US" altLang="ja-JP" dirty="0"/>
              <a:t>ADD </a:t>
            </a:r>
            <a:r>
              <a:rPr kumimoji="1" lang="ja-JP" altLang="en-US" dirty="0"/>
              <a:t>までは共通ですので、</a:t>
            </a:r>
            <a:endParaRPr kumimoji="1" lang="en-US" altLang="ja-JP" dirty="0"/>
          </a:p>
          <a:p>
            <a:r>
              <a:rPr kumimoji="1" lang="ja-JP" altLang="en-US" dirty="0"/>
              <a:t>ここまでのコードを </a:t>
            </a:r>
            <a:r>
              <a:rPr kumimoji="1" lang="en-US" altLang="ja-JP" dirty="0" err="1"/>
              <a:t>Iseg</a:t>
            </a:r>
            <a:r>
              <a:rPr kumimoji="1" lang="en-US" altLang="ja-JP" dirty="0"/>
              <a:t> </a:t>
            </a:r>
            <a:r>
              <a:rPr kumimoji="1" lang="ja-JP" altLang="en-US" dirty="0"/>
              <a:t>に積んだところで左辺値か右辺値かの判定をします。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56</a:t>
            </a:fld>
            <a:endParaRPr kumimoji="1" lang="ja-JP" altLang="en-US"/>
          </a:p>
        </p:txBody>
      </p:sp>
    </p:spTree>
    <p:extLst>
      <p:ext uri="{BB962C8B-B14F-4D97-AF65-F5344CB8AC3E}">
        <p14:creationId xmlns:p14="http://schemas.microsoft.com/office/powerpoint/2010/main" val="16584546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配列の場合、</a:t>
            </a:r>
            <a:endParaRPr kumimoji="1" lang="en-US" altLang="ja-JP" dirty="0"/>
          </a:p>
          <a:p>
            <a:r>
              <a:rPr kumimoji="1" lang="ja-JP" altLang="en-US" dirty="0"/>
              <a:t>まず </a:t>
            </a:r>
            <a:r>
              <a:rPr kumimoji="1" lang="en-US" altLang="ja-JP" dirty="0"/>
              <a:t>PUSHI </a:t>
            </a:r>
            <a:r>
              <a:rPr kumimoji="1" lang="ja-JP" altLang="en-US" dirty="0"/>
              <a:t>で先頭の番地を積みます。</a:t>
            </a:r>
            <a:endParaRPr kumimoji="1" lang="en-US" altLang="ja-JP" dirty="0"/>
          </a:p>
          <a:p>
            <a:r>
              <a:rPr kumimoji="1" lang="en-US" altLang="ja-JP" dirty="0" err="1"/>
              <a:t>parseExp</a:t>
            </a:r>
            <a:r>
              <a:rPr kumimoji="1" lang="en-US" altLang="ja-JP" dirty="0"/>
              <a:t>() </a:t>
            </a:r>
            <a:r>
              <a:rPr kumimoji="1" lang="ja-JP" altLang="en-US" dirty="0"/>
              <a:t>で式の評価値がスタックに積まれ舞ますので、</a:t>
            </a:r>
            <a:endParaRPr kumimoji="1" lang="en-US" altLang="ja-JP" dirty="0"/>
          </a:p>
          <a:p>
            <a:r>
              <a:rPr kumimoji="1" lang="en-US" altLang="ja-JP" dirty="0"/>
              <a:t>appendCode (ADD); </a:t>
            </a:r>
            <a:r>
              <a:rPr kumimoji="1" lang="ja-JP" altLang="en-US" dirty="0"/>
              <a:t>とすると、スタックには配列の番地、左辺値が積まれます。</a:t>
            </a:r>
            <a:endParaRPr kumimoji="1" lang="en-US" altLang="ja-JP" dirty="0"/>
          </a:p>
          <a:p>
            <a:r>
              <a:rPr kumimoji="1" lang="ja-JP" altLang="en-US" dirty="0"/>
              <a:t>ここで次に来るトークンが代入かどうか判定し、</a:t>
            </a:r>
            <a:endParaRPr kumimoji="1" lang="en-US" altLang="ja-JP" dirty="0"/>
          </a:p>
          <a:p>
            <a:r>
              <a:rPr kumimoji="1" lang="ja-JP" altLang="en-US" dirty="0"/>
              <a:t>代入以外であれば、右辺値が必要ですので、</a:t>
            </a:r>
            <a:endParaRPr kumimoji="1" lang="en-US" altLang="ja-JP" dirty="0"/>
          </a:p>
          <a:p>
            <a:r>
              <a:rPr kumimoji="1" lang="en-US" altLang="ja-JP" dirty="0"/>
              <a:t>appendCode (LOAD); </a:t>
            </a:r>
            <a:r>
              <a:rPr kumimoji="1" lang="ja-JP" altLang="en-US" dirty="0"/>
              <a:t>として、</a:t>
            </a:r>
            <a:endParaRPr kumimoji="1" lang="en-US" altLang="ja-JP" dirty="0"/>
          </a:p>
          <a:p>
            <a:r>
              <a:rPr kumimoji="1" lang="ja-JP" altLang="en-US" dirty="0"/>
              <a:t>左辺値を右辺値に変換します。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57</a:t>
            </a:fld>
            <a:endParaRPr kumimoji="1" lang="ja-JP" altLang="en-US"/>
          </a:p>
        </p:txBody>
      </p:sp>
    </p:spTree>
    <p:extLst>
      <p:ext uri="{BB962C8B-B14F-4D97-AF65-F5344CB8AC3E}">
        <p14:creationId xmlns:p14="http://schemas.microsoft.com/office/powerpoint/2010/main" val="302587904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式の中に現れる変数のコードは、代入の左辺か否かにより異なります。</a:t>
            </a:r>
            <a:endParaRPr kumimoji="1" lang="en-US" altLang="ja-JP" dirty="0"/>
          </a:p>
          <a:p>
            <a:r>
              <a:rPr kumimoji="1" lang="ja-JP" altLang="en-US" dirty="0"/>
              <a:t>代入以外の場合は、式の中に現れる変数は右辺値を積みます。</a:t>
            </a:r>
            <a:endParaRPr kumimoji="1" lang="en-US" altLang="ja-JP" dirty="0"/>
          </a:p>
          <a:p>
            <a:r>
              <a:rPr kumimoji="1" lang="ja-JP" altLang="en-US" dirty="0"/>
              <a:t>代入の場合は、</a:t>
            </a:r>
            <a:endParaRPr kumimoji="1" lang="en-US" altLang="ja-JP" dirty="0"/>
          </a:p>
          <a:p>
            <a:r>
              <a:rPr kumimoji="1" lang="ja-JP" altLang="en-US" dirty="0"/>
              <a:t>代入の左辺では左辺値を積み、右辺では右辺値を積みます。</a:t>
            </a:r>
            <a:endParaRPr kumimoji="1" lang="en-US" altLang="ja-JP" dirty="0"/>
          </a:p>
          <a:p>
            <a:r>
              <a:rPr kumimoji="1" lang="ja-JP" altLang="en-US" dirty="0"/>
              <a:t>その後 </a:t>
            </a:r>
            <a:r>
              <a:rPr kumimoji="1" lang="en-US" altLang="ja-JP" dirty="0"/>
              <a:t>ASSGN </a:t>
            </a:r>
            <a:r>
              <a:rPr kumimoji="1" lang="ja-JP" altLang="en-US" dirty="0"/>
              <a:t>すれば、左辺の変数に右辺の値が代入できます。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58</a:t>
            </a:fld>
            <a:endParaRPr kumimoji="1" lang="ja-JP" altLang="en-US"/>
          </a:p>
        </p:txBody>
      </p:sp>
    </p:spTree>
    <p:extLst>
      <p:ext uri="{BB962C8B-B14F-4D97-AF65-F5344CB8AC3E}">
        <p14:creationId xmlns:p14="http://schemas.microsoft.com/office/powerpoint/2010/main" val="278426409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こちらが代入のプログラムです。</a:t>
            </a:r>
            <a:endParaRPr kumimoji="1" lang="en-US" altLang="ja-JP" dirty="0"/>
          </a:p>
          <a:p>
            <a:r>
              <a:rPr kumimoji="1" lang="en-US" altLang="ja-JP" dirty="0" err="1"/>
              <a:t>parseExp</a:t>
            </a:r>
            <a:r>
              <a:rPr kumimoji="1" lang="en-US" altLang="ja-JP" dirty="0"/>
              <a:t>()</a:t>
            </a:r>
            <a:r>
              <a:rPr kumimoji="1" lang="ja-JP" altLang="en-US" dirty="0"/>
              <a:t> の返り値として、左辺値の有無が返ってきますので、</a:t>
            </a:r>
            <a:endParaRPr kumimoji="1" lang="en-US" altLang="ja-JP" dirty="0"/>
          </a:p>
          <a:p>
            <a:r>
              <a:rPr kumimoji="1" lang="ja-JP" altLang="en-US" dirty="0"/>
              <a:t>それを </a:t>
            </a:r>
            <a:r>
              <a:rPr kumimoji="1" lang="en-US" altLang="ja-JP" dirty="0" err="1"/>
              <a:t>boolean</a:t>
            </a:r>
            <a:r>
              <a:rPr kumimoji="1" lang="en-US" altLang="ja-JP" dirty="0"/>
              <a:t> </a:t>
            </a:r>
            <a:r>
              <a:rPr kumimoji="1" lang="ja-JP" altLang="en-US" dirty="0"/>
              <a:t>型変数 </a:t>
            </a:r>
            <a:r>
              <a:rPr kumimoji="1" lang="en-US" altLang="ja-JP" dirty="0" err="1"/>
              <a:t>hasLeftValue</a:t>
            </a:r>
            <a:r>
              <a:rPr kumimoji="1" lang="en-US" altLang="ja-JP" dirty="0"/>
              <a:t> </a:t>
            </a:r>
            <a:r>
              <a:rPr kumimoji="1" lang="ja-JP" altLang="en-US" dirty="0"/>
              <a:t>に記憶しておきます。</a:t>
            </a:r>
            <a:endParaRPr kumimoji="1" lang="en-US" altLang="ja-JP" dirty="0"/>
          </a:p>
          <a:p>
            <a:r>
              <a:rPr kumimoji="1" lang="en-US" altLang="ja-JP" dirty="0" err="1"/>
              <a:t>parseExp</a:t>
            </a:r>
            <a:r>
              <a:rPr kumimoji="1" lang="en-US" altLang="ja-JP" dirty="0"/>
              <a:t>() </a:t>
            </a:r>
            <a:r>
              <a:rPr kumimoji="1" lang="ja-JP" altLang="en-US" dirty="0"/>
              <a:t>以下がきちんと組まれていれば、左辺値が必要な場合は</a:t>
            </a:r>
            <a:endParaRPr kumimoji="1" lang="en-US" altLang="ja-JP" dirty="0"/>
          </a:p>
          <a:p>
            <a:r>
              <a:rPr kumimoji="1" lang="ja-JP" altLang="en-US" dirty="0"/>
              <a:t>スタックトップには左辺値が積まれています。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次のトークンが </a:t>
            </a:r>
            <a:r>
              <a:rPr kumimoji="1" lang="en-US" altLang="ja-JP" dirty="0"/>
              <a:t>“=“ </a:t>
            </a:r>
            <a:r>
              <a:rPr kumimoji="1" lang="ja-JP" altLang="en-US" dirty="0"/>
              <a:t>の場合、代入ですので、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&lt;Exp&gt; </a:t>
            </a:r>
            <a:r>
              <a:rPr kumimoji="1" lang="ja-JP" altLang="en-US" dirty="0"/>
              <a:t>は左辺値を持たなければなりません。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このときは、</a:t>
            </a:r>
            <a:r>
              <a:rPr kumimoji="1" lang="en-US" altLang="ja-JP" dirty="0" err="1"/>
              <a:t>hasLeftValue</a:t>
            </a:r>
            <a:r>
              <a:rPr kumimoji="1" lang="en-US" altLang="ja-JP" dirty="0"/>
              <a:t> </a:t>
            </a:r>
            <a:r>
              <a:rPr kumimoji="1" lang="ja-JP" altLang="en-US" dirty="0"/>
              <a:t>の値が </a:t>
            </a:r>
            <a:r>
              <a:rPr kumimoji="1" lang="en-US" altLang="ja-JP" dirty="0"/>
              <a:t>false </a:t>
            </a:r>
            <a:r>
              <a:rPr kumimoji="1" lang="ja-JP" altLang="en-US" dirty="0"/>
              <a:t>であれば、左辺値が無いとして制約エラーにします。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parseExpression</a:t>
            </a:r>
            <a:r>
              <a:rPr kumimoji="1" lang="en-US" altLang="ja-JP" dirty="0"/>
              <a:t>() </a:t>
            </a:r>
            <a:r>
              <a:rPr kumimoji="1" lang="ja-JP" altLang="en-US" dirty="0"/>
              <a:t>を呼び出した後に、</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appendCode (ASSGN); </a:t>
            </a:r>
            <a:r>
              <a:rPr kumimoji="1" lang="ja-JP" altLang="en-US" dirty="0"/>
              <a:t>とします。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59</a:t>
            </a:fld>
            <a:endParaRPr kumimoji="1" lang="ja-JP" altLang="en-US"/>
          </a:p>
        </p:txBody>
      </p:sp>
    </p:spTree>
    <p:extLst>
      <p:ext uri="{BB962C8B-B14F-4D97-AF65-F5344CB8AC3E}">
        <p14:creationId xmlns:p14="http://schemas.microsoft.com/office/powerpoint/2010/main" val="836706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こちらがスタックマシンの概念図です。</a:t>
            </a:r>
            <a:endParaRPr kumimoji="1" lang="en-US" altLang="ja-JP" dirty="0"/>
          </a:p>
          <a:p>
            <a:r>
              <a:rPr kumimoji="1" lang="en-US" altLang="ja-JP" dirty="0" err="1"/>
              <a:t>Iseg</a:t>
            </a:r>
            <a:r>
              <a:rPr kumimoji="1" lang="en-US" altLang="ja-JP" dirty="0"/>
              <a:t> </a:t>
            </a:r>
            <a:r>
              <a:rPr kumimoji="1" lang="ja-JP" altLang="en-US" dirty="0"/>
              <a:t>には</a:t>
            </a:r>
            <a:r>
              <a:rPr kumimoji="1" lang="en-US" altLang="ja-JP" dirty="0"/>
              <a:t>VSM</a:t>
            </a:r>
            <a:r>
              <a:rPr kumimoji="1" lang="ja-JP" altLang="en-US" dirty="0"/>
              <a:t>アセンブラ命令は入っており、</a:t>
            </a:r>
            <a:r>
              <a:rPr kumimoji="1" lang="en-US" altLang="ja-JP" dirty="0"/>
              <a:t>Program Counter </a:t>
            </a:r>
            <a:r>
              <a:rPr kumimoji="1" lang="ja-JP" altLang="en-US" dirty="0"/>
              <a:t>が現在実行中のアセンブラ命令を指しています。</a:t>
            </a:r>
            <a:endParaRPr kumimoji="1" lang="en-US" altLang="ja-JP" dirty="0"/>
          </a:p>
          <a:p>
            <a:r>
              <a:rPr kumimoji="1" lang="en-US" altLang="ja-JP" dirty="0" err="1"/>
              <a:t>Dseg</a:t>
            </a:r>
            <a:r>
              <a:rPr kumimoji="1" lang="en-US" altLang="ja-JP" dirty="0"/>
              <a:t> </a:t>
            </a:r>
            <a:r>
              <a:rPr kumimoji="1" lang="ja-JP" altLang="en-US" dirty="0"/>
              <a:t>には現在の変数の値が入っています。</a:t>
            </a:r>
            <a:endParaRPr kumimoji="1" lang="en-US" altLang="ja-JP" dirty="0"/>
          </a:p>
          <a:p>
            <a:r>
              <a:rPr kumimoji="1" lang="en-US" altLang="ja-JP" dirty="0"/>
              <a:t>Stack </a:t>
            </a:r>
            <a:r>
              <a:rPr kumimoji="1" lang="ja-JP" altLang="en-US" dirty="0"/>
              <a:t>は作業領域で、その一番上を </a:t>
            </a:r>
            <a:r>
              <a:rPr kumimoji="1" lang="en-US" altLang="ja-JP" dirty="0"/>
              <a:t>Stack Top </a:t>
            </a:r>
            <a:r>
              <a:rPr kumimoji="1" lang="ja-JP" altLang="en-US" dirty="0"/>
              <a:t>が指しています。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a:t>
            </a:fld>
            <a:endParaRPr kumimoji="1" lang="ja-JP" altLang="en-US"/>
          </a:p>
        </p:txBody>
      </p:sp>
    </p:spTree>
    <p:extLst>
      <p:ext uri="{BB962C8B-B14F-4D97-AF65-F5344CB8AC3E}">
        <p14:creationId xmlns:p14="http://schemas.microsoft.com/office/powerpoint/2010/main" val="28091599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代入には、 </a:t>
            </a:r>
            <a:r>
              <a:rPr kumimoji="1" lang="en-US" altLang="ja-JP" dirty="0"/>
              <a:t>“=“ </a:t>
            </a:r>
            <a:r>
              <a:rPr kumimoji="1" lang="ja-JP" altLang="en-US" dirty="0"/>
              <a:t>の以外に </a:t>
            </a:r>
            <a:r>
              <a:rPr kumimoji="1" lang="en-US" altLang="ja-JP" dirty="0"/>
              <a:t>“+=“ </a:t>
            </a:r>
            <a:r>
              <a:rPr kumimoji="1" lang="ja-JP" altLang="en-US" dirty="0"/>
              <a:t>や </a:t>
            </a:r>
            <a:r>
              <a:rPr kumimoji="1" lang="en-US" altLang="ja-JP" dirty="0"/>
              <a:t>“-=“ </a:t>
            </a:r>
            <a:r>
              <a:rPr kumimoji="1" lang="ja-JP" altLang="en-US" dirty="0"/>
              <a:t>などもあります。</a:t>
            </a:r>
            <a:endParaRPr kumimoji="1" lang="en-US" altLang="ja-JP" dirty="0"/>
          </a:p>
          <a:p>
            <a:r>
              <a:rPr kumimoji="1" lang="en-US" altLang="ja-JP" dirty="0"/>
              <a:t>“+=“ </a:t>
            </a:r>
            <a:r>
              <a:rPr kumimoji="1" lang="ja-JP" altLang="en-US" dirty="0"/>
              <a:t>による加算代入の場合、</a:t>
            </a:r>
            <a:endParaRPr kumimoji="1" lang="en-US" altLang="ja-JP" dirty="0"/>
          </a:p>
          <a:p>
            <a:r>
              <a:rPr kumimoji="1" lang="ja-JP" altLang="en-US" dirty="0"/>
              <a:t>変数の左辺値を積んだあと、</a:t>
            </a:r>
            <a:endParaRPr kumimoji="1" lang="en-US" altLang="ja-JP" dirty="0"/>
          </a:p>
          <a:p>
            <a:r>
              <a:rPr kumimoji="1" lang="en-US" altLang="ja-JP" dirty="0"/>
              <a:t>COPY </a:t>
            </a:r>
            <a:r>
              <a:rPr kumimoji="1" lang="ja-JP" altLang="en-US" dirty="0"/>
              <a:t>します。</a:t>
            </a:r>
            <a:endParaRPr kumimoji="1" lang="en-US" altLang="ja-JP" dirty="0"/>
          </a:p>
          <a:p>
            <a:r>
              <a:rPr kumimoji="1" lang="ja-JP" altLang="en-US" dirty="0"/>
              <a:t>その後 </a:t>
            </a:r>
            <a:r>
              <a:rPr kumimoji="1" lang="en-US" altLang="ja-JP" dirty="0"/>
              <a:t>LOAD </a:t>
            </a:r>
            <a:r>
              <a:rPr kumimoji="1" lang="ja-JP" altLang="en-US" dirty="0"/>
              <a:t>すると、</a:t>
            </a:r>
            <a:endParaRPr kumimoji="1" lang="en-US" altLang="ja-JP" dirty="0"/>
          </a:p>
          <a:p>
            <a:r>
              <a:rPr kumimoji="1" lang="ja-JP" altLang="en-US" dirty="0"/>
              <a:t>スタックトップには変数の右辺値、スタックの</a:t>
            </a:r>
            <a:r>
              <a:rPr kumimoji="1" lang="en-US" altLang="ja-JP" dirty="0"/>
              <a:t>2</a:t>
            </a:r>
            <a:r>
              <a:rPr kumimoji="1" lang="ja-JP" altLang="en-US" dirty="0"/>
              <a:t>番目には変数の左辺値が積まれます。</a:t>
            </a:r>
            <a:endParaRPr kumimoji="1" lang="en-US" altLang="ja-JP" dirty="0"/>
          </a:p>
          <a:p>
            <a:r>
              <a:rPr kumimoji="1" lang="en-US" altLang="ja-JP" dirty="0"/>
              <a:t>&lt;Expression&gt; </a:t>
            </a:r>
            <a:r>
              <a:rPr kumimoji="1" lang="ja-JP" altLang="en-US" dirty="0"/>
              <a:t>のコードを積み、</a:t>
            </a:r>
            <a:endParaRPr kumimoji="1" lang="en-US" altLang="ja-JP" dirty="0"/>
          </a:p>
          <a:p>
            <a:r>
              <a:rPr kumimoji="1" lang="en-US" altLang="ja-JP" dirty="0"/>
              <a:t>ADD, ASSGN </a:t>
            </a:r>
            <a:r>
              <a:rPr kumimoji="1" lang="ja-JP" altLang="en-US" dirty="0"/>
              <a:t>とすれば、加算代入できます。</a:t>
            </a:r>
            <a:endParaRPr kumimoji="1" lang="en-US" altLang="ja-JP" dirty="0"/>
          </a:p>
          <a:p>
            <a:r>
              <a:rPr kumimoji="1" lang="en-US" altLang="ja-JP" dirty="0"/>
              <a:t>“=“ </a:t>
            </a:r>
            <a:r>
              <a:rPr kumimoji="1" lang="ja-JP" altLang="en-US" dirty="0"/>
              <a:t>と比べると、</a:t>
            </a:r>
            <a:r>
              <a:rPr kumimoji="1" lang="en-US" altLang="ja-JP" dirty="0"/>
              <a:t>&lt;Exp&gt; </a:t>
            </a:r>
            <a:r>
              <a:rPr kumimoji="1" lang="ja-JP" altLang="en-US" dirty="0"/>
              <a:t>の後に </a:t>
            </a:r>
            <a:r>
              <a:rPr kumimoji="1" lang="en-US" altLang="ja-JP" dirty="0"/>
              <a:t>COPY LOAD </a:t>
            </a:r>
            <a:r>
              <a:rPr kumimoji="1" lang="ja-JP" altLang="en-US" dirty="0"/>
              <a:t>があること、</a:t>
            </a:r>
            <a:endParaRPr kumimoji="1" lang="en-US" altLang="ja-JP" dirty="0"/>
          </a:p>
          <a:p>
            <a:r>
              <a:rPr kumimoji="1" lang="en-US" altLang="ja-JP" dirty="0"/>
              <a:t>&lt;Expression&gt; </a:t>
            </a:r>
            <a:r>
              <a:rPr kumimoji="1" lang="ja-JP" altLang="en-US" dirty="0"/>
              <a:t>のあとに </a:t>
            </a:r>
            <a:r>
              <a:rPr kumimoji="1" lang="en-US" altLang="ja-JP" dirty="0"/>
              <a:t>ADD </a:t>
            </a:r>
            <a:r>
              <a:rPr kumimoji="1" lang="ja-JP" altLang="en-US" dirty="0"/>
              <a:t>があるのが違います。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60</a:t>
            </a:fld>
            <a:endParaRPr kumimoji="1" lang="ja-JP" altLang="en-US"/>
          </a:p>
        </p:txBody>
      </p:sp>
    </p:spTree>
    <p:extLst>
      <p:ext uri="{BB962C8B-B14F-4D97-AF65-F5344CB8AC3E}">
        <p14:creationId xmlns:p14="http://schemas.microsoft.com/office/powerpoint/2010/main" val="229480334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加算代入等もある場合のプログラムを見てみましょう。</a:t>
            </a:r>
            <a:endParaRPr kumimoji="1" lang="en-US" altLang="ja-JP" dirty="0"/>
          </a:p>
          <a:p>
            <a:r>
              <a:rPr kumimoji="1" lang="en-US" altLang="ja-JP" dirty="0" err="1"/>
              <a:t>paeseExp</a:t>
            </a:r>
            <a:r>
              <a:rPr kumimoji="1" lang="en-US" altLang="ja-JP" dirty="0"/>
              <a:t>()</a:t>
            </a:r>
            <a:r>
              <a:rPr kumimoji="1" lang="ja-JP" altLang="en-US" dirty="0"/>
              <a:t> の後に、代入が来た場合、</a:t>
            </a:r>
            <a:endParaRPr kumimoji="1" lang="en-US" altLang="ja-JP" dirty="0"/>
          </a:p>
          <a:p>
            <a:r>
              <a:rPr kumimoji="1" lang="ja-JP" altLang="en-US" dirty="0"/>
              <a:t>まず </a:t>
            </a:r>
            <a:r>
              <a:rPr kumimoji="1" lang="en-US" altLang="ja-JP" dirty="0"/>
              <a:t>token </a:t>
            </a:r>
            <a:r>
              <a:rPr kumimoji="1" lang="ja-JP" altLang="en-US" dirty="0"/>
              <a:t>の </a:t>
            </a:r>
            <a:r>
              <a:rPr kumimoji="1" lang="en-US" altLang="ja-JP" dirty="0"/>
              <a:t>symbol </a:t>
            </a:r>
            <a:r>
              <a:rPr kumimoji="1" lang="ja-JP" altLang="en-US" dirty="0"/>
              <a:t>フィールドの値を、</a:t>
            </a:r>
            <a:r>
              <a:rPr kumimoji="1" lang="en-US" altLang="ja-JP" dirty="0"/>
              <a:t>Symbol </a:t>
            </a:r>
            <a:r>
              <a:rPr kumimoji="1" lang="ja-JP" altLang="en-US" dirty="0"/>
              <a:t>型変数 </a:t>
            </a:r>
            <a:r>
              <a:rPr kumimoji="1" lang="en-US" altLang="ja-JP" dirty="0"/>
              <a:t>op</a:t>
            </a:r>
            <a:r>
              <a:rPr kumimoji="1" lang="ja-JP" altLang="en-US" dirty="0"/>
              <a:t> に記憶しておきます。</a:t>
            </a:r>
            <a:endParaRPr kumimoji="1" lang="en-US" altLang="ja-JP" dirty="0"/>
          </a:p>
          <a:p>
            <a:r>
              <a:rPr kumimoji="1" lang="ja-JP" altLang="en-US" dirty="0"/>
              <a:t>演算子が、</a:t>
            </a:r>
            <a:r>
              <a:rPr kumimoji="1" lang="en-US" altLang="ja-JP" dirty="0"/>
              <a:t>”+=“ </a:t>
            </a:r>
            <a:r>
              <a:rPr kumimoji="1" lang="ja-JP" altLang="en-US" dirty="0"/>
              <a:t>や </a:t>
            </a:r>
            <a:r>
              <a:rPr kumimoji="1" lang="en-US" altLang="ja-JP" dirty="0"/>
              <a:t>“-=“ </a:t>
            </a:r>
            <a:r>
              <a:rPr kumimoji="1" lang="ja-JP" altLang="en-US" dirty="0"/>
              <a:t>であれば、</a:t>
            </a:r>
            <a:endParaRPr kumimoji="1" lang="en-US" altLang="ja-JP" dirty="0"/>
          </a:p>
          <a:p>
            <a:r>
              <a:rPr kumimoji="1" lang="en-US" altLang="ja-JP" dirty="0"/>
              <a:t>COPY, LOAD </a:t>
            </a:r>
            <a:r>
              <a:rPr kumimoji="1" lang="ja-JP" altLang="en-US" dirty="0"/>
              <a:t>を加えます。</a:t>
            </a:r>
            <a:endParaRPr kumimoji="1" lang="en-US" altLang="ja-JP" dirty="0"/>
          </a:p>
          <a:p>
            <a:r>
              <a:rPr kumimoji="1" lang="en-US" altLang="ja-JP" dirty="0" err="1"/>
              <a:t>parseExpresiion</a:t>
            </a:r>
            <a:r>
              <a:rPr kumimoji="1" lang="en-US" altLang="ja-JP" dirty="0"/>
              <a:t>() </a:t>
            </a:r>
            <a:r>
              <a:rPr kumimoji="1" lang="ja-JP" altLang="en-US" dirty="0"/>
              <a:t>の後に、</a:t>
            </a:r>
            <a:endParaRPr kumimoji="1" lang="en-US" altLang="ja-JP" dirty="0"/>
          </a:p>
          <a:p>
            <a:r>
              <a:rPr kumimoji="1" lang="ja-JP" altLang="en-US" dirty="0"/>
              <a:t>演算子が </a:t>
            </a:r>
            <a:r>
              <a:rPr kumimoji="1" lang="en-US" altLang="ja-JP" dirty="0"/>
              <a:t>“+=“</a:t>
            </a:r>
            <a:r>
              <a:rPr kumimoji="1" lang="ja-JP" altLang="en-US" dirty="0"/>
              <a:t> なら </a:t>
            </a:r>
            <a:r>
              <a:rPr kumimoji="1" lang="en-US" altLang="ja-JP" dirty="0"/>
              <a:t>ADD </a:t>
            </a:r>
            <a:r>
              <a:rPr kumimoji="1" lang="ja-JP" altLang="en-US" dirty="0"/>
              <a:t>を、</a:t>
            </a:r>
            <a:r>
              <a:rPr kumimoji="1" lang="en-US" altLang="ja-JP" dirty="0"/>
              <a:t>”-=“ </a:t>
            </a:r>
            <a:r>
              <a:rPr kumimoji="1" lang="ja-JP" altLang="en-US" dirty="0"/>
              <a:t>なら </a:t>
            </a:r>
            <a:r>
              <a:rPr kumimoji="1" lang="en-US" altLang="ja-JP" dirty="0"/>
              <a:t>SUB </a:t>
            </a:r>
            <a:r>
              <a:rPr kumimoji="1" lang="ja-JP" altLang="en-US" dirty="0"/>
              <a:t>を加えます。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61</a:t>
            </a:fld>
            <a:endParaRPr kumimoji="1" lang="ja-JP" altLang="en-US"/>
          </a:p>
        </p:txBody>
      </p:sp>
    </p:spTree>
    <p:extLst>
      <p:ext uri="{BB962C8B-B14F-4D97-AF65-F5344CB8AC3E}">
        <p14:creationId xmlns:p14="http://schemas.microsoft.com/office/powerpoint/2010/main" val="144210371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次は条件式です。</a:t>
            </a:r>
            <a:endParaRPr kumimoji="1" lang="en-US" altLang="ja-JP" dirty="0"/>
          </a:p>
          <a:p>
            <a:r>
              <a:rPr kumimoji="1" lang="en-US" altLang="ja-JP" dirty="0"/>
              <a:t>&lt;Exp&gt;1 == &lt;Exp&gt;2 </a:t>
            </a:r>
            <a:r>
              <a:rPr kumimoji="1" lang="ja-JP" altLang="en-US" dirty="0"/>
              <a:t>という式を考えてみます。</a:t>
            </a:r>
            <a:endParaRPr kumimoji="1" lang="en-US" altLang="ja-JP" dirty="0"/>
          </a:p>
          <a:p>
            <a:r>
              <a:rPr kumimoji="1" lang="ja-JP" altLang="en-US" dirty="0"/>
              <a:t>この式のアセンブラコードは 式</a:t>
            </a:r>
            <a:r>
              <a:rPr kumimoji="1" lang="en-US" altLang="ja-JP" dirty="0"/>
              <a:t>1 </a:t>
            </a:r>
            <a:r>
              <a:rPr kumimoji="1" lang="ja-JP" altLang="en-US" dirty="0"/>
              <a:t>と 式</a:t>
            </a:r>
            <a:r>
              <a:rPr kumimoji="1" lang="en-US" altLang="ja-JP" dirty="0"/>
              <a:t>2</a:t>
            </a:r>
            <a:r>
              <a:rPr kumimoji="1" lang="ja-JP" altLang="en-US" dirty="0"/>
              <a:t> の値が等しければ </a:t>
            </a:r>
            <a:r>
              <a:rPr kumimoji="1" lang="en-US" altLang="ja-JP" dirty="0"/>
              <a:t>true </a:t>
            </a:r>
            <a:r>
              <a:rPr kumimoji="1" lang="ja-JP" altLang="en-US" dirty="0"/>
              <a:t>、つまり </a:t>
            </a:r>
            <a:r>
              <a:rPr kumimoji="1" lang="en-US" altLang="ja-JP" dirty="0"/>
              <a:t>1 </a:t>
            </a:r>
            <a:r>
              <a:rPr kumimoji="1" lang="ja-JP" altLang="en-US" dirty="0"/>
              <a:t>となるようにします。</a:t>
            </a:r>
            <a:endParaRPr kumimoji="1" lang="en-US" altLang="ja-JP" dirty="0"/>
          </a:p>
          <a:p>
            <a:r>
              <a:rPr kumimoji="1" lang="ja-JP" altLang="en-US" dirty="0"/>
              <a:t>まず式</a:t>
            </a:r>
            <a:r>
              <a:rPr kumimoji="1" lang="en-US" altLang="ja-JP" dirty="0"/>
              <a:t>1 </a:t>
            </a:r>
            <a:r>
              <a:rPr kumimoji="1" lang="ja-JP" altLang="en-US" dirty="0"/>
              <a:t>と式</a:t>
            </a:r>
            <a:r>
              <a:rPr kumimoji="1" lang="en-US" altLang="ja-JP" dirty="0"/>
              <a:t>2</a:t>
            </a:r>
            <a:r>
              <a:rPr kumimoji="1" lang="ja-JP" altLang="en-US" dirty="0"/>
              <a:t>のコードを積みます。</a:t>
            </a:r>
            <a:endParaRPr kumimoji="1" lang="en-US" altLang="ja-JP" dirty="0"/>
          </a:p>
          <a:p>
            <a:r>
              <a:rPr kumimoji="1" lang="ja-JP" altLang="en-US" dirty="0"/>
              <a:t>その後、</a:t>
            </a:r>
            <a:r>
              <a:rPr kumimoji="1" lang="en-US" altLang="ja-JP" dirty="0"/>
              <a:t>COMP, BEQ </a:t>
            </a:r>
            <a:r>
              <a:rPr kumimoji="1" lang="ja-JP" altLang="en-US" dirty="0"/>
              <a:t>で </a:t>
            </a:r>
            <a:r>
              <a:rPr kumimoji="1" lang="en-US" altLang="ja-JP" dirty="0"/>
              <a:t>3 </a:t>
            </a:r>
            <a:r>
              <a:rPr kumimoji="1" lang="ja-JP" altLang="en-US" dirty="0"/>
              <a:t>番地先へジャンプ、</a:t>
            </a:r>
            <a:r>
              <a:rPr kumimoji="1" lang="en-US" altLang="ja-JP" dirty="0"/>
              <a:t>PUSHI 0, </a:t>
            </a:r>
          </a:p>
          <a:p>
            <a:r>
              <a:rPr kumimoji="1" lang="en-US" altLang="ja-JP" dirty="0"/>
              <a:t>JUMP </a:t>
            </a:r>
            <a:r>
              <a:rPr kumimoji="1" lang="ja-JP" altLang="en-US" dirty="0"/>
              <a:t>で</a:t>
            </a:r>
            <a:r>
              <a:rPr kumimoji="1" lang="en-US" altLang="ja-JP" dirty="0"/>
              <a:t>2</a:t>
            </a:r>
            <a:r>
              <a:rPr kumimoji="1" lang="ja-JP" altLang="en-US" dirty="0"/>
              <a:t>番地先へジャンプ、</a:t>
            </a:r>
            <a:r>
              <a:rPr kumimoji="1" lang="en-US" altLang="ja-JP" dirty="0"/>
              <a:t>PUSHI 1 </a:t>
            </a:r>
            <a:r>
              <a:rPr kumimoji="1" lang="ja-JP" altLang="en-US" dirty="0"/>
              <a:t>という</a:t>
            </a:r>
            <a:r>
              <a:rPr kumimoji="1" lang="en-US" altLang="ja-JP" dirty="0"/>
              <a:t>5</a:t>
            </a:r>
            <a:r>
              <a:rPr kumimoji="1" lang="ja-JP" altLang="en-US" dirty="0"/>
              <a:t>つの命令を付けます。</a:t>
            </a:r>
            <a:endParaRPr kumimoji="1" lang="en-US" altLang="ja-JP" dirty="0"/>
          </a:p>
          <a:p>
            <a:r>
              <a:rPr kumimoji="1" lang="en-US" altLang="ja-JP" dirty="0"/>
              <a:t>COMP </a:t>
            </a:r>
            <a:r>
              <a:rPr kumimoji="1" lang="ja-JP" altLang="en-US" dirty="0"/>
              <a:t>命令では、式</a:t>
            </a:r>
            <a:r>
              <a:rPr kumimoji="1" lang="en-US" altLang="ja-JP" dirty="0"/>
              <a:t>1</a:t>
            </a:r>
            <a:r>
              <a:rPr kumimoji="1" lang="ja-JP" altLang="en-US" dirty="0"/>
              <a:t>と式</a:t>
            </a:r>
            <a:r>
              <a:rPr kumimoji="1" lang="en-US" altLang="ja-JP" dirty="0"/>
              <a:t>2</a:t>
            </a:r>
            <a:r>
              <a:rPr kumimoji="1" lang="ja-JP" altLang="en-US" dirty="0"/>
              <a:t>の値が比較されます。</a:t>
            </a:r>
            <a:endParaRPr kumimoji="1" lang="en-US" altLang="ja-JP" dirty="0"/>
          </a:p>
          <a:p>
            <a:r>
              <a:rPr kumimoji="1" lang="en-US" altLang="ja-JP" dirty="0"/>
              <a:t>2</a:t>
            </a:r>
            <a:r>
              <a:rPr kumimoji="1" lang="ja-JP" altLang="en-US" dirty="0"/>
              <a:t>つの式が等しければ、</a:t>
            </a:r>
            <a:r>
              <a:rPr kumimoji="1" lang="en-US" altLang="ja-JP" dirty="0"/>
              <a:t>COMP </a:t>
            </a:r>
            <a:r>
              <a:rPr kumimoji="1" lang="ja-JP" altLang="en-US" dirty="0"/>
              <a:t>の結果は</a:t>
            </a:r>
            <a:r>
              <a:rPr kumimoji="1" lang="en-US" altLang="ja-JP" dirty="0"/>
              <a:t>0 </a:t>
            </a:r>
            <a:r>
              <a:rPr kumimoji="1" lang="ja-JP" altLang="en-US" dirty="0"/>
              <a:t>になります。</a:t>
            </a:r>
            <a:endParaRPr kumimoji="1" lang="en-US" altLang="ja-JP" dirty="0"/>
          </a:p>
          <a:p>
            <a:r>
              <a:rPr kumimoji="1" lang="ja-JP" altLang="en-US" dirty="0"/>
              <a:t>すると、</a:t>
            </a:r>
            <a:r>
              <a:rPr kumimoji="1" lang="en-US" altLang="ja-JP" dirty="0"/>
              <a:t>BEQ</a:t>
            </a:r>
            <a:r>
              <a:rPr kumimoji="1" lang="ja-JP" altLang="en-US" dirty="0"/>
              <a:t> で</a:t>
            </a:r>
            <a:r>
              <a:rPr kumimoji="1" lang="en-US" altLang="ja-JP" dirty="0"/>
              <a:t>3</a:t>
            </a:r>
            <a:r>
              <a:rPr kumimoji="1" lang="ja-JP" altLang="en-US" dirty="0"/>
              <a:t>番地先の </a:t>
            </a:r>
            <a:r>
              <a:rPr kumimoji="1" lang="en-US" altLang="ja-JP" dirty="0"/>
              <a:t>(L1) </a:t>
            </a:r>
            <a:r>
              <a:rPr kumimoji="1" lang="ja-JP" altLang="en-US" dirty="0"/>
              <a:t>へ飛んで</a:t>
            </a:r>
            <a:r>
              <a:rPr kumimoji="1" lang="en-US" altLang="ja-JP" dirty="0"/>
              <a:t>PUSHI </a:t>
            </a:r>
            <a:r>
              <a:rPr kumimoji="1" lang="ja-JP" altLang="en-US" dirty="0"/>
              <a:t>で</a:t>
            </a:r>
            <a:r>
              <a:rPr kumimoji="1" lang="en-US" altLang="ja-JP" dirty="0"/>
              <a:t>1 </a:t>
            </a:r>
            <a:r>
              <a:rPr kumimoji="1" lang="ja-JP" altLang="en-US" dirty="0"/>
              <a:t>が積まれます</a:t>
            </a:r>
            <a:endParaRPr kumimoji="1" lang="en-US" altLang="ja-JP" dirty="0"/>
          </a:p>
          <a:p>
            <a:r>
              <a:rPr kumimoji="1" lang="ja-JP" altLang="en-US" dirty="0"/>
              <a:t>式</a:t>
            </a:r>
            <a:r>
              <a:rPr kumimoji="1" lang="en-US" altLang="ja-JP" dirty="0"/>
              <a:t>1 </a:t>
            </a:r>
            <a:r>
              <a:rPr kumimoji="1" lang="ja-JP" altLang="en-US" dirty="0"/>
              <a:t>と式</a:t>
            </a:r>
            <a:r>
              <a:rPr kumimoji="1" lang="en-US" altLang="ja-JP" dirty="0"/>
              <a:t>2</a:t>
            </a:r>
            <a:r>
              <a:rPr kumimoji="1" lang="ja-JP" altLang="en-US" dirty="0"/>
              <a:t>が等しくなければ、</a:t>
            </a:r>
            <a:r>
              <a:rPr kumimoji="1" lang="en-US" altLang="ja-JP" dirty="0"/>
              <a:t>COMP </a:t>
            </a:r>
            <a:r>
              <a:rPr kumimoji="1" lang="ja-JP" altLang="en-US" dirty="0"/>
              <a:t>の結果が </a:t>
            </a:r>
            <a:r>
              <a:rPr kumimoji="1" lang="en-US" altLang="ja-JP" dirty="0"/>
              <a:t>0</a:t>
            </a:r>
            <a:r>
              <a:rPr kumimoji="1" lang="ja-JP" altLang="en-US" dirty="0"/>
              <a:t>以外となり、</a:t>
            </a:r>
            <a:endParaRPr kumimoji="1" lang="en-US" altLang="ja-JP" dirty="0"/>
          </a:p>
          <a:p>
            <a:r>
              <a:rPr kumimoji="1" lang="en-US" altLang="ja-JP" dirty="0"/>
              <a:t>BEQ </a:t>
            </a:r>
            <a:r>
              <a:rPr kumimoji="1" lang="ja-JP" altLang="en-US" dirty="0"/>
              <a:t>では次の行に進み </a:t>
            </a:r>
            <a:r>
              <a:rPr kumimoji="1" lang="en-US" altLang="ja-JP" dirty="0"/>
              <a:t>PUSHI </a:t>
            </a:r>
            <a:r>
              <a:rPr kumimoji="1" lang="ja-JP" altLang="en-US" dirty="0"/>
              <a:t>で </a:t>
            </a:r>
            <a:r>
              <a:rPr kumimoji="1" lang="en-US" altLang="ja-JP" dirty="0"/>
              <a:t>0 </a:t>
            </a:r>
            <a:r>
              <a:rPr kumimoji="1" lang="ja-JP" altLang="en-US" dirty="0"/>
              <a:t>が積まれます。</a:t>
            </a:r>
            <a:endParaRPr kumimoji="1" lang="en-US" altLang="ja-JP" dirty="0"/>
          </a:p>
          <a:p>
            <a:r>
              <a:rPr kumimoji="1" lang="en-US" altLang="ja-JP" dirty="0"/>
              <a:t>JUMP </a:t>
            </a:r>
            <a:r>
              <a:rPr kumimoji="1" lang="ja-JP" altLang="en-US" dirty="0"/>
              <a:t>命令で</a:t>
            </a:r>
            <a:r>
              <a:rPr kumimoji="1" lang="en-US" altLang="ja-JP" dirty="0"/>
              <a:t>2 </a:t>
            </a:r>
            <a:r>
              <a:rPr kumimoji="1" lang="ja-JP" altLang="en-US" dirty="0"/>
              <a:t>行先に進み、</a:t>
            </a:r>
            <a:r>
              <a:rPr kumimoji="1" lang="en-US" altLang="ja-JP" dirty="0"/>
              <a:t>2</a:t>
            </a:r>
            <a:r>
              <a:rPr kumimoji="1" lang="ja-JP" altLang="en-US" dirty="0"/>
              <a:t>つの式が等しい場合と合流します。</a:t>
            </a:r>
            <a:endParaRPr kumimoji="1" lang="en-US" altLang="ja-JP" dirty="0"/>
          </a:p>
          <a:p>
            <a:r>
              <a:rPr kumimoji="1" lang="ja-JP" altLang="en-US" dirty="0"/>
              <a:t>ジャンプの飛び先を決定するためには、アセンブラコードを積んだ </a:t>
            </a:r>
            <a:r>
              <a:rPr kumimoji="1" lang="en-US" altLang="ja-JP" dirty="0" err="1"/>
              <a:t>Iseg</a:t>
            </a:r>
            <a:r>
              <a:rPr kumimoji="1" lang="en-US" altLang="ja-JP" dirty="0"/>
              <a:t> </a:t>
            </a:r>
            <a:r>
              <a:rPr kumimoji="1" lang="ja-JP" altLang="en-US" dirty="0"/>
              <a:t>の番地が必要になります。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62</a:t>
            </a:fld>
            <a:endParaRPr kumimoji="1" lang="ja-JP" altLang="en-US"/>
          </a:p>
        </p:txBody>
      </p:sp>
    </p:spTree>
    <p:extLst>
      <p:ext uri="{BB962C8B-B14F-4D97-AF65-F5344CB8AC3E}">
        <p14:creationId xmlns:p14="http://schemas.microsoft.com/office/powerpoint/2010/main" val="398497377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appendCode() </a:t>
            </a:r>
            <a:r>
              <a:rPr kumimoji="1" lang="ja-JP" altLang="en-US" dirty="0"/>
              <a:t>メソッドの返り値は、</a:t>
            </a:r>
            <a:endParaRPr kumimoji="1" lang="en-US" altLang="ja-JP" dirty="0"/>
          </a:p>
          <a:p>
            <a:r>
              <a:rPr kumimoji="1" lang="ja-JP" altLang="en-US" dirty="0"/>
              <a:t>アセンブラコードを積んだ </a:t>
            </a:r>
            <a:r>
              <a:rPr kumimoji="1" lang="en-US" altLang="ja-JP" dirty="0" err="1"/>
              <a:t>Iseg</a:t>
            </a:r>
            <a:r>
              <a:rPr kumimoji="1" lang="en-US" altLang="ja-JP" dirty="0"/>
              <a:t> </a:t>
            </a:r>
            <a:r>
              <a:rPr kumimoji="1" lang="ja-JP" altLang="en-US" dirty="0"/>
              <a:t>の番地です。</a:t>
            </a:r>
            <a:endParaRPr kumimoji="1" lang="en-US" altLang="ja-JP" dirty="0"/>
          </a:p>
          <a:p>
            <a:r>
              <a:rPr kumimoji="1" lang="ja-JP" altLang="en-US" dirty="0"/>
              <a:t>例えば、</a:t>
            </a:r>
            <a:endParaRPr kumimoji="1" lang="en-US" altLang="ja-JP" dirty="0"/>
          </a:p>
          <a:p>
            <a:r>
              <a:rPr kumimoji="1" lang="en-US" altLang="ja-JP" dirty="0"/>
              <a:t>appendCode (PUSHI, 20);</a:t>
            </a:r>
          </a:p>
          <a:p>
            <a:r>
              <a:rPr kumimoji="1" lang="en-US" altLang="ja-JP" dirty="0"/>
              <a:t>appendCode (INC);</a:t>
            </a:r>
          </a:p>
          <a:p>
            <a:r>
              <a:rPr kumimoji="1" lang="ja-JP" altLang="en-US" dirty="0"/>
              <a:t>としたときに、</a:t>
            </a:r>
            <a:r>
              <a:rPr kumimoji="1" lang="en-US" altLang="ja-JP" dirty="0"/>
              <a:t>PUSHI </a:t>
            </a:r>
            <a:r>
              <a:rPr kumimoji="1" lang="ja-JP" altLang="en-US" dirty="0"/>
              <a:t>が </a:t>
            </a:r>
            <a:r>
              <a:rPr kumimoji="1" lang="en-US" altLang="ja-JP" dirty="0"/>
              <a:t>30 </a:t>
            </a:r>
            <a:r>
              <a:rPr kumimoji="1" lang="ja-JP" altLang="en-US" dirty="0"/>
              <a:t>番地、</a:t>
            </a:r>
            <a:r>
              <a:rPr kumimoji="1" lang="en-US" altLang="ja-JP" dirty="0"/>
              <a:t>INC </a:t>
            </a:r>
            <a:r>
              <a:rPr kumimoji="1" lang="ja-JP" altLang="en-US" dirty="0"/>
              <a:t>が</a:t>
            </a:r>
            <a:r>
              <a:rPr kumimoji="1" lang="en-US" altLang="ja-JP" dirty="0"/>
              <a:t>31</a:t>
            </a:r>
            <a:r>
              <a:rPr kumimoji="1" lang="ja-JP" altLang="en-US" dirty="0"/>
              <a:t>番地に積まれた場合、</a:t>
            </a:r>
            <a:endParaRPr kumimoji="1" lang="en-US" altLang="ja-JP" dirty="0"/>
          </a:p>
          <a:p>
            <a:r>
              <a:rPr kumimoji="1" lang="en-US" altLang="ja-JP" dirty="0"/>
              <a:t>appendCode() </a:t>
            </a:r>
            <a:r>
              <a:rPr kumimoji="1" lang="ja-JP" altLang="en-US" dirty="0"/>
              <a:t>の返り値はそれぞれ </a:t>
            </a:r>
            <a:r>
              <a:rPr kumimoji="1" lang="en-US" altLang="ja-JP" dirty="0"/>
              <a:t>30,31 </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63</a:t>
            </a:fld>
            <a:endParaRPr kumimoji="1" lang="ja-JP" altLang="en-US"/>
          </a:p>
        </p:txBody>
      </p:sp>
    </p:spTree>
    <p:extLst>
      <p:ext uri="{BB962C8B-B14F-4D97-AF65-F5344CB8AC3E}">
        <p14:creationId xmlns:p14="http://schemas.microsoft.com/office/powerpoint/2010/main" val="116386593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条件式のアセンブラコード生成を見てみましょう。</a:t>
            </a:r>
            <a:endParaRPr kumimoji="1" lang="en-US" altLang="ja-JP" dirty="0"/>
          </a:p>
          <a:p>
            <a:r>
              <a:rPr kumimoji="1" lang="ja-JP" altLang="en-US" dirty="0"/>
              <a:t>条件式のコードは、</a:t>
            </a:r>
            <a:endParaRPr kumimoji="1" lang="en-US" altLang="ja-JP" dirty="0"/>
          </a:p>
          <a:p>
            <a:r>
              <a:rPr kumimoji="1" lang="en-US" altLang="ja-JP" dirty="0"/>
              <a:t>COMP, BEQ, PUSHI 0, JUMP, PUSHI 1 </a:t>
            </a:r>
            <a:r>
              <a:rPr kumimoji="1" lang="ja-JP" altLang="en-US" dirty="0"/>
              <a:t>の</a:t>
            </a:r>
            <a:r>
              <a:rPr kumimoji="1" lang="en-US" altLang="ja-JP" dirty="0"/>
              <a:t>5</a:t>
            </a:r>
            <a:r>
              <a:rPr kumimoji="1" lang="ja-JP" altLang="en-US" dirty="0"/>
              <a:t>個組です。</a:t>
            </a:r>
            <a:endParaRPr kumimoji="1" lang="en-US" altLang="ja-JP" dirty="0"/>
          </a:p>
          <a:p>
            <a:r>
              <a:rPr kumimoji="1" lang="ja-JP" altLang="en-US" dirty="0"/>
              <a:t>最初に </a:t>
            </a:r>
            <a:r>
              <a:rPr kumimoji="1" lang="en-US" altLang="ja-JP" dirty="0"/>
              <a:t>appendCode (COMP); </a:t>
            </a:r>
            <a:r>
              <a:rPr kumimoji="1" lang="ja-JP" altLang="en-US" dirty="0"/>
              <a:t>をしたときに、</a:t>
            </a:r>
            <a:endParaRPr kumimoji="1" lang="en-US" altLang="ja-JP" dirty="0"/>
          </a:p>
          <a:p>
            <a:r>
              <a:rPr kumimoji="1" lang="en-US" altLang="ja-JP" dirty="0"/>
              <a:t>COMP </a:t>
            </a:r>
            <a:r>
              <a:rPr kumimoji="1" lang="ja-JP" altLang="en-US" dirty="0"/>
              <a:t>を積んだ </a:t>
            </a:r>
            <a:r>
              <a:rPr kumimoji="1" lang="en-US" altLang="ja-JP" dirty="0" err="1"/>
              <a:t>Iseg</a:t>
            </a:r>
            <a:r>
              <a:rPr kumimoji="1" lang="en-US" altLang="ja-JP" dirty="0"/>
              <a:t> </a:t>
            </a:r>
            <a:r>
              <a:rPr kumimoji="1" lang="ja-JP" altLang="en-US" dirty="0"/>
              <a:t>の番地を覚えておきます。</a:t>
            </a:r>
            <a:endParaRPr kumimoji="1" lang="en-US" altLang="ja-JP" dirty="0"/>
          </a:p>
          <a:p>
            <a:r>
              <a:rPr kumimoji="1" lang="ja-JP" altLang="en-US" dirty="0"/>
              <a:t>このとき、 </a:t>
            </a:r>
            <a:r>
              <a:rPr kumimoji="1" lang="en-US" altLang="ja-JP" dirty="0"/>
              <a:t>BEQ </a:t>
            </a:r>
            <a:r>
              <a:rPr kumimoji="1" lang="ja-JP" altLang="en-US" dirty="0"/>
              <a:t>の飛び先は、</a:t>
            </a:r>
            <a:r>
              <a:rPr kumimoji="1" lang="en-US" altLang="ja-JP" dirty="0"/>
              <a:t>COMP </a:t>
            </a:r>
            <a:r>
              <a:rPr kumimoji="1" lang="ja-JP" altLang="en-US" dirty="0"/>
              <a:t>から数えて </a:t>
            </a:r>
            <a:r>
              <a:rPr kumimoji="1" lang="en-US" altLang="ja-JP" dirty="0"/>
              <a:t>4 </a:t>
            </a:r>
            <a:r>
              <a:rPr kumimoji="1" lang="ja-JP" altLang="en-US" dirty="0"/>
              <a:t>つ先の番地になります。</a:t>
            </a:r>
            <a:endParaRPr kumimoji="1" lang="en-US" altLang="ja-JP" dirty="0"/>
          </a:p>
          <a:p>
            <a:r>
              <a:rPr kumimoji="1" lang="ja-JP" altLang="en-US" dirty="0"/>
              <a:t>また、</a:t>
            </a:r>
            <a:r>
              <a:rPr kumimoji="1" lang="en-US" altLang="ja-JP" dirty="0"/>
              <a:t>JUMP </a:t>
            </a:r>
            <a:r>
              <a:rPr kumimoji="1" lang="ja-JP" altLang="en-US" dirty="0"/>
              <a:t>の飛び先は、</a:t>
            </a:r>
            <a:r>
              <a:rPr kumimoji="1" lang="en-US" altLang="ja-JP" dirty="0"/>
              <a:t>COMP </a:t>
            </a:r>
            <a:r>
              <a:rPr kumimoji="1" lang="ja-JP" altLang="en-US" dirty="0"/>
              <a:t>から数えて </a:t>
            </a:r>
            <a:r>
              <a:rPr kumimoji="1" lang="en-US" altLang="ja-JP" dirty="0"/>
              <a:t>5 </a:t>
            </a:r>
            <a:r>
              <a:rPr kumimoji="1" lang="ja-JP" altLang="en-US" dirty="0"/>
              <a:t>つ先の番地になります。</a:t>
            </a:r>
            <a:endParaRPr kumimoji="1" lang="en-US" altLang="ja-JP" dirty="0"/>
          </a:p>
          <a:p>
            <a:r>
              <a:rPr kumimoji="1" lang="ja-JP" altLang="en-US" dirty="0"/>
              <a:t>例えば、</a:t>
            </a:r>
            <a:r>
              <a:rPr kumimoji="1" lang="en-US" altLang="ja-JP" dirty="0"/>
              <a:t>COMP </a:t>
            </a:r>
            <a:r>
              <a:rPr kumimoji="1" lang="ja-JP" altLang="en-US" dirty="0"/>
              <a:t>が </a:t>
            </a:r>
            <a:r>
              <a:rPr kumimoji="1" lang="en-US" altLang="ja-JP" dirty="0" err="1"/>
              <a:t>Iseg</a:t>
            </a:r>
            <a:r>
              <a:rPr kumimoji="1" lang="en-US" altLang="ja-JP" dirty="0"/>
              <a:t> </a:t>
            </a:r>
            <a:r>
              <a:rPr kumimoji="1" lang="ja-JP" altLang="en-US" dirty="0"/>
              <a:t>の</a:t>
            </a:r>
            <a:r>
              <a:rPr kumimoji="1" lang="en-US" altLang="ja-JP" dirty="0"/>
              <a:t>200</a:t>
            </a:r>
            <a:r>
              <a:rPr kumimoji="1" lang="ja-JP" altLang="en-US" dirty="0"/>
              <a:t>番地に積まれた場合、</a:t>
            </a:r>
            <a:endParaRPr kumimoji="1" lang="en-US" altLang="ja-JP" dirty="0"/>
          </a:p>
          <a:p>
            <a:r>
              <a:rPr kumimoji="1" lang="en-US" altLang="ja-JP" dirty="0"/>
              <a:t>BEQ </a:t>
            </a:r>
            <a:r>
              <a:rPr kumimoji="1" lang="ja-JP" altLang="en-US" dirty="0"/>
              <a:t>の飛び先は </a:t>
            </a:r>
            <a:r>
              <a:rPr kumimoji="1" lang="en-US" altLang="ja-JP" dirty="0"/>
              <a:t>204 </a:t>
            </a:r>
            <a:r>
              <a:rPr kumimoji="1" lang="ja-JP" altLang="en-US" dirty="0"/>
              <a:t>番地、</a:t>
            </a:r>
            <a:r>
              <a:rPr kumimoji="1" lang="en-US" altLang="ja-JP" dirty="0"/>
              <a:t>JUMP </a:t>
            </a:r>
            <a:r>
              <a:rPr kumimoji="1" lang="ja-JP" altLang="en-US" dirty="0"/>
              <a:t>の飛び先は </a:t>
            </a:r>
            <a:r>
              <a:rPr kumimoji="1" lang="en-US" altLang="ja-JP" dirty="0"/>
              <a:t>205 </a:t>
            </a:r>
            <a:r>
              <a:rPr kumimoji="1" lang="ja-JP" altLang="en-US" dirty="0"/>
              <a:t>番地になります。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64</a:t>
            </a:fld>
            <a:endParaRPr kumimoji="1" lang="ja-JP" altLang="en-US"/>
          </a:p>
        </p:txBody>
      </p:sp>
    </p:spTree>
    <p:extLst>
      <p:ext uri="{BB962C8B-B14F-4D97-AF65-F5344CB8AC3E}">
        <p14:creationId xmlns:p14="http://schemas.microsoft.com/office/powerpoint/2010/main" val="409810045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BEQ</a:t>
            </a:r>
            <a:r>
              <a:rPr kumimoji="1" lang="ja-JP" altLang="en-US" dirty="0"/>
              <a:t> の部分は、原始言語の演算子によってかわります。</a:t>
            </a:r>
            <a:endParaRPr kumimoji="1" lang="en-US" altLang="ja-JP" dirty="0"/>
          </a:p>
          <a:p>
            <a:r>
              <a:rPr kumimoji="1" lang="ja-JP" altLang="en-US" dirty="0"/>
              <a:t>右の表とは演算子とコードの対応を表したものです。</a:t>
            </a:r>
            <a:endParaRPr kumimoji="1" lang="en-US" altLang="ja-JP" dirty="0"/>
          </a:p>
          <a:p>
            <a:r>
              <a:rPr kumimoji="1" lang="ja-JP" altLang="en-US" dirty="0"/>
              <a:t>例えば、演算子が </a:t>
            </a:r>
            <a:r>
              <a:rPr kumimoji="1" lang="en-US" altLang="ja-JP" dirty="0"/>
              <a:t>&lt; </a:t>
            </a:r>
            <a:r>
              <a:rPr kumimoji="1" lang="ja-JP" altLang="en-US" dirty="0"/>
              <a:t>なら、コードは </a:t>
            </a:r>
            <a:r>
              <a:rPr kumimoji="1" lang="en-US" altLang="ja-JP" dirty="0"/>
              <a:t>BLT </a:t>
            </a:r>
            <a:r>
              <a:rPr kumimoji="1" lang="ja-JP" altLang="en-US" dirty="0"/>
              <a:t>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65</a:t>
            </a:fld>
            <a:endParaRPr kumimoji="1" lang="ja-JP" altLang="en-US"/>
          </a:p>
        </p:txBody>
      </p:sp>
    </p:spTree>
    <p:extLst>
      <p:ext uri="{BB962C8B-B14F-4D97-AF65-F5344CB8AC3E}">
        <p14:creationId xmlns:p14="http://schemas.microsoft.com/office/powerpoint/2010/main" val="405451428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条件式では、演算子に応じて分岐命令を変えます。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演算子を読んだときに、</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token </a:t>
            </a:r>
            <a:r>
              <a:rPr kumimoji="1" lang="ja-JP" altLang="en-US" dirty="0"/>
              <a:t>の </a:t>
            </a:r>
            <a:r>
              <a:rPr kumimoji="1" lang="en-US" altLang="ja-JP" dirty="0"/>
              <a:t>symbol </a:t>
            </a:r>
            <a:r>
              <a:rPr kumimoji="1" lang="ja-JP" altLang="en-US" dirty="0"/>
              <a:t>フィールドの値を、</a:t>
            </a:r>
            <a:r>
              <a:rPr kumimoji="1" lang="en-US" altLang="ja-JP" dirty="0"/>
              <a:t>Symbol </a:t>
            </a:r>
            <a:r>
              <a:rPr kumimoji="1" lang="ja-JP" altLang="en-US" dirty="0"/>
              <a:t>型変数 </a:t>
            </a:r>
            <a:r>
              <a:rPr kumimoji="1" lang="en-US" altLang="ja-JP" dirty="0"/>
              <a:t>op</a:t>
            </a:r>
            <a:r>
              <a:rPr kumimoji="1" lang="ja-JP" altLang="en-US" dirty="0"/>
              <a:t> に記憶しておきます。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COMP </a:t>
            </a:r>
            <a:r>
              <a:rPr kumimoji="1" lang="ja-JP" altLang="en-US" dirty="0"/>
              <a:t>の次にどの分岐命令が来るかは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op </a:t>
            </a:r>
            <a:r>
              <a:rPr kumimoji="1" lang="ja-JP" altLang="en-US" dirty="0"/>
              <a:t>の値により分岐します。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 </a:t>
            </a:r>
            <a:r>
              <a:rPr kumimoji="1" lang="ja-JP" altLang="en-US" dirty="0"/>
              <a:t>なら </a:t>
            </a:r>
            <a:r>
              <a:rPr kumimoji="1" lang="en-US" altLang="ja-JP" dirty="0"/>
              <a:t>BEQ, “&lt;“ </a:t>
            </a:r>
            <a:r>
              <a:rPr kumimoji="1" lang="ja-JP" altLang="en-US" dirty="0"/>
              <a:t>なら </a:t>
            </a:r>
            <a:r>
              <a:rPr kumimoji="1" lang="en-US" altLang="ja-JP" dirty="0"/>
              <a:t>BLT </a:t>
            </a:r>
            <a:r>
              <a:rPr kumimoji="1" lang="ja-JP" altLang="en-US" dirty="0"/>
              <a:t>等、演算子に対応するものにします。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飛び先は全て </a:t>
            </a:r>
            <a:r>
              <a:rPr kumimoji="1" lang="en-US" altLang="ja-JP" dirty="0"/>
              <a:t>COMP </a:t>
            </a:r>
            <a:r>
              <a:rPr kumimoji="1" lang="ja-JP" altLang="en-US" dirty="0"/>
              <a:t>から数えて </a:t>
            </a:r>
            <a:r>
              <a:rPr kumimoji="1" lang="en-US" altLang="ja-JP" dirty="0"/>
              <a:t>4 </a:t>
            </a:r>
            <a:r>
              <a:rPr kumimoji="1" lang="ja-JP" altLang="en-US" dirty="0"/>
              <a:t>つ先の番地です。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66</a:t>
            </a:fld>
            <a:endParaRPr kumimoji="1" lang="ja-JP" altLang="en-US"/>
          </a:p>
        </p:txBody>
      </p:sp>
    </p:spTree>
    <p:extLst>
      <p:ext uri="{BB962C8B-B14F-4D97-AF65-F5344CB8AC3E}">
        <p14:creationId xmlns:p14="http://schemas.microsoft.com/office/powerpoint/2010/main" val="418728975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条件式のコードが作れましたので、次は </a:t>
            </a:r>
            <a:r>
              <a:rPr kumimoji="1" lang="en-US" altLang="ja-JP" dirty="0"/>
              <a:t>if </a:t>
            </a:r>
            <a:r>
              <a:rPr kumimoji="1" lang="ja-JP" altLang="en-US" dirty="0"/>
              <a:t>文のコードを作りましょう。</a:t>
            </a:r>
            <a:endParaRPr kumimoji="1" lang="en-US" altLang="ja-JP" dirty="0"/>
          </a:p>
          <a:p>
            <a:r>
              <a:rPr kumimoji="1" lang="ja-JP" altLang="en-US" dirty="0"/>
              <a:t>情報システムプロジェクトでは </a:t>
            </a:r>
            <a:r>
              <a:rPr kumimoji="1" lang="en-US" altLang="ja-JP" dirty="0"/>
              <a:t>if </a:t>
            </a:r>
            <a:r>
              <a:rPr kumimoji="1" lang="ja-JP" altLang="en-US" dirty="0"/>
              <a:t>文に </a:t>
            </a:r>
            <a:r>
              <a:rPr kumimoji="1" lang="en-US" altLang="ja-JP" dirty="0"/>
              <a:t>else </a:t>
            </a:r>
            <a:r>
              <a:rPr kumimoji="1" lang="ja-JP" altLang="en-US" dirty="0"/>
              <a:t>節はありません。</a:t>
            </a:r>
            <a:endParaRPr kumimoji="1" lang="en-US" altLang="ja-JP" dirty="0"/>
          </a:p>
          <a:p>
            <a:r>
              <a:rPr kumimoji="1" lang="en-US" altLang="ja-JP" dirty="0"/>
              <a:t>if </a:t>
            </a:r>
            <a:r>
              <a:rPr kumimoji="1" lang="ja-JP" altLang="en-US" dirty="0"/>
              <a:t>文は条件式が </a:t>
            </a:r>
            <a:r>
              <a:rPr kumimoji="1" lang="en-US" altLang="ja-JP" dirty="0"/>
              <a:t>true </a:t>
            </a:r>
            <a:r>
              <a:rPr kumimoji="1" lang="ja-JP" altLang="en-US" dirty="0"/>
              <a:t>であれば後に続く </a:t>
            </a:r>
            <a:r>
              <a:rPr kumimoji="1" lang="en-US" altLang="ja-JP" dirty="0"/>
              <a:t>&lt;Statement&gt; </a:t>
            </a:r>
            <a:r>
              <a:rPr kumimoji="1" lang="ja-JP" altLang="en-US" dirty="0"/>
              <a:t>を実行します。</a:t>
            </a:r>
            <a:endParaRPr kumimoji="1" lang="en-US" altLang="ja-JP" dirty="0"/>
          </a:p>
          <a:p>
            <a:r>
              <a:rPr kumimoji="1" lang="ja-JP" altLang="en-US" dirty="0"/>
              <a:t>そこで条件式が </a:t>
            </a:r>
            <a:r>
              <a:rPr kumimoji="1" lang="en-US" altLang="ja-JP" dirty="0"/>
              <a:t>false </a:t>
            </a:r>
            <a:r>
              <a:rPr kumimoji="1" lang="ja-JP" altLang="en-US" dirty="0"/>
              <a:t>つまり </a:t>
            </a:r>
            <a:r>
              <a:rPr kumimoji="1" lang="en-US" altLang="ja-JP" dirty="0"/>
              <a:t>0 </a:t>
            </a:r>
            <a:r>
              <a:rPr kumimoji="1" lang="ja-JP" altLang="en-US" dirty="0"/>
              <a:t>であれば、後に続く </a:t>
            </a:r>
            <a:r>
              <a:rPr kumimoji="1" lang="en-US" altLang="ja-JP" dirty="0"/>
              <a:t>&lt;Statement&gt; </a:t>
            </a:r>
            <a:r>
              <a:rPr kumimoji="1" lang="ja-JP" altLang="en-US" dirty="0"/>
              <a:t>を飛ばすようにします。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if </a:t>
            </a:r>
            <a:r>
              <a:rPr kumimoji="1" lang="ja-JP" altLang="en-US" dirty="0"/>
              <a:t>文は、条件式のコード、</a:t>
            </a:r>
            <a:r>
              <a:rPr kumimoji="1" lang="en-US" altLang="ja-JP" dirty="0"/>
              <a:t>BEQ</a:t>
            </a:r>
            <a:r>
              <a:rPr kumimoji="1" lang="ja-JP" altLang="en-US" dirty="0"/>
              <a:t>、 </a:t>
            </a:r>
            <a:r>
              <a:rPr kumimoji="1" lang="en-US" altLang="ja-JP" dirty="0"/>
              <a:t>&lt;Statement&gt; </a:t>
            </a:r>
            <a:r>
              <a:rPr kumimoji="1" lang="ja-JP" altLang="en-US" dirty="0"/>
              <a:t>のコード、とします。</a:t>
            </a:r>
            <a:endParaRPr kumimoji="1" lang="en-US" altLang="ja-JP" dirty="0"/>
          </a:p>
          <a:p>
            <a:r>
              <a:rPr kumimoji="1" lang="ja-JP" altLang="en-US" dirty="0"/>
              <a:t>条件式の後に、</a:t>
            </a:r>
            <a:endParaRPr kumimoji="1" lang="en-US" altLang="ja-JP" dirty="0"/>
          </a:p>
          <a:p>
            <a:r>
              <a:rPr kumimoji="1" lang="en-US" altLang="ja-JP" dirty="0"/>
              <a:t>BEQ </a:t>
            </a:r>
            <a:r>
              <a:rPr kumimoji="1" lang="ja-JP" altLang="en-US" dirty="0"/>
              <a:t>命令が来ますので、条件式が </a:t>
            </a:r>
            <a:r>
              <a:rPr kumimoji="1" lang="en-US" altLang="ja-JP" dirty="0"/>
              <a:t>false , 0 </a:t>
            </a:r>
            <a:r>
              <a:rPr kumimoji="1" lang="ja-JP" altLang="en-US" dirty="0"/>
              <a:t>の場合はジャンプします。</a:t>
            </a:r>
            <a:endParaRPr kumimoji="1" lang="en-US" altLang="ja-JP" dirty="0"/>
          </a:p>
          <a:p>
            <a:r>
              <a:rPr kumimoji="1" lang="en-US" altLang="ja-JP" dirty="0"/>
              <a:t>BEQ </a:t>
            </a:r>
            <a:r>
              <a:rPr kumimoji="1" lang="ja-JP" altLang="en-US" dirty="0"/>
              <a:t>の飛び先は、後に来る </a:t>
            </a:r>
            <a:r>
              <a:rPr kumimoji="1" lang="en-US" altLang="ja-JP" dirty="0"/>
              <a:t>&lt;Statement&gt; </a:t>
            </a:r>
            <a:r>
              <a:rPr kumimoji="1" lang="ja-JP" altLang="en-US" dirty="0"/>
              <a:t>の次の行です。</a:t>
            </a:r>
            <a:endParaRPr kumimoji="1" lang="en-US" altLang="ja-JP" dirty="0"/>
          </a:p>
          <a:p>
            <a:r>
              <a:rPr kumimoji="1" lang="ja-JP" altLang="en-US" dirty="0"/>
              <a:t>さて、</a:t>
            </a:r>
            <a:r>
              <a:rPr kumimoji="1" lang="en-US" altLang="ja-JP" dirty="0"/>
              <a:t>&lt;Statement&gt; </a:t>
            </a:r>
            <a:r>
              <a:rPr kumimoji="1" lang="ja-JP" altLang="en-US" dirty="0"/>
              <a:t>のコードが何行になるかは、作っていみるまでわかりません。</a:t>
            </a:r>
            <a:endParaRPr kumimoji="1" lang="en-US" altLang="ja-JP" dirty="0"/>
          </a:p>
          <a:p>
            <a:r>
              <a:rPr kumimoji="1" lang="ja-JP" altLang="en-US" dirty="0"/>
              <a:t>ですので、</a:t>
            </a:r>
            <a:r>
              <a:rPr kumimoji="1" lang="en-US" altLang="ja-JP" dirty="0"/>
              <a:t>BEQ </a:t>
            </a:r>
            <a:r>
              <a:rPr kumimoji="1" lang="ja-JP" altLang="en-US" dirty="0"/>
              <a:t>の飛び先の番地は、</a:t>
            </a:r>
            <a:r>
              <a:rPr kumimoji="1" lang="en-US" altLang="ja-JP" dirty="0"/>
              <a:t>&lt;Statement&gt; </a:t>
            </a:r>
            <a:r>
              <a:rPr kumimoji="1" lang="ja-JP" altLang="en-US" dirty="0"/>
              <a:t>のコードを作ってから出ないと分かりません。</a:t>
            </a:r>
            <a:endParaRPr kumimoji="1" lang="en-US" altLang="ja-JP" dirty="0"/>
          </a:p>
          <a:p>
            <a:r>
              <a:rPr kumimoji="1" lang="ja-JP" altLang="en-US" dirty="0"/>
              <a:t>そこで、</a:t>
            </a:r>
            <a:r>
              <a:rPr kumimoji="1" lang="en-US" altLang="ja-JP" dirty="0"/>
              <a:t>BEQ </a:t>
            </a:r>
            <a:r>
              <a:rPr kumimoji="1" lang="ja-JP" altLang="en-US" dirty="0"/>
              <a:t>の飛び先は、</a:t>
            </a:r>
            <a:r>
              <a:rPr kumimoji="1" lang="en-US" altLang="ja-JP" dirty="0"/>
              <a:t>&lt;Statement&gt; </a:t>
            </a:r>
            <a:r>
              <a:rPr kumimoji="1" lang="ja-JP" altLang="en-US" dirty="0"/>
              <a:t>のコードを作った後に書き直します。</a:t>
            </a:r>
          </a:p>
          <a:p>
            <a:r>
              <a:rPr kumimoji="1" lang="ja-JP" altLang="en-US" dirty="0"/>
              <a:t>番地の書き直しは、</a:t>
            </a:r>
            <a:r>
              <a:rPr kumimoji="1" lang="en-US" altLang="ja-JP" dirty="0" err="1"/>
              <a:t>PseudoIseg.replaceCode</a:t>
            </a:r>
            <a:r>
              <a:rPr kumimoji="1" lang="en-US" altLang="ja-JP" dirty="0"/>
              <a:t>() </a:t>
            </a:r>
            <a:r>
              <a:rPr kumimoji="1" lang="ja-JP" altLang="en-US" dirty="0"/>
              <a:t>メソッドを使います。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67</a:t>
            </a:fld>
            <a:endParaRPr kumimoji="1" lang="ja-JP" altLang="en-US"/>
          </a:p>
        </p:txBody>
      </p:sp>
    </p:spTree>
    <p:extLst>
      <p:ext uri="{BB962C8B-B14F-4D97-AF65-F5344CB8AC3E}">
        <p14:creationId xmlns:p14="http://schemas.microsoft.com/office/powerpoint/2010/main" val="174762633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t>
            </a:r>
            <a:r>
              <a:rPr kumimoji="1" lang="ja-JP" altLang="en-US" dirty="0"/>
              <a:t>文では、</a:t>
            </a:r>
            <a:r>
              <a:rPr kumimoji="1" lang="en-US" altLang="ja-JP" dirty="0" err="1"/>
              <a:t>parseExp</a:t>
            </a:r>
            <a:r>
              <a:rPr kumimoji="1" lang="en-US" altLang="ja-JP" dirty="0"/>
              <a:t>() </a:t>
            </a:r>
            <a:r>
              <a:rPr kumimoji="1" lang="ja-JP" altLang="en-US" dirty="0"/>
              <a:t>で条件式のコードを積んだ後に、</a:t>
            </a:r>
            <a:endParaRPr kumimoji="1" lang="en-US" altLang="ja-JP" dirty="0"/>
          </a:p>
          <a:p>
            <a:r>
              <a:rPr kumimoji="1" lang="en-US" altLang="ja-JP" dirty="0"/>
              <a:t>BEQ </a:t>
            </a:r>
            <a:r>
              <a:rPr kumimoji="1" lang="ja-JP" altLang="en-US" dirty="0"/>
              <a:t>を積みます。</a:t>
            </a:r>
            <a:endParaRPr kumimoji="1" lang="en-US" altLang="ja-JP" dirty="0"/>
          </a:p>
          <a:p>
            <a:r>
              <a:rPr kumimoji="1" lang="ja-JP" altLang="en-US" dirty="0"/>
              <a:t>この時点では飛び先は未定ですので、後から書き直す必要があります。</a:t>
            </a:r>
            <a:endParaRPr kumimoji="1" lang="en-US" altLang="ja-JP" dirty="0"/>
          </a:p>
          <a:p>
            <a:r>
              <a:rPr kumimoji="1" lang="ja-JP" altLang="en-US" dirty="0"/>
              <a:t>そこで、</a:t>
            </a:r>
            <a:r>
              <a:rPr kumimoji="1" lang="en-US" altLang="ja-JP" dirty="0"/>
              <a:t>BEQ </a:t>
            </a:r>
            <a:r>
              <a:rPr kumimoji="1" lang="ja-JP" altLang="en-US" dirty="0"/>
              <a:t>を積んだ番地 </a:t>
            </a:r>
            <a:r>
              <a:rPr kumimoji="1" lang="en-US" altLang="ja-JP" dirty="0" err="1"/>
              <a:t>beqAddr</a:t>
            </a:r>
            <a:r>
              <a:rPr kumimoji="1" lang="en-US" altLang="ja-JP" dirty="0"/>
              <a:t> </a:t>
            </a:r>
            <a:r>
              <a:rPr kumimoji="1" lang="ja-JP" altLang="en-US" dirty="0"/>
              <a:t>を記憶しておきます。</a:t>
            </a:r>
            <a:endParaRPr kumimoji="1" lang="en-US" altLang="ja-JP" dirty="0"/>
          </a:p>
          <a:p>
            <a:r>
              <a:rPr kumimoji="1" lang="ja-JP" altLang="en-US" dirty="0"/>
              <a:t>飛び先の番地は後から書き直すので何でもいいのですが、</a:t>
            </a:r>
            <a:endParaRPr kumimoji="1" lang="en-US" altLang="ja-JP" dirty="0"/>
          </a:p>
          <a:p>
            <a:r>
              <a:rPr kumimoji="1" lang="ja-JP" altLang="en-US" dirty="0"/>
              <a:t>ここでは </a:t>
            </a:r>
            <a:r>
              <a:rPr kumimoji="1" lang="en-US" altLang="ja-JP" dirty="0"/>
              <a:t>BEQ -1 </a:t>
            </a:r>
            <a:r>
              <a:rPr kumimoji="1" lang="ja-JP" altLang="en-US" dirty="0"/>
              <a:t>としておきます。</a:t>
            </a:r>
            <a:endParaRPr kumimoji="1" lang="en-US" altLang="ja-JP" dirty="0"/>
          </a:p>
          <a:p>
            <a:r>
              <a:rPr kumimoji="1" lang="en-US" altLang="ja-JP" dirty="0"/>
              <a:t>-1 </a:t>
            </a:r>
            <a:r>
              <a:rPr kumimoji="1" lang="ja-JP" altLang="en-US" dirty="0"/>
              <a:t>は、飛び先として異常な値ですので、</a:t>
            </a:r>
            <a:endParaRPr kumimoji="1" lang="en-US" altLang="ja-JP" dirty="0"/>
          </a:p>
          <a:p>
            <a:r>
              <a:rPr kumimoji="1" lang="ja-JP" altLang="en-US" dirty="0"/>
              <a:t>アセンブラコードを見たときに、もし最後まで飛び先として </a:t>
            </a:r>
            <a:r>
              <a:rPr kumimoji="1" lang="en-US" altLang="ja-JP" dirty="0"/>
              <a:t>-1 </a:t>
            </a:r>
            <a:r>
              <a:rPr kumimoji="1" lang="ja-JP" altLang="en-US" dirty="0"/>
              <a:t>が残っていれば</a:t>
            </a:r>
            <a:endParaRPr kumimoji="1" lang="en-US" altLang="ja-JP" dirty="0"/>
          </a:p>
          <a:p>
            <a:r>
              <a:rPr kumimoji="1" lang="ja-JP" altLang="en-US" dirty="0"/>
              <a:t>バグがあることがわかります。</a:t>
            </a:r>
            <a:endParaRPr kumimoji="1" lang="en-US" altLang="ja-JP" dirty="0"/>
          </a:p>
          <a:p>
            <a:r>
              <a:rPr kumimoji="1" lang="ja-JP" altLang="en-US" dirty="0"/>
              <a:t>このように、必ず後から書き直す値には、初期値として異常な値を入れておくと、</a:t>
            </a:r>
            <a:endParaRPr kumimoji="1" lang="en-US" altLang="ja-JP" dirty="0"/>
          </a:p>
          <a:p>
            <a:r>
              <a:rPr kumimoji="1" lang="ja-JP" altLang="en-US" dirty="0"/>
              <a:t>デバグのときに役に立ちます。</a:t>
            </a:r>
            <a:endParaRPr kumimoji="1" lang="en-US" altLang="ja-JP" dirty="0"/>
          </a:p>
          <a:p>
            <a:r>
              <a:rPr kumimoji="1" lang="en-US" altLang="ja-JP" dirty="0" err="1"/>
              <a:t>parseStatement</a:t>
            </a:r>
            <a:r>
              <a:rPr kumimoji="1" lang="en-US" altLang="ja-JP" dirty="0"/>
              <a:t>(); </a:t>
            </a:r>
            <a:r>
              <a:rPr kumimoji="1" lang="ja-JP" altLang="en-US" dirty="0"/>
              <a:t>を呼び出せば、</a:t>
            </a:r>
            <a:endParaRPr kumimoji="1" lang="en-US" altLang="ja-JP" dirty="0"/>
          </a:p>
          <a:p>
            <a:r>
              <a:rPr kumimoji="1" lang="en-US" altLang="ja-JP" dirty="0"/>
              <a:t>&lt;Statement&gt; </a:t>
            </a:r>
            <a:r>
              <a:rPr kumimoji="1" lang="ja-JP" altLang="en-US" dirty="0"/>
              <a:t>のコードが</a:t>
            </a:r>
            <a:r>
              <a:rPr kumimoji="1" lang="en-US" altLang="ja-JP" dirty="0" err="1"/>
              <a:t>Iseg</a:t>
            </a:r>
            <a:r>
              <a:rPr kumimoji="1" lang="en-US" altLang="ja-JP" dirty="0"/>
              <a:t> </a:t>
            </a:r>
            <a:r>
              <a:rPr kumimoji="1" lang="ja-JP" altLang="en-US" dirty="0"/>
              <a:t>に積まれますので、</a:t>
            </a:r>
            <a:endParaRPr kumimoji="1" lang="en-US" altLang="ja-JP" dirty="0"/>
          </a:p>
          <a:p>
            <a:r>
              <a:rPr kumimoji="1" lang="en-US" altLang="ja-JP" dirty="0"/>
              <a:t>BEQ </a:t>
            </a:r>
            <a:r>
              <a:rPr kumimoji="1" lang="ja-JP" altLang="en-US" dirty="0"/>
              <a:t>の飛び先が決定します。</a:t>
            </a:r>
            <a:endParaRPr kumimoji="1" lang="en-US" altLang="ja-JP" dirty="0"/>
          </a:p>
          <a:p>
            <a:r>
              <a:rPr kumimoji="1" lang="ja-JP" altLang="en-US" dirty="0"/>
              <a:t>飛び先は、</a:t>
            </a:r>
            <a:r>
              <a:rPr kumimoji="1" lang="en-US" altLang="ja-JP" dirty="0"/>
              <a:t>&lt;Statement&gt; </a:t>
            </a:r>
            <a:r>
              <a:rPr kumimoji="1" lang="ja-JP" altLang="en-US" dirty="0"/>
              <a:t>の最後のコードの次の番地です。</a:t>
            </a:r>
            <a:endParaRPr kumimoji="1" lang="en-US" altLang="ja-JP" dirty="0"/>
          </a:p>
          <a:p>
            <a:r>
              <a:rPr kumimoji="1" lang="en-US" altLang="ja-JP" dirty="0" err="1"/>
              <a:t>replaceCode</a:t>
            </a:r>
            <a:r>
              <a:rPr kumimoji="1" lang="en-US" altLang="ja-JP" dirty="0"/>
              <a:t> (</a:t>
            </a:r>
            <a:r>
              <a:rPr kumimoji="1" lang="en-US" altLang="ja-JP" dirty="0" err="1"/>
              <a:t>beqAddr</a:t>
            </a:r>
            <a:r>
              <a:rPr kumimoji="1" lang="en-US" altLang="ja-JP" dirty="0"/>
              <a:t>, &lt;Statement&gt; </a:t>
            </a:r>
            <a:r>
              <a:rPr kumimoji="1" lang="ja-JP" altLang="en-US" dirty="0"/>
              <a:t>の次の番地</a:t>
            </a:r>
            <a:r>
              <a:rPr kumimoji="1" lang="en-US" altLang="ja-JP" dirty="0"/>
              <a:t>) </a:t>
            </a:r>
            <a:r>
              <a:rPr kumimoji="1" lang="ja-JP" altLang="en-US" dirty="0"/>
              <a:t>とすれば</a:t>
            </a:r>
            <a:endParaRPr kumimoji="1" lang="en-US" altLang="ja-JP" dirty="0"/>
          </a:p>
          <a:p>
            <a:r>
              <a:rPr kumimoji="1" lang="en-US" altLang="ja-JP" dirty="0"/>
              <a:t>BEQ </a:t>
            </a:r>
            <a:r>
              <a:rPr kumimoji="1" lang="ja-JP" altLang="en-US" dirty="0"/>
              <a:t>の飛び先を書き換えられます。</a:t>
            </a:r>
            <a:endParaRPr kumimoji="1" lang="en-US" altLang="ja-JP" dirty="0"/>
          </a:p>
          <a:p>
            <a:r>
              <a:rPr kumimoji="1" lang="ja-JP" altLang="en-US" dirty="0"/>
              <a:t>このとき、</a:t>
            </a:r>
            <a:r>
              <a:rPr kumimoji="1" lang="en-US" altLang="ja-JP" dirty="0"/>
              <a:t>&lt;Statement&gt; </a:t>
            </a:r>
            <a:r>
              <a:rPr kumimoji="1" lang="ja-JP" altLang="en-US" dirty="0"/>
              <a:t>の番地が必要になります。</a:t>
            </a:r>
            <a:endParaRPr kumimoji="1" lang="en-US" altLang="ja-JP" dirty="0"/>
          </a:p>
          <a:p>
            <a:r>
              <a:rPr kumimoji="1" lang="ja-JP" altLang="en-US" dirty="0"/>
              <a:t>これは、</a:t>
            </a:r>
            <a:r>
              <a:rPr kumimoji="1" lang="en-US" altLang="ja-JP" dirty="0" err="1"/>
              <a:t>PseudoIseg.getLastCodeAddress</a:t>
            </a:r>
            <a:r>
              <a:rPr kumimoji="1" lang="en-US" altLang="ja-JP" dirty="0"/>
              <a:t>() </a:t>
            </a:r>
            <a:r>
              <a:rPr kumimoji="1" lang="ja-JP" altLang="en-US" dirty="0"/>
              <a:t>を使うと得られます。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68</a:t>
            </a:fld>
            <a:endParaRPr kumimoji="1" lang="ja-JP" altLang="en-US"/>
          </a:p>
        </p:txBody>
      </p:sp>
    </p:spTree>
    <p:extLst>
      <p:ext uri="{BB962C8B-B14F-4D97-AF65-F5344CB8AC3E}">
        <p14:creationId xmlns:p14="http://schemas.microsoft.com/office/powerpoint/2010/main" val="217956855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PseudoIseg.getLastCodeAddress</a:t>
            </a:r>
            <a:r>
              <a:rPr kumimoji="1" lang="en-US" altLang="ja-JP" dirty="0"/>
              <a:t>(); </a:t>
            </a:r>
            <a:r>
              <a:rPr kumimoji="1" lang="ja-JP" altLang="en-US" dirty="0"/>
              <a:t>は</a:t>
            </a:r>
            <a:endParaRPr kumimoji="1" lang="en-US" altLang="ja-JP" dirty="0"/>
          </a:p>
          <a:p>
            <a:r>
              <a:rPr kumimoji="1" lang="en-US" altLang="ja-JP" dirty="0" err="1"/>
              <a:t>Iseg</a:t>
            </a:r>
            <a:r>
              <a:rPr kumimoji="1" lang="en-US" altLang="ja-JP" dirty="0"/>
              <a:t> </a:t>
            </a:r>
            <a:r>
              <a:rPr kumimoji="1" lang="ja-JP" altLang="en-US" dirty="0"/>
              <a:t>に積んだ最後の命令の番地が返ってきます。</a:t>
            </a:r>
            <a:endParaRPr kumimoji="1" lang="en-US" altLang="ja-JP" dirty="0"/>
          </a:p>
          <a:p>
            <a:r>
              <a:rPr kumimoji="1" lang="ja-JP" altLang="en-US" dirty="0"/>
              <a:t>例えば、</a:t>
            </a:r>
            <a:r>
              <a:rPr kumimoji="1" lang="en-US" altLang="ja-JP" dirty="0" err="1"/>
              <a:t>Iseg</a:t>
            </a:r>
            <a:r>
              <a:rPr kumimoji="1" lang="en-US" altLang="ja-JP" dirty="0"/>
              <a:t> </a:t>
            </a:r>
            <a:r>
              <a:rPr kumimoji="1" lang="ja-JP" altLang="en-US" dirty="0"/>
              <a:t>の最後の命令が</a:t>
            </a:r>
            <a:r>
              <a:rPr kumimoji="1" lang="en-US" altLang="ja-JP" dirty="0"/>
              <a:t>50</a:t>
            </a:r>
            <a:r>
              <a:rPr kumimoji="1" lang="ja-JP" altLang="en-US" dirty="0"/>
              <a:t>番地に積まれているとすると、</a:t>
            </a:r>
            <a:endParaRPr kumimoji="1" lang="en-US" altLang="ja-JP" dirty="0"/>
          </a:p>
          <a:p>
            <a:r>
              <a:rPr kumimoji="1" lang="en-US" altLang="ja-JP" dirty="0" err="1"/>
              <a:t>iseg.getLastCodeAddress</a:t>
            </a:r>
            <a:r>
              <a:rPr kumimoji="1" lang="en-US" altLang="ja-JP" dirty="0"/>
              <a:t>() </a:t>
            </a:r>
            <a:r>
              <a:rPr kumimoji="1" lang="ja-JP" altLang="en-US" dirty="0"/>
              <a:t>の返り値は</a:t>
            </a:r>
            <a:r>
              <a:rPr kumimoji="1" lang="en-US" altLang="ja-JP" dirty="0"/>
              <a:t>50</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69</a:t>
            </a:fld>
            <a:endParaRPr kumimoji="1" lang="ja-JP" altLang="en-US"/>
          </a:p>
        </p:txBody>
      </p:sp>
    </p:spTree>
    <p:extLst>
      <p:ext uri="{BB962C8B-B14F-4D97-AF65-F5344CB8AC3E}">
        <p14:creationId xmlns:p14="http://schemas.microsoft.com/office/powerpoint/2010/main" val="2120449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構文解析系 </a:t>
            </a:r>
            <a:r>
              <a:rPr kumimoji="1" lang="en-US" altLang="ja-JP" dirty="0"/>
              <a:t>Kc </a:t>
            </a:r>
            <a:r>
              <a:rPr kumimoji="1" lang="ja-JP" altLang="en-US" dirty="0"/>
              <a:t>は、字句解析系 </a:t>
            </a:r>
            <a:r>
              <a:rPr kumimoji="1" lang="en-US" altLang="ja-JP" dirty="0" err="1"/>
              <a:t>LexicalAnalyzer</a:t>
            </a:r>
            <a:r>
              <a:rPr kumimoji="1" lang="en-US" altLang="ja-JP" dirty="0"/>
              <a:t> </a:t>
            </a:r>
            <a:r>
              <a:rPr kumimoji="1" lang="ja-JP" altLang="en-US" dirty="0"/>
              <a:t>から </a:t>
            </a:r>
            <a:r>
              <a:rPr kumimoji="1" lang="en-US" altLang="ja-JP" dirty="0"/>
              <a:t>Token</a:t>
            </a:r>
            <a:r>
              <a:rPr kumimoji="1" lang="ja-JP" altLang="en-US" dirty="0"/>
              <a:t> を受け取り、</a:t>
            </a:r>
            <a:endParaRPr kumimoji="1" lang="en-US" altLang="ja-JP" dirty="0"/>
          </a:p>
          <a:p>
            <a:r>
              <a:rPr kumimoji="1" lang="ja-JP" altLang="en-US" dirty="0"/>
              <a:t>受け取ったトークンが、マクロ構文の文法に合っているかを判定します。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7</a:t>
            </a:fld>
            <a:endParaRPr kumimoji="1" lang="ja-JP" altLang="en-US"/>
          </a:p>
        </p:txBody>
      </p:sp>
    </p:spTree>
    <p:extLst>
      <p:ext uri="{BB962C8B-B14F-4D97-AF65-F5344CB8AC3E}">
        <p14:creationId xmlns:p14="http://schemas.microsoft.com/office/powerpoint/2010/main" val="90947341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parseStatement</a:t>
            </a:r>
            <a:r>
              <a:rPr kumimoji="1" lang="en-US" altLang="ja-JP" dirty="0"/>
              <a:t>(); </a:t>
            </a:r>
            <a:r>
              <a:rPr kumimoji="1" lang="ja-JP" altLang="en-US" dirty="0"/>
              <a:t>を呼び出したあとに、</a:t>
            </a:r>
            <a:endParaRPr kumimoji="1" lang="en-US" altLang="ja-JP" dirty="0"/>
          </a:p>
          <a:p>
            <a:r>
              <a:rPr kumimoji="1" lang="en-US" altLang="ja-JP" dirty="0" err="1"/>
              <a:t>getLastCodeAddress</a:t>
            </a:r>
            <a:r>
              <a:rPr kumimoji="1" lang="en-US" altLang="ja-JP" dirty="0"/>
              <a:t>() </a:t>
            </a:r>
            <a:r>
              <a:rPr kumimoji="1" lang="ja-JP" altLang="en-US" dirty="0"/>
              <a:t>を使うと </a:t>
            </a:r>
            <a:endParaRPr kumimoji="1" lang="en-US" altLang="ja-JP" dirty="0"/>
          </a:p>
          <a:p>
            <a:r>
              <a:rPr kumimoji="1" lang="en-US" altLang="ja-JP" dirty="0"/>
              <a:t>&lt;Statement&gt; </a:t>
            </a:r>
            <a:r>
              <a:rPr kumimoji="1" lang="ja-JP" altLang="en-US" dirty="0"/>
              <a:t>の最後の命令の番地 </a:t>
            </a:r>
            <a:r>
              <a:rPr kumimoji="1" lang="en-US" altLang="ja-JP" dirty="0" err="1"/>
              <a:t>stLastAddr</a:t>
            </a:r>
            <a:r>
              <a:rPr kumimoji="1" lang="en-US" altLang="ja-JP" dirty="0"/>
              <a:t> </a:t>
            </a:r>
            <a:r>
              <a:rPr kumimoji="1" lang="ja-JP" altLang="en-US" dirty="0"/>
              <a:t>がわかります。</a:t>
            </a:r>
            <a:endParaRPr kumimoji="1" lang="en-US" altLang="ja-JP" dirty="0"/>
          </a:p>
          <a:p>
            <a:r>
              <a:rPr kumimoji="1" lang="en-US" altLang="ja-JP" dirty="0"/>
              <a:t>BEQ </a:t>
            </a:r>
            <a:r>
              <a:rPr kumimoji="1" lang="ja-JP" altLang="en-US" dirty="0"/>
              <a:t>の飛び先は、最後の番地の次の行ですのでｍ</a:t>
            </a:r>
            <a:endParaRPr kumimoji="1" lang="en-US" altLang="ja-JP" dirty="0"/>
          </a:p>
          <a:p>
            <a:r>
              <a:rPr kumimoji="1" lang="en-US" altLang="ja-JP" dirty="0" err="1"/>
              <a:t>replaceCode</a:t>
            </a:r>
            <a:r>
              <a:rPr kumimoji="1" lang="en-US" altLang="ja-JP" dirty="0"/>
              <a:t> (</a:t>
            </a:r>
            <a:r>
              <a:rPr kumimoji="1" lang="en-US" altLang="ja-JP" dirty="0" err="1"/>
              <a:t>beqAddr</a:t>
            </a:r>
            <a:r>
              <a:rPr kumimoji="1" lang="en-US" altLang="ja-JP" dirty="0"/>
              <a:t>, </a:t>
            </a:r>
            <a:r>
              <a:rPr kumimoji="1" lang="en-US" altLang="ja-JP" dirty="0" err="1"/>
              <a:t>stLastAddr</a:t>
            </a:r>
            <a:r>
              <a:rPr kumimoji="1" lang="en-US" altLang="ja-JP" dirty="0"/>
              <a:t> + 1); </a:t>
            </a:r>
            <a:r>
              <a:rPr kumimoji="1" lang="ja-JP" altLang="en-US" dirty="0"/>
              <a:t>とします。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70</a:t>
            </a:fld>
            <a:endParaRPr kumimoji="1" lang="ja-JP" altLang="en-US"/>
          </a:p>
        </p:txBody>
      </p:sp>
    </p:spTree>
    <p:extLst>
      <p:ext uri="{BB962C8B-B14F-4D97-AF65-F5344CB8AC3E}">
        <p14:creationId xmlns:p14="http://schemas.microsoft.com/office/powerpoint/2010/main" val="357512367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while </a:t>
            </a:r>
            <a:r>
              <a:rPr kumimoji="1" lang="ja-JP" altLang="en-US" dirty="0"/>
              <a:t>文を見てみましょう。</a:t>
            </a:r>
            <a:endParaRPr kumimoji="1" lang="en-US" altLang="ja-JP" dirty="0"/>
          </a:p>
          <a:p>
            <a:r>
              <a:rPr kumimoji="1" lang="en-US" altLang="ja-JP" dirty="0"/>
              <a:t>while </a:t>
            </a:r>
            <a:r>
              <a:rPr kumimoji="1" lang="ja-JP" altLang="en-US" dirty="0"/>
              <a:t>文は、条件式が </a:t>
            </a:r>
            <a:r>
              <a:rPr kumimoji="1" lang="en-US" altLang="ja-JP" dirty="0"/>
              <a:t>true </a:t>
            </a:r>
            <a:r>
              <a:rPr kumimoji="1" lang="ja-JP" altLang="en-US" dirty="0"/>
              <a:t>であれば </a:t>
            </a:r>
            <a:r>
              <a:rPr kumimoji="1" lang="en-US" altLang="ja-JP" dirty="0"/>
              <a:t>&lt;Statement&gt; </a:t>
            </a:r>
            <a:r>
              <a:rPr kumimoji="1" lang="ja-JP" altLang="en-US" dirty="0"/>
              <a:t>を実行し、</a:t>
            </a:r>
            <a:endParaRPr kumimoji="1" lang="en-US" altLang="ja-JP" dirty="0"/>
          </a:p>
          <a:p>
            <a:r>
              <a:rPr kumimoji="1" lang="ja-JP" altLang="en-US" dirty="0"/>
              <a:t>再度条件式の判定をします。</a:t>
            </a:r>
            <a:endParaRPr kumimoji="1" lang="en-US" altLang="ja-JP" dirty="0"/>
          </a:p>
          <a:p>
            <a:r>
              <a:rPr kumimoji="1" lang="en-US" altLang="ja-JP" dirty="0"/>
              <a:t>while </a:t>
            </a:r>
            <a:r>
              <a:rPr kumimoji="1" lang="ja-JP" altLang="en-US" dirty="0"/>
              <a:t>文のアセンブラコードは、条件式のコード、</a:t>
            </a:r>
            <a:r>
              <a:rPr kumimoji="1" lang="en-US" altLang="ja-JP" dirty="0"/>
              <a:t>BEQ, &lt;Statement&gt; </a:t>
            </a:r>
            <a:r>
              <a:rPr kumimoji="1" lang="ja-JP" altLang="en-US" dirty="0"/>
              <a:t>のコード、</a:t>
            </a:r>
            <a:r>
              <a:rPr kumimoji="1" lang="en-US" altLang="ja-JP" dirty="0"/>
              <a:t>JUMP </a:t>
            </a:r>
            <a:r>
              <a:rPr kumimoji="1" lang="ja-JP" altLang="en-US" dirty="0"/>
              <a:t>となります。</a:t>
            </a:r>
            <a:endParaRPr kumimoji="1" lang="en-US" altLang="ja-JP" dirty="0"/>
          </a:p>
          <a:p>
            <a:r>
              <a:rPr kumimoji="1" lang="ja-JP" altLang="en-US" dirty="0"/>
              <a:t>条件式が </a:t>
            </a:r>
            <a:r>
              <a:rPr kumimoji="1" lang="en-US" altLang="ja-JP" dirty="0"/>
              <a:t>false, 0 </a:t>
            </a:r>
            <a:r>
              <a:rPr kumimoji="1" lang="ja-JP" altLang="en-US" dirty="0"/>
              <a:t>であれば </a:t>
            </a:r>
            <a:r>
              <a:rPr kumimoji="1" lang="en-US" altLang="ja-JP" dirty="0"/>
              <a:t>while </a:t>
            </a:r>
            <a:r>
              <a:rPr kumimoji="1" lang="ja-JP" altLang="en-US" dirty="0"/>
              <a:t>文から出ますので、</a:t>
            </a:r>
            <a:endParaRPr kumimoji="1" lang="en-US" altLang="ja-JP" dirty="0"/>
          </a:p>
          <a:p>
            <a:r>
              <a:rPr kumimoji="1" lang="en-US" altLang="ja-JP" dirty="0"/>
              <a:t>BEQ </a:t>
            </a:r>
            <a:r>
              <a:rPr kumimoji="1" lang="ja-JP" altLang="en-US" dirty="0"/>
              <a:t>で </a:t>
            </a:r>
            <a:r>
              <a:rPr kumimoji="1" lang="en-US" altLang="ja-JP" dirty="0"/>
              <a:t>while</a:t>
            </a:r>
            <a:r>
              <a:rPr kumimoji="1" lang="ja-JP" altLang="en-US" dirty="0"/>
              <a:t>文の外へ分岐します。</a:t>
            </a:r>
            <a:endParaRPr kumimoji="1" lang="en-US" altLang="ja-JP" dirty="0"/>
          </a:p>
          <a:p>
            <a:r>
              <a:rPr kumimoji="1" lang="ja-JP" altLang="en-US" dirty="0"/>
              <a:t>最後の </a:t>
            </a:r>
            <a:r>
              <a:rPr kumimoji="1" lang="en-US" altLang="ja-JP" dirty="0"/>
              <a:t>JUMP </a:t>
            </a:r>
            <a:r>
              <a:rPr kumimoji="1" lang="ja-JP" altLang="en-US" dirty="0"/>
              <a:t>命令は、</a:t>
            </a:r>
            <a:endParaRPr kumimoji="1" lang="en-US" altLang="ja-JP" dirty="0"/>
          </a:p>
          <a:p>
            <a:r>
              <a:rPr kumimoji="1" lang="en-US" altLang="ja-JP" dirty="0"/>
              <a:t>&lt;Statement&gt;</a:t>
            </a:r>
            <a:r>
              <a:rPr kumimoji="1" lang="ja-JP" altLang="en-US" dirty="0"/>
              <a:t> 実行後に</a:t>
            </a:r>
            <a:endParaRPr kumimoji="1" lang="en-US" altLang="ja-JP" dirty="0"/>
          </a:p>
          <a:p>
            <a:r>
              <a:rPr kumimoji="1" lang="ja-JP" altLang="en-US" dirty="0"/>
              <a:t>再度条件式を判定するため、条件式にジャンプします。</a:t>
            </a:r>
            <a:endParaRPr kumimoji="1" lang="en-US" altLang="ja-JP" dirty="0"/>
          </a:p>
          <a:p>
            <a:r>
              <a:rPr kumimoji="1" lang="ja-JP" altLang="en-US" dirty="0"/>
              <a:t>ですので、</a:t>
            </a:r>
            <a:r>
              <a:rPr kumimoji="1" lang="en-US" altLang="ja-JP" dirty="0"/>
              <a:t>BEQ </a:t>
            </a:r>
            <a:r>
              <a:rPr kumimoji="1" lang="ja-JP" altLang="en-US" dirty="0"/>
              <a:t>は </a:t>
            </a:r>
            <a:r>
              <a:rPr kumimoji="1" lang="en-US" altLang="ja-JP" dirty="0"/>
              <a:t>JUMP </a:t>
            </a:r>
            <a:r>
              <a:rPr kumimoji="1" lang="ja-JP" altLang="en-US" dirty="0"/>
              <a:t>の次の行へ飛び、</a:t>
            </a:r>
            <a:r>
              <a:rPr kumimoji="1" lang="en-US" altLang="ja-JP" dirty="0"/>
              <a:t>JUMP </a:t>
            </a:r>
            <a:r>
              <a:rPr kumimoji="1" lang="ja-JP" altLang="en-US" dirty="0"/>
              <a:t>は条件式に飛びます。</a:t>
            </a:r>
            <a:endParaRPr kumimoji="1" lang="en-US" altLang="ja-JP" dirty="0"/>
          </a:p>
          <a:p>
            <a:r>
              <a:rPr kumimoji="1" lang="en-US" altLang="ja-JP" dirty="0"/>
              <a:t>BEQ </a:t>
            </a:r>
            <a:r>
              <a:rPr kumimoji="1" lang="ja-JP" altLang="en-US" dirty="0"/>
              <a:t>の飛び先は、</a:t>
            </a:r>
            <a:r>
              <a:rPr kumimoji="1" lang="en-US" altLang="ja-JP" dirty="0"/>
              <a:t>&lt;Statement&gt; </a:t>
            </a:r>
            <a:r>
              <a:rPr kumimoji="1" lang="ja-JP" altLang="en-US" dirty="0"/>
              <a:t>のコードを作るまでわかりませんので、</a:t>
            </a:r>
            <a:endParaRPr kumimoji="1" lang="en-US" altLang="ja-JP" dirty="0"/>
          </a:p>
          <a:p>
            <a:r>
              <a:rPr kumimoji="1" lang="ja-JP" altLang="en-US" dirty="0"/>
              <a:t>後から書き換えます。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71</a:t>
            </a:fld>
            <a:endParaRPr kumimoji="1" lang="ja-JP" altLang="en-US"/>
          </a:p>
        </p:txBody>
      </p:sp>
    </p:spTree>
    <p:extLst>
      <p:ext uri="{BB962C8B-B14F-4D97-AF65-F5344CB8AC3E}">
        <p14:creationId xmlns:p14="http://schemas.microsoft.com/office/powerpoint/2010/main" val="311589440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 </a:t>
            </a:r>
            <a:r>
              <a:rPr kumimoji="1" lang="en-US" altLang="ja-JP" dirty="0"/>
              <a:t>while </a:t>
            </a:r>
            <a:r>
              <a:rPr kumimoji="1" lang="ja-JP" altLang="en-US" dirty="0"/>
              <a:t>文のプログラムです。</a:t>
            </a:r>
            <a:endParaRPr kumimoji="1" lang="en-US" altLang="ja-JP" dirty="0"/>
          </a:p>
          <a:p>
            <a:r>
              <a:rPr kumimoji="1" lang="ja-JP" altLang="en-US" dirty="0"/>
              <a:t>最後の</a:t>
            </a:r>
            <a:r>
              <a:rPr kumimoji="1" lang="en-US" altLang="ja-JP" dirty="0"/>
              <a:t>JUMP</a:t>
            </a:r>
            <a:r>
              <a:rPr kumimoji="1" lang="ja-JP" altLang="en-US" dirty="0"/>
              <a:t>命令で、条件式に戻ってくる必要がありますので、</a:t>
            </a:r>
            <a:endParaRPr kumimoji="1" lang="en-US" altLang="ja-JP" dirty="0"/>
          </a:p>
          <a:p>
            <a:r>
              <a:rPr kumimoji="1" lang="ja-JP" altLang="en-US" dirty="0"/>
              <a:t>条件式の解析をする前に、条件式の直前の番地 </a:t>
            </a:r>
            <a:r>
              <a:rPr kumimoji="1" lang="en-US" altLang="ja-JP" dirty="0" err="1"/>
              <a:t>lastAddr</a:t>
            </a:r>
            <a:r>
              <a:rPr kumimoji="1" lang="en-US" altLang="ja-JP" dirty="0"/>
              <a:t> </a:t>
            </a:r>
            <a:r>
              <a:rPr kumimoji="1" lang="ja-JP" altLang="en-US" dirty="0"/>
              <a:t>を記憶しておきます。</a:t>
            </a:r>
            <a:endParaRPr kumimoji="1" lang="en-US" altLang="ja-JP" dirty="0"/>
          </a:p>
          <a:p>
            <a:r>
              <a:rPr kumimoji="1" lang="ja-JP" altLang="en-US" dirty="0"/>
              <a:t>条件式の後の </a:t>
            </a:r>
            <a:r>
              <a:rPr kumimoji="1" lang="en-US" altLang="ja-JP" dirty="0"/>
              <a:t>BEQ </a:t>
            </a:r>
            <a:r>
              <a:rPr kumimoji="1" lang="ja-JP" altLang="en-US" dirty="0"/>
              <a:t>は、</a:t>
            </a:r>
            <a:r>
              <a:rPr kumimoji="1" lang="en-US" altLang="ja-JP" dirty="0"/>
              <a:t>if </a:t>
            </a:r>
            <a:r>
              <a:rPr kumimoji="1" lang="ja-JP" altLang="en-US" dirty="0"/>
              <a:t>文と同じく飛び先未定で </a:t>
            </a:r>
            <a:r>
              <a:rPr kumimoji="1" lang="en-US" altLang="ja-JP" dirty="0" err="1"/>
              <a:t>Iseg</a:t>
            </a:r>
            <a:r>
              <a:rPr kumimoji="1" lang="en-US" altLang="ja-JP" dirty="0"/>
              <a:t> </a:t>
            </a:r>
            <a:r>
              <a:rPr kumimoji="1" lang="ja-JP" altLang="en-US" dirty="0"/>
              <a:t>に加えます。</a:t>
            </a:r>
            <a:endParaRPr kumimoji="1" lang="en-US" altLang="ja-JP" dirty="0"/>
          </a:p>
          <a:p>
            <a:r>
              <a:rPr kumimoji="1" lang="en-US" altLang="ja-JP" dirty="0" err="1"/>
              <a:t>parseStatement</a:t>
            </a:r>
            <a:r>
              <a:rPr kumimoji="1" lang="en-US" altLang="ja-JP" dirty="0"/>
              <a:t>() </a:t>
            </a:r>
            <a:r>
              <a:rPr kumimoji="1" lang="ja-JP" altLang="en-US" dirty="0"/>
              <a:t>の次に、</a:t>
            </a:r>
            <a:endParaRPr kumimoji="1" lang="en-US" altLang="ja-JP" dirty="0"/>
          </a:p>
          <a:p>
            <a:r>
              <a:rPr kumimoji="1" lang="en-US" altLang="ja-JP" dirty="0"/>
              <a:t>appendCode (JUMP, lastAddr+1); </a:t>
            </a:r>
            <a:r>
              <a:rPr kumimoji="1" lang="ja-JP" altLang="en-US" dirty="0"/>
              <a:t>として、条件式に飛ぶようにします。。</a:t>
            </a:r>
            <a:endParaRPr kumimoji="1" lang="en-US" altLang="ja-JP" dirty="0"/>
          </a:p>
          <a:p>
            <a:r>
              <a:rPr kumimoji="1" lang="ja-JP" altLang="en-US" dirty="0"/>
              <a:t>また、このとき</a:t>
            </a:r>
            <a:r>
              <a:rPr kumimoji="1" lang="en-US" altLang="ja-JP" dirty="0"/>
              <a:t>JUMP </a:t>
            </a:r>
            <a:r>
              <a:rPr kumimoji="1" lang="ja-JP" altLang="en-US" dirty="0"/>
              <a:t>命令を積んだ番地 </a:t>
            </a:r>
            <a:r>
              <a:rPr kumimoji="1" lang="en-US" altLang="ja-JP" dirty="0" err="1"/>
              <a:t>jumpAdder</a:t>
            </a:r>
            <a:r>
              <a:rPr kumimoji="1" lang="en-US" altLang="ja-JP" dirty="0"/>
              <a:t> </a:t>
            </a:r>
            <a:r>
              <a:rPr kumimoji="1" lang="ja-JP" altLang="en-US" dirty="0"/>
              <a:t>を記憶します。</a:t>
            </a:r>
            <a:endParaRPr kumimoji="1" lang="en-US" altLang="ja-JP" dirty="0"/>
          </a:p>
          <a:p>
            <a:r>
              <a:rPr kumimoji="1" lang="en-US" altLang="ja-JP" dirty="0" err="1"/>
              <a:t>replaceCode</a:t>
            </a:r>
            <a:r>
              <a:rPr kumimoji="1" lang="en-US" altLang="ja-JP" dirty="0"/>
              <a:t> (</a:t>
            </a:r>
            <a:r>
              <a:rPr kumimoji="1" lang="en-US" altLang="ja-JP" dirty="0" err="1"/>
              <a:t>beqAddr</a:t>
            </a:r>
            <a:r>
              <a:rPr kumimoji="1" lang="en-US" altLang="ja-JP" dirty="0"/>
              <a:t>, jumpAddr+1); </a:t>
            </a:r>
            <a:r>
              <a:rPr kumimoji="1" lang="ja-JP" altLang="en-US" dirty="0"/>
              <a:t>で、</a:t>
            </a:r>
            <a:endParaRPr kumimoji="1" lang="en-US" altLang="ja-JP" dirty="0"/>
          </a:p>
          <a:p>
            <a:r>
              <a:rPr kumimoji="1" lang="en-US" altLang="ja-JP" dirty="0"/>
              <a:t>BEQ </a:t>
            </a:r>
            <a:r>
              <a:rPr kumimoji="1" lang="ja-JP" altLang="en-US" dirty="0"/>
              <a:t>命令の飛び先を、</a:t>
            </a:r>
            <a:r>
              <a:rPr kumimoji="1" lang="en-US" altLang="ja-JP" dirty="0"/>
              <a:t>JUMP </a:t>
            </a:r>
            <a:r>
              <a:rPr kumimoji="1" lang="ja-JP" altLang="en-US" dirty="0"/>
              <a:t>の次の行にします。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72</a:t>
            </a:fld>
            <a:endParaRPr kumimoji="1" lang="ja-JP" altLang="en-US"/>
          </a:p>
        </p:txBody>
      </p:sp>
    </p:spTree>
    <p:extLst>
      <p:ext uri="{BB962C8B-B14F-4D97-AF65-F5344CB8AC3E}">
        <p14:creationId xmlns:p14="http://schemas.microsoft.com/office/powerpoint/2010/main" val="182123173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for </a:t>
            </a:r>
            <a:r>
              <a:rPr kumimoji="1" lang="ja-JP" altLang="en-US" dirty="0"/>
              <a:t>文です。</a:t>
            </a:r>
            <a:endParaRPr kumimoji="1" lang="en-US" altLang="ja-JP" dirty="0"/>
          </a:p>
          <a:p>
            <a:r>
              <a:rPr kumimoji="1" lang="en-US" altLang="ja-JP" dirty="0"/>
              <a:t>for </a:t>
            </a:r>
            <a:r>
              <a:rPr kumimoji="1" lang="ja-JP" altLang="en-US" dirty="0"/>
              <a:t>文のアセンブラコードは下のようになります。</a:t>
            </a:r>
            <a:endParaRPr kumimoji="1" lang="en-US" altLang="ja-JP" dirty="0"/>
          </a:p>
          <a:p>
            <a:r>
              <a:rPr kumimoji="1" lang="en-US" altLang="ja-JP" dirty="0"/>
              <a:t>for</a:t>
            </a:r>
            <a:r>
              <a:rPr kumimoji="1" lang="ja-JP" altLang="en-US" dirty="0"/>
              <a:t> 文は</a:t>
            </a:r>
            <a:r>
              <a:rPr kumimoji="1" lang="en-US" altLang="ja-JP" dirty="0"/>
              <a:t> JUMP </a:t>
            </a:r>
            <a:r>
              <a:rPr kumimoji="1" lang="ja-JP" altLang="en-US" dirty="0"/>
              <a:t>や </a:t>
            </a:r>
            <a:r>
              <a:rPr kumimoji="1" lang="en-US" altLang="ja-JP" dirty="0"/>
              <a:t>BEQ </a:t>
            </a:r>
            <a:r>
              <a:rPr kumimoji="1" lang="ja-JP" altLang="en-US" dirty="0"/>
              <a:t>があちこちにあって飛び先が少しややこしいですね。</a:t>
            </a:r>
            <a:endParaRPr kumimoji="1" lang="en-US" altLang="ja-JP" dirty="0"/>
          </a:p>
          <a:p>
            <a:r>
              <a:rPr kumimoji="1" lang="ja-JP" altLang="en-US" dirty="0"/>
              <a:t>飛び先のラベルが</a:t>
            </a:r>
            <a:r>
              <a:rPr kumimoji="1" lang="en-US" altLang="ja-JP" dirty="0"/>
              <a:t>4</a:t>
            </a:r>
            <a:r>
              <a:rPr kumimoji="1" lang="ja-JP" altLang="en-US" dirty="0"/>
              <a:t>つもあります。</a:t>
            </a:r>
            <a:endParaRPr kumimoji="1" lang="en-US" altLang="ja-JP" dirty="0"/>
          </a:p>
          <a:p>
            <a:r>
              <a:rPr kumimoji="1" lang="en-US" altLang="ja-JP" dirty="0"/>
              <a:t>for </a:t>
            </a:r>
            <a:r>
              <a:rPr kumimoji="1" lang="ja-JP" altLang="en-US" dirty="0"/>
              <a:t>文は先頭に</a:t>
            </a:r>
            <a:r>
              <a:rPr kumimoji="1" lang="en-US" altLang="ja-JP" dirty="0"/>
              <a:t>3</a:t>
            </a:r>
            <a:r>
              <a:rPr kumimoji="1" lang="ja-JP" altLang="en-US" dirty="0"/>
              <a:t>つの文が並んでいます。</a:t>
            </a:r>
            <a:endParaRPr kumimoji="1" lang="en-US" altLang="ja-JP" dirty="0"/>
          </a:p>
          <a:p>
            <a:r>
              <a:rPr kumimoji="1" lang="ja-JP" altLang="en-US" dirty="0"/>
              <a:t>まず、</a:t>
            </a:r>
            <a:r>
              <a:rPr kumimoji="1" lang="en-US" altLang="ja-JP" dirty="0"/>
              <a:t>for </a:t>
            </a:r>
            <a:r>
              <a:rPr kumimoji="1" lang="ja-JP" altLang="en-US" dirty="0"/>
              <a:t>文の開始時に、式</a:t>
            </a:r>
            <a:r>
              <a:rPr kumimoji="1" lang="en-US" altLang="ja-JP" dirty="0"/>
              <a:t>1</a:t>
            </a:r>
            <a:r>
              <a:rPr kumimoji="1" lang="ja-JP" altLang="en-US" dirty="0"/>
              <a:t>を実行します。</a:t>
            </a:r>
            <a:endParaRPr kumimoji="1" lang="en-US" altLang="ja-JP" dirty="0"/>
          </a:p>
          <a:p>
            <a:r>
              <a:rPr kumimoji="1" lang="ja-JP" altLang="en-US" dirty="0"/>
              <a:t>式</a:t>
            </a:r>
            <a:r>
              <a:rPr kumimoji="1" lang="en-US" altLang="ja-JP" dirty="0"/>
              <a:t>2</a:t>
            </a:r>
            <a:r>
              <a:rPr kumimoji="1" lang="ja-JP" altLang="en-US" dirty="0"/>
              <a:t>は条件式ですので、式の値が </a:t>
            </a:r>
            <a:r>
              <a:rPr kumimoji="1" lang="en-US" altLang="ja-JP" dirty="0"/>
              <a:t>true </a:t>
            </a:r>
            <a:r>
              <a:rPr kumimoji="1" lang="ja-JP" altLang="en-US" dirty="0"/>
              <a:t>なら</a:t>
            </a:r>
            <a:r>
              <a:rPr kumimoji="1" lang="en-US" altLang="ja-JP" dirty="0"/>
              <a:t>&lt;Statement&gt;</a:t>
            </a:r>
            <a:r>
              <a:rPr kumimoji="1" lang="ja-JP" altLang="en-US" dirty="0"/>
              <a:t>へ、</a:t>
            </a:r>
            <a:r>
              <a:rPr kumimoji="1" lang="en-US" altLang="ja-JP" dirty="0"/>
              <a:t>false </a:t>
            </a:r>
            <a:r>
              <a:rPr kumimoji="1" lang="ja-JP" altLang="en-US" dirty="0"/>
              <a:t>なら </a:t>
            </a:r>
            <a:r>
              <a:rPr kumimoji="1" lang="en-US" altLang="ja-JP" dirty="0"/>
              <a:t>for </a:t>
            </a:r>
            <a:r>
              <a:rPr kumimoji="1" lang="ja-JP" altLang="en-US" dirty="0"/>
              <a:t>文の外へ飛びます。</a:t>
            </a:r>
            <a:endParaRPr kumimoji="1" lang="en-US" altLang="ja-JP" dirty="0"/>
          </a:p>
          <a:p>
            <a:r>
              <a:rPr kumimoji="1" lang="en-US" altLang="ja-JP" dirty="0"/>
              <a:t>BEQ </a:t>
            </a:r>
            <a:r>
              <a:rPr kumimoji="1" lang="ja-JP" altLang="en-US" dirty="0"/>
              <a:t>で</a:t>
            </a:r>
            <a:r>
              <a:rPr kumimoji="1" lang="en-US" altLang="ja-JP" dirty="0"/>
              <a:t>for</a:t>
            </a:r>
            <a:r>
              <a:rPr kumimoji="1" lang="ja-JP" altLang="en-US" dirty="0"/>
              <a:t>文の外へ飛び、その後に</a:t>
            </a:r>
            <a:r>
              <a:rPr kumimoji="1" lang="en-US" altLang="ja-JP" dirty="0"/>
              <a:t>JUMP </a:t>
            </a:r>
            <a:r>
              <a:rPr kumimoji="1" lang="ja-JP" altLang="en-US" dirty="0"/>
              <a:t>で</a:t>
            </a:r>
            <a:r>
              <a:rPr kumimoji="1" lang="en-US" altLang="ja-JP" dirty="0"/>
              <a:t>&lt;Statement&gt; </a:t>
            </a:r>
            <a:r>
              <a:rPr kumimoji="1" lang="ja-JP" altLang="en-US" dirty="0"/>
              <a:t>へ飛びます。</a:t>
            </a:r>
            <a:endParaRPr kumimoji="1" lang="en-US" altLang="ja-JP" dirty="0"/>
          </a:p>
          <a:p>
            <a:r>
              <a:rPr kumimoji="1" lang="en-US" altLang="ja-JP" dirty="0"/>
              <a:t>&lt;Statement&gt; </a:t>
            </a:r>
            <a:r>
              <a:rPr kumimoji="1" lang="ja-JP" altLang="en-US" dirty="0"/>
              <a:t>実行後、式</a:t>
            </a:r>
            <a:r>
              <a:rPr kumimoji="1" lang="en-US" altLang="ja-JP" dirty="0"/>
              <a:t>3</a:t>
            </a:r>
            <a:r>
              <a:rPr kumimoji="1" lang="ja-JP" altLang="en-US" dirty="0"/>
              <a:t>を実行しますので、</a:t>
            </a:r>
            <a:r>
              <a:rPr kumimoji="1" lang="en-US" altLang="ja-JP" dirty="0"/>
              <a:t>JUMP </a:t>
            </a:r>
            <a:r>
              <a:rPr kumimoji="1" lang="ja-JP" altLang="en-US" dirty="0"/>
              <a:t>で式</a:t>
            </a:r>
            <a:r>
              <a:rPr kumimoji="1" lang="en-US" altLang="ja-JP" dirty="0"/>
              <a:t>3</a:t>
            </a:r>
            <a:r>
              <a:rPr kumimoji="1" lang="ja-JP" altLang="en-US" dirty="0"/>
              <a:t>へ飛びます。</a:t>
            </a:r>
            <a:endParaRPr kumimoji="1" lang="en-US" altLang="ja-JP" dirty="0"/>
          </a:p>
          <a:p>
            <a:r>
              <a:rPr kumimoji="1" lang="ja-JP" altLang="en-US" dirty="0"/>
              <a:t>式</a:t>
            </a:r>
            <a:r>
              <a:rPr kumimoji="1" lang="en-US" altLang="ja-JP" dirty="0"/>
              <a:t>3</a:t>
            </a:r>
            <a:r>
              <a:rPr kumimoji="1" lang="ja-JP" altLang="en-US" dirty="0"/>
              <a:t>実行後は、再び条件判定ですので、</a:t>
            </a:r>
            <a:r>
              <a:rPr kumimoji="1" lang="en-US" altLang="ja-JP" dirty="0"/>
              <a:t>JUMP </a:t>
            </a:r>
            <a:r>
              <a:rPr kumimoji="1" lang="ja-JP" altLang="en-US" dirty="0"/>
              <a:t>で式</a:t>
            </a:r>
            <a:r>
              <a:rPr kumimoji="1" lang="en-US" altLang="ja-JP" dirty="0"/>
              <a:t>2</a:t>
            </a:r>
            <a:r>
              <a:rPr kumimoji="1" lang="ja-JP" altLang="en-US" dirty="0"/>
              <a:t>へ飛びます。</a:t>
            </a:r>
            <a:endParaRPr kumimoji="1" lang="en-US" altLang="ja-JP" dirty="0"/>
          </a:p>
          <a:p>
            <a:r>
              <a:rPr kumimoji="1" lang="ja-JP" altLang="en-US" dirty="0"/>
              <a:t>ジャンプ命令のうち、式</a:t>
            </a:r>
            <a:r>
              <a:rPr kumimoji="1" lang="en-US" altLang="ja-JP" dirty="0"/>
              <a:t>2</a:t>
            </a:r>
            <a:r>
              <a:rPr kumimoji="1" lang="ja-JP" altLang="en-US" dirty="0"/>
              <a:t>の後に来る </a:t>
            </a:r>
            <a:r>
              <a:rPr kumimoji="1" lang="en-US" altLang="ja-JP" dirty="0"/>
              <a:t>BEQ </a:t>
            </a:r>
            <a:r>
              <a:rPr kumimoji="1" lang="ja-JP" altLang="en-US" dirty="0"/>
              <a:t>命令と </a:t>
            </a:r>
            <a:r>
              <a:rPr kumimoji="1" lang="en-US" altLang="ja-JP" dirty="0"/>
              <a:t>JUMP </a:t>
            </a:r>
            <a:r>
              <a:rPr kumimoji="1" lang="ja-JP" altLang="en-US" dirty="0"/>
              <a:t>命令は</a:t>
            </a:r>
            <a:endParaRPr kumimoji="1" lang="en-US" altLang="ja-JP" dirty="0"/>
          </a:p>
          <a:p>
            <a:r>
              <a:rPr kumimoji="1" lang="ja-JP" altLang="en-US" dirty="0"/>
              <a:t>後から飛び先を決定する必要があります。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73</a:t>
            </a:fld>
            <a:endParaRPr kumimoji="1" lang="ja-JP" altLang="en-US"/>
          </a:p>
        </p:txBody>
      </p:sp>
    </p:spTree>
    <p:extLst>
      <p:ext uri="{BB962C8B-B14F-4D97-AF65-F5344CB8AC3E}">
        <p14:creationId xmlns:p14="http://schemas.microsoft.com/office/powerpoint/2010/main" val="104432056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こちらが </a:t>
            </a:r>
            <a:r>
              <a:rPr kumimoji="1" lang="en-US" altLang="ja-JP" dirty="0"/>
              <a:t>for </a:t>
            </a:r>
            <a:r>
              <a:rPr kumimoji="1" lang="ja-JP" altLang="en-US" dirty="0"/>
              <a:t>文のプログラムの一部です。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for </a:t>
            </a:r>
            <a:r>
              <a:rPr kumimoji="1" lang="ja-JP" altLang="en-US" dirty="0"/>
              <a:t>文では、飛び先が</a:t>
            </a:r>
            <a:r>
              <a:rPr kumimoji="1" lang="en-US" altLang="ja-JP" dirty="0"/>
              <a:t>4</a:t>
            </a:r>
            <a:r>
              <a:rPr kumimoji="1" lang="ja-JP" altLang="en-US" dirty="0"/>
              <a:t>か所ありますので、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飛び先の番地を記憶しておく必要があります。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また、条件式の後の </a:t>
            </a:r>
            <a:r>
              <a:rPr kumimoji="1" lang="en-US" altLang="ja-JP" dirty="0"/>
              <a:t>BEQ </a:t>
            </a:r>
            <a:r>
              <a:rPr kumimoji="1" lang="ja-JP" altLang="en-US" dirty="0"/>
              <a:t>命令と </a:t>
            </a:r>
            <a:r>
              <a:rPr kumimoji="1" lang="en-US" altLang="ja-JP" dirty="0"/>
              <a:t>JUMP </a:t>
            </a:r>
            <a:r>
              <a:rPr kumimoji="1" lang="ja-JP" altLang="en-US" dirty="0"/>
              <a:t>命令は、</a:t>
            </a:r>
            <a:endParaRPr kumimoji="1" lang="en-US" altLang="ja-JP" dirty="0"/>
          </a:p>
          <a:p>
            <a:r>
              <a:rPr kumimoji="1" lang="ja-JP" altLang="en-US" dirty="0"/>
              <a:t>飛び先未定で </a:t>
            </a:r>
            <a:r>
              <a:rPr kumimoji="1" lang="en-US" altLang="ja-JP" dirty="0" err="1"/>
              <a:t>Iseg</a:t>
            </a:r>
            <a:r>
              <a:rPr kumimoji="1" lang="en-US" altLang="ja-JP" dirty="0"/>
              <a:t> </a:t>
            </a:r>
            <a:r>
              <a:rPr kumimoji="1" lang="ja-JP" altLang="en-US" dirty="0"/>
              <a:t>に加え、後から飛び先を変更します。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74</a:t>
            </a:fld>
            <a:endParaRPr kumimoji="1" lang="ja-JP" altLang="en-US"/>
          </a:p>
        </p:txBody>
      </p:sp>
    </p:spTree>
    <p:extLst>
      <p:ext uri="{BB962C8B-B14F-4D97-AF65-F5344CB8AC3E}">
        <p14:creationId xmlns:p14="http://schemas.microsoft.com/office/powerpoint/2010/main" val="90996971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ここから先は拡張課題です。</a:t>
            </a:r>
            <a:endParaRPr kumimoji="1" lang="en-US" altLang="ja-JP" dirty="0"/>
          </a:p>
          <a:p>
            <a:r>
              <a:rPr kumimoji="1" lang="ja-JP" altLang="en-US" dirty="0"/>
              <a:t>まずは </a:t>
            </a:r>
            <a:r>
              <a:rPr kumimoji="1" lang="en-US" altLang="ja-JP" dirty="0"/>
              <a:t>break </a:t>
            </a:r>
            <a:r>
              <a:rPr kumimoji="1" lang="ja-JP" altLang="en-US" dirty="0"/>
              <a:t>文です。</a:t>
            </a:r>
            <a:endParaRPr kumimoji="1" lang="en-US" altLang="ja-JP" dirty="0"/>
          </a:p>
          <a:p>
            <a:r>
              <a:rPr kumimoji="1" lang="en-US" altLang="ja-JP" dirty="0"/>
              <a:t>break </a:t>
            </a:r>
            <a:r>
              <a:rPr kumimoji="1" lang="ja-JP" altLang="en-US" dirty="0"/>
              <a:t>文は、ループからの脱出ですので、</a:t>
            </a:r>
            <a:r>
              <a:rPr kumimoji="1" lang="en-US" altLang="ja-JP" dirty="0"/>
              <a:t>JUMP </a:t>
            </a:r>
            <a:r>
              <a:rPr kumimoji="1" lang="ja-JP" altLang="en-US" dirty="0"/>
              <a:t>命令で</a:t>
            </a:r>
            <a:endParaRPr kumimoji="1" lang="en-US" altLang="ja-JP" dirty="0"/>
          </a:p>
          <a:p>
            <a:r>
              <a:rPr kumimoji="1" lang="ja-JP" altLang="en-US" dirty="0"/>
              <a:t>ループの外に飛びます。</a:t>
            </a:r>
            <a:endParaRPr kumimoji="1" lang="en-US" altLang="ja-JP" dirty="0"/>
          </a:p>
          <a:p>
            <a:r>
              <a:rPr kumimoji="1" lang="en-US" altLang="ja-JP" dirty="0"/>
              <a:t>continue </a:t>
            </a:r>
            <a:r>
              <a:rPr kumimoji="1" lang="ja-JP" altLang="en-US" dirty="0"/>
              <a:t>文なら、</a:t>
            </a:r>
            <a:r>
              <a:rPr kumimoji="1" lang="en-US" altLang="ja-JP" dirty="0"/>
              <a:t>JUMP </a:t>
            </a:r>
            <a:r>
              <a:rPr kumimoji="1" lang="ja-JP" altLang="en-US" dirty="0"/>
              <a:t>命令でループの条件式、</a:t>
            </a:r>
            <a:endParaRPr kumimoji="1" lang="en-US" altLang="ja-JP" dirty="0"/>
          </a:p>
          <a:p>
            <a:r>
              <a:rPr kumimoji="1" lang="en-US" altLang="ja-JP" dirty="0"/>
              <a:t>for </a:t>
            </a:r>
            <a:r>
              <a:rPr kumimoji="1" lang="ja-JP" altLang="en-US" dirty="0"/>
              <a:t>文なら継続式にに飛びます。</a:t>
            </a:r>
            <a:endParaRPr kumimoji="1" lang="en-US" altLang="ja-JP" dirty="0"/>
          </a:p>
          <a:p>
            <a:r>
              <a:rPr kumimoji="1" lang="en-US" altLang="ja-JP" dirty="0"/>
              <a:t>break </a:t>
            </a:r>
            <a:r>
              <a:rPr kumimoji="1" lang="ja-JP" altLang="en-US" dirty="0"/>
              <a:t>文はループ内または </a:t>
            </a:r>
            <a:r>
              <a:rPr kumimoji="1" lang="en-US" altLang="ja-JP" dirty="0"/>
              <a:t>switch </a:t>
            </a:r>
            <a:r>
              <a:rPr kumimoji="1" lang="ja-JP" altLang="en-US" dirty="0"/>
              <a:t>文内以外、</a:t>
            </a:r>
            <a:endParaRPr kumimoji="1" lang="en-US" altLang="ja-JP" dirty="0"/>
          </a:p>
          <a:p>
            <a:r>
              <a:rPr kumimoji="1" lang="en-US" altLang="ja-JP" dirty="0"/>
              <a:t>continue </a:t>
            </a:r>
            <a:r>
              <a:rPr kumimoji="1" lang="ja-JP" altLang="en-US" dirty="0"/>
              <a:t>文は、ループ内以外で使われた場合は制約エラーになります。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75</a:t>
            </a:fld>
            <a:endParaRPr kumimoji="1" lang="ja-JP" altLang="en-US"/>
          </a:p>
        </p:txBody>
      </p:sp>
    </p:spTree>
    <p:extLst>
      <p:ext uri="{BB962C8B-B14F-4D97-AF65-F5344CB8AC3E}">
        <p14:creationId xmlns:p14="http://schemas.microsoft.com/office/powerpoint/2010/main" val="289345796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 </a:t>
            </a:r>
            <a:r>
              <a:rPr kumimoji="1" lang="en-US" altLang="ja-JP" dirty="0"/>
              <a:t>while </a:t>
            </a:r>
            <a:r>
              <a:rPr kumimoji="1" lang="ja-JP" altLang="en-US" dirty="0"/>
              <a:t>文を考えてみます。</a:t>
            </a:r>
            <a:endParaRPr kumimoji="1" lang="en-US" altLang="ja-JP" dirty="0"/>
          </a:p>
          <a:p>
            <a:r>
              <a:rPr kumimoji="1" lang="ja-JP" altLang="en-US" dirty="0"/>
              <a:t>この </a:t>
            </a:r>
            <a:r>
              <a:rPr kumimoji="1" lang="en-US" altLang="ja-JP" dirty="0"/>
              <a:t>while </a:t>
            </a:r>
            <a:r>
              <a:rPr kumimoji="1" lang="ja-JP" altLang="en-US" dirty="0"/>
              <a:t>文の中には、</a:t>
            </a:r>
            <a:r>
              <a:rPr kumimoji="1" lang="en-US" altLang="ja-JP" dirty="0"/>
              <a:t>break </a:t>
            </a:r>
            <a:r>
              <a:rPr kumimoji="1" lang="ja-JP" altLang="en-US" dirty="0"/>
              <a:t>文と </a:t>
            </a:r>
            <a:r>
              <a:rPr kumimoji="1" lang="en-US" altLang="ja-JP" dirty="0"/>
              <a:t>continue </a:t>
            </a:r>
            <a:r>
              <a:rPr kumimoji="1" lang="ja-JP" altLang="en-US" dirty="0"/>
              <a:t>文があります。</a:t>
            </a:r>
            <a:endParaRPr kumimoji="1" lang="en-US" altLang="ja-JP" dirty="0"/>
          </a:p>
          <a:p>
            <a:r>
              <a:rPr kumimoji="1" lang="en-US" altLang="ja-JP" dirty="0"/>
              <a:t>break </a:t>
            </a:r>
            <a:r>
              <a:rPr kumimoji="1" lang="ja-JP" altLang="en-US" dirty="0"/>
              <a:t>文では、</a:t>
            </a:r>
            <a:r>
              <a:rPr kumimoji="1" lang="en-US" altLang="ja-JP" dirty="0"/>
              <a:t>while </a:t>
            </a:r>
            <a:r>
              <a:rPr kumimoji="1" lang="ja-JP" altLang="en-US" dirty="0"/>
              <a:t>文の外、最後の </a:t>
            </a:r>
            <a:r>
              <a:rPr kumimoji="1" lang="en-US" altLang="ja-JP" dirty="0"/>
              <a:t>JUMP </a:t>
            </a:r>
            <a:r>
              <a:rPr kumimoji="1" lang="ja-JP" altLang="en-US" dirty="0"/>
              <a:t>命令の次の行へ飛びます。</a:t>
            </a:r>
            <a:endParaRPr kumimoji="1" lang="en-US" altLang="ja-JP" dirty="0"/>
          </a:p>
          <a:p>
            <a:r>
              <a:rPr kumimoji="1" lang="ja-JP" altLang="en-US" dirty="0"/>
              <a:t>この飛び先は、</a:t>
            </a:r>
            <a:r>
              <a:rPr kumimoji="1" lang="en-US" altLang="ja-JP" dirty="0"/>
              <a:t>while </a:t>
            </a:r>
            <a:r>
              <a:rPr kumimoji="1" lang="ja-JP" altLang="en-US" dirty="0"/>
              <a:t>文の条件式の次にある </a:t>
            </a:r>
            <a:r>
              <a:rPr kumimoji="1" lang="en-US" altLang="ja-JP" dirty="0"/>
              <a:t>BEQ </a:t>
            </a:r>
            <a:r>
              <a:rPr kumimoji="1" lang="ja-JP" altLang="en-US" dirty="0"/>
              <a:t>命令の飛び先と同じです。</a:t>
            </a:r>
            <a:endParaRPr kumimoji="1" lang="en-US" altLang="ja-JP" dirty="0"/>
          </a:p>
          <a:p>
            <a:r>
              <a:rPr kumimoji="1" lang="en-US" altLang="ja-JP" dirty="0"/>
              <a:t>continue </a:t>
            </a:r>
            <a:r>
              <a:rPr kumimoji="1" lang="ja-JP" altLang="en-US" dirty="0"/>
              <a:t>文では、</a:t>
            </a:r>
            <a:r>
              <a:rPr kumimoji="1" lang="en-US" altLang="ja-JP" dirty="0"/>
              <a:t>while</a:t>
            </a:r>
            <a:r>
              <a:rPr kumimoji="1" lang="ja-JP" altLang="en-US" dirty="0"/>
              <a:t>文の先頭に飛びます。</a:t>
            </a:r>
            <a:endParaRPr kumimoji="1" lang="en-US" altLang="ja-JP" dirty="0"/>
          </a:p>
          <a:p>
            <a:r>
              <a:rPr kumimoji="1" lang="ja-JP" altLang="en-US" dirty="0"/>
              <a:t>この飛び先は、</a:t>
            </a:r>
            <a:r>
              <a:rPr kumimoji="1" lang="en-US" altLang="ja-JP" dirty="0"/>
              <a:t>while </a:t>
            </a:r>
            <a:r>
              <a:rPr kumimoji="1" lang="ja-JP" altLang="en-US" dirty="0"/>
              <a:t>文の最後の </a:t>
            </a:r>
            <a:r>
              <a:rPr kumimoji="1" lang="en-US" altLang="ja-JP" dirty="0"/>
              <a:t>JUMP </a:t>
            </a:r>
            <a:r>
              <a:rPr kumimoji="1" lang="ja-JP" altLang="en-US" dirty="0"/>
              <a:t>命令と同じです。</a:t>
            </a:r>
            <a:endParaRPr kumimoji="1" lang="en-US" altLang="ja-JP" dirty="0"/>
          </a:p>
          <a:p>
            <a:r>
              <a:rPr kumimoji="1" lang="en-US" altLang="ja-JP" dirty="0"/>
              <a:t>JUMP </a:t>
            </a:r>
            <a:r>
              <a:rPr kumimoji="1" lang="ja-JP" altLang="en-US" dirty="0"/>
              <a:t>命令の番地は、</a:t>
            </a:r>
            <a:r>
              <a:rPr kumimoji="1" lang="en-US" altLang="ja-JP" dirty="0"/>
              <a:t>while </a:t>
            </a:r>
            <a:r>
              <a:rPr kumimoji="1" lang="ja-JP" altLang="en-US" dirty="0"/>
              <a:t>文の </a:t>
            </a:r>
            <a:r>
              <a:rPr kumimoji="1" lang="en-US" altLang="ja-JP" dirty="0"/>
              <a:t>&lt;Statement&gt; </a:t>
            </a:r>
            <a:r>
              <a:rPr kumimoji="1" lang="ja-JP" altLang="en-US" dirty="0"/>
              <a:t>のコードを作るまで分かりませんので、</a:t>
            </a:r>
            <a:endParaRPr kumimoji="1" lang="en-US" altLang="ja-JP" dirty="0"/>
          </a:p>
          <a:p>
            <a:r>
              <a:rPr kumimoji="1" lang="en-US" altLang="ja-JP" dirty="0"/>
              <a:t>break </a:t>
            </a:r>
            <a:r>
              <a:rPr kumimoji="1" lang="ja-JP" altLang="en-US" dirty="0"/>
              <a:t>文の飛び先は、</a:t>
            </a:r>
            <a:r>
              <a:rPr kumimoji="1" lang="en-US" altLang="ja-JP" dirty="0"/>
              <a:t>while </a:t>
            </a:r>
            <a:r>
              <a:rPr kumimoji="1" lang="ja-JP" altLang="en-US" dirty="0"/>
              <a:t>文終了時に書き直します。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76</a:t>
            </a:fld>
            <a:endParaRPr kumimoji="1" lang="ja-JP" altLang="en-US"/>
          </a:p>
        </p:txBody>
      </p:sp>
    </p:spTree>
    <p:extLst>
      <p:ext uri="{BB962C8B-B14F-4D97-AF65-F5344CB8AC3E}">
        <p14:creationId xmlns:p14="http://schemas.microsoft.com/office/powerpoint/2010/main" val="51854059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ループ内部にいるかどうかの判定にためには、</a:t>
            </a:r>
            <a:r>
              <a:rPr kumimoji="1" lang="en-US" altLang="ja-JP" dirty="0" err="1"/>
              <a:t>boolean</a:t>
            </a:r>
            <a:r>
              <a:rPr kumimoji="1" lang="ja-JP" altLang="en-US" dirty="0"/>
              <a:t> 型のフィールド変数 </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inLoop</a:t>
            </a:r>
            <a:r>
              <a:rPr kumimoji="1" lang="en-US" altLang="ja-JP" dirty="0"/>
              <a:t> </a:t>
            </a:r>
            <a:r>
              <a:rPr kumimoji="1" lang="ja-JP" altLang="en-US" dirty="0"/>
              <a:t>を初期値 </a:t>
            </a:r>
            <a:r>
              <a:rPr kumimoji="1" lang="en-US" altLang="ja-JP" dirty="0"/>
              <a:t>false </a:t>
            </a:r>
            <a:r>
              <a:rPr kumimoji="1" lang="ja-JP" altLang="en-US" dirty="0"/>
              <a:t>で用意しておきます。</a:t>
            </a:r>
            <a:endParaRPr kumimoji="1" lang="en-US" altLang="ja-JP" dirty="0"/>
          </a:p>
          <a:p>
            <a:r>
              <a:rPr kumimoji="1" lang="ja-JP" altLang="en-US" dirty="0"/>
              <a:t>また、ループ中に出てきた </a:t>
            </a:r>
            <a:r>
              <a:rPr kumimoji="1" lang="en-US" altLang="ja-JP" dirty="0" err="1"/>
              <a:t>berak</a:t>
            </a:r>
            <a:r>
              <a:rPr kumimoji="1" lang="en-US" altLang="ja-JP" dirty="0"/>
              <a:t> </a:t>
            </a:r>
            <a:r>
              <a:rPr kumimoji="1" lang="ja-JP" altLang="en-US" dirty="0"/>
              <a:t>文の </a:t>
            </a:r>
            <a:r>
              <a:rPr kumimoji="1" lang="en-US" altLang="ja-JP" dirty="0"/>
              <a:t>JUMP </a:t>
            </a:r>
            <a:r>
              <a:rPr kumimoji="1" lang="ja-JP" altLang="en-US" dirty="0"/>
              <a:t>命令を積んだ番地を</a:t>
            </a:r>
            <a:endParaRPr kumimoji="1" lang="en-US" altLang="ja-JP" dirty="0"/>
          </a:p>
          <a:p>
            <a:r>
              <a:rPr kumimoji="1" lang="ja-JP" altLang="en-US" dirty="0"/>
              <a:t>記憶するための </a:t>
            </a:r>
            <a:r>
              <a:rPr kumimoji="1" lang="en-US" altLang="ja-JP" dirty="0" err="1"/>
              <a:t>ArrayList</a:t>
            </a:r>
            <a:r>
              <a:rPr kumimoji="1" lang="en-US" altLang="ja-JP" dirty="0"/>
              <a:t> </a:t>
            </a:r>
            <a:r>
              <a:rPr kumimoji="1" lang="ja-JP" altLang="en-US" dirty="0"/>
              <a:t>もフィールド変数で作っておきます。</a:t>
            </a:r>
            <a:endParaRPr kumimoji="1" lang="en-US" altLang="ja-JP" dirty="0"/>
          </a:p>
          <a:p>
            <a:r>
              <a:rPr kumimoji="1" lang="en-US" altLang="ja-JP" dirty="0"/>
              <a:t>break</a:t>
            </a:r>
            <a:r>
              <a:rPr kumimoji="1" lang="ja-JP" altLang="en-US" dirty="0"/>
              <a:t>文を解析する </a:t>
            </a:r>
            <a:r>
              <a:rPr kumimoji="1" lang="en-US" altLang="ja-JP" dirty="0" err="1"/>
              <a:t>parseBreak</a:t>
            </a:r>
            <a:r>
              <a:rPr kumimoji="1" lang="en-US" altLang="ja-JP" dirty="0"/>
              <a:t>() </a:t>
            </a:r>
            <a:r>
              <a:rPr kumimoji="1" lang="ja-JP" altLang="en-US" dirty="0"/>
              <a:t>では、</a:t>
            </a:r>
            <a:endParaRPr kumimoji="1" lang="en-US" altLang="ja-JP" dirty="0"/>
          </a:p>
          <a:p>
            <a:r>
              <a:rPr kumimoji="1" lang="ja-JP" altLang="en-US" dirty="0"/>
              <a:t>まずループ内かどうかをチェックし、ループ内でなければ制約エラーとします。</a:t>
            </a:r>
            <a:endParaRPr kumimoji="1" lang="en-US" altLang="ja-JP" dirty="0"/>
          </a:p>
          <a:p>
            <a:r>
              <a:rPr kumimoji="1" lang="ja-JP" altLang="en-US" dirty="0"/>
              <a:t>その後に、</a:t>
            </a:r>
            <a:r>
              <a:rPr kumimoji="1" lang="en-US" altLang="ja-JP" dirty="0"/>
              <a:t>JUMP </a:t>
            </a:r>
            <a:r>
              <a:rPr kumimoji="1" lang="ja-JP" altLang="en-US" dirty="0"/>
              <a:t>命令を飛び先未定で </a:t>
            </a:r>
            <a:r>
              <a:rPr kumimoji="1" lang="en-US" altLang="ja-JP" dirty="0" err="1"/>
              <a:t>Iseg</a:t>
            </a:r>
            <a:r>
              <a:rPr kumimoji="1" lang="en-US" altLang="ja-JP" dirty="0"/>
              <a:t> </a:t>
            </a:r>
            <a:r>
              <a:rPr kumimoji="1" lang="ja-JP" altLang="en-US" dirty="0"/>
              <a:t>に積みます。</a:t>
            </a:r>
            <a:endParaRPr kumimoji="1" lang="en-US" altLang="ja-JP" dirty="0"/>
          </a:p>
          <a:p>
            <a:r>
              <a:rPr kumimoji="1" lang="ja-JP" altLang="en-US" dirty="0"/>
              <a:t>このとき、</a:t>
            </a:r>
            <a:r>
              <a:rPr kumimoji="1" lang="en-US" altLang="ja-JP" dirty="0"/>
              <a:t>JUMP </a:t>
            </a:r>
            <a:r>
              <a:rPr kumimoji="1" lang="ja-JP" altLang="en-US" dirty="0"/>
              <a:t>命令を積んだ </a:t>
            </a:r>
            <a:r>
              <a:rPr kumimoji="1" lang="en-US" altLang="ja-JP" dirty="0" err="1"/>
              <a:t>Iseg</a:t>
            </a:r>
            <a:r>
              <a:rPr kumimoji="1" lang="en-US" altLang="ja-JP" dirty="0"/>
              <a:t> </a:t>
            </a:r>
            <a:r>
              <a:rPr kumimoji="1" lang="ja-JP" altLang="en-US" dirty="0"/>
              <a:t>の番地を </a:t>
            </a:r>
            <a:r>
              <a:rPr kumimoji="1" lang="en-US" altLang="ja-JP" dirty="0" err="1"/>
              <a:t>ArrayList</a:t>
            </a:r>
            <a:r>
              <a:rPr kumimoji="1" lang="en-US" altLang="ja-JP" dirty="0"/>
              <a:t> </a:t>
            </a:r>
            <a:r>
              <a:rPr kumimoji="1" lang="ja-JP" altLang="en-US" dirty="0"/>
              <a:t>に入れておきます。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77</a:t>
            </a:fld>
            <a:endParaRPr kumimoji="1" lang="ja-JP" altLang="en-US"/>
          </a:p>
        </p:txBody>
      </p:sp>
    </p:spTree>
    <p:extLst>
      <p:ext uri="{BB962C8B-B14F-4D97-AF65-F5344CB8AC3E}">
        <p14:creationId xmlns:p14="http://schemas.microsoft.com/office/powerpoint/2010/main" val="191366177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ループが多重になっている場合、</a:t>
            </a:r>
            <a:endParaRPr kumimoji="1" lang="en-US" altLang="ja-JP" dirty="0"/>
          </a:p>
          <a:p>
            <a:r>
              <a:rPr kumimoji="1" lang="en-US" altLang="ja-JP" dirty="0"/>
              <a:t>break</a:t>
            </a:r>
            <a:r>
              <a:rPr kumimoji="1" lang="ja-JP" altLang="en-US" dirty="0"/>
              <a:t> 文は、一番内側のループから脱出します。</a:t>
            </a:r>
            <a:endParaRPr kumimoji="1" lang="en-US" altLang="ja-JP" dirty="0"/>
          </a:p>
          <a:p>
            <a:r>
              <a:rPr kumimoji="1" lang="ja-JP" altLang="en-US" dirty="0"/>
              <a:t>階層ごとに飛び先が異なりますので、</a:t>
            </a:r>
            <a:endParaRPr kumimoji="1" lang="en-US" altLang="ja-JP" dirty="0"/>
          </a:p>
          <a:p>
            <a:r>
              <a:rPr kumimoji="1" lang="ja-JP" altLang="en-US" dirty="0"/>
              <a:t>階層ごとに飛び先を決定する必要があります。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78</a:t>
            </a:fld>
            <a:endParaRPr kumimoji="1" lang="ja-JP" altLang="en-US"/>
          </a:p>
        </p:txBody>
      </p:sp>
    </p:spTree>
    <p:extLst>
      <p:ext uri="{BB962C8B-B14F-4D97-AF65-F5344CB8AC3E}">
        <p14:creationId xmlns:p14="http://schemas.microsoft.com/office/powerpoint/2010/main" val="35045415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while </a:t>
            </a:r>
            <a:r>
              <a:rPr kumimoji="1" lang="ja-JP" altLang="en-US" dirty="0"/>
              <a:t>文の場合の </a:t>
            </a:r>
            <a:r>
              <a:rPr kumimoji="1" lang="en-US" altLang="ja-JP" dirty="0"/>
              <a:t>break </a:t>
            </a:r>
            <a:r>
              <a:rPr kumimoji="1" lang="ja-JP" altLang="en-US" dirty="0"/>
              <a:t>文の対処法を見てみましょう。</a:t>
            </a:r>
            <a:endParaRPr kumimoji="1" lang="en-US" altLang="ja-JP" dirty="0"/>
          </a:p>
          <a:p>
            <a:r>
              <a:rPr kumimoji="1" lang="ja-JP" altLang="en-US" dirty="0"/>
              <a:t>ループに入る前に </a:t>
            </a:r>
            <a:r>
              <a:rPr kumimoji="1" lang="en-US" altLang="ja-JP" dirty="0"/>
              <a:t>while </a:t>
            </a:r>
            <a:r>
              <a:rPr kumimoji="1" lang="ja-JP" altLang="en-US" dirty="0"/>
              <a:t>文の外部の情報を作業用変数に退避します。</a:t>
            </a:r>
            <a:endParaRPr kumimoji="1" lang="en-US" altLang="ja-JP" dirty="0"/>
          </a:p>
          <a:p>
            <a:r>
              <a:rPr kumimoji="1" lang="ja-JP" altLang="en-US" dirty="0"/>
              <a:t>退避するのは、ループ内部にいるかどうかを表す </a:t>
            </a:r>
            <a:r>
              <a:rPr kumimoji="1" lang="en-US" altLang="ja-JP" dirty="0" err="1"/>
              <a:t>inLoop</a:t>
            </a:r>
            <a:r>
              <a:rPr kumimoji="1" lang="en-US" altLang="ja-JP" dirty="0"/>
              <a:t> </a:t>
            </a:r>
            <a:r>
              <a:rPr kumimoji="1" lang="ja-JP" altLang="en-US" dirty="0"/>
              <a:t>と、</a:t>
            </a:r>
            <a:endParaRPr kumimoji="1" lang="en-US" altLang="ja-JP" dirty="0"/>
          </a:p>
          <a:p>
            <a:r>
              <a:rPr kumimoji="1" lang="en-US" altLang="ja-JP" dirty="0"/>
              <a:t>break </a:t>
            </a:r>
            <a:r>
              <a:rPr kumimoji="1" lang="ja-JP" altLang="en-US" dirty="0"/>
              <a:t>文の </a:t>
            </a:r>
            <a:r>
              <a:rPr kumimoji="1" lang="en-US" altLang="ja-JP" dirty="0"/>
              <a:t>JUMP</a:t>
            </a:r>
            <a:r>
              <a:rPr kumimoji="1" lang="ja-JP" altLang="en-US" dirty="0"/>
              <a:t>命令を積んだ番地を記憶する </a:t>
            </a:r>
            <a:r>
              <a:rPr kumimoji="1" lang="en-US" altLang="ja-JP" dirty="0" err="1"/>
              <a:t>breakAddrList</a:t>
            </a:r>
            <a:r>
              <a:rPr kumimoji="1" lang="en-US" altLang="ja-JP" dirty="0"/>
              <a:t> </a:t>
            </a:r>
            <a:r>
              <a:rPr kumimoji="1" lang="ja-JP" altLang="en-US" dirty="0"/>
              <a:t>です。</a:t>
            </a:r>
            <a:endParaRPr kumimoji="1" lang="en-US" altLang="ja-JP" dirty="0"/>
          </a:p>
          <a:p>
            <a:r>
              <a:rPr kumimoji="1" lang="ja-JP" altLang="en-US" dirty="0"/>
              <a:t>作業用変数に退避したら、</a:t>
            </a:r>
            <a:r>
              <a:rPr kumimoji="1" lang="en-US" altLang="ja-JP" dirty="0" err="1"/>
              <a:t>inLoop</a:t>
            </a:r>
            <a:r>
              <a:rPr kumimoji="1" lang="en-US" altLang="ja-JP" dirty="0"/>
              <a:t> </a:t>
            </a:r>
            <a:r>
              <a:rPr kumimoji="1" lang="ja-JP" altLang="en-US" dirty="0"/>
              <a:t>を </a:t>
            </a:r>
            <a:r>
              <a:rPr kumimoji="1" lang="en-US" altLang="ja-JP" dirty="0"/>
              <a:t>true </a:t>
            </a:r>
            <a:r>
              <a:rPr kumimoji="1" lang="ja-JP" altLang="en-US" dirty="0"/>
              <a:t>にしてループ内部に設定し、</a:t>
            </a:r>
            <a:endParaRPr kumimoji="1" lang="en-US" altLang="ja-JP" dirty="0"/>
          </a:p>
          <a:p>
            <a:r>
              <a:rPr kumimoji="1" lang="en-US" altLang="ja-JP" dirty="0" err="1"/>
              <a:t>breakAddrList</a:t>
            </a:r>
            <a:r>
              <a:rPr kumimoji="1" lang="en-US" altLang="ja-JP" dirty="0"/>
              <a:t> </a:t>
            </a:r>
            <a:r>
              <a:rPr kumimoji="1" lang="ja-JP" altLang="en-US" dirty="0"/>
              <a:t>は新たに空のリストを作成します。</a:t>
            </a:r>
            <a:endParaRPr kumimoji="1" lang="en-US" altLang="ja-JP" dirty="0"/>
          </a:p>
          <a:p>
            <a:r>
              <a:rPr kumimoji="1" lang="ja-JP" altLang="en-US" dirty="0"/>
              <a:t>この状態で、</a:t>
            </a:r>
            <a:r>
              <a:rPr kumimoji="1" lang="en-US" altLang="ja-JP" dirty="0" err="1"/>
              <a:t>parseStatement</a:t>
            </a:r>
            <a:r>
              <a:rPr kumimoji="1" lang="en-US" altLang="ja-JP" dirty="0"/>
              <a:t>(); </a:t>
            </a:r>
            <a:r>
              <a:rPr kumimoji="1" lang="ja-JP" altLang="en-US" dirty="0"/>
              <a:t>を呼び出すと、</a:t>
            </a:r>
            <a:endParaRPr kumimoji="1" lang="en-US" altLang="ja-JP" dirty="0"/>
          </a:p>
          <a:p>
            <a:r>
              <a:rPr kumimoji="1" lang="en-US" altLang="ja-JP" dirty="0"/>
              <a:t>break </a:t>
            </a:r>
            <a:r>
              <a:rPr kumimoji="1" lang="ja-JP" altLang="en-US" dirty="0"/>
              <a:t>文はループ内部として処理され、</a:t>
            </a:r>
            <a:endParaRPr kumimoji="1" lang="en-US" altLang="ja-JP" dirty="0"/>
          </a:p>
          <a:p>
            <a:r>
              <a:rPr kumimoji="1" lang="en-US" altLang="ja-JP" dirty="0"/>
              <a:t>JUMP </a:t>
            </a:r>
            <a:r>
              <a:rPr kumimoji="1" lang="ja-JP" altLang="en-US" dirty="0"/>
              <a:t>命令を積んだ番地が </a:t>
            </a:r>
            <a:r>
              <a:rPr kumimoji="1" lang="en-US" altLang="ja-JP" dirty="0" err="1"/>
              <a:t>breakAddrList</a:t>
            </a:r>
            <a:r>
              <a:rPr kumimoji="1" lang="en-US" altLang="ja-JP" dirty="0"/>
              <a:t> </a:t>
            </a:r>
            <a:r>
              <a:rPr kumimoji="1" lang="ja-JP" altLang="en-US" dirty="0"/>
              <a:t>に加えられます。</a:t>
            </a:r>
            <a:endParaRPr kumimoji="1" lang="en-US" altLang="ja-JP" dirty="0"/>
          </a:p>
          <a:p>
            <a:r>
              <a:rPr kumimoji="1" lang="en-US" altLang="ja-JP" dirty="0"/>
              <a:t>break </a:t>
            </a:r>
            <a:r>
              <a:rPr kumimoji="1" lang="ja-JP" altLang="en-US" dirty="0"/>
              <a:t>文の </a:t>
            </a:r>
            <a:r>
              <a:rPr kumimoji="1" lang="en-US" altLang="ja-JP" dirty="0"/>
              <a:t>JUMP </a:t>
            </a:r>
            <a:r>
              <a:rPr kumimoji="1" lang="ja-JP" altLang="en-US" dirty="0"/>
              <a:t>命令の飛び先は、</a:t>
            </a:r>
            <a:endParaRPr kumimoji="1" lang="en-US" altLang="ja-JP" dirty="0"/>
          </a:p>
          <a:p>
            <a:r>
              <a:rPr kumimoji="1" lang="en-US" altLang="ja-JP" dirty="0"/>
              <a:t>while </a:t>
            </a:r>
            <a:r>
              <a:rPr kumimoji="1" lang="ja-JP" altLang="en-US" dirty="0"/>
              <a:t>文の最後の </a:t>
            </a:r>
            <a:r>
              <a:rPr kumimoji="1" lang="en-US" altLang="ja-JP" dirty="0"/>
              <a:t>JUMP </a:t>
            </a:r>
            <a:r>
              <a:rPr kumimoji="1" lang="ja-JP" altLang="en-US" dirty="0"/>
              <a:t>命令の次の行ですので、</a:t>
            </a:r>
            <a:endParaRPr kumimoji="1" lang="en-US" altLang="ja-JP" dirty="0"/>
          </a:p>
          <a:p>
            <a:r>
              <a:rPr kumimoji="1" lang="en-US" altLang="ja-JP" dirty="0" err="1"/>
              <a:t>breakAddrList</a:t>
            </a:r>
            <a:r>
              <a:rPr kumimoji="1" lang="en-US" altLang="ja-JP" dirty="0"/>
              <a:t> </a:t>
            </a:r>
            <a:r>
              <a:rPr kumimoji="1" lang="ja-JP" altLang="en-US" dirty="0"/>
              <a:t>に入っている全ての </a:t>
            </a:r>
            <a:r>
              <a:rPr kumimoji="1" lang="en-US" altLang="ja-JP" dirty="0"/>
              <a:t>JUMP </a:t>
            </a:r>
            <a:r>
              <a:rPr kumimoji="1" lang="ja-JP" altLang="en-US" dirty="0"/>
              <a:t>命令の飛び先を</a:t>
            </a:r>
            <a:endParaRPr kumimoji="1" lang="en-US" altLang="ja-JP" dirty="0"/>
          </a:p>
          <a:p>
            <a:r>
              <a:rPr kumimoji="1" lang="en-US" altLang="ja-JP" dirty="0"/>
              <a:t>jumpAddr+1 </a:t>
            </a:r>
            <a:r>
              <a:rPr kumimoji="1" lang="ja-JP" altLang="en-US" dirty="0"/>
              <a:t>に書き換えます。</a:t>
            </a:r>
            <a:endParaRPr kumimoji="1" lang="en-US" altLang="ja-JP" dirty="0"/>
          </a:p>
          <a:p>
            <a:r>
              <a:rPr kumimoji="1" lang="ja-JP" altLang="en-US" dirty="0"/>
              <a:t>その後で、退避していた外部の情報を復帰します。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79</a:t>
            </a:fld>
            <a:endParaRPr kumimoji="1" lang="ja-JP" altLang="en-US"/>
          </a:p>
        </p:txBody>
      </p:sp>
    </p:spTree>
    <p:extLst>
      <p:ext uri="{BB962C8B-B14F-4D97-AF65-F5344CB8AC3E}">
        <p14:creationId xmlns:p14="http://schemas.microsoft.com/office/powerpoint/2010/main" val="2072744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コード生成系では、この</a:t>
            </a:r>
            <a:r>
              <a:rPr kumimoji="1" lang="en-US" altLang="ja-JP" dirty="0"/>
              <a:t> Kc </a:t>
            </a:r>
            <a:r>
              <a:rPr kumimoji="1" lang="ja-JP" altLang="en-US" dirty="0"/>
              <a:t>に、アセンブラコードを出力する命令を加えていきます。</a:t>
            </a:r>
            <a:endParaRPr kumimoji="1" lang="en-US" altLang="ja-JP" dirty="0"/>
          </a:p>
          <a:p>
            <a:r>
              <a:rPr kumimoji="1" lang="ja-JP" altLang="en-US" dirty="0"/>
              <a:t>変数表を格納している </a:t>
            </a:r>
            <a:r>
              <a:rPr kumimoji="1" lang="en-US" altLang="ja-JP" dirty="0" err="1"/>
              <a:t>VarTable</a:t>
            </a:r>
            <a:r>
              <a:rPr kumimoji="1" lang="en-US" altLang="ja-JP" dirty="0"/>
              <a:t> </a:t>
            </a:r>
            <a:r>
              <a:rPr kumimoji="1" lang="ja-JP" altLang="en-US" dirty="0"/>
              <a:t>と連携して、</a:t>
            </a:r>
            <a:endParaRPr kumimoji="1" lang="en-US" altLang="ja-JP" dirty="0"/>
          </a:p>
          <a:p>
            <a:r>
              <a:rPr kumimoji="1" lang="ja-JP" altLang="en-US" dirty="0"/>
              <a:t>アセンブラ命令を格納する </a:t>
            </a:r>
            <a:r>
              <a:rPr kumimoji="1" lang="en-US" altLang="ja-JP" dirty="0" err="1"/>
              <a:t>PseudoIseg</a:t>
            </a:r>
            <a:r>
              <a:rPr kumimoji="1" lang="en-US" altLang="ja-JP" dirty="0"/>
              <a:t> </a:t>
            </a:r>
            <a:r>
              <a:rPr kumimoji="1" lang="ja-JP" altLang="en-US" dirty="0"/>
              <a:t>にアセンブラ命令を書きこんでいきます。</a:t>
            </a:r>
            <a:endParaRPr kumimoji="1" lang="en-US" altLang="ja-JP" dirty="0"/>
          </a:p>
          <a:p>
            <a:r>
              <a:rPr kumimoji="1" lang="en-US" altLang="ja-JP" dirty="0" err="1"/>
              <a:t>PseudoIseg</a:t>
            </a:r>
            <a:r>
              <a:rPr kumimoji="1" lang="en-US" altLang="ja-JP" dirty="0"/>
              <a:t> </a:t>
            </a:r>
            <a:r>
              <a:rPr kumimoji="1" lang="ja-JP" altLang="en-US" dirty="0"/>
              <a:t>には、 アセンブラ命令を加える </a:t>
            </a:r>
            <a:r>
              <a:rPr kumimoji="1" lang="en-US" altLang="ja-JP" dirty="0"/>
              <a:t>appendCode() </a:t>
            </a:r>
            <a:r>
              <a:rPr kumimoji="1" lang="ja-JP" altLang="en-US" dirty="0"/>
              <a:t>メソッド</a:t>
            </a:r>
            <a:r>
              <a:rPr kumimoji="1" lang="en-US" altLang="ja-JP" dirty="0"/>
              <a:t>, </a:t>
            </a:r>
          </a:p>
          <a:p>
            <a:r>
              <a:rPr kumimoji="1" lang="ja-JP" altLang="en-US" dirty="0"/>
              <a:t>命令を変更する </a:t>
            </a:r>
            <a:r>
              <a:rPr kumimoji="1" lang="en-US" altLang="ja-JP" dirty="0" err="1"/>
              <a:t>replaceCode</a:t>
            </a:r>
            <a:r>
              <a:rPr kumimoji="1" lang="en-US" altLang="ja-JP" dirty="0"/>
              <a:t>() </a:t>
            </a:r>
            <a:r>
              <a:rPr kumimoji="1" lang="ja-JP" altLang="en-US" dirty="0"/>
              <a:t>メソッド等があります。</a:t>
            </a:r>
            <a:endParaRPr kumimoji="1" lang="en-US" altLang="ja-JP" dirty="0"/>
          </a:p>
          <a:p>
            <a:r>
              <a:rPr kumimoji="1" lang="ja-JP" altLang="en-US" dirty="0"/>
              <a:t>全ての解析が終わると、命令を出力する </a:t>
            </a:r>
            <a:r>
              <a:rPr kumimoji="1" lang="en-US" altLang="ja-JP" dirty="0"/>
              <a:t>dump2fie() </a:t>
            </a:r>
            <a:r>
              <a:rPr kumimoji="1" lang="ja-JP" altLang="en-US" dirty="0"/>
              <a:t>メソッドで、目的プログラムを出力します。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a:t>
            </a:fld>
            <a:endParaRPr kumimoji="1" lang="ja-JP" altLang="en-US"/>
          </a:p>
        </p:txBody>
      </p:sp>
    </p:spTree>
    <p:extLst>
      <p:ext uri="{BB962C8B-B14F-4D97-AF65-F5344CB8AC3E}">
        <p14:creationId xmlns:p14="http://schemas.microsoft.com/office/powerpoint/2010/main" val="83524464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for</a:t>
            </a:r>
            <a:r>
              <a:rPr kumimoji="1" lang="ja-JP" altLang="en-US" dirty="0"/>
              <a:t>文の場合も同様に、処理の前後に</a:t>
            </a:r>
            <a:r>
              <a:rPr kumimoji="1" lang="en-US" altLang="ja-JP" dirty="0"/>
              <a:t>break</a:t>
            </a:r>
            <a:r>
              <a:rPr kumimoji="1" lang="ja-JP" altLang="en-US" dirty="0"/>
              <a:t>文への対応が必要になります。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for</a:t>
            </a:r>
            <a:r>
              <a:rPr kumimoji="1" lang="ja-JP" altLang="en-US" dirty="0"/>
              <a:t>文では、</a:t>
            </a:r>
            <a:r>
              <a:rPr kumimoji="1" lang="en-US" altLang="ja-JP" dirty="0"/>
              <a:t>break</a:t>
            </a:r>
            <a:r>
              <a:rPr kumimoji="1" lang="ja-JP" altLang="en-US" dirty="0"/>
              <a:t>文に加えて変数表への対応も必要です。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80</a:t>
            </a:fld>
            <a:endParaRPr kumimoji="1" lang="ja-JP" altLang="en-US"/>
          </a:p>
        </p:txBody>
      </p:sp>
    </p:spTree>
    <p:extLst>
      <p:ext uri="{BB962C8B-B14F-4D97-AF65-F5344CB8AC3E}">
        <p14:creationId xmlns:p14="http://schemas.microsoft.com/office/powerpoint/2010/main" val="47064772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break </a:t>
            </a:r>
            <a:r>
              <a:rPr kumimoji="1" lang="ja-JP" altLang="en-US" dirty="0"/>
              <a:t>文のコード生成の動きを見てみましょう。</a:t>
            </a:r>
            <a:endParaRPr kumimoji="1" lang="en-US" altLang="ja-JP" dirty="0"/>
          </a:p>
          <a:p>
            <a:r>
              <a:rPr kumimoji="1" lang="en-US" altLang="ja-JP" dirty="0"/>
              <a:t>break </a:t>
            </a:r>
            <a:r>
              <a:rPr kumimoji="1" lang="ja-JP" altLang="en-US" dirty="0"/>
              <a:t>文があると、</a:t>
            </a:r>
            <a:r>
              <a:rPr kumimoji="1" lang="en-US" altLang="ja-JP" dirty="0" err="1"/>
              <a:t>Iseg</a:t>
            </a:r>
            <a:r>
              <a:rPr kumimoji="1" lang="en-US" altLang="ja-JP" dirty="0"/>
              <a:t> </a:t>
            </a:r>
            <a:r>
              <a:rPr kumimoji="1" lang="ja-JP" altLang="en-US" dirty="0"/>
              <a:t>には </a:t>
            </a:r>
            <a:r>
              <a:rPr kumimoji="1" lang="en-US" altLang="ja-JP" dirty="0"/>
              <a:t>JUMP </a:t>
            </a:r>
            <a:r>
              <a:rPr kumimoji="1" lang="ja-JP" altLang="en-US" dirty="0"/>
              <a:t>命令が積まれます。</a:t>
            </a:r>
            <a:endParaRPr kumimoji="1" lang="en-US" altLang="ja-JP" dirty="0"/>
          </a:p>
          <a:p>
            <a:r>
              <a:rPr kumimoji="1" lang="ja-JP" altLang="en-US" dirty="0"/>
              <a:t>このとき、</a:t>
            </a:r>
            <a:r>
              <a:rPr kumimoji="1" lang="en-US" altLang="ja-JP" dirty="0" err="1"/>
              <a:t>breakAddrList</a:t>
            </a:r>
            <a:r>
              <a:rPr kumimoji="1" lang="en-US" altLang="ja-JP" dirty="0"/>
              <a:t> </a:t>
            </a:r>
            <a:r>
              <a:rPr kumimoji="1" lang="ja-JP" altLang="en-US" dirty="0"/>
              <a:t>には </a:t>
            </a:r>
            <a:r>
              <a:rPr kumimoji="1" lang="en-US" altLang="ja-JP" dirty="0"/>
              <a:t>JUMP </a:t>
            </a:r>
            <a:r>
              <a:rPr kumimoji="1" lang="ja-JP" altLang="en-US" dirty="0"/>
              <a:t>命令を積んだ </a:t>
            </a:r>
            <a:r>
              <a:rPr kumimoji="1" lang="en-US" altLang="ja-JP" dirty="0" err="1"/>
              <a:t>Iseg</a:t>
            </a:r>
            <a:r>
              <a:rPr kumimoji="1" lang="en-US" altLang="ja-JP" dirty="0"/>
              <a:t> </a:t>
            </a:r>
            <a:r>
              <a:rPr kumimoji="1" lang="ja-JP" altLang="en-US" dirty="0"/>
              <a:t>の番地が入ります。</a:t>
            </a:r>
            <a:endParaRPr kumimoji="1" lang="en-US" altLang="ja-JP" dirty="0"/>
          </a:p>
          <a:p>
            <a:r>
              <a:rPr kumimoji="1" lang="ja-JP" altLang="en-US" dirty="0"/>
              <a:t>今、</a:t>
            </a:r>
            <a:r>
              <a:rPr kumimoji="1" lang="en-US" altLang="ja-JP" dirty="0"/>
              <a:t>JUMP</a:t>
            </a:r>
            <a:r>
              <a:rPr kumimoji="1" lang="ja-JP" altLang="en-US" dirty="0"/>
              <a:t>命令を </a:t>
            </a:r>
            <a:r>
              <a:rPr kumimoji="1" lang="en-US" altLang="ja-JP" dirty="0"/>
              <a:t>100 </a:t>
            </a:r>
            <a:r>
              <a:rPr kumimoji="1" lang="ja-JP" altLang="en-US" dirty="0"/>
              <a:t>番地に積みましたので、</a:t>
            </a:r>
            <a:endParaRPr kumimoji="1" lang="en-US" altLang="ja-JP" dirty="0"/>
          </a:p>
          <a:p>
            <a:r>
              <a:rPr kumimoji="1" lang="en-US" altLang="ja-JP" dirty="0" err="1"/>
              <a:t>breakAddrList</a:t>
            </a:r>
            <a:r>
              <a:rPr kumimoji="1" lang="en-US" altLang="ja-JP" dirty="0"/>
              <a:t> </a:t>
            </a:r>
            <a:r>
              <a:rPr kumimoji="1" lang="ja-JP" altLang="en-US" dirty="0"/>
              <a:t>には </a:t>
            </a:r>
            <a:r>
              <a:rPr kumimoji="1" lang="en-US" altLang="ja-JP" dirty="0"/>
              <a:t>100 </a:t>
            </a:r>
            <a:r>
              <a:rPr kumimoji="1" lang="ja-JP" altLang="en-US" dirty="0"/>
              <a:t>が入ります。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81</a:t>
            </a:fld>
            <a:endParaRPr kumimoji="1" lang="ja-JP" altLang="en-US"/>
          </a:p>
        </p:txBody>
      </p:sp>
    </p:spTree>
    <p:extLst>
      <p:ext uri="{BB962C8B-B14F-4D97-AF65-F5344CB8AC3E}">
        <p14:creationId xmlns:p14="http://schemas.microsoft.com/office/powerpoint/2010/main" val="46423373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ループ中にさらにループに入ると、新たな </a:t>
            </a:r>
            <a:r>
              <a:rPr kumimoji="1" lang="en-US" altLang="ja-JP" dirty="0" err="1"/>
              <a:t>breakAddrList</a:t>
            </a:r>
            <a:r>
              <a:rPr kumimoji="1" lang="en-US" altLang="ja-JP" dirty="0"/>
              <a:t> </a:t>
            </a:r>
            <a:r>
              <a:rPr kumimoji="1" lang="ja-JP" altLang="en-US" dirty="0"/>
              <a:t>が作られます。</a:t>
            </a:r>
            <a:endParaRPr kumimoji="1" lang="en-US" altLang="ja-JP" dirty="0"/>
          </a:p>
          <a:p>
            <a:r>
              <a:rPr kumimoji="1" lang="ja-JP" altLang="en-US" dirty="0"/>
              <a:t>内側のループに </a:t>
            </a:r>
            <a:r>
              <a:rPr kumimoji="1" lang="en-US" altLang="ja-JP" dirty="0"/>
              <a:t>break </a:t>
            </a:r>
            <a:r>
              <a:rPr kumimoji="1" lang="ja-JP" altLang="en-US" dirty="0"/>
              <a:t>文があると、</a:t>
            </a:r>
            <a:endParaRPr kumimoji="1" lang="en-US" altLang="ja-JP" dirty="0"/>
          </a:p>
          <a:p>
            <a:r>
              <a:rPr kumimoji="1" lang="en-US" altLang="ja-JP" dirty="0"/>
              <a:t>JUMP </a:t>
            </a:r>
            <a:r>
              <a:rPr kumimoji="1" lang="ja-JP" altLang="en-US" dirty="0"/>
              <a:t>命令を積んだ番地は新たな </a:t>
            </a:r>
            <a:r>
              <a:rPr kumimoji="1" lang="en-US" altLang="ja-JP" dirty="0" err="1"/>
              <a:t>breakAddrList</a:t>
            </a:r>
            <a:r>
              <a:rPr kumimoji="1" lang="en-US" altLang="ja-JP" dirty="0"/>
              <a:t> </a:t>
            </a:r>
            <a:r>
              <a:rPr kumimoji="1" lang="ja-JP" altLang="en-US" dirty="0"/>
              <a:t>に加えられます。</a:t>
            </a:r>
            <a:endParaRPr kumimoji="1" lang="en-US" altLang="ja-JP" dirty="0"/>
          </a:p>
          <a:p>
            <a:r>
              <a:rPr kumimoji="1" lang="ja-JP" altLang="en-US" dirty="0"/>
              <a:t>この場合は、</a:t>
            </a:r>
            <a:r>
              <a:rPr kumimoji="1" lang="en-US" altLang="ja-JP" dirty="0" err="1"/>
              <a:t>breakAddrList</a:t>
            </a:r>
            <a:r>
              <a:rPr kumimoji="1" lang="en-US" altLang="ja-JP" dirty="0"/>
              <a:t> </a:t>
            </a:r>
            <a:r>
              <a:rPr kumimoji="1" lang="ja-JP" altLang="en-US" dirty="0"/>
              <a:t>に </a:t>
            </a:r>
            <a:r>
              <a:rPr kumimoji="1" lang="en-US" altLang="ja-JP" dirty="0"/>
              <a:t>150</a:t>
            </a:r>
            <a:r>
              <a:rPr kumimoji="1" lang="ja-JP" altLang="en-US" dirty="0"/>
              <a:t>番地と</a:t>
            </a:r>
            <a:r>
              <a:rPr kumimoji="1" lang="en-US" altLang="ja-JP" dirty="0"/>
              <a:t>200</a:t>
            </a:r>
            <a:r>
              <a:rPr kumimoji="1" lang="ja-JP" altLang="en-US" dirty="0"/>
              <a:t>番地が加わります。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82</a:t>
            </a:fld>
            <a:endParaRPr kumimoji="1" lang="ja-JP" altLang="en-US"/>
          </a:p>
        </p:txBody>
      </p:sp>
    </p:spTree>
    <p:extLst>
      <p:ext uri="{BB962C8B-B14F-4D97-AF65-F5344CB8AC3E}">
        <p14:creationId xmlns:p14="http://schemas.microsoft.com/office/powerpoint/2010/main" val="184299680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内側の </a:t>
            </a:r>
            <a:r>
              <a:rPr kumimoji="1" lang="en-US" altLang="ja-JP" dirty="0"/>
              <a:t>while </a:t>
            </a:r>
            <a:r>
              <a:rPr kumimoji="1" lang="ja-JP" altLang="en-US" dirty="0"/>
              <a:t>ループから出ると、内側の </a:t>
            </a:r>
            <a:r>
              <a:rPr kumimoji="1" lang="en-US" altLang="ja-JP" dirty="0"/>
              <a:t>break </a:t>
            </a:r>
            <a:r>
              <a:rPr kumimoji="1" lang="ja-JP" altLang="en-US" dirty="0"/>
              <a:t>文の飛び先が決定します。</a:t>
            </a:r>
            <a:r>
              <a:rPr kumimoji="1" lang="en-US" altLang="ja-JP" dirty="0"/>
              <a:t> </a:t>
            </a:r>
          </a:p>
          <a:p>
            <a:r>
              <a:rPr kumimoji="1" lang="ja-JP" altLang="en-US" dirty="0"/>
              <a:t>飛び先が </a:t>
            </a:r>
            <a:r>
              <a:rPr kumimoji="1" lang="en-US" altLang="ja-JP" dirty="0"/>
              <a:t>250</a:t>
            </a:r>
            <a:r>
              <a:rPr kumimoji="1" lang="ja-JP" altLang="en-US" dirty="0"/>
              <a:t> 番地だとすると、</a:t>
            </a:r>
            <a:r>
              <a:rPr kumimoji="1" lang="en-US" altLang="ja-JP" dirty="0" err="1"/>
              <a:t>breakAddr</a:t>
            </a:r>
            <a:r>
              <a:rPr kumimoji="1" lang="en-US" altLang="ja-JP" dirty="0"/>
              <a:t> </a:t>
            </a:r>
            <a:r>
              <a:rPr kumimoji="1" lang="ja-JP" altLang="en-US" dirty="0"/>
              <a:t>に登録されている</a:t>
            </a:r>
            <a:endParaRPr kumimoji="1" lang="en-US" altLang="ja-JP" dirty="0"/>
          </a:p>
          <a:p>
            <a:r>
              <a:rPr kumimoji="1" lang="en-US" altLang="ja-JP" dirty="0"/>
              <a:t>150</a:t>
            </a:r>
            <a:r>
              <a:rPr kumimoji="1" lang="ja-JP" altLang="en-US" dirty="0"/>
              <a:t>番地と</a:t>
            </a:r>
            <a:r>
              <a:rPr kumimoji="1" lang="en-US" altLang="ja-JP" dirty="0"/>
              <a:t>200</a:t>
            </a:r>
            <a:r>
              <a:rPr kumimoji="1" lang="ja-JP" altLang="en-US" dirty="0"/>
              <a:t>番地の</a:t>
            </a:r>
            <a:r>
              <a:rPr kumimoji="1" lang="en-US" altLang="ja-JP" dirty="0"/>
              <a:t>JUMP </a:t>
            </a:r>
            <a:r>
              <a:rPr kumimoji="1" lang="ja-JP" altLang="en-US" dirty="0"/>
              <a:t>命令の飛び先を </a:t>
            </a:r>
            <a:r>
              <a:rPr kumimoji="1" lang="en-US" altLang="ja-JP" dirty="0"/>
              <a:t>250 </a:t>
            </a:r>
            <a:r>
              <a:rPr kumimoji="1" lang="ja-JP" altLang="en-US" dirty="0"/>
              <a:t>番地に変更します。</a:t>
            </a:r>
            <a:endParaRPr kumimoji="1" lang="en-US" altLang="ja-JP" dirty="0"/>
          </a:p>
          <a:p>
            <a:r>
              <a:rPr kumimoji="1" lang="ja-JP" altLang="en-US" dirty="0"/>
              <a:t>一番上の </a:t>
            </a:r>
            <a:r>
              <a:rPr kumimoji="1" lang="en-US" altLang="ja-JP" dirty="0"/>
              <a:t>break </a:t>
            </a:r>
            <a:r>
              <a:rPr kumimoji="1" lang="ja-JP" altLang="en-US" dirty="0"/>
              <a:t>文は、まだループが終了していませんので、</a:t>
            </a:r>
            <a:endParaRPr kumimoji="1" lang="en-US" altLang="ja-JP" dirty="0"/>
          </a:p>
          <a:p>
            <a:r>
              <a:rPr kumimoji="1" lang="ja-JP" altLang="en-US" dirty="0"/>
              <a:t>この時点では飛び先未定です。</a:t>
            </a:r>
            <a:endParaRPr kumimoji="1" lang="en-US" altLang="ja-JP" dirty="0"/>
          </a:p>
          <a:p>
            <a:r>
              <a:rPr kumimoji="1" lang="ja-JP" altLang="en-US" dirty="0"/>
              <a:t>内側のループを出たので、内側の </a:t>
            </a:r>
            <a:r>
              <a:rPr kumimoji="1" lang="en-US" altLang="ja-JP" dirty="0" err="1"/>
              <a:t>breakAddrList</a:t>
            </a:r>
            <a:r>
              <a:rPr kumimoji="1" lang="en-US" altLang="ja-JP" dirty="0"/>
              <a:t> </a:t>
            </a:r>
            <a:r>
              <a:rPr kumimoji="1" lang="ja-JP" altLang="en-US" dirty="0"/>
              <a:t>を削除し、</a:t>
            </a:r>
            <a:endParaRPr kumimoji="1" lang="en-US" altLang="ja-JP" dirty="0"/>
          </a:p>
          <a:p>
            <a:r>
              <a:rPr kumimoji="1" lang="ja-JP" altLang="en-US" dirty="0"/>
              <a:t>外側の </a:t>
            </a:r>
            <a:r>
              <a:rPr kumimoji="1" lang="en-US" altLang="ja-JP" dirty="0" err="1"/>
              <a:t>breakAddrList</a:t>
            </a:r>
            <a:r>
              <a:rPr kumimoji="1" lang="en-US" altLang="ja-JP" dirty="0"/>
              <a:t> </a:t>
            </a:r>
            <a:r>
              <a:rPr kumimoji="1" lang="ja-JP" altLang="en-US" dirty="0"/>
              <a:t>を復帰します。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83</a:t>
            </a:fld>
            <a:endParaRPr kumimoji="1" lang="ja-JP" altLang="en-US"/>
          </a:p>
        </p:txBody>
      </p:sp>
    </p:spTree>
    <p:extLst>
      <p:ext uri="{BB962C8B-B14F-4D97-AF65-F5344CB8AC3E}">
        <p14:creationId xmlns:p14="http://schemas.microsoft.com/office/powerpoint/2010/main" val="72432850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また </a:t>
            </a:r>
            <a:r>
              <a:rPr kumimoji="1" lang="en-US" altLang="ja-JP" dirty="0"/>
              <a:t>break </a:t>
            </a:r>
            <a:r>
              <a:rPr kumimoji="1" lang="ja-JP" altLang="en-US" dirty="0"/>
              <a:t>文が来ましたので、</a:t>
            </a:r>
            <a:endParaRPr kumimoji="1" lang="en-US" altLang="ja-JP" dirty="0"/>
          </a:p>
          <a:p>
            <a:r>
              <a:rPr kumimoji="1" lang="en-US" altLang="ja-JP" dirty="0" err="1"/>
              <a:t>breakAddrList</a:t>
            </a:r>
            <a:r>
              <a:rPr kumimoji="1" lang="en-US" altLang="ja-JP" dirty="0"/>
              <a:t> </a:t>
            </a:r>
            <a:r>
              <a:rPr kumimoji="1" lang="ja-JP" altLang="en-US" dirty="0"/>
              <a:t>に </a:t>
            </a:r>
            <a:r>
              <a:rPr kumimoji="1" lang="en-US" altLang="ja-JP" dirty="0"/>
              <a:t>JUMP </a:t>
            </a:r>
            <a:r>
              <a:rPr kumimoji="1" lang="ja-JP" altLang="en-US" dirty="0"/>
              <a:t>命令の番地を加えます。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84</a:t>
            </a:fld>
            <a:endParaRPr kumimoji="1" lang="ja-JP" altLang="en-US"/>
          </a:p>
        </p:txBody>
      </p:sp>
    </p:spTree>
    <p:extLst>
      <p:ext uri="{BB962C8B-B14F-4D97-AF65-F5344CB8AC3E}">
        <p14:creationId xmlns:p14="http://schemas.microsoft.com/office/powerpoint/2010/main" val="342763138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外側の </a:t>
            </a:r>
            <a:r>
              <a:rPr kumimoji="1" lang="en-US" altLang="ja-JP" dirty="0"/>
              <a:t>while </a:t>
            </a:r>
            <a:r>
              <a:rPr kumimoji="1" lang="ja-JP" altLang="en-US" dirty="0"/>
              <a:t>文が終了しましたので、外側の </a:t>
            </a:r>
            <a:r>
              <a:rPr kumimoji="1" lang="en-US" altLang="ja-JP" dirty="0"/>
              <a:t>JUMP</a:t>
            </a:r>
            <a:r>
              <a:rPr kumimoji="1" lang="ja-JP" altLang="en-US" dirty="0"/>
              <a:t> 命令の飛び先が決定します。</a:t>
            </a:r>
            <a:endParaRPr kumimoji="1" lang="en-US" altLang="ja-JP" dirty="0"/>
          </a:p>
          <a:p>
            <a:r>
              <a:rPr kumimoji="1" lang="ja-JP" altLang="en-US" dirty="0"/>
              <a:t>飛び先が </a:t>
            </a:r>
            <a:r>
              <a:rPr kumimoji="1" lang="en-US" altLang="ja-JP" dirty="0"/>
              <a:t>350</a:t>
            </a:r>
            <a:r>
              <a:rPr kumimoji="1" lang="ja-JP" altLang="en-US" dirty="0"/>
              <a:t> 番地だとすると、</a:t>
            </a:r>
            <a:r>
              <a:rPr kumimoji="1" lang="en-US" altLang="ja-JP" dirty="0" err="1"/>
              <a:t>breakAddr</a:t>
            </a:r>
            <a:r>
              <a:rPr kumimoji="1" lang="en-US" altLang="ja-JP" dirty="0"/>
              <a:t> </a:t>
            </a:r>
            <a:r>
              <a:rPr kumimoji="1" lang="ja-JP" altLang="en-US" dirty="0"/>
              <a:t>に登録されている</a:t>
            </a:r>
            <a:endParaRPr kumimoji="1" lang="en-US" altLang="ja-JP" dirty="0"/>
          </a:p>
          <a:p>
            <a:r>
              <a:rPr kumimoji="1" lang="en-US" altLang="ja-JP" dirty="0"/>
              <a:t>100</a:t>
            </a:r>
            <a:r>
              <a:rPr kumimoji="1" lang="ja-JP" altLang="en-US" dirty="0"/>
              <a:t>番地と</a:t>
            </a:r>
            <a:r>
              <a:rPr kumimoji="1" lang="en-US" altLang="ja-JP" dirty="0"/>
              <a:t>300</a:t>
            </a:r>
            <a:r>
              <a:rPr kumimoji="1" lang="ja-JP" altLang="en-US" dirty="0"/>
              <a:t>番地の</a:t>
            </a:r>
            <a:r>
              <a:rPr kumimoji="1" lang="en-US" altLang="ja-JP" dirty="0"/>
              <a:t>JUMP </a:t>
            </a:r>
            <a:r>
              <a:rPr kumimoji="1" lang="ja-JP" altLang="en-US" dirty="0"/>
              <a:t>命令の飛び先を </a:t>
            </a:r>
            <a:r>
              <a:rPr kumimoji="1" lang="en-US" altLang="ja-JP" dirty="0"/>
              <a:t>350 </a:t>
            </a:r>
            <a:r>
              <a:rPr kumimoji="1" lang="ja-JP" altLang="en-US" dirty="0"/>
              <a:t>番地に変更します。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85</a:t>
            </a:fld>
            <a:endParaRPr kumimoji="1" lang="ja-JP" altLang="en-US"/>
          </a:p>
        </p:txBody>
      </p:sp>
    </p:spTree>
    <p:extLst>
      <p:ext uri="{BB962C8B-B14F-4D97-AF65-F5344CB8AC3E}">
        <p14:creationId xmlns:p14="http://schemas.microsoft.com/office/powerpoint/2010/main" val="325770497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VSM</a:t>
            </a:r>
            <a:r>
              <a:rPr kumimoji="1" lang="ja-JP" altLang="en-US" dirty="0"/>
              <a:t>アセンブラでは、プログラムの最後には</a:t>
            </a:r>
            <a:endParaRPr kumimoji="1" lang="en-US" altLang="ja-JP" dirty="0"/>
          </a:p>
          <a:p>
            <a:r>
              <a:rPr kumimoji="1" lang="ja-JP" altLang="en-US" dirty="0"/>
              <a:t>プログラムを停止させる </a:t>
            </a:r>
            <a:r>
              <a:rPr kumimoji="1" lang="en-US" altLang="ja-JP" dirty="0"/>
              <a:t>HALT </a:t>
            </a:r>
            <a:r>
              <a:rPr kumimoji="1" lang="ja-JP" altLang="en-US" dirty="0"/>
              <a:t>命令が必要です。</a:t>
            </a:r>
            <a:endParaRPr kumimoji="1" lang="en-US" altLang="ja-JP" dirty="0"/>
          </a:p>
          <a:p>
            <a:r>
              <a:rPr kumimoji="1" lang="ja-JP" altLang="en-US" dirty="0"/>
              <a:t>これは、</a:t>
            </a:r>
            <a:r>
              <a:rPr kumimoji="1" lang="en-US" altLang="ja-JP" dirty="0"/>
              <a:t>&lt;Program&gt; </a:t>
            </a:r>
            <a:r>
              <a:rPr kumimoji="1" lang="ja-JP" altLang="en-US" dirty="0"/>
              <a:t>の解析で、ファイル末を読んだときに、</a:t>
            </a:r>
            <a:endParaRPr kumimoji="1" lang="en-US" altLang="ja-JP" dirty="0"/>
          </a:p>
          <a:p>
            <a:r>
              <a:rPr kumimoji="1" lang="en-US" altLang="ja-JP" dirty="0"/>
              <a:t>HALT </a:t>
            </a:r>
            <a:r>
              <a:rPr kumimoji="1" lang="ja-JP" altLang="en-US" dirty="0"/>
              <a:t>命令を付けます。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86</a:t>
            </a:fld>
            <a:endParaRPr kumimoji="1" lang="ja-JP" altLang="en-US"/>
          </a:p>
        </p:txBody>
      </p:sp>
    </p:spTree>
    <p:extLst>
      <p:ext uri="{BB962C8B-B14F-4D97-AF65-F5344CB8AC3E}">
        <p14:creationId xmlns:p14="http://schemas.microsoft.com/office/powerpoint/2010/main" val="86197796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Iseg</a:t>
            </a:r>
            <a:r>
              <a:rPr kumimoji="1" lang="ja-JP" altLang="en-US" dirty="0"/>
              <a:t> からファイルへの出力は、</a:t>
            </a:r>
            <a:endParaRPr kumimoji="1" lang="en-US" altLang="ja-JP" dirty="0"/>
          </a:p>
          <a:p>
            <a:r>
              <a:rPr kumimoji="1" lang="en-US" altLang="ja-JP" dirty="0"/>
              <a:t>PseudoIseg.dump2file() </a:t>
            </a:r>
            <a:r>
              <a:rPr kumimoji="1" lang="ja-JP" altLang="en-US" dirty="0"/>
              <a:t>メソッドを使います。</a:t>
            </a:r>
            <a:endParaRPr kumimoji="1" lang="en-US" altLang="ja-JP" dirty="0"/>
          </a:p>
          <a:p>
            <a:r>
              <a:rPr kumimoji="1" lang="en-US" altLang="ja-JP" dirty="0"/>
              <a:t>dump2file() </a:t>
            </a:r>
            <a:r>
              <a:rPr kumimoji="1" lang="ja-JP" altLang="en-US" dirty="0"/>
              <a:t>を引数無しで呼び出すと、</a:t>
            </a:r>
            <a:endParaRPr kumimoji="1" lang="en-US" altLang="ja-JP" dirty="0"/>
          </a:p>
          <a:p>
            <a:r>
              <a:rPr kumimoji="1" lang="en-US" altLang="ja-JP" dirty="0" err="1"/>
              <a:t>Iseg</a:t>
            </a:r>
            <a:r>
              <a:rPr kumimoji="1" lang="en-US" altLang="ja-JP" dirty="0"/>
              <a:t> </a:t>
            </a:r>
            <a:r>
              <a:rPr kumimoji="1" lang="ja-JP" altLang="en-US" dirty="0"/>
              <a:t>の内容がデフォルトの出力ファイル </a:t>
            </a:r>
            <a:r>
              <a:rPr kumimoji="1" lang="en-US" altLang="ja-JP" dirty="0"/>
              <a:t>OpCode.asm </a:t>
            </a:r>
            <a:r>
              <a:rPr kumimoji="1" lang="ja-JP" altLang="en-US" dirty="0"/>
              <a:t>に出力されます。</a:t>
            </a:r>
            <a:endParaRPr kumimoji="1" lang="en-US" altLang="ja-JP" dirty="0"/>
          </a:p>
          <a:p>
            <a:r>
              <a:rPr kumimoji="1" lang="ja-JP" altLang="en-US" dirty="0"/>
              <a:t>引数としてファイル名を指定すると、</a:t>
            </a:r>
            <a:endParaRPr kumimoji="1" lang="en-US" altLang="ja-JP" dirty="0"/>
          </a:p>
          <a:p>
            <a:r>
              <a:rPr kumimoji="1" lang="en-US" altLang="ja-JP" dirty="0" err="1"/>
              <a:t>Iseg</a:t>
            </a:r>
            <a:r>
              <a:rPr kumimoji="1" lang="en-US" altLang="ja-JP" dirty="0"/>
              <a:t> </a:t>
            </a:r>
            <a:r>
              <a:rPr kumimoji="1" lang="ja-JP" altLang="en-US" dirty="0"/>
              <a:t>の内容が指定したファイルに出力されます。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87</a:t>
            </a:fld>
            <a:endParaRPr kumimoji="1" lang="ja-JP" altLang="en-US"/>
          </a:p>
        </p:txBody>
      </p:sp>
    </p:spTree>
    <p:extLst>
      <p:ext uri="{BB962C8B-B14F-4D97-AF65-F5344CB8AC3E}">
        <p14:creationId xmlns:p14="http://schemas.microsoft.com/office/powerpoint/2010/main" val="225596273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a:t>
            </a:r>
            <a:r>
              <a:rPr kumimoji="1" lang="ja-JP" altLang="en-US" dirty="0"/>
              <a:t>文は初期式の部分を変数宣言にできるようにする、という拡張も考えられます。</a:t>
            </a:r>
            <a:endParaRPr kumimoji="1" lang="en-US" altLang="ja-JP" dirty="0"/>
          </a:p>
          <a:p>
            <a:r>
              <a:rPr kumimoji="1" lang="ja-JP" altLang="en-US" dirty="0"/>
              <a:t>変数宣言が来た場合は、初期式のコードの部分を変数宣言のコードに置き換えます。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88</a:t>
            </a:fld>
            <a:endParaRPr kumimoji="1" lang="ja-JP" altLang="en-US"/>
          </a:p>
        </p:txBody>
      </p:sp>
    </p:spTree>
    <p:extLst>
      <p:ext uri="{BB962C8B-B14F-4D97-AF65-F5344CB8AC3E}">
        <p14:creationId xmlns:p14="http://schemas.microsoft.com/office/powerpoint/2010/main" val="336822470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a:t>
            </a:r>
            <a:r>
              <a:rPr kumimoji="1" lang="ja-JP" altLang="en-US" dirty="0"/>
              <a:t>文の場合、初期式で宣言した変数は</a:t>
            </a:r>
            <a:endParaRPr kumimoji="1" lang="en-US" altLang="ja-JP" dirty="0"/>
          </a:p>
          <a:p>
            <a:r>
              <a:rPr kumimoji="1" lang="en-US" altLang="ja-JP" dirty="0"/>
              <a:t>for </a:t>
            </a:r>
            <a:r>
              <a:rPr kumimoji="1" lang="ja-JP" altLang="en-US" dirty="0"/>
              <a:t>文内部でのみ有効となりますので、</a:t>
            </a:r>
            <a:endParaRPr kumimoji="1" lang="en-US" altLang="ja-JP" dirty="0"/>
          </a:p>
          <a:p>
            <a:r>
              <a:rPr kumimoji="1" lang="en-US" altLang="ja-JP" dirty="0"/>
              <a:t>for </a:t>
            </a:r>
            <a:r>
              <a:rPr kumimoji="1" lang="ja-JP" altLang="en-US" dirty="0"/>
              <a:t>文の開始時に変数表のサイズを記憶しておき、</a:t>
            </a:r>
            <a:endParaRPr kumimoji="1" lang="en-US" altLang="ja-JP" dirty="0"/>
          </a:p>
          <a:p>
            <a:r>
              <a:rPr kumimoji="1" lang="en-US" altLang="ja-JP" dirty="0"/>
              <a:t>for</a:t>
            </a:r>
            <a:r>
              <a:rPr kumimoji="1" lang="ja-JP" altLang="en-US" dirty="0"/>
              <a:t> 文の終了時に開始時のサイズになるように変数表の末尾を削除します。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89</a:t>
            </a:fld>
            <a:endParaRPr kumimoji="1" lang="ja-JP" altLang="en-US"/>
          </a:p>
        </p:txBody>
      </p:sp>
    </p:spTree>
    <p:extLst>
      <p:ext uri="{BB962C8B-B14F-4D97-AF65-F5344CB8AC3E}">
        <p14:creationId xmlns:p14="http://schemas.microsoft.com/office/powerpoint/2010/main" val="1354926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PseudoIseg.java </a:t>
            </a:r>
            <a:r>
              <a:rPr kumimoji="1" lang="ja-JP" altLang="en-US" dirty="0"/>
              <a:t>は配布資料の </a:t>
            </a:r>
            <a:r>
              <a:rPr kumimoji="1" lang="en-US" altLang="ja-JP" dirty="0"/>
              <a:t>projI20.tar </a:t>
            </a:r>
            <a:r>
              <a:rPr kumimoji="1" lang="ja-JP" altLang="en-US" dirty="0"/>
              <a:t>に入っていますので、</a:t>
            </a:r>
            <a:endParaRPr kumimoji="1" lang="en-US" altLang="ja-JP" dirty="0"/>
          </a:p>
          <a:p>
            <a:r>
              <a:rPr kumimoji="1" lang="ja-JP" altLang="en-US" dirty="0"/>
              <a:t>これは作成する必要はありません。</a:t>
            </a:r>
            <a:endParaRPr kumimoji="1" lang="en-US" altLang="ja-JP" dirty="0"/>
          </a:p>
          <a:p>
            <a:r>
              <a:rPr kumimoji="1" lang="ja-JP" altLang="en-US" dirty="0"/>
              <a:t>コード生成で使用するのは、</a:t>
            </a:r>
            <a:endParaRPr kumimoji="1" lang="en-US" altLang="ja-JP" dirty="0"/>
          </a:p>
          <a:p>
            <a:r>
              <a:rPr kumimoji="1" lang="en-US" altLang="ja-JP" dirty="0" err="1"/>
              <a:t>iseg</a:t>
            </a:r>
            <a:r>
              <a:rPr kumimoji="1" lang="en-US" altLang="ja-JP" dirty="0"/>
              <a:t> </a:t>
            </a:r>
            <a:r>
              <a:rPr kumimoji="1" lang="ja-JP" altLang="en-US" dirty="0"/>
              <a:t>にアセンブラ命令を加える </a:t>
            </a:r>
            <a:r>
              <a:rPr kumimoji="1" lang="en-US" altLang="ja-JP" dirty="0"/>
              <a:t>appendCode() </a:t>
            </a:r>
            <a:r>
              <a:rPr kumimoji="1" lang="ja-JP" altLang="en-US" dirty="0"/>
              <a:t>メソッドと、</a:t>
            </a:r>
            <a:endParaRPr kumimoji="1" lang="en-US" altLang="ja-JP" dirty="0"/>
          </a:p>
          <a:p>
            <a:r>
              <a:rPr kumimoji="1" lang="en-US" altLang="ja-JP" dirty="0" err="1"/>
              <a:t>iseg</a:t>
            </a:r>
            <a:r>
              <a:rPr kumimoji="1" lang="en-US" altLang="ja-JP" dirty="0"/>
              <a:t> </a:t>
            </a:r>
            <a:r>
              <a:rPr kumimoji="1" lang="ja-JP" altLang="en-US" dirty="0"/>
              <a:t>にある命令を変更す </a:t>
            </a:r>
            <a:r>
              <a:rPr kumimoji="1" lang="en-US" altLang="ja-JP" dirty="0" err="1"/>
              <a:t>replaceCode</a:t>
            </a:r>
            <a:r>
              <a:rPr kumimoji="1" lang="en-US" altLang="ja-JP" dirty="0"/>
              <a:t>() </a:t>
            </a:r>
            <a:r>
              <a:rPr kumimoji="1" lang="ja-JP" altLang="en-US" dirty="0"/>
              <a:t>メソッドです。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a:t>
            </a:fld>
            <a:endParaRPr kumimoji="1" lang="ja-JP" altLang="en-US"/>
          </a:p>
        </p:txBody>
      </p:sp>
    </p:spTree>
    <p:extLst>
      <p:ext uri="{BB962C8B-B14F-4D97-AF65-F5344CB8AC3E}">
        <p14:creationId xmlns:p14="http://schemas.microsoft.com/office/powerpoint/2010/main" val="201892715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for </a:t>
            </a:r>
            <a:r>
              <a:rPr kumimoji="1" lang="ja-JP" altLang="en-US" dirty="0"/>
              <a:t>文のプログラムは、このように開始時に </a:t>
            </a:r>
            <a:r>
              <a:rPr kumimoji="1" lang="en-US" altLang="ja-JP" dirty="0" err="1"/>
              <a:t>varTable</a:t>
            </a:r>
            <a:r>
              <a:rPr kumimoji="1" lang="en-US" altLang="ja-JP" dirty="0"/>
              <a:t> </a:t>
            </a:r>
            <a:r>
              <a:rPr kumimoji="1" lang="ja-JP" altLang="en-US" dirty="0"/>
              <a:t>クラスの </a:t>
            </a:r>
            <a:r>
              <a:rPr kumimoji="1" lang="en-US" altLang="ja-JP" dirty="0"/>
              <a:t>size()</a:t>
            </a:r>
            <a:r>
              <a:rPr kumimoji="1" lang="ja-JP" altLang="en-US" dirty="0"/>
              <a:t>メ ソッドで変数表のサイズを記憶し、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終了時に </a:t>
            </a:r>
            <a:r>
              <a:rPr kumimoji="1" lang="en-US" altLang="ja-JP" dirty="0" err="1"/>
              <a:t>removeTail</a:t>
            </a:r>
            <a:r>
              <a:rPr kumimoji="1" lang="en-US" altLang="ja-JP" dirty="0"/>
              <a:t>() </a:t>
            </a:r>
            <a:r>
              <a:rPr kumimoji="1" lang="ja-JP" altLang="en-US" dirty="0"/>
              <a:t>メソッドで変数表の末尾を削除します。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90</a:t>
            </a:fld>
            <a:endParaRPr kumimoji="1" lang="ja-JP" altLang="en-US"/>
          </a:p>
        </p:txBody>
      </p:sp>
    </p:spTree>
    <p:extLst>
      <p:ext uri="{BB962C8B-B14F-4D97-AF65-F5344CB8AC3E}">
        <p14:creationId xmlns:p14="http://schemas.microsoft.com/office/powerpoint/2010/main" val="1836133783"/>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次元配列では、配列の番地は、</a:t>
            </a:r>
            <a:endParaRPr kumimoji="1" lang="en-US" altLang="ja-JP" dirty="0"/>
          </a:p>
          <a:p>
            <a:r>
              <a:rPr kumimoji="1" lang="ja-JP" altLang="en-US" dirty="0"/>
              <a:t>先頭の番地足す添え字の番地で計算できました。</a:t>
            </a:r>
            <a:endParaRPr kumimoji="1" lang="en-US" altLang="ja-JP" dirty="0"/>
          </a:p>
          <a:p>
            <a:r>
              <a:rPr kumimoji="1" lang="en-US" altLang="ja-JP" dirty="0"/>
              <a:t>a[</a:t>
            </a:r>
            <a:r>
              <a:rPr kumimoji="1" lang="en-US" altLang="ja-JP" dirty="0" err="1"/>
              <a:t>i</a:t>
            </a:r>
            <a:r>
              <a:rPr kumimoji="1" lang="en-US" altLang="ja-JP" dirty="0"/>
              <a:t>] </a:t>
            </a:r>
            <a:r>
              <a:rPr kumimoji="1" lang="ja-JP" altLang="en-US" dirty="0"/>
              <a:t>の番地は </a:t>
            </a:r>
            <a:r>
              <a:rPr kumimoji="1" lang="en-US" altLang="ja-JP" dirty="0"/>
              <a:t>a[0] </a:t>
            </a:r>
            <a:r>
              <a:rPr kumimoji="1" lang="ja-JP" altLang="en-US" dirty="0"/>
              <a:t>の番地 </a:t>
            </a:r>
            <a:r>
              <a:rPr kumimoji="1" lang="en-US" altLang="ja-JP" dirty="0"/>
              <a:t>+ </a:t>
            </a:r>
            <a:r>
              <a:rPr kumimoji="1" lang="en-US" altLang="ja-JP" dirty="0" err="1"/>
              <a:t>i</a:t>
            </a:r>
            <a:r>
              <a:rPr kumimoji="1" lang="en-US" altLang="ja-JP" dirty="0"/>
              <a:t> </a:t>
            </a:r>
            <a:r>
              <a:rPr kumimoji="1" lang="ja-JP" altLang="en-US" dirty="0"/>
              <a:t>です。</a:t>
            </a:r>
            <a:endParaRPr kumimoji="1" lang="en-US" altLang="ja-JP" dirty="0"/>
          </a:p>
          <a:p>
            <a:r>
              <a:rPr kumimoji="1" lang="en-US" altLang="ja-JP" dirty="0"/>
              <a:t>2</a:t>
            </a:r>
            <a:r>
              <a:rPr kumimoji="1" lang="ja-JP" altLang="en-US" dirty="0"/>
              <a:t>次元になると、大きさ </a:t>
            </a:r>
            <a:r>
              <a:rPr kumimoji="1" lang="en-US" altLang="ja-JP" dirty="0"/>
              <a:t>M*N </a:t>
            </a:r>
            <a:r>
              <a:rPr kumimoji="1" lang="ja-JP" altLang="en-US" dirty="0"/>
              <a:t>の</a:t>
            </a:r>
            <a:r>
              <a:rPr kumimoji="1" lang="en-US" altLang="ja-JP" dirty="0"/>
              <a:t>2</a:t>
            </a:r>
            <a:r>
              <a:rPr kumimoji="1" lang="ja-JP" altLang="en-US" dirty="0"/>
              <a:t>次元配列の場合、</a:t>
            </a:r>
            <a:endParaRPr kumimoji="1" lang="en-US" altLang="ja-JP" dirty="0"/>
          </a:p>
          <a:p>
            <a:r>
              <a:rPr kumimoji="1" lang="en-US" altLang="ja-JP" dirty="0"/>
              <a:t>a[</a:t>
            </a:r>
            <a:r>
              <a:rPr kumimoji="1" lang="en-US" altLang="ja-JP" dirty="0" err="1"/>
              <a:t>i</a:t>
            </a:r>
            <a:r>
              <a:rPr kumimoji="1" lang="en-US" altLang="ja-JP" dirty="0"/>
              <a:t>][j] </a:t>
            </a:r>
            <a:r>
              <a:rPr kumimoji="1" lang="ja-JP" altLang="en-US" dirty="0"/>
              <a:t>の番地は、</a:t>
            </a:r>
            <a:r>
              <a:rPr kumimoji="1" lang="en-US" altLang="ja-JP" dirty="0"/>
              <a:t>a[0][0] </a:t>
            </a:r>
            <a:r>
              <a:rPr kumimoji="1" lang="ja-JP" altLang="en-US" dirty="0"/>
              <a:t>の番地 </a:t>
            </a:r>
            <a:r>
              <a:rPr kumimoji="1" lang="en-US" altLang="ja-JP" dirty="0"/>
              <a:t>+ N*</a:t>
            </a:r>
            <a:r>
              <a:rPr kumimoji="1" lang="en-US" altLang="ja-JP" dirty="0" err="1"/>
              <a:t>i</a:t>
            </a:r>
            <a:r>
              <a:rPr kumimoji="1" lang="en-US" altLang="ja-JP" dirty="0"/>
              <a:t> + j </a:t>
            </a:r>
            <a:r>
              <a:rPr kumimoji="1" lang="ja-JP" altLang="en-US" dirty="0"/>
              <a:t>となります。</a:t>
            </a:r>
            <a:endParaRPr kumimoji="1" lang="en-US" altLang="ja-JP" dirty="0"/>
          </a:p>
          <a:p>
            <a:r>
              <a:rPr kumimoji="1" lang="ja-JP" altLang="en-US" dirty="0"/>
              <a:t>さらに</a:t>
            </a:r>
            <a:r>
              <a:rPr kumimoji="1" lang="en-US" altLang="ja-JP" dirty="0"/>
              <a:t>3</a:t>
            </a:r>
            <a:r>
              <a:rPr kumimoji="1" lang="ja-JP" altLang="en-US" dirty="0"/>
              <a:t>次元になると、大きさ </a:t>
            </a:r>
            <a:r>
              <a:rPr kumimoji="1" lang="en-US" altLang="ja-JP" dirty="0"/>
              <a:t>L*M*N </a:t>
            </a:r>
            <a:r>
              <a:rPr kumimoji="1" lang="ja-JP" altLang="en-US" dirty="0"/>
              <a:t>の</a:t>
            </a:r>
            <a:r>
              <a:rPr kumimoji="1" lang="en-US" altLang="ja-JP" dirty="0"/>
              <a:t>3</a:t>
            </a:r>
            <a:r>
              <a:rPr kumimoji="1" lang="ja-JP" altLang="en-US" dirty="0"/>
              <a:t>次元配列の場合、</a:t>
            </a:r>
            <a:endParaRPr kumimoji="1" lang="en-US" altLang="ja-JP" dirty="0"/>
          </a:p>
          <a:p>
            <a:r>
              <a:rPr kumimoji="1" lang="en-US" altLang="ja-JP" dirty="0"/>
              <a:t>a[</a:t>
            </a:r>
            <a:r>
              <a:rPr kumimoji="1" lang="en-US" altLang="ja-JP" dirty="0" err="1"/>
              <a:t>i</a:t>
            </a:r>
            <a:r>
              <a:rPr kumimoji="1" lang="en-US" altLang="ja-JP" dirty="0"/>
              <a:t>][j][k] </a:t>
            </a:r>
            <a:r>
              <a:rPr kumimoji="1" lang="ja-JP" altLang="en-US" dirty="0"/>
              <a:t>の番地は、</a:t>
            </a:r>
            <a:r>
              <a:rPr kumimoji="1" lang="en-US" altLang="ja-JP" dirty="0"/>
              <a:t>a[0][0][0] </a:t>
            </a:r>
            <a:r>
              <a:rPr kumimoji="1" lang="ja-JP" altLang="en-US" dirty="0"/>
              <a:t>の番地 </a:t>
            </a:r>
            <a:r>
              <a:rPr kumimoji="1" lang="en-US" altLang="ja-JP" dirty="0"/>
              <a:t>+ M*N*</a:t>
            </a:r>
            <a:r>
              <a:rPr kumimoji="1" lang="en-US" altLang="ja-JP" dirty="0" err="1"/>
              <a:t>i</a:t>
            </a:r>
            <a:r>
              <a:rPr kumimoji="1" lang="en-US" altLang="ja-JP" dirty="0"/>
              <a:t> + N*j + k </a:t>
            </a:r>
            <a:r>
              <a:rPr kumimoji="1" lang="ja-JP" altLang="en-US" dirty="0"/>
              <a:t>となります。</a:t>
            </a:r>
            <a:endParaRPr kumimoji="1" lang="en-US" altLang="ja-JP" dirty="0"/>
          </a:p>
          <a:p>
            <a:r>
              <a:rPr kumimoji="1" lang="ja-JP" altLang="en-US" dirty="0"/>
              <a:t>多次元配列の場合番地を計算するには、各次元の大きさが必要になります。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91</a:t>
            </a:fld>
            <a:endParaRPr kumimoji="1" lang="ja-JP" altLang="en-US"/>
          </a:p>
        </p:txBody>
      </p:sp>
    </p:spTree>
    <p:extLst>
      <p:ext uri="{BB962C8B-B14F-4D97-AF65-F5344CB8AC3E}">
        <p14:creationId xmlns:p14="http://schemas.microsoft.com/office/powerpoint/2010/main" val="351768053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こちらが配列の番地を求めるアセンブラコードです。</a:t>
            </a:r>
            <a:endParaRPr kumimoji="1" lang="en-US" altLang="ja-JP" dirty="0"/>
          </a:p>
          <a:p>
            <a:r>
              <a:rPr kumimoji="1" lang="en-US" altLang="ja-JP" dirty="0"/>
              <a:t>1</a:t>
            </a:r>
            <a:r>
              <a:rPr kumimoji="1" lang="ja-JP" altLang="en-US" dirty="0"/>
              <a:t>次元配列では、</a:t>
            </a:r>
            <a:r>
              <a:rPr kumimoji="1" lang="en-US" altLang="ja-JP" dirty="0"/>
              <a:t>PUSHI </a:t>
            </a:r>
            <a:r>
              <a:rPr kumimoji="1" lang="ja-JP" altLang="en-US" dirty="0"/>
              <a:t>で配列の先頭の番地を積んだ後、</a:t>
            </a:r>
            <a:endParaRPr kumimoji="1" lang="en-US" altLang="ja-JP" dirty="0"/>
          </a:p>
          <a:p>
            <a:r>
              <a:rPr kumimoji="1" lang="ja-JP" altLang="en-US" dirty="0"/>
              <a:t>添え字の値を積み、</a:t>
            </a:r>
            <a:r>
              <a:rPr kumimoji="1" lang="en-US" altLang="ja-JP" dirty="0"/>
              <a:t>ADD </a:t>
            </a:r>
            <a:r>
              <a:rPr kumimoji="1" lang="ja-JP" altLang="en-US" dirty="0"/>
              <a:t>すれば番地が求まりました。</a:t>
            </a:r>
            <a:endParaRPr kumimoji="1" lang="en-US" altLang="ja-JP" dirty="0"/>
          </a:p>
          <a:p>
            <a:r>
              <a:rPr kumimoji="1" lang="en-US" altLang="ja-JP" dirty="0"/>
              <a:t>2</a:t>
            </a:r>
            <a:r>
              <a:rPr kumimoji="1" lang="ja-JP" altLang="en-US" dirty="0"/>
              <a:t>次元配列では、配列の先頭の番地を積んだ後、</a:t>
            </a:r>
            <a:endParaRPr kumimoji="1" lang="en-US" altLang="ja-JP" dirty="0"/>
          </a:p>
          <a:p>
            <a:r>
              <a:rPr kumimoji="1" lang="en-US" altLang="ja-JP" dirty="0"/>
              <a:t>1</a:t>
            </a:r>
            <a:r>
              <a:rPr kumimoji="1" lang="ja-JP" altLang="en-US" dirty="0"/>
              <a:t>つ目の添え字を </a:t>
            </a:r>
            <a:r>
              <a:rPr kumimoji="1" lang="en-US" altLang="ja-JP" dirty="0"/>
              <a:t>N </a:t>
            </a:r>
            <a:r>
              <a:rPr kumimoji="1" lang="ja-JP" altLang="en-US" dirty="0"/>
              <a:t>倍してから足します。</a:t>
            </a:r>
            <a:endParaRPr kumimoji="1" lang="en-US" altLang="ja-JP" dirty="0"/>
          </a:p>
          <a:p>
            <a:r>
              <a:rPr kumimoji="1" lang="en-US" altLang="ja-JP" dirty="0"/>
              <a:t>2</a:t>
            </a:r>
            <a:r>
              <a:rPr kumimoji="1" lang="ja-JP" altLang="en-US" dirty="0"/>
              <a:t>つ目の添え字はそのまま足します。</a:t>
            </a:r>
            <a:endParaRPr kumimoji="1" lang="en-US" altLang="ja-JP" dirty="0"/>
          </a:p>
          <a:p>
            <a:r>
              <a:rPr kumimoji="1" lang="en-US" altLang="ja-JP" dirty="0"/>
              <a:t>3</a:t>
            </a:r>
            <a:r>
              <a:rPr kumimoji="1" lang="ja-JP" altLang="en-US" dirty="0"/>
              <a:t>次元配列では配列の先頭の番地を積んだ後、</a:t>
            </a:r>
            <a:endParaRPr kumimoji="1" lang="en-US" altLang="ja-JP" dirty="0"/>
          </a:p>
          <a:p>
            <a:r>
              <a:rPr kumimoji="1" lang="en-US" altLang="ja-JP" dirty="0"/>
              <a:t>1</a:t>
            </a:r>
            <a:r>
              <a:rPr kumimoji="1" lang="ja-JP" altLang="en-US" dirty="0"/>
              <a:t>つ目の添え字は </a:t>
            </a:r>
            <a:r>
              <a:rPr kumimoji="1" lang="en-US" altLang="ja-JP" dirty="0"/>
              <a:t>M*N </a:t>
            </a:r>
            <a:r>
              <a:rPr kumimoji="1" lang="ja-JP" altLang="en-US" dirty="0"/>
              <a:t>倍、</a:t>
            </a:r>
            <a:r>
              <a:rPr kumimoji="1" lang="en-US" altLang="ja-JP" dirty="0"/>
              <a:t>2</a:t>
            </a:r>
            <a:r>
              <a:rPr kumimoji="1" lang="ja-JP" altLang="en-US" dirty="0"/>
              <a:t>つ目の添え字は </a:t>
            </a:r>
            <a:r>
              <a:rPr kumimoji="1" lang="en-US" altLang="ja-JP" dirty="0"/>
              <a:t>N </a:t>
            </a:r>
            <a:r>
              <a:rPr kumimoji="1" lang="ja-JP" altLang="en-US" dirty="0"/>
              <a:t>倍、</a:t>
            </a:r>
            <a:endParaRPr kumimoji="1" lang="en-US" altLang="ja-JP" dirty="0"/>
          </a:p>
          <a:p>
            <a:r>
              <a:rPr kumimoji="1" lang="en-US" altLang="ja-JP" dirty="0"/>
              <a:t>3</a:t>
            </a:r>
            <a:r>
              <a:rPr kumimoji="1" lang="ja-JP" altLang="en-US" dirty="0"/>
              <a:t>つ目の添え字はそのまま足します。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92</a:t>
            </a:fld>
            <a:endParaRPr kumimoji="1" lang="ja-JP" altLang="en-US"/>
          </a:p>
        </p:txBody>
      </p:sp>
    </p:spTree>
    <p:extLst>
      <p:ext uri="{BB962C8B-B14F-4D97-AF65-F5344CB8AC3E}">
        <p14:creationId xmlns:p14="http://schemas.microsoft.com/office/powerpoint/2010/main" val="402231339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多次元配列に対応するためには、</a:t>
            </a:r>
            <a:endParaRPr kumimoji="1" lang="en-US" altLang="ja-JP" dirty="0"/>
          </a:p>
          <a:p>
            <a:r>
              <a:rPr kumimoji="1" lang="en-US" altLang="ja-JP" dirty="0" err="1"/>
              <a:t>Var,VarTable</a:t>
            </a:r>
            <a:r>
              <a:rPr kumimoji="1" lang="en-US" altLang="ja-JP" dirty="0"/>
              <a:t> </a:t>
            </a:r>
            <a:r>
              <a:rPr kumimoji="1" lang="ja-JP" altLang="en-US" dirty="0"/>
              <a:t>に、配列の各次元の大きさと次元を登録できるように</a:t>
            </a:r>
            <a:endParaRPr kumimoji="1" lang="en-US" altLang="ja-JP" dirty="0"/>
          </a:p>
          <a:p>
            <a:r>
              <a:rPr kumimoji="1" lang="ja-JP" altLang="en-US" dirty="0"/>
              <a:t>する必要があります。</a:t>
            </a:r>
            <a:endParaRPr kumimoji="1" lang="en-US" altLang="ja-JP" dirty="0"/>
          </a:p>
          <a:p>
            <a:r>
              <a:rPr kumimoji="1" lang="en-US" altLang="ja-JP" dirty="0" err="1"/>
              <a:t>parseVarDecl</a:t>
            </a:r>
            <a:r>
              <a:rPr kumimoji="1" lang="en-US" altLang="ja-JP" dirty="0"/>
              <a:t>() </a:t>
            </a:r>
            <a:r>
              <a:rPr kumimoji="1" lang="ja-JP" altLang="en-US" dirty="0"/>
              <a:t>で配列を登録するときには、</a:t>
            </a:r>
            <a:endParaRPr kumimoji="1" lang="en-US" altLang="ja-JP" dirty="0"/>
          </a:p>
          <a:p>
            <a:r>
              <a:rPr kumimoji="1" lang="ja-JP" altLang="en-US" dirty="0"/>
              <a:t>配列の次元と各次元の大きさを調べて登録します。</a:t>
            </a:r>
            <a:endParaRPr kumimoji="1" lang="en-US" altLang="ja-JP" dirty="0"/>
          </a:p>
          <a:p>
            <a:r>
              <a:rPr kumimoji="1" lang="ja-JP" altLang="en-US" dirty="0"/>
              <a:t>また、</a:t>
            </a:r>
            <a:r>
              <a:rPr kumimoji="1" lang="en-US" altLang="ja-JP" dirty="0" err="1"/>
              <a:t>parseUnsignedFactor</a:t>
            </a:r>
            <a:r>
              <a:rPr kumimoji="1" lang="en-US" altLang="ja-JP" dirty="0"/>
              <a:t>() </a:t>
            </a:r>
            <a:r>
              <a:rPr kumimoji="1" lang="ja-JP" altLang="en-US" dirty="0"/>
              <a:t>で配列を参照するときには、</a:t>
            </a:r>
            <a:endParaRPr kumimoji="1" lang="en-US" altLang="ja-JP" dirty="0"/>
          </a:p>
          <a:p>
            <a:r>
              <a:rPr kumimoji="1" lang="ja-JP" altLang="en-US" dirty="0"/>
              <a:t>配列に付けられている大括弧の個数が、登録された次元と</a:t>
            </a:r>
            <a:endParaRPr kumimoji="1" lang="en-US" altLang="ja-JP" dirty="0"/>
          </a:p>
          <a:p>
            <a:r>
              <a:rPr kumimoji="1" lang="ja-JP" altLang="en-US" dirty="0"/>
              <a:t>一致するか確認します。</a:t>
            </a:r>
            <a:endParaRPr kumimoji="1" lang="en-US" altLang="ja-JP" dirty="0"/>
          </a:p>
          <a:p>
            <a:r>
              <a:rPr kumimoji="1" lang="ja-JP" altLang="en-US" dirty="0"/>
              <a:t>次元があっていれば、変数表から各次元の大きさを得て、番地を計算します。</a:t>
            </a:r>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93</a:t>
            </a:fld>
            <a:endParaRPr kumimoji="1" lang="ja-JP" altLang="en-US"/>
          </a:p>
        </p:txBody>
      </p:sp>
    </p:spTree>
    <p:extLst>
      <p:ext uri="{BB962C8B-B14F-4D97-AF65-F5344CB8AC3E}">
        <p14:creationId xmlns:p14="http://schemas.microsoft.com/office/powerpoint/2010/main" val="93211735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 </a:t>
            </a:r>
            <a:r>
              <a:rPr kumimoji="1" lang="en-US" altLang="ja-JP" dirty="0"/>
              <a:t>Var.java</a:t>
            </a:r>
            <a:r>
              <a:rPr kumimoji="1" lang="ja-JP" altLang="en-US" dirty="0"/>
              <a:t> は、</a:t>
            </a:r>
            <a:endParaRPr kumimoji="1" lang="en-US" altLang="ja-JP" dirty="0"/>
          </a:p>
          <a:p>
            <a:r>
              <a:rPr kumimoji="1" lang="ja-JP" altLang="en-US" dirty="0"/>
              <a:t>各次元のサイズを表す </a:t>
            </a:r>
            <a:r>
              <a:rPr kumimoji="1" lang="en-US" altLang="ja-JP" dirty="0"/>
              <a:t>int </a:t>
            </a:r>
            <a:r>
              <a:rPr kumimoji="1" lang="ja-JP" altLang="en-US" dirty="0"/>
              <a:t>型の配列 </a:t>
            </a:r>
            <a:r>
              <a:rPr kumimoji="1" lang="en-US" altLang="ja-JP" dirty="0" err="1"/>
              <a:t>sizeList</a:t>
            </a:r>
            <a:r>
              <a:rPr kumimoji="1" lang="en-US" altLang="ja-JP" dirty="0"/>
              <a:t>[] </a:t>
            </a:r>
            <a:r>
              <a:rPr kumimoji="1" lang="ja-JP" altLang="en-US" dirty="0"/>
              <a:t>と、</a:t>
            </a:r>
            <a:endParaRPr kumimoji="1" lang="en-US" altLang="ja-JP" dirty="0"/>
          </a:p>
          <a:p>
            <a:r>
              <a:rPr kumimoji="1" lang="ja-JP" altLang="en-US" dirty="0"/>
              <a:t>配列の次元を表す </a:t>
            </a:r>
            <a:r>
              <a:rPr kumimoji="1" lang="en-US" altLang="ja-JP" dirty="0"/>
              <a:t>int </a:t>
            </a:r>
            <a:r>
              <a:rPr kumimoji="1" lang="ja-JP" altLang="en-US" dirty="0"/>
              <a:t>型の </a:t>
            </a:r>
            <a:r>
              <a:rPr kumimoji="1" lang="en-US" altLang="ja-JP" dirty="0"/>
              <a:t>dimension </a:t>
            </a:r>
            <a:r>
              <a:rPr kumimoji="1" lang="ja-JP" altLang="en-US" dirty="0"/>
              <a:t>をフィールドに加えます。</a:t>
            </a:r>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94</a:t>
            </a:fld>
            <a:endParaRPr kumimoji="1" lang="ja-JP" altLang="en-US"/>
          </a:p>
        </p:txBody>
      </p:sp>
    </p:spTree>
    <p:extLst>
      <p:ext uri="{BB962C8B-B14F-4D97-AF65-F5344CB8AC3E}">
        <p14:creationId xmlns:p14="http://schemas.microsoft.com/office/powerpoint/2010/main" val="110458555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変数表への登録は、</a:t>
            </a:r>
            <a:r>
              <a:rPr kumimoji="1" lang="en-US" altLang="ja-JP" dirty="0" err="1"/>
              <a:t>sizeList</a:t>
            </a:r>
            <a:r>
              <a:rPr kumimoji="1" lang="en-US" altLang="ja-JP" dirty="0"/>
              <a:t> </a:t>
            </a:r>
            <a:r>
              <a:rPr kumimoji="1" lang="ja-JP" altLang="en-US" dirty="0"/>
              <a:t>と </a:t>
            </a:r>
            <a:r>
              <a:rPr kumimoji="1" lang="en-US" altLang="ja-JP" dirty="0"/>
              <a:t>dimension </a:t>
            </a:r>
            <a:r>
              <a:rPr kumimoji="1" lang="ja-JP" altLang="en-US" dirty="0"/>
              <a:t>も加えます。</a:t>
            </a:r>
            <a:endParaRPr kumimoji="1" lang="en-US" altLang="ja-JP" dirty="0"/>
          </a:p>
          <a:p>
            <a:r>
              <a:rPr kumimoji="1" lang="en-US" altLang="ja-JP" dirty="0" err="1"/>
              <a:t>sizeList</a:t>
            </a:r>
            <a:r>
              <a:rPr kumimoji="1" lang="en-US" altLang="ja-JP" dirty="0"/>
              <a:t> </a:t>
            </a:r>
            <a:r>
              <a:rPr kumimoji="1" lang="ja-JP" altLang="en-US" dirty="0"/>
              <a:t>には各次元の大きさを入れます。</a:t>
            </a:r>
            <a:endParaRPr kumimoji="1" lang="en-US" altLang="ja-JP" dirty="0"/>
          </a:p>
          <a:p>
            <a:r>
              <a:rPr kumimoji="1" lang="ja-JP" altLang="en-US" dirty="0"/>
              <a:t>例えば</a:t>
            </a:r>
            <a:r>
              <a:rPr kumimoji="1" lang="en-US" altLang="ja-JP" dirty="0"/>
              <a:t>1</a:t>
            </a:r>
            <a:r>
              <a:rPr kumimoji="1" lang="ja-JP" altLang="en-US" dirty="0"/>
              <a:t>次元配列 </a:t>
            </a:r>
            <a:r>
              <a:rPr kumimoji="1" lang="en-US" altLang="ja-JP" dirty="0"/>
              <a:t>a[10] </a:t>
            </a:r>
            <a:r>
              <a:rPr kumimoji="1" lang="ja-JP" altLang="en-US" dirty="0"/>
              <a:t>なら </a:t>
            </a:r>
            <a:r>
              <a:rPr kumimoji="1" lang="en-US" altLang="ja-JP" dirty="0"/>
              <a:t>{10}, </a:t>
            </a:r>
          </a:p>
          <a:p>
            <a:r>
              <a:rPr kumimoji="1" lang="en-US" altLang="ja-JP" dirty="0"/>
              <a:t>2</a:t>
            </a:r>
            <a:r>
              <a:rPr kumimoji="1" lang="ja-JP" altLang="en-US" dirty="0"/>
              <a:t>次元配列 </a:t>
            </a:r>
            <a:r>
              <a:rPr kumimoji="1" lang="en-US" altLang="ja-JP" dirty="0"/>
              <a:t>b[5][6] </a:t>
            </a:r>
            <a:r>
              <a:rPr kumimoji="1" lang="ja-JP" altLang="en-US" dirty="0"/>
              <a:t>なら </a:t>
            </a:r>
            <a:r>
              <a:rPr kumimoji="1" lang="en-US" altLang="ja-JP" dirty="0"/>
              <a:t>{5,6}, </a:t>
            </a:r>
          </a:p>
          <a:p>
            <a:r>
              <a:rPr kumimoji="1" lang="en-US" altLang="ja-JP" dirty="0"/>
              <a:t>3</a:t>
            </a:r>
            <a:r>
              <a:rPr kumimoji="1" lang="ja-JP" altLang="en-US" dirty="0"/>
              <a:t>次元配列 </a:t>
            </a:r>
            <a:r>
              <a:rPr kumimoji="1" lang="en-US" altLang="ja-JP" dirty="0"/>
              <a:t>c[2][3][4] </a:t>
            </a:r>
            <a:r>
              <a:rPr kumimoji="1" lang="ja-JP" altLang="en-US" dirty="0"/>
              <a:t>なら </a:t>
            </a:r>
            <a:r>
              <a:rPr kumimoji="1" lang="en-US" altLang="ja-JP" dirty="0"/>
              <a:t>{2,3,4} </a:t>
            </a:r>
            <a:r>
              <a:rPr kumimoji="1" lang="ja-JP" altLang="en-US" dirty="0"/>
              <a:t>とします。</a:t>
            </a:r>
            <a:endParaRPr kumimoji="1" lang="en-US" altLang="ja-JP" dirty="0"/>
          </a:p>
          <a:p>
            <a:r>
              <a:rPr kumimoji="1" lang="en-US" altLang="ja-JP" dirty="0"/>
              <a:t>size </a:t>
            </a:r>
            <a:r>
              <a:rPr kumimoji="1" lang="ja-JP" altLang="en-US" dirty="0"/>
              <a:t>には、各次元の大きさを掛け合わせたものを入れます。</a:t>
            </a:r>
            <a:endParaRPr kumimoji="1" lang="en-US" altLang="ja-JP" dirty="0"/>
          </a:p>
          <a:p>
            <a:r>
              <a:rPr kumimoji="1" lang="en-US" altLang="ja-JP" dirty="0"/>
              <a:t>2x3x4 </a:t>
            </a:r>
            <a:r>
              <a:rPr kumimoji="1" lang="ja-JP" altLang="en-US" dirty="0"/>
              <a:t>なら </a:t>
            </a:r>
            <a:r>
              <a:rPr kumimoji="1" lang="en-US" altLang="ja-JP" dirty="0"/>
              <a:t>size </a:t>
            </a:r>
            <a:r>
              <a:rPr kumimoji="1" lang="ja-JP" altLang="en-US" dirty="0"/>
              <a:t>は </a:t>
            </a:r>
            <a:r>
              <a:rPr kumimoji="1" lang="en-US" altLang="ja-JP" dirty="0"/>
              <a:t>24 </a:t>
            </a:r>
            <a:r>
              <a:rPr kumimoji="1" lang="ja-JP" altLang="en-US" dirty="0"/>
              <a:t>です。</a:t>
            </a:r>
            <a:endParaRPr kumimoji="1" lang="en-US" altLang="ja-JP" dirty="0"/>
          </a:p>
          <a:p>
            <a:r>
              <a:rPr kumimoji="1" lang="ja-JP" altLang="en-US" dirty="0"/>
              <a:t>スカラー変数の場合は、便器上 </a:t>
            </a:r>
            <a:r>
              <a:rPr kumimoji="1" lang="en-US" altLang="ja-JP" dirty="0" err="1"/>
              <a:t>sizeList</a:t>
            </a:r>
            <a:r>
              <a:rPr kumimoji="1" lang="en-US" altLang="ja-JP" dirty="0"/>
              <a:t> </a:t>
            </a:r>
            <a:r>
              <a:rPr kumimoji="1" lang="ja-JP" altLang="en-US" dirty="0"/>
              <a:t>は </a:t>
            </a:r>
            <a:r>
              <a:rPr kumimoji="1" lang="en-US" altLang="ja-JP" dirty="0"/>
              <a:t>null </a:t>
            </a:r>
            <a:r>
              <a:rPr kumimoji="1" lang="ja-JP" altLang="en-US" dirty="0"/>
              <a:t>に、</a:t>
            </a:r>
            <a:endParaRPr kumimoji="1" lang="en-US" altLang="ja-JP" dirty="0"/>
          </a:p>
          <a:p>
            <a:r>
              <a:rPr kumimoji="1" lang="en-US" altLang="ja-JP" dirty="0"/>
              <a:t>dimension </a:t>
            </a:r>
            <a:r>
              <a:rPr kumimoji="1" lang="ja-JP" altLang="en-US" dirty="0"/>
              <a:t>は </a:t>
            </a:r>
            <a:r>
              <a:rPr kumimoji="1" lang="en-US" altLang="ja-JP" dirty="0"/>
              <a:t>0 </a:t>
            </a:r>
            <a:r>
              <a:rPr kumimoji="1" lang="ja-JP" altLang="en-US" dirty="0"/>
              <a:t>にしておきます。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95</a:t>
            </a:fld>
            <a:endParaRPr kumimoji="1" lang="ja-JP" altLang="en-US"/>
          </a:p>
        </p:txBody>
      </p:sp>
    </p:spTree>
    <p:extLst>
      <p:ext uri="{BB962C8B-B14F-4D97-AF65-F5344CB8AC3E}">
        <p14:creationId xmlns:p14="http://schemas.microsoft.com/office/powerpoint/2010/main" val="419697384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VarDecl</a:t>
            </a:r>
            <a:r>
              <a:rPr kumimoji="1" lang="en-US" altLang="ja-JP" dirty="0"/>
              <a:t> </a:t>
            </a:r>
            <a:r>
              <a:rPr kumimoji="1" lang="ja-JP" altLang="en-US" dirty="0"/>
              <a:t>で変数を登録するときは、</a:t>
            </a:r>
            <a:endParaRPr kumimoji="1" lang="en-US" altLang="ja-JP" dirty="0"/>
          </a:p>
          <a:p>
            <a:r>
              <a:rPr kumimoji="1" lang="ja-JP" altLang="en-US" dirty="0"/>
              <a:t>次元とサイズを求めます。</a:t>
            </a:r>
            <a:endParaRPr kumimoji="1" lang="en-US" altLang="ja-JP" dirty="0"/>
          </a:p>
          <a:p>
            <a:r>
              <a:rPr kumimoji="1" lang="ja-JP" altLang="en-US" dirty="0"/>
              <a:t>次元を表す</a:t>
            </a:r>
            <a:r>
              <a:rPr kumimoji="1" lang="en-US" altLang="ja-JP" dirty="0"/>
              <a:t>int </a:t>
            </a:r>
            <a:r>
              <a:rPr kumimoji="1" lang="ja-JP" altLang="en-US" dirty="0"/>
              <a:t>型変数 </a:t>
            </a:r>
            <a:r>
              <a:rPr kumimoji="1" lang="en-US" altLang="ja-JP" dirty="0"/>
              <a:t>dimension </a:t>
            </a:r>
            <a:r>
              <a:rPr kumimoji="1" lang="ja-JP" altLang="en-US" dirty="0"/>
              <a:t>を初期値 </a:t>
            </a:r>
            <a:r>
              <a:rPr kumimoji="1" lang="en-US" altLang="ja-JP" dirty="0"/>
              <a:t>0 </a:t>
            </a:r>
            <a:r>
              <a:rPr kumimoji="1" lang="ja-JP" altLang="en-US" dirty="0"/>
              <a:t>で、</a:t>
            </a:r>
            <a:endParaRPr kumimoji="1" lang="en-US" altLang="ja-JP" dirty="0"/>
          </a:p>
          <a:p>
            <a:r>
              <a:rPr kumimoji="1" lang="ja-JP" altLang="en-US" dirty="0"/>
              <a:t>サイズを表す </a:t>
            </a:r>
            <a:r>
              <a:rPr kumimoji="1" lang="en-US" altLang="ja-JP" dirty="0"/>
              <a:t>size </a:t>
            </a:r>
            <a:r>
              <a:rPr kumimoji="1" lang="ja-JP" altLang="en-US" dirty="0"/>
              <a:t>を初期値 </a:t>
            </a:r>
            <a:r>
              <a:rPr kumimoji="1" lang="en-US" altLang="ja-JP" dirty="0"/>
              <a:t>1 </a:t>
            </a:r>
            <a:r>
              <a:rPr kumimoji="1" lang="ja-JP" altLang="en-US" dirty="0"/>
              <a:t>で宣言し、</a:t>
            </a:r>
            <a:endParaRPr kumimoji="1" lang="en-US" altLang="ja-JP" dirty="0"/>
          </a:p>
          <a:p>
            <a:r>
              <a:rPr kumimoji="1" lang="ja-JP" altLang="en-US" dirty="0"/>
              <a:t>各次元のサイズを入れる</a:t>
            </a:r>
            <a:r>
              <a:rPr kumimoji="1" lang="en-US" altLang="ja-JP" dirty="0" err="1"/>
              <a:t>ArrayList</a:t>
            </a:r>
            <a:r>
              <a:rPr kumimoji="1" lang="en-US" altLang="ja-JP" dirty="0"/>
              <a:t> </a:t>
            </a:r>
            <a:r>
              <a:rPr kumimoji="1" lang="ja-JP" altLang="en-US" dirty="0"/>
              <a:t> </a:t>
            </a:r>
            <a:r>
              <a:rPr kumimoji="1" lang="en-US" altLang="ja-JP" dirty="0" err="1"/>
              <a:t>sizeList</a:t>
            </a:r>
            <a:r>
              <a:rPr kumimoji="1" lang="en-US" altLang="ja-JP" dirty="0"/>
              <a:t> </a:t>
            </a:r>
            <a:r>
              <a:rPr kumimoji="1" lang="ja-JP" altLang="en-US" dirty="0"/>
              <a:t>を作成します。</a:t>
            </a:r>
            <a:endParaRPr kumimoji="1" lang="en-US" altLang="ja-JP" dirty="0"/>
          </a:p>
          <a:p>
            <a:r>
              <a:rPr kumimoji="1" lang="ja-JP" altLang="en-US" dirty="0"/>
              <a:t>配列の解析では、</a:t>
            </a:r>
            <a:endParaRPr kumimoji="1" lang="en-US" altLang="ja-JP" dirty="0"/>
          </a:p>
          <a:p>
            <a:r>
              <a:rPr kumimoji="1" lang="en-US" altLang="ja-JP" dirty="0"/>
              <a:t>“[“</a:t>
            </a:r>
            <a:r>
              <a:rPr kumimoji="1" lang="ja-JP" altLang="en-US" dirty="0"/>
              <a:t> がくるたびに、</a:t>
            </a:r>
            <a:r>
              <a:rPr kumimoji="1" lang="en-US" altLang="ja-JP" dirty="0"/>
              <a:t>dimension </a:t>
            </a:r>
            <a:r>
              <a:rPr kumimoji="1" lang="ja-JP" altLang="en-US" dirty="0"/>
              <a:t>の値を</a:t>
            </a:r>
            <a:r>
              <a:rPr kumimoji="1" lang="en-US" altLang="ja-JP" dirty="0"/>
              <a:t>1</a:t>
            </a:r>
            <a:r>
              <a:rPr kumimoji="1" lang="ja-JP" altLang="en-US" dirty="0"/>
              <a:t>増やします。</a:t>
            </a:r>
            <a:endParaRPr kumimoji="1" lang="en-US" altLang="ja-JP" dirty="0"/>
          </a:p>
          <a:p>
            <a:r>
              <a:rPr kumimoji="1" lang="ja-JP" altLang="en-US" dirty="0"/>
              <a:t>また、大括弧の中の整数値を取り出して </a:t>
            </a:r>
            <a:r>
              <a:rPr kumimoji="1" lang="en-US" altLang="ja-JP" dirty="0"/>
              <a:t>size </a:t>
            </a:r>
            <a:r>
              <a:rPr kumimoji="1" lang="ja-JP" altLang="en-US" dirty="0"/>
              <a:t>に掛け、</a:t>
            </a:r>
            <a:endParaRPr kumimoji="1" lang="en-US" altLang="ja-JP" dirty="0"/>
          </a:p>
          <a:p>
            <a:r>
              <a:rPr kumimoji="1" lang="ja-JP" altLang="en-US" dirty="0"/>
              <a:t>また </a:t>
            </a:r>
            <a:r>
              <a:rPr kumimoji="1" lang="en-US" altLang="ja-JP" dirty="0" err="1"/>
              <a:t>sizeList</a:t>
            </a:r>
            <a:r>
              <a:rPr kumimoji="1" lang="en-US" altLang="ja-JP" dirty="0"/>
              <a:t> </a:t>
            </a:r>
            <a:r>
              <a:rPr kumimoji="1" lang="ja-JP" altLang="en-US" dirty="0"/>
              <a:t>に加えます。</a:t>
            </a:r>
            <a:endParaRPr kumimoji="1" lang="en-US" altLang="ja-JP" dirty="0"/>
          </a:p>
          <a:p>
            <a:r>
              <a:rPr kumimoji="1" lang="en-US" altLang="ja-JP" dirty="0"/>
              <a:t>dimension </a:t>
            </a:r>
            <a:r>
              <a:rPr kumimoji="1" lang="ja-JP" altLang="en-US" dirty="0"/>
              <a:t>の値が </a:t>
            </a:r>
            <a:r>
              <a:rPr kumimoji="1" lang="en-US" altLang="ja-JP" dirty="0"/>
              <a:t>0 </a:t>
            </a:r>
            <a:r>
              <a:rPr kumimoji="1" lang="ja-JP" altLang="en-US" dirty="0"/>
              <a:t>であればスカラー変数ですので、</a:t>
            </a:r>
            <a:endParaRPr kumimoji="1" lang="en-US" altLang="ja-JP" dirty="0"/>
          </a:p>
          <a:p>
            <a:r>
              <a:rPr kumimoji="1" lang="en-US" altLang="ja-JP" dirty="0" err="1"/>
              <a:t>registerNewVariable</a:t>
            </a:r>
            <a:r>
              <a:rPr kumimoji="1" lang="en-US" altLang="ja-JP" dirty="0"/>
              <a:t> ( INT, name, 1, null, 0); </a:t>
            </a:r>
            <a:r>
              <a:rPr kumimoji="1" lang="ja-JP" altLang="en-US" dirty="0"/>
              <a:t>として変数表に加えます。</a:t>
            </a:r>
            <a:endParaRPr kumimoji="1" lang="en-US" altLang="ja-JP" dirty="0"/>
          </a:p>
          <a:p>
            <a:r>
              <a:rPr kumimoji="1" lang="ja-JP" altLang="en-US" dirty="0"/>
              <a:t>それ以外でしたら配列ですので、</a:t>
            </a:r>
            <a:endParaRPr kumimoji="1" lang="en-US" altLang="ja-JP" dirty="0"/>
          </a:p>
          <a:p>
            <a:r>
              <a:rPr kumimoji="1" lang="en-US" altLang="ja-JP" dirty="0" err="1"/>
              <a:t>registerNewVariable</a:t>
            </a:r>
            <a:r>
              <a:rPr kumimoji="1" lang="en-US" altLang="ja-JP" dirty="0"/>
              <a:t> (ARRAYOFINT, name, size, </a:t>
            </a:r>
            <a:r>
              <a:rPr kumimoji="1" lang="en-US" altLang="ja-JP" dirty="0" err="1"/>
              <a:t>sizeList</a:t>
            </a:r>
            <a:r>
              <a:rPr kumimoji="1" lang="en-US" altLang="ja-JP" dirty="0"/>
              <a:t>, dimension);</a:t>
            </a:r>
          </a:p>
          <a:p>
            <a:r>
              <a:rPr kumimoji="1" lang="ja-JP" altLang="en-US" dirty="0"/>
              <a:t>として変数表に加えます。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en-US" altLang="ja-JP" dirty="0"/>
          </a:p>
        </p:txBody>
      </p:sp>
      <p:sp>
        <p:nvSpPr>
          <p:cNvPr id="4" name="スライド番号プレースホルダー 3"/>
          <p:cNvSpPr>
            <a:spLocks noGrp="1"/>
          </p:cNvSpPr>
          <p:nvPr>
            <p:ph type="sldNum" sz="quarter" idx="5"/>
          </p:nvPr>
        </p:nvSpPr>
        <p:spPr/>
        <p:txBody>
          <a:bodyPr/>
          <a:lstStyle/>
          <a:p>
            <a:fld id="{DFCD256D-9FE1-410A-BF30-78E4108C12F0}" type="slidenum">
              <a:rPr kumimoji="1" lang="ja-JP" altLang="en-US" smtClean="0"/>
              <a:t>96</a:t>
            </a:fld>
            <a:endParaRPr kumimoji="1" lang="ja-JP" altLang="en-US"/>
          </a:p>
        </p:txBody>
      </p:sp>
    </p:spTree>
    <p:extLst>
      <p:ext uri="{BB962C8B-B14F-4D97-AF65-F5344CB8AC3E}">
        <p14:creationId xmlns:p14="http://schemas.microsoft.com/office/powerpoint/2010/main" val="269854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smtClean="0"/>
            </a:lvl1pPr>
          </a:lstStyle>
          <a:p>
            <a:pPr>
              <a:defRPr/>
            </a:pPr>
            <a:fld id="{38F97C7C-EEBB-475F-A40F-665C3F86DD68}" type="slidenum">
              <a:rPr lang="en-US" altLang="ja-JP"/>
              <a:pPr>
                <a:defRPr/>
              </a:pPr>
              <a:t>‹#›</a:t>
            </a:fld>
            <a:endParaRPr lang="en-US" altLang="ja-JP"/>
          </a:p>
        </p:txBody>
      </p:sp>
    </p:spTree>
    <p:extLst>
      <p:ext uri="{BB962C8B-B14F-4D97-AF65-F5344CB8AC3E}">
        <p14:creationId xmlns:p14="http://schemas.microsoft.com/office/powerpoint/2010/main" val="311049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9"/>
          <p:cNvSpPr>
            <a:spLocks noGrp="1" noChangeArrowheads="1"/>
          </p:cNvSpPr>
          <p:nvPr>
            <p:ph type="sldNum" sz="quarter" idx="12"/>
          </p:nvPr>
        </p:nvSpPr>
        <p:spPr>
          <a:ln/>
        </p:spPr>
        <p:txBody>
          <a:bodyPr/>
          <a:lstStyle>
            <a:lvl1pPr>
              <a:defRPr/>
            </a:lvl1pPr>
          </a:lstStyle>
          <a:p>
            <a:pPr>
              <a:defRPr/>
            </a:pPr>
            <a:fld id="{23BA1230-1A5D-44DF-AA68-B95D8BF2E263}" type="slidenum">
              <a:rPr lang="en-US" altLang="ja-JP"/>
              <a:pPr>
                <a:defRPr/>
              </a:pPr>
              <a:t>‹#›</a:t>
            </a:fld>
            <a:endParaRPr lang="en-US" altLang="ja-JP"/>
          </a:p>
        </p:txBody>
      </p:sp>
    </p:spTree>
    <p:extLst>
      <p:ext uri="{BB962C8B-B14F-4D97-AF65-F5344CB8AC3E}">
        <p14:creationId xmlns:p14="http://schemas.microsoft.com/office/powerpoint/2010/main" val="2750644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pPr>
              <a:defRPr/>
            </a:pPr>
            <a:fld id="{63C6698B-ADF6-4442-933C-71B3E0E09351}" type="slidenum">
              <a:rPr lang="en-US" altLang="ja-JP"/>
              <a:pPr>
                <a:defRPr/>
              </a:pPr>
              <a:t>‹#›</a:t>
            </a:fld>
            <a:endParaRPr lang="en-US" altLang="ja-JP"/>
          </a:p>
        </p:txBody>
      </p:sp>
    </p:spTree>
    <p:extLst>
      <p:ext uri="{BB962C8B-B14F-4D97-AF65-F5344CB8AC3E}">
        <p14:creationId xmlns:p14="http://schemas.microsoft.com/office/powerpoint/2010/main" val="24269229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4" name="Rectangle 18"/>
          <p:cNvSpPr>
            <a:spLocks noGrp="1" noChangeArrowheads="1"/>
          </p:cNvSpPr>
          <p:nvPr>
            <p:ph type="dt" sz="quarter" idx="2"/>
          </p:nvPr>
        </p:nvSpPr>
        <p:spPr bwMode="auto">
          <a:xfrm>
            <a:off x="1066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kumimoji="0" sz="1000">
                <a:effectLst>
                  <a:outerShdw blurRad="38100" dist="38100" dir="2700000" algn="tl">
                    <a:srgbClr val="000000"/>
                  </a:outerShdw>
                </a:effectLst>
                <a:latin typeface="+mn-lt"/>
              </a:defRPr>
            </a:lvl1pPr>
          </a:lstStyle>
          <a:p>
            <a:pPr>
              <a:defRPr/>
            </a:pPr>
            <a:endParaRPr lang="en-US" altLang="ja-JP"/>
          </a:p>
        </p:txBody>
      </p:sp>
      <p:sp>
        <p:nvSpPr>
          <p:cNvPr id="35" name="Rectangle 19"/>
          <p:cNvSpPr>
            <a:spLocks noGrp="1" noChangeArrowheads="1"/>
          </p:cNvSpPr>
          <p:nvPr>
            <p:ph type="ftr" sz="quarter" idx="3"/>
          </p:nvPr>
        </p:nvSpPr>
        <p:spPr bwMode="auto">
          <a:xfrm>
            <a:off x="33528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kumimoji="0" sz="1000">
                <a:effectLst>
                  <a:outerShdw blurRad="38100" dist="38100" dir="2700000" algn="tl">
                    <a:srgbClr val="000000"/>
                  </a:outerShdw>
                </a:effectLst>
                <a:latin typeface="+mn-lt"/>
              </a:defRPr>
            </a:lvl1pPr>
          </a:lstStyle>
          <a:p>
            <a:pPr>
              <a:defRPr/>
            </a:pPr>
            <a:endParaRPr lang="en-US" altLang="ja-JP"/>
          </a:p>
        </p:txBody>
      </p:sp>
      <p:sp>
        <p:nvSpPr>
          <p:cNvPr id="36" name="Rectangle 20"/>
          <p:cNvSpPr>
            <a:spLocks noGrp="1" noChangeArrowheads="1"/>
          </p:cNvSpPr>
          <p:nvPr>
            <p:ph type="sldNum" sz="quarter" idx="4"/>
          </p:nvPr>
        </p:nvSpPr>
        <p:spPr bwMode="auto">
          <a:xfrm>
            <a:off x="6705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kumimoji="0" sz="1000" smtClean="0">
                <a:effectLst>
                  <a:outerShdw blurRad="38100" dist="38100" dir="2700000" algn="tl">
                    <a:srgbClr val="000000"/>
                  </a:outerShdw>
                </a:effectLst>
              </a:defRPr>
            </a:lvl1pPr>
          </a:lstStyle>
          <a:p>
            <a:pPr>
              <a:defRPr/>
            </a:pPr>
            <a:fld id="{0836EC6A-E07D-45A1-8E12-789EDF586C76}" type="slidenum">
              <a:rPr lang="en-US" altLang="ja-JP"/>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709" r:id="rId1"/>
    <p:sldLayoutId id="2147483710" r:id="rId2"/>
    <p:sldLayoutId id="2147483711" r:id="rId3"/>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676400"/>
            <a:ext cx="7086600" cy="898525"/>
          </a:xfrm>
        </p:spPr>
        <p:txBody>
          <a:bodyPr/>
          <a:lstStyle/>
          <a:p>
            <a:pPr eaLnBrk="1" hangingPunct="1"/>
            <a:r>
              <a:rPr lang="ja-JP" altLang="en-US" dirty="0">
                <a:effectLst/>
              </a:rPr>
              <a:t>コンパイラ</a:t>
            </a:r>
          </a:p>
        </p:txBody>
      </p:sp>
      <p:sp>
        <p:nvSpPr>
          <p:cNvPr id="4099"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a:t>
            </a:r>
            <a:r>
              <a:rPr lang="en-US" altLang="ja-JP" dirty="0">
                <a:effectLst/>
              </a:rPr>
              <a:t>9</a:t>
            </a:r>
            <a:r>
              <a:rPr lang="ja-JP" altLang="en-US" dirty="0">
                <a:effectLst/>
              </a:rPr>
              <a:t>回 コード生成</a:t>
            </a:r>
            <a:endParaRPr lang="en-US" altLang="ja-JP" dirty="0">
              <a:effectLst/>
            </a:endParaRPr>
          </a:p>
          <a:p>
            <a:pPr eaLnBrk="1" hangingPunct="1"/>
            <a:r>
              <a:rPr lang="en-US" altLang="ja-JP" dirty="0">
                <a:effectLst/>
              </a:rPr>
              <a:t>― </a:t>
            </a:r>
            <a:r>
              <a:rPr lang="ja-JP" altLang="en-US" dirty="0">
                <a:effectLst/>
              </a:rPr>
              <a:t>コード生成プログラムの作成 ―</a:t>
            </a:r>
          </a:p>
          <a:p>
            <a:pPr algn="r" eaLnBrk="1" hangingPunct="1"/>
            <a:r>
              <a:rPr lang="en-US" altLang="ja-JP" dirty="0">
                <a:effectLst/>
              </a:rPr>
              <a:t>http://www.info.kindai.ac.jp/compiler</a:t>
            </a:r>
          </a:p>
          <a:p>
            <a:pPr algn="r"/>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1066800" y="304800"/>
            <a:ext cx="7467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への命令の追加</a:t>
            </a:r>
          </a:p>
        </p:txBody>
      </p:sp>
      <p:sp>
        <p:nvSpPr>
          <p:cNvPr id="13315" name="Rectangle 3"/>
          <p:cNvSpPr>
            <a:spLocks noGrp="1" noChangeArrowheads="1"/>
          </p:cNvSpPr>
          <p:nvPr>
            <p:ph type="body" idx="4294967295"/>
          </p:nvPr>
        </p:nvSpPr>
        <p:spPr>
          <a:xfrm>
            <a:off x="1066800" y="1219200"/>
            <a:ext cx="7620000" cy="2667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dirty="0" err="1">
                <a:effectLst/>
              </a:rPr>
              <a:t>Iseg</a:t>
            </a:r>
            <a:r>
              <a:rPr lang="en-US" altLang="ja-JP" sz="2800" dirty="0">
                <a:effectLst/>
              </a:rPr>
              <a:t> </a:t>
            </a:r>
            <a:r>
              <a:rPr lang="ja-JP" altLang="en-US" sz="2800" dirty="0">
                <a:effectLst/>
              </a:rPr>
              <a:t>への命令の追加は</a:t>
            </a:r>
            <a:r>
              <a:rPr lang="ja-JP" altLang="en-US" dirty="0">
                <a:effectLst/>
              </a:rPr>
              <a:t> </a:t>
            </a:r>
            <a:r>
              <a:rPr lang="en-US" altLang="ja-JP" dirty="0" err="1">
                <a:effectLst/>
              </a:rPr>
              <a:t>PseudoIseg.appendCode</a:t>
            </a:r>
            <a:r>
              <a:rPr lang="en-US" altLang="ja-JP" dirty="0">
                <a:effectLst/>
              </a:rPr>
              <a:t> (Operator, int) </a:t>
            </a:r>
            <a:r>
              <a:rPr lang="en-US" altLang="ja-JP" dirty="0" err="1">
                <a:effectLst/>
              </a:rPr>
              <a:t>PseudoIseg.appendCode</a:t>
            </a:r>
            <a:r>
              <a:rPr lang="en-US" altLang="ja-JP" dirty="0">
                <a:effectLst/>
              </a:rPr>
              <a:t> (Operator) </a:t>
            </a:r>
            <a:r>
              <a:rPr lang="ja-JP" altLang="en-US" sz="2800" dirty="0">
                <a:effectLst/>
              </a:rPr>
              <a:t>を使用</a:t>
            </a:r>
          </a:p>
        </p:txBody>
      </p:sp>
      <p:sp>
        <p:nvSpPr>
          <p:cNvPr id="13316" name="Rectangle 4"/>
          <p:cNvSpPr>
            <a:spLocks noChangeArrowheads="1"/>
          </p:cNvSpPr>
          <p:nvPr/>
        </p:nvSpPr>
        <p:spPr bwMode="auto">
          <a:xfrm>
            <a:off x="1219200" y="2895600"/>
            <a:ext cx="6934200" cy="167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@return </a:t>
            </a:r>
            <a:r>
              <a:rPr lang="ja-JP" altLang="en-US" sz="2400" dirty="0">
                <a:solidFill>
                  <a:srgbClr val="FFFF99"/>
                </a:solidFill>
              </a:rPr>
              <a:t>追加した命令の番地 */</a:t>
            </a:r>
          </a:p>
          <a:p>
            <a:pPr eaLnBrk="1" hangingPunct="1"/>
            <a:r>
              <a:rPr lang="en-US" altLang="ja-JP" dirty="0"/>
              <a:t>int appendCode (Operator op, int </a:t>
            </a:r>
            <a:r>
              <a:rPr lang="en-US" altLang="ja-JP" dirty="0" err="1"/>
              <a:t>addr</a:t>
            </a:r>
            <a:r>
              <a:rPr lang="en-US" altLang="ja-JP" dirty="0"/>
              <a:t>)</a:t>
            </a:r>
          </a:p>
          <a:p>
            <a:pPr eaLnBrk="1" hangingPunct="1"/>
            <a:r>
              <a:rPr lang="en-US" altLang="ja-JP" dirty="0"/>
              <a:t>int appendCode (Operator op)</a:t>
            </a:r>
          </a:p>
        </p:txBody>
      </p:sp>
      <p:grpSp>
        <p:nvGrpSpPr>
          <p:cNvPr id="636940" name="Group 12"/>
          <p:cNvGrpSpPr>
            <a:grpSpLocks/>
          </p:cNvGrpSpPr>
          <p:nvPr/>
        </p:nvGrpSpPr>
        <p:grpSpPr bwMode="auto">
          <a:xfrm>
            <a:off x="990600" y="4876800"/>
            <a:ext cx="7162800" cy="1676400"/>
            <a:chOff x="624" y="3072"/>
            <a:chExt cx="4512" cy="1056"/>
          </a:xfrm>
        </p:grpSpPr>
        <p:sp>
          <p:nvSpPr>
            <p:cNvPr id="13318" name="Text Box 6"/>
            <p:cNvSpPr txBox="1">
              <a:spLocks noChangeArrowheads="1"/>
            </p:cNvSpPr>
            <p:nvPr/>
          </p:nvSpPr>
          <p:spPr bwMode="auto">
            <a:xfrm>
              <a:off x="624" y="3072"/>
              <a:ext cx="348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a:t>
              </a:r>
              <a:r>
                <a:rPr lang="en-US" altLang="ja-JP" sz="2800"/>
                <a:t>Iseg </a:t>
              </a:r>
              <a:r>
                <a:rPr lang="ja-JP" altLang="en-US" sz="2800"/>
                <a:t>に </a:t>
              </a:r>
              <a:r>
                <a:rPr lang="en-US" altLang="ja-JP" sz="2800"/>
                <a:t>PUSHI 10 , ADD </a:t>
              </a:r>
              <a:r>
                <a:rPr lang="ja-JP" altLang="en-US" sz="2800"/>
                <a:t>を追加</a:t>
              </a:r>
            </a:p>
          </p:txBody>
        </p:sp>
        <p:sp>
          <p:nvSpPr>
            <p:cNvPr id="13319" name="Rectangle 7"/>
            <p:cNvSpPr>
              <a:spLocks noChangeArrowheads="1"/>
            </p:cNvSpPr>
            <p:nvPr/>
          </p:nvSpPr>
          <p:spPr bwMode="auto">
            <a:xfrm>
              <a:off x="768" y="3408"/>
              <a:ext cx="4368" cy="72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t>iseg.appendCode</a:t>
              </a:r>
              <a:r>
                <a:rPr lang="en-US" altLang="ja-JP" dirty="0"/>
                <a:t> (</a:t>
              </a:r>
              <a:r>
                <a:rPr lang="en-US" altLang="ja-JP" dirty="0" err="1"/>
                <a:t>Operator.PUSHI</a:t>
              </a:r>
              <a:r>
                <a:rPr lang="en-US" altLang="ja-JP" dirty="0"/>
                <a:t>, 10);</a:t>
              </a:r>
            </a:p>
            <a:p>
              <a:pPr eaLnBrk="1" hangingPunct="1"/>
              <a:r>
                <a:rPr lang="en-US" altLang="ja-JP" dirty="0" err="1"/>
                <a:t>iseg.appendCode</a:t>
              </a:r>
              <a:r>
                <a:rPr lang="en-US" altLang="ja-JP" dirty="0"/>
                <a:t> (</a:t>
              </a:r>
              <a:r>
                <a:rPr lang="en-US" altLang="ja-JP" dirty="0" err="1"/>
                <a:t>Operator.ADD</a:t>
              </a:r>
              <a:r>
                <a:rPr lang="en-US" altLang="ja-JP" dirty="0"/>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36940"/>
                                        </p:tgtEl>
                                        <p:attrNameLst>
                                          <p:attrName>style.visibility</p:attrName>
                                        </p:attrNameLst>
                                      </p:cBhvr>
                                      <p:to>
                                        <p:strVal val="visible"/>
                                      </p:to>
                                    </p:set>
                                    <p:animEffect transition="in" filter="checkerboard(across)">
                                      <p:cBhvr>
                                        <p:cTn id="7" dur="500"/>
                                        <p:tgtEl>
                                          <p:spTgt spid="636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への命令の追加</a:t>
            </a:r>
          </a:p>
        </p:txBody>
      </p:sp>
      <p:sp>
        <p:nvSpPr>
          <p:cNvPr id="14339" name="Text Box 4"/>
          <p:cNvSpPr txBox="1">
            <a:spLocks noChangeArrowheads="1"/>
          </p:cNvSpPr>
          <p:nvPr/>
        </p:nvSpPr>
        <p:spPr bwMode="auto">
          <a:xfrm>
            <a:off x="990600" y="1524000"/>
            <a:ext cx="7239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a:t>
            </a:r>
          </a:p>
        </p:txBody>
      </p:sp>
      <p:sp>
        <p:nvSpPr>
          <p:cNvPr id="14340" name="Rectangle 5"/>
          <p:cNvSpPr>
            <a:spLocks noChangeArrowheads="1"/>
          </p:cNvSpPr>
          <p:nvPr/>
        </p:nvSpPr>
        <p:spPr bwMode="auto">
          <a:xfrm>
            <a:off x="1219200" y="2057400"/>
            <a:ext cx="7086600" cy="190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 </a:t>
            </a:r>
            <a:r>
              <a:rPr lang="en-US" altLang="ja-JP" sz="2800" dirty="0" err="1"/>
              <a:t>iseg.appendCode</a:t>
            </a:r>
            <a:r>
              <a:rPr lang="en-US" altLang="ja-JP" sz="2800" dirty="0"/>
              <a:t> (</a:t>
            </a:r>
            <a:r>
              <a:rPr lang="en-US" altLang="ja-JP" sz="2800" dirty="0" err="1"/>
              <a:t>Operator.PUSHI</a:t>
            </a:r>
            <a:r>
              <a:rPr lang="en-US" altLang="ja-JP" sz="2800" dirty="0"/>
              <a:t>, 10);</a:t>
            </a:r>
          </a:p>
          <a:p>
            <a:pPr eaLnBrk="1" hangingPunct="1"/>
            <a:r>
              <a:rPr lang="en-US" altLang="ja-JP" sz="2800" dirty="0"/>
              <a:t> </a:t>
            </a:r>
            <a:r>
              <a:rPr lang="en-US" altLang="ja-JP" sz="2800" dirty="0" err="1"/>
              <a:t>iseg.appendCode</a:t>
            </a:r>
            <a:r>
              <a:rPr lang="en-US" altLang="ja-JP" sz="2800" dirty="0"/>
              <a:t> (</a:t>
            </a:r>
            <a:r>
              <a:rPr lang="en-US" altLang="ja-JP" sz="2800" dirty="0" err="1"/>
              <a:t>Operator.PUSH</a:t>
            </a:r>
            <a:r>
              <a:rPr lang="en-US" altLang="ja-JP" sz="2800" dirty="0"/>
              <a:t>, 0);</a:t>
            </a:r>
          </a:p>
          <a:p>
            <a:pPr eaLnBrk="1" hangingPunct="1"/>
            <a:r>
              <a:rPr lang="en-US" altLang="ja-JP" sz="2800" dirty="0"/>
              <a:t> </a:t>
            </a:r>
            <a:r>
              <a:rPr lang="en-US" altLang="ja-JP" sz="2800" dirty="0" err="1"/>
              <a:t>iseg.appendCode</a:t>
            </a:r>
            <a:r>
              <a:rPr lang="en-US" altLang="ja-JP" sz="2800" dirty="0"/>
              <a:t> (</a:t>
            </a:r>
            <a:r>
              <a:rPr lang="en-US" altLang="ja-JP" sz="2800" dirty="0" err="1"/>
              <a:t>Operator.ASSGN</a:t>
            </a:r>
            <a:r>
              <a:rPr lang="en-US" altLang="ja-JP" sz="2800" dirty="0"/>
              <a:t>);</a:t>
            </a:r>
          </a:p>
          <a:p>
            <a:pPr eaLnBrk="1" hangingPunct="1"/>
            <a:r>
              <a:rPr lang="en-US" altLang="ja-JP" sz="2800" dirty="0"/>
              <a:t> </a:t>
            </a:r>
            <a:r>
              <a:rPr lang="en-US" altLang="ja-JP" sz="2800" dirty="0" err="1"/>
              <a:t>iseg.appendCode</a:t>
            </a:r>
            <a:r>
              <a:rPr lang="en-US" altLang="ja-JP" sz="2800" dirty="0"/>
              <a:t> (</a:t>
            </a:r>
            <a:r>
              <a:rPr lang="en-US" altLang="ja-JP" sz="2800" dirty="0" err="1"/>
              <a:t>Operator.REMOVE</a:t>
            </a:r>
            <a:r>
              <a:rPr lang="en-US" altLang="ja-JP" sz="2800" dirty="0"/>
              <a:t>);</a:t>
            </a:r>
          </a:p>
        </p:txBody>
      </p:sp>
      <p:grpSp>
        <p:nvGrpSpPr>
          <p:cNvPr id="635912" name="Group 8"/>
          <p:cNvGrpSpPr>
            <a:grpSpLocks/>
          </p:cNvGrpSpPr>
          <p:nvPr/>
        </p:nvGrpSpPr>
        <p:grpSpPr bwMode="auto">
          <a:xfrm>
            <a:off x="1676400" y="4038600"/>
            <a:ext cx="3276600" cy="2514600"/>
            <a:chOff x="1056" y="2544"/>
            <a:chExt cx="2064" cy="1584"/>
          </a:xfrm>
        </p:grpSpPr>
        <p:sp>
          <p:nvSpPr>
            <p:cNvPr id="14342" name="Rectangle 6"/>
            <p:cNvSpPr>
              <a:spLocks noChangeArrowheads="1"/>
            </p:cNvSpPr>
            <p:nvPr/>
          </p:nvSpPr>
          <p:spPr bwMode="auto">
            <a:xfrm>
              <a:off x="1056" y="2880"/>
              <a:ext cx="2064" cy="124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  </a:t>
              </a:r>
              <a:r>
                <a:rPr lang="en-US" altLang="ja-JP" sz="2800"/>
                <a:t>PUSHI  10</a:t>
              </a:r>
            </a:p>
            <a:p>
              <a:pPr eaLnBrk="1" hangingPunct="1"/>
              <a:r>
                <a:rPr lang="en-US" altLang="ja-JP" sz="2800"/>
                <a:t>1  PUSH     0</a:t>
              </a:r>
            </a:p>
            <a:p>
              <a:pPr eaLnBrk="1" hangingPunct="1"/>
              <a:r>
                <a:rPr lang="en-US" altLang="ja-JP" sz="2800"/>
                <a:t>2  ASSGN</a:t>
              </a:r>
            </a:p>
            <a:p>
              <a:pPr eaLnBrk="1" hangingPunct="1"/>
              <a:r>
                <a:rPr lang="en-US" altLang="ja-JP" sz="2800"/>
                <a:t>3  REMOVE</a:t>
              </a:r>
            </a:p>
          </p:txBody>
        </p:sp>
        <p:sp>
          <p:nvSpPr>
            <p:cNvPr id="14343" name="Text Box 7"/>
            <p:cNvSpPr txBox="1">
              <a:spLocks noChangeArrowheads="1"/>
            </p:cNvSpPr>
            <p:nvPr/>
          </p:nvSpPr>
          <p:spPr bwMode="auto">
            <a:xfrm>
              <a:off x="1824" y="2544"/>
              <a:ext cx="54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Iseg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35912"/>
                                        </p:tgtEl>
                                        <p:attrNameLst>
                                          <p:attrName>style.visibility</p:attrName>
                                        </p:attrNameLst>
                                      </p:cBhvr>
                                      <p:to>
                                        <p:strVal val="visible"/>
                                      </p:to>
                                    </p:set>
                                    <p:animEffect transition="in" filter="checkerboard(across)">
                                      <p:cBhvr>
                                        <p:cTn id="7" dur="500"/>
                                        <p:tgtEl>
                                          <p:spTgt spid="635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1066800" y="304800"/>
            <a:ext cx="7467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の命令の変更</a:t>
            </a:r>
          </a:p>
        </p:txBody>
      </p:sp>
      <p:sp>
        <p:nvSpPr>
          <p:cNvPr id="15363" name="Rectangle 3"/>
          <p:cNvSpPr>
            <a:spLocks noGrp="1" noChangeArrowheads="1"/>
          </p:cNvSpPr>
          <p:nvPr>
            <p:ph type="body" idx="4294967295"/>
          </p:nvPr>
        </p:nvSpPr>
        <p:spPr>
          <a:xfrm>
            <a:off x="1066800" y="1219200"/>
            <a:ext cx="7620000" cy="2667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a:effectLst/>
              </a:rPr>
              <a:t>Iseg </a:t>
            </a:r>
            <a:r>
              <a:rPr lang="ja-JP" altLang="en-US" sz="2800">
                <a:effectLst/>
              </a:rPr>
              <a:t>の命令の変更は</a:t>
            </a:r>
            <a:r>
              <a:rPr lang="ja-JP" altLang="en-US">
                <a:effectLst/>
              </a:rPr>
              <a:t> </a:t>
            </a:r>
          </a:p>
          <a:p>
            <a:pPr>
              <a:buFont typeface="Wingdings" panose="05000000000000000000" pitchFamily="2" charset="2"/>
              <a:buNone/>
            </a:pPr>
            <a:r>
              <a:rPr lang="en-US" altLang="ja-JP">
                <a:effectLst/>
              </a:rPr>
              <a:t>	PseudoIseg.replaceCode (int, Operator) PseudoIseg.replaceCode (int, int) </a:t>
            </a:r>
            <a:r>
              <a:rPr lang="ja-JP" altLang="en-US" sz="2800">
                <a:effectLst/>
              </a:rPr>
              <a:t>を使用</a:t>
            </a:r>
          </a:p>
        </p:txBody>
      </p:sp>
      <p:sp>
        <p:nvSpPr>
          <p:cNvPr id="15364" name="Rectangle 4"/>
          <p:cNvSpPr>
            <a:spLocks noChangeArrowheads="1"/>
          </p:cNvSpPr>
          <p:nvPr/>
        </p:nvSpPr>
        <p:spPr bwMode="auto">
          <a:xfrm>
            <a:off x="1219200" y="2895600"/>
            <a:ext cx="68580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void replaceCode (int ptr, Operator op)</a:t>
            </a:r>
          </a:p>
          <a:p>
            <a:pPr eaLnBrk="1" hangingPunct="1"/>
            <a:r>
              <a:rPr lang="en-US" altLang="ja-JP"/>
              <a:t> void replaceCode (int ptr, int addr)</a:t>
            </a:r>
          </a:p>
        </p:txBody>
      </p:sp>
      <p:grpSp>
        <p:nvGrpSpPr>
          <p:cNvPr id="637957" name="Group 5"/>
          <p:cNvGrpSpPr>
            <a:grpSpLocks/>
          </p:cNvGrpSpPr>
          <p:nvPr/>
        </p:nvGrpSpPr>
        <p:grpSpPr bwMode="auto">
          <a:xfrm>
            <a:off x="1066800" y="4267200"/>
            <a:ext cx="7162800" cy="1143000"/>
            <a:chOff x="672" y="2688"/>
            <a:chExt cx="4512" cy="720"/>
          </a:xfrm>
        </p:grpSpPr>
        <p:sp>
          <p:nvSpPr>
            <p:cNvPr id="15369" name="Text Box 6"/>
            <p:cNvSpPr txBox="1">
              <a:spLocks noChangeArrowheads="1"/>
            </p:cNvSpPr>
            <p:nvPr/>
          </p:nvSpPr>
          <p:spPr bwMode="auto">
            <a:xfrm>
              <a:off x="672" y="2688"/>
              <a:ext cx="442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a:t>
              </a:r>
              <a:r>
                <a:rPr lang="en-US" altLang="ja-JP" sz="2800"/>
                <a:t>Iseg </a:t>
              </a:r>
              <a:r>
                <a:rPr lang="ja-JP" altLang="en-US" sz="2800"/>
                <a:t>の 20 番地の命令を に </a:t>
              </a:r>
              <a:r>
                <a:rPr lang="en-US" altLang="ja-JP" sz="2800"/>
                <a:t>JUMP </a:t>
              </a:r>
              <a:r>
                <a:rPr lang="ja-JP" altLang="en-US" sz="2800"/>
                <a:t>に変更</a:t>
              </a:r>
            </a:p>
          </p:txBody>
        </p:sp>
        <p:sp>
          <p:nvSpPr>
            <p:cNvPr id="15370" name="Rectangle 7"/>
            <p:cNvSpPr>
              <a:spLocks noChangeArrowheads="1"/>
            </p:cNvSpPr>
            <p:nvPr/>
          </p:nvSpPr>
          <p:spPr bwMode="auto">
            <a:xfrm>
              <a:off x="816" y="3024"/>
              <a:ext cx="436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iseg.replaceCode (20, Operator.JUMP);</a:t>
              </a:r>
            </a:p>
          </p:txBody>
        </p:sp>
      </p:grpSp>
      <p:grpSp>
        <p:nvGrpSpPr>
          <p:cNvPr id="637960" name="Group 8"/>
          <p:cNvGrpSpPr>
            <a:grpSpLocks/>
          </p:cNvGrpSpPr>
          <p:nvPr/>
        </p:nvGrpSpPr>
        <p:grpSpPr bwMode="auto">
          <a:xfrm>
            <a:off x="1295400" y="5410200"/>
            <a:ext cx="6934200" cy="1143000"/>
            <a:chOff x="816" y="3360"/>
            <a:chExt cx="4368" cy="720"/>
          </a:xfrm>
        </p:grpSpPr>
        <p:sp>
          <p:nvSpPr>
            <p:cNvPr id="15367" name="Text Box 9"/>
            <p:cNvSpPr txBox="1">
              <a:spLocks noChangeArrowheads="1"/>
            </p:cNvSpPr>
            <p:nvPr/>
          </p:nvSpPr>
          <p:spPr bwMode="auto">
            <a:xfrm>
              <a:off x="1008" y="3360"/>
              <a:ext cx="391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 Iseg </a:t>
              </a:r>
              <a:r>
                <a:rPr lang="ja-JP" altLang="en-US" sz="2800"/>
                <a:t>の15 番地のオペランドを 25 に変更</a:t>
              </a:r>
            </a:p>
          </p:txBody>
        </p:sp>
        <p:sp>
          <p:nvSpPr>
            <p:cNvPr id="15368" name="Rectangle 10"/>
            <p:cNvSpPr>
              <a:spLocks noChangeArrowheads="1"/>
            </p:cNvSpPr>
            <p:nvPr/>
          </p:nvSpPr>
          <p:spPr bwMode="auto">
            <a:xfrm>
              <a:off x="816" y="3696"/>
              <a:ext cx="436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iseg.replaceCode (15, 25);</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37957"/>
                                        </p:tgtEl>
                                        <p:attrNameLst>
                                          <p:attrName>style.visibility</p:attrName>
                                        </p:attrNameLst>
                                      </p:cBhvr>
                                      <p:to>
                                        <p:strVal val="visible"/>
                                      </p:to>
                                    </p:set>
                                    <p:animEffect transition="in" filter="checkerboard(across)">
                                      <p:cBhvr>
                                        <p:cTn id="7" dur="500"/>
                                        <p:tgtEl>
                                          <p:spTgt spid="6379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37960"/>
                                        </p:tgtEl>
                                        <p:attrNameLst>
                                          <p:attrName>style.visibility</p:attrName>
                                        </p:attrNameLst>
                                      </p:cBhvr>
                                      <p:to>
                                        <p:strVal val="visible"/>
                                      </p:to>
                                    </p:set>
                                    <p:animEffect transition="in" filter="checkerboard(across)">
                                      <p:cBhvr>
                                        <p:cTn id="12" dur="500"/>
                                        <p:tgtEl>
                                          <p:spTgt spid="6379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の命令の変更</a:t>
            </a:r>
          </a:p>
        </p:txBody>
      </p:sp>
      <p:sp>
        <p:nvSpPr>
          <p:cNvPr id="16387" name="Rectangle 4"/>
          <p:cNvSpPr>
            <a:spLocks noChangeArrowheads="1"/>
          </p:cNvSpPr>
          <p:nvPr/>
        </p:nvSpPr>
        <p:spPr bwMode="auto">
          <a:xfrm>
            <a:off x="838200" y="1905000"/>
            <a:ext cx="24384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  </a:t>
            </a:r>
            <a:r>
              <a:rPr lang="en-US" altLang="ja-JP" sz="2800"/>
              <a:t>COMP</a:t>
            </a:r>
          </a:p>
          <a:p>
            <a:pPr eaLnBrk="1" hangingPunct="1"/>
            <a:r>
              <a:rPr lang="en-US" altLang="ja-JP" sz="2800"/>
              <a:t>11  BGT    14</a:t>
            </a:r>
          </a:p>
          <a:p>
            <a:pPr eaLnBrk="1" hangingPunct="1"/>
            <a:r>
              <a:rPr lang="en-US" altLang="ja-JP" sz="2800"/>
              <a:t>12  PUSHI  0</a:t>
            </a:r>
          </a:p>
          <a:p>
            <a:pPr eaLnBrk="1" hangingPunct="1"/>
            <a:r>
              <a:rPr lang="en-US" altLang="ja-JP" sz="2800"/>
              <a:t>13  JUMP  15</a:t>
            </a:r>
          </a:p>
          <a:p>
            <a:pPr eaLnBrk="1" hangingPunct="1"/>
            <a:r>
              <a:rPr lang="en-US" altLang="ja-JP" sz="2800"/>
              <a:t>14  PUSHI  1</a:t>
            </a:r>
          </a:p>
          <a:p>
            <a:pPr eaLnBrk="1" hangingPunct="1"/>
            <a:r>
              <a:rPr lang="en-US" altLang="ja-JP" sz="2800"/>
              <a:t>15  BEQ</a:t>
            </a:r>
          </a:p>
        </p:txBody>
      </p:sp>
      <p:sp>
        <p:nvSpPr>
          <p:cNvPr id="16388" name="Text Box 5"/>
          <p:cNvSpPr txBox="1">
            <a:spLocks noChangeArrowheads="1"/>
          </p:cNvSpPr>
          <p:nvPr/>
        </p:nvSpPr>
        <p:spPr bwMode="auto">
          <a:xfrm>
            <a:off x="1600200" y="1371600"/>
            <a:ext cx="8588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Iseg</a:t>
            </a:r>
          </a:p>
        </p:txBody>
      </p:sp>
      <p:sp>
        <p:nvSpPr>
          <p:cNvPr id="638985" name="Rectangle 9"/>
          <p:cNvSpPr>
            <a:spLocks noChangeArrowheads="1"/>
          </p:cNvSpPr>
          <p:nvPr/>
        </p:nvSpPr>
        <p:spPr bwMode="auto">
          <a:xfrm>
            <a:off x="3581400" y="1905000"/>
            <a:ext cx="24384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10  </a:t>
            </a:r>
            <a:r>
              <a:rPr lang="en-US" altLang="ja-JP" sz="2800" dirty="0"/>
              <a:t>COMP</a:t>
            </a:r>
          </a:p>
          <a:p>
            <a:pPr eaLnBrk="1" hangingPunct="1"/>
            <a:r>
              <a:rPr lang="en-US" altLang="ja-JP" sz="2800" dirty="0"/>
              <a:t>11  </a:t>
            </a:r>
            <a:r>
              <a:rPr lang="en-US" altLang="ja-JP" sz="2800" b="1" dirty="0">
                <a:solidFill>
                  <a:srgbClr val="FFFF99"/>
                </a:solidFill>
              </a:rPr>
              <a:t>BLE</a:t>
            </a:r>
            <a:r>
              <a:rPr lang="en-US" altLang="ja-JP" sz="2800" dirty="0"/>
              <a:t>    14</a:t>
            </a:r>
          </a:p>
          <a:p>
            <a:pPr eaLnBrk="1" hangingPunct="1"/>
            <a:r>
              <a:rPr lang="en-US" altLang="ja-JP" sz="2800" dirty="0"/>
              <a:t>12  PUSHI  0</a:t>
            </a:r>
          </a:p>
          <a:p>
            <a:pPr eaLnBrk="1" hangingPunct="1"/>
            <a:r>
              <a:rPr lang="en-US" altLang="ja-JP" sz="2800" dirty="0"/>
              <a:t>13  JUMP  15</a:t>
            </a:r>
          </a:p>
          <a:p>
            <a:pPr eaLnBrk="1" hangingPunct="1"/>
            <a:r>
              <a:rPr lang="en-US" altLang="ja-JP" sz="2800" dirty="0"/>
              <a:t>14  PUSHI  1</a:t>
            </a:r>
          </a:p>
          <a:p>
            <a:pPr eaLnBrk="1" hangingPunct="1"/>
            <a:r>
              <a:rPr lang="en-US" altLang="ja-JP" sz="2800" dirty="0"/>
              <a:t>15  BEQ</a:t>
            </a:r>
          </a:p>
        </p:txBody>
      </p:sp>
      <p:sp>
        <p:nvSpPr>
          <p:cNvPr id="638987" name="Rectangle 11"/>
          <p:cNvSpPr>
            <a:spLocks noChangeArrowheads="1"/>
          </p:cNvSpPr>
          <p:nvPr/>
        </p:nvSpPr>
        <p:spPr bwMode="auto">
          <a:xfrm>
            <a:off x="6248400" y="1905000"/>
            <a:ext cx="24384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10  </a:t>
            </a:r>
            <a:r>
              <a:rPr lang="en-US" altLang="ja-JP" sz="2800" dirty="0"/>
              <a:t>COMP</a:t>
            </a:r>
          </a:p>
          <a:p>
            <a:pPr eaLnBrk="1" hangingPunct="1"/>
            <a:r>
              <a:rPr lang="en-US" altLang="ja-JP" sz="2800" dirty="0"/>
              <a:t>11  BLE    14</a:t>
            </a:r>
          </a:p>
          <a:p>
            <a:pPr eaLnBrk="1" hangingPunct="1"/>
            <a:r>
              <a:rPr lang="en-US" altLang="ja-JP" sz="2800" dirty="0"/>
              <a:t>12  PUSHI  0</a:t>
            </a:r>
          </a:p>
          <a:p>
            <a:pPr eaLnBrk="1" hangingPunct="1"/>
            <a:r>
              <a:rPr lang="en-US" altLang="ja-JP" sz="2800" dirty="0"/>
              <a:t>13  JUMP  15</a:t>
            </a:r>
          </a:p>
          <a:p>
            <a:pPr eaLnBrk="1" hangingPunct="1"/>
            <a:r>
              <a:rPr lang="en-US" altLang="ja-JP" sz="2800" dirty="0"/>
              <a:t>14  PUSHI  1</a:t>
            </a:r>
          </a:p>
          <a:p>
            <a:pPr eaLnBrk="1" hangingPunct="1"/>
            <a:r>
              <a:rPr lang="en-US" altLang="ja-JP" sz="2800" dirty="0"/>
              <a:t>15  BEQ    </a:t>
            </a:r>
            <a:r>
              <a:rPr lang="en-US" altLang="ja-JP" sz="2800" b="1" dirty="0">
                <a:solidFill>
                  <a:srgbClr val="FFFF99"/>
                </a:solidFill>
              </a:rPr>
              <a:t>30</a:t>
            </a:r>
          </a:p>
        </p:txBody>
      </p:sp>
      <p:grpSp>
        <p:nvGrpSpPr>
          <p:cNvPr id="638996" name="Group 20"/>
          <p:cNvGrpSpPr>
            <a:grpSpLocks/>
          </p:cNvGrpSpPr>
          <p:nvPr/>
        </p:nvGrpSpPr>
        <p:grpSpPr bwMode="auto">
          <a:xfrm>
            <a:off x="1219200" y="4648200"/>
            <a:ext cx="4114800" cy="990600"/>
            <a:chOff x="768" y="2928"/>
            <a:chExt cx="2592" cy="624"/>
          </a:xfrm>
        </p:grpSpPr>
        <p:sp>
          <p:nvSpPr>
            <p:cNvPr id="16396" name="Arc 12"/>
            <p:cNvSpPr>
              <a:spLocks/>
            </p:cNvSpPr>
            <p:nvPr/>
          </p:nvSpPr>
          <p:spPr bwMode="auto">
            <a:xfrm flipV="1">
              <a:off x="2112" y="2928"/>
              <a:ext cx="480" cy="384"/>
            </a:xfrm>
            <a:custGeom>
              <a:avLst/>
              <a:gdLst>
                <a:gd name="T0" fmla="*/ 0 w 21600"/>
                <a:gd name="T1" fmla="*/ 0 h 21600"/>
                <a:gd name="T2" fmla="*/ 480 w 21600"/>
                <a:gd name="T3" fmla="*/ 384 h 21600"/>
                <a:gd name="T4" fmla="*/ 0 w 21600"/>
                <a:gd name="T5" fmla="*/ 38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6397" name="Arc 13"/>
            <p:cNvSpPr>
              <a:spLocks/>
            </p:cNvSpPr>
            <p:nvPr/>
          </p:nvSpPr>
          <p:spPr bwMode="auto">
            <a:xfrm flipH="1" flipV="1">
              <a:off x="1632" y="2928"/>
              <a:ext cx="480" cy="384"/>
            </a:xfrm>
            <a:custGeom>
              <a:avLst/>
              <a:gdLst>
                <a:gd name="T0" fmla="*/ 0 w 21600"/>
                <a:gd name="T1" fmla="*/ 0 h 21600"/>
                <a:gd name="T2" fmla="*/ 480 w 21600"/>
                <a:gd name="T3" fmla="*/ 384 h 21600"/>
                <a:gd name="T4" fmla="*/ 0 w 21600"/>
                <a:gd name="T5" fmla="*/ 38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6398" name="Rectangle 8"/>
            <p:cNvSpPr>
              <a:spLocks noChangeArrowheads="1"/>
            </p:cNvSpPr>
            <p:nvPr/>
          </p:nvSpPr>
          <p:spPr bwMode="auto">
            <a:xfrm>
              <a:off x="768" y="3168"/>
              <a:ext cx="259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replaceCode (11, BLE);</a:t>
              </a:r>
            </a:p>
          </p:txBody>
        </p:sp>
      </p:grpSp>
      <p:grpSp>
        <p:nvGrpSpPr>
          <p:cNvPr id="638997" name="Group 21"/>
          <p:cNvGrpSpPr>
            <a:grpSpLocks/>
          </p:cNvGrpSpPr>
          <p:nvPr/>
        </p:nvGrpSpPr>
        <p:grpSpPr bwMode="auto">
          <a:xfrm>
            <a:off x="4419600" y="4648200"/>
            <a:ext cx="3733800" cy="1752600"/>
            <a:chOff x="2784" y="2928"/>
            <a:chExt cx="2352" cy="1104"/>
          </a:xfrm>
        </p:grpSpPr>
        <p:sp>
          <p:nvSpPr>
            <p:cNvPr id="16393" name="Arc 17"/>
            <p:cNvSpPr>
              <a:spLocks/>
            </p:cNvSpPr>
            <p:nvPr/>
          </p:nvSpPr>
          <p:spPr bwMode="auto">
            <a:xfrm flipV="1">
              <a:off x="3888" y="2928"/>
              <a:ext cx="480" cy="816"/>
            </a:xfrm>
            <a:custGeom>
              <a:avLst/>
              <a:gdLst>
                <a:gd name="T0" fmla="*/ 0 w 21600"/>
                <a:gd name="T1" fmla="*/ 0 h 21600"/>
                <a:gd name="T2" fmla="*/ 480 w 21600"/>
                <a:gd name="T3" fmla="*/ 816 h 21600"/>
                <a:gd name="T4" fmla="*/ 0 w 21600"/>
                <a:gd name="T5" fmla="*/ 81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6394" name="Arc 18"/>
            <p:cNvSpPr>
              <a:spLocks/>
            </p:cNvSpPr>
            <p:nvPr/>
          </p:nvSpPr>
          <p:spPr bwMode="auto">
            <a:xfrm flipH="1" flipV="1">
              <a:off x="3408" y="2928"/>
              <a:ext cx="480" cy="816"/>
            </a:xfrm>
            <a:custGeom>
              <a:avLst/>
              <a:gdLst>
                <a:gd name="T0" fmla="*/ 0 w 21600"/>
                <a:gd name="T1" fmla="*/ 0 h 21600"/>
                <a:gd name="T2" fmla="*/ 480 w 21600"/>
                <a:gd name="T3" fmla="*/ 816 h 21600"/>
                <a:gd name="T4" fmla="*/ 0 w 21600"/>
                <a:gd name="T5" fmla="*/ 81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6395" name="Rectangle 19"/>
            <p:cNvSpPr>
              <a:spLocks noChangeArrowheads="1"/>
            </p:cNvSpPr>
            <p:nvPr/>
          </p:nvSpPr>
          <p:spPr bwMode="auto">
            <a:xfrm>
              <a:off x="2784" y="3648"/>
              <a:ext cx="2352"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replaceCode (15, 30);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38996"/>
                                        </p:tgtEl>
                                        <p:attrNameLst>
                                          <p:attrName>style.visibility</p:attrName>
                                        </p:attrNameLst>
                                      </p:cBhvr>
                                      <p:to>
                                        <p:strVal val="visible"/>
                                      </p:to>
                                    </p:set>
                                    <p:animEffect transition="in" filter="wipe(left)">
                                      <p:cBhvr>
                                        <p:cTn id="7" dur="500"/>
                                        <p:tgtEl>
                                          <p:spTgt spid="6389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8985"/>
                                        </p:tgtEl>
                                        <p:attrNameLst>
                                          <p:attrName>style.visibility</p:attrName>
                                        </p:attrNameLst>
                                      </p:cBhvr>
                                      <p:to>
                                        <p:strVal val="visible"/>
                                      </p:to>
                                    </p:set>
                                    <p:animEffect transition="in" filter="wipe(left)">
                                      <p:cBhvr>
                                        <p:cTn id="12" dur="500"/>
                                        <p:tgtEl>
                                          <p:spTgt spid="6389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38997"/>
                                        </p:tgtEl>
                                        <p:attrNameLst>
                                          <p:attrName>style.visibility</p:attrName>
                                        </p:attrNameLst>
                                      </p:cBhvr>
                                      <p:to>
                                        <p:strVal val="visible"/>
                                      </p:to>
                                    </p:set>
                                    <p:animEffect transition="in" filter="wipe(left)">
                                      <p:cBhvr>
                                        <p:cTn id="17" dur="500"/>
                                        <p:tgtEl>
                                          <p:spTgt spid="6389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8987"/>
                                        </p:tgtEl>
                                        <p:attrNameLst>
                                          <p:attrName>style.visibility</p:attrName>
                                        </p:attrNameLst>
                                      </p:cBhvr>
                                      <p:to>
                                        <p:strVal val="visible"/>
                                      </p:to>
                                    </p:set>
                                    <p:animEffect transition="in" filter="wipe(left)">
                                      <p:cBhvr>
                                        <p:cTn id="22" dur="500"/>
                                        <p:tgtEl>
                                          <p:spTgt spid="638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8985" grpId="0" animBg="1" autoUpdateAnimBg="0"/>
      <p:bldP spid="638987"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のコード生成</a:t>
            </a:r>
            <a:endParaRPr lang="en-US" altLang="ja-JP">
              <a:effectLst/>
            </a:endParaRPr>
          </a:p>
        </p:txBody>
      </p:sp>
      <p:sp>
        <p:nvSpPr>
          <p:cNvPr id="17411"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dirty="0">
                <a:effectLst/>
              </a:rPr>
              <a:t>&lt;</a:t>
            </a:r>
            <a:r>
              <a:rPr lang="en-US" altLang="ja-JP" dirty="0">
                <a:effectLst/>
              </a:rPr>
              <a:t>A&gt; ::= α </a:t>
            </a:r>
            <a:r>
              <a:rPr lang="en-US" altLang="ja-JP" sz="2400" dirty="0">
                <a:effectLst/>
              </a:rPr>
              <a:t>(</a:t>
            </a:r>
            <a:r>
              <a:rPr lang="ja-JP" altLang="en-US" sz="2400" dirty="0">
                <a:effectLst/>
              </a:rPr>
              <a:t>∈ (</a:t>
            </a:r>
            <a:r>
              <a:rPr lang="en-US" altLang="ja-JP" sz="2400" dirty="0">
                <a:effectLst/>
              </a:rPr>
              <a:t>N</a:t>
            </a:r>
            <a:r>
              <a:rPr lang="ja-JP" altLang="en-US" sz="2400" dirty="0">
                <a:effectLst/>
              </a:rPr>
              <a:t>∪</a:t>
            </a:r>
            <a:r>
              <a:rPr lang="en-US" altLang="ja-JP" sz="2400" dirty="0">
                <a:effectLst/>
              </a:rPr>
              <a:t>T)*)</a:t>
            </a:r>
            <a:r>
              <a:rPr lang="en-US" altLang="ja-JP" dirty="0">
                <a:effectLst/>
              </a:rPr>
              <a:t> </a:t>
            </a:r>
            <a:r>
              <a:rPr lang="ja-JP" altLang="en-US" dirty="0">
                <a:effectLst/>
              </a:rPr>
              <a:t>の解析</a:t>
            </a:r>
          </a:p>
          <a:p>
            <a:pPr marL="990600" lvl="1" indent="-533400">
              <a:buFontTx/>
              <a:buAutoNum type="arabicPeriod"/>
            </a:pPr>
            <a:r>
              <a:rPr lang="ja-JP" altLang="en-US" sz="3200" dirty="0">
                <a:effectLst/>
              </a:rPr>
              <a:t>&lt;</a:t>
            </a:r>
            <a:r>
              <a:rPr lang="en-US" altLang="ja-JP" sz="3200" dirty="0">
                <a:effectLst/>
              </a:rPr>
              <a:t>A&gt; ::= ε </a:t>
            </a:r>
            <a:r>
              <a:rPr lang="ja-JP" altLang="en-US" dirty="0">
                <a:effectLst/>
              </a:rPr>
              <a:t>のとき</a:t>
            </a:r>
          </a:p>
          <a:p>
            <a:pPr marL="1371600" lvl="2" indent="-457200">
              <a:buFontTx/>
              <a:buNone/>
            </a:pPr>
            <a:endParaRPr lang="ja-JP" altLang="en-US" dirty="0">
              <a:effectLst/>
            </a:endParaRPr>
          </a:p>
          <a:p>
            <a:pPr marL="990600" lvl="1" indent="-533400">
              <a:buFontTx/>
              <a:buAutoNum type="arabicPeriod"/>
            </a:pPr>
            <a:r>
              <a:rPr lang="ja-JP" altLang="en-US" sz="3200" dirty="0">
                <a:effectLst/>
              </a:rPr>
              <a:t>&lt;</a:t>
            </a:r>
            <a:r>
              <a:rPr lang="en-US" altLang="ja-JP" sz="3200" dirty="0">
                <a:effectLst/>
              </a:rPr>
              <a:t>A&gt; ::= “a”</a:t>
            </a:r>
            <a:r>
              <a:rPr lang="en-US" altLang="ja-JP" dirty="0">
                <a:effectLst/>
              </a:rPr>
              <a:t> (</a:t>
            </a:r>
            <a:r>
              <a:rPr lang="ja-JP" altLang="en-US" dirty="0">
                <a:effectLst/>
              </a:rPr>
              <a:t>∈ </a:t>
            </a:r>
            <a:r>
              <a:rPr lang="en-US" altLang="ja-JP" dirty="0">
                <a:effectLst/>
              </a:rPr>
              <a:t>T) </a:t>
            </a:r>
            <a:r>
              <a:rPr lang="ja-JP" altLang="en-US" dirty="0">
                <a:effectLst/>
              </a:rPr>
              <a:t>のとき</a:t>
            </a:r>
            <a:endParaRPr lang="en-US" altLang="ja-JP" dirty="0">
              <a:effectLst/>
            </a:endParaRPr>
          </a:p>
        </p:txBody>
      </p:sp>
      <p:sp>
        <p:nvSpPr>
          <p:cNvPr id="647172" name="Text Box 4"/>
          <p:cNvSpPr txBox="1">
            <a:spLocks noChangeArrowheads="1"/>
          </p:cNvSpPr>
          <p:nvPr/>
        </p:nvSpPr>
        <p:spPr bwMode="auto">
          <a:xfrm>
            <a:off x="2438400" y="2819400"/>
            <a:ext cx="3054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コードは生成しない</a:t>
            </a:r>
          </a:p>
        </p:txBody>
      </p:sp>
      <p:sp>
        <p:nvSpPr>
          <p:cNvPr id="647173" name="Rectangle 5"/>
          <p:cNvSpPr>
            <a:spLocks noChangeArrowheads="1"/>
          </p:cNvSpPr>
          <p:nvPr/>
        </p:nvSpPr>
        <p:spPr bwMode="auto">
          <a:xfrm>
            <a:off x="1371600" y="4191000"/>
            <a:ext cx="6781800" cy="205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if (token == “a”) {</a:t>
            </a:r>
          </a:p>
          <a:p>
            <a:pPr eaLnBrk="1" hangingPunct="1"/>
            <a:r>
              <a:rPr lang="en-US" altLang="ja-JP" sz="2800" dirty="0"/>
              <a:t>    token = </a:t>
            </a:r>
            <a:r>
              <a:rPr lang="en-US" altLang="ja-JP" sz="2800" dirty="0" err="1"/>
              <a:t>nextToken</a:t>
            </a:r>
            <a:r>
              <a:rPr lang="en-US" altLang="ja-JP" sz="2800" dirty="0"/>
              <a:t>();</a:t>
            </a:r>
          </a:p>
          <a:p>
            <a:pPr eaLnBrk="1" hangingPunct="1"/>
            <a:r>
              <a:rPr lang="en-US" altLang="ja-JP" sz="2800" dirty="0"/>
              <a:t>    “a” </a:t>
            </a:r>
            <a:r>
              <a:rPr lang="ja-JP" altLang="en-US" sz="2800" dirty="0"/>
              <a:t>に対応する命令のコード(もしあれば);</a:t>
            </a:r>
          </a:p>
          <a:p>
            <a:pPr eaLnBrk="1" hangingPunct="1"/>
            <a:r>
              <a:rPr lang="en-US" altLang="ja-JP" sz="2800" dirty="0"/>
              <a:t>} else </a:t>
            </a:r>
            <a:r>
              <a:rPr lang="en-US" altLang="ja-JP" sz="2800" dirty="0" err="1"/>
              <a:t>syntaxError</a:t>
            </a:r>
            <a:r>
              <a:rPr lang="en-US" altLang="ja-JP"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7172"/>
                                        </p:tgtEl>
                                        <p:attrNameLst>
                                          <p:attrName>style.visibility</p:attrName>
                                        </p:attrNameLst>
                                      </p:cBhvr>
                                      <p:to>
                                        <p:strVal val="visible"/>
                                      </p:to>
                                    </p:set>
                                    <p:animEffect transition="in" filter="checkerboard(across)">
                                      <p:cBhvr>
                                        <p:cTn id="7" dur="500"/>
                                        <p:tgtEl>
                                          <p:spTgt spid="64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47173"/>
                                        </p:tgtEl>
                                        <p:attrNameLst>
                                          <p:attrName>style.visibility</p:attrName>
                                        </p:attrNameLst>
                                      </p:cBhvr>
                                      <p:to>
                                        <p:strVal val="visible"/>
                                      </p:to>
                                    </p:set>
                                    <p:animEffect transition="in" filter="checkerboard(across)">
                                      <p:cBhvr>
                                        <p:cTn id="12" dur="500"/>
                                        <p:tgtEl>
                                          <p:spTgt spid="64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7172" grpId="0" autoUpdateAnimBg="0"/>
      <p:bldP spid="647173"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のコード生成</a:t>
            </a:r>
            <a:endParaRPr lang="en-US" altLang="ja-JP">
              <a:effectLst/>
            </a:endParaRPr>
          </a:p>
        </p:txBody>
      </p:sp>
      <mc:AlternateContent xmlns:mc="http://schemas.openxmlformats.org/markup-compatibility/2006" xmlns:a14="http://schemas.microsoft.com/office/drawing/2010/main">
        <mc:Choice Requires="a14">
          <p:sp>
            <p:nvSpPr>
              <p:cNvPr id="18435" name="Rectangle 3"/>
              <p:cNvSpPr>
                <a:spLocks noGrp="1" noChangeArrowheads="1"/>
              </p:cNvSpPr>
              <p:nvPr>
                <p:ph type="body" idx="4294967295"/>
              </p:nvPr>
            </p:nvSpPr>
            <p:spPr>
              <a:xfrm>
                <a:off x="990600" y="1676400"/>
                <a:ext cx="7543800" cy="4114800"/>
              </a:xfr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marL="609600" indent="-609600"/>
                <a:r>
                  <a:rPr lang="ja-JP" altLang="en-US" dirty="0">
                    <a:effectLst/>
                  </a:rPr>
                  <a:t>&lt;</a:t>
                </a:r>
                <a:r>
                  <a:rPr lang="en-US" altLang="ja-JP" dirty="0">
                    <a:effectLst/>
                  </a:rPr>
                  <a:t>A&gt; ::= α </a:t>
                </a:r>
                <a:r>
                  <a:rPr lang="en-US" altLang="ja-JP" sz="2400" dirty="0">
                    <a:effectLst/>
                  </a:rPr>
                  <a:t>(</a:t>
                </a:r>
                <a:r>
                  <a:rPr lang="ja-JP" altLang="en-US" sz="2400" dirty="0">
                    <a:effectLst/>
                  </a:rPr>
                  <a:t>∈ (</a:t>
                </a:r>
                <a:r>
                  <a:rPr lang="en-US" altLang="ja-JP" sz="2400" dirty="0">
                    <a:effectLst/>
                  </a:rPr>
                  <a:t>N</a:t>
                </a:r>
                <a:r>
                  <a:rPr lang="ja-JP" altLang="en-US" sz="2400" dirty="0">
                    <a:effectLst/>
                  </a:rPr>
                  <a:t>∪</a:t>
                </a:r>
                <a:r>
                  <a:rPr lang="en-US" altLang="ja-JP" sz="2400" dirty="0">
                    <a:effectLst/>
                  </a:rPr>
                  <a:t>T)*)</a:t>
                </a:r>
                <a:r>
                  <a:rPr lang="en-US" altLang="ja-JP" dirty="0">
                    <a:effectLst/>
                  </a:rPr>
                  <a:t> </a:t>
                </a:r>
                <a:r>
                  <a:rPr lang="ja-JP" altLang="en-US" dirty="0">
                    <a:effectLst/>
                  </a:rPr>
                  <a:t>のコード生成</a:t>
                </a:r>
              </a:p>
              <a:p>
                <a:pPr marL="990600" lvl="1" indent="-533400">
                  <a:buFontTx/>
                  <a:buAutoNum type="arabicPeriod" startAt="3"/>
                </a:pPr>
                <a:r>
                  <a:rPr lang="ja-JP" altLang="en-US" sz="3200" dirty="0">
                    <a:effectLst/>
                  </a:rPr>
                  <a:t>&lt;</a:t>
                </a:r>
                <a:r>
                  <a:rPr lang="en-US" altLang="ja-JP" sz="3200" dirty="0">
                    <a:effectLst/>
                  </a:rPr>
                  <a:t>A&gt; ::= &lt;B&gt;</a:t>
                </a:r>
                <a:r>
                  <a:rPr lang="en-US" altLang="ja-JP" dirty="0">
                    <a:effectLst/>
                  </a:rPr>
                  <a:t> (</a:t>
                </a:r>
                <a:r>
                  <a:rPr lang="ja-JP" altLang="en-US" dirty="0">
                    <a:effectLst/>
                  </a:rPr>
                  <a:t>∈</a:t>
                </a:r>
                <a:r>
                  <a:rPr lang="en-US" altLang="ja-JP" dirty="0">
                    <a:effectLst/>
                  </a:rPr>
                  <a:t>N) </a:t>
                </a:r>
                <a:r>
                  <a:rPr lang="ja-JP" altLang="en-US" dirty="0">
                    <a:effectLst/>
                  </a:rPr>
                  <a:t>のとき</a:t>
                </a:r>
              </a:p>
              <a:p>
                <a:pPr marL="1371600" lvl="2" indent="-457200">
                  <a:buFontTx/>
                  <a:buAutoNum type="arabicPeriod"/>
                </a:pPr>
                <a:r>
                  <a:rPr lang="en-US" altLang="ja-JP" sz="2800" dirty="0">
                    <a:effectLst/>
                  </a:rPr>
                  <a:t>ε</a:t>
                </a:r>
                <a14:m>
                  <m:oMath xmlns:m="http://schemas.openxmlformats.org/officeDocument/2006/math">
                    <m:r>
                      <a:rPr lang="ja-JP" altLang="en-US" sz="2800" i="1" smtClean="0">
                        <a:effectLst/>
                        <a:latin typeface="Cambria Math" panose="02040503050406030204" pitchFamily="18" charset="0"/>
                      </a:rPr>
                      <m:t>∉</m:t>
                    </m:r>
                  </m:oMath>
                </a14:m>
                <a:r>
                  <a:rPr lang="en-US" altLang="ja-JP" sz="2800" dirty="0">
                    <a:effectLst/>
                  </a:rPr>
                  <a:t>First (&lt;B&gt;) </a:t>
                </a:r>
                <a:r>
                  <a:rPr lang="ja-JP" altLang="en-US" sz="2800" dirty="0">
                    <a:effectLst/>
                  </a:rPr>
                  <a:t>のとき</a:t>
                </a:r>
              </a:p>
              <a:p>
                <a:pPr marL="1371600" lvl="2" indent="-457200">
                  <a:buFontTx/>
                  <a:buAutoNum type="arabicPeriod"/>
                </a:pPr>
                <a:endParaRPr lang="ja-JP" altLang="en-US" dirty="0">
                  <a:effectLst/>
                </a:endParaRPr>
              </a:p>
              <a:p>
                <a:pPr marL="1371600" lvl="2" indent="-457200">
                  <a:buFontTx/>
                  <a:buAutoNum type="arabicPeriod"/>
                </a:pPr>
                <a:endParaRPr lang="ja-JP" altLang="en-US" dirty="0">
                  <a:effectLst/>
                </a:endParaRPr>
              </a:p>
              <a:p>
                <a:pPr marL="1371600" lvl="2" indent="-457200">
                  <a:buFontTx/>
                  <a:buAutoNum type="arabicPeriod"/>
                </a:pPr>
                <a:endParaRPr lang="ja-JP" altLang="en-US" dirty="0">
                  <a:effectLst/>
                </a:endParaRPr>
              </a:p>
              <a:p>
                <a:pPr marL="1371600" lvl="2" indent="-457200">
                  <a:buFontTx/>
                  <a:buAutoNum type="arabicPeriod"/>
                </a:pPr>
                <a:r>
                  <a:rPr lang="en-US" altLang="ja-JP" sz="2800" dirty="0">
                    <a:effectLst/>
                  </a:rPr>
                  <a:t>ε</a:t>
                </a:r>
                <a:r>
                  <a:rPr lang="ja-JP" altLang="en-US" sz="2800" dirty="0">
                    <a:effectLst/>
                  </a:rPr>
                  <a:t>∈</a:t>
                </a:r>
                <a:r>
                  <a:rPr lang="en-US" altLang="ja-JP" sz="2800" dirty="0">
                    <a:effectLst/>
                  </a:rPr>
                  <a:t>First (&lt;B&gt;) </a:t>
                </a:r>
                <a:r>
                  <a:rPr lang="ja-JP" altLang="en-US" sz="2800" dirty="0">
                    <a:effectLst/>
                  </a:rPr>
                  <a:t>のとき</a:t>
                </a:r>
              </a:p>
            </p:txBody>
          </p:sp>
        </mc:Choice>
        <mc:Fallback xmlns="">
          <p:sp>
            <p:nvSpPr>
              <p:cNvPr id="18435" name="Rectangle 3"/>
              <p:cNvSpPr>
                <a:spLocks noRot="1" noChangeAspect="1" noMove="1" noResize="1" noEditPoints="1" noAdjustHandles="1" noChangeArrowheads="1" noChangeShapeType="1" noTextEdit="1"/>
              </p:cNvSpPr>
              <p:nvPr>
                <p:ph type="body" idx="4294967295"/>
              </p:nvPr>
            </p:nvSpPr>
            <p:spPr>
              <a:xfrm>
                <a:off x="990600" y="1676400"/>
                <a:ext cx="7543800" cy="4114800"/>
              </a:xfrm>
              <a:blipFill rotWithShape="0">
                <a:blip r:embed="rId3"/>
                <a:stretch>
                  <a:fillRect l="-970" t="-2519"/>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648196" name="Rectangle 4"/>
          <p:cNvSpPr>
            <a:spLocks noChangeArrowheads="1"/>
          </p:cNvSpPr>
          <p:nvPr/>
        </p:nvSpPr>
        <p:spPr bwMode="auto">
          <a:xfrm>
            <a:off x="1524000" y="3505200"/>
            <a:ext cx="7086600" cy="99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(&lt;B&gt;)) parse&lt;B&gt;();</a:t>
            </a:r>
          </a:p>
          <a:p>
            <a:pPr eaLnBrk="1" hangingPunct="1"/>
            <a:r>
              <a:rPr lang="en-US" altLang="ja-JP"/>
              <a:t>    else syntaxError</a:t>
            </a:r>
            <a:r>
              <a:rPr lang="ja-JP" altLang="en-US"/>
              <a:t>();</a:t>
            </a:r>
          </a:p>
        </p:txBody>
      </p:sp>
      <p:sp>
        <p:nvSpPr>
          <p:cNvPr id="648198" name="Rectangle 6"/>
          <p:cNvSpPr>
            <a:spLocks noChangeArrowheads="1"/>
          </p:cNvSpPr>
          <p:nvPr/>
        </p:nvSpPr>
        <p:spPr bwMode="auto">
          <a:xfrm>
            <a:off x="1524000" y="5257800"/>
            <a:ext cx="7086600"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(&lt;B&gt;)-ε)) parse&lt;B&gt;();</a:t>
            </a:r>
          </a:p>
        </p:txBody>
      </p:sp>
      <p:sp>
        <p:nvSpPr>
          <p:cNvPr id="648202" name="Text Box 10"/>
          <p:cNvSpPr txBox="1">
            <a:spLocks noChangeArrowheads="1"/>
          </p:cNvSpPr>
          <p:nvPr/>
        </p:nvSpPr>
        <p:spPr bwMode="auto">
          <a:xfrm>
            <a:off x="1204913" y="6038850"/>
            <a:ext cx="69754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&lt;B&gt; </a:t>
            </a:r>
            <a:r>
              <a:rPr lang="ja-JP" altLang="en-US"/>
              <a:t>のコード生成は </a:t>
            </a:r>
            <a:r>
              <a:rPr lang="en-US" altLang="ja-JP"/>
              <a:t>parse&lt;B&gt; </a:t>
            </a:r>
            <a:r>
              <a:rPr lang="ja-JP" altLang="en-US"/>
              <a:t>に任せる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8196"/>
                                        </p:tgtEl>
                                        <p:attrNameLst>
                                          <p:attrName>style.visibility</p:attrName>
                                        </p:attrNameLst>
                                      </p:cBhvr>
                                      <p:to>
                                        <p:strVal val="visible"/>
                                      </p:to>
                                    </p:set>
                                    <p:animEffect transition="in" filter="checkerboard(across)">
                                      <p:cBhvr>
                                        <p:cTn id="7" dur="500"/>
                                        <p:tgtEl>
                                          <p:spTgt spid="64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48198"/>
                                        </p:tgtEl>
                                        <p:attrNameLst>
                                          <p:attrName>style.visibility</p:attrName>
                                        </p:attrNameLst>
                                      </p:cBhvr>
                                      <p:to>
                                        <p:strVal val="visible"/>
                                      </p:to>
                                    </p:set>
                                    <p:animEffect transition="in" filter="checkerboard(across)">
                                      <p:cBhvr>
                                        <p:cTn id="12" dur="500"/>
                                        <p:tgtEl>
                                          <p:spTgt spid="6481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48202"/>
                                        </p:tgtEl>
                                        <p:attrNameLst>
                                          <p:attrName>style.visibility</p:attrName>
                                        </p:attrNameLst>
                                      </p:cBhvr>
                                      <p:to>
                                        <p:strVal val="visible"/>
                                      </p:to>
                                    </p:set>
                                    <p:animEffect transition="in" filter="checkerboard(across)">
                                      <p:cBhvr>
                                        <p:cTn id="17" dur="500"/>
                                        <p:tgtEl>
                                          <p:spTgt spid="64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8196" grpId="0" animBg="1" autoUpdateAnimBg="0"/>
      <p:bldP spid="648198" grpId="0" animBg="1" autoUpdateAnimBg="0"/>
      <p:bldP spid="64820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のコード生成</a:t>
            </a:r>
          </a:p>
        </p:txBody>
      </p:sp>
      <p:sp>
        <p:nvSpPr>
          <p:cNvPr id="19459"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のコード生成</a:t>
            </a:r>
          </a:p>
          <a:p>
            <a:pPr marL="990600" lvl="1" indent="-533400">
              <a:buFontTx/>
              <a:buAutoNum type="arabicPeriod" startAt="4"/>
            </a:pPr>
            <a:r>
              <a:rPr lang="ja-JP" altLang="en-US" sz="3200">
                <a:effectLst/>
              </a:rPr>
              <a:t>&lt;</a:t>
            </a:r>
            <a:r>
              <a:rPr lang="en-US" altLang="ja-JP" sz="3200">
                <a:effectLst/>
              </a:rPr>
              <a:t>A&gt; ::= β</a:t>
            </a:r>
            <a:r>
              <a:rPr lang="en-US" altLang="ja-JP" sz="3200" baseline="-25000">
                <a:effectLst/>
              </a:rPr>
              <a:t>1</a:t>
            </a:r>
            <a:r>
              <a:rPr lang="en-US" altLang="ja-JP" sz="3200">
                <a:effectLst/>
              </a:rPr>
              <a:t> | β</a:t>
            </a:r>
            <a:r>
              <a:rPr lang="en-US" altLang="ja-JP" sz="3200" baseline="-25000">
                <a:effectLst/>
              </a:rPr>
              <a:t>2</a:t>
            </a:r>
            <a:r>
              <a:rPr lang="en-US" altLang="ja-JP" sz="3200">
                <a:effectLst/>
              </a:rPr>
              <a:t> | β</a:t>
            </a:r>
            <a:r>
              <a:rPr lang="en-US" altLang="ja-JP" sz="3200" baseline="-25000">
                <a:effectLst/>
              </a:rPr>
              <a:t>3</a:t>
            </a:r>
            <a:r>
              <a:rPr lang="en-US" altLang="ja-JP" sz="3200">
                <a:effectLst/>
              </a:rPr>
              <a:t> </a:t>
            </a:r>
            <a:r>
              <a:rPr lang="ja-JP" altLang="en-US">
                <a:effectLst/>
              </a:rPr>
              <a:t>のとき</a:t>
            </a:r>
            <a:endParaRPr lang="en-US" altLang="ja-JP">
              <a:effectLst/>
            </a:endParaRPr>
          </a:p>
        </p:txBody>
      </p:sp>
      <p:sp>
        <p:nvSpPr>
          <p:cNvPr id="650244" name="Rectangle 4"/>
          <p:cNvSpPr>
            <a:spLocks noChangeArrowheads="1"/>
          </p:cNvSpPr>
          <p:nvPr/>
        </p:nvSpPr>
        <p:spPr bwMode="auto">
          <a:xfrm>
            <a:off x="1752600" y="2971800"/>
            <a:ext cx="64008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(β</a:t>
            </a:r>
            <a:r>
              <a:rPr lang="en-US" altLang="ja-JP" baseline="-25000"/>
              <a:t>1</a:t>
            </a:r>
            <a:r>
              <a:rPr lang="en-US" altLang="ja-JP"/>
              <a:t>)) {</a:t>
            </a:r>
          </a:p>
          <a:p>
            <a:pPr eaLnBrk="1" hangingPunct="1"/>
            <a:r>
              <a:rPr lang="en-US" altLang="ja-JP"/>
              <a:t>    β</a:t>
            </a:r>
            <a:r>
              <a:rPr lang="en-US" altLang="ja-JP" baseline="-25000"/>
              <a:t>1</a:t>
            </a:r>
            <a:r>
              <a:rPr lang="ja-JP" altLang="en-US"/>
              <a:t>のコード;</a:t>
            </a:r>
          </a:p>
          <a:p>
            <a:pPr eaLnBrk="1" hangingPunct="1"/>
            <a:r>
              <a:rPr lang="ja-JP" altLang="en-US"/>
              <a:t>} </a:t>
            </a:r>
            <a:r>
              <a:rPr lang="en-US" altLang="ja-JP"/>
              <a:t>else if (token </a:t>
            </a:r>
            <a:r>
              <a:rPr lang="ja-JP" altLang="en-US"/>
              <a:t>∈ </a:t>
            </a:r>
            <a:r>
              <a:rPr lang="en-US" altLang="ja-JP"/>
              <a:t>First (β</a:t>
            </a:r>
            <a:r>
              <a:rPr lang="en-US" altLang="ja-JP" baseline="-25000"/>
              <a:t>2</a:t>
            </a:r>
            <a:r>
              <a:rPr lang="en-US" altLang="ja-JP"/>
              <a:t>)) {</a:t>
            </a:r>
          </a:p>
          <a:p>
            <a:pPr eaLnBrk="1" hangingPunct="1"/>
            <a:r>
              <a:rPr lang="en-US" altLang="ja-JP"/>
              <a:t>    β</a:t>
            </a:r>
            <a:r>
              <a:rPr lang="en-US" altLang="ja-JP" baseline="-25000"/>
              <a:t>2</a:t>
            </a:r>
            <a:r>
              <a:rPr lang="ja-JP" altLang="en-US"/>
              <a:t>のコード;</a:t>
            </a:r>
          </a:p>
          <a:p>
            <a:pPr eaLnBrk="1" hangingPunct="1"/>
            <a:r>
              <a:rPr lang="ja-JP" altLang="en-US"/>
              <a:t>} </a:t>
            </a:r>
            <a:r>
              <a:rPr lang="en-US" altLang="ja-JP"/>
              <a:t>else if (token </a:t>
            </a:r>
            <a:r>
              <a:rPr lang="ja-JP" altLang="en-US"/>
              <a:t>∈ </a:t>
            </a:r>
            <a:r>
              <a:rPr lang="en-US" altLang="ja-JP"/>
              <a:t>First (β</a:t>
            </a:r>
            <a:r>
              <a:rPr lang="en-US" altLang="ja-JP" baseline="-25000"/>
              <a:t>3</a:t>
            </a:r>
            <a:r>
              <a:rPr lang="en-US" altLang="ja-JP"/>
              <a:t>)) {</a:t>
            </a:r>
          </a:p>
          <a:p>
            <a:pPr eaLnBrk="1" hangingPunct="1"/>
            <a:r>
              <a:rPr lang="en-US" altLang="ja-JP"/>
              <a:t>    β</a:t>
            </a:r>
            <a:r>
              <a:rPr lang="en-US" altLang="ja-JP" baseline="-25000"/>
              <a:t>3</a:t>
            </a:r>
            <a:r>
              <a:rPr lang="ja-JP" altLang="en-US"/>
              <a:t>のコード;</a:t>
            </a:r>
          </a:p>
          <a:p>
            <a:pPr eaLnBrk="1" hangingPunct="1"/>
            <a:r>
              <a:rPr lang="ja-JP" altLang="en-US"/>
              <a:t>} </a:t>
            </a:r>
            <a:r>
              <a:rPr lang="en-US" altLang="ja-JP"/>
              <a:t>else syntaxError();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0244"/>
                                        </p:tgtEl>
                                        <p:attrNameLst>
                                          <p:attrName>style.visibility</p:attrName>
                                        </p:attrNameLst>
                                      </p:cBhvr>
                                      <p:to>
                                        <p:strVal val="visible"/>
                                      </p:to>
                                    </p:set>
                                    <p:animEffect transition="in" filter="checkerboard(across)">
                                      <p:cBhvr>
                                        <p:cTn id="7" dur="500"/>
                                        <p:tgtEl>
                                          <p:spTgt spid="65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0244"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のコード生成</a:t>
            </a:r>
          </a:p>
        </p:txBody>
      </p:sp>
      <p:sp>
        <p:nvSpPr>
          <p:cNvPr id="20483"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のコード生成</a:t>
            </a:r>
          </a:p>
          <a:p>
            <a:pPr marL="990600" lvl="1" indent="-533400">
              <a:buFontTx/>
              <a:buAutoNum type="arabicPeriod" startAt="5"/>
            </a:pPr>
            <a:r>
              <a:rPr lang="ja-JP" altLang="en-US" sz="3200">
                <a:effectLst/>
              </a:rPr>
              <a:t>&lt;</a:t>
            </a:r>
            <a:r>
              <a:rPr lang="en-US" altLang="ja-JP" sz="3200">
                <a:effectLst/>
              </a:rPr>
              <a:t>A&gt; ::= β</a:t>
            </a:r>
            <a:r>
              <a:rPr lang="en-US" altLang="ja-JP" sz="3200" baseline="-25000">
                <a:effectLst/>
              </a:rPr>
              <a:t>1</a:t>
            </a:r>
            <a:r>
              <a:rPr lang="en-US" altLang="ja-JP" sz="3200">
                <a:effectLst/>
              </a:rPr>
              <a:t>β</a:t>
            </a:r>
            <a:r>
              <a:rPr lang="en-US" altLang="ja-JP" sz="3200" baseline="-25000">
                <a:effectLst/>
              </a:rPr>
              <a:t>2</a:t>
            </a:r>
            <a:r>
              <a:rPr lang="en-US" altLang="ja-JP" sz="3200">
                <a:effectLst/>
              </a:rPr>
              <a:t>β</a:t>
            </a:r>
            <a:r>
              <a:rPr lang="en-US" altLang="ja-JP" sz="3200" baseline="-25000">
                <a:effectLst/>
              </a:rPr>
              <a:t>3</a:t>
            </a:r>
            <a:r>
              <a:rPr lang="en-US" altLang="ja-JP" sz="3200">
                <a:effectLst/>
              </a:rPr>
              <a:t> </a:t>
            </a:r>
            <a:r>
              <a:rPr lang="ja-JP" altLang="en-US">
                <a:effectLst/>
              </a:rPr>
              <a:t>のとき</a:t>
            </a:r>
            <a:endParaRPr lang="en-US" altLang="ja-JP">
              <a:effectLst/>
            </a:endParaRPr>
          </a:p>
        </p:txBody>
      </p:sp>
      <p:sp>
        <p:nvSpPr>
          <p:cNvPr id="652292" name="Rectangle 4"/>
          <p:cNvSpPr>
            <a:spLocks noChangeArrowheads="1"/>
          </p:cNvSpPr>
          <p:nvPr/>
        </p:nvSpPr>
        <p:spPr bwMode="auto">
          <a:xfrm>
            <a:off x="1752600" y="2971800"/>
            <a:ext cx="64008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β</a:t>
            </a:r>
            <a:r>
              <a:rPr lang="en-US" altLang="ja-JP" baseline="-25000"/>
              <a:t>1</a:t>
            </a:r>
            <a:r>
              <a:rPr lang="ja-JP" altLang="en-US"/>
              <a:t>のコード; </a:t>
            </a:r>
            <a:endParaRPr lang="en-US" altLang="ja-JP"/>
          </a:p>
          <a:p>
            <a:pPr eaLnBrk="1" hangingPunct="1"/>
            <a:r>
              <a:rPr lang="en-US" altLang="ja-JP"/>
              <a:t>β</a:t>
            </a:r>
            <a:r>
              <a:rPr lang="en-US" altLang="ja-JP" baseline="-25000"/>
              <a:t>2</a:t>
            </a:r>
            <a:r>
              <a:rPr lang="ja-JP" altLang="en-US"/>
              <a:t>のコード; </a:t>
            </a:r>
            <a:endParaRPr lang="en-US" altLang="ja-JP"/>
          </a:p>
          <a:p>
            <a:pPr eaLnBrk="1" hangingPunct="1"/>
            <a:r>
              <a:rPr lang="en-US" altLang="ja-JP"/>
              <a:t>β</a:t>
            </a:r>
            <a:r>
              <a:rPr lang="en-US" altLang="ja-JP" baseline="-25000"/>
              <a:t>3</a:t>
            </a:r>
            <a:r>
              <a:rPr lang="ja-JP" altLang="en-US"/>
              <a:t>のコード; </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2292"/>
                                        </p:tgtEl>
                                        <p:attrNameLst>
                                          <p:attrName>style.visibility</p:attrName>
                                        </p:attrNameLst>
                                      </p:cBhvr>
                                      <p:to>
                                        <p:strVal val="visible"/>
                                      </p:to>
                                    </p:set>
                                    <p:animEffect transition="in" filter="checkerboard(across)">
                                      <p:cBhvr>
                                        <p:cTn id="7" dur="500"/>
                                        <p:tgtEl>
                                          <p:spTgt spid="65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229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のコード生成</a:t>
            </a:r>
          </a:p>
        </p:txBody>
      </p:sp>
      <p:sp>
        <p:nvSpPr>
          <p:cNvPr id="21507"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のコード生成</a:t>
            </a:r>
          </a:p>
          <a:p>
            <a:pPr marL="990600" lvl="1" indent="-533400">
              <a:buFontTx/>
              <a:buAutoNum type="arabicPeriod" startAt="6"/>
            </a:pPr>
            <a:r>
              <a:rPr lang="ja-JP" altLang="en-US" sz="3200">
                <a:effectLst/>
              </a:rPr>
              <a:t>&lt;</a:t>
            </a:r>
            <a:r>
              <a:rPr lang="en-US" altLang="ja-JP" sz="3200">
                <a:effectLst/>
              </a:rPr>
              <a:t>A&gt; ::= {β} </a:t>
            </a:r>
            <a:r>
              <a:rPr lang="ja-JP" altLang="en-US">
                <a:effectLst/>
              </a:rPr>
              <a:t>のとき</a:t>
            </a:r>
            <a:endParaRPr lang="en-US" altLang="ja-JP">
              <a:effectLst/>
            </a:endParaRPr>
          </a:p>
        </p:txBody>
      </p:sp>
      <p:sp>
        <p:nvSpPr>
          <p:cNvPr id="653316" name="Rectangle 4"/>
          <p:cNvSpPr>
            <a:spLocks noChangeArrowheads="1"/>
          </p:cNvSpPr>
          <p:nvPr/>
        </p:nvSpPr>
        <p:spPr bwMode="auto">
          <a:xfrm>
            <a:off x="1752600" y="2971800"/>
            <a:ext cx="64008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while (token </a:t>
            </a:r>
            <a:r>
              <a:rPr lang="ja-JP" altLang="en-US"/>
              <a:t>∈ </a:t>
            </a:r>
            <a:r>
              <a:rPr lang="en-US" altLang="ja-JP"/>
              <a:t>First (β</a:t>
            </a:r>
            <a:r>
              <a:rPr lang="ja-JP" altLang="en-US"/>
              <a:t>)) { </a:t>
            </a:r>
            <a:endParaRPr lang="en-US" altLang="ja-JP"/>
          </a:p>
          <a:p>
            <a:pPr eaLnBrk="1" hangingPunct="1"/>
            <a:r>
              <a:rPr lang="en-US" altLang="ja-JP"/>
              <a:t>    β</a:t>
            </a:r>
            <a:r>
              <a:rPr lang="ja-JP" altLang="en-US"/>
              <a:t>のコード; </a:t>
            </a:r>
            <a:endParaRPr lang="en-US" altLang="ja-JP"/>
          </a:p>
          <a:p>
            <a:pPr eaLnBrk="1" hangingPunct="1"/>
            <a:r>
              <a:rPr lang="en-US" altLang="ja-JP"/>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3316"/>
                                        </p:tgtEl>
                                        <p:attrNameLst>
                                          <p:attrName>style.visibility</p:attrName>
                                        </p:attrNameLst>
                                      </p:cBhvr>
                                      <p:to>
                                        <p:strVal val="visible"/>
                                      </p:to>
                                    </p:set>
                                    <p:animEffect transition="in" filter="checkerboard(across)">
                                      <p:cBhvr>
                                        <p:cTn id="7" dur="500"/>
                                        <p:tgtEl>
                                          <p:spTgt spid="65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31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のコード生成</a:t>
            </a:r>
          </a:p>
        </p:txBody>
      </p:sp>
      <p:sp>
        <p:nvSpPr>
          <p:cNvPr id="22531"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のコード生成</a:t>
            </a:r>
          </a:p>
          <a:p>
            <a:pPr marL="990600" lvl="1" indent="-533400">
              <a:buFontTx/>
              <a:buAutoNum type="arabicPeriod" startAt="7"/>
            </a:pPr>
            <a:r>
              <a:rPr lang="ja-JP" altLang="en-US" sz="3200">
                <a:effectLst/>
              </a:rPr>
              <a:t>&lt;</a:t>
            </a:r>
            <a:r>
              <a:rPr lang="en-US" altLang="ja-JP" sz="3200">
                <a:effectLst/>
              </a:rPr>
              <a:t>A&gt; ::= [β] </a:t>
            </a:r>
            <a:r>
              <a:rPr lang="ja-JP" altLang="en-US">
                <a:effectLst/>
              </a:rPr>
              <a:t>のとき</a:t>
            </a:r>
            <a:endParaRPr lang="en-US" altLang="ja-JP">
              <a:effectLst/>
            </a:endParaRPr>
          </a:p>
        </p:txBody>
      </p:sp>
      <p:sp>
        <p:nvSpPr>
          <p:cNvPr id="654340" name="Rectangle 4"/>
          <p:cNvSpPr>
            <a:spLocks noChangeArrowheads="1"/>
          </p:cNvSpPr>
          <p:nvPr/>
        </p:nvSpPr>
        <p:spPr bwMode="auto">
          <a:xfrm>
            <a:off x="1752600" y="2971800"/>
            <a:ext cx="64008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(β</a:t>
            </a:r>
            <a:r>
              <a:rPr lang="ja-JP" altLang="en-US"/>
              <a:t>)) { </a:t>
            </a:r>
            <a:endParaRPr lang="en-US" altLang="ja-JP"/>
          </a:p>
          <a:p>
            <a:pPr eaLnBrk="1" hangingPunct="1"/>
            <a:r>
              <a:rPr lang="en-US" altLang="ja-JP"/>
              <a:t>    β</a:t>
            </a:r>
            <a:r>
              <a:rPr lang="ja-JP" altLang="en-US"/>
              <a:t>のコード; </a:t>
            </a:r>
            <a:endParaRPr lang="en-US" altLang="ja-JP"/>
          </a:p>
          <a:p>
            <a:pPr eaLnBrk="1" hangingPunct="1"/>
            <a:r>
              <a:rPr lang="en-US" altLang="ja-JP"/>
              <a:t>}</a:t>
            </a:r>
          </a:p>
        </p:txBody>
      </p:sp>
      <p:sp useBgFill="1">
        <p:nvSpPr>
          <p:cNvPr id="654341" name="AutoShape 5"/>
          <p:cNvSpPr>
            <a:spLocks noChangeArrowheads="1"/>
          </p:cNvSpPr>
          <p:nvPr/>
        </p:nvSpPr>
        <p:spPr bwMode="auto">
          <a:xfrm>
            <a:off x="2438400" y="5029200"/>
            <a:ext cx="4800600" cy="609600"/>
          </a:xfrm>
          <a:prstGeom prst="wedgeRoundRectCallout">
            <a:avLst>
              <a:gd name="adj1" fmla="val -57440"/>
              <a:gd name="adj2" fmla="val -13724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else syntaxError(); </a:t>
            </a:r>
            <a:r>
              <a:rPr lang="ja-JP" altLang="en-US" sz="2400"/>
              <a:t>は付けない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4340"/>
                                        </p:tgtEl>
                                        <p:attrNameLst>
                                          <p:attrName>style.visibility</p:attrName>
                                        </p:attrNameLst>
                                      </p:cBhvr>
                                      <p:to>
                                        <p:strVal val="visible"/>
                                      </p:to>
                                    </p:set>
                                    <p:animEffect transition="in" filter="checkerboard(across)">
                                      <p:cBhvr>
                                        <p:cTn id="7" dur="500"/>
                                        <p:tgtEl>
                                          <p:spTgt spid="65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54341"/>
                                        </p:tgtEl>
                                        <p:attrNameLst>
                                          <p:attrName>style.visibility</p:attrName>
                                        </p:attrNameLst>
                                      </p:cBhvr>
                                      <p:to>
                                        <p:strVal val="visible"/>
                                      </p:to>
                                    </p:set>
                                    <p:animEffect transition="in" filter="checkerboard(across)">
                                      <p:cBhvr>
                                        <p:cTn id="12" dur="500"/>
                                        <p:tgtEl>
                                          <p:spTgt spid="65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4340" grpId="0" animBg="1" autoUpdateAnimBg="0"/>
      <p:bldP spid="65434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コンパイラの構造</a:t>
            </a:r>
          </a:p>
        </p:txBody>
      </p:sp>
      <p:sp>
        <p:nvSpPr>
          <p:cNvPr id="5123"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字句解析系</a:t>
            </a:r>
          </a:p>
          <a:p>
            <a:r>
              <a:rPr lang="ja-JP" altLang="en-US" dirty="0">
                <a:effectLst/>
              </a:rPr>
              <a:t>構文解析系</a:t>
            </a:r>
          </a:p>
          <a:p>
            <a:r>
              <a:rPr lang="ja-JP" altLang="en-US" dirty="0">
                <a:effectLst/>
              </a:rPr>
              <a:t>制約検査系</a:t>
            </a:r>
          </a:p>
          <a:p>
            <a:r>
              <a:rPr lang="ja-JP" altLang="en-US" dirty="0">
                <a:effectLst/>
              </a:rPr>
              <a:t>中間コード生成系</a:t>
            </a:r>
          </a:p>
          <a:p>
            <a:r>
              <a:rPr lang="ja-JP" altLang="en-US" dirty="0">
                <a:effectLst/>
              </a:rPr>
              <a:t>最適化系</a:t>
            </a:r>
          </a:p>
          <a:p>
            <a:r>
              <a:rPr lang="ja-JP" altLang="en-US" dirty="0">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括弧) </a:t>
            </a:r>
            <a:r>
              <a:rPr lang="ja-JP" altLang="en-US">
                <a:effectLst/>
              </a:rPr>
              <a:t>の解析</a:t>
            </a:r>
          </a:p>
        </p:txBody>
      </p:sp>
      <p:sp>
        <p:nvSpPr>
          <p:cNvPr id="23555"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のコード生成</a:t>
            </a:r>
          </a:p>
          <a:p>
            <a:pPr marL="990600" lvl="1" indent="-533400">
              <a:buFontTx/>
              <a:buAutoNum type="arabicPeriod" startAt="8"/>
            </a:pPr>
            <a:r>
              <a:rPr lang="ja-JP" altLang="en-US" sz="3200">
                <a:effectLst/>
              </a:rPr>
              <a:t>&lt;</a:t>
            </a:r>
            <a:r>
              <a:rPr lang="en-US" altLang="ja-JP" sz="3200">
                <a:effectLst/>
              </a:rPr>
              <a:t>A&gt; ::= (β) </a:t>
            </a:r>
            <a:r>
              <a:rPr lang="ja-JP" altLang="en-US">
                <a:effectLst/>
              </a:rPr>
              <a:t>のとき</a:t>
            </a:r>
            <a:endParaRPr lang="en-US" altLang="ja-JP">
              <a:effectLst/>
            </a:endParaRPr>
          </a:p>
        </p:txBody>
      </p:sp>
      <p:sp>
        <p:nvSpPr>
          <p:cNvPr id="683012" name="Rectangle 4"/>
          <p:cNvSpPr>
            <a:spLocks noChangeArrowheads="1"/>
          </p:cNvSpPr>
          <p:nvPr/>
        </p:nvSpPr>
        <p:spPr bwMode="auto">
          <a:xfrm>
            <a:off x="1752600" y="2971800"/>
            <a:ext cx="64008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β</a:t>
            </a:r>
            <a:r>
              <a:rPr lang="ja-JP" altLang="en-US"/>
              <a:t>のコード; </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3012"/>
                                        </p:tgtEl>
                                        <p:attrNameLst>
                                          <p:attrName>style.visibility</p:attrName>
                                        </p:attrNameLst>
                                      </p:cBhvr>
                                      <p:to>
                                        <p:strVal val="visible"/>
                                      </p:to>
                                    </p:set>
                                    <p:animEffect transition="in" filter="checkerboard(across)">
                                      <p:cBhvr>
                                        <p:cTn id="7" dur="500"/>
                                        <p:tgtEl>
                                          <p:spTgt spid="68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3012"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&lt;</a:t>
            </a:r>
            <a:r>
              <a:rPr lang="en-US" altLang="ja-JP">
                <a:effectLst/>
              </a:rPr>
              <a:t>Unsigned&gt;</a:t>
            </a:r>
            <a:r>
              <a:rPr lang="ja-JP" altLang="en-US">
                <a:effectLst/>
              </a:rPr>
              <a:t>のコード生成</a:t>
            </a:r>
          </a:p>
        </p:txBody>
      </p:sp>
      <p:sp>
        <p:nvSpPr>
          <p:cNvPr id="24579" name="Rectangle 3"/>
          <p:cNvSpPr>
            <a:spLocks noGrp="1" noChangeArrowheads="1"/>
          </p:cNvSpPr>
          <p:nvPr>
            <p:ph type="body" idx="4294967295"/>
          </p:nvPr>
        </p:nvSpPr>
        <p:spPr>
          <a:xfrm>
            <a:off x="1066800" y="1524000"/>
            <a:ext cx="7848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各終端記号に対応した命令を </a:t>
            </a:r>
            <a:r>
              <a:rPr lang="en-US" altLang="ja-JP">
                <a:effectLst/>
              </a:rPr>
              <a:t>Iseg </a:t>
            </a:r>
            <a:r>
              <a:rPr lang="ja-JP" altLang="en-US">
                <a:effectLst/>
              </a:rPr>
              <a:t>に積む</a:t>
            </a:r>
          </a:p>
        </p:txBody>
      </p:sp>
      <p:graphicFrame>
        <p:nvGraphicFramePr>
          <p:cNvPr id="643159" name="Group 87"/>
          <p:cNvGraphicFramePr>
            <a:graphicFrameLocks noGrp="1"/>
          </p:cNvGraphicFramePr>
          <p:nvPr>
            <p:extLst>
              <p:ext uri="{D42A27DB-BD31-4B8C-83A1-F6EECF244321}">
                <p14:modId xmlns:p14="http://schemas.microsoft.com/office/powerpoint/2010/main" val="317515233"/>
              </p:ext>
            </p:extLst>
          </p:nvPr>
        </p:nvGraphicFramePr>
        <p:xfrm>
          <a:off x="228600" y="2278063"/>
          <a:ext cx="8686800" cy="4162528"/>
        </p:xfrm>
        <a:graphic>
          <a:graphicData uri="http://schemas.openxmlformats.org/drawingml/2006/table">
            <a:tbl>
              <a:tblPr/>
              <a:tblGrid>
                <a:gridCol w="34290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終端記号</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命令</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INTEGER</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PUSHI</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CHARACTER</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NAME</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 PUSH</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NAME “[” &lt;Exp&gt; “]”</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parseExp() ADD [ LOAD ] </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inputint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INPUT</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inputchar</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INPUTC</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&lt;</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Exp</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 “)”</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parseExp()</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 文字のコード生成</a:t>
            </a:r>
          </a:p>
        </p:txBody>
      </p:sp>
      <p:sp>
        <p:nvSpPr>
          <p:cNvPr id="2560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整数の場合</a:t>
            </a:r>
          </a:p>
          <a:p>
            <a:endParaRPr lang="ja-JP" altLang="en-US">
              <a:effectLst/>
            </a:endParaRPr>
          </a:p>
          <a:p>
            <a:endParaRPr lang="ja-JP" altLang="en-US">
              <a:effectLst/>
            </a:endParaRPr>
          </a:p>
          <a:p>
            <a:r>
              <a:rPr lang="ja-JP" altLang="en-US">
                <a:effectLst/>
              </a:rPr>
              <a:t>文字の場合</a:t>
            </a:r>
          </a:p>
        </p:txBody>
      </p:sp>
      <p:sp>
        <p:nvSpPr>
          <p:cNvPr id="25604" name="正方形/長方形 3"/>
          <p:cNvSpPr>
            <a:spLocks noChangeArrowheads="1"/>
          </p:cNvSpPr>
          <p:nvPr/>
        </p:nvSpPr>
        <p:spPr bwMode="auto">
          <a:xfrm>
            <a:off x="1752600" y="2743200"/>
            <a:ext cx="6172200" cy="609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appendCode (PUSHI, </a:t>
            </a:r>
            <a:r>
              <a:rPr lang="ja-JP" altLang="en-US" dirty="0"/>
              <a:t>整数値);</a:t>
            </a:r>
          </a:p>
        </p:txBody>
      </p:sp>
      <p:sp>
        <p:nvSpPr>
          <p:cNvPr id="25605" name="正方形/長方形 3"/>
          <p:cNvSpPr>
            <a:spLocks noChangeArrowheads="1"/>
          </p:cNvSpPr>
          <p:nvPr/>
        </p:nvSpPr>
        <p:spPr bwMode="auto">
          <a:xfrm>
            <a:off x="1752600" y="4419600"/>
            <a:ext cx="6172200" cy="609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appendCode (PUSHI, </a:t>
            </a:r>
            <a:r>
              <a:rPr lang="ja-JP" altLang="en-US" dirty="0"/>
              <a:t>文字コード);</a:t>
            </a:r>
          </a:p>
        </p:txBody>
      </p:sp>
      <p:sp>
        <p:nvSpPr>
          <p:cNvPr id="657414" name="Text Box 6"/>
          <p:cNvSpPr txBox="1">
            <a:spLocks noChangeArrowheads="1"/>
          </p:cNvSpPr>
          <p:nvPr/>
        </p:nvSpPr>
        <p:spPr bwMode="auto">
          <a:xfrm>
            <a:off x="1676400" y="5943600"/>
            <a:ext cx="762000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整数値, 文字コードは </a:t>
            </a:r>
            <a:r>
              <a:rPr lang="en-US" altLang="ja-JP" sz="2800" dirty="0" err="1"/>
              <a:t>Token.getIntValue</a:t>
            </a:r>
            <a:r>
              <a:rPr lang="en-US" altLang="ja-JP" sz="2800" dirty="0"/>
              <a:t>() </a:t>
            </a:r>
            <a:r>
              <a:rPr lang="ja-JP" altLang="en-US" sz="2800" dirty="0"/>
              <a:t>で得る</a:t>
            </a:r>
          </a:p>
        </p:txBody>
      </p:sp>
      <p:sp>
        <p:nvSpPr>
          <p:cNvPr id="657415" name="Text Box 7"/>
          <p:cNvSpPr txBox="1">
            <a:spLocks noChangeArrowheads="1"/>
          </p:cNvSpPr>
          <p:nvPr/>
        </p:nvSpPr>
        <p:spPr bwMode="auto">
          <a:xfrm>
            <a:off x="1676400" y="5334000"/>
            <a:ext cx="3946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整数, 文字は共に </a:t>
            </a:r>
            <a:r>
              <a:rPr lang="en-US" altLang="ja-JP" sz="2800"/>
              <a:t>PUSHI</a:t>
            </a:r>
            <a:endParaRPr lang="ja-JP"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7415"/>
                                        </p:tgtEl>
                                        <p:attrNameLst>
                                          <p:attrName>style.visibility</p:attrName>
                                        </p:attrNameLst>
                                      </p:cBhvr>
                                      <p:to>
                                        <p:strVal val="visible"/>
                                      </p:to>
                                    </p:set>
                                    <p:animEffect transition="in" filter="checkerboard(across)">
                                      <p:cBhvr>
                                        <p:cTn id="7" dur="500"/>
                                        <p:tgtEl>
                                          <p:spTgt spid="6574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57414"/>
                                        </p:tgtEl>
                                        <p:attrNameLst>
                                          <p:attrName>style.visibility</p:attrName>
                                        </p:attrNameLst>
                                      </p:cBhvr>
                                      <p:to>
                                        <p:strVal val="visible"/>
                                      </p:to>
                                    </p:set>
                                    <p:animEffect transition="in" filter="checkerboard(across)">
                                      <p:cBhvr>
                                        <p:cTn id="12" dur="500"/>
                                        <p:tgtEl>
                                          <p:spTgt spid="65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7414" grpId="0" autoUpdateAnimBg="0"/>
      <p:bldP spid="65741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コード生成プログラム</a:t>
            </a:r>
          </a:p>
        </p:txBody>
      </p:sp>
      <p:sp>
        <p:nvSpPr>
          <p:cNvPr id="5" name="コンテンツ プレースホルダ 4"/>
          <p:cNvSpPr>
            <a:spLocks noGrp="1"/>
          </p:cNvSpPr>
          <p:nvPr>
            <p:ph idx="4294967295"/>
          </p:nvPr>
        </p:nvSpPr>
        <p:spPr>
          <a:xfrm>
            <a:off x="1066800" y="1371600"/>
            <a:ext cx="7543800" cy="4114800"/>
          </a:xfrm>
        </p:spPr>
        <p:txBody>
          <a:bodyPr/>
          <a:lstStyle/>
          <a:p>
            <a:pPr>
              <a:defRPr/>
            </a:pPr>
            <a:r>
              <a:rPr lang="en-US" altLang="ja-JP" sz="2400" dirty="0"/>
              <a:t>&lt;Unsigned&gt; ::= INTEGER | CHARACTER </a:t>
            </a:r>
            <a:r>
              <a:rPr lang="ja-JP" altLang="en-US" sz="2400" dirty="0"/>
              <a:t>の場合</a:t>
            </a:r>
          </a:p>
        </p:txBody>
      </p:sp>
      <p:sp>
        <p:nvSpPr>
          <p:cNvPr id="26628" name="正方形/長方形 3"/>
          <p:cNvSpPr>
            <a:spLocks noChangeArrowheads="1"/>
          </p:cNvSpPr>
          <p:nvPr/>
        </p:nvSpPr>
        <p:spPr bwMode="auto">
          <a:xfrm>
            <a:off x="228600" y="1905000"/>
            <a:ext cx="8686800" cy="4648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parseUnsigned</a:t>
            </a:r>
            <a:r>
              <a:rPr lang="en-US" altLang="ja-JP" sz="2800" dirty="0"/>
              <a:t> () {</a:t>
            </a:r>
          </a:p>
          <a:p>
            <a:pPr eaLnBrk="1" hangingPunct="1">
              <a:spcBef>
                <a:spcPct val="0"/>
              </a:spcBef>
              <a:buClrTx/>
              <a:buSzTx/>
              <a:buFontTx/>
              <a:buNone/>
            </a:pPr>
            <a:r>
              <a:rPr lang="en-US" altLang="ja-JP" sz="2800" dirty="0"/>
              <a:t>    if (token == INTEGER) {</a:t>
            </a:r>
            <a:endParaRPr lang="ja-JP" altLang="en-US" sz="2800" dirty="0">
              <a:solidFill>
                <a:srgbClr val="FFFF99"/>
              </a:solidFill>
            </a:endParaRPr>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a:solidFill>
                  <a:srgbClr val="FFCCFF"/>
                </a:solidFill>
              </a:rPr>
              <a:t>value =</a:t>
            </a:r>
            <a:r>
              <a:rPr lang="en-US" altLang="ja-JP" sz="2800" dirty="0">
                <a:solidFill>
                  <a:srgbClr val="FF99FF"/>
                </a:solidFill>
              </a:rPr>
              <a:t> </a:t>
            </a:r>
            <a:r>
              <a:rPr lang="en-US" altLang="ja-JP" sz="2400" dirty="0">
                <a:solidFill>
                  <a:srgbClr val="FFFF99"/>
                </a:solidFill>
              </a:rPr>
              <a:t>// token</a:t>
            </a:r>
            <a:r>
              <a:rPr lang="ja-JP" altLang="en-US" sz="2400" dirty="0">
                <a:solidFill>
                  <a:srgbClr val="FFFF99"/>
                </a:solidFill>
              </a:rPr>
              <a:t>から整数値を得る</a:t>
            </a:r>
          </a:p>
          <a:p>
            <a:pPr eaLnBrk="1" hangingPunct="1">
              <a:spcBef>
                <a:spcPct val="0"/>
              </a:spcBef>
              <a:buClrTx/>
              <a:buSzTx/>
              <a:buFontTx/>
              <a:buNone/>
            </a:pPr>
            <a:r>
              <a:rPr lang="ja-JP" altLang="en-US" sz="2800" dirty="0"/>
              <a:t>         </a:t>
            </a:r>
            <a:r>
              <a:rPr lang="en-US" altLang="ja-JP" sz="2800" dirty="0"/>
              <a:t>token = </a:t>
            </a:r>
            <a:r>
              <a:rPr lang="en-US" altLang="ja-JP" sz="2800" dirty="0" err="1"/>
              <a:t>nextToken</a:t>
            </a:r>
            <a:r>
              <a:rPr lang="en-US" altLang="ja-JP" sz="2800" dirty="0"/>
              <a:t>();</a:t>
            </a:r>
          </a:p>
          <a:p>
            <a:pPr eaLnBrk="1" hangingPunct="1">
              <a:spcBef>
                <a:spcPct val="0"/>
              </a:spcBef>
              <a:buClrTx/>
              <a:buSzTx/>
              <a:buFontTx/>
              <a:buNone/>
            </a:pPr>
            <a:r>
              <a:rPr lang="en-US" altLang="ja-JP" sz="2800" dirty="0"/>
              <a:t>         </a:t>
            </a:r>
            <a:r>
              <a:rPr lang="en-US" altLang="ja-JP" sz="2800" dirty="0">
                <a:solidFill>
                  <a:srgbClr val="FFCCFF"/>
                </a:solidFill>
              </a:rPr>
              <a:t>appendCode (PUSHI, value);</a:t>
            </a:r>
          </a:p>
          <a:p>
            <a:pPr eaLnBrk="1" hangingPunct="1">
              <a:spcBef>
                <a:spcPct val="0"/>
              </a:spcBef>
              <a:buClrTx/>
              <a:buSzTx/>
              <a:buFontTx/>
              <a:buNone/>
            </a:pPr>
            <a:r>
              <a:rPr lang="en-US" altLang="ja-JP" sz="2800" dirty="0"/>
              <a:t>    } else (token == CHARACTER) {</a:t>
            </a:r>
            <a:endParaRPr lang="ja-JP" altLang="en-US" sz="2800" dirty="0">
              <a:solidFill>
                <a:srgbClr val="FFFF99"/>
              </a:solidFill>
            </a:endParaRPr>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err="1">
                <a:solidFill>
                  <a:srgbClr val="FFCCFF"/>
                </a:solidFill>
              </a:rPr>
              <a:t>charCode</a:t>
            </a:r>
            <a:r>
              <a:rPr lang="ja-JP" altLang="en-US" sz="2800" dirty="0">
                <a:solidFill>
                  <a:srgbClr val="FFCCFF"/>
                </a:solidFill>
              </a:rPr>
              <a:t> =</a:t>
            </a:r>
            <a:r>
              <a:rPr lang="ja-JP" altLang="en-US" sz="2800" dirty="0">
                <a:solidFill>
                  <a:srgbClr val="FF99FF"/>
                </a:solidFill>
              </a:rPr>
              <a:t> </a:t>
            </a:r>
            <a:r>
              <a:rPr lang="en-US" altLang="ja-JP" sz="2400" dirty="0">
                <a:solidFill>
                  <a:srgbClr val="FFFF99"/>
                </a:solidFill>
              </a:rPr>
              <a:t>// token</a:t>
            </a:r>
            <a:r>
              <a:rPr lang="ja-JP" altLang="en-US" sz="2400" dirty="0">
                <a:solidFill>
                  <a:srgbClr val="FFFF99"/>
                </a:solidFill>
              </a:rPr>
              <a:t>から文字コードを得る</a:t>
            </a:r>
          </a:p>
          <a:p>
            <a:pPr eaLnBrk="1" hangingPunct="1">
              <a:spcBef>
                <a:spcPct val="0"/>
              </a:spcBef>
              <a:buClrTx/>
              <a:buSzTx/>
              <a:buFontTx/>
              <a:buNone/>
            </a:pPr>
            <a:r>
              <a:rPr lang="ja-JP" altLang="en-US" sz="2800" dirty="0"/>
              <a:t>         </a:t>
            </a:r>
            <a:r>
              <a:rPr lang="en-US" altLang="ja-JP" sz="2800" dirty="0"/>
              <a:t>token = </a:t>
            </a:r>
            <a:r>
              <a:rPr lang="en-US" altLang="ja-JP" sz="2800" dirty="0" err="1"/>
              <a:t>nextToken</a:t>
            </a:r>
            <a:r>
              <a:rPr lang="en-US" altLang="ja-JP" sz="2800" dirty="0"/>
              <a:t>();</a:t>
            </a:r>
          </a:p>
          <a:p>
            <a:pPr eaLnBrk="1" hangingPunct="1">
              <a:spcBef>
                <a:spcPct val="0"/>
              </a:spcBef>
              <a:buClrTx/>
              <a:buSzTx/>
              <a:buFontTx/>
              <a:buNone/>
            </a:pPr>
            <a:r>
              <a:rPr lang="en-US" altLang="ja-JP" sz="2800" dirty="0"/>
              <a:t>         </a:t>
            </a:r>
            <a:r>
              <a:rPr lang="en-US" altLang="ja-JP" sz="2800" dirty="0">
                <a:solidFill>
                  <a:srgbClr val="FFCCFF"/>
                </a:solidFill>
              </a:rPr>
              <a:t>appendCode (PUSHI, </a:t>
            </a:r>
            <a:r>
              <a:rPr lang="en-US" altLang="ja-JP" sz="2800" dirty="0" err="1">
                <a:solidFill>
                  <a:srgbClr val="FFCCFF"/>
                </a:solidFill>
              </a:rPr>
              <a:t>charCode</a:t>
            </a:r>
            <a:r>
              <a:rPr lang="en-US" altLang="ja-JP" sz="2800" dirty="0">
                <a:solidFill>
                  <a:srgbClr val="FFCCFF"/>
                </a:solidFill>
              </a:rPr>
              <a:t>);</a:t>
            </a:r>
          </a:p>
          <a:p>
            <a:pPr eaLnBrk="1" hangingPunct="1">
              <a:spcBef>
                <a:spcPct val="0"/>
              </a:spcBef>
              <a:buClrTx/>
              <a:buSzTx/>
              <a:buFontTx/>
              <a:buNone/>
            </a:pPr>
            <a:r>
              <a:rPr lang="en-US" altLang="ja-JP" sz="2800" dirty="0"/>
              <a:t>    } else if ...</a:t>
            </a:r>
          </a:p>
        </p:txBody>
      </p:sp>
      <p:sp useBgFill="1">
        <p:nvSpPr>
          <p:cNvPr id="655366" name="Text Box 6"/>
          <p:cNvSpPr txBox="1">
            <a:spLocks noChangeArrowheads="1"/>
          </p:cNvSpPr>
          <p:nvPr/>
        </p:nvSpPr>
        <p:spPr bwMode="auto">
          <a:xfrm>
            <a:off x="6400800" y="5410200"/>
            <a:ext cx="2232025" cy="946150"/>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整数と文字は</a:t>
            </a:r>
          </a:p>
          <a:p>
            <a:pPr eaLnBrk="1" hangingPunct="1"/>
            <a:r>
              <a:rPr lang="ja-JP" altLang="en-US" sz="2800"/>
              <a:t>同一の処理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5366"/>
                                        </p:tgtEl>
                                        <p:attrNameLst>
                                          <p:attrName>style.visibility</p:attrName>
                                        </p:attrNameLst>
                                      </p:cBhvr>
                                      <p:to>
                                        <p:strVal val="visible"/>
                                      </p:to>
                                    </p:set>
                                    <p:animEffect transition="in" filter="checkerboard(across)">
                                      <p:cBhvr>
                                        <p:cTn id="7" dur="500"/>
                                        <p:tgtEl>
                                          <p:spTgt spid="655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66"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コード生成プログラム</a:t>
            </a:r>
          </a:p>
        </p:txBody>
      </p:sp>
      <p:sp>
        <p:nvSpPr>
          <p:cNvPr id="5" name="コンテンツ プレースホルダ 4"/>
          <p:cNvSpPr>
            <a:spLocks noGrp="1"/>
          </p:cNvSpPr>
          <p:nvPr>
            <p:ph idx="4294967295"/>
          </p:nvPr>
        </p:nvSpPr>
        <p:spPr>
          <a:xfrm>
            <a:off x="1066800" y="1676400"/>
            <a:ext cx="7543800" cy="4114800"/>
          </a:xfrm>
        </p:spPr>
        <p:txBody>
          <a:bodyPr/>
          <a:lstStyle/>
          <a:p>
            <a:pPr>
              <a:defRPr/>
            </a:pPr>
            <a:r>
              <a:rPr lang="en-US" altLang="ja-JP" sz="2400" dirty="0"/>
              <a:t>&lt;Unsigned&gt; ::= INTEGER | CHARACTER </a:t>
            </a:r>
            <a:r>
              <a:rPr lang="ja-JP" altLang="en-US" sz="2400" dirty="0"/>
              <a:t>の場合</a:t>
            </a:r>
          </a:p>
        </p:txBody>
      </p:sp>
      <p:sp>
        <p:nvSpPr>
          <p:cNvPr id="27652" name="正方形/長方形 3"/>
          <p:cNvSpPr>
            <a:spLocks noChangeArrowheads="1"/>
          </p:cNvSpPr>
          <p:nvPr/>
        </p:nvSpPr>
        <p:spPr bwMode="auto">
          <a:xfrm>
            <a:off x="228600" y="3048000"/>
            <a:ext cx="8686800" cy="2895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parseUnsigned</a:t>
            </a:r>
            <a:r>
              <a:rPr lang="en-US" altLang="ja-JP" sz="2800" dirty="0"/>
              <a:t> () {</a:t>
            </a:r>
          </a:p>
          <a:p>
            <a:pPr eaLnBrk="1" hangingPunct="1">
              <a:spcBef>
                <a:spcPct val="0"/>
              </a:spcBef>
              <a:buClrTx/>
              <a:buSzTx/>
              <a:buFontTx/>
              <a:buNone/>
            </a:pPr>
            <a:r>
              <a:rPr lang="en-US" altLang="ja-JP" sz="2800" dirty="0"/>
              <a:t>    if (token == INTEGER || token == CHARACTER) {</a:t>
            </a:r>
            <a:endParaRPr lang="ja-JP" altLang="en-US" sz="2800" dirty="0">
              <a:solidFill>
                <a:srgbClr val="FFFF99"/>
              </a:solidFill>
            </a:endParaRPr>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a:solidFill>
                  <a:srgbClr val="FFCCFF"/>
                </a:solidFill>
              </a:rPr>
              <a:t>value =</a:t>
            </a:r>
            <a:r>
              <a:rPr lang="en-US" altLang="ja-JP" sz="2800" dirty="0">
                <a:solidFill>
                  <a:srgbClr val="FF99FF"/>
                </a:solidFill>
              </a:rPr>
              <a:t> </a:t>
            </a:r>
            <a:r>
              <a:rPr lang="en-US" altLang="ja-JP" sz="2400" dirty="0">
                <a:solidFill>
                  <a:srgbClr val="FFFF99"/>
                </a:solidFill>
              </a:rPr>
              <a:t>// token</a:t>
            </a:r>
            <a:r>
              <a:rPr lang="ja-JP" altLang="en-US" sz="2400" dirty="0">
                <a:solidFill>
                  <a:srgbClr val="FFFF99"/>
                </a:solidFill>
              </a:rPr>
              <a:t>から整数値</a:t>
            </a:r>
            <a:r>
              <a:rPr lang="en-US" altLang="ja-JP" sz="2400" dirty="0">
                <a:solidFill>
                  <a:srgbClr val="FFFF99"/>
                </a:solidFill>
              </a:rPr>
              <a:t>or </a:t>
            </a:r>
            <a:r>
              <a:rPr lang="ja-JP" altLang="en-US" sz="2400" dirty="0">
                <a:solidFill>
                  <a:srgbClr val="FFFF99"/>
                </a:solidFill>
              </a:rPr>
              <a:t>文字コードを得る</a:t>
            </a:r>
          </a:p>
          <a:p>
            <a:pPr eaLnBrk="1" hangingPunct="1">
              <a:spcBef>
                <a:spcPct val="0"/>
              </a:spcBef>
              <a:buClrTx/>
              <a:buSzTx/>
              <a:buFontTx/>
              <a:buNone/>
            </a:pPr>
            <a:r>
              <a:rPr lang="ja-JP" altLang="en-US" sz="2800" dirty="0"/>
              <a:t>         </a:t>
            </a:r>
            <a:r>
              <a:rPr lang="en-US" altLang="ja-JP" sz="2800" dirty="0"/>
              <a:t>token = </a:t>
            </a:r>
            <a:r>
              <a:rPr lang="en-US" altLang="ja-JP" sz="2800" dirty="0" err="1"/>
              <a:t>nextToken</a:t>
            </a:r>
            <a:r>
              <a:rPr lang="en-US" altLang="ja-JP" sz="2800" dirty="0"/>
              <a:t>();</a:t>
            </a:r>
          </a:p>
          <a:p>
            <a:pPr eaLnBrk="1" hangingPunct="1">
              <a:spcBef>
                <a:spcPct val="0"/>
              </a:spcBef>
              <a:buClrTx/>
              <a:buSzTx/>
              <a:buFontTx/>
              <a:buNone/>
            </a:pPr>
            <a:r>
              <a:rPr lang="en-US" altLang="ja-JP" sz="2800" dirty="0"/>
              <a:t>         </a:t>
            </a:r>
            <a:r>
              <a:rPr lang="en-US" altLang="ja-JP" sz="2800" dirty="0">
                <a:solidFill>
                  <a:srgbClr val="FFCCFF"/>
                </a:solidFill>
              </a:rPr>
              <a:t>appendCode (PUSHI, value);</a:t>
            </a:r>
          </a:p>
          <a:p>
            <a:pPr eaLnBrk="1" hangingPunct="1">
              <a:spcBef>
                <a:spcPct val="0"/>
              </a:spcBef>
              <a:buClrTx/>
              <a:buSzTx/>
              <a:buFontTx/>
              <a:buNone/>
            </a:pPr>
            <a:r>
              <a:rPr lang="en-US" altLang="ja-JP" sz="2800" dirty="0"/>
              <a:t>    } else if ...</a:t>
            </a:r>
          </a:p>
        </p:txBody>
      </p:sp>
      <p:sp>
        <p:nvSpPr>
          <p:cNvPr id="27653" name="Text Box 6"/>
          <p:cNvSpPr txBox="1">
            <a:spLocks noChangeArrowheads="1"/>
          </p:cNvSpPr>
          <p:nvPr/>
        </p:nvSpPr>
        <p:spPr bwMode="auto">
          <a:xfrm>
            <a:off x="609600" y="2362200"/>
            <a:ext cx="44894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整数と文字は同一処理で</a:t>
            </a:r>
            <a:r>
              <a:rPr lang="en-US" altLang="ja-JP" sz="2800"/>
              <a:t>OK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コード生成プログラム</a:t>
            </a:r>
          </a:p>
        </p:txBody>
      </p:sp>
      <p:sp>
        <p:nvSpPr>
          <p:cNvPr id="5" name="コンテンツ プレースホルダ 4"/>
          <p:cNvSpPr>
            <a:spLocks noGrp="1"/>
          </p:cNvSpPr>
          <p:nvPr>
            <p:ph idx="4294967295"/>
          </p:nvPr>
        </p:nvSpPr>
        <p:spPr>
          <a:xfrm>
            <a:off x="1066800" y="1371600"/>
            <a:ext cx="7543800" cy="4114800"/>
          </a:xfrm>
        </p:spPr>
        <p:txBody>
          <a:bodyPr/>
          <a:lstStyle/>
          <a:p>
            <a:pPr>
              <a:defRPr/>
            </a:pPr>
            <a:r>
              <a:rPr lang="en-US" altLang="ja-JP" sz="2400" dirty="0"/>
              <a:t>&lt;Unsigned&gt; ::= “</a:t>
            </a:r>
            <a:r>
              <a:rPr lang="en-US" altLang="ja-JP" sz="2400" dirty="0" err="1"/>
              <a:t>inputint</a:t>
            </a:r>
            <a:r>
              <a:rPr lang="en-US" altLang="ja-JP" sz="2400" dirty="0"/>
              <a:t>” | “</a:t>
            </a:r>
            <a:r>
              <a:rPr lang="en-US" altLang="ja-JP" sz="2400" dirty="0" err="1"/>
              <a:t>inputchar</a:t>
            </a:r>
            <a:r>
              <a:rPr lang="en-US" altLang="ja-JP" sz="2400" dirty="0"/>
              <a:t>” </a:t>
            </a:r>
            <a:r>
              <a:rPr lang="ja-JP" altLang="en-US" sz="2400" dirty="0"/>
              <a:t>の場合</a:t>
            </a:r>
          </a:p>
        </p:txBody>
      </p:sp>
      <p:sp>
        <p:nvSpPr>
          <p:cNvPr id="28676" name="正方形/長方形 3"/>
          <p:cNvSpPr>
            <a:spLocks noChangeArrowheads="1"/>
          </p:cNvSpPr>
          <p:nvPr/>
        </p:nvSpPr>
        <p:spPr bwMode="auto">
          <a:xfrm>
            <a:off x="228600" y="1905000"/>
            <a:ext cx="8686800" cy="4648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parseUnsigned</a:t>
            </a:r>
            <a:r>
              <a:rPr lang="en-US" altLang="ja-JP" sz="2800" dirty="0"/>
              <a:t> ()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else if (token == “</a:t>
            </a:r>
            <a:r>
              <a:rPr lang="en-US" altLang="ja-JP" sz="2800" dirty="0" err="1"/>
              <a:t>inputint</a:t>
            </a:r>
            <a:r>
              <a:rPr lang="en-US" altLang="ja-JP" sz="2800" dirty="0"/>
              <a:t>”) {</a:t>
            </a:r>
            <a:endParaRPr lang="ja-JP" altLang="en-US" sz="2400" dirty="0">
              <a:solidFill>
                <a:srgbClr val="FFFF99"/>
              </a:solidFill>
            </a:endParaRPr>
          </a:p>
          <a:p>
            <a:pPr eaLnBrk="1" hangingPunct="1">
              <a:spcBef>
                <a:spcPct val="0"/>
              </a:spcBef>
              <a:buClrTx/>
              <a:buSzTx/>
              <a:buFontTx/>
              <a:buNone/>
            </a:pPr>
            <a:r>
              <a:rPr lang="ja-JP" altLang="en-US" sz="2800" dirty="0"/>
              <a:t>            </a:t>
            </a:r>
            <a:r>
              <a:rPr lang="en-US" altLang="ja-JP" sz="2800" dirty="0"/>
              <a:t>token = </a:t>
            </a:r>
            <a:r>
              <a:rPr lang="en-US" altLang="ja-JP" sz="2800" dirty="0" err="1"/>
              <a:t>nextToken</a:t>
            </a:r>
            <a:r>
              <a:rPr lang="en-US" altLang="ja-JP" sz="2800" dirty="0"/>
              <a:t>();</a:t>
            </a:r>
          </a:p>
          <a:p>
            <a:pPr eaLnBrk="1" hangingPunct="1">
              <a:spcBef>
                <a:spcPct val="0"/>
              </a:spcBef>
              <a:buClrTx/>
              <a:buSzTx/>
              <a:buFontTx/>
              <a:buNone/>
            </a:pPr>
            <a:r>
              <a:rPr lang="en-US" altLang="ja-JP" sz="2800" dirty="0"/>
              <a:t>            appendCode (INPUT);</a:t>
            </a:r>
          </a:p>
          <a:p>
            <a:pPr eaLnBrk="1" hangingPunct="1">
              <a:spcBef>
                <a:spcPct val="0"/>
              </a:spcBef>
              <a:buClrTx/>
              <a:buSzTx/>
              <a:buFontTx/>
              <a:buNone/>
            </a:pPr>
            <a:r>
              <a:rPr lang="en-US" altLang="ja-JP" sz="2800" dirty="0"/>
              <a:t>    } else if </a:t>
            </a:r>
            <a:r>
              <a:rPr lang="ja-JP" altLang="en-US" sz="2800" dirty="0"/>
              <a:t>(</a:t>
            </a:r>
            <a:r>
              <a:rPr lang="en-US" altLang="ja-JP" sz="2800" dirty="0"/>
              <a:t>token == “</a:t>
            </a:r>
            <a:r>
              <a:rPr lang="en-US" altLang="ja-JP" sz="2800" dirty="0" err="1"/>
              <a:t>inputchar</a:t>
            </a:r>
            <a:r>
              <a:rPr lang="en-US" altLang="ja-JP" sz="2800" dirty="0"/>
              <a:t>”) {</a:t>
            </a:r>
            <a:endParaRPr lang="ja-JP" altLang="en-US" sz="2400" dirty="0">
              <a:solidFill>
                <a:srgbClr val="FFFF99"/>
              </a:solidFill>
            </a:endParaRPr>
          </a:p>
          <a:p>
            <a:pPr eaLnBrk="1" hangingPunct="1">
              <a:spcBef>
                <a:spcPct val="0"/>
              </a:spcBef>
              <a:buClrTx/>
              <a:buSzTx/>
              <a:buFontTx/>
              <a:buNone/>
            </a:pPr>
            <a:r>
              <a:rPr lang="ja-JP" altLang="en-US" sz="2800" dirty="0"/>
              <a:t>            </a:t>
            </a:r>
            <a:r>
              <a:rPr lang="en-US" altLang="ja-JP" sz="2800" dirty="0"/>
              <a:t>token = </a:t>
            </a:r>
            <a:r>
              <a:rPr lang="en-US" altLang="ja-JP" sz="2800" dirty="0" err="1"/>
              <a:t>nextToken</a:t>
            </a:r>
            <a:r>
              <a:rPr lang="en-US" altLang="ja-JP" sz="2800" dirty="0"/>
              <a:t>();</a:t>
            </a:r>
          </a:p>
          <a:p>
            <a:pPr eaLnBrk="1" hangingPunct="1">
              <a:spcBef>
                <a:spcPct val="0"/>
              </a:spcBef>
              <a:buClrTx/>
              <a:buSzTx/>
              <a:buFontTx/>
              <a:buNone/>
            </a:pPr>
            <a:r>
              <a:rPr lang="en-US" altLang="ja-JP" sz="2800" dirty="0"/>
              <a:t>            appendCode (INPUTC);</a:t>
            </a:r>
          </a:p>
          <a:p>
            <a:pPr eaLnBrk="1" hangingPunct="1">
              <a:spcBef>
                <a:spcPct val="0"/>
              </a:spcBef>
              <a:buClrTx/>
              <a:buSzTx/>
              <a:buFontTx/>
              <a:buNone/>
            </a:pPr>
            <a:r>
              <a:rPr lang="en-US" altLang="ja-JP" sz="2800" dirty="0"/>
              <a:t>    } else if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コード生成プログラム</a:t>
            </a:r>
          </a:p>
        </p:txBody>
      </p:sp>
      <p:sp>
        <p:nvSpPr>
          <p:cNvPr id="5" name="コンテンツ プレースホルダ 4"/>
          <p:cNvSpPr>
            <a:spLocks noGrp="1"/>
          </p:cNvSpPr>
          <p:nvPr>
            <p:ph idx="4294967295"/>
          </p:nvPr>
        </p:nvSpPr>
        <p:spPr>
          <a:xfrm>
            <a:off x="1066800" y="1524000"/>
            <a:ext cx="7543800" cy="4114800"/>
          </a:xfrm>
        </p:spPr>
        <p:txBody>
          <a:bodyPr/>
          <a:lstStyle/>
          <a:p>
            <a:pPr>
              <a:defRPr/>
            </a:pPr>
            <a:r>
              <a:rPr lang="en-US" altLang="ja-JP" sz="2400"/>
              <a:t>&lt;Unsigned&gt; ::= “(” &lt;Exp&gt; “)” </a:t>
            </a:r>
            <a:r>
              <a:rPr lang="ja-JP" altLang="en-US" sz="2400"/>
              <a:t>の場合)</a:t>
            </a:r>
          </a:p>
        </p:txBody>
      </p:sp>
      <p:sp>
        <p:nvSpPr>
          <p:cNvPr id="29700" name="正方形/長方形 3"/>
          <p:cNvSpPr>
            <a:spLocks noChangeArrowheads="1"/>
          </p:cNvSpPr>
          <p:nvPr/>
        </p:nvSpPr>
        <p:spPr bwMode="auto">
          <a:xfrm>
            <a:off x="228600" y="2133600"/>
            <a:ext cx="8534400" cy="4419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void parseUnsigned () {</a:t>
            </a:r>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    else if (token == “(”) {</a:t>
            </a:r>
            <a:endParaRPr lang="ja-JP" altLang="en-US" sz="2400">
              <a:solidFill>
                <a:srgbClr val="FFFF99"/>
              </a:solidFill>
            </a:endParaRPr>
          </a:p>
          <a:p>
            <a:pPr eaLnBrk="1" hangingPunct="1">
              <a:spcBef>
                <a:spcPct val="0"/>
              </a:spcBef>
              <a:buClrTx/>
              <a:buSzTx/>
              <a:buFontTx/>
              <a:buNone/>
            </a:pPr>
            <a:r>
              <a:rPr lang="ja-JP" altLang="en-US" sz="2800"/>
              <a:t>            </a:t>
            </a:r>
            <a:r>
              <a:rPr lang="en-US" altLang="ja-JP" sz="2800"/>
              <a:t>token = nextToken();</a:t>
            </a:r>
          </a:p>
          <a:p>
            <a:pPr eaLnBrk="1" hangingPunct="1">
              <a:spcBef>
                <a:spcPct val="0"/>
              </a:spcBef>
              <a:buClrTx/>
              <a:buSzTx/>
              <a:buFontTx/>
              <a:buNone/>
            </a:pPr>
            <a:r>
              <a:rPr lang="en-US" altLang="ja-JP" sz="2800"/>
              <a:t>            if (token </a:t>
            </a:r>
            <a:r>
              <a:rPr lang="ja-JP" altLang="en-US" sz="2800"/>
              <a:t>∈ </a:t>
            </a:r>
            <a:r>
              <a:rPr lang="en-US" altLang="ja-JP" sz="2800"/>
              <a:t>First (&lt;Exp&gt;)) parseExp();</a:t>
            </a:r>
          </a:p>
          <a:p>
            <a:pPr eaLnBrk="1" hangingPunct="1">
              <a:spcBef>
                <a:spcPct val="0"/>
              </a:spcBef>
              <a:buClrTx/>
              <a:buSzTx/>
              <a:buFontTx/>
              <a:buNone/>
            </a:pPr>
            <a:r>
              <a:rPr lang="en-US" altLang="ja-JP" sz="2800"/>
              <a:t>                else syntaxError();</a:t>
            </a:r>
          </a:p>
          <a:p>
            <a:pPr eaLnBrk="1" hangingPunct="1">
              <a:spcBef>
                <a:spcPct val="0"/>
              </a:spcBef>
              <a:buClrTx/>
              <a:buSzTx/>
              <a:buFontTx/>
              <a:buNone/>
            </a:pPr>
            <a:r>
              <a:rPr lang="en-US" altLang="ja-JP" sz="2800"/>
              <a:t>            if (token == “)”) token = nextToken;</a:t>
            </a:r>
          </a:p>
          <a:p>
            <a:pPr eaLnBrk="1" hangingPunct="1">
              <a:spcBef>
                <a:spcPct val="0"/>
              </a:spcBef>
              <a:buClrTx/>
              <a:buSzTx/>
              <a:buFontTx/>
              <a:buNone/>
            </a:pPr>
            <a:r>
              <a:rPr lang="en-US" altLang="ja-JP" sz="2800"/>
              <a:t>                else syntaxError();</a:t>
            </a:r>
          </a:p>
          <a:p>
            <a:pPr eaLnBrk="1" hangingPunct="1">
              <a:spcBef>
                <a:spcPct val="0"/>
              </a:spcBef>
              <a:buClrTx/>
              <a:buSzTx/>
              <a:buFontTx/>
              <a:buNone/>
            </a:pPr>
            <a:r>
              <a:rPr lang="en-US" altLang="ja-JP" sz="2800"/>
              <a:t>    } else if ...</a:t>
            </a:r>
          </a:p>
        </p:txBody>
      </p:sp>
      <p:sp useBgFill="1">
        <p:nvSpPr>
          <p:cNvPr id="669701" name="AutoShape 5"/>
          <p:cNvSpPr>
            <a:spLocks noChangeArrowheads="1"/>
          </p:cNvSpPr>
          <p:nvPr/>
        </p:nvSpPr>
        <p:spPr bwMode="auto">
          <a:xfrm>
            <a:off x="5105400" y="2819400"/>
            <a:ext cx="3352800" cy="914400"/>
          </a:xfrm>
          <a:prstGeom prst="wedgeRoundRectCallout">
            <a:avLst>
              <a:gd name="adj1" fmla="val -20880"/>
              <a:gd name="adj2" fmla="val 7986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&lt;</a:t>
            </a:r>
            <a:r>
              <a:rPr lang="en-US" altLang="ja-JP" sz="2400"/>
              <a:t>Exp&gt; </a:t>
            </a:r>
            <a:r>
              <a:rPr lang="ja-JP" altLang="en-US" sz="2400"/>
              <a:t>のコード生成は</a:t>
            </a:r>
          </a:p>
          <a:p>
            <a:pPr algn="ctr" eaLnBrk="1" hangingPunct="1"/>
            <a:r>
              <a:rPr lang="en-US" altLang="ja-JP" sz="2400"/>
              <a:t>parseExp() </a:t>
            </a:r>
            <a:r>
              <a:rPr lang="ja-JP" altLang="en-US" sz="2400"/>
              <a:t>に任せる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69701"/>
                                        </p:tgtEl>
                                        <p:attrNameLst>
                                          <p:attrName>style.visibility</p:attrName>
                                        </p:attrNameLst>
                                      </p:cBhvr>
                                      <p:to>
                                        <p:strVal val="visible"/>
                                      </p:to>
                                    </p:set>
                                    <p:animEffect transition="in" filter="checkerboard(across)">
                                      <p:cBhvr>
                                        <p:cTn id="7" dur="500"/>
                                        <p:tgtEl>
                                          <p:spTgt spid="66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9701"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演算のコード生成</a:t>
            </a:r>
            <a:endParaRPr lang="en-US" altLang="ja-JP">
              <a:effectLst/>
            </a:endParaRPr>
          </a:p>
        </p:txBody>
      </p:sp>
      <p:sp>
        <p:nvSpPr>
          <p:cNvPr id="30723" name="Rectangle 3"/>
          <p:cNvSpPr>
            <a:spLocks noGrp="1" noChangeArrowheads="1"/>
          </p:cNvSpPr>
          <p:nvPr>
            <p:ph type="body" idx="4294967295"/>
          </p:nvPr>
        </p:nvSpPr>
        <p:spPr>
          <a:xfrm>
            <a:off x="1066800" y="1676400"/>
            <a:ext cx="7620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a:effectLst/>
              </a:rPr>
              <a:t>演算のアセンブラコード</a:t>
            </a:r>
          </a:p>
          <a:p>
            <a:pPr lvl="1">
              <a:lnSpc>
                <a:spcPct val="90000"/>
              </a:lnSpc>
            </a:pPr>
            <a:r>
              <a:rPr lang="ja-JP" altLang="en-US">
                <a:effectLst/>
              </a:rPr>
              <a:t>演算子に対応したコードを最後に置く</a:t>
            </a:r>
          </a:p>
        </p:txBody>
      </p:sp>
      <p:sp>
        <p:nvSpPr>
          <p:cNvPr id="670724" name="Text Box 4"/>
          <p:cNvSpPr txBox="1">
            <a:spLocks noChangeArrowheads="1"/>
          </p:cNvSpPr>
          <p:nvPr/>
        </p:nvSpPr>
        <p:spPr bwMode="auto">
          <a:xfrm>
            <a:off x="1143000" y="2971800"/>
            <a:ext cx="7315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&lt;</a:t>
            </a:r>
            <a:r>
              <a:rPr lang="en-US" altLang="ja-JP"/>
              <a:t>Exp&gt; ::= &lt;Term&gt;</a:t>
            </a:r>
            <a:r>
              <a:rPr lang="en-US" altLang="ja-JP" baseline="-25000"/>
              <a:t>1</a:t>
            </a:r>
            <a:r>
              <a:rPr lang="en-US" altLang="ja-JP"/>
              <a:t> “+” &lt;Term&gt;</a:t>
            </a:r>
            <a:r>
              <a:rPr lang="en-US" altLang="ja-JP" baseline="-25000"/>
              <a:t>2</a:t>
            </a:r>
          </a:p>
          <a:p>
            <a:pPr eaLnBrk="1" hangingPunct="1"/>
            <a:r>
              <a:rPr lang="ja-JP" altLang="en-US"/>
              <a:t>       &lt;</a:t>
            </a:r>
            <a:r>
              <a:rPr lang="en-US" altLang="ja-JP"/>
              <a:t>Term&gt; ::= &lt;Factor&gt;</a:t>
            </a:r>
            <a:r>
              <a:rPr lang="en-US" altLang="ja-JP" baseline="-25000"/>
              <a:t>1</a:t>
            </a:r>
            <a:r>
              <a:rPr lang="en-US" altLang="ja-JP"/>
              <a:t> “*” &lt;Factor&gt;</a:t>
            </a:r>
            <a:r>
              <a:rPr lang="en-US" altLang="ja-JP" baseline="-25000"/>
              <a:t>2</a:t>
            </a:r>
          </a:p>
        </p:txBody>
      </p:sp>
      <p:grpSp>
        <p:nvGrpSpPr>
          <p:cNvPr id="670725" name="Group 5"/>
          <p:cNvGrpSpPr>
            <a:grpSpLocks/>
          </p:cNvGrpSpPr>
          <p:nvPr/>
        </p:nvGrpSpPr>
        <p:grpSpPr bwMode="auto">
          <a:xfrm>
            <a:off x="914400" y="4191000"/>
            <a:ext cx="3886200" cy="2133600"/>
            <a:chOff x="576" y="2352"/>
            <a:chExt cx="2448" cy="1344"/>
          </a:xfrm>
        </p:grpSpPr>
        <p:sp>
          <p:nvSpPr>
            <p:cNvPr id="30729" name="Rectangle 6"/>
            <p:cNvSpPr>
              <a:spLocks noChangeArrowheads="1"/>
            </p:cNvSpPr>
            <p:nvPr/>
          </p:nvSpPr>
          <p:spPr bwMode="auto">
            <a:xfrm>
              <a:off x="576" y="2688"/>
              <a:ext cx="2448"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Term&gt;</a:t>
              </a:r>
              <a:r>
                <a:rPr lang="en-US" altLang="ja-JP" sz="2800" baseline="-25000"/>
                <a:t>1</a:t>
              </a:r>
              <a:r>
                <a:rPr lang="en-US" altLang="ja-JP" sz="2800"/>
                <a:t> </a:t>
              </a:r>
              <a:r>
                <a:rPr lang="ja-JP" altLang="en-US" sz="2800"/>
                <a:t>のコード</a:t>
              </a:r>
              <a:r>
                <a:rPr lang="ja-JP" altLang="en-US" sz="2400"/>
                <a:t>(右辺値)</a:t>
              </a:r>
            </a:p>
            <a:p>
              <a:pPr eaLnBrk="1" hangingPunct="1"/>
              <a:r>
                <a:rPr lang="ja-JP" altLang="en-US" sz="2800"/>
                <a:t>&lt;</a:t>
              </a:r>
              <a:r>
                <a:rPr lang="en-US" altLang="ja-JP" sz="2800"/>
                <a:t>Term&gt;</a:t>
              </a:r>
              <a:r>
                <a:rPr lang="en-US" altLang="ja-JP" sz="2800" baseline="-25000"/>
                <a:t>2</a:t>
              </a:r>
              <a:r>
                <a:rPr lang="en-US" altLang="ja-JP" sz="2800"/>
                <a:t> </a:t>
              </a:r>
              <a:r>
                <a:rPr lang="ja-JP" altLang="en-US" sz="2800"/>
                <a:t>のコード</a:t>
              </a:r>
              <a:r>
                <a:rPr lang="ja-JP" altLang="en-US" sz="2400"/>
                <a:t>(右辺値)</a:t>
              </a:r>
              <a:endParaRPr lang="ja-JP" altLang="en-US" sz="2800"/>
            </a:p>
            <a:p>
              <a:pPr eaLnBrk="1" hangingPunct="1"/>
              <a:r>
                <a:rPr lang="en-US" altLang="ja-JP" sz="2800"/>
                <a:t>ADD</a:t>
              </a:r>
            </a:p>
          </p:txBody>
        </p:sp>
        <p:sp>
          <p:nvSpPr>
            <p:cNvPr id="30730" name="Text Box 7"/>
            <p:cNvSpPr txBox="1">
              <a:spLocks noChangeArrowheads="1"/>
            </p:cNvSpPr>
            <p:nvPr/>
          </p:nvSpPr>
          <p:spPr bwMode="auto">
            <a:xfrm>
              <a:off x="576" y="2352"/>
              <a:ext cx="72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a:t>
              </a:r>
            </a:p>
          </p:txBody>
        </p:sp>
      </p:grpSp>
      <p:grpSp>
        <p:nvGrpSpPr>
          <p:cNvPr id="670728" name="Group 8"/>
          <p:cNvGrpSpPr>
            <a:grpSpLocks/>
          </p:cNvGrpSpPr>
          <p:nvPr/>
        </p:nvGrpSpPr>
        <p:grpSpPr bwMode="auto">
          <a:xfrm>
            <a:off x="4953000" y="4191000"/>
            <a:ext cx="3962400" cy="2133600"/>
            <a:chOff x="3120" y="2352"/>
            <a:chExt cx="2496" cy="1344"/>
          </a:xfrm>
        </p:grpSpPr>
        <p:sp>
          <p:nvSpPr>
            <p:cNvPr id="30727" name="Rectangle 9"/>
            <p:cNvSpPr>
              <a:spLocks noChangeArrowheads="1"/>
            </p:cNvSpPr>
            <p:nvPr/>
          </p:nvSpPr>
          <p:spPr bwMode="auto">
            <a:xfrm>
              <a:off x="3120" y="2688"/>
              <a:ext cx="2496"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Factor&gt;</a:t>
              </a:r>
              <a:r>
                <a:rPr lang="en-US" altLang="ja-JP" sz="2800" baseline="-25000"/>
                <a:t>1</a:t>
              </a:r>
              <a:r>
                <a:rPr lang="en-US" altLang="ja-JP" sz="2800"/>
                <a:t> </a:t>
              </a:r>
              <a:r>
                <a:rPr lang="ja-JP" altLang="en-US" sz="2800"/>
                <a:t>のコード</a:t>
              </a:r>
              <a:r>
                <a:rPr lang="ja-JP" altLang="en-US" sz="2400"/>
                <a:t>(右辺値)</a:t>
              </a:r>
              <a:endParaRPr lang="ja-JP" altLang="en-US" sz="2800"/>
            </a:p>
            <a:p>
              <a:pPr eaLnBrk="1" hangingPunct="1"/>
              <a:r>
                <a:rPr lang="ja-JP" altLang="en-US" sz="2800"/>
                <a:t>&lt;</a:t>
              </a:r>
              <a:r>
                <a:rPr lang="en-US" altLang="ja-JP" sz="2800"/>
                <a:t>Factor&gt;</a:t>
              </a:r>
              <a:r>
                <a:rPr lang="en-US" altLang="ja-JP" sz="2800" baseline="-25000"/>
                <a:t>2</a:t>
              </a:r>
              <a:r>
                <a:rPr lang="en-US" altLang="ja-JP" sz="2800"/>
                <a:t> </a:t>
              </a:r>
              <a:r>
                <a:rPr lang="ja-JP" altLang="en-US" sz="2800"/>
                <a:t>のコード</a:t>
              </a:r>
              <a:r>
                <a:rPr lang="ja-JP" altLang="en-US" sz="2400"/>
                <a:t>(右辺値)</a:t>
              </a:r>
              <a:endParaRPr lang="ja-JP" altLang="en-US" sz="2800"/>
            </a:p>
            <a:p>
              <a:pPr eaLnBrk="1" hangingPunct="1"/>
              <a:r>
                <a:rPr lang="en-US" altLang="ja-JP" sz="2800"/>
                <a:t>MUL</a:t>
              </a:r>
            </a:p>
          </p:txBody>
        </p:sp>
        <p:sp>
          <p:nvSpPr>
            <p:cNvPr id="30728" name="Text Box 10"/>
            <p:cNvSpPr txBox="1">
              <a:spLocks noChangeArrowheads="1"/>
            </p:cNvSpPr>
            <p:nvPr/>
          </p:nvSpPr>
          <p:spPr bwMode="auto">
            <a:xfrm>
              <a:off x="3120" y="2352"/>
              <a:ext cx="85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Term&gt;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70724"/>
                                        </p:tgtEl>
                                        <p:attrNameLst>
                                          <p:attrName>style.visibility</p:attrName>
                                        </p:attrNameLst>
                                      </p:cBhvr>
                                      <p:to>
                                        <p:strVal val="visible"/>
                                      </p:to>
                                    </p:set>
                                    <p:animEffect transition="in" filter="checkerboard(across)">
                                      <p:cBhvr>
                                        <p:cTn id="7" dur="500"/>
                                        <p:tgtEl>
                                          <p:spTgt spid="670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70725"/>
                                        </p:tgtEl>
                                        <p:attrNameLst>
                                          <p:attrName>style.visibility</p:attrName>
                                        </p:attrNameLst>
                                      </p:cBhvr>
                                      <p:to>
                                        <p:strVal val="visible"/>
                                      </p:to>
                                    </p:set>
                                    <p:animEffect transition="in" filter="checkerboard(across)">
                                      <p:cBhvr>
                                        <p:cTn id="12" dur="500"/>
                                        <p:tgtEl>
                                          <p:spTgt spid="670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670728"/>
                                        </p:tgtEl>
                                        <p:attrNameLst>
                                          <p:attrName>style.visibility</p:attrName>
                                        </p:attrNameLst>
                                      </p:cBhvr>
                                      <p:to>
                                        <p:strVal val="visible"/>
                                      </p:to>
                                    </p:set>
                                    <p:animEffect transition="in" filter="checkerboard(across)">
                                      <p:cBhvr>
                                        <p:cTn id="17"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1447800"/>
            <a:ext cx="7543800" cy="4114800"/>
          </a:xfrm>
        </p:spPr>
        <p:txBody>
          <a:bodyPr/>
          <a:lstStyle/>
          <a:p>
            <a:pPr>
              <a:defRPr/>
            </a:pPr>
            <a:r>
              <a:rPr lang="en-US" altLang="ja-JP" sz="2400" dirty="0"/>
              <a:t>&lt;Term&gt; ::= &lt;Factor&gt; “*” &lt;Factor&gt; </a:t>
            </a:r>
            <a:r>
              <a:rPr lang="ja-JP" altLang="en-US" sz="2400" dirty="0"/>
              <a:t>の場合</a:t>
            </a:r>
          </a:p>
        </p:txBody>
      </p:sp>
      <p:sp>
        <p:nvSpPr>
          <p:cNvPr id="31748" name="正方形/長方形 3"/>
          <p:cNvSpPr>
            <a:spLocks noChangeArrowheads="1"/>
          </p:cNvSpPr>
          <p:nvPr/>
        </p:nvSpPr>
        <p:spPr bwMode="auto">
          <a:xfrm>
            <a:off x="228600" y="1905000"/>
            <a:ext cx="8686800" cy="4648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parseTerm</a:t>
            </a:r>
            <a:r>
              <a:rPr lang="en-US" altLang="ja-JP" sz="2800" dirty="0"/>
              <a:t> () {</a:t>
            </a:r>
          </a:p>
          <a:p>
            <a:pPr eaLnBrk="1" hangingPunct="1">
              <a:spcBef>
                <a:spcPct val="0"/>
              </a:spcBef>
              <a:buClrTx/>
              <a:buSzTx/>
              <a:buFontTx/>
              <a:buNone/>
            </a:pPr>
            <a:r>
              <a:rPr lang="en-US" altLang="ja-JP" sz="2800" dirty="0"/>
              <a:t>    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if (token == “*”) token = </a:t>
            </a:r>
            <a:r>
              <a:rPr lang="en-US" altLang="ja-JP" sz="2800" dirty="0" err="1"/>
              <a:t>nextToken</a:t>
            </a:r>
            <a:r>
              <a:rPr lang="en-US" altLang="ja-JP" sz="2800" dirty="0"/>
              <a:t>();</a:t>
            </a:r>
          </a:p>
          <a:p>
            <a:pPr eaLnBrk="1" hangingPunct="1">
              <a:spcBef>
                <a:spcPct val="0"/>
              </a:spcBef>
              <a:buClrTx/>
              <a:buSzTx/>
              <a:buFontTx/>
              <a:buNone/>
            </a:pPr>
            <a:r>
              <a:rPr lang="ja-JP" altLang="en-US" sz="2800" dirty="0"/>
              <a:t>        </a:t>
            </a:r>
            <a:r>
              <a:rPr lang="en-US" altLang="ja-JP" sz="2800" dirty="0"/>
              <a:t>else </a:t>
            </a:r>
            <a:r>
              <a:rPr lang="en-US" altLang="ja-JP" sz="2800" dirty="0" err="1"/>
              <a:t>syntaxError</a:t>
            </a:r>
            <a:r>
              <a:rPr lang="en-US" altLang="ja-JP" sz="2800" dirty="0"/>
              <a:t>();</a:t>
            </a:r>
            <a:endParaRPr lang="en-US" altLang="ja-JP" sz="2400" dirty="0">
              <a:solidFill>
                <a:srgbClr val="FFFF99"/>
              </a:solidFill>
            </a:endParaRPr>
          </a:p>
          <a:p>
            <a:pPr eaLnBrk="1" hangingPunct="1">
              <a:spcBef>
                <a:spcPct val="0"/>
              </a:spcBef>
              <a:buClrTx/>
              <a:buSzTx/>
              <a:buFontTx/>
              <a:buNone/>
            </a:pPr>
            <a:r>
              <a:rPr lang="ja-JP" altLang="en-US" sz="2800" dirty="0"/>
              <a:t>    </a:t>
            </a:r>
            <a:r>
              <a:rPr lang="en-US" altLang="ja-JP" sz="2800" dirty="0"/>
              <a:t>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ja-JP" altLang="en-US" sz="2800" dirty="0"/>
              <a:t>    </a:t>
            </a:r>
            <a:r>
              <a:rPr lang="en-US" altLang="ja-JP" sz="2800" dirty="0"/>
              <a:t>appendCode (MUL);</a:t>
            </a:r>
          </a:p>
          <a:p>
            <a:pPr eaLnBrk="1" hangingPunct="1">
              <a:spcBef>
                <a:spcPct val="0"/>
              </a:spcBef>
              <a:buClrTx/>
              <a:buSzTx/>
              <a:buFontTx/>
              <a:buNone/>
            </a:pPr>
            <a:r>
              <a:rPr lang="en-US" altLang="ja-JP" sz="2800" dirty="0"/>
              <a:t>}</a:t>
            </a:r>
          </a:p>
        </p:txBody>
      </p:sp>
      <p:sp useBgFill="1">
        <p:nvSpPr>
          <p:cNvPr id="672773" name="AutoShape 5"/>
          <p:cNvSpPr>
            <a:spLocks noChangeArrowheads="1"/>
          </p:cNvSpPr>
          <p:nvPr/>
        </p:nvSpPr>
        <p:spPr bwMode="auto">
          <a:xfrm>
            <a:off x="6553200" y="2895600"/>
            <a:ext cx="2209800" cy="1219200"/>
          </a:xfrm>
          <a:prstGeom prst="wedgeRoundRectCallout">
            <a:avLst>
              <a:gd name="adj1" fmla="val -43102"/>
              <a:gd name="adj2" fmla="val -6002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&lt;</a:t>
            </a:r>
            <a:r>
              <a:rPr lang="en-US" altLang="ja-JP" sz="2400"/>
              <a:t>Factor&gt; </a:t>
            </a:r>
            <a:r>
              <a:rPr lang="ja-JP" altLang="en-US" sz="2400"/>
              <a:t>の</a:t>
            </a:r>
          </a:p>
          <a:p>
            <a:pPr algn="ctr" eaLnBrk="1" hangingPunct="1"/>
            <a:r>
              <a:rPr lang="ja-JP" altLang="en-US" sz="2400"/>
              <a:t>コードが</a:t>
            </a:r>
          </a:p>
          <a:p>
            <a:pPr algn="ctr" eaLnBrk="1" hangingPunct="1"/>
            <a:r>
              <a:rPr lang="ja-JP" altLang="en-US" sz="2400"/>
              <a:t>詰まれる</a:t>
            </a:r>
          </a:p>
        </p:txBody>
      </p:sp>
      <p:sp useBgFill="1">
        <p:nvSpPr>
          <p:cNvPr id="672774" name="AutoShape 6"/>
          <p:cNvSpPr>
            <a:spLocks noChangeArrowheads="1"/>
          </p:cNvSpPr>
          <p:nvPr/>
        </p:nvSpPr>
        <p:spPr bwMode="auto">
          <a:xfrm>
            <a:off x="1143000" y="5638800"/>
            <a:ext cx="4343400" cy="533400"/>
          </a:xfrm>
          <a:prstGeom prst="wedgeRoundRectCallout">
            <a:avLst>
              <a:gd name="adj1" fmla="val -13486"/>
              <a:gd name="adj2" fmla="val -9851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最後に演算子のコードを詰む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72773"/>
                                        </p:tgtEl>
                                        <p:attrNameLst>
                                          <p:attrName>style.visibility</p:attrName>
                                        </p:attrNameLst>
                                      </p:cBhvr>
                                      <p:to>
                                        <p:strVal val="visible"/>
                                      </p:to>
                                    </p:set>
                                    <p:animEffect transition="in" filter="checkerboard(across)">
                                      <p:cBhvr>
                                        <p:cTn id="7" dur="500"/>
                                        <p:tgtEl>
                                          <p:spTgt spid="6727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72774"/>
                                        </p:tgtEl>
                                        <p:attrNameLst>
                                          <p:attrName>style.visibility</p:attrName>
                                        </p:attrNameLst>
                                      </p:cBhvr>
                                      <p:to>
                                        <p:strVal val="visible"/>
                                      </p:to>
                                    </p:set>
                                    <p:animEffect transition="in" filter="checkerboard(across)">
                                      <p:cBhvr>
                                        <p:cTn id="12" dur="500"/>
                                        <p:tgtEl>
                                          <p:spTgt spid="672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3" grpId="0" animBg="1" autoUpdateAnimBg="0"/>
      <p:bldP spid="672774"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dirty="0"/>
              <a:t>結合性とコード</a:t>
            </a:r>
          </a:p>
        </p:txBody>
      </p:sp>
      <p:sp>
        <p:nvSpPr>
          <p:cNvPr id="5" name="コンテンツ プレースホルダ 4"/>
          <p:cNvSpPr>
            <a:spLocks noGrp="1"/>
          </p:cNvSpPr>
          <p:nvPr>
            <p:ph idx="4294967295"/>
          </p:nvPr>
        </p:nvSpPr>
        <p:spPr>
          <a:xfrm>
            <a:off x="1066800" y="1447800"/>
            <a:ext cx="7543800" cy="4114800"/>
          </a:xfrm>
        </p:spPr>
        <p:txBody>
          <a:bodyPr/>
          <a:lstStyle/>
          <a:p>
            <a:pPr>
              <a:defRPr/>
            </a:pPr>
            <a:r>
              <a:rPr lang="en-US" altLang="ja-JP" sz="2400" dirty="0"/>
              <a:t>a</a:t>
            </a:r>
            <a:r>
              <a:rPr lang="ja-JP" altLang="en-US" sz="2400" dirty="0"/>
              <a:t> </a:t>
            </a:r>
            <a:r>
              <a:rPr lang="en-US" altLang="ja-JP" sz="2400" dirty="0"/>
              <a:t>+ b + c + d </a:t>
            </a:r>
            <a:r>
              <a:rPr lang="ja-JP" altLang="en-US" sz="2400" dirty="0"/>
              <a:t>のコード</a:t>
            </a:r>
          </a:p>
        </p:txBody>
      </p:sp>
      <p:sp>
        <p:nvSpPr>
          <p:cNvPr id="3" name="テキスト ボックス 2"/>
          <p:cNvSpPr txBox="1"/>
          <p:nvPr/>
        </p:nvSpPr>
        <p:spPr>
          <a:xfrm>
            <a:off x="914400" y="1828800"/>
            <a:ext cx="5913798" cy="523220"/>
          </a:xfrm>
          <a:prstGeom prst="rect">
            <a:avLst/>
          </a:prstGeom>
          <a:noFill/>
        </p:spPr>
        <p:txBody>
          <a:bodyPr wrap="none" rtlCol="0">
            <a:spAutoFit/>
          </a:bodyPr>
          <a:lstStyle/>
          <a:p>
            <a:r>
              <a:rPr lang="en-US" altLang="ja-JP" sz="2800" dirty="0"/>
              <a:t>(</a:t>
            </a:r>
            <a:r>
              <a:rPr kumimoji="1" lang="en-US" altLang="ja-JP" sz="2800" dirty="0"/>
              <a:t>(a + b) + c) + d </a:t>
            </a:r>
            <a:r>
              <a:rPr lang="en-US" altLang="ja-JP" sz="2800" dirty="0"/>
              <a:t>?       a + (b + (c + d)) ?</a:t>
            </a:r>
            <a:endParaRPr kumimoji="1" lang="ja-JP" altLang="en-US" sz="2800" dirty="0"/>
          </a:p>
        </p:txBody>
      </p:sp>
      <p:sp>
        <p:nvSpPr>
          <p:cNvPr id="8" name="テキスト ボックス 7"/>
          <p:cNvSpPr txBox="1"/>
          <p:nvPr/>
        </p:nvSpPr>
        <p:spPr>
          <a:xfrm>
            <a:off x="1385668" y="2284926"/>
            <a:ext cx="4762842" cy="523220"/>
          </a:xfrm>
          <a:prstGeom prst="rect">
            <a:avLst/>
          </a:prstGeom>
          <a:noFill/>
        </p:spPr>
        <p:txBody>
          <a:bodyPr wrap="none" rtlCol="0">
            <a:spAutoFit/>
          </a:bodyPr>
          <a:lstStyle/>
          <a:p>
            <a:r>
              <a:rPr lang="ja-JP" altLang="en-US" sz="2800" dirty="0"/>
              <a:t>左結合的</a:t>
            </a:r>
            <a:r>
              <a:rPr lang="en-US" altLang="ja-JP" sz="2800" dirty="0"/>
              <a:t>                   </a:t>
            </a:r>
            <a:r>
              <a:rPr lang="ja-JP" altLang="en-US" sz="2800" dirty="0"/>
              <a:t>右結合的</a:t>
            </a:r>
            <a:endParaRPr kumimoji="1" lang="ja-JP" altLang="en-US" sz="2800" dirty="0"/>
          </a:p>
        </p:txBody>
      </p:sp>
      <p:sp>
        <p:nvSpPr>
          <p:cNvPr id="4" name="正方形/長方形 3"/>
          <p:cNvSpPr/>
          <p:nvPr/>
        </p:nvSpPr>
        <p:spPr bwMode="auto">
          <a:xfrm>
            <a:off x="566689" y="3347259"/>
            <a:ext cx="3200400" cy="3200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800" dirty="0">
                <a:effectLst>
                  <a:outerShdw blurRad="38100" dist="38100" dir="2700000" algn="tl">
                    <a:srgbClr val="000000">
                      <a:alpha val="43137"/>
                    </a:srgbClr>
                  </a:outerShdw>
                </a:effectLst>
              </a:rPr>
              <a:t>PUSH a </a:t>
            </a:r>
            <a:r>
              <a:rPr lang="ja-JP" altLang="en-US" sz="2400" dirty="0">
                <a:effectLst>
                  <a:outerShdw blurRad="38100" dist="38100" dir="2700000" algn="tl">
                    <a:srgbClr val="000000">
                      <a:alpha val="43137"/>
                    </a:srgbClr>
                  </a:outerShdw>
                </a:effectLst>
              </a:rPr>
              <a:t>のアドレス</a:t>
            </a:r>
            <a:endParaRPr lang="en-US" altLang="ja-JP" sz="2400" dirty="0">
              <a:effectLst>
                <a:outerShdw blurRad="38100" dist="38100" dir="2700000" algn="tl">
                  <a:srgbClr val="000000">
                    <a:alpha val="43137"/>
                  </a:srgbClr>
                </a:outerShdw>
              </a:effectLst>
            </a:endParaRP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PUSH b </a:t>
            </a:r>
            <a:r>
              <a:rPr kumimoji="1" lang="ja-JP" altLang="en-US" sz="24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のアドレス</a:t>
            </a:r>
            <a:endParaRPr kumimoji="1" lang="en-US" altLang="ja-JP" sz="24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en-US" altLang="ja-JP" sz="2800" dirty="0">
                <a:effectLst>
                  <a:outerShdw blurRad="38100" dist="38100" dir="2700000" algn="tl">
                    <a:srgbClr val="000000">
                      <a:alpha val="43137"/>
                    </a:srgbClr>
                  </a:outerShdw>
                </a:effectLst>
              </a:rPr>
              <a:t>ADD</a:t>
            </a:r>
          </a:p>
          <a:p>
            <a:pPr eaLnBrk="1" hangingPunct="1"/>
            <a:r>
              <a:rPr lang="en-US" altLang="ja-JP" sz="2800" dirty="0">
                <a:effectLst>
                  <a:outerShdw blurRad="38100" dist="38100" dir="2700000" algn="tl">
                    <a:srgbClr val="000000">
                      <a:alpha val="43137"/>
                    </a:srgbClr>
                  </a:outerShdw>
                </a:effectLst>
              </a:rPr>
              <a:t>PUSH c </a:t>
            </a:r>
            <a:r>
              <a:rPr lang="ja-JP" altLang="en-US" sz="2400" dirty="0">
                <a:effectLst>
                  <a:outerShdw blurRad="38100" dist="38100" dir="2700000" algn="tl">
                    <a:srgbClr val="000000">
                      <a:alpha val="43137"/>
                    </a:srgbClr>
                  </a:outerShdw>
                </a:effectLst>
              </a:rPr>
              <a:t>のアドレス</a:t>
            </a:r>
            <a:endParaRPr lang="en-US" altLang="ja-JP" sz="2400" dirty="0">
              <a:effectLst>
                <a:outerShdw blurRad="38100" dist="38100" dir="2700000" algn="tl">
                  <a:srgbClr val="000000">
                    <a:alpha val="43137"/>
                  </a:srgbClr>
                </a:outerShdw>
              </a:effectLst>
            </a:endParaRPr>
          </a:p>
          <a:p>
            <a:pPr eaLnBrk="1" hangingPunct="1"/>
            <a:r>
              <a:rPr lang="en-US" altLang="ja-JP" sz="2800" dirty="0">
                <a:effectLst>
                  <a:outerShdw blurRad="38100" dist="38100" dir="2700000" algn="tl">
                    <a:srgbClr val="000000">
                      <a:alpha val="43137"/>
                    </a:srgbClr>
                  </a:outerShdw>
                </a:effectLst>
              </a:rPr>
              <a:t>ADD</a:t>
            </a:r>
          </a:p>
          <a:p>
            <a:pPr eaLnBrk="1" hangingPunct="1"/>
            <a:r>
              <a:rPr lang="en-US" altLang="ja-JP" sz="2800" dirty="0">
                <a:effectLst>
                  <a:outerShdw blurRad="38100" dist="38100" dir="2700000" algn="tl">
                    <a:srgbClr val="000000">
                      <a:alpha val="43137"/>
                    </a:srgbClr>
                  </a:outerShdw>
                </a:effectLst>
              </a:rPr>
              <a:t>PUSH d </a:t>
            </a:r>
            <a:r>
              <a:rPr lang="ja-JP" altLang="en-US" sz="2400" dirty="0">
                <a:effectLst>
                  <a:outerShdw blurRad="38100" dist="38100" dir="2700000" algn="tl">
                    <a:srgbClr val="000000">
                      <a:alpha val="43137"/>
                    </a:srgbClr>
                  </a:outerShdw>
                </a:effectLst>
              </a:rPr>
              <a:t>のアドレス</a:t>
            </a:r>
            <a:endParaRPr lang="en-US" altLang="ja-JP" sz="2400" dirty="0">
              <a:effectLst>
                <a:outerShdw blurRad="38100" dist="38100" dir="2700000" algn="tl">
                  <a:srgbClr val="000000">
                    <a:alpha val="43137"/>
                  </a:srgbClr>
                </a:outerShdw>
              </a:effectLst>
            </a:endParaRPr>
          </a:p>
          <a:p>
            <a:pPr eaLnBrk="1" hangingPunct="1"/>
            <a:r>
              <a:rPr lang="en-US" altLang="ja-JP" sz="2800" dirty="0">
                <a:effectLst>
                  <a:outerShdw blurRad="38100" dist="38100" dir="2700000" algn="tl">
                    <a:srgbClr val="000000">
                      <a:alpha val="43137"/>
                    </a:srgbClr>
                  </a:outerShdw>
                </a:effectLst>
              </a:rPr>
              <a:t>ADD</a:t>
            </a:r>
          </a:p>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8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0" name="正方形/長方形 9"/>
          <p:cNvSpPr/>
          <p:nvPr/>
        </p:nvSpPr>
        <p:spPr bwMode="auto">
          <a:xfrm>
            <a:off x="3931521" y="3347259"/>
            <a:ext cx="3200400" cy="3200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800" dirty="0">
                <a:effectLst>
                  <a:outerShdw blurRad="38100" dist="38100" dir="2700000" algn="tl">
                    <a:srgbClr val="000000">
                      <a:alpha val="43137"/>
                    </a:srgbClr>
                  </a:outerShdw>
                </a:effectLst>
              </a:rPr>
              <a:t>PUSH a </a:t>
            </a:r>
            <a:r>
              <a:rPr lang="ja-JP" altLang="en-US" sz="2400" dirty="0">
                <a:effectLst>
                  <a:outerShdw blurRad="38100" dist="38100" dir="2700000" algn="tl">
                    <a:srgbClr val="000000">
                      <a:alpha val="43137"/>
                    </a:srgbClr>
                  </a:outerShdw>
                </a:effectLst>
              </a:rPr>
              <a:t>のアドレス</a:t>
            </a:r>
            <a:endParaRPr lang="en-US" altLang="ja-JP" sz="2400" dirty="0">
              <a:effectLst>
                <a:outerShdw blurRad="38100" dist="38100" dir="2700000" algn="tl">
                  <a:srgbClr val="000000">
                    <a:alpha val="43137"/>
                  </a:srgbClr>
                </a:outerShdw>
              </a:effectLst>
            </a:endParaRP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PUSH b </a:t>
            </a:r>
            <a:r>
              <a:rPr kumimoji="1" lang="ja-JP" altLang="en-US" sz="24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のアドレス</a:t>
            </a:r>
            <a:endParaRPr kumimoji="1" lang="en-US" altLang="ja-JP" sz="24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a:p>
            <a:pPr eaLnBrk="1" hangingPunct="1"/>
            <a:r>
              <a:rPr lang="en-US" altLang="ja-JP" sz="2800" dirty="0">
                <a:effectLst>
                  <a:outerShdw blurRad="38100" dist="38100" dir="2700000" algn="tl">
                    <a:srgbClr val="000000">
                      <a:alpha val="43137"/>
                    </a:srgbClr>
                  </a:outerShdw>
                </a:effectLst>
              </a:rPr>
              <a:t>PUSH c </a:t>
            </a:r>
            <a:r>
              <a:rPr lang="ja-JP" altLang="en-US" sz="2400" dirty="0">
                <a:effectLst>
                  <a:outerShdw blurRad="38100" dist="38100" dir="2700000" algn="tl">
                    <a:srgbClr val="000000">
                      <a:alpha val="43137"/>
                    </a:srgbClr>
                  </a:outerShdw>
                </a:effectLst>
              </a:rPr>
              <a:t>のアドレス</a:t>
            </a:r>
            <a:endParaRPr lang="en-US" altLang="ja-JP" sz="2800" dirty="0">
              <a:effectLst>
                <a:outerShdw blurRad="38100" dist="38100" dir="2700000" algn="tl">
                  <a:srgbClr val="000000">
                    <a:alpha val="43137"/>
                  </a:srgbClr>
                </a:outerShdw>
              </a:effectLst>
            </a:endParaRPr>
          </a:p>
          <a:p>
            <a:pPr eaLnBrk="1" hangingPunct="1"/>
            <a:r>
              <a:rPr lang="en-US" altLang="ja-JP" sz="2800" dirty="0">
                <a:effectLst>
                  <a:outerShdw blurRad="38100" dist="38100" dir="2700000" algn="tl">
                    <a:srgbClr val="000000">
                      <a:alpha val="43137"/>
                    </a:srgbClr>
                  </a:outerShdw>
                </a:effectLst>
              </a:rPr>
              <a:t>PUSH d </a:t>
            </a:r>
            <a:r>
              <a:rPr lang="ja-JP" altLang="en-US" sz="2400" dirty="0">
                <a:effectLst>
                  <a:outerShdw blurRad="38100" dist="38100" dir="2700000" algn="tl">
                    <a:srgbClr val="000000">
                      <a:alpha val="43137"/>
                    </a:srgbClr>
                  </a:outerShdw>
                </a:effectLst>
              </a:rPr>
              <a:t>のアドレス</a:t>
            </a:r>
            <a:endParaRPr lang="en-US" altLang="ja-JP" sz="2400" dirty="0">
              <a:effectLst>
                <a:outerShdw blurRad="38100" dist="38100" dir="2700000" algn="tl">
                  <a:srgbClr val="000000">
                    <a:alpha val="43137"/>
                  </a:srgbClr>
                </a:outerShdw>
              </a:effectLst>
            </a:endParaRPr>
          </a:p>
          <a:p>
            <a:pPr eaLnBrk="1" hangingPunct="1"/>
            <a:r>
              <a:rPr lang="en-US" altLang="ja-JP" sz="2800" dirty="0">
                <a:effectLst>
                  <a:outerShdw blurRad="38100" dist="38100" dir="2700000" algn="tl">
                    <a:srgbClr val="000000">
                      <a:alpha val="43137"/>
                    </a:srgbClr>
                  </a:outerShdw>
                </a:effectLst>
              </a:rPr>
              <a:t>ADD</a:t>
            </a:r>
          </a:p>
          <a:p>
            <a:pPr eaLnBrk="1" hangingPunct="1"/>
            <a:r>
              <a:rPr lang="en-US" altLang="ja-JP" sz="2800" dirty="0">
                <a:effectLst>
                  <a:outerShdw blurRad="38100" dist="38100" dir="2700000" algn="tl">
                    <a:srgbClr val="000000">
                      <a:alpha val="43137"/>
                    </a:srgbClr>
                  </a:outerShdw>
                </a:effectLst>
              </a:rPr>
              <a:t>ADD</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ADD</a:t>
            </a:r>
            <a:endParaRPr kumimoji="1" lang="ja-JP" altLang="en-US" sz="28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1" name="テキスト ボックス 10"/>
          <p:cNvSpPr txBox="1"/>
          <p:nvPr/>
        </p:nvSpPr>
        <p:spPr>
          <a:xfrm>
            <a:off x="902368" y="2800433"/>
            <a:ext cx="5711820" cy="523220"/>
          </a:xfrm>
          <a:prstGeom prst="rect">
            <a:avLst/>
          </a:prstGeom>
          <a:noFill/>
        </p:spPr>
        <p:txBody>
          <a:bodyPr wrap="none" rtlCol="0">
            <a:spAutoFit/>
          </a:bodyPr>
          <a:lstStyle/>
          <a:p>
            <a:r>
              <a:rPr lang="en-US" altLang="ja-JP" sz="2800" dirty="0"/>
              <a:t>a b + c + d +                     a b c d + + +</a:t>
            </a:r>
            <a:endParaRPr kumimoji="1" lang="ja-JP" altLang="en-US" sz="2800" dirty="0"/>
          </a:p>
        </p:txBody>
      </p:sp>
      <p:sp useBgFill="1">
        <p:nvSpPr>
          <p:cNvPr id="6" name="テキスト ボックス 5"/>
          <p:cNvSpPr txBox="1"/>
          <p:nvPr/>
        </p:nvSpPr>
        <p:spPr>
          <a:xfrm>
            <a:off x="6229926" y="5158770"/>
            <a:ext cx="2813591" cy="1569660"/>
          </a:xfrm>
          <a:prstGeom prst="rect">
            <a:avLst/>
          </a:prstGeom>
        </p:spPr>
        <p:txBody>
          <a:bodyPr wrap="none" rtlCol="0">
            <a:spAutoFit/>
          </a:bodyPr>
          <a:lstStyle/>
          <a:p>
            <a:r>
              <a:rPr lang="ja-JP" altLang="en-US" dirty="0"/>
              <a:t>コード生成時に</a:t>
            </a:r>
            <a:endParaRPr lang="en-US" altLang="ja-JP" dirty="0"/>
          </a:p>
          <a:p>
            <a:r>
              <a:rPr lang="ja-JP" altLang="en-US" dirty="0"/>
              <a:t>結合性の</a:t>
            </a:r>
            <a:endParaRPr lang="en-US" altLang="ja-JP" dirty="0"/>
          </a:p>
          <a:p>
            <a:r>
              <a:rPr kumimoji="1" lang="ja-JP" altLang="en-US" dirty="0"/>
              <a:t>確認が必要</a:t>
            </a:r>
          </a:p>
        </p:txBody>
      </p:sp>
    </p:spTree>
    <p:extLst>
      <p:ext uri="{BB962C8B-B14F-4D97-AF65-F5344CB8AC3E}">
        <p14:creationId xmlns:p14="http://schemas.microsoft.com/office/powerpoint/2010/main" val="242083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par>
                          <p:cTn id="23" fill="hold">
                            <p:stCondLst>
                              <p:cond delay="500"/>
                            </p:stCondLst>
                            <p:childTnLst>
                              <p:par>
                                <p:cTn id="24" presetID="5" presetClass="entr" presetSubtype="1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heckerboard(across)">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checkerboard(across)">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4" grpId="0" animBg="1"/>
      <p:bldP spid="10" grpId="0" animBg="1"/>
      <p:bldP spid="11"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66800" y="228600"/>
            <a:ext cx="73914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処理の流れ</a:t>
            </a:r>
            <a:br>
              <a:rPr lang="ja-JP" altLang="en-US" dirty="0">
                <a:effectLst/>
              </a:rPr>
            </a:br>
            <a:r>
              <a:rPr lang="ja-JP" altLang="en-US" sz="3600" dirty="0">
                <a:effectLst/>
              </a:rPr>
              <a:t>情報システムプロジェクト</a:t>
            </a:r>
            <a:r>
              <a:rPr lang="en-US" altLang="ja-JP" sz="3600" dirty="0">
                <a:effectLst/>
              </a:rPr>
              <a:t>I</a:t>
            </a:r>
            <a:r>
              <a:rPr lang="ja-JP" altLang="en-US" sz="3600" dirty="0">
                <a:effectLst/>
              </a:rPr>
              <a:t>の場合</a:t>
            </a:r>
          </a:p>
        </p:txBody>
      </p:sp>
      <p:sp>
        <p:nvSpPr>
          <p:cNvPr id="258051" name="Rectangle 3"/>
          <p:cNvSpPr>
            <a:spLocks noChangeArrowheads="1"/>
          </p:cNvSpPr>
          <p:nvPr/>
        </p:nvSpPr>
        <p:spPr bwMode="auto">
          <a:xfrm>
            <a:off x="381000" y="1447800"/>
            <a:ext cx="2590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output (ab);</a:t>
            </a:r>
          </a:p>
        </p:txBody>
      </p:sp>
      <p:sp>
        <p:nvSpPr>
          <p:cNvPr id="258058" name="Text Box 10"/>
          <p:cNvSpPr txBox="1">
            <a:spLocks noChangeArrowheads="1"/>
          </p:cNvSpPr>
          <p:nvPr/>
        </p:nvSpPr>
        <p:spPr bwMode="auto">
          <a:xfrm>
            <a:off x="3505200" y="22860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マイクロ構文の文法に従い解析</a:t>
            </a:r>
          </a:p>
        </p:txBody>
      </p:sp>
      <p:grpSp>
        <p:nvGrpSpPr>
          <p:cNvPr id="258072" name="Group 24"/>
          <p:cNvGrpSpPr>
            <a:grpSpLocks/>
          </p:cNvGrpSpPr>
          <p:nvPr/>
        </p:nvGrpSpPr>
        <p:grpSpPr bwMode="auto">
          <a:xfrm>
            <a:off x="381000" y="1981200"/>
            <a:ext cx="2819400" cy="762000"/>
            <a:chOff x="576" y="1296"/>
            <a:chExt cx="1776" cy="480"/>
          </a:xfrm>
        </p:grpSpPr>
        <p:sp>
          <p:nvSpPr>
            <p:cNvPr id="258052" name="Rectangle 4"/>
            <p:cNvSpPr>
              <a:spLocks noChangeArrowheads="1"/>
            </p:cNvSpPr>
            <p:nvPr/>
          </p:nvSpPr>
          <p:spPr bwMode="auto">
            <a:xfrm>
              <a:off x="576" y="1440"/>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字句解析系</a:t>
              </a:r>
              <a:endParaRPr lang="en-US" altLang="ja-JP" dirty="0"/>
            </a:p>
          </p:txBody>
        </p:sp>
        <p:sp>
          <p:nvSpPr>
            <p:cNvPr id="258060" name="Line 12"/>
            <p:cNvSpPr>
              <a:spLocks noChangeShapeType="1"/>
            </p:cNvSpPr>
            <p:nvPr/>
          </p:nvSpPr>
          <p:spPr bwMode="auto">
            <a:xfrm>
              <a:off x="1440" y="129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grpSp>
        <p:nvGrpSpPr>
          <p:cNvPr id="258073" name="Group 25"/>
          <p:cNvGrpSpPr>
            <a:grpSpLocks/>
          </p:cNvGrpSpPr>
          <p:nvPr/>
        </p:nvGrpSpPr>
        <p:grpSpPr bwMode="auto">
          <a:xfrm>
            <a:off x="381000" y="2743198"/>
            <a:ext cx="5268918" cy="815975"/>
            <a:chOff x="576" y="1776"/>
            <a:chExt cx="3319" cy="514"/>
          </a:xfrm>
        </p:grpSpPr>
        <p:sp>
          <p:nvSpPr>
            <p:cNvPr id="258059" name="Text Box 11"/>
            <p:cNvSpPr txBox="1">
              <a:spLocks noChangeArrowheads="1"/>
            </p:cNvSpPr>
            <p:nvPr/>
          </p:nvSpPr>
          <p:spPr bwMode="auto">
            <a:xfrm>
              <a:off x="576" y="1920"/>
              <a:ext cx="3319"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“output”  “(”   </a:t>
              </a:r>
              <a:r>
                <a:rPr lang="ja-JP" altLang="en-US" sz="2800" dirty="0"/>
                <a:t>変数名</a:t>
              </a:r>
              <a:r>
                <a:rPr lang="ja-JP" altLang="en-US" dirty="0"/>
                <a:t>   </a:t>
              </a:r>
              <a:r>
                <a:rPr lang="en-US" altLang="ja-JP" dirty="0"/>
                <a:t>“</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1" name="Line 13"/>
            <p:cNvSpPr>
              <a:spLocks noChangeShapeType="1"/>
            </p:cNvSpPr>
            <p:nvPr/>
          </p:nvSpPr>
          <p:spPr bwMode="auto">
            <a:xfrm>
              <a:off x="1440" y="177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
        <p:nvSpPr>
          <p:cNvPr id="258063" name="Text Box 15"/>
          <p:cNvSpPr txBox="1">
            <a:spLocks noChangeArrowheads="1"/>
          </p:cNvSpPr>
          <p:nvPr/>
        </p:nvSpPr>
        <p:spPr bwMode="auto">
          <a:xfrm>
            <a:off x="3505200" y="388620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マクロ構文の文法に従い解析</a:t>
            </a:r>
          </a:p>
        </p:txBody>
      </p:sp>
      <p:grpSp>
        <p:nvGrpSpPr>
          <p:cNvPr id="258074" name="Group 26"/>
          <p:cNvGrpSpPr>
            <a:grpSpLocks/>
          </p:cNvGrpSpPr>
          <p:nvPr/>
        </p:nvGrpSpPr>
        <p:grpSpPr bwMode="auto">
          <a:xfrm>
            <a:off x="381000" y="3581400"/>
            <a:ext cx="2819400" cy="762000"/>
            <a:chOff x="576" y="2304"/>
            <a:chExt cx="1776" cy="480"/>
          </a:xfrm>
        </p:grpSpPr>
        <p:sp>
          <p:nvSpPr>
            <p:cNvPr id="258062" name="Rectangle 14"/>
            <p:cNvSpPr>
              <a:spLocks noChangeArrowheads="1"/>
            </p:cNvSpPr>
            <p:nvPr/>
          </p:nvSpPr>
          <p:spPr bwMode="auto">
            <a:xfrm>
              <a:off x="576" y="244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構文解析系</a:t>
              </a:r>
              <a:endParaRPr lang="en-US" altLang="ja-JP" dirty="0"/>
            </a:p>
          </p:txBody>
        </p:sp>
        <p:sp>
          <p:nvSpPr>
            <p:cNvPr id="258066" name="Line 18"/>
            <p:cNvSpPr>
              <a:spLocks noChangeShapeType="1"/>
            </p:cNvSpPr>
            <p:nvPr/>
          </p:nvSpPr>
          <p:spPr bwMode="auto">
            <a:xfrm>
              <a:off x="1440" y="230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grpSp>
        <p:nvGrpSpPr>
          <p:cNvPr id="258076" name="Group 28"/>
          <p:cNvGrpSpPr>
            <a:grpSpLocks/>
          </p:cNvGrpSpPr>
          <p:nvPr/>
        </p:nvGrpSpPr>
        <p:grpSpPr bwMode="auto">
          <a:xfrm>
            <a:off x="381000" y="4343397"/>
            <a:ext cx="8496304" cy="815975"/>
            <a:chOff x="576" y="2784"/>
            <a:chExt cx="5352" cy="514"/>
          </a:xfrm>
        </p:grpSpPr>
        <p:sp>
          <p:nvSpPr>
            <p:cNvPr id="258064" name="Text Box 16"/>
            <p:cNvSpPr txBox="1">
              <a:spLocks noChangeArrowheads="1"/>
            </p:cNvSpPr>
            <p:nvPr/>
          </p:nvSpPr>
          <p:spPr bwMode="auto">
            <a:xfrm>
              <a:off x="576" y="2928"/>
              <a:ext cx="535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&lt;</a:t>
              </a:r>
              <a:r>
                <a:rPr lang="en-US" altLang="ja-JP" dirty="0" err="1"/>
                <a:t>output_statement</a:t>
              </a:r>
              <a:r>
                <a:rPr lang="en-US" altLang="ja-JP" dirty="0"/>
                <a:t>&gt; ::= “output” “(” &lt;</a:t>
              </a:r>
              <a:r>
                <a:rPr lang="en-US" altLang="ja-JP" dirty="0" err="1"/>
                <a:t>exp</a:t>
              </a:r>
              <a:r>
                <a:rPr lang="en-US" altLang="ja-JP" dirty="0"/>
                <a:t>&gt; “</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5" name="Line 17"/>
            <p:cNvSpPr>
              <a:spLocks noChangeShapeType="1"/>
            </p:cNvSpPr>
            <p:nvPr/>
          </p:nvSpPr>
          <p:spPr bwMode="auto">
            <a:xfrm>
              <a:off x="1440" y="278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7" name="Group 29"/>
          <p:cNvGrpSpPr>
            <a:grpSpLocks/>
          </p:cNvGrpSpPr>
          <p:nvPr/>
        </p:nvGrpSpPr>
        <p:grpSpPr bwMode="auto">
          <a:xfrm>
            <a:off x="381000" y="5181600"/>
            <a:ext cx="2819400" cy="762000"/>
            <a:chOff x="576" y="3264"/>
            <a:chExt cx="1776" cy="480"/>
          </a:xfrm>
        </p:grpSpPr>
        <p:sp>
          <p:nvSpPr>
            <p:cNvPr id="258067" name="Rectangle 19"/>
            <p:cNvSpPr>
              <a:spLocks noChangeArrowheads="1"/>
            </p:cNvSpPr>
            <p:nvPr/>
          </p:nvSpPr>
          <p:spPr bwMode="auto">
            <a:xfrm>
              <a:off x="576" y="340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コード生成系</a:t>
              </a:r>
              <a:endParaRPr lang="en-US" altLang="ja-JP"/>
            </a:p>
          </p:txBody>
        </p:sp>
        <p:sp>
          <p:nvSpPr>
            <p:cNvPr id="258069" name="Line 21"/>
            <p:cNvSpPr>
              <a:spLocks noChangeShapeType="1"/>
            </p:cNvSpPr>
            <p:nvPr/>
          </p:nvSpPr>
          <p:spPr bwMode="auto">
            <a:xfrm>
              <a:off x="1440" y="326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8" name="Group 30"/>
          <p:cNvGrpSpPr>
            <a:grpSpLocks/>
          </p:cNvGrpSpPr>
          <p:nvPr/>
        </p:nvGrpSpPr>
        <p:grpSpPr bwMode="auto">
          <a:xfrm>
            <a:off x="381000" y="5943603"/>
            <a:ext cx="6400800" cy="827088"/>
            <a:chOff x="576" y="3744"/>
            <a:chExt cx="4032" cy="521"/>
          </a:xfrm>
        </p:grpSpPr>
        <p:sp>
          <p:nvSpPr>
            <p:cNvPr id="258068" name="Line 20"/>
            <p:cNvSpPr>
              <a:spLocks noChangeShapeType="1"/>
            </p:cNvSpPr>
            <p:nvPr/>
          </p:nvSpPr>
          <p:spPr bwMode="auto">
            <a:xfrm>
              <a:off x="1440" y="374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8070" name="Text Box 22"/>
            <p:cNvSpPr txBox="1">
              <a:spLocks noChangeArrowheads="1"/>
            </p:cNvSpPr>
            <p:nvPr/>
          </p:nvSpPr>
          <p:spPr bwMode="auto">
            <a:xfrm>
              <a:off x="576" y="3895"/>
              <a:ext cx="403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dirty="0"/>
                <a:t>1. PUSH &amp;ab            2. OUTPUT</a:t>
              </a:r>
            </a:p>
          </p:txBody>
        </p:sp>
      </p:grpSp>
      <p:sp>
        <p:nvSpPr>
          <p:cNvPr id="258071" name="Text Box 23"/>
          <p:cNvSpPr txBox="1">
            <a:spLocks noChangeArrowheads="1"/>
          </p:cNvSpPr>
          <p:nvPr/>
        </p:nvSpPr>
        <p:spPr bwMode="auto">
          <a:xfrm>
            <a:off x="3505200" y="5410200"/>
            <a:ext cx="458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VSM</a:t>
            </a:r>
            <a:r>
              <a:rPr lang="ja-JP" altLang="en-US" sz="2400"/>
              <a:t>アセンブラの文法に従い生成</a:t>
            </a:r>
          </a:p>
        </p:txBody>
      </p:sp>
    </p:spTree>
    <p:extLst>
      <p:ext uri="{BB962C8B-B14F-4D97-AF65-F5344CB8AC3E}">
        <p14:creationId xmlns:p14="http://schemas.microsoft.com/office/powerpoint/2010/main" val="1005350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072"/>
                                        </p:tgtEl>
                                        <p:attrNameLst>
                                          <p:attrName>style.visibility</p:attrName>
                                        </p:attrNameLst>
                                      </p:cBhvr>
                                      <p:to>
                                        <p:strVal val="visible"/>
                                      </p:to>
                                    </p:set>
                                    <p:animEffect transition="in" filter="wipe(up)">
                                      <p:cBhvr>
                                        <p:cTn id="7" dur="500"/>
                                        <p:tgtEl>
                                          <p:spTgt spid="258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58"/>
                                        </p:tgtEl>
                                        <p:attrNameLst>
                                          <p:attrName>style.visibility</p:attrName>
                                        </p:attrNameLst>
                                      </p:cBhvr>
                                      <p:to>
                                        <p:strVal val="visible"/>
                                      </p:to>
                                    </p:set>
                                    <p:animEffect transition="in" filter="checkerboard(across)">
                                      <p:cBhvr>
                                        <p:cTn id="12" dur="500"/>
                                        <p:tgtEl>
                                          <p:spTgt spid="258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8073"/>
                                        </p:tgtEl>
                                        <p:attrNameLst>
                                          <p:attrName>style.visibility</p:attrName>
                                        </p:attrNameLst>
                                      </p:cBhvr>
                                      <p:to>
                                        <p:strVal val="visible"/>
                                      </p:to>
                                    </p:set>
                                    <p:animEffect transition="in" filter="wipe(up)">
                                      <p:cBhvr>
                                        <p:cTn id="17" dur="500"/>
                                        <p:tgtEl>
                                          <p:spTgt spid="2580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58074"/>
                                        </p:tgtEl>
                                        <p:attrNameLst>
                                          <p:attrName>style.visibility</p:attrName>
                                        </p:attrNameLst>
                                      </p:cBhvr>
                                      <p:to>
                                        <p:strVal val="visible"/>
                                      </p:to>
                                    </p:set>
                                    <p:animEffect transition="in" filter="wipe(up)">
                                      <p:cBhvr>
                                        <p:cTn id="22" dur="500"/>
                                        <p:tgtEl>
                                          <p:spTgt spid="2580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8063"/>
                                        </p:tgtEl>
                                        <p:attrNameLst>
                                          <p:attrName>style.visibility</p:attrName>
                                        </p:attrNameLst>
                                      </p:cBhvr>
                                      <p:to>
                                        <p:strVal val="visible"/>
                                      </p:to>
                                    </p:set>
                                    <p:animEffect transition="in" filter="checkerboard(across)">
                                      <p:cBhvr>
                                        <p:cTn id="27" dur="500"/>
                                        <p:tgtEl>
                                          <p:spTgt spid="258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58076"/>
                                        </p:tgtEl>
                                        <p:attrNameLst>
                                          <p:attrName>style.visibility</p:attrName>
                                        </p:attrNameLst>
                                      </p:cBhvr>
                                      <p:to>
                                        <p:strVal val="visible"/>
                                      </p:to>
                                    </p:set>
                                    <p:animEffect transition="in" filter="wipe(up)">
                                      <p:cBhvr>
                                        <p:cTn id="32" dur="500"/>
                                        <p:tgtEl>
                                          <p:spTgt spid="25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58077"/>
                                        </p:tgtEl>
                                        <p:attrNameLst>
                                          <p:attrName>style.visibility</p:attrName>
                                        </p:attrNameLst>
                                      </p:cBhvr>
                                      <p:to>
                                        <p:strVal val="visible"/>
                                      </p:to>
                                    </p:set>
                                    <p:animEffect transition="in" filter="wipe(up)">
                                      <p:cBhvr>
                                        <p:cTn id="37" dur="500"/>
                                        <p:tgtEl>
                                          <p:spTgt spid="25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8071"/>
                                        </p:tgtEl>
                                        <p:attrNameLst>
                                          <p:attrName>style.visibility</p:attrName>
                                        </p:attrNameLst>
                                      </p:cBhvr>
                                      <p:to>
                                        <p:strVal val="visible"/>
                                      </p:to>
                                    </p:set>
                                    <p:animEffect transition="in" filter="checkerboard(across)">
                                      <p:cBhvr>
                                        <p:cTn id="42" dur="500"/>
                                        <p:tgtEl>
                                          <p:spTgt spid="2580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58078"/>
                                        </p:tgtEl>
                                        <p:attrNameLst>
                                          <p:attrName>style.visibility</p:attrName>
                                        </p:attrNameLst>
                                      </p:cBhvr>
                                      <p:to>
                                        <p:strVal val="visible"/>
                                      </p:to>
                                    </p:set>
                                    <p:animEffect transition="in" filter="wipe(up)">
                                      <p:cBhvr>
                                        <p:cTn id="47" dur="500"/>
                                        <p:tgtEl>
                                          <p:spTgt spid="258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8" grpId="0" autoUpdateAnimBg="0"/>
      <p:bldP spid="258063" grpId="0" autoUpdateAnimBg="0"/>
      <p:bldP spid="25807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コード生成プログラム</a:t>
            </a:r>
          </a:p>
        </p:txBody>
      </p:sp>
      <p:sp>
        <p:nvSpPr>
          <p:cNvPr id="5" name="コンテンツ プレースホルダ 4"/>
          <p:cNvSpPr>
            <a:spLocks noGrp="1"/>
          </p:cNvSpPr>
          <p:nvPr>
            <p:ph idx="4294967295"/>
          </p:nvPr>
        </p:nvSpPr>
        <p:spPr>
          <a:xfrm>
            <a:off x="1066800" y="1447800"/>
            <a:ext cx="7924800" cy="4114800"/>
          </a:xfrm>
        </p:spPr>
        <p:txBody>
          <a:bodyPr/>
          <a:lstStyle/>
          <a:p>
            <a:pPr>
              <a:defRPr/>
            </a:pPr>
            <a:r>
              <a:rPr lang="en-US" altLang="ja-JP" sz="2400" dirty="0"/>
              <a:t>&lt;Term&gt; ::= &lt;Factor&gt; { “*” &lt;Factor&gt; } </a:t>
            </a:r>
            <a:r>
              <a:rPr lang="ja-JP" altLang="en-US" sz="2400" dirty="0"/>
              <a:t>の場合　</a:t>
            </a:r>
            <a:r>
              <a:rPr lang="en-US" altLang="ja-JP" sz="2400" dirty="0"/>
              <a:t>(</a:t>
            </a:r>
            <a:r>
              <a:rPr lang="ja-JP" altLang="en-US" sz="2400" dirty="0"/>
              <a:t>左結合的</a:t>
            </a:r>
            <a:r>
              <a:rPr lang="en-US" altLang="ja-JP" sz="2400" dirty="0"/>
              <a:t>)</a:t>
            </a:r>
            <a:endParaRPr lang="ja-JP" altLang="en-US" sz="2400" dirty="0"/>
          </a:p>
        </p:txBody>
      </p:sp>
      <p:sp>
        <p:nvSpPr>
          <p:cNvPr id="32772" name="正方形/長方形 3"/>
          <p:cNvSpPr>
            <a:spLocks noChangeArrowheads="1"/>
          </p:cNvSpPr>
          <p:nvPr/>
        </p:nvSpPr>
        <p:spPr bwMode="auto">
          <a:xfrm>
            <a:off x="228600" y="1905000"/>
            <a:ext cx="8686800" cy="4648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parseTerm</a:t>
            </a:r>
            <a:r>
              <a:rPr lang="en-US" altLang="ja-JP" sz="2800" dirty="0"/>
              <a:t> () {</a:t>
            </a:r>
          </a:p>
          <a:p>
            <a:pPr eaLnBrk="1" hangingPunct="1">
              <a:spcBef>
                <a:spcPct val="0"/>
              </a:spcBef>
              <a:buClrTx/>
              <a:buSzTx/>
              <a:buFontTx/>
              <a:buNone/>
            </a:pPr>
            <a:r>
              <a:rPr lang="en-US" altLang="ja-JP" sz="2800" dirty="0"/>
              <a:t>    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while (token == “*”) {</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endParaRPr lang="ja-JP" altLang="en-US" sz="2400" dirty="0">
              <a:solidFill>
                <a:srgbClr val="FFFF99"/>
              </a:solidFill>
            </a:endParaRPr>
          </a:p>
          <a:p>
            <a:pPr eaLnBrk="1" hangingPunct="1">
              <a:spcBef>
                <a:spcPct val="0"/>
              </a:spcBef>
              <a:buClrTx/>
              <a:buSzTx/>
              <a:buFontTx/>
              <a:buNone/>
            </a:pPr>
            <a:r>
              <a:rPr lang="ja-JP" altLang="en-US" sz="2800" dirty="0"/>
              <a:t>        </a:t>
            </a:r>
            <a:r>
              <a:rPr lang="en-US" altLang="ja-JP" sz="2800" dirty="0"/>
              <a:t>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ja-JP" altLang="en-US" sz="2800" dirty="0"/>
              <a:t>        </a:t>
            </a:r>
            <a:r>
              <a:rPr lang="en-US" altLang="ja-JP" sz="2800" dirty="0"/>
              <a:t>appendCode (MUL);</a:t>
            </a:r>
            <a:endParaRPr lang="ja-JP" altLang="en-US" sz="2400" dirty="0">
              <a:solidFill>
                <a:srgbClr val="FFFF99"/>
              </a:solidFill>
            </a:endParaRP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1"/>
            <a:ext cx="7696200" cy="6096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90863" y="906380"/>
            <a:ext cx="7848600" cy="4114800"/>
          </a:xfrm>
        </p:spPr>
        <p:txBody>
          <a:bodyPr/>
          <a:lstStyle/>
          <a:p>
            <a:pPr>
              <a:defRPr/>
            </a:pPr>
            <a:r>
              <a:rPr lang="en-US" altLang="ja-JP" sz="2400" dirty="0"/>
              <a:t>&lt;Term&gt; ::= &lt;Factor&gt; { “*” &lt;Factor&gt; } </a:t>
            </a:r>
            <a:r>
              <a:rPr lang="ja-JP" altLang="en-US" sz="2400" dirty="0"/>
              <a:t>の場合 </a:t>
            </a:r>
            <a:r>
              <a:rPr lang="en-US" altLang="ja-JP" sz="2400" dirty="0"/>
              <a:t>(</a:t>
            </a:r>
            <a:r>
              <a:rPr lang="ja-JP" altLang="en-US" sz="2400" dirty="0"/>
              <a:t>右結合的</a:t>
            </a:r>
            <a:r>
              <a:rPr lang="en-US" altLang="ja-JP" sz="2400" dirty="0"/>
              <a:t>)</a:t>
            </a:r>
            <a:endParaRPr lang="ja-JP" altLang="en-US" sz="2400" dirty="0"/>
          </a:p>
        </p:txBody>
      </p:sp>
      <p:sp>
        <p:nvSpPr>
          <p:cNvPr id="32772" name="正方形/長方形 3"/>
          <p:cNvSpPr>
            <a:spLocks noChangeArrowheads="1"/>
          </p:cNvSpPr>
          <p:nvPr/>
        </p:nvSpPr>
        <p:spPr bwMode="auto">
          <a:xfrm>
            <a:off x="228599" y="1371600"/>
            <a:ext cx="8710864" cy="53340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parseTerm</a:t>
            </a:r>
            <a:r>
              <a:rPr lang="en-US" altLang="ja-JP" sz="2800" dirty="0"/>
              <a:t> () {</a:t>
            </a:r>
          </a:p>
          <a:p>
            <a:pPr eaLnBrk="1" hangingPunct="1">
              <a:spcBef>
                <a:spcPct val="0"/>
              </a:spcBef>
              <a:buClrTx/>
              <a:buSzTx/>
              <a:buFontTx/>
              <a:buNone/>
            </a:pPr>
            <a:r>
              <a:rPr lang="en-US" altLang="ja-JP" sz="2800" dirty="0"/>
              <a:t>    int n=0;                              </a:t>
            </a:r>
            <a:r>
              <a:rPr lang="en-US" altLang="ja-JP" sz="2800" dirty="0">
                <a:solidFill>
                  <a:srgbClr val="FFFF99"/>
                </a:solidFill>
              </a:rPr>
              <a:t>// “*” </a:t>
            </a:r>
            <a:r>
              <a:rPr lang="ja-JP" altLang="en-US" sz="2800" dirty="0">
                <a:solidFill>
                  <a:srgbClr val="FFFF99"/>
                </a:solidFill>
              </a:rPr>
              <a:t>の個数カウント用</a:t>
            </a:r>
            <a:endParaRPr lang="en-US" altLang="ja-JP" sz="2800" dirty="0">
              <a:solidFill>
                <a:srgbClr val="FFFF99"/>
              </a:solidFill>
            </a:endParaRPr>
          </a:p>
          <a:p>
            <a:pPr eaLnBrk="1" hangingPunct="1">
              <a:spcBef>
                <a:spcPct val="0"/>
              </a:spcBef>
              <a:buClrTx/>
              <a:buSzTx/>
              <a:buFontTx/>
              <a:buNone/>
            </a:pPr>
            <a:r>
              <a:rPr lang="en-US" altLang="ja-JP" sz="2800" dirty="0"/>
              <a:t>    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while (token == “*”) {</a:t>
            </a:r>
          </a:p>
          <a:p>
            <a:pPr eaLnBrk="1" hangingPunct="1">
              <a:spcBef>
                <a:spcPct val="0"/>
              </a:spcBef>
              <a:buClrTx/>
              <a:buSzTx/>
              <a:buFontTx/>
              <a:buNone/>
            </a:pPr>
            <a:r>
              <a:rPr lang="ja-JP" altLang="en-US" sz="2800" dirty="0"/>
              <a:t>        </a:t>
            </a:r>
            <a:r>
              <a:rPr lang="en-US" altLang="ja-JP" sz="2800" dirty="0"/>
              <a:t>++n;                               </a:t>
            </a:r>
            <a:r>
              <a:rPr lang="en-US" altLang="ja-JP" sz="2800" dirty="0">
                <a:solidFill>
                  <a:srgbClr val="FFFF99"/>
                </a:solidFill>
              </a:rPr>
              <a:t>// “*” </a:t>
            </a:r>
            <a:r>
              <a:rPr lang="ja-JP" altLang="en-US" sz="2800" dirty="0">
                <a:solidFill>
                  <a:srgbClr val="FFFF99"/>
                </a:solidFill>
              </a:rPr>
              <a:t>の個数をカウントする</a:t>
            </a:r>
            <a:endParaRPr lang="en-US" altLang="ja-JP" sz="2800" dirty="0">
              <a:solidFill>
                <a:srgbClr val="FFFF99"/>
              </a:solidFill>
            </a:endParaRP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endParaRPr lang="ja-JP" altLang="en-US" sz="2400" dirty="0">
              <a:solidFill>
                <a:srgbClr val="FFFF99"/>
              </a:solidFill>
            </a:endParaRPr>
          </a:p>
          <a:p>
            <a:pPr eaLnBrk="1" hangingPunct="1">
              <a:spcBef>
                <a:spcPct val="0"/>
              </a:spcBef>
              <a:buClrTx/>
              <a:buSzTx/>
              <a:buFontTx/>
              <a:buNone/>
            </a:pPr>
            <a:r>
              <a:rPr lang="ja-JP" altLang="en-US" sz="2800" dirty="0"/>
              <a:t>        </a:t>
            </a:r>
            <a:r>
              <a:rPr lang="en-US" altLang="ja-JP" sz="2800" dirty="0"/>
              <a:t>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for (int </a:t>
            </a:r>
            <a:r>
              <a:rPr lang="en-US" altLang="ja-JP" sz="2800" dirty="0" err="1"/>
              <a:t>i</a:t>
            </a:r>
            <a:r>
              <a:rPr lang="en-US" altLang="ja-JP" sz="2800" dirty="0"/>
              <a:t>=0; </a:t>
            </a:r>
            <a:r>
              <a:rPr lang="en-US" altLang="ja-JP" sz="2800" dirty="0" err="1"/>
              <a:t>i</a:t>
            </a:r>
            <a:r>
              <a:rPr lang="en-US" altLang="ja-JP" sz="2800" dirty="0"/>
              <a:t>&lt;n; ++</a:t>
            </a:r>
            <a:r>
              <a:rPr lang="en-US" altLang="ja-JP" sz="2800" dirty="0" err="1"/>
              <a:t>i</a:t>
            </a:r>
            <a:r>
              <a:rPr lang="en-US" altLang="ja-JP" sz="2800" dirty="0"/>
              <a:t>) appendCode (MUL);</a:t>
            </a:r>
          </a:p>
          <a:p>
            <a:pPr eaLnBrk="1" hangingPunct="1">
              <a:spcBef>
                <a:spcPct val="0"/>
              </a:spcBef>
              <a:buClrTx/>
              <a:buSzTx/>
              <a:buFontTx/>
              <a:buNone/>
            </a:pPr>
            <a:r>
              <a:rPr lang="en-US" altLang="ja-JP" sz="2800" dirty="0"/>
              <a:t>}</a:t>
            </a:r>
          </a:p>
        </p:txBody>
      </p:sp>
    </p:spTree>
    <p:extLst>
      <p:ext uri="{BB962C8B-B14F-4D97-AF65-F5344CB8AC3E}">
        <p14:creationId xmlns:p14="http://schemas.microsoft.com/office/powerpoint/2010/main" val="3993500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コード生成プログラム</a:t>
            </a:r>
          </a:p>
        </p:txBody>
      </p:sp>
      <p:sp>
        <p:nvSpPr>
          <p:cNvPr id="5" name="コンテンツ プレースホルダ 4"/>
          <p:cNvSpPr>
            <a:spLocks noGrp="1"/>
          </p:cNvSpPr>
          <p:nvPr>
            <p:ph idx="4294967295"/>
          </p:nvPr>
        </p:nvSpPr>
        <p:spPr>
          <a:xfrm>
            <a:off x="1066800" y="1447800"/>
            <a:ext cx="7543800" cy="4114800"/>
          </a:xfrm>
        </p:spPr>
        <p:txBody>
          <a:bodyPr/>
          <a:lstStyle/>
          <a:p>
            <a:pPr>
              <a:defRPr/>
            </a:pPr>
            <a:r>
              <a:rPr lang="en-US" altLang="ja-JP" sz="2400"/>
              <a:t>&lt;Factor&gt; ::= &lt;Unsigned&gt; | “-” &lt;Factor&gt; </a:t>
            </a:r>
            <a:r>
              <a:rPr lang="ja-JP" altLang="en-US" sz="2400"/>
              <a:t>の場合</a:t>
            </a:r>
          </a:p>
        </p:txBody>
      </p:sp>
      <p:sp>
        <p:nvSpPr>
          <p:cNvPr id="33796" name="正方形/長方形 3"/>
          <p:cNvSpPr>
            <a:spLocks noChangeArrowheads="1"/>
          </p:cNvSpPr>
          <p:nvPr/>
        </p:nvSpPr>
        <p:spPr bwMode="auto">
          <a:xfrm>
            <a:off x="228600" y="1905000"/>
            <a:ext cx="8686800" cy="4648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parseFactor</a:t>
            </a:r>
            <a:r>
              <a:rPr lang="en-US" altLang="ja-JP" sz="2800" dirty="0"/>
              <a:t> () {</a:t>
            </a:r>
          </a:p>
          <a:p>
            <a:pPr eaLnBrk="1" hangingPunct="1">
              <a:spcBef>
                <a:spcPct val="0"/>
              </a:spcBef>
              <a:buClrTx/>
              <a:buSzTx/>
              <a:buFontTx/>
              <a:buNone/>
            </a:pPr>
            <a:r>
              <a:rPr lang="en-US" altLang="ja-JP" sz="2800" dirty="0"/>
              <a:t>    if (token </a:t>
            </a:r>
            <a:r>
              <a:rPr lang="ja-JP" altLang="en-US" sz="2800" dirty="0"/>
              <a:t>∈ </a:t>
            </a:r>
            <a:r>
              <a:rPr lang="en-US" altLang="ja-JP" sz="2800" dirty="0"/>
              <a:t>First (&lt;Unsigned</a:t>
            </a:r>
            <a:r>
              <a:rPr lang="ja-JP" altLang="en-US" sz="2800" dirty="0"/>
              <a:t>&gt;)) {</a:t>
            </a:r>
          </a:p>
          <a:p>
            <a:pPr eaLnBrk="1" hangingPunct="1">
              <a:spcBef>
                <a:spcPct val="0"/>
              </a:spcBef>
              <a:buClrTx/>
              <a:buSzTx/>
              <a:buFontTx/>
              <a:buNone/>
            </a:pPr>
            <a:r>
              <a:rPr lang="en-US" altLang="ja-JP" sz="2800" dirty="0"/>
              <a:t>        </a:t>
            </a:r>
            <a:r>
              <a:rPr lang="en-US" altLang="ja-JP" sz="2800" dirty="0" err="1"/>
              <a:t>parseUnsigned</a:t>
            </a:r>
            <a:r>
              <a:rPr lang="en-US" altLang="ja-JP" sz="2800" dirty="0"/>
              <a:t>();</a:t>
            </a:r>
          </a:p>
          <a:p>
            <a:pPr eaLnBrk="1" hangingPunct="1">
              <a:spcBef>
                <a:spcPct val="0"/>
              </a:spcBef>
              <a:buClrTx/>
              <a:buSzTx/>
              <a:buFontTx/>
              <a:buNone/>
            </a:pPr>
            <a:r>
              <a:rPr lang="en-US" altLang="ja-JP" sz="2800" dirty="0"/>
              <a:t>    } else  if (token == “-”) {</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ja-JP" altLang="en-US" sz="2800" dirty="0"/>
              <a:t>        </a:t>
            </a:r>
            <a:r>
              <a:rPr lang="en-US" altLang="ja-JP" sz="2800" dirty="0"/>
              <a:t>if (token </a:t>
            </a:r>
            <a:r>
              <a:rPr lang="ja-JP" altLang="en-US" sz="2800" dirty="0"/>
              <a:t>∈ </a:t>
            </a:r>
            <a:r>
              <a:rPr lang="en-US" altLang="ja-JP" sz="2800" dirty="0"/>
              <a:t>First (&lt;Factor&gt;)) </a:t>
            </a:r>
            <a:r>
              <a:rPr lang="en-US" altLang="ja-JP" sz="2800" dirty="0" err="1"/>
              <a:t>parseFactor</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ja-JP" altLang="en-US" sz="2800" dirty="0"/>
              <a:t>        </a:t>
            </a:r>
            <a:r>
              <a:rPr lang="en-US" altLang="ja-JP" sz="2800" dirty="0"/>
              <a:t>appendCode (CSIGN);</a:t>
            </a:r>
          </a:p>
          <a:p>
            <a:pPr eaLnBrk="1" hangingPunct="1">
              <a:spcBef>
                <a:spcPct val="0"/>
              </a:spcBef>
              <a:buClrTx/>
              <a:buSzTx/>
              <a:buFontTx/>
              <a:buNone/>
            </a:pPr>
            <a:r>
              <a:rPr lang="en-US" altLang="ja-JP" sz="2800" dirty="0"/>
              <a:t>    } else </a:t>
            </a:r>
            <a:r>
              <a:rPr lang="en-US" altLang="ja-JP" sz="2800" dirty="0" err="1"/>
              <a:t>syntaxError</a:t>
            </a:r>
            <a:r>
              <a:rPr lang="en-US" altLang="ja-JP" sz="2800" dirty="0"/>
              <a:t>();</a:t>
            </a:r>
          </a:p>
          <a:p>
            <a:pPr eaLnBrk="1" hangingPunct="1">
              <a:spcBef>
                <a:spcPct val="0"/>
              </a:spcBef>
              <a:buClrTx/>
              <a:buSzTx/>
              <a:buFontTx/>
              <a:buNone/>
            </a:pPr>
            <a:r>
              <a:rPr lang="en-US" altLang="ja-JP" sz="2800" dirty="0"/>
              <a:t>}</a:t>
            </a:r>
          </a:p>
        </p:txBody>
      </p:sp>
      <p:sp useBgFill="1">
        <p:nvSpPr>
          <p:cNvPr id="673797" name="AutoShape 5"/>
          <p:cNvSpPr>
            <a:spLocks noChangeArrowheads="1"/>
          </p:cNvSpPr>
          <p:nvPr/>
        </p:nvSpPr>
        <p:spPr bwMode="auto">
          <a:xfrm>
            <a:off x="4876800" y="2819400"/>
            <a:ext cx="3581400" cy="990600"/>
          </a:xfrm>
          <a:prstGeom prst="wedgeRoundRectCallout">
            <a:avLst>
              <a:gd name="adj1" fmla="val -87366"/>
              <a:gd name="adj2" fmla="val -2531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&lt;</a:t>
            </a:r>
            <a:r>
              <a:rPr lang="en-US" altLang="ja-JP" sz="2400"/>
              <a:t>Unsigned&gt; </a:t>
            </a:r>
            <a:r>
              <a:rPr lang="ja-JP" altLang="en-US" sz="2400"/>
              <a:t>のコードが</a:t>
            </a:r>
          </a:p>
          <a:p>
            <a:pPr algn="ctr" eaLnBrk="1" hangingPunct="1"/>
            <a:r>
              <a:rPr lang="ja-JP" altLang="en-US" sz="2400"/>
              <a:t>詰まれる</a:t>
            </a:r>
          </a:p>
        </p:txBody>
      </p:sp>
      <p:sp useBgFill="1">
        <p:nvSpPr>
          <p:cNvPr id="673798" name="AutoShape 6"/>
          <p:cNvSpPr>
            <a:spLocks noChangeArrowheads="1"/>
          </p:cNvSpPr>
          <p:nvPr/>
        </p:nvSpPr>
        <p:spPr bwMode="auto">
          <a:xfrm>
            <a:off x="4648200" y="5334000"/>
            <a:ext cx="3352800" cy="838200"/>
          </a:xfrm>
          <a:prstGeom prst="wedgeRoundRectCallout">
            <a:avLst>
              <a:gd name="adj1" fmla="val -74528"/>
              <a:gd name="adj2" fmla="val -4450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単項演算子も同様に</a:t>
            </a:r>
          </a:p>
          <a:p>
            <a:pPr algn="ctr" eaLnBrk="1" hangingPunct="1"/>
            <a:r>
              <a:rPr lang="ja-JP" altLang="en-US" sz="2400"/>
              <a:t>最後にコードを詰む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73797"/>
                                        </p:tgtEl>
                                        <p:attrNameLst>
                                          <p:attrName>style.visibility</p:attrName>
                                        </p:attrNameLst>
                                      </p:cBhvr>
                                      <p:to>
                                        <p:strVal val="visible"/>
                                      </p:to>
                                    </p:set>
                                    <p:animEffect transition="in" filter="checkerboard(across)">
                                      <p:cBhvr>
                                        <p:cTn id="7" dur="500"/>
                                        <p:tgtEl>
                                          <p:spTgt spid="6737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73798"/>
                                        </p:tgtEl>
                                        <p:attrNameLst>
                                          <p:attrName>style.visibility</p:attrName>
                                        </p:attrNameLst>
                                      </p:cBhvr>
                                      <p:to>
                                        <p:strVal val="visible"/>
                                      </p:to>
                                    </p:set>
                                    <p:animEffect transition="in" filter="checkerboard(across)">
                                      <p:cBhvr>
                                        <p:cTn id="12" dur="500"/>
                                        <p:tgtEl>
                                          <p:spTgt spid="67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7" grpId="0" animBg="1" autoUpdateAnimBg="0"/>
      <p:bldP spid="673798"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0"/>
            <a:ext cx="7696200" cy="838199"/>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990600"/>
            <a:ext cx="7543800" cy="4114800"/>
          </a:xfrm>
        </p:spPr>
        <p:txBody>
          <a:bodyPr/>
          <a:lstStyle/>
          <a:p>
            <a:pPr>
              <a:defRPr/>
            </a:pPr>
            <a:r>
              <a:rPr lang="en-US" altLang="ja-JP" sz="2400"/>
              <a:t>&lt;Term&gt; ::= &lt;Factor&gt; {( “*” | “/” ) &lt;Factor&gt; } </a:t>
            </a:r>
            <a:r>
              <a:rPr lang="ja-JP" altLang="en-US" sz="2400"/>
              <a:t>の場合</a:t>
            </a:r>
          </a:p>
        </p:txBody>
      </p:sp>
      <p:sp>
        <p:nvSpPr>
          <p:cNvPr id="34820" name="正方形/長方形 3"/>
          <p:cNvSpPr>
            <a:spLocks noChangeArrowheads="1"/>
          </p:cNvSpPr>
          <p:nvPr/>
        </p:nvSpPr>
        <p:spPr bwMode="auto">
          <a:xfrm>
            <a:off x="152400" y="1447800"/>
            <a:ext cx="8839200" cy="5181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void </a:t>
            </a:r>
            <a:r>
              <a:rPr lang="en-US" altLang="ja-JP" sz="2400" dirty="0" err="1"/>
              <a:t>parseTerm</a:t>
            </a:r>
            <a:r>
              <a:rPr lang="en-US" altLang="ja-JP" sz="2400" dirty="0"/>
              <a:t> () {</a:t>
            </a:r>
          </a:p>
          <a:p>
            <a:pPr eaLnBrk="1" hangingPunct="1">
              <a:spcBef>
                <a:spcPct val="0"/>
              </a:spcBef>
              <a:buClrTx/>
              <a:buSzTx/>
              <a:buFontTx/>
              <a:buNone/>
            </a:pPr>
            <a:r>
              <a:rPr lang="en-US" altLang="ja-JP" sz="2400" dirty="0"/>
              <a:t>   if (token </a:t>
            </a:r>
            <a:r>
              <a:rPr lang="ja-JP" altLang="en-US" sz="2400" dirty="0"/>
              <a:t>∈ </a:t>
            </a:r>
            <a:r>
              <a:rPr lang="en-US" altLang="ja-JP" sz="2400" dirty="0"/>
              <a:t>First (&lt;Factor&gt;) </a:t>
            </a:r>
            <a:r>
              <a:rPr lang="en-US" altLang="ja-JP" sz="2400" dirty="0" err="1"/>
              <a:t>parseFactor</a:t>
            </a:r>
            <a:r>
              <a:rPr lang="en-US" altLang="ja-JP" sz="2400" dirty="0"/>
              <a:t>(); else </a:t>
            </a:r>
            <a:r>
              <a:rPr lang="en-US" altLang="ja-JP" sz="2400" dirty="0" err="1"/>
              <a:t>syntaxError</a:t>
            </a:r>
            <a:r>
              <a:rPr lang="en-US" altLang="ja-JP" sz="2400" dirty="0"/>
              <a:t>();</a:t>
            </a:r>
          </a:p>
          <a:p>
            <a:pPr eaLnBrk="1" hangingPunct="1">
              <a:spcBef>
                <a:spcPct val="0"/>
              </a:spcBef>
              <a:buClrTx/>
              <a:buSzTx/>
              <a:buFontTx/>
              <a:buNone/>
            </a:pPr>
            <a:r>
              <a:rPr lang="en-US" altLang="ja-JP" sz="2400" dirty="0"/>
              <a:t>   while (token == “*” || token == “/”) {</a:t>
            </a:r>
          </a:p>
          <a:p>
            <a:pPr eaLnBrk="1" hangingPunct="1">
              <a:spcBef>
                <a:spcPct val="0"/>
              </a:spcBef>
              <a:buClrTx/>
              <a:buSzTx/>
              <a:buFontTx/>
              <a:buNone/>
            </a:pPr>
            <a:r>
              <a:rPr lang="en-US" altLang="ja-JP" sz="2400" dirty="0"/>
              <a:t>      if (token == “*” ) { </a:t>
            </a:r>
            <a:r>
              <a:rPr lang="en-US" altLang="ja-JP" sz="2400" dirty="0">
                <a:solidFill>
                  <a:srgbClr val="FFFF99"/>
                </a:solidFill>
              </a:rPr>
              <a:t>// “*” </a:t>
            </a:r>
            <a:r>
              <a:rPr lang="ja-JP" altLang="en-US" sz="2400" dirty="0">
                <a:solidFill>
                  <a:srgbClr val="FFFF99"/>
                </a:solidFill>
              </a:rPr>
              <a:t>の場合</a:t>
            </a:r>
          </a:p>
          <a:p>
            <a:pPr eaLnBrk="1" hangingPunct="1">
              <a:spcBef>
                <a:spcPct val="0"/>
              </a:spcBef>
              <a:buClrTx/>
              <a:buSzTx/>
              <a:buFontTx/>
              <a:buNone/>
            </a:pPr>
            <a:r>
              <a:rPr lang="en-US" altLang="ja-JP" sz="2400" dirty="0"/>
              <a:t>          token = </a:t>
            </a:r>
            <a:r>
              <a:rPr lang="en-US" altLang="ja-JP" sz="2400" dirty="0" err="1"/>
              <a:t>nextToken</a:t>
            </a:r>
            <a:r>
              <a:rPr lang="en-US" altLang="ja-JP" sz="2400" dirty="0"/>
              <a:t>();</a:t>
            </a:r>
            <a:endParaRPr lang="ja-JP" altLang="en-US" sz="2400" dirty="0">
              <a:solidFill>
                <a:srgbClr val="FFFF99"/>
              </a:solidFill>
            </a:endParaRPr>
          </a:p>
          <a:p>
            <a:pPr eaLnBrk="1" hangingPunct="1">
              <a:spcBef>
                <a:spcPct val="0"/>
              </a:spcBef>
              <a:buClrTx/>
              <a:buSzTx/>
              <a:buFontTx/>
              <a:buNone/>
            </a:pPr>
            <a:r>
              <a:rPr lang="ja-JP" altLang="en-US" sz="2400" dirty="0"/>
              <a:t>          </a:t>
            </a:r>
            <a:r>
              <a:rPr lang="en-US" altLang="ja-JP" sz="2400" dirty="0"/>
              <a:t>if (token </a:t>
            </a:r>
            <a:r>
              <a:rPr lang="ja-JP" altLang="en-US" sz="2400" dirty="0"/>
              <a:t>∈ </a:t>
            </a:r>
            <a:r>
              <a:rPr lang="en-US" altLang="ja-JP" sz="2400" dirty="0"/>
              <a:t>First (&lt;Factor&gt;)) </a:t>
            </a:r>
            <a:r>
              <a:rPr lang="en-US" altLang="ja-JP" sz="2400" dirty="0" err="1"/>
              <a:t>parseFactor</a:t>
            </a:r>
            <a:r>
              <a:rPr lang="en-US" altLang="ja-JP" sz="2400" dirty="0"/>
              <a:t>(); else </a:t>
            </a:r>
            <a:r>
              <a:rPr lang="en-US" altLang="ja-JP" sz="2400" dirty="0" err="1"/>
              <a:t>syntaxError</a:t>
            </a:r>
            <a:r>
              <a:rPr lang="en-US" altLang="ja-JP" sz="2400" dirty="0"/>
              <a:t>();</a:t>
            </a:r>
          </a:p>
          <a:p>
            <a:pPr eaLnBrk="1" hangingPunct="1">
              <a:spcBef>
                <a:spcPct val="0"/>
              </a:spcBef>
              <a:buClrTx/>
              <a:buSzTx/>
              <a:buFontTx/>
              <a:buNone/>
            </a:pPr>
            <a:r>
              <a:rPr lang="ja-JP" altLang="en-US" sz="2400" dirty="0"/>
              <a:t>          </a:t>
            </a:r>
            <a:r>
              <a:rPr lang="en-US" altLang="ja-JP" sz="2400" dirty="0"/>
              <a:t>appendCode (MUL);</a:t>
            </a:r>
          </a:p>
          <a:p>
            <a:pPr eaLnBrk="1" hangingPunct="1">
              <a:spcBef>
                <a:spcPct val="0"/>
              </a:spcBef>
              <a:buClrTx/>
              <a:buSzTx/>
              <a:buFontTx/>
              <a:buNone/>
            </a:pPr>
            <a:r>
              <a:rPr lang="en-US" altLang="ja-JP" sz="2400" dirty="0"/>
              <a:t>      } else {                    </a:t>
            </a:r>
            <a:r>
              <a:rPr lang="en-US" altLang="ja-JP" sz="2400" dirty="0">
                <a:solidFill>
                  <a:srgbClr val="FFFF99"/>
                </a:solidFill>
              </a:rPr>
              <a:t>// “/” </a:t>
            </a:r>
            <a:r>
              <a:rPr lang="ja-JP" altLang="en-US" sz="2400" dirty="0">
                <a:solidFill>
                  <a:srgbClr val="FFFF99"/>
                </a:solidFill>
              </a:rPr>
              <a:t>の場合</a:t>
            </a:r>
          </a:p>
          <a:p>
            <a:pPr eaLnBrk="1" hangingPunct="1">
              <a:spcBef>
                <a:spcPct val="0"/>
              </a:spcBef>
              <a:buClrTx/>
              <a:buSzTx/>
              <a:buFontTx/>
              <a:buNone/>
            </a:pPr>
            <a:r>
              <a:rPr lang="en-US" altLang="ja-JP" sz="2400" dirty="0"/>
              <a:t>         token = </a:t>
            </a:r>
            <a:r>
              <a:rPr lang="en-US" altLang="ja-JP" sz="2400" dirty="0" err="1"/>
              <a:t>nextToken</a:t>
            </a:r>
            <a:r>
              <a:rPr lang="en-US" altLang="ja-JP" sz="2400" dirty="0"/>
              <a:t>();</a:t>
            </a:r>
            <a:endParaRPr lang="ja-JP" altLang="en-US" sz="2400" dirty="0"/>
          </a:p>
          <a:p>
            <a:pPr eaLnBrk="1" hangingPunct="1">
              <a:spcBef>
                <a:spcPct val="0"/>
              </a:spcBef>
              <a:buClrTx/>
              <a:buSzTx/>
              <a:buFontTx/>
              <a:buNone/>
            </a:pPr>
            <a:r>
              <a:rPr lang="ja-JP" altLang="en-US" sz="2400" dirty="0"/>
              <a:t>         </a:t>
            </a:r>
            <a:r>
              <a:rPr lang="en-US" altLang="ja-JP" sz="2400" dirty="0"/>
              <a:t>if (token </a:t>
            </a:r>
            <a:r>
              <a:rPr lang="ja-JP" altLang="en-US" sz="2400" dirty="0"/>
              <a:t>∈ </a:t>
            </a:r>
            <a:r>
              <a:rPr lang="en-US" altLang="ja-JP" sz="2400" dirty="0"/>
              <a:t>First (&lt;Factor&gt;)) </a:t>
            </a:r>
            <a:r>
              <a:rPr lang="en-US" altLang="ja-JP" sz="2400" dirty="0" err="1"/>
              <a:t>parseFactor</a:t>
            </a:r>
            <a:r>
              <a:rPr lang="en-US" altLang="ja-JP" sz="2400" dirty="0"/>
              <a:t>(); else </a:t>
            </a:r>
            <a:r>
              <a:rPr lang="en-US" altLang="ja-JP" sz="2400" dirty="0" err="1"/>
              <a:t>syntaxError</a:t>
            </a:r>
            <a:r>
              <a:rPr lang="en-US" altLang="ja-JP" sz="2400" dirty="0"/>
              <a:t>();</a:t>
            </a:r>
          </a:p>
          <a:p>
            <a:pPr eaLnBrk="1" hangingPunct="1">
              <a:spcBef>
                <a:spcPct val="0"/>
              </a:spcBef>
              <a:buClrTx/>
              <a:buSzTx/>
              <a:buFontTx/>
              <a:buNone/>
            </a:pPr>
            <a:r>
              <a:rPr lang="ja-JP" altLang="en-US" sz="2400" dirty="0"/>
              <a:t>         </a:t>
            </a:r>
            <a:r>
              <a:rPr lang="en-US" altLang="ja-JP" sz="2400" dirty="0"/>
              <a:t>appendCode (DIV);</a:t>
            </a:r>
          </a:p>
          <a:p>
            <a:pPr eaLnBrk="1" hangingPunct="1">
              <a:spcBef>
                <a:spcPct val="0"/>
              </a:spcBef>
              <a:buClrTx/>
              <a:buSzTx/>
              <a:buFontTx/>
              <a:buNone/>
            </a:pPr>
            <a:r>
              <a:rPr lang="ja-JP" altLang="en-US" sz="2400" dirty="0"/>
              <a:t>       }</a:t>
            </a:r>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1"/>
            <a:ext cx="7620000" cy="8382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990600"/>
            <a:ext cx="7620000" cy="914400"/>
          </a:xfrm>
        </p:spPr>
        <p:txBody>
          <a:bodyPr/>
          <a:lstStyle/>
          <a:p>
            <a:pPr>
              <a:defRPr/>
            </a:pPr>
            <a:r>
              <a:rPr lang="en-US" altLang="ja-JP" sz="2400" dirty="0"/>
              <a:t>&lt;Term&gt; ::= &lt;Factor&gt; {( “*” | “/” ) &lt;Factor&gt; } </a:t>
            </a:r>
            <a:r>
              <a:rPr lang="ja-JP" altLang="en-US" sz="2400" dirty="0"/>
              <a:t>の場合</a:t>
            </a:r>
          </a:p>
        </p:txBody>
      </p:sp>
      <p:sp>
        <p:nvSpPr>
          <p:cNvPr id="35844" name="正方形/長方形 3"/>
          <p:cNvSpPr>
            <a:spLocks noChangeArrowheads="1"/>
          </p:cNvSpPr>
          <p:nvPr/>
        </p:nvSpPr>
        <p:spPr bwMode="auto">
          <a:xfrm>
            <a:off x="152400" y="1447800"/>
            <a:ext cx="8839200" cy="5181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parseTerm</a:t>
            </a:r>
            <a:r>
              <a:rPr lang="en-US" altLang="ja-JP" sz="2800" dirty="0"/>
              <a:t> () {</a:t>
            </a:r>
          </a:p>
          <a:p>
            <a:pPr eaLnBrk="1" hangingPunct="1">
              <a:spcBef>
                <a:spcPct val="0"/>
              </a:spcBef>
              <a:buClrTx/>
              <a:buSzTx/>
              <a:buFontTx/>
              <a:buNone/>
            </a:pPr>
            <a:r>
              <a:rPr lang="en-US" altLang="ja-JP" sz="2800" dirty="0"/>
              <a:t>    if (token </a:t>
            </a:r>
            <a:r>
              <a:rPr lang="ja-JP" altLang="en-US" sz="2800" dirty="0"/>
              <a:t>∈ </a:t>
            </a:r>
            <a:r>
              <a:rPr lang="en-US" altLang="ja-JP" sz="2800" dirty="0"/>
              <a:t>First (&lt;Factor&gt;) </a:t>
            </a:r>
            <a:r>
              <a:rPr lang="en-US" altLang="ja-JP" sz="2800" dirty="0" err="1"/>
              <a:t>parseFactor</a:t>
            </a:r>
            <a:r>
              <a:rPr lang="en-US" altLang="ja-JP" sz="2800" dirty="0"/>
              <a:t>(); </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while (token == “*” || token == “/”) {</a:t>
            </a:r>
          </a:p>
          <a:p>
            <a:pPr eaLnBrk="1" hangingPunct="1">
              <a:spcBef>
                <a:spcPct val="0"/>
              </a:spcBef>
              <a:buClrTx/>
              <a:buSzTx/>
              <a:buFontTx/>
              <a:buNone/>
            </a:pPr>
            <a:r>
              <a:rPr lang="en-US" altLang="ja-JP" sz="2800" dirty="0"/>
              <a:t>        </a:t>
            </a:r>
            <a:r>
              <a:rPr lang="en-US" altLang="ja-JP" sz="2800" dirty="0">
                <a:solidFill>
                  <a:srgbClr val="FFCCFF"/>
                </a:solidFill>
              </a:rPr>
              <a:t>Symbol op = </a:t>
            </a:r>
            <a:r>
              <a:rPr lang="en-US" altLang="ja-JP" sz="2800" dirty="0" err="1">
                <a:solidFill>
                  <a:srgbClr val="FFCCFF"/>
                </a:solidFill>
              </a:rPr>
              <a:t>token.getSymbol</a:t>
            </a:r>
            <a:r>
              <a:rPr lang="en-US" altLang="ja-JP" sz="2800" dirty="0">
                <a:solidFill>
                  <a:srgbClr val="FFCCFF"/>
                </a:solidFill>
              </a:rPr>
              <a:t>();</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endParaRPr lang="ja-JP" altLang="en-US" sz="2800" dirty="0">
              <a:solidFill>
                <a:srgbClr val="FFFF99"/>
              </a:solidFill>
            </a:endParaRPr>
          </a:p>
          <a:p>
            <a:pPr eaLnBrk="1" hangingPunct="1">
              <a:spcBef>
                <a:spcPct val="0"/>
              </a:spcBef>
              <a:buClrTx/>
              <a:buSzTx/>
              <a:buFontTx/>
              <a:buNone/>
            </a:pPr>
            <a:r>
              <a:rPr lang="ja-JP" altLang="en-US" sz="2800" dirty="0"/>
              <a:t>        </a:t>
            </a:r>
            <a:r>
              <a:rPr lang="en-US" altLang="ja-JP" sz="2800" dirty="0"/>
              <a:t>if (token </a:t>
            </a:r>
            <a:r>
              <a:rPr lang="ja-JP" altLang="en-US" sz="2800" dirty="0"/>
              <a:t>∈ </a:t>
            </a:r>
            <a:r>
              <a:rPr lang="en-US" altLang="ja-JP" sz="2800" dirty="0"/>
              <a:t>First (&lt;Factor&gt;)) </a:t>
            </a:r>
            <a:r>
              <a:rPr lang="en-US" altLang="ja-JP" sz="2800" dirty="0" err="1"/>
              <a:t>parseFactor</a:t>
            </a:r>
            <a:r>
              <a:rPr lang="en-US" altLang="ja-JP" sz="2800" dirty="0"/>
              <a:t>(); </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a:t>
            </a:r>
            <a:r>
              <a:rPr lang="en-US" altLang="ja-JP" sz="2800" dirty="0">
                <a:solidFill>
                  <a:srgbClr val="FFCCFF"/>
                </a:solidFill>
              </a:rPr>
              <a:t>if (op == </a:t>
            </a:r>
            <a:r>
              <a:rPr lang="en-US" altLang="ja-JP" sz="2800" dirty="0" err="1">
                <a:solidFill>
                  <a:srgbClr val="FFCCFF"/>
                </a:solidFill>
              </a:rPr>
              <a:t>Symbol.MUL</a:t>
            </a:r>
            <a:r>
              <a:rPr lang="en-US" altLang="ja-JP" sz="2800" dirty="0">
                <a:solidFill>
                  <a:srgbClr val="FFCCFF"/>
                </a:solidFill>
              </a:rPr>
              <a:t>)</a:t>
            </a:r>
            <a:r>
              <a:rPr lang="en-US" altLang="ja-JP" sz="2800" dirty="0"/>
              <a:t> appendCode (MUL);</a:t>
            </a:r>
          </a:p>
          <a:p>
            <a:pPr eaLnBrk="1" hangingPunct="1">
              <a:spcBef>
                <a:spcPct val="0"/>
              </a:spcBef>
              <a:buClrTx/>
              <a:buSzTx/>
              <a:buFontTx/>
              <a:buNone/>
            </a:pPr>
            <a:r>
              <a:rPr lang="en-US" altLang="ja-JP" sz="2800" dirty="0"/>
              <a:t>            else appendCode (DIV);</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a:t>
            </a:r>
          </a:p>
        </p:txBody>
      </p:sp>
      <p:sp useBgFill="1">
        <p:nvSpPr>
          <p:cNvPr id="675845" name="AutoShape 5"/>
          <p:cNvSpPr>
            <a:spLocks noChangeArrowheads="1"/>
          </p:cNvSpPr>
          <p:nvPr/>
        </p:nvSpPr>
        <p:spPr bwMode="auto">
          <a:xfrm>
            <a:off x="6096000" y="3124200"/>
            <a:ext cx="2667000" cy="533400"/>
          </a:xfrm>
          <a:prstGeom prst="wedgeRoundRectCallout">
            <a:avLst>
              <a:gd name="adj1" fmla="val -65894"/>
              <a:gd name="adj2" fmla="val 1577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演算子を記憶</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75845"/>
                                        </p:tgtEl>
                                        <p:attrNameLst>
                                          <p:attrName>style.visibility</p:attrName>
                                        </p:attrNameLst>
                                      </p:cBhvr>
                                      <p:to>
                                        <p:strVal val="visible"/>
                                      </p:to>
                                    </p:set>
                                    <p:animEffect transition="in" filter="checkerboard(across)">
                                      <p:cBhvr>
                                        <p:cTn id="7" dur="500"/>
                                        <p:tgtEl>
                                          <p:spTgt spid="67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45"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文のコード生成</a:t>
            </a:r>
          </a:p>
        </p:txBody>
      </p:sp>
      <p:sp>
        <p:nvSpPr>
          <p:cNvPr id="368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&lt;</a:t>
            </a:r>
            <a:r>
              <a:rPr lang="en-US" altLang="ja-JP" sz="2800" dirty="0">
                <a:effectLst/>
              </a:rPr>
              <a:t>St&gt; ::= &lt;</a:t>
            </a:r>
            <a:r>
              <a:rPr lang="en-US" altLang="ja-JP" sz="2800" dirty="0" err="1">
                <a:effectLst/>
              </a:rPr>
              <a:t>If_St</a:t>
            </a:r>
            <a:r>
              <a:rPr lang="en-US" altLang="ja-JP" sz="2800" dirty="0">
                <a:effectLst/>
              </a:rPr>
              <a:t>&gt; </a:t>
            </a:r>
          </a:p>
          <a:p>
            <a:pPr>
              <a:buFont typeface="Wingdings" panose="05000000000000000000" pitchFamily="2" charset="2"/>
              <a:buNone/>
            </a:pPr>
            <a:r>
              <a:rPr lang="en-US" altLang="ja-JP" sz="2800" dirty="0">
                <a:effectLst/>
              </a:rPr>
              <a:t>                | &lt;</a:t>
            </a:r>
            <a:r>
              <a:rPr lang="en-US" altLang="ja-JP" sz="2800" dirty="0" err="1">
                <a:effectLst/>
              </a:rPr>
              <a:t>While_St</a:t>
            </a:r>
            <a:r>
              <a:rPr lang="en-US" altLang="ja-JP" sz="2800" dirty="0">
                <a:effectLst/>
              </a:rPr>
              <a:t>&gt; </a:t>
            </a:r>
          </a:p>
          <a:p>
            <a:pPr>
              <a:buFont typeface="Wingdings" panose="05000000000000000000" pitchFamily="2" charset="2"/>
              <a:buNone/>
            </a:pPr>
            <a:r>
              <a:rPr lang="en-US" altLang="ja-JP" sz="2800" dirty="0">
                <a:effectLst/>
              </a:rPr>
              <a:t>                | &lt;</a:t>
            </a:r>
            <a:r>
              <a:rPr lang="en-US" altLang="ja-JP" sz="2800" dirty="0" err="1">
                <a:effectLst/>
              </a:rPr>
              <a:t>Outputint_St</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Outputchar_St</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Exp_St</a:t>
            </a:r>
            <a:r>
              <a:rPr lang="en-US" altLang="ja-JP" sz="2800" dirty="0">
                <a:effectLst/>
              </a:rPr>
              <a:t>&gt;</a:t>
            </a:r>
          </a:p>
          <a:p>
            <a:pPr>
              <a:buFont typeface="Wingdings" panose="05000000000000000000" pitchFamily="2" charset="2"/>
              <a:buNone/>
            </a:pPr>
            <a:r>
              <a:rPr lang="en-US" altLang="ja-JP" sz="2800" dirty="0">
                <a:effectLst/>
              </a:rPr>
              <a:t>                | “{” { &lt;St&gt; } “}”</a:t>
            </a:r>
          </a:p>
          <a:p>
            <a:pPr>
              <a:buFont typeface="Wingdings" panose="05000000000000000000" pitchFamily="2" charset="2"/>
              <a:buNone/>
            </a:pPr>
            <a:r>
              <a:rPr lang="en-US" altLang="ja-JP" sz="2800" dirty="0">
                <a:effectLst/>
              </a:rPr>
              <a:t>                | “;”</a:t>
            </a:r>
          </a:p>
        </p:txBody>
      </p:sp>
      <p:grpSp>
        <p:nvGrpSpPr>
          <p:cNvPr id="679944" name="Group 8"/>
          <p:cNvGrpSpPr>
            <a:grpSpLocks/>
          </p:cNvGrpSpPr>
          <p:nvPr/>
        </p:nvGrpSpPr>
        <p:grpSpPr bwMode="auto">
          <a:xfrm>
            <a:off x="5410200" y="1981200"/>
            <a:ext cx="2992438" cy="2514600"/>
            <a:chOff x="3408" y="1248"/>
            <a:chExt cx="1885" cy="1584"/>
          </a:xfrm>
        </p:grpSpPr>
        <p:sp>
          <p:nvSpPr>
            <p:cNvPr id="36871" name="AutoShape 4"/>
            <p:cNvSpPr>
              <a:spLocks/>
            </p:cNvSpPr>
            <p:nvPr/>
          </p:nvSpPr>
          <p:spPr bwMode="auto">
            <a:xfrm>
              <a:off x="3408" y="1248"/>
              <a:ext cx="96" cy="1584"/>
            </a:xfrm>
            <a:prstGeom prst="rightBrace">
              <a:avLst>
                <a:gd name="adj1" fmla="val 1375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72" name="Text Box 5"/>
            <p:cNvSpPr txBox="1">
              <a:spLocks noChangeArrowheads="1"/>
            </p:cNvSpPr>
            <p:nvPr/>
          </p:nvSpPr>
          <p:spPr bwMode="auto">
            <a:xfrm>
              <a:off x="3552" y="1632"/>
              <a:ext cx="1741" cy="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このコード生成は</a:t>
              </a:r>
            </a:p>
            <a:p>
              <a:pPr eaLnBrk="1" hangingPunct="1"/>
              <a:r>
                <a:rPr lang="ja-JP" altLang="en-US" sz="2800"/>
                <a:t>各</a:t>
              </a:r>
              <a:r>
                <a:rPr lang="en-US" altLang="ja-JP" sz="2800"/>
                <a:t>parse&lt;A&gt;()</a:t>
              </a:r>
              <a:r>
                <a:rPr lang="ja-JP" altLang="en-US" sz="2800"/>
                <a:t>に</a:t>
              </a:r>
            </a:p>
            <a:p>
              <a:pPr eaLnBrk="1" hangingPunct="1"/>
              <a:r>
                <a:rPr lang="ja-JP" altLang="en-US" sz="2800"/>
                <a:t>任せる</a:t>
              </a:r>
            </a:p>
          </p:txBody>
        </p:sp>
      </p:grpSp>
      <p:sp>
        <p:nvSpPr>
          <p:cNvPr id="679943" name="Text Box 7"/>
          <p:cNvSpPr txBox="1">
            <a:spLocks noChangeArrowheads="1"/>
          </p:cNvSpPr>
          <p:nvPr/>
        </p:nvSpPr>
        <p:spPr bwMode="auto">
          <a:xfrm>
            <a:off x="2362200" y="5715000"/>
            <a:ext cx="2637558"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a:t>
            </a:r>
            <a:r>
              <a:rPr lang="ja-JP" altLang="en-US" sz="2800" dirty="0"/>
              <a:t>;</a:t>
            </a:r>
            <a:r>
              <a:rPr lang="en-US" altLang="ja-JP" sz="2800" dirty="0"/>
              <a:t>”</a:t>
            </a:r>
            <a:r>
              <a:rPr lang="ja-JP" altLang="en-US" sz="2800" dirty="0"/>
              <a:t> のコードは？</a:t>
            </a:r>
          </a:p>
        </p:txBody>
      </p:sp>
      <p:sp>
        <p:nvSpPr>
          <p:cNvPr id="679945" name="AutoShape 9"/>
          <p:cNvSpPr>
            <a:spLocks noChangeArrowheads="1"/>
          </p:cNvSpPr>
          <p:nvPr/>
        </p:nvSpPr>
        <p:spPr bwMode="auto">
          <a:xfrm>
            <a:off x="5257800" y="4572000"/>
            <a:ext cx="3657600" cy="1066800"/>
          </a:xfrm>
          <a:prstGeom prst="wedgeRoundRectCallout">
            <a:avLst>
              <a:gd name="adj1" fmla="val -54819"/>
              <a:gd name="adj2" fmla="val -229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ここは生成規則 6.に</a:t>
            </a:r>
          </a:p>
          <a:p>
            <a:pPr algn="ctr" eaLnBrk="1" hangingPunct="1"/>
            <a:r>
              <a:rPr lang="ja-JP" altLang="en-US" sz="2800"/>
              <a:t>従ってコード生成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79944"/>
                                        </p:tgtEl>
                                        <p:attrNameLst>
                                          <p:attrName>style.visibility</p:attrName>
                                        </p:attrNameLst>
                                      </p:cBhvr>
                                      <p:to>
                                        <p:strVal val="visible"/>
                                      </p:to>
                                    </p:set>
                                    <p:animEffect transition="in" filter="checkerboard(across)">
                                      <p:cBhvr>
                                        <p:cTn id="7" dur="500"/>
                                        <p:tgtEl>
                                          <p:spTgt spid="6799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79945"/>
                                        </p:tgtEl>
                                        <p:attrNameLst>
                                          <p:attrName>style.visibility</p:attrName>
                                        </p:attrNameLst>
                                      </p:cBhvr>
                                      <p:to>
                                        <p:strVal val="visible"/>
                                      </p:to>
                                    </p:set>
                                    <p:animEffect transition="in" filter="checkerboard(across)">
                                      <p:cBhvr>
                                        <p:cTn id="12" dur="500"/>
                                        <p:tgtEl>
                                          <p:spTgt spid="6799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79943"/>
                                        </p:tgtEl>
                                        <p:attrNameLst>
                                          <p:attrName>style.visibility</p:attrName>
                                        </p:attrNameLst>
                                      </p:cBhvr>
                                      <p:to>
                                        <p:strVal val="visible"/>
                                      </p:to>
                                    </p:set>
                                    <p:animEffect transition="in" filter="checkerboard(across)">
                                      <p:cBhvr>
                                        <p:cTn id="17" dur="500"/>
                                        <p:tgtEl>
                                          <p:spTgt spid="67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43" grpId="0" autoUpdateAnimBg="0"/>
      <p:bldP spid="679945"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コード生成プログラム</a:t>
            </a:r>
          </a:p>
        </p:txBody>
      </p:sp>
      <p:sp>
        <p:nvSpPr>
          <p:cNvPr id="37891" name="Rectangle 3"/>
          <p:cNvSpPr>
            <a:spLocks noChangeArrowheads="1"/>
          </p:cNvSpPr>
          <p:nvPr/>
        </p:nvSpPr>
        <p:spPr bwMode="auto">
          <a:xfrm>
            <a:off x="228600" y="1447800"/>
            <a:ext cx="8686800" cy="51800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void </a:t>
            </a:r>
            <a:r>
              <a:rPr lang="en-US" altLang="ja-JP" sz="2600" dirty="0" err="1"/>
              <a:t>parseSt</a:t>
            </a:r>
            <a:r>
              <a:rPr lang="en-US" altLang="ja-JP" sz="2600" dirty="0"/>
              <a:t> () {</a:t>
            </a:r>
          </a:p>
          <a:p>
            <a:pPr eaLnBrk="1" hangingPunct="1"/>
            <a:r>
              <a:rPr lang="en-US" altLang="ja-JP" sz="2600" dirty="0"/>
              <a:t>    switch (token) {</a:t>
            </a:r>
          </a:p>
          <a:p>
            <a:pPr eaLnBrk="1" hangingPunct="1"/>
            <a:r>
              <a:rPr lang="en-US" altLang="ja-JP" sz="2600" dirty="0"/>
              <a:t>        case First (&lt;</a:t>
            </a:r>
            <a:r>
              <a:rPr lang="en-US" altLang="ja-JP" sz="2600" dirty="0" err="1"/>
              <a:t>IfSt</a:t>
            </a:r>
            <a:r>
              <a:rPr lang="en-US" altLang="ja-JP" sz="2600" dirty="0"/>
              <a:t>&gt;)) :                </a:t>
            </a:r>
            <a:r>
              <a:rPr lang="en-US" altLang="ja-JP" sz="2600" dirty="0" err="1"/>
              <a:t>parseIfSt</a:t>
            </a:r>
            <a:r>
              <a:rPr lang="en-US" altLang="ja-JP" sz="2600" dirty="0"/>
              <a:t>();                break;</a:t>
            </a:r>
          </a:p>
          <a:p>
            <a:pPr eaLnBrk="1" hangingPunct="1"/>
            <a:r>
              <a:rPr lang="en-US" altLang="ja-JP" sz="2600" dirty="0"/>
              <a:t>        case First (&lt;</a:t>
            </a:r>
            <a:r>
              <a:rPr lang="en-US" altLang="ja-JP" sz="2600" dirty="0" err="1"/>
              <a:t>WhileSt</a:t>
            </a:r>
            <a:r>
              <a:rPr lang="en-US" altLang="ja-JP" sz="2600" dirty="0"/>
              <a:t>&gt;)) :         </a:t>
            </a:r>
            <a:r>
              <a:rPr lang="en-US" altLang="ja-JP" sz="2600" dirty="0" err="1"/>
              <a:t>parseWhileSt</a:t>
            </a:r>
            <a:r>
              <a:rPr lang="en-US" altLang="ja-JP" sz="2600" dirty="0"/>
              <a:t>();         break;</a:t>
            </a:r>
          </a:p>
          <a:p>
            <a:pPr eaLnBrk="1" hangingPunct="1"/>
            <a:r>
              <a:rPr lang="en-US" altLang="ja-JP" sz="2600" dirty="0"/>
              <a:t>        case First (&lt;</a:t>
            </a:r>
            <a:r>
              <a:rPr lang="en-US" altLang="ja-JP" sz="2600" dirty="0" err="1"/>
              <a:t>OutputintSt</a:t>
            </a:r>
            <a:r>
              <a:rPr lang="en-US" altLang="ja-JP" sz="2600" dirty="0"/>
              <a:t>&gt;)) :   </a:t>
            </a:r>
            <a:r>
              <a:rPr lang="en-US" altLang="ja-JP" sz="2600" dirty="0" err="1"/>
              <a:t>parseOutputintSt</a:t>
            </a:r>
            <a:r>
              <a:rPr lang="en-US" altLang="ja-JP" sz="2600" dirty="0"/>
              <a:t>();   break;</a:t>
            </a:r>
          </a:p>
          <a:p>
            <a:pPr eaLnBrk="1" hangingPunct="1"/>
            <a:r>
              <a:rPr lang="en-US" altLang="ja-JP" sz="2600" dirty="0"/>
              <a:t>        case First (&lt;</a:t>
            </a:r>
            <a:r>
              <a:rPr lang="en-US" altLang="ja-JP" sz="2600" dirty="0" err="1"/>
              <a:t>OutputcharSt</a:t>
            </a:r>
            <a:r>
              <a:rPr lang="en-US" altLang="ja-JP" sz="2600" dirty="0"/>
              <a:t>&gt;)) :</a:t>
            </a:r>
            <a:r>
              <a:rPr lang="en-US" altLang="ja-JP" sz="2600" dirty="0" err="1"/>
              <a:t>parseOutputcharSt</a:t>
            </a:r>
            <a:r>
              <a:rPr lang="en-US" altLang="ja-JP" sz="2600" dirty="0"/>
              <a:t>(); break;</a:t>
            </a:r>
          </a:p>
          <a:p>
            <a:pPr eaLnBrk="1" hangingPunct="1"/>
            <a:r>
              <a:rPr lang="en-US" altLang="ja-JP" sz="2600" dirty="0"/>
              <a:t>        case First (&lt;</a:t>
            </a:r>
            <a:r>
              <a:rPr lang="en-US" altLang="ja-JP" sz="2600" dirty="0" err="1"/>
              <a:t>ExpSt</a:t>
            </a:r>
            <a:r>
              <a:rPr lang="en-US" altLang="ja-JP" sz="2600" dirty="0"/>
              <a:t>&gt;)) :            </a:t>
            </a:r>
            <a:r>
              <a:rPr lang="en-US" altLang="ja-JP" sz="2600" dirty="0" err="1"/>
              <a:t>parseExpSt</a:t>
            </a:r>
            <a:r>
              <a:rPr lang="en-US" altLang="ja-JP" sz="2600" dirty="0"/>
              <a:t>();             break;</a:t>
            </a:r>
          </a:p>
          <a:p>
            <a:pPr eaLnBrk="1" hangingPunct="1"/>
            <a:r>
              <a:rPr lang="en-US" altLang="ja-JP" sz="2600" dirty="0"/>
              <a:t>        case “{” :         “{” { &lt;St&gt; } “}” </a:t>
            </a:r>
            <a:r>
              <a:rPr lang="ja-JP" altLang="en-US" sz="2600" dirty="0"/>
              <a:t>のコード生成;        </a:t>
            </a:r>
            <a:r>
              <a:rPr lang="en-US" altLang="ja-JP" sz="2600" dirty="0"/>
              <a:t>break;</a:t>
            </a:r>
          </a:p>
          <a:p>
            <a:pPr eaLnBrk="1" hangingPunct="1"/>
            <a:r>
              <a:rPr lang="en-US" altLang="ja-JP" sz="2600" dirty="0"/>
              <a:t>        case “;” :           </a:t>
            </a:r>
            <a:r>
              <a:rPr lang="ja-JP" altLang="en-US" sz="2600" dirty="0"/>
              <a:t>空文のコード生成;                          </a:t>
            </a:r>
            <a:r>
              <a:rPr lang="en-US" altLang="ja-JP" sz="2600" dirty="0"/>
              <a:t>break;</a:t>
            </a:r>
          </a:p>
          <a:p>
            <a:pPr eaLnBrk="1" hangingPunct="1"/>
            <a:r>
              <a:rPr lang="en-US" altLang="ja-JP" sz="2600" dirty="0"/>
              <a:t>        default : </a:t>
            </a:r>
            <a:r>
              <a:rPr lang="en-US" altLang="ja-JP" sz="2600" dirty="0" err="1"/>
              <a:t>syntaxError</a:t>
            </a:r>
            <a:r>
              <a:rPr lang="en-US" altLang="ja-JP" sz="2600" dirty="0"/>
              <a:t>();</a:t>
            </a:r>
          </a:p>
          <a:p>
            <a:pPr eaLnBrk="1" hangingPunct="1"/>
            <a:r>
              <a:rPr lang="en-US" altLang="ja-JP" sz="2600" dirty="0"/>
              <a:t>    }</a:t>
            </a:r>
          </a:p>
          <a:p>
            <a:pPr eaLnBrk="1" hangingPunct="1"/>
            <a:r>
              <a:rPr lang="en-US" altLang="ja-JP" sz="2600"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066800" y="304800"/>
            <a:ext cx="7620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空文のコード生成</a:t>
            </a:r>
          </a:p>
        </p:txBody>
      </p:sp>
      <p:sp>
        <p:nvSpPr>
          <p:cNvPr id="38915" name="Text Box 3"/>
          <p:cNvSpPr txBox="1">
            <a:spLocks noChangeArrowheads="1"/>
          </p:cNvSpPr>
          <p:nvPr/>
        </p:nvSpPr>
        <p:spPr bwMode="auto">
          <a:xfrm>
            <a:off x="990600" y="12192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&lt;</a:t>
            </a:r>
            <a:r>
              <a:rPr lang="en-US" altLang="ja-JP"/>
              <a:t>St&gt; ::= “;” </a:t>
            </a:r>
            <a:r>
              <a:rPr lang="ja-JP" altLang="en-US"/>
              <a:t>の場合</a:t>
            </a:r>
            <a:endParaRPr lang="ja-JP" altLang="en-US" baseline="-25000"/>
          </a:p>
        </p:txBody>
      </p:sp>
      <p:sp>
        <p:nvSpPr>
          <p:cNvPr id="38916" name="正方形/長方形 3"/>
          <p:cNvSpPr>
            <a:spLocks noChangeArrowheads="1"/>
          </p:cNvSpPr>
          <p:nvPr/>
        </p:nvSpPr>
        <p:spPr bwMode="auto">
          <a:xfrm>
            <a:off x="457200" y="2819400"/>
            <a:ext cx="8382000" cy="3124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void parseSt () {</a:t>
            </a:r>
          </a:p>
          <a:p>
            <a:pPr eaLnBrk="1" hangingPunct="1">
              <a:spcBef>
                <a:spcPct val="0"/>
              </a:spcBef>
              <a:buClrTx/>
              <a:buSzTx/>
              <a:buFontTx/>
              <a:buNone/>
            </a:pPr>
            <a:r>
              <a:rPr lang="en-US" altLang="ja-JP" sz="2800"/>
              <a:t>    switch (token) {</a:t>
            </a:r>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       case “;” : token = nextToken(); break;</a:t>
            </a:r>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a:t>
            </a:r>
          </a:p>
        </p:txBody>
      </p:sp>
      <p:sp>
        <p:nvSpPr>
          <p:cNvPr id="38917" name="Text Box 7"/>
          <p:cNvSpPr txBox="1">
            <a:spLocks noChangeArrowheads="1"/>
          </p:cNvSpPr>
          <p:nvPr/>
        </p:nvSpPr>
        <p:spPr bwMode="auto">
          <a:xfrm>
            <a:off x="1600200" y="1905000"/>
            <a:ext cx="5372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空文 = 何もしない = コード無し</a:t>
            </a:r>
          </a:p>
        </p:txBody>
      </p:sp>
      <p:sp useBgFill="1">
        <p:nvSpPr>
          <p:cNvPr id="681992" name="AutoShape 8"/>
          <p:cNvSpPr>
            <a:spLocks noChangeArrowheads="1"/>
          </p:cNvSpPr>
          <p:nvPr/>
        </p:nvSpPr>
        <p:spPr bwMode="auto">
          <a:xfrm>
            <a:off x="2590800" y="4800600"/>
            <a:ext cx="4724400" cy="533400"/>
          </a:xfrm>
          <a:prstGeom prst="wedgeRoundRectCallout">
            <a:avLst>
              <a:gd name="adj1" fmla="val -18009"/>
              <a:gd name="adj2" fmla="val -8690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トークンを読み飛ばすだけ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1992"/>
                                        </p:tgtEl>
                                        <p:attrNameLst>
                                          <p:attrName>style.visibility</p:attrName>
                                        </p:attrNameLst>
                                      </p:cBhvr>
                                      <p:to>
                                        <p:strVal val="visible"/>
                                      </p:to>
                                    </p:set>
                                    <p:animEffect transition="in" filter="checkerboard(across)">
                                      <p:cBhvr>
                                        <p:cTn id="7" dur="500"/>
                                        <p:tgtEl>
                                          <p:spTgt spid="6819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1992"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1066800" y="304800"/>
            <a:ext cx="7620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出力文のコード生成</a:t>
            </a:r>
          </a:p>
        </p:txBody>
      </p:sp>
      <p:sp>
        <p:nvSpPr>
          <p:cNvPr id="39939" name="Text Box 3"/>
          <p:cNvSpPr txBox="1">
            <a:spLocks noChangeArrowheads="1"/>
          </p:cNvSpPr>
          <p:nvPr/>
        </p:nvSpPr>
        <p:spPr bwMode="auto">
          <a:xfrm>
            <a:off x="990600" y="1219200"/>
            <a:ext cx="769620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&lt;</a:t>
            </a:r>
            <a:r>
              <a:rPr lang="en-US" altLang="ja-JP" sz="2800" dirty="0" err="1"/>
              <a:t>OuputintSt</a:t>
            </a:r>
            <a:r>
              <a:rPr lang="en-US" altLang="ja-JP" sz="2800" dirty="0"/>
              <a:t>&gt; ::= “</a:t>
            </a:r>
            <a:r>
              <a:rPr lang="en-US" altLang="ja-JP" sz="2800" dirty="0" err="1"/>
              <a:t>outputint</a:t>
            </a:r>
            <a:r>
              <a:rPr lang="en-US" altLang="ja-JP" sz="2800" dirty="0"/>
              <a:t>” “(” &lt;</a:t>
            </a:r>
            <a:r>
              <a:rPr lang="en-US" altLang="ja-JP" sz="2800" dirty="0" err="1"/>
              <a:t>Exp</a:t>
            </a:r>
            <a:r>
              <a:rPr lang="en-US" altLang="ja-JP" sz="2800" dirty="0"/>
              <a:t>&gt; “)” “;”</a:t>
            </a:r>
            <a:endParaRPr lang="ja-JP" altLang="en-US" sz="2800" baseline="-25000" dirty="0"/>
          </a:p>
        </p:txBody>
      </p:sp>
      <p:sp>
        <p:nvSpPr>
          <p:cNvPr id="684036" name="Rectangle 4"/>
          <p:cNvSpPr>
            <a:spLocks noChangeArrowheads="1"/>
          </p:cNvSpPr>
          <p:nvPr/>
        </p:nvSpPr>
        <p:spPr bwMode="auto">
          <a:xfrm>
            <a:off x="1219200" y="1905000"/>
            <a:ext cx="4648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&lt;</a:t>
            </a:r>
            <a:r>
              <a:rPr lang="en-US" altLang="ja-JP" sz="2800" dirty="0" err="1"/>
              <a:t>Exp</a:t>
            </a:r>
            <a:r>
              <a:rPr lang="en-US" altLang="ja-JP" sz="2800" dirty="0"/>
              <a:t>&gt; </a:t>
            </a:r>
            <a:r>
              <a:rPr lang="ja-JP" altLang="en-US" sz="2800" dirty="0"/>
              <a:t>のコード </a:t>
            </a:r>
            <a:r>
              <a:rPr lang="ja-JP" altLang="en-US" sz="2400" dirty="0"/>
              <a:t>(右辺値)</a:t>
            </a:r>
          </a:p>
          <a:p>
            <a:pPr eaLnBrk="1" hangingPunct="1"/>
            <a:r>
              <a:rPr lang="en-US" altLang="ja-JP" sz="2800" dirty="0"/>
              <a:t>OUTPUT</a:t>
            </a:r>
          </a:p>
          <a:p>
            <a:pPr eaLnBrk="1" hangingPunct="1"/>
            <a:r>
              <a:rPr lang="en-US" altLang="ja-JP" sz="2800" dirty="0"/>
              <a:t>OUTPUTLN</a:t>
            </a:r>
          </a:p>
        </p:txBody>
      </p:sp>
      <p:sp>
        <p:nvSpPr>
          <p:cNvPr id="39941" name="Text Box 7"/>
          <p:cNvSpPr txBox="1">
            <a:spLocks noChangeArrowheads="1"/>
          </p:cNvSpPr>
          <p:nvPr/>
        </p:nvSpPr>
        <p:spPr bwMode="auto">
          <a:xfrm>
            <a:off x="990600" y="3429000"/>
            <a:ext cx="769620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&lt;</a:t>
            </a:r>
            <a:r>
              <a:rPr lang="en-US" altLang="ja-JP" sz="2800" dirty="0" err="1"/>
              <a:t>OuputcharSt</a:t>
            </a:r>
            <a:r>
              <a:rPr lang="en-US" altLang="ja-JP" sz="2800" dirty="0"/>
              <a:t>&gt; ::= “</a:t>
            </a:r>
            <a:r>
              <a:rPr lang="en-US" altLang="ja-JP" sz="2800" dirty="0" err="1"/>
              <a:t>outputchar</a:t>
            </a:r>
            <a:r>
              <a:rPr lang="en-US" altLang="ja-JP" sz="2800" dirty="0"/>
              <a:t>” “(” &lt;</a:t>
            </a:r>
            <a:r>
              <a:rPr lang="en-US" altLang="ja-JP" sz="2800" dirty="0" err="1"/>
              <a:t>Exp</a:t>
            </a:r>
            <a:r>
              <a:rPr lang="en-US" altLang="ja-JP" sz="2800" dirty="0"/>
              <a:t>&gt; “)” “;”</a:t>
            </a:r>
            <a:endParaRPr lang="ja-JP" altLang="en-US" sz="2800" baseline="-25000" dirty="0"/>
          </a:p>
        </p:txBody>
      </p:sp>
      <p:sp>
        <p:nvSpPr>
          <p:cNvPr id="684040" name="Rectangle 8"/>
          <p:cNvSpPr>
            <a:spLocks noChangeArrowheads="1"/>
          </p:cNvSpPr>
          <p:nvPr/>
        </p:nvSpPr>
        <p:spPr bwMode="auto">
          <a:xfrm>
            <a:off x="1219200" y="4114800"/>
            <a:ext cx="4648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&lt;</a:t>
            </a:r>
            <a:r>
              <a:rPr lang="en-US" altLang="ja-JP" sz="2800" dirty="0" err="1"/>
              <a:t>Exp</a:t>
            </a:r>
            <a:r>
              <a:rPr lang="en-US" altLang="ja-JP" sz="2800" dirty="0"/>
              <a:t>&gt; </a:t>
            </a:r>
            <a:r>
              <a:rPr lang="ja-JP" altLang="en-US" sz="2800" dirty="0"/>
              <a:t>のコード </a:t>
            </a:r>
            <a:r>
              <a:rPr lang="ja-JP" altLang="en-US" sz="2400" dirty="0"/>
              <a:t>(右辺値)</a:t>
            </a:r>
          </a:p>
          <a:p>
            <a:pPr eaLnBrk="1" hangingPunct="1"/>
            <a:r>
              <a:rPr lang="en-US" altLang="ja-JP" sz="2800" dirty="0"/>
              <a:t>OUTPUTC</a:t>
            </a:r>
          </a:p>
          <a:p>
            <a:pPr eaLnBrk="1" hangingPunct="1"/>
            <a:r>
              <a:rPr lang="en-US" altLang="ja-JP" sz="2800" dirty="0"/>
              <a:t>OUTPUTLN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4036"/>
                                        </p:tgtEl>
                                        <p:attrNameLst>
                                          <p:attrName>style.visibility</p:attrName>
                                        </p:attrNameLst>
                                      </p:cBhvr>
                                      <p:to>
                                        <p:strVal val="visible"/>
                                      </p:to>
                                    </p:set>
                                    <p:animEffect transition="in" filter="checkerboard(across)">
                                      <p:cBhvr>
                                        <p:cTn id="7" dur="500"/>
                                        <p:tgtEl>
                                          <p:spTgt spid="6840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84040"/>
                                        </p:tgtEl>
                                        <p:attrNameLst>
                                          <p:attrName>style.visibility</p:attrName>
                                        </p:attrNameLst>
                                      </p:cBhvr>
                                      <p:to>
                                        <p:strVal val="visible"/>
                                      </p:to>
                                    </p:set>
                                    <p:animEffect transition="in" filter="checkerboard(across)">
                                      <p:cBhvr>
                                        <p:cTn id="12" dur="500"/>
                                        <p:tgtEl>
                                          <p:spTgt spid="684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4036" grpId="0" animBg="1" autoUpdateAnimBg="0"/>
      <p:bldP spid="684040"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1066800" y="304800"/>
            <a:ext cx="7620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式文のコード生成</a:t>
            </a:r>
          </a:p>
        </p:txBody>
      </p:sp>
      <p:sp>
        <p:nvSpPr>
          <p:cNvPr id="40963" name="Text Box 3"/>
          <p:cNvSpPr txBox="1">
            <a:spLocks noChangeArrowheads="1"/>
          </p:cNvSpPr>
          <p:nvPr/>
        </p:nvSpPr>
        <p:spPr bwMode="auto">
          <a:xfrm>
            <a:off x="990600" y="12192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&lt;</a:t>
            </a:r>
            <a:r>
              <a:rPr lang="en-US" altLang="ja-JP"/>
              <a:t>ExpSt&gt; ::= &lt;Exp&gt; “;” </a:t>
            </a:r>
            <a:r>
              <a:rPr lang="ja-JP" altLang="en-US"/>
              <a:t>の場合</a:t>
            </a:r>
            <a:endParaRPr lang="ja-JP" altLang="en-US" baseline="-25000"/>
          </a:p>
        </p:txBody>
      </p:sp>
      <p:sp>
        <p:nvSpPr>
          <p:cNvPr id="677892" name="Rectangle 4"/>
          <p:cNvSpPr>
            <a:spLocks noChangeArrowheads="1"/>
          </p:cNvSpPr>
          <p:nvPr/>
        </p:nvSpPr>
        <p:spPr bwMode="auto">
          <a:xfrm>
            <a:off x="1219200" y="1905000"/>
            <a:ext cx="46482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 </a:t>
            </a:r>
            <a:r>
              <a:rPr lang="ja-JP" altLang="en-US" sz="2800"/>
              <a:t>のコード </a:t>
            </a:r>
            <a:r>
              <a:rPr lang="ja-JP" altLang="en-US" sz="2400"/>
              <a:t>(右辺値)</a:t>
            </a:r>
          </a:p>
          <a:p>
            <a:pPr eaLnBrk="1" hangingPunct="1"/>
            <a:r>
              <a:rPr lang="en-US" altLang="ja-JP" sz="2800"/>
              <a:t>REMOVE</a:t>
            </a:r>
          </a:p>
        </p:txBody>
      </p:sp>
      <p:sp useBgFill="1">
        <p:nvSpPr>
          <p:cNvPr id="677893" name="AutoShape 5"/>
          <p:cNvSpPr>
            <a:spLocks noChangeArrowheads="1"/>
          </p:cNvSpPr>
          <p:nvPr/>
        </p:nvSpPr>
        <p:spPr bwMode="auto">
          <a:xfrm>
            <a:off x="5410200" y="2209800"/>
            <a:ext cx="3276600" cy="914400"/>
          </a:xfrm>
          <a:prstGeom prst="wedgeRoundRectCallout">
            <a:avLst>
              <a:gd name="adj1" fmla="val -98838"/>
              <a:gd name="adj2" fmla="val 1163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スタックトップに残った</a:t>
            </a:r>
          </a:p>
          <a:p>
            <a:pPr algn="ctr" eaLnBrk="1" hangingPunct="1"/>
            <a:r>
              <a:rPr lang="ja-JP" altLang="en-US" sz="2400"/>
              <a:t>式の評価値を削除</a:t>
            </a:r>
          </a:p>
        </p:txBody>
      </p:sp>
      <p:sp>
        <p:nvSpPr>
          <p:cNvPr id="4" name="正方形/長方形 3"/>
          <p:cNvSpPr>
            <a:spLocks noChangeArrowheads="1"/>
          </p:cNvSpPr>
          <p:nvPr/>
        </p:nvSpPr>
        <p:spPr bwMode="auto">
          <a:xfrm>
            <a:off x="457200" y="3352800"/>
            <a:ext cx="8382000" cy="27432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parseExpSt</a:t>
            </a:r>
            <a:r>
              <a:rPr lang="en-US" altLang="ja-JP" sz="2800" dirty="0"/>
              <a:t> () {</a:t>
            </a:r>
          </a:p>
          <a:p>
            <a:pPr eaLnBrk="1" hangingPunct="1">
              <a:spcBef>
                <a:spcPct val="0"/>
              </a:spcBef>
              <a:buClrTx/>
              <a:buSzTx/>
              <a:buFontTx/>
              <a:buNone/>
            </a:pPr>
            <a:r>
              <a:rPr lang="en-US" altLang="ja-JP" sz="2800" dirty="0"/>
              <a:t>    if (token </a:t>
            </a:r>
            <a:r>
              <a:rPr lang="ja-JP" altLang="en-US" sz="2800" dirty="0"/>
              <a:t>∈ </a:t>
            </a:r>
            <a:r>
              <a:rPr lang="en-US" altLang="ja-JP" sz="2800" dirty="0"/>
              <a:t>First (&lt;Exp&gt;)) </a:t>
            </a:r>
            <a:r>
              <a:rPr lang="en-US" altLang="ja-JP" sz="2800" dirty="0" err="1"/>
              <a:t>parseExp</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solidFill>
                  <a:srgbClr val="FFFF99"/>
                </a:solidFill>
              </a:rPr>
              <a:t>    </a:t>
            </a:r>
            <a:r>
              <a:rPr lang="en-US" altLang="ja-JP" sz="2800" dirty="0"/>
              <a:t>if (token == “;”) appendCode (REMOVE);</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a:t>
            </a:r>
          </a:p>
        </p:txBody>
      </p:sp>
      <p:sp>
        <p:nvSpPr>
          <p:cNvPr id="677896" name="Text Box 8"/>
          <p:cNvSpPr txBox="1">
            <a:spLocks noChangeArrowheads="1"/>
          </p:cNvSpPr>
          <p:nvPr/>
        </p:nvSpPr>
        <p:spPr bwMode="auto">
          <a:xfrm>
            <a:off x="671513" y="6162675"/>
            <a:ext cx="7162836"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a:t>
            </a:r>
            <a:r>
              <a:rPr lang="ja-JP" altLang="en-US" sz="2800" dirty="0"/>
              <a:t>;</a:t>
            </a:r>
            <a:r>
              <a:rPr lang="en-US" altLang="ja-JP" sz="2800" dirty="0"/>
              <a:t>”</a:t>
            </a:r>
            <a:r>
              <a:rPr lang="ja-JP" altLang="en-US" sz="2800" dirty="0"/>
              <a:t> が来れば式終了 ⇒ 式の評価値はもう不要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77892"/>
                                        </p:tgtEl>
                                        <p:attrNameLst>
                                          <p:attrName>style.visibility</p:attrName>
                                        </p:attrNameLst>
                                      </p:cBhvr>
                                      <p:to>
                                        <p:strVal val="visible"/>
                                      </p:to>
                                    </p:set>
                                    <p:animEffect transition="in" filter="checkerboard(across)">
                                      <p:cBhvr>
                                        <p:cTn id="7" dur="500"/>
                                        <p:tgtEl>
                                          <p:spTgt spid="6778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77893"/>
                                        </p:tgtEl>
                                        <p:attrNameLst>
                                          <p:attrName>style.visibility</p:attrName>
                                        </p:attrNameLst>
                                      </p:cBhvr>
                                      <p:to>
                                        <p:strVal val="visible"/>
                                      </p:to>
                                    </p:set>
                                    <p:animEffect transition="in" filter="checkerboard(across)">
                                      <p:cBhvr>
                                        <p:cTn id="12" dur="500"/>
                                        <p:tgtEl>
                                          <p:spTgt spid="6778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77896"/>
                                        </p:tgtEl>
                                        <p:attrNameLst>
                                          <p:attrName>style.visibility</p:attrName>
                                        </p:attrNameLst>
                                      </p:cBhvr>
                                      <p:to>
                                        <p:strVal val="visible"/>
                                      </p:to>
                                    </p:set>
                                    <p:animEffect transition="in" filter="checkerboard(across)">
                                      <p:cBhvr>
                                        <p:cTn id="22" dur="500"/>
                                        <p:tgtEl>
                                          <p:spTgt spid="6778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7892" grpId="0" animBg="1" autoUpdateAnimBg="0"/>
      <p:bldP spid="677893" grpId="0" animBg="1" autoUpdateAnimBg="0"/>
      <p:bldP spid="4" grpId="0" animBg="1" autoUpdateAnimBg="0"/>
      <p:bldP spid="67789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143000" y="3124200"/>
            <a:ext cx="74676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void parse&lt;A&gt; () {</a:t>
            </a:r>
          </a:p>
          <a:p>
            <a:pPr eaLnBrk="1" hangingPunct="1"/>
            <a:r>
              <a:rPr lang="en-US" altLang="ja-JP" sz="2800"/>
              <a:t>   if (</a:t>
            </a:r>
            <a:r>
              <a:rPr lang="ja-JP" altLang="en-US" sz="2800"/>
              <a:t>トークン列が&lt;</a:t>
            </a:r>
            <a:r>
              <a:rPr lang="en-US" altLang="ja-JP" sz="2800"/>
              <a:t>A&gt;</a:t>
            </a:r>
            <a:r>
              <a:rPr lang="ja-JP" altLang="en-US" sz="2800"/>
              <a:t>のマクロ構文と合致) {</a:t>
            </a:r>
          </a:p>
          <a:p>
            <a:pPr eaLnBrk="1" hangingPunct="1"/>
            <a:r>
              <a:rPr lang="en-US" altLang="ja-JP" sz="2800"/>
              <a:t>       &lt;A&gt;</a:t>
            </a:r>
            <a:r>
              <a:rPr lang="ja-JP" altLang="en-US" sz="2800"/>
              <a:t>のコード生成;</a:t>
            </a:r>
          </a:p>
          <a:p>
            <a:pPr eaLnBrk="1" hangingPunct="1"/>
            <a:r>
              <a:rPr lang="ja-JP" altLang="en-US" sz="2800"/>
              <a:t>     </a:t>
            </a:r>
            <a:r>
              <a:rPr lang="ja-JP" altLang="en-US" sz="2400">
                <a:solidFill>
                  <a:srgbClr val="FFFF99"/>
                </a:solidFill>
              </a:rPr>
              <a:t>/* </a:t>
            </a:r>
            <a:r>
              <a:rPr lang="en-US" altLang="ja-JP" sz="2400">
                <a:solidFill>
                  <a:srgbClr val="FFFF99"/>
                </a:solidFill>
              </a:rPr>
              <a:t>VSM </a:t>
            </a:r>
            <a:r>
              <a:rPr lang="ja-JP" altLang="en-US" sz="2400">
                <a:solidFill>
                  <a:srgbClr val="FFFF99"/>
                </a:solidFill>
              </a:rPr>
              <a:t>アセンブラのコードを </a:t>
            </a:r>
            <a:r>
              <a:rPr lang="en-US" altLang="ja-JP" sz="2400">
                <a:solidFill>
                  <a:srgbClr val="FFFF99"/>
                </a:solidFill>
              </a:rPr>
              <a:t>Iseg </a:t>
            </a:r>
            <a:r>
              <a:rPr lang="ja-JP" altLang="en-US" sz="2400">
                <a:solidFill>
                  <a:srgbClr val="FFFF99"/>
                </a:solidFill>
              </a:rPr>
              <a:t>に積む */</a:t>
            </a:r>
          </a:p>
          <a:p>
            <a:pPr eaLnBrk="1" hangingPunct="1"/>
            <a:r>
              <a:rPr lang="ja-JP" altLang="en-US" sz="2800"/>
              <a:t>   } </a:t>
            </a:r>
            <a:r>
              <a:rPr lang="en-US" altLang="ja-JP" sz="2800"/>
              <a:t>else syntaxError(); </a:t>
            </a:r>
            <a:r>
              <a:rPr lang="en-US" altLang="ja-JP" sz="2400"/>
              <a:t>   </a:t>
            </a:r>
          </a:p>
          <a:p>
            <a:pPr eaLnBrk="1" hangingPunct="1"/>
            <a:r>
              <a:rPr lang="en-US" altLang="ja-JP" sz="2400"/>
              <a:t>      </a:t>
            </a:r>
            <a:r>
              <a:rPr lang="en-US" altLang="ja-JP" sz="2000">
                <a:solidFill>
                  <a:srgbClr val="FFFF99"/>
                </a:solidFill>
              </a:rPr>
              <a:t>/* </a:t>
            </a:r>
            <a:r>
              <a:rPr lang="ja-JP" altLang="en-US" sz="2000">
                <a:solidFill>
                  <a:srgbClr val="FFFF99"/>
                </a:solidFill>
              </a:rPr>
              <a:t>マクロ構文と一致しなかった場合はエラー</a:t>
            </a:r>
            <a:r>
              <a:rPr lang="en-US" altLang="ja-JP" sz="2000">
                <a:solidFill>
                  <a:srgbClr val="FFFF99"/>
                </a:solidFill>
              </a:rPr>
              <a:t> */</a:t>
            </a:r>
            <a:endParaRPr lang="en-US" altLang="ja-JP" sz="2400">
              <a:solidFill>
                <a:srgbClr val="FFFF99"/>
              </a:solidFill>
            </a:endParaRPr>
          </a:p>
          <a:p>
            <a:pPr eaLnBrk="1" hangingPunct="1"/>
            <a:r>
              <a:rPr lang="en-US" altLang="ja-JP" sz="2800"/>
              <a:t>}</a:t>
            </a:r>
          </a:p>
        </p:txBody>
      </p:sp>
      <p:sp>
        <p:nvSpPr>
          <p:cNvPr id="7171" name="Rectangle 3"/>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コード生成プログラム</a:t>
            </a:r>
          </a:p>
        </p:txBody>
      </p:sp>
      <p:sp>
        <p:nvSpPr>
          <p:cNvPr id="7172" name="Rectangle 4"/>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Kc.java </a:t>
            </a:r>
            <a:r>
              <a:rPr lang="ja-JP" altLang="en-US">
                <a:effectLst/>
              </a:rPr>
              <a:t>の各非終端記号解析用メソッドにコード生成を加える</a:t>
            </a:r>
          </a:p>
          <a:p>
            <a:pPr lvl="1"/>
            <a:r>
              <a:rPr lang="ja-JP" altLang="en-US">
                <a:effectLst/>
              </a:rPr>
              <a:t>例 :非終端記号 &lt;</a:t>
            </a:r>
            <a:r>
              <a:rPr lang="en-US" altLang="ja-JP">
                <a:effectLst/>
              </a:rPr>
              <a:t>A&gt; </a:t>
            </a:r>
            <a:r>
              <a:rPr lang="ja-JP" altLang="en-US">
                <a:effectLst/>
              </a:rPr>
              <a:t>のコード生成</a:t>
            </a:r>
            <a:endParaRPr lang="en-US" altLang="ja-JP">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変数宣言部のコード生成</a:t>
            </a:r>
          </a:p>
        </p:txBody>
      </p:sp>
      <p:sp>
        <p:nvSpPr>
          <p:cNvPr id="41987" name="Rectangle 3"/>
          <p:cNvSpPr>
            <a:spLocks noGrp="1" noChangeArrowheads="1"/>
          </p:cNvSpPr>
          <p:nvPr>
            <p:ph type="body" idx="4294967295"/>
          </p:nvPr>
        </p:nvSpPr>
        <p:spPr>
          <a:xfrm>
            <a:off x="1066800" y="1600200"/>
            <a:ext cx="7772400"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&lt;</a:t>
            </a:r>
            <a:r>
              <a:rPr lang="en-US" altLang="ja-JP" sz="2800" dirty="0" err="1">
                <a:effectLst/>
              </a:rPr>
              <a:t>Decl</a:t>
            </a:r>
            <a:r>
              <a:rPr lang="en-US" altLang="ja-JP" sz="2800" dirty="0">
                <a:effectLst/>
              </a:rPr>
              <a:t>&gt; ::= “</a:t>
            </a:r>
            <a:r>
              <a:rPr lang="en-US" altLang="ja-JP" sz="2800" dirty="0" err="1">
                <a:effectLst/>
              </a:rPr>
              <a:t>int</a:t>
            </a:r>
            <a:r>
              <a:rPr lang="en-US" altLang="ja-JP" sz="2800" dirty="0">
                <a:effectLst/>
              </a:rPr>
              <a:t>” NAME [ “=” &lt;</a:t>
            </a:r>
            <a:r>
              <a:rPr lang="en-US" altLang="ja-JP" sz="2800" dirty="0" err="1">
                <a:effectLst/>
              </a:rPr>
              <a:t>Const</a:t>
            </a:r>
            <a:r>
              <a:rPr lang="en-US" altLang="ja-JP" sz="2800" dirty="0">
                <a:effectLst/>
              </a:rPr>
              <a:t>&gt; ] “;” </a:t>
            </a:r>
          </a:p>
          <a:p>
            <a:r>
              <a:rPr lang="en-US" altLang="ja-JP" sz="2800" dirty="0">
                <a:effectLst/>
              </a:rPr>
              <a:t>&lt;</a:t>
            </a:r>
            <a:r>
              <a:rPr lang="en-US" altLang="ja-JP" sz="2800" dirty="0" err="1">
                <a:effectLst/>
              </a:rPr>
              <a:t>Const</a:t>
            </a:r>
            <a:r>
              <a:rPr lang="en-US" altLang="ja-JP" sz="2800" dirty="0">
                <a:effectLst/>
              </a:rPr>
              <a:t>&gt; ::= [ “-” ] INTEGER | CHARACTER </a:t>
            </a:r>
          </a:p>
        </p:txBody>
      </p:sp>
      <p:sp>
        <p:nvSpPr>
          <p:cNvPr id="41988" name="Text Box 4"/>
          <p:cNvSpPr txBox="1">
            <a:spLocks noChangeArrowheads="1"/>
          </p:cNvSpPr>
          <p:nvPr/>
        </p:nvSpPr>
        <p:spPr bwMode="auto">
          <a:xfrm>
            <a:off x="1524000" y="2819400"/>
            <a:ext cx="4464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初期値無しの変数/配列宣言</a:t>
            </a:r>
          </a:p>
        </p:txBody>
      </p:sp>
      <p:sp>
        <p:nvSpPr>
          <p:cNvPr id="41989" name="Text Box 5"/>
          <p:cNvSpPr txBox="1">
            <a:spLocks noChangeArrowheads="1"/>
          </p:cNvSpPr>
          <p:nvPr/>
        </p:nvSpPr>
        <p:spPr bwMode="auto">
          <a:xfrm>
            <a:off x="1524000" y="3962400"/>
            <a:ext cx="4435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初期値ありの変数/配列宣言</a:t>
            </a:r>
          </a:p>
        </p:txBody>
      </p:sp>
      <p:sp>
        <p:nvSpPr>
          <p:cNvPr id="693254" name="Text Box 6"/>
          <p:cNvSpPr txBox="1">
            <a:spLocks noChangeArrowheads="1"/>
          </p:cNvSpPr>
          <p:nvPr/>
        </p:nvSpPr>
        <p:spPr bwMode="auto">
          <a:xfrm>
            <a:off x="2438400" y="3352800"/>
            <a:ext cx="53387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コード無し</a:t>
            </a:r>
            <a:r>
              <a:rPr lang="ja-JP" altLang="en-US" sz="2800"/>
              <a:t>(変数表への登録のみ)</a:t>
            </a:r>
          </a:p>
        </p:txBody>
      </p:sp>
      <p:sp>
        <p:nvSpPr>
          <p:cNvPr id="693255" name="Text Box 7"/>
          <p:cNvSpPr txBox="1">
            <a:spLocks noChangeArrowheads="1"/>
          </p:cNvSpPr>
          <p:nvPr/>
        </p:nvSpPr>
        <p:spPr bwMode="auto">
          <a:xfrm>
            <a:off x="2438400" y="4495800"/>
            <a:ext cx="49657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変数表への登録</a:t>
            </a:r>
          </a:p>
          <a:p>
            <a:pPr eaLnBrk="1" hangingPunct="1"/>
            <a:r>
              <a:rPr lang="en-US" altLang="ja-JP" sz="2800"/>
              <a:t>Dseg </a:t>
            </a:r>
            <a:r>
              <a:rPr lang="ja-JP" altLang="en-US" sz="2800"/>
              <a:t>へのデータ代入コード生成</a:t>
            </a:r>
          </a:p>
        </p:txBody>
      </p:sp>
      <p:sp>
        <p:nvSpPr>
          <p:cNvPr id="693256" name="Rectangle 8"/>
          <p:cNvSpPr>
            <a:spLocks noChangeArrowheads="1"/>
          </p:cNvSpPr>
          <p:nvPr/>
        </p:nvSpPr>
        <p:spPr bwMode="auto">
          <a:xfrm>
            <a:off x="2514600" y="5562600"/>
            <a:ext cx="36576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PUSHI &lt;Const&gt;</a:t>
            </a:r>
            <a:r>
              <a:rPr lang="ja-JP" altLang="en-US" sz="2800"/>
              <a:t>の値</a:t>
            </a:r>
          </a:p>
          <a:p>
            <a:pPr eaLnBrk="1" hangingPunct="1"/>
            <a:r>
              <a:rPr lang="en-US" altLang="ja-JP" sz="2800"/>
              <a:t>POP     NAME</a:t>
            </a:r>
            <a:r>
              <a:rPr lang="ja-JP" altLang="en-US" sz="2800"/>
              <a:t>の番地</a:t>
            </a:r>
          </a:p>
        </p:txBody>
      </p:sp>
      <p:sp>
        <p:nvSpPr>
          <p:cNvPr id="693257" name="Text Box 9"/>
          <p:cNvSpPr txBox="1">
            <a:spLocks noChangeArrowheads="1"/>
          </p:cNvSpPr>
          <p:nvPr/>
        </p:nvSpPr>
        <p:spPr bwMode="auto">
          <a:xfrm>
            <a:off x="6400800" y="5638800"/>
            <a:ext cx="24590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コード生成には</a:t>
            </a:r>
          </a:p>
          <a:p>
            <a:pPr eaLnBrk="1" hangingPunct="1"/>
            <a:r>
              <a:rPr lang="ja-JP" altLang="en-US" sz="2800"/>
              <a:t>番地が必要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93254"/>
                                        </p:tgtEl>
                                        <p:attrNameLst>
                                          <p:attrName>style.visibility</p:attrName>
                                        </p:attrNameLst>
                                      </p:cBhvr>
                                      <p:to>
                                        <p:strVal val="visible"/>
                                      </p:to>
                                    </p:set>
                                    <p:animEffect transition="in" filter="checkerboard(across)">
                                      <p:cBhvr>
                                        <p:cTn id="7" dur="500"/>
                                        <p:tgtEl>
                                          <p:spTgt spid="6932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93255"/>
                                        </p:tgtEl>
                                        <p:attrNameLst>
                                          <p:attrName>style.visibility</p:attrName>
                                        </p:attrNameLst>
                                      </p:cBhvr>
                                      <p:to>
                                        <p:strVal val="visible"/>
                                      </p:to>
                                    </p:set>
                                    <p:animEffect transition="in" filter="checkerboard(across)">
                                      <p:cBhvr>
                                        <p:cTn id="12" dur="500"/>
                                        <p:tgtEl>
                                          <p:spTgt spid="6932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93256"/>
                                        </p:tgtEl>
                                        <p:attrNameLst>
                                          <p:attrName>style.visibility</p:attrName>
                                        </p:attrNameLst>
                                      </p:cBhvr>
                                      <p:to>
                                        <p:strVal val="visible"/>
                                      </p:to>
                                    </p:set>
                                    <p:animEffect transition="in" filter="checkerboard(across)">
                                      <p:cBhvr>
                                        <p:cTn id="17" dur="500"/>
                                        <p:tgtEl>
                                          <p:spTgt spid="6932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93257"/>
                                        </p:tgtEl>
                                        <p:attrNameLst>
                                          <p:attrName>style.visibility</p:attrName>
                                        </p:attrNameLst>
                                      </p:cBhvr>
                                      <p:to>
                                        <p:strVal val="visible"/>
                                      </p:to>
                                    </p:set>
                                    <p:animEffect transition="in" filter="checkerboard(across)">
                                      <p:cBhvr>
                                        <p:cTn id="22" dur="500"/>
                                        <p:tgtEl>
                                          <p:spTgt spid="693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3254" grpId="0" autoUpdateAnimBg="0"/>
      <p:bldP spid="693255" grpId="0" autoUpdateAnimBg="0"/>
      <p:bldP spid="693256" grpId="0" animBg="1" autoUpdateAnimBg="0"/>
      <p:bldP spid="693257"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dirty="0"/>
              <a:t>変数表への挿入</a:t>
            </a:r>
          </a:p>
        </p:txBody>
      </p:sp>
      <p:sp>
        <p:nvSpPr>
          <p:cNvPr id="3" name="コンテンツ プレースホルダ 2"/>
          <p:cNvSpPr>
            <a:spLocks noGrp="1"/>
          </p:cNvSpPr>
          <p:nvPr>
            <p:ph idx="4294967295"/>
          </p:nvPr>
        </p:nvSpPr>
        <p:spPr>
          <a:xfrm>
            <a:off x="76200" y="1600200"/>
            <a:ext cx="8991600" cy="4114800"/>
          </a:xfrm>
        </p:spPr>
        <p:txBody>
          <a:bodyPr/>
          <a:lstStyle/>
          <a:p>
            <a:pPr>
              <a:defRPr/>
            </a:pPr>
            <a:r>
              <a:rPr lang="ja-JP" altLang="en-US" sz="2800" dirty="0"/>
              <a:t>変数表への挿入は</a:t>
            </a:r>
            <a:endParaRPr lang="en-US" altLang="ja-JP" sz="2800" dirty="0"/>
          </a:p>
          <a:p>
            <a:pPr lvl="1">
              <a:buFontTx/>
              <a:buNone/>
              <a:defRPr/>
            </a:pPr>
            <a:r>
              <a:rPr lang="en-US" altLang="ja-JP" dirty="0" err="1"/>
              <a:t>VarTable.registerNewVariable</a:t>
            </a:r>
            <a:r>
              <a:rPr lang="en-US" altLang="ja-JP" dirty="0"/>
              <a:t> (Type, String, </a:t>
            </a:r>
            <a:r>
              <a:rPr lang="en-US" altLang="ja-JP" dirty="0" err="1"/>
              <a:t>int</a:t>
            </a:r>
            <a:r>
              <a:rPr lang="en-US" altLang="ja-JP" dirty="0"/>
              <a:t>) </a:t>
            </a:r>
            <a:r>
              <a:rPr lang="ja-JP" altLang="en-US" dirty="0"/>
              <a:t>を使用</a:t>
            </a:r>
          </a:p>
        </p:txBody>
      </p:sp>
      <p:sp>
        <p:nvSpPr>
          <p:cNvPr id="696324" name="テキスト ボックス 3"/>
          <p:cNvSpPr txBox="1">
            <a:spLocks noChangeArrowheads="1"/>
          </p:cNvSpPr>
          <p:nvPr/>
        </p:nvSpPr>
        <p:spPr bwMode="auto">
          <a:xfrm>
            <a:off x="838200" y="4343400"/>
            <a:ext cx="2227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a:t>
            </a:r>
            <a:r>
              <a:rPr lang="en-US" altLang="ja-JP" sz="2800"/>
              <a:t>int i, a[5];</a:t>
            </a:r>
            <a:endParaRPr lang="ja-JP" altLang="en-US" sz="2800"/>
          </a:p>
        </p:txBody>
      </p:sp>
      <p:sp>
        <p:nvSpPr>
          <p:cNvPr id="5" name="正方形/長方形 4"/>
          <p:cNvSpPr>
            <a:spLocks noChangeArrowheads="1"/>
          </p:cNvSpPr>
          <p:nvPr/>
        </p:nvSpPr>
        <p:spPr bwMode="auto">
          <a:xfrm>
            <a:off x="914400" y="4953000"/>
            <a:ext cx="8001000" cy="9144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registerNewVariable (Type.INT, “</a:t>
            </a:r>
            <a:r>
              <a:rPr lang="en-US" altLang="ja-JP" sz="2800" dirty="0" err="1"/>
              <a:t>i</a:t>
            </a:r>
            <a:r>
              <a:rPr lang="en-US" altLang="ja-JP" sz="2800" dirty="0"/>
              <a:t>”, 1);</a:t>
            </a:r>
          </a:p>
          <a:p>
            <a:pPr eaLnBrk="1" hangingPunct="1">
              <a:spcBef>
                <a:spcPct val="0"/>
              </a:spcBef>
              <a:buClrTx/>
              <a:buSzTx/>
              <a:buFontTx/>
              <a:buNone/>
            </a:pPr>
            <a:r>
              <a:rPr lang="en-US" altLang="ja-JP" sz="2800" dirty="0"/>
              <a:t>registerNewVariable (</a:t>
            </a:r>
            <a:r>
              <a:rPr lang="en-US" altLang="ja-JP" sz="2800" dirty="0" err="1"/>
              <a:t>Type.ARRAYOFINT</a:t>
            </a:r>
            <a:r>
              <a:rPr lang="en-US" altLang="ja-JP" sz="2800" dirty="0"/>
              <a:t>, “a”, 5);</a:t>
            </a:r>
            <a:endParaRPr lang="ja-JP" altLang="en-US" sz="2800" dirty="0"/>
          </a:p>
        </p:txBody>
      </p:sp>
      <p:sp>
        <p:nvSpPr>
          <p:cNvPr id="43014" name="正方形/長方形 4"/>
          <p:cNvSpPr>
            <a:spLocks noChangeArrowheads="1"/>
          </p:cNvSpPr>
          <p:nvPr/>
        </p:nvSpPr>
        <p:spPr bwMode="auto">
          <a:xfrm>
            <a:off x="914400" y="2743200"/>
            <a:ext cx="8001000" cy="1447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solidFill>
                  <a:srgbClr val="FFFF99"/>
                </a:solidFill>
              </a:rPr>
              <a:t>/** @ return </a:t>
            </a:r>
            <a:r>
              <a:rPr lang="ja-JP" altLang="en-US" sz="2400" dirty="0">
                <a:solidFill>
                  <a:srgbClr val="FFFF99"/>
                </a:solidFill>
              </a:rPr>
              <a:t>変数 </a:t>
            </a:r>
            <a:r>
              <a:rPr lang="en-US" altLang="ja-JP" sz="2400" dirty="0">
                <a:solidFill>
                  <a:srgbClr val="FFFF99"/>
                </a:solidFill>
              </a:rPr>
              <a:t>name </a:t>
            </a:r>
            <a:r>
              <a:rPr lang="ja-JP" altLang="en-US" sz="2400" dirty="0">
                <a:solidFill>
                  <a:srgbClr val="FFFF99"/>
                </a:solidFill>
              </a:rPr>
              <a:t>を登録できたか？ */</a:t>
            </a:r>
          </a:p>
          <a:p>
            <a:pPr eaLnBrk="1" hangingPunct="1">
              <a:spcBef>
                <a:spcPct val="0"/>
              </a:spcBef>
              <a:buClrTx/>
              <a:buSzTx/>
              <a:buFontTx/>
              <a:buNone/>
            </a:pPr>
            <a:r>
              <a:rPr lang="en-US" altLang="ja-JP" sz="2800" dirty="0" err="1"/>
              <a:t>boolean</a:t>
            </a:r>
            <a:r>
              <a:rPr lang="en-US" altLang="ja-JP" sz="2800" dirty="0"/>
              <a:t> registerNewVariable</a:t>
            </a:r>
          </a:p>
          <a:p>
            <a:pPr eaLnBrk="1" hangingPunct="1">
              <a:spcBef>
                <a:spcPct val="0"/>
              </a:spcBef>
              <a:buClrTx/>
              <a:buSzTx/>
              <a:buFontTx/>
              <a:buNone/>
            </a:pPr>
            <a:r>
              <a:rPr lang="en-US" altLang="ja-JP" sz="2800" dirty="0"/>
              <a:t>      (Type </a:t>
            </a:r>
            <a:r>
              <a:rPr lang="en-US" altLang="ja-JP" sz="2800" dirty="0" err="1"/>
              <a:t>type</a:t>
            </a:r>
            <a:r>
              <a:rPr lang="en-US" altLang="ja-JP" sz="2800" dirty="0"/>
              <a:t>, String name, </a:t>
            </a:r>
            <a:r>
              <a:rPr lang="en-US" altLang="ja-JP" sz="2800" dirty="0" err="1"/>
              <a:t>int</a:t>
            </a:r>
            <a:r>
              <a:rPr lang="en-US" altLang="ja-JP" sz="2800" dirty="0"/>
              <a:t> size)</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96324"/>
                                        </p:tgtEl>
                                        <p:attrNameLst>
                                          <p:attrName>style.visibility</p:attrName>
                                        </p:attrNameLst>
                                      </p:cBhvr>
                                      <p:to>
                                        <p:strVal val="visible"/>
                                      </p:to>
                                    </p:set>
                                    <p:animEffect transition="in" filter="checkerboard(across)">
                                      <p:cBhvr>
                                        <p:cTn id="7" dur="500"/>
                                        <p:tgtEl>
                                          <p:spTgt spid="6963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24" grpId="0" autoUpdateAnimBg="0"/>
      <p:bldP spid="5"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a:t>変数の番地</a:t>
            </a:r>
            <a:endParaRPr lang="en-US" altLang="ja-JP"/>
          </a:p>
        </p:txBody>
      </p:sp>
      <p:sp>
        <p:nvSpPr>
          <p:cNvPr id="3" name="コンテンツ プレースホルダ 2"/>
          <p:cNvSpPr>
            <a:spLocks noGrp="1"/>
          </p:cNvSpPr>
          <p:nvPr>
            <p:ph idx="4294967295"/>
          </p:nvPr>
        </p:nvSpPr>
        <p:spPr>
          <a:xfrm>
            <a:off x="1066800" y="1600200"/>
            <a:ext cx="7543800" cy="4114800"/>
          </a:xfrm>
        </p:spPr>
        <p:txBody>
          <a:bodyPr/>
          <a:lstStyle/>
          <a:p>
            <a:pPr>
              <a:defRPr/>
            </a:pPr>
            <a:r>
              <a:rPr lang="ja-JP" altLang="en-US" sz="2800"/>
              <a:t>変数の番地</a:t>
            </a:r>
            <a:endParaRPr lang="en-US" altLang="ja-JP" sz="2800"/>
          </a:p>
          <a:p>
            <a:pPr lvl="1">
              <a:buFontTx/>
              <a:buNone/>
              <a:defRPr/>
            </a:pPr>
            <a:r>
              <a:rPr lang="en-US" altLang="ja-JP"/>
              <a:t>VarTable.getAddress (String) </a:t>
            </a:r>
            <a:r>
              <a:rPr lang="ja-JP" altLang="en-US"/>
              <a:t>を使用</a:t>
            </a:r>
          </a:p>
        </p:txBody>
      </p:sp>
      <p:sp>
        <p:nvSpPr>
          <p:cNvPr id="691204" name="テキスト ボックス 3"/>
          <p:cNvSpPr txBox="1">
            <a:spLocks noChangeArrowheads="1"/>
          </p:cNvSpPr>
          <p:nvPr/>
        </p:nvSpPr>
        <p:spPr bwMode="auto">
          <a:xfrm>
            <a:off x="1447800" y="4114800"/>
            <a:ext cx="2870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変数 </a:t>
            </a:r>
            <a:r>
              <a:rPr lang="en-US" altLang="ja-JP" sz="2800"/>
              <a:t>i </a:t>
            </a:r>
            <a:r>
              <a:rPr lang="ja-JP" altLang="en-US" sz="2800"/>
              <a:t>の番地</a:t>
            </a:r>
          </a:p>
        </p:txBody>
      </p:sp>
      <p:sp>
        <p:nvSpPr>
          <p:cNvPr id="5" name="正方形/長方形 4"/>
          <p:cNvSpPr>
            <a:spLocks noChangeArrowheads="1"/>
          </p:cNvSpPr>
          <p:nvPr/>
        </p:nvSpPr>
        <p:spPr bwMode="auto">
          <a:xfrm>
            <a:off x="1371600" y="4724400"/>
            <a:ext cx="7239000" cy="609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varTable.getAddress</a:t>
            </a:r>
            <a:r>
              <a:rPr lang="ja-JP" altLang="en-US" dirty="0"/>
              <a:t> (</a:t>
            </a:r>
            <a:r>
              <a:rPr lang="en-US" altLang="ja-JP" dirty="0"/>
              <a:t>“</a:t>
            </a:r>
            <a:r>
              <a:rPr lang="en-US" altLang="ja-JP" dirty="0" err="1"/>
              <a:t>i</a:t>
            </a:r>
            <a:r>
              <a:rPr lang="en-US" altLang="ja-JP" dirty="0"/>
              <a:t>”)</a:t>
            </a:r>
            <a:endParaRPr lang="ja-JP" altLang="en-US" dirty="0"/>
          </a:p>
        </p:txBody>
      </p:sp>
      <p:sp>
        <p:nvSpPr>
          <p:cNvPr id="4" name="正方形/長方形 4"/>
          <p:cNvSpPr/>
          <p:nvPr/>
        </p:nvSpPr>
        <p:spPr bwMode="auto">
          <a:xfrm>
            <a:off x="1371600" y="2667000"/>
            <a:ext cx="7543800" cy="10668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defRPr/>
            </a:pPr>
            <a:r>
              <a:rPr lang="en-US" altLang="ja-JP" sz="2400">
                <a:solidFill>
                  <a:srgbClr val="FFFF99"/>
                </a:solidFill>
              </a:rPr>
              <a:t>/** @ return </a:t>
            </a:r>
            <a:r>
              <a:rPr lang="ja-JP" altLang="en-US" sz="2400">
                <a:solidFill>
                  <a:srgbClr val="FFFF99"/>
                </a:solidFill>
              </a:rPr>
              <a:t>変数 </a:t>
            </a:r>
            <a:r>
              <a:rPr lang="en-US" altLang="ja-JP" sz="2400">
                <a:solidFill>
                  <a:srgbClr val="FFFF99"/>
                </a:solidFill>
              </a:rPr>
              <a:t>name </a:t>
            </a:r>
            <a:r>
              <a:rPr lang="ja-JP" altLang="en-US" sz="2400">
                <a:solidFill>
                  <a:srgbClr val="FFFF99"/>
                </a:solidFill>
              </a:rPr>
              <a:t>の番地 */</a:t>
            </a:r>
          </a:p>
          <a:p>
            <a:pPr algn="l" eaLnBrk="1" hangingPunct="1">
              <a:defRPr/>
            </a:pPr>
            <a:r>
              <a:rPr lang="en-US" altLang="ja-JP"/>
              <a:t>int getAddress (String name</a:t>
            </a:r>
            <a:r>
              <a:rPr lang="en-US" altLang="ja-JP">
                <a:effectLst>
                  <a:outerShdw blurRad="38100" dist="38100" dir="2700000" algn="tl">
                    <a:srgbClr val="000099"/>
                  </a:outerShdw>
                </a:effectLst>
              </a:rPr>
              <a:t>)</a:t>
            </a:r>
            <a:endParaRPr lang="ja-JP" altLang="en-US">
              <a:effectLst>
                <a:outerShdw blurRad="38100" dist="38100" dir="2700000" algn="tl">
                  <a:srgbClr val="000099"/>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91204"/>
                                        </p:tgtEl>
                                        <p:attrNameLst>
                                          <p:attrName>style.visibility</p:attrName>
                                        </p:attrNameLst>
                                      </p:cBhvr>
                                      <p:to>
                                        <p:strVal val="visible"/>
                                      </p:to>
                                    </p:set>
                                    <p:animEffect transition="in" filter="checkerboard(across)">
                                      <p:cBhvr>
                                        <p:cTn id="7" dur="500"/>
                                        <p:tgtEl>
                                          <p:spTgt spid="6912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04" grpId="0" autoUpdateAnimBg="0"/>
      <p:bldP spid="5"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44000" y="304801"/>
            <a:ext cx="7696200" cy="10440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1143000"/>
            <a:ext cx="7543800" cy="533400"/>
          </a:xfrm>
        </p:spPr>
        <p:txBody>
          <a:bodyPr/>
          <a:lstStyle/>
          <a:p>
            <a:pPr>
              <a:defRPr/>
            </a:pPr>
            <a:r>
              <a:rPr lang="ja-JP" altLang="en-US" sz="2400"/>
              <a:t>&lt;</a:t>
            </a:r>
            <a:r>
              <a:rPr lang="en-US" altLang="ja-JP" sz="2400"/>
              <a:t>Decl&gt; ::= “int” NAME [ “=” &lt;Const&gt; ] “;” </a:t>
            </a:r>
            <a:r>
              <a:rPr lang="ja-JP" altLang="en-US" sz="2400"/>
              <a:t>の場合</a:t>
            </a:r>
          </a:p>
        </p:txBody>
      </p:sp>
      <p:sp>
        <p:nvSpPr>
          <p:cNvPr id="45060" name="正方形/長方形 3"/>
          <p:cNvSpPr>
            <a:spLocks noChangeArrowheads="1"/>
          </p:cNvSpPr>
          <p:nvPr/>
        </p:nvSpPr>
        <p:spPr bwMode="auto">
          <a:xfrm>
            <a:off x="228600" y="1752600"/>
            <a:ext cx="8763000" cy="4800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parseVarDecl</a:t>
            </a:r>
            <a:r>
              <a:rPr lang="en-US" altLang="ja-JP" sz="2800" dirty="0"/>
              <a:t> () {</a:t>
            </a:r>
          </a:p>
          <a:p>
            <a:pPr eaLnBrk="1" hangingPunct="1">
              <a:spcBef>
                <a:spcPct val="0"/>
              </a:spcBef>
              <a:buClrTx/>
              <a:buSzTx/>
              <a:buFontTx/>
              <a:buNone/>
            </a:pPr>
            <a:r>
              <a:rPr lang="en-US" altLang="ja-JP" sz="2800" dirty="0"/>
              <a:t>    if (token == “</a:t>
            </a:r>
            <a:r>
              <a:rPr lang="en-US" altLang="ja-JP" sz="2800" dirty="0" err="1"/>
              <a:t>int</a:t>
            </a: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if (token == NAME) {</a:t>
            </a:r>
          </a:p>
          <a:p>
            <a:pPr eaLnBrk="1" hangingPunct="1">
              <a:spcBef>
                <a:spcPct val="0"/>
              </a:spcBef>
              <a:buClrTx/>
              <a:buSzTx/>
              <a:buFontTx/>
              <a:buNone/>
            </a:pPr>
            <a:r>
              <a:rPr lang="en-US" altLang="ja-JP" sz="2800" dirty="0"/>
              <a:t>        String </a:t>
            </a:r>
            <a:r>
              <a:rPr lang="en-US" altLang="ja-JP" sz="2800" dirty="0">
                <a:solidFill>
                  <a:srgbClr val="FFCCFF"/>
                </a:solidFill>
              </a:rPr>
              <a:t>name =</a:t>
            </a:r>
            <a:r>
              <a:rPr lang="en-US" altLang="ja-JP" sz="2800" dirty="0">
                <a:solidFill>
                  <a:srgbClr val="FF99FF"/>
                </a:solidFill>
              </a:rPr>
              <a:t> </a:t>
            </a:r>
            <a:r>
              <a:rPr lang="en-US" altLang="ja-JP" sz="2400" dirty="0">
                <a:solidFill>
                  <a:srgbClr val="FFFF99"/>
                </a:solidFill>
              </a:rPr>
              <a:t>// token</a:t>
            </a:r>
            <a:r>
              <a:rPr lang="ja-JP" altLang="en-US" sz="2400" dirty="0">
                <a:solidFill>
                  <a:srgbClr val="FFFF99"/>
                </a:solidFill>
              </a:rPr>
              <a:t>から変数名を得る</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 else </a:t>
            </a:r>
            <a:r>
              <a:rPr lang="en-US" altLang="ja-JP" sz="2800" dirty="0" err="1"/>
              <a:t>syntaxError</a:t>
            </a:r>
            <a:r>
              <a:rPr lang="en-US" altLang="ja-JP" sz="2800" dirty="0"/>
              <a:t>();</a:t>
            </a:r>
          </a:p>
          <a:p>
            <a:pPr eaLnBrk="1" hangingPunct="1">
              <a:spcBef>
                <a:spcPct val="0"/>
              </a:spcBef>
              <a:buClrTx/>
              <a:buSzTx/>
              <a:buFontTx/>
              <a:buNone/>
            </a:pPr>
            <a:r>
              <a:rPr lang="en-US" altLang="ja-JP" sz="2800" dirty="0"/>
              <a:t>    if (exist (name)) </a:t>
            </a:r>
            <a:r>
              <a:rPr lang="en-US" altLang="ja-JP" sz="2800" dirty="0" err="1"/>
              <a:t>syntaxError</a:t>
            </a:r>
            <a:r>
              <a:rPr lang="en-US" altLang="ja-JP" sz="2800" dirty="0"/>
              <a:t> ();       </a:t>
            </a:r>
            <a:r>
              <a:rPr lang="en-US" altLang="ja-JP" sz="2400" dirty="0">
                <a:solidFill>
                  <a:srgbClr val="FFFF99"/>
                </a:solidFill>
              </a:rPr>
              <a:t>// </a:t>
            </a:r>
            <a:r>
              <a:rPr lang="ja-JP" altLang="en-US" sz="2400" dirty="0">
                <a:solidFill>
                  <a:srgbClr val="FFFF99"/>
                </a:solidFill>
              </a:rPr>
              <a:t>二重登録チェック</a:t>
            </a:r>
          </a:p>
          <a:p>
            <a:pPr algn="ctr" eaLnBrk="1" hangingPunct="1">
              <a:spcBef>
                <a:spcPct val="0"/>
              </a:spcBef>
              <a:buClrTx/>
              <a:buSzTx/>
              <a:buFontTx/>
              <a:buNone/>
            </a:pPr>
            <a:r>
              <a:rPr lang="ja-JP" altLang="en-US" sz="2800" dirty="0"/>
              <a:t>:</a:t>
            </a:r>
          </a:p>
        </p:txBody>
      </p:sp>
      <p:sp useBgFill="1">
        <p:nvSpPr>
          <p:cNvPr id="687109" name="Text Box 5"/>
          <p:cNvSpPr txBox="1">
            <a:spLocks noChangeArrowheads="1"/>
          </p:cNvSpPr>
          <p:nvPr/>
        </p:nvSpPr>
        <p:spPr bwMode="auto">
          <a:xfrm>
            <a:off x="2057400" y="5791200"/>
            <a:ext cx="6199188" cy="519113"/>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ここまでは初期値の有無に関係無く共通</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7109"/>
                                        </p:tgtEl>
                                        <p:attrNameLst>
                                          <p:attrName>style.visibility</p:attrName>
                                        </p:attrNameLst>
                                      </p:cBhvr>
                                      <p:to>
                                        <p:strVal val="visible"/>
                                      </p:to>
                                    </p:set>
                                    <p:animEffect transition="in" filter="checkerboard(across)">
                                      <p:cBhvr>
                                        <p:cTn id="7" dur="500"/>
                                        <p:tgtEl>
                                          <p:spTgt spid="68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109"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44000" y="304801"/>
            <a:ext cx="7696200" cy="10440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1143000"/>
            <a:ext cx="7543800" cy="533400"/>
          </a:xfrm>
        </p:spPr>
        <p:txBody>
          <a:bodyPr/>
          <a:lstStyle/>
          <a:p>
            <a:pPr>
              <a:defRPr/>
            </a:pPr>
            <a:r>
              <a:rPr lang="ja-JP" altLang="en-US" sz="2400"/>
              <a:t>&lt;</a:t>
            </a:r>
            <a:r>
              <a:rPr lang="en-US" altLang="ja-JP" sz="2400"/>
              <a:t>Decl&gt; ::= “int” NAME [ “=” &lt;Const&gt; ] “;” </a:t>
            </a:r>
            <a:r>
              <a:rPr lang="ja-JP" altLang="en-US" sz="2400"/>
              <a:t>の場合</a:t>
            </a:r>
          </a:p>
        </p:txBody>
      </p:sp>
      <p:sp>
        <p:nvSpPr>
          <p:cNvPr id="46084" name="正方形/長方形 3"/>
          <p:cNvSpPr>
            <a:spLocks noChangeArrowheads="1"/>
          </p:cNvSpPr>
          <p:nvPr/>
        </p:nvSpPr>
        <p:spPr bwMode="auto">
          <a:xfrm>
            <a:off x="228600" y="1752600"/>
            <a:ext cx="8686800" cy="4800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 </a:t>
            </a:r>
            <a:r>
              <a:rPr lang="ja-JP" altLang="en-US" sz="2800" dirty="0"/>
              <a:t>   </a:t>
            </a:r>
            <a:r>
              <a:rPr lang="en-US" altLang="ja-JP" sz="2800" dirty="0"/>
              <a:t>if (token == “=”) { </a:t>
            </a:r>
            <a:r>
              <a:rPr lang="en-US" altLang="ja-JP" sz="2400" dirty="0">
                <a:solidFill>
                  <a:srgbClr val="FFFF99"/>
                </a:solidFill>
              </a:rPr>
              <a:t>// </a:t>
            </a:r>
            <a:r>
              <a:rPr lang="ja-JP" altLang="en-US" sz="2400" dirty="0">
                <a:solidFill>
                  <a:srgbClr val="FFFF99"/>
                </a:solidFill>
              </a:rPr>
              <a:t>初期値代入がある場合</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if (token </a:t>
            </a:r>
            <a:r>
              <a:rPr lang="ja-JP" altLang="en-US" sz="2800" dirty="0"/>
              <a:t>∈ </a:t>
            </a:r>
            <a:r>
              <a:rPr lang="en-US" altLang="ja-JP" sz="2800" dirty="0"/>
              <a:t>First (&lt;</a:t>
            </a:r>
            <a:r>
              <a:rPr lang="en-US" altLang="ja-JP" sz="2800" dirty="0" err="1"/>
              <a:t>Const</a:t>
            </a:r>
            <a:r>
              <a:rPr lang="en-US" altLang="ja-JP" sz="2800" dirty="0"/>
              <a:t>&gt;)) </a:t>
            </a:r>
            <a:r>
              <a:rPr lang="en-US" altLang="ja-JP" sz="2800" dirty="0" err="1"/>
              <a:t>parseConst</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ja-JP" altLang="en-US" sz="2800" dirty="0">
                <a:solidFill>
                  <a:srgbClr val="FFCCFF"/>
                </a:solidFill>
              </a:rPr>
              <a:t>        </a:t>
            </a:r>
            <a:r>
              <a:rPr lang="en-US" altLang="ja-JP" sz="2800" dirty="0">
                <a:solidFill>
                  <a:srgbClr val="FFCCFF"/>
                </a:solidFill>
              </a:rPr>
              <a:t>resigterNewVariable (INT, name, 1);</a:t>
            </a:r>
            <a:r>
              <a:rPr lang="en-US" altLang="ja-JP" sz="2800" dirty="0"/>
              <a:t>  </a:t>
            </a:r>
            <a:r>
              <a:rPr lang="en-US" altLang="ja-JP" sz="2400" dirty="0"/>
              <a:t> </a:t>
            </a:r>
            <a:r>
              <a:rPr lang="en-US" altLang="ja-JP" sz="2400" dirty="0">
                <a:solidFill>
                  <a:srgbClr val="FFFF99"/>
                </a:solidFill>
              </a:rPr>
              <a:t>// </a:t>
            </a:r>
            <a:r>
              <a:rPr lang="ja-JP" altLang="en-US" sz="2400" dirty="0">
                <a:solidFill>
                  <a:srgbClr val="FFFF99"/>
                </a:solidFill>
              </a:rPr>
              <a:t>変数表に登録</a:t>
            </a:r>
            <a:endParaRPr lang="en-US" altLang="ja-JP" sz="2800" dirty="0"/>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a:solidFill>
                  <a:srgbClr val="FFCCFF"/>
                </a:solidFill>
              </a:rPr>
              <a:t>address =</a:t>
            </a:r>
            <a:r>
              <a:rPr lang="en-US" altLang="ja-JP" sz="2800" dirty="0">
                <a:solidFill>
                  <a:srgbClr val="FF99FF"/>
                </a:solidFill>
              </a:rPr>
              <a:t> </a:t>
            </a:r>
            <a:r>
              <a:rPr lang="en-US" altLang="ja-JP" sz="2400" dirty="0">
                <a:solidFill>
                  <a:srgbClr val="FFFF99"/>
                </a:solidFill>
              </a:rPr>
              <a:t>// </a:t>
            </a:r>
            <a:r>
              <a:rPr lang="ja-JP" altLang="en-US" sz="2400" dirty="0">
                <a:solidFill>
                  <a:srgbClr val="FFFF99"/>
                </a:solidFill>
              </a:rPr>
              <a:t>変数表を参照して</a:t>
            </a:r>
            <a:r>
              <a:rPr lang="en-US" altLang="ja-JP" sz="2400" dirty="0">
                <a:solidFill>
                  <a:srgbClr val="FFFF99"/>
                </a:solidFill>
              </a:rPr>
              <a:t>name</a:t>
            </a:r>
            <a:r>
              <a:rPr lang="ja-JP" altLang="en-US" sz="2400" dirty="0">
                <a:solidFill>
                  <a:srgbClr val="FFFF99"/>
                </a:solidFill>
              </a:rPr>
              <a:t>の番地を得る</a:t>
            </a:r>
          </a:p>
          <a:p>
            <a:pPr eaLnBrk="1" hangingPunct="1">
              <a:spcBef>
                <a:spcPct val="0"/>
              </a:spcBef>
              <a:buClrTx/>
              <a:buSzTx/>
              <a:buFontTx/>
              <a:buNone/>
            </a:pPr>
            <a:r>
              <a:rPr lang="ja-JP" altLang="en-US" sz="2800" dirty="0"/>
              <a:t>        </a:t>
            </a:r>
            <a:r>
              <a:rPr lang="en-US" altLang="ja-JP" sz="2800" dirty="0">
                <a:solidFill>
                  <a:srgbClr val="FFCCFF"/>
                </a:solidFill>
              </a:rPr>
              <a:t>appendCode (PUSHI, &lt;Const&gt;</a:t>
            </a:r>
            <a:r>
              <a:rPr lang="ja-JP" altLang="en-US" sz="2800" dirty="0">
                <a:solidFill>
                  <a:srgbClr val="FFCCFF"/>
                </a:solidFill>
              </a:rPr>
              <a:t>の値);</a:t>
            </a:r>
            <a:r>
              <a:rPr lang="ja-JP" altLang="en-US" sz="2800" dirty="0"/>
              <a:t> </a:t>
            </a:r>
            <a:r>
              <a:rPr lang="ja-JP" altLang="en-US" sz="2400" dirty="0">
                <a:solidFill>
                  <a:srgbClr val="FFFF99"/>
                </a:solidFill>
              </a:rPr>
              <a:t>// 初期値を積む</a:t>
            </a:r>
          </a:p>
          <a:p>
            <a:pPr eaLnBrk="1" hangingPunct="1">
              <a:spcBef>
                <a:spcPct val="0"/>
              </a:spcBef>
              <a:buClrTx/>
              <a:buSzTx/>
              <a:buFontTx/>
              <a:buNone/>
            </a:pPr>
            <a:r>
              <a:rPr lang="en-US" altLang="ja-JP" sz="2800" dirty="0"/>
              <a:t>        </a:t>
            </a:r>
            <a:r>
              <a:rPr lang="en-US" altLang="ja-JP" sz="2800" dirty="0">
                <a:solidFill>
                  <a:srgbClr val="FFCCFF"/>
                </a:solidFill>
              </a:rPr>
              <a:t>appendCode (POP, address);</a:t>
            </a:r>
            <a:r>
              <a:rPr lang="en-US" altLang="ja-JP" sz="2800" dirty="0"/>
              <a:t>              </a:t>
            </a:r>
            <a:r>
              <a:rPr lang="en-US" altLang="ja-JP" sz="2400" dirty="0">
                <a:solidFill>
                  <a:srgbClr val="FFFF99"/>
                </a:solidFill>
              </a:rPr>
              <a:t>// </a:t>
            </a:r>
            <a:r>
              <a:rPr lang="en-US" altLang="ja-JP" sz="2400" dirty="0" err="1">
                <a:solidFill>
                  <a:srgbClr val="FFFF99"/>
                </a:solidFill>
              </a:rPr>
              <a:t>Dseg</a:t>
            </a:r>
            <a:r>
              <a:rPr lang="en-US" altLang="ja-JP" sz="2400" dirty="0">
                <a:solidFill>
                  <a:srgbClr val="FFFF99"/>
                </a:solidFill>
              </a:rPr>
              <a:t> </a:t>
            </a:r>
            <a:r>
              <a:rPr lang="ja-JP" altLang="en-US" sz="2400" dirty="0">
                <a:solidFill>
                  <a:srgbClr val="FFFF99"/>
                </a:solidFill>
              </a:rPr>
              <a:t>に代入</a:t>
            </a:r>
          </a:p>
          <a:p>
            <a:pPr eaLnBrk="1" hangingPunct="1">
              <a:spcBef>
                <a:spcPct val="0"/>
              </a:spcBef>
              <a:buClrTx/>
              <a:buSzTx/>
              <a:buFontTx/>
              <a:buNone/>
            </a:pPr>
            <a:r>
              <a:rPr lang="en-US" altLang="ja-JP" sz="2800" dirty="0"/>
              <a:t>    } else </a:t>
            </a:r>
            <a:r>
              <a:rPr lang="en-US" altLang="ja-JP" sz="2800" dirty="0">
                <a:solidFill>
                  <a:srgbClr val="FFCCFF"/>
                </a:solidFill>
              </a:rPr>
              <a:t>resigterNewVariable (INT, name, 1);</a:t>
            </a:r>
            <a:endParaRPr lang="en-US" altLang="ja-JP" sz="2800" dirty="0"/>
          </a:p>
          <a:p>
            <a:pPr eaLnBrk="1" hangingPunct="1">
              <a:spcBef>
                <a:spcPct val="0"/>
              </a:spcBef>
              <a:buClrTx/>
              <a:buSzTx/>
              <a:buFontTx/>
              <a:buNone/>
            </a:pPr>
            <a:r>
              <a:rPr lang="en-US" altLang="ja-JP" sz="2800" dirty="0"/>
              <a:t>    if (token ==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xfrm>
            <a:off x="1066800" y="304800"/>
            <a:ext cx="7467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コード生成プログラム</a:t>
            </a:r>
          </a:p>
        </p:txBody>
      </p:sp>
      <p:sp>
        <p:nvSpPr>
          <p:cNvPr id="700419" name="Rectangle 3"/>
          <p:cNvSpPr>
            <a:spLocks noGrp="1" noChangeArrowheads="1"/>
          </p:cNvSpPr>
          <p:nvPr>
            <p:ph type="body" idx="4294967295"/>
          </p:nvPr>
        </p:nvSpPr>
        <p:spPr>
          <a:xfrm>
            <a:off x="914400" y="990600"/>
            <a:ext cx="7543800" cy="685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ja-JP" altLang="en-US" sz="2800" dirty="0"/>
              <a:t>&lt;</a:t>
            </a:r>
            <a:r>
              <a:rPr lang="en-US" altLang="ja-JP" sz="2800" dirty="0" err="1"/>
              <a:t>Const</a:t>
            </a:r>
            <a:r>
              <a:rPr lang="en-US" altLang="ja-JP" sz="2800" dirty="0"/>
              <a:t>&gt; ::= [ “-” ] INTEGER | CHARACTER</a:t>
            </a:r>
            <a:endParaRPr lang="ja-JP" altLang="en-US" dirty="0">
              <a:effectLst/>
            </a:endParaRPr>
          </a:p>
        </p:txBody>
      </p:sp>
      <p:sp>
        <p:nvSpPr>
          <p:cNvPr id="47108" name="Rectangle 4"/>
          <p:cNvSpPr>
            <a:spLocks noChangeArrowheads="1"/>
          </p:cNvSpPr>
          <p:nvPr/>
        </p:nvSpPr>
        <p:spPr bwMode="auto">
          <a:xfrm>
            <a:off x="914400" y="1524000"/>
            <a:ext cx="8001000" cy="5105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@return </a:t>
            </a:r>
            <a:r>
              <a:rPr lang="ja-JP" altLang="en-US" sz="2400" dirty="0">
                <a:solidFill>
                  <a:srgbClr val="FFFF99"/>
                </a:solidFill>
              </a:rPr>
              <a:t>定数の値 */</a:t>
            </a:r>
          </a:p>
          <a:p>
            <a:pPr eaLnBrk="1" hangingPunct="1"/>
            <a:r>
              <a:rPr lang="en-US" altLang="ja-JP" sz="2800" dirty="0" err="1">
                <a:solidFill>
                  <a:srgbClr val="FFCCFF"/>
                </a:solidFill>
              </a:rPr>
              <a:t>int</a:t>
            </a:r>
            <a:r>
              <a:rPr lang="en-US" altLang="ja-JP" sz="2800" dirty="0"/>
              <a:t> </a:t>
            </a:r>
            <a:r>
              <a:rPr lang="en-US" altLang="ja-JP" sz="2800" dirty="0" err="1"/>
              <a:t>parseConst</a:t>
            </a:r>
            <a:r>
              <a:rPr lang="en-US" altLang="ja-JP" sz="2800" dirty="0"/>
              <a:t> () {</a:t>
            </a:r>
            <a:endParaRPr lang="ja-JP" altLang="en-US" sz="2800" dirty="0"/>
          </a:p>
          <a:p>
            <a:pPr eaLnBrk="1" hangingPunct="1"/>
            <a:r>
              <a:rPr lang="en-US" altLang="ja-JP" sz="2800" dirty="0"/>
              <a:t>    if (token == INTEGER) {</a:t>
            </a:r>
          </a:p>
          <a:p>
            <a:pPr eaLnBrk="1" hangingPunct="1"/>
            <a:r>
              <a:rPr lang="en-US" altLang="ja-JP" sz="2800" dirty="0"/>
              <a:t>        </a:t>
            </a:r>
            <a:r>
              <a:rPr lang="en-US" altLang="ja-JP" sz="2800" dirty="0" err="1"/>
              <a:t>int</a:t>
            </a:r>
            <a:r>
              <a:rPr lang="en-US" altLang="ja-JP" sz="2800" dirty="0"/>
              <a:t> </a:t>
            </a:r>
            <a:r>
              <a:rPr lang="en-US" altLang="ja-JP" sz="2800" dirty="0">
                <a:solidFill>
                  <a:srgbClr val="FFCCFF"/>
                </a:solidFill>
              </a:rPr>
              <a:t>value =</a:t>
            </a:r>
            <a:r>
              <a:rPr lang="en-US" altLang="ja-JP" sz="2800" dirty="0">
                <a:solidFill>
                  <a:srgbClr val="FF99FF"/>
                </a:solidFill>
              </a:rPr>
              <a:t> </a:t>
            </a:r>
            <a:r>
              <a:rPr lang="en-US" altLang="ja-JP" sz="2400" dirty="0">
                <a:solidFill>
                  <a:srgbClr val="FFFF99"/>
                </a:solidFill>
              </a:rPr>
              <a:t>// token</a:t>
            </a:r>
            <a:r>
              <a:rPr lang="ja-JP" altLang="en-US" sz="2400" dirty="0">
                <a:solidFill>
                  <a:srgbClr val="FFFF99"/>
                </a:solidFill>
              </a:rPr>
              <a:t>から整数値を得る</a:t>
            </a:r>
          </a:p>
          <a:p>
            <a:pPr eaLnBrk="1" hangingPunct="1"/>
            <a:r>
              <a:rPr lang="en-US" altLang="ja-JP" sz="2800" dirty="0"/>
              <a:t>        token = </a:t>
            </a:r>
            <a:r>
              <a:rPr lang="en-US" altLang="ja-JP" sz="2800" dirty="0" err="1"/>
              <a:t>nextToken</a:t>
            </a:r>
            <a:r>
              <a:rPr lang="en-US" altLang="ja-JP" sz="2800" dirty="0"/>
              <a:t>();</a:t>
            </a:r>
          </a:p>
          <a:p>
            <a:pPr eaLnBrk="1" hangingPunct="1"/>
            <a:r>
              <a:rPr lang="en-US" altLang="ja-JP" sz="2800" dirty="0"/>
              <a:t>        </a:t>
            </a:r>
            <a:r>
              <a:rPr lang="en-US" altLang="ja-JP" sz="2800" dirty="0">
                <a:solidFill>
                  <a:srgbClr val="FFCCFF"/>
                </a:solidFill>
              </a:rPr>
              <a:t>return value;</a:t>
            </a:r>
            <a:r>
              <a:rPr lang="en-US" altLang="ja-JP" sz="2800" dirty="0"/>
              <a:t> </a:t>
            </a:r>
            <a:r>
              <a:rPr lang="en-US" altLang="ja-JP" sz="2400" dirty="0">
                <a:solidFill>
                  <a:srgbClr val="FFFF99"/>
                </a:solidFill>
              </a:rPr>
              <a:t>// </a:t>
            </a:r>
            <a:r>
              <a:rPr lang="ja-JP" altLang="en-US" sz="2400" dirty="0">
                <a:solidFill>
                  <a:srgbClr val="FFFF99"/>
                </a:solidFill>
              </a:rPr>
              <a:t>整数値を返す</a:t>
            </a:r>
          </a:p>
          <a:p>
            <a:pPr eaLnBrk="1" hangingPunct="1"/>
            <a:r>
              <a:rPr lang="en-US" altLang="ja-JP" sz="2800" dirty="0"/>
              <a:t>    } else if (token == “-”) {</a:t>
            </a:r>
          </a:p>
          <a:p>
            <a:pPr eaLnBrk="1" hangingPunct="1"/>
            <a:r>
              <a:rPr lang="en-US" altLang="ja-JP" sz="2800" dirty="0"/>
              <a:t>        </a:t>
            </a:r>
            <a:r>
              <a:rPr lang="en-US" altLang="ja-JP" sz="2400" dirty="0">
                <a:solidFill>
                  <a:srgbClr val="FFFF99"/>
                </a:solidFill>
              </a:rPr>
              <a:t>“-” INTEGER </a:t>
            </a:r>
            <a:r>
              <a:rPr lang="ja-JP" altLang="en-US" sz="2400" dirty="0">
                <a:solidFill>
                  <a:srgbClr val="FFFF99"/>
                </a:solidFill>
              </a:rPr>
              <a:t>の解析; </a:t>
            </a:r>
            <a:r>
              <a:rPr lang="en-US" altLang="ja-JP" sz="2400" dirty="0">
                <a:solidFill>
                  <a:srgbClr val="FFFF99"/>
                </a:solidFill>
              </a:rPr>
              <a:t>return </a:t>
            </a:r>
            <a:r>
              <a:rPr lang="ja-JP" altLang="en-US" sz="2400" dirty="0">
                <a:solidFill>
                  <a:srgbClr val="FFFF99"/>
                </a:solidFill>
              </a:rPr>
              <a:t>負の整数値;</a:t>
            </a:r>
          </a:p>
          <a:p>
            <a:pPr eaLnBrk="1" hangingPunct="1"/>
            <a:r>
              <a:rPr lang="en-US" altLang="ja-JP" sz="2800" dirty="0"/>
              <a:t>    } else if (token == CHARCTER) {</a:t>
            </a:r>
          </a:p>
          <a:p>
            <a:pPr eaLnBrk="1" hangingPunct="1"/>
            <a:r>
              <a:rPr lang="en-US" altLang="ja-JP" sz="2800" dirty="0"/>
              <a:t>        </a:t>
            </a:r>
            <a:r>
              <a:rPr lang="en-US" altLang="ja-JP" sz="2400" dirty="0">
                <a:solidFill>
                  <a:srgbClr val="FFFF99"/>
                </a:solidFill>
              </a:rPr>
              <a:t>CHARACTER </a:t>
            </a:r>
            <a:r>
              <a:rPr lang="ja-JP" altLang="en-US" sz="2400" dirty="0">
                <a:solidFill>
                  <a:srgbClr val="FFFF99"/>
                </a:solidFill>
              </a:rPr>
              <a:t>の解析; </a:t>
            </a:r>
            <a:r>
              <a:rPr lang="en-US" altLang="ja-JP" sz="2400" dirty="0">
                <a:solidFill>
                  <a:srgbClr val="FFFF99"/>
                </a:solidFill>
              </a:rPr>
              <a:t>return </a:t>
            </a:r>
            <a:r>
              <a:rPr lang="ja-JP" altLang="en-US" sz="2400" dirty="0">
                <a:solidFill>
                  <a:srgbClr val="FFFF99"/>
                </a:solidFill>
              </a:rPr>
              <a:t>文字コード;</a:t>
            </a:r>
          </a:p>
          <a:p>
            <a:pPr eaLnBrk="1" hangingPunct="1"/>
            <a:r>
              <a:rPr lang="en-US" altLang="ja-JP" sz="2800" dirty="0"/>
              <a:t>    } else </a:t>
            </a:r>
            <a:r>
              <a:rPr lang="en-US" altLang="ja-JP" sz="2800" dirty="0" err="1"/>
              <a:t>syntaxError</a:t>
            </a:r>
            <a:r>
              <a:rPr lang="en-US" altLang="ja-JP" sz="2800" dirty="0"/>
              <a:t>();</a:t>
            </a:r>
          </a:p>
          <a:p>
            <a:pPr eaLnBrk="1" hangingPunct="1"/>
            <a:r>
              <a:rPr lang="en-US" altLang="ja-JP" sz="2800" dirty="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0"/>
            <a:ext cx="7696200" cy="11430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876300"/>
            <a:ext cx="7543800" cy="533400"/>
          </a:xfrm>
        </p:spPr>
        <p:txBody>
          <a:bodyPr/>
          <a:lstStyle/>
          <a:p>
            <a:pPr>
              <a:defRPr/>
            </a:pPr>
            <a:r>
              <a:rPr lang="ja-JP" altLang="en-US" sz="2400" dirty="0"/>
              <a:t>&lt;</a:t>
            </a:r>
            <a:r>
              <a:rPr lang="en-US" altLang="ja-JP" sz="2400" dirty="0" err="1"/>
              <a:t>Decl</a:t>
            </a:r>
            <a:r>
              <a:rPr lang="en-US" altLang="ja-JP" sz="2400" dirty="0"/>
              <a:t>&gt; ::= “int” NAME [ “=” &lt;Const&gt; ] “;” </a:t>
            </a:r>
            <a:r>
              <a:rPr lang="ja-JP" altLang="en-US" sz="2400" dirty="0"/>
              <a:t>の場合</a:t>
            </a:r>
          </a:p>
        </p:txBody>
      </p:sp>
      <p:sp>
        <p:nvSpPr>
          <p:cNvPr id="46084" name="正方形/長方形 3"/>
          <p:cNvSpPr>
            <a:spLocks noChangeArrowheads="1"/>
          </p:cNvSpPr>
          <p:nvPr/>
        </p:nvSpPr>
        <p:spPr bwMode="auto">
          <a:xfrm>
            <a:off x="228600" y="1409700"/>
            <a:ext cx="8534400" cy="51435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  </a:t>
            </a:r>
            <a:r>
              <a:rPr lang="ja-JP" altLang="en-US" sz="2800" dirty="0"/>
              <a:t>   </a:t>
            </a:r>
            <a:r>
              <a:rPr lang="en-US" altLang="ja-JP" sz="2800" dirty="0"/>
              <a:t>if (token == “=”) { </a:t>
            </a:r>
            <a:r>
              <a:rPr lang="en-US" altLang="ja-JP" sz="2400" dirty="0">
                <a:solidFill>
                  <a:srgbClr val="FFFF99"/>
                </a:solidFill>
              </a:rPr>
              <a:t>// </a:t>
            </a:r>
            <a:r>
              <a:rPr lang="ja-JP" altLang="en-US" sz="2400" dirty="0">
                <a:solidFill>
                  <a:srgbClr val="FFFF99"/>
                </a:solidFill>
              </a:rPr>
              <a:t>初期値代入がある場合</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int </a:t>
            </a:r>
            <a:r>
              <a:rPr lang="en-US" altLang="ja-JP" sz="2800" dirty="0">
                <a:solidFill>
                  <a:srgbClr val="FFCCFF"/>
                </a:solidFill>
              </a:rPr>
              <a:t>value</a:t>
            </a:r>
            <a:r>
              <a:rPr lang="en-US" altLang="ja-JP" sz="2800" dirty="0"/>
              <a:t>;</a:t>
            </a:r>
          </a:p>
          <a:p>
            <a:pPr eaLnBrk="1" hangingPunct="1">
              <a:spcBef>
                <a:spcPct val="0"/>
              </a:spcBef>
              <a:buClrTx/>
              <a:buSzTx/>
              <a:buFontTx/>
              <a:buNone/>
            </a:pPr>
            <a:r>
              <a:rPr lang="en-US" altLang="ja-JP" sz="2800" dirty="0"/>
              <a:t>        if (token </a:t>
            </a:r>
            <a:r>
              <a:rPr lang="ja-JP" altLang="en-US" sz="2800" dirty="0"/>
              <a:t>∈ </a:t>
            </a:r>
            <a:r>
              <a:rPr lang="en-US" altLang="ja-JP" sz="2800" dirty="0"/>
              <a:t>First (&lt;Const&gt;)) </a:t>
            </a:r>
            <a:r>
              <a:rPr lang="en-US" altLang="ja-JP" sz="2800" dirty="0">
                <a:solidFill>
                  <a:srgbClr val="FFCCFF"/>
                </a:solidFill>
              </a:rPr>
              <a:t>value = </a:t>
            </a:r>
            <a:r>
              <a:rPr lang="en-US" altLang="ja-JP" sz="2800" dirty="0" err="1">
                <a:solidFill>
                  <a:srgbClr val="FFCCFF"/>
                </a:solidFill>
              </a:rPr>
              <a:t>parseConst</a:t>
            </a:r>
            <a:r>
              <a:rPr lang="en-US" altLang="ja-JP" sz="2800" dirty="0">
                <a:solidFill>
                  <a:srgbClr val="FFCCFF"/>
                </a:solidFill>
              </a:rPr>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solidFill>
                  <a:srgbClr val="FFCCFF"/>
                </a:solidFill>
              </a:rPr>
              <a:t>        resigterNewVariable (INT, name, 1);</a:t>
            </a:r>
            <a:r>
              <a:rPr lang="en-US" altLang="ja-JP" sz="2800" dirty="0"/>
              <a:t>  </a:t>
            </a:r>
            <a:r>
              <a:rPr lang="en-US" altLang="ja-JP" sz="2400" dirty="0"/>
              <a:t> </a:t>
            </a:r>
            <a:r>
              <a:rPr lang="en-US" altLang="ja-JP" sz="2400" dirty="0">
                <a:solidFill>
                  <a:srgbClr val="FFFF99"/>
                </a:solidFill>
              </a:rPr>
              <a:t>// </a:t>
            </a:r>
            <a:r>
              <a:rPr lang="ja-JP" altLang="en-US" sz="2400" dirty="0">
                <a:solidFill>
                  <a:srgbClr val="FFFF99"/>
                </a:solidFill>
              </a:rPr>
              <a:t>変数表に登録</a:t>
            </a:r>
            <a:endParaRPr lang="en-US" altLang="ja-JP" sz="2800" dirty="0"/>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a:solidFill>
                  <a:srgbClr val="FFCCFF"/>
                </a:solidFill>
              </a:rPr>
              <a:t>address =</a:t>
            </a:r>
            <a:r>
              <a:rPr lang="en-US" altLang="ja-JP" sz="2800" dirty="0">
                <a:solidFill>
                  <a:srgbClr val="FF99FF"/>
                </a:solidFill>
              </a:rPr>
              <a:t> </a:t>
            </a:r>
            <a:r>
              <a:rPr lang="en-US" altLang="ja-JP" sz="2400" dirty="0">
                <a:solidFill>
                  <a:srgbClr val="FFFF99"/>
                </a:solidFill>
              </a:rPr>
              <a:t>// </a:t>
            </a:r>
            <a:r>
              <a:rPr lang="ja-JP" altLang="en-US" sz="2400" dirty="0">
                <a:solidFill>
                  <a:srgbClr val="FFFF99"/>
                </a:solidFill>
              </a:rPr>
              <a:t>変数表を参照して</a:t>
            </a:r>
            <a:r>
              <a:rPr lang="en-US" altLang="ja-JP" sz="2400" dirty="0">
                <a:solidFill>
                  <a:srgbClr val="FFFF99"/>
                </a:solidFill>
              </a:rPr>
              <a:t>name</a:t>
            </a:r>
            <a:r>
              <a:rPr lang="ja-JP" altLang="en-US" sz="2400" dirty="0">
                <a:solidFill>
                  <a:srgbClr val="FFFF99"/>
                </a:solidFill>
              </a:rPr>
              <a:t>の番地を得る</a:t>
            </a:r>
          </a:p>
          <a:p>
            <a:pPr eaLnBrk="1" hangingPunct="1">
              <a:spcBef>
                <a:spcPct val="0"/>
              </a:spcBef>
              <a:buClrTx/>
              <a:buSzTx/>
              <a:buFontTx/>
              <a:buNone/>
            </a:pPr>
            <a:r>
              <a:rPr lang="ja-JP" altLang="en-US" sz="2800" dirty="0"/>
              <a:t>        </a:t>
            </a:r>
            <a:r>
              <a:rPr lang="en-US" altLang="ja-JP" sz="2800" dirty="0">
                <a:solidFill>
                  <a:srgbClr val="FFCCFF"/>
                </a:solidFill>
              </a:rPr>
              <a:t>appendCode (PUSHI, value</a:t>
            </a:r>
            <a:r>
              <a:rPr lang="ja-JP" altLang="en-US" sz="2800" dirty="0">
                <a:solidFill>
                  <a:srgbClr val="FFCCFF"/>
                </a:solidFill>
              </a:rPr>
              <a:t>);</a:t>
            </a:r>
            <a:r>
              <a:rPr lang="ja-JP" altLang="en-US" sz="2800" dirty="0"/>
              <a:t>          </a:t>
            </a:r>
            <a:r>
              <a:rPr lang="ja-JP" altLang="en-US" sz="2400" dirty="0">
                <a:solidFill>
                  <a:srgbClr val="FFFF99"/>
                </a:solidFill>
              </a:rPr>
              <a:t>// 初期値を積む</a:t>
            </a:r>
          </a:p>
          <a:p>
            <a:pPr eaLnBrk="1" hangingPunct="1">
              <a:spcBef>
                <a:spcPct val="0"/>
              </a:spcBef>
              <a:buClrTx/>
              <a:buSzTx/>
              <a:buFontTx/>
              <a:buNone/>
            </a:pPr>
            <a:r>
              <a:rPr lang="en-US" altLang="ja-JP" sz="2800" dirty="0"/>
              <a:t>        </a:t>
            </a:r>
            <a:r>
              <a:rPr lang="en-US" altLang="ja-JP" sz="2800" dirty="0">
                <a:solidFill>
                  <a:srgbClr val="FFCCFF"/>
                </a:solidFill>
              </a:rPr>
              <a:t>appendCode (POP, address);</a:t>
            </a:r>
            <a:r>
              <a:rPr lang="en-US" altLang="ja-JP" sz="2800" dirty="0"/>
              <a:t>              </a:t>
            </a:r>
            <a:r>
              <a:rPr lang="en-US" altLang="ja-JP" sz="2400" dirty="0">
                <a:solidFill>
                  <a:srgbClr val="FFFF99"/>
                </a:solidFill>
              </a:rPr>
              <a:t>// </a:t>
            </a:r>
            <a:r>
              <a:rPr lang="en-US" altLang="ja-JP" sz="2400" dirty="0" err="1">
                <a:solidFill>
                  <a:srgbClr val="FFFF99"/>
                </a:solidFill>
              </a:rPr>
              <a:t>Dseg</a:t>
            </a:r>
            <a:r>
              <a:rPr lang="en-US" altLang="ja-JP" sz="2400" dirty="0">
                <a:solidFill>
                  <a:srgbClr val="FFFF99"/>
                </a:solidFill>
              </a:rPr>
              <a:t> </a:t>
            </a:r>
            <a:r>
              <a:rPr lang="ja-JP" altLang="en-US" sz="2400" dirty="0">
                <a:solidFill>
                  <a:srgbClr val="FFFF99"/>
                </a:solidFill>
              </a:rPr>
              <a:t>に代入</a:t>
            </a:r>
          </a:p>
          <a:p>
            <a:pPr eaLnBrk="1" hangingPunct="1">
              <a:spcBef>
                <a:spcPct val="0"/>
              </a:spcBef>
              <a:buClrTx/>
              <a:buSzTx/>
              <a:buFontTx/>
              <a:buNone/>
            </a:pPr>
            <a:r>
              <a:rPr lang="en-US" altLang="ja-JP" sz="2800" dirty="0"/>
              <a:t>    } else </a:t>
            </a:r>
            <a:r>
              <a:rPr lang="en-US" altLang="ja-JP" sz="2800" dirty="0">
                <a:solidFill>
                  <a:srgbClr val="FFCCFF"/>
                </a:solidFill>
              </a:rPr>
              <a:t>resigterNewVariable (INT, name, 1);</a:t>
            </a:r>
            <a:endParaRPr lang="en-US" altLang="ja-JP" sz="2800" dirty="0"/>
          </a:p>
          <a:p>
            <a:pPr eaLnBrk="1" hangingPunct="1">
              <a:spcBef>
                <a:spcPct val="0"/>
              </a:spcBef>
              <a:buClrTx/>
              <a:buSzTx/>
              <a:buFontTx/>
              <a:buNone/>
            </a:pPr>
            <a:r>
              <a:rPr lang="en-US" altLang="ja-JP" sz="2800" dirty="0"/>
              <a:t>    if (token ==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a:t>
            </a:r>
          </a:p>
        </p:txBody>
      </p:sp>
    </p:spTree>
    <p:extLst>
      <p:ext uri="{BB962C8B-B14F-4D97-AF65-F5344CB8AC3E}">
        <p14:creationId xmlns:p14="http://schemas.microsoft.com/office/powerpoint/2010/main" val="2485492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変数宣言部(配列)のコード生成</a:t>
            </a:r>
          </a:p>
        </p:txBody>
      </p:sp>
      <p:sp>
        <p:nvSpPr>
          <p:cNvPr id="48131" name="Rectangle 3"/>
          <p:cNvSpPr>
            <a:spLocks noGrp="1" noChangeArrowheads="1"/>
          </p:cNvSpPr>
          <p:nvPr>
            <p:ph type="body" idx="4294967295"/>
          </p:nvPr>
        </p:nvSpPr>
        <p:spPr>
          <a:xfrm>
            <a:off x="914400" y="1447800"/>
            <a:ext cx="7924800"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dirty="0">
                <a:effectLst/>
              </a:rPr>
              <a:t>&lt;</a:t>
            </a:r>
            <a:r>
              <a:rPr lang="en-US" altLang="ja-JP" sz="2400" dirty="0" err="1">
                <a:effectLst/>
              </a:rPr>
              <a:t>Decl</a:t>
            </a:r>
            <a:r>
              <a:rPr lang="en-US" altLang="ja-JP" sz="2400" dirty="0">
                <a:effectLst/>
              </a:rPr>
              <a:t>&gt; ::= “</a:t>
            </a:r>
            <a:r>
              <a:rPr lang="en-US" altLang="ja-JP" sz="2400" dirty="0" err="1">
                <a:effectLst/>
              </a:rPr>
              <a:t>int</a:t>
            </a:r>
            <a:r>
              <a:rPr lang="en-US" altLang="ja-JP" sz="2400" dirty="0">
                <a:effectLst/>
              </a:rPr>
              <a:t>” ( NAME [ “=” &lt;</a:t>
            </a:r>
            <a:r>
              <a:rPr lang="en-US" altLang="ja-JP" sz="2400" dirty="0" err="1">
                <a:effectLst/>
              </a:rPr>
              <a:t>Const</a:t>
            </a:r>
            <a:r>
              <a:rPr lang="en-US" altLang="ja-JP" sz="2400" dirty="0">
                <a:effectLst/>
              </a:rPr>
              <a:t>&gt; ] “;” </a:t>
            </a:r>
          </a:p>
          <a:p>
            <a:pPr>
              <a:buFont typeface="Wingdings" panose="05000000000000000000" pitchFamily="2" charset="2"/>
              <a:buNone/>
            </a:pPr>
            <a:r>
              <a:rPr lang="en-US" altLang="ja-JP" sz="2400" dirty="0">
                <a:effectLst/>
              </a:rPr>
              <a:t>       | NAME “[” INTEGER “]” “;”</a:t>
            </a:r>
          </a:p>
          <a:p>
            <a:pPr>
              <a:buFont typeface="Wingdings" panose="05000000000000000000" pitchFamily="2" charset="2"/>
              <a:buNone/>
            </a:pPr>
            <a:r>
              <a:rPr lang="en-US" altLang="ja-JP" sz="2400" dirty="0">
                <a:effectLst/>
              </a:rPr>
              <a:t>       | NAME “[” “]” “=” “{” &lt;</a:t>
            </a:r>
            <a:r>
              <a:rPr lang="en-US" altLang="ja-JP" sz="2400" dirty="0" err="1">
                <a:effectLst/>
              </a:rPr>
              <a:t>Const</a:t>
            </a:r>
            <a:r>
              <a:rPr lang="en-US" altLang="ja-JP" sz="2400" dirty="0">
                <a:effectLst/>
              </a:rPr>
              <a:t>&gt; { “,” &lt;</a:t>
            </a:r>
            <a:r>
              <a:rPr lang="en-US" altLang="ja-JP" sz="2400" dirty="0" err="1">
                <a:effectLst/>
              </a:rPr>
              <a:t>Const</a:t>
            </a:r>
            <a:r>
              <a:rPr lang="en-US" altLang="ja-JP" sz="2400" dirty="0">
                <a:effectLst/>
              </a:rPr>
              <a:t>&gt; } “}” “;” )</a:t>
            </a:r>
          </a:p>
        </p:txBody>
      </p:sp>
      <p:sp>
        <p:nvSpPr>
          <p:cNvPr id="685064" name="Text Box 8"/>
          <p:cNvSpPr txBox="1">
            <a:spLocks noChangeArrowheads="1"/>
          </p:cNvSpPr>
          <p:nvPr/>
        </p:nvSpPr>
        <p:spPr bwMode="auto">
          <a:xfrm>
            <a:off x="838200" y="3124200"/>
            <a:ext cx="40909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a:t>
            </a:r>
            <a:r>
              <a:rPr lang="en-US" altLang="ja-JP" sz="2800"/>
              <a:t>int a[] = { 10, 20, 30 };</a:t>
            </a:r>
          </a:p>
        </p:txBody>
      </p:sp>
      <p:sp>
        <p:nvSpPr>
          <p:cNvPr id="685065" name="Rectangle 9"/>
          <p:cNvSpPr>
            <a:spLocks noChangeArrowheads="1"/>
          </p:cNvSpPr>
          <p:nvPr/>
        </p:nvSpPr>
        <p:spPr bwMode="auto">
          <a:xfrm>
            <a:off x="1600200" y="3886200"/>
            <a:ext cx="30480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PUSHI 10</a:t>
            </a:r>
          </a:p>
          <a:p>
            <a:pPr eaLnBrk="1" hangingPunct="1"/>
            <a:r>
              <a:rPr lang="en-US" altLang="ja-JP" sz="2800"/>
              <a:t>POP     a[0]</a:t>
            </a:r>
            <a:r>
              <a:rPr lang="ja-JP" altLang="en-US" sz="2800"/>
              <a:t>の番地</a:t>
            </a:r>
          </a:p>
          <a:p>
            <a:pPr eaLnBrk="1" hangingPunct="1"/>
            <a:r>
              <a:rPr lang="en-US" altLang="ja-JP" sz="2800"/>
              <a:t>PUSHI 20</a:t>
            </a:r>
          </a:p>
          <a:p>
            <a:pPr eaLnBrk="1" hangingPunct="1"/>
            <a:r>
              <a:rPr lang="en-US" altLang="ja-JP" sz="2800"/>
              <a:t>POP     a[1]</a:t>
            </a:r>
            <a:r>
              <a:rPr lang="ja-JP" altLang="en-US" sz="2800"/>
              <a:t>の番地</a:t>
            </a:r>
          </a:p>
          <a:p>
            <a:pPr eaLnBrk="1" hangingPunct="1"/>
            <a:r>
              <a:rPr lang="en-US" altLang="ja-JP" sz="2800"/>
              <a:t>PUSHI 30</a:t>
            </a:r>
          </a:p>
          <a:p>
            <a:pPr eaLnBrk="1" hangingPunct="1"/>
            <a:r>
              <a:rPr lang="en-US" altLang="ja-JP" sz="2800"/>
              <a:t>POP     a[2]</a:t>
            </a:r>
            <a:r>
              <a:rPr lang="ja-JP" altLang="en-US" sz="2800"/>
              <a:t>の番地</a:t>
            </a:r>
          </a:p>
        </p:txBody>
      </p:sp>
      <p:graphicFrame>
        <p:nvGraphicFramePr>
          <p:cNvPr id="685187" name="Group 131"/>
          <p:cNvGraphicFramePr>
            <a:graphicFrameLocks noGrp="1"/>
          </p:cNvGraphicFramePr>
          <p:nvPr/>
        </p:nvGraphicFramePr>
        <p:xfrm>
          <a:off x="5105400" y="2895600"/>
          <a:ext cx="35052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935038">
                  <a:extLst>
                    <a:ext uri="{9D8B030D-6E8A-4147-A177-3AD203B41FA5}">
                      <a16:colId xmlns:a16="http://schemas.microsoft.com/office/drawing/2014/main" val="20001"/>
                    </a:ext>
                  </a:extLst>
                </a:gridCol>
                <a:gridCol w="933450">
                  <a:extLst>
                    <a:ext uri="{9D8B030D-6E8A-4147-A177-3AD203B41FA5}">
                      <a16:colId xmlns:a16="http://schemas.microsoft.com/office/drawing/2014/main" val="20002"/>
                    </a:ext>
                  </a:extLst>
                </a:gridCol>
                <a:gridCol w="779462">
                  <a:extLst>
                    <a:ext uri="{9D8B030D-6E8A-4147-A177-3AD203B41FA5}">
                      <a16:colId xmlns:a16="http://schemas.microsoft.com/office/drawing/2014/main" val="20003"/>
                    </a:ext>
                  </a:extLst>
                </a:gridCol>
              </a:tblGrid>
              <a:tr h="330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85188" name="Rectangle 132"/>
          <p:cNvSpPr>
            <a:spLocks noChangeArrowheads="1"/>
          </p:cNvSpPr>
          <p:nvPr/>
        </p:nvSpPr>
        <p:spPr bwMode="auto">
          <a:xfrm>
            <a:off x="5181600" y="3886200"/>
            <a:ext cx="30480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PUSHI 10</a:t>
            </a:r>
          </a:p>
          <a:p>
            <a:pPr eaLnBrk="1" hangingPunct="1"/>
            <a:r>
              <a:rPr lang="en-US" altLang="ja-JP" sz="2800"/>
              <a:t>POP     5</a:t>
            </a:r>
            <a:endParaRPr lang="ja-JP" altLang="en-US" sz="2800"/>
          </a:p>
          <a:p>
            <a:pPr eaLnBrk="1" hangingPunct="1"/>
            <a:r>
              <a:rPr lang="en-US" altLang="ja-JP" sz="2800"/>
              <a:t>PUSHI 20</a:t>
            </a:r>
          </a:p>
          <a:p>
            <a:pPr eaLnBrk="1" hangingPunct="1"/>
            <a:r>
              <a:rPr lang="en-US" altLang="ja-JP" sz="2800"/>
              <a:t>POP     6</a:t>
            </a:r>
            <a:endParaRPr lang="ja-JP" altLang="en-US" sz="2800"/>
          </a:p>
          <a:p>
            <a:pPr eaLnBrk="1" hangingPunct="1"/>
            <a:r>
              <a:rPr lang="en-US" altLang="ja-JP" sz="2800"/>
              <a:t>PUSHI 30</a:t>
            </a:r>
          </a:p>
          <a:p>
            <a:pPr eaLnBrk="1" hangingPunct="1"/>
            <a:r>
              <a:rPr lang="en-US" altLang="ja-JP" sz="2800"/>
              <a:t>POP     7</a:t>
            </a:r>
            <a:endParaRPr lang="ja-JP" altLang="en-US" sz="2800"/>
          </a:p>
        </p:txBody>
      </p:sp>
      <p:sp>
        <p:nvSpPr>
          <p:cNvPr id="685189" name="Line 133"/>
          <p:cNvSpPr>
            <a:spLocks noChangeShapeType="1"/>
          </p:cNvSpPr>
          <p:nvPr/>
        </p:nvSpPr>
        <p:spPr bwMode="auto">
          <a:xfrm>
            <a:off x="7010400" y="4495800"/>
            <a:ext cx="0" cy="198120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useBgFill="1">
        <p:nvSpPr>
          <p:cNvPr id="685191" name="AutoShape 135"/>
          <p:cNvSpPr>
            <a:spLocks noChangeArrowheads="1"/>
          </p:cNvSpPr>
          <p:nvPr/>
        </p:nvSpPr>
        <p:spPr bwMode="auto">
          <a:xfrm>
            <a:off x="7239000" y="4876800"/>
            <a:ext cx="1676400" cy="838200"/>
          </a:xfrm>
          <a:prstGeom prst="wedgeRoundRectCallout">
            <a:avLst>
              <a:gd name="adj1" fmla="val -63162"/>
              <a:gd name="adj2" fmla="val 1913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番地を</a:t>
            </a:r>
          </a:p>
          <a:p>
            <a:pPr algn="ctr" eaLnBrk="1" hangingPunct="1"/>
            <a:r>
              <a:rPr lang="ja-JP" altLang="en-US" sz="2400"/>
              <a:t>1ずつ増加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5064"/>
                                        </p:tgtEl>
                                        <p:attrNameLst>
                                          <p:attrName>style.visibility</p:attrName>
                                        </p:attrNameLst>
                                      </p:cBhvr>
                                      <p:to>
                                        <p:strVal val="visible"/>
                                      </p:to>
                                    </p:set>
                                    <p:animEffect transition="in" filter="checkerboard(across)">
                                      <p:cBhvr>
                                        <p:cTn id="7" dur="500"/>
                                        <p:tgtEl>
                                          <p:spTgt spid="6850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85187"/>
                                        </p:tgtEl>
                                        <p:attrNameLst>
                                          <p:attrName>style.visibility</p:attrName>
                                        </p:attrNameLst>
                                      </p:cBhvr>
                                      <p:to>
                                        <p:strVal val="visible"/>
                                      </p:to>
                                    </p:set>
                                    <p:animEffect transition="in" filter="checkerboard(across)">
                                      <p:cBhvr>
                                        <p:cTn id="12" dur="500"/>
                                        <p:tgtEl>
                                          <p:spTgt spid="68518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85065"/>
                                        </p:tgtEl>
                                        <p:attrNameLst>
                                          <p:attrName>style.visibility</p:attrName>
                                        </p:attrNameLst>
                                      </p:cBhvr>
                                      <p:to>
                                        <p:strVal val="visible"/>
                                      </p:to>
                                    </p:set>
                                    <p:animEffect transition="in" filter="checkerboard(across)">
                                      <p:cBhvr>
                                        <p:cTn id="17" dur="500"/>
                                        <p:tgtEl>
                                          <p:spTgt spid="6850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85188"/>
                                        </p:tgtEl>
                                        <p:attrNameLst>
                                          <p:attrName>style.visibility</p:attrName>
                                        </p:attrNameLst>
                                      </p:cBhvr>
                                      <p:to>
                                        <p:strVal val="visible"/>
                                      </p:to>
                                    </p:set>
                                    <p:animEffect transition="in" filter="checkerboard(across)">
                                      <p:cBhvr>
                                        <p:cTn id="22" dur="500"/>
                                        <p:tgtEl>
                                          <p:spTgt spid="6851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85189"/>
                                        </p:tgtEl>
                                        <p:attrNameLst>
                                          <p:attrName>style.visibility</p:attrName>
                                        </p:attrNameLst>
                                      </p:cBhvr>
                                      <p:to>
                                        <p:strVal val="visible"/>
                                      </p:to>
                                    </p:set>
                                    <p:animEffect transition="in" filter="wipe(up)">
                                      <p:cBhvr>
                                        <p:cTn id="27" dur="500"/>
                                        <p:tgtEl>
                                          <p:spTgt spid="685189"/>
                                        </p:tgtEl>
                                      </p:cBhvr>
                                    </p:animEffect>
                                  </p:childTnLst>
                                </p:cTn>
                              </p:par>
                            </p:childTnLst>
                          </p:cTn>
                        </p:par>
                        <p:par>
                          <p:cTn id="28" fill="hold" nodeType="afterGroup">
                            <p:stCondLst>
                              <p:cond delay="500"/>
                            </p:stCondLst>
                            <p:childTnLst>
                              <p:par>
                                <p:cTn id="29" presetID="5" presetClass="entr" presetSubtype="10" fill="hold" grpId="0" nodeType="afterEffect">
                                  <p:stCondLst>
                                    <p:cond delay="0"/>
                                  </p:stCondLst>
                                  <p:childTnLst>
                                    <p:set>
                                      <p:cBhvr>
                                        <p:cTn id="30" dur="1" fill="hold">
                                          <p:stCondLst>
                                            <p:cond delay="0"/>
                                          </p:stCondLst>
                                        </p:cTn>
                                        <p:tgtEl>
                                          <p:spTgt spid="685191"/>
                                        </p:tgtEl>
                                        <p:attrNameLst>
                                          <p:attrName>style.visibility</p:attrName>
                                        </p:attrNameLst>
                                      </p:cBhvr>
                                      <p:to>
                                        <p:strVal val="visible"/>
                                      </p:to>
                                    </p:set>
                                    <p:animEffect transition="in" filter="checkerboard(across)">
                                      <p:cBhvr>
                                        <p:cTn id="31" dur="500"/>
                                        <p:tgtEl>
                                          <p:spTgt spid="685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5064" grpId="0" autoUpdateAnimBg="0"/>
      <p:bldP spid="685065" grpId="0" animBg="1" autoUpdateAnimBg="0"/>
      <p:bldP spid="685188" grpId="0" animBg="1" autoUpdateAnimBg="0"/>
      <p:bldP spid="685189" grpId="0" animBg="1"/>
      <p:bldP spid="685191"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変数宣言部(配列)のコード生成</a:t>
            </a:r>
          </a:p>
        </p:txBody>
      </p:sp>
      <p:sp>
        <p:nvSpPr>
          <p:cNvPr id="49155" name="Rectangle 3"/>
          <p:cNvSpPr>
            <a:spLocks noGrp="1" noChangeArrowheads="1"/>
          </p:cNvSpPr>
          <p:nvPr>
            <p:ph type="body" idx="4294967295"/>
          </p:nvPr>
        </p:nvSpPr>
        <p:spPr>
          <a:xfrm>
            <a:off x="1066800" y="1676400"/>
            <a:ext cx="75438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変数表への登録にはサイズが必要</a:t>
            </a:r>
          </a:p>
          <a:p>
            <a:r>
              <a:rPr lang="ja-JP" altLang="en-US" sz="2800">
                <a:effectLst/>
              </a:rPr>
              <a:t>コード生成には番地が必要</a:t>
            </a:r>
            <a:endParaRPr lang="en-US" altLang="ja-JP" sz="2800">
              <a:effectLst/>
            </a:endParaRPr>
          </a:p>
        </p:txBody>
      </p:sp>
      <p:sp>
        <p:nvSpPr>
          <p:cNvPr id="692228" name="AutoShape 4"/>
          <p:cNvSpPr>
            <a:spLocks noChangeArrowheads="1"/>
          </p:cNvSpPr>
          <p:nvPr/>
        </p:nvSpPr>
        <p:spPr bwMode="auto">
          <a:xfrm>
            <a:off x="6248400" y="2743200"/>
            <a:ext cx="2590800" cy="914400"/>
          </a:xfrm>
          <a:prstGeom prst="wedgeRoundRectCallout">
            <a:avLst>
              <a:gd name="adj1" fmla="val -104657"/>
              <a:gd name="adj2" fmla="val -104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a:t>
            </a:r>
            <a:r>
              <a:rPr lang="ja-JP" altLang="en-US" sz="2400" dirty="0"/>
              <a:t>}</a:t>
            </a:r>
            <a:r>
              <a:rPr lang="en-US" altLang="ja-JP" sz="2400" dirty="0"/>
              <a:t>”</a:t>
            </a:r>
            <a:r>
              <a:rPr lang="ja-JP" altLang="en-US" sz="2400" dirty="0"/>
              <a:t> まで読めば</a:t>
            </a:r>
          </a:p>
          <a:p>
            <a:pPr algn="ctr" eaLnBrk="1" hangingPunct="1"/>
            <a:r>
              <a:rPr lang="ja-JP" altLang="en-US" sz="2400" dirty="0"/>
              <a:t>サイズ確定</a:t>
            </a:r>
          </a:p>
        </p:txBody>
      </p:sp>
      <p:sp>
        <p:nvSpPr>
          <p:cNvPr id="692229" name="AutoShape 5"/>
          <p:cNvSpPr>
            <a:spLocks noChangeArrowheads="1"/>
          </p:cNvSpPr>
          <p:nvPr/>
        </p:nvSpPr>
        <p:spPr bwMode="auto">
          <a:xfrm>
            <a:off x="457200" y="3733800"/>
            <a:ext cx="1905000" cy="457200"/>
          </a:xfrm>
          <a:prstGeom prst="wedgeRoundRectCallout">
            <a:avLst>
              <a:gd name="adj1" fmla="val 31250"/>
              <a:gd name="adj2" fmla="val -10729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サイズ未定</a:t>
            </a:r>
          </a:p>
        </p:txBody>
      </p:sp>
      <p:sp>
        <p:nvSpPr>
          <p:cNvPr id="692230" name="Text Box 6"/>
          <p:cNvSpPr txBox="1">
            <a:spLocks noChangeArrowheads="1"/>
          </p:cNvSpPr>
          <p:nvPr/>
        </p:nvSpPr>
        <p:spPr bwMode="auto">
          <a:xfrm>
            <a:off x="1600200" y="4953000"/>
            <a:ext cx="6279581"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a:t>
            </a:r>
            <a:r>
              <a:rPr lang="ja-JP" altLang="en-US" sz="2800" dirty="0"/>
              <a:t>}</a:t>
            </a:r>
            <a:r>
              <a:rPr lang="en-US" altLang="ja-JP" sz="2800" dirty="0"/>
              <a:t>”</a:t>
            </a:r>
            <a:r>
              <a:rPr lang="ja-JP" altLang="en-US" sz="2800" dirty="0"/>
              <a:t> まで読んだ時点で変数表に登録する</a:t>
            </a:r>
          </a:p>
        </p:txBody>
      </p:sp>
      <p:grpSp>
        <p:nvGrpSpPr>
          <p:cNvPr id="692234" name="Group 10"/>
          <p:cNvGrpSpPr>
            <a:grpSpLocks/>
          </p:cNvGrpSpPr>
          <p:nvPr/>
        </p:nvGrpSpPr>
        <p:grpSpPr bwMode="auto">
          <a:xfrm>
            <a:off x="1600200" y="5486400"/>
            <a:ext cx="6343650" cy="1052513"/>
            <a:chOff x="1056" y="3168"/>
            <a:chExt cx="3996" cy="663"/>
          </a:xfrm>
        </p:grpSpPr>
        <p:sp>
          <p:nvSpPr>
            <p:cNvPr id="49162" name="Text Box 7"/>
            <p:cNvSpPr txBox="1">
              <a:spLocks noChangeArrowheads="1"/>
            </p:cNvSpPr>
            <p:nvPr/>
          </p:nvSpPr>
          <p:spPr bwMode="auto">
            <a:xfrm>
              <a:off x="1056" y="3504"/>
              <a:ext cx="399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各初期値は一旦作業用 </a:t>
              </a:r>
              <a:r>
                <a:rPr lang="en-US" altLang="ja-JP" sz="2800"/>
                <a:t>ArrayList </a:t>
              </a:r>
              <a:r>
                <a:rPr lang="ja-JP" altLang="en-US" sz="2800"/>
                <a:t>に保管</a:t>
              </a:r>
              <a:endParaRPr lang="en-US" altLang="ja-JP" sz="2800"/>
            </a:p>
          </p:txBody>
        </p:sp>
        <p:sp>
          <p:nvSpPr>
            <p:cNvPr id="49163" name="AutoShape 9"/>
            <p:cNvSpPr>
              <a:spLocks noChangeArrowheads="1"/>
            </p:cNvSpPr>
            <p:nvPr/>
          </p:nvSpPr>
          <p:spPr bwMode="auto">
            <a:xfrm>
              <a:off x="2736" y="3168"/>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692235" name="Rectangle 11"/>
          <p:cNvSpPr>
            <a:spLocks noChangeArrowheads="1"/>
          </p:cNvSpPr>
          <p:nvPr/>
        </p:nvSpPr>
        <p:spPr bwMode="auto">
          <a:xfrm>
            <a:off x="1143000" y="2895600"/>
            <a:ext cx="40274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spcBef>
                <a:spcPct val="20000"/>
              </a:spcBef>
              <a:buClr>
                <a:schemeClr val="hlink"/>
              </a:buClr>
              <a:buSzPct val="70000"/>
              <a:buFont typeface="Wingdings" panose="05000000000000000000" pitchFamily="2" charset="2"/>
              <a:buNone/>
            </a:pPr>
            <a:r>
              <a:rPr lang="en-US" altLang="ja-JP"/>
              <a:t>int a[] = { 10, 20, 30 } ;</a:t>
            </a:r>
          </a:p>
        </p:txBody>
      </p:sp>
      <p:sp>
        <p:nvSpPr>
          <p:cNvPr id="692236" name="AutoShape 12"/>
          <p:cNvSpPr>
            <a:spLocks noChangeArrowheads="1"/>
          </p:cNvSpPr>
          <p:nvPr/>
        </p:nvSpPr>
        <p:spPr bwMode="auto">
          <a:xfrm>
            <a:off x="2514600" y="3733800"/>
            <a:ext cx="4191000" cy="914400"/>
          </a:xfrm>
          <a:prstGeom prst="wedgeRoundRectCallout">
            <a:avLst>
              <a:gd name="adj1" fmla="val -22120"/>
              <a:gd name="adj2" fmla="val -8819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ここを読んでいる時点では</a:t>
            </a:r>
          </a:p>
          <a:p>
            <a:pPr algn="ctr" eaLnBrk="1" hangingPunct="1"/>
            <a:r>
              <a:rPr lang="ja-JP" altLang="en-US" sz="2400"/>
              <a:t>まだコード生成できない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92235"/>
                                        </p:tgtEl>
                                        <p:attrNameLst>
                                          <p:attrName>style.visibility</p:attrName>
                                        </p:attrNameLst>
                                      </p:cBhvr>
                                      <p:to>
                                        <p:strVal val="visible"/>
                                      </p:to>
                                    </p:set>
                                    <p:animEffect transition="in" filter="checkerboard(across)">
                                      <p:cBhvr>
                                        <p:cTn id="7" dur="500"/>
                                        <p:tgtEl>
                                          <p:spTgt spid="6922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92229"/>
                                        </p:tgtEl>
                                        <p:attrNameLst>
                                          <p:attrName>style.visibility</p:attrName>
                                        </p:attrNameLst>
                                      </p:cBhvr>
                                      <p:to>
                                        <p:strVal val="visible"/>
                                      </p:to>
                                    </p:set>
                                    <p:animEffect transition="in" filter="checkerboard(across)">
                                      <p:cBhvr>
                                        <p:cTn id="12" dur="500"/>
                                        <p:tgtEl>
                                          <p:spTgt spid="6922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92236"/>
                                        </p:tgtEl>
                                        <p:attrNameLst>
                                          <p:attrName>style.visibility</p:attrName>
                                        </p:attrNameLst>
                                      </p:cBhvr>
                                      <p:to>
                                        <p:strVal val="visible"/>
                                      </p:to>
                                    </p:set>
                                    <p:animEffect transition="in" filter="checkerboard(across)">
                                      <p:cBhvr>
                                        <p:cTn id="17" dur="500"/>
                                        <p:tgtEl>
                                          <p:spTgt spid="6922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92228"/>
                                        </p:tgtEl>
                                        <p:attrNameLst>
                                          <p:attrName>style.visibility</p:attrName>
                                        </p:attrNameLst>
                                      </p:cBhvr>
                                      <p:to>
                                        <p:strVal val="visible"/>
                                      </p:to>
                                    </p:set>
                                    <p:animEffect transition="in" filter="checkerboard(across)">
                                      <p:cBhvr>
                                        <p:cTn id="22" dur="500"/>
                                        <p:tgtEl>
                                          <p:spTgt spid="6922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92230"/>
                                        </p:tgtEl>
                                        <p:attrNameLst>
                                          <p:attrName>style.visibility</p:attrName>
                                        </p:attrNameLst>
                                      </p:cBhvr>
                                      <p:to>
                                        <p:strVal val="visible"/>
                                      </p:to>
                                    </p:set>
                                    <p:animEffect transition="in" filter="checkerboard(across)">
                                      <p:cBhvr>
                                        <p:cTn id="27" dur="500"/>
                                        <p:tgtEl>
                                          <p:spTgt spid="6922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692234"/>
                                        </p:tgtEl>
                                        <p:attrNameLst>
                                          <p:attrName>style.visibility</p:attrName>
                                        </p:attrNameLst>
                                      </p:cBhvr>
                                      <p:to>
                                        <p:strVal val="visible"/>
                                      </p:to>
                                    </p:set>
                                    <p:animEffect transition="in" filter="wipe(up)">
                                      <p:cBhvr>
                                        <p:cTn id="32" dur="500"/>
                                        <p:tgtEl>
                                          <p:spTgt spid="692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2228" grpId="0" animBg="1" autoUpdateAnimBg="0"/>
      <p:bldP spid="692229" grpId="0" animBg="1" autoUpdateAnimBg="0"/>
      <p:bldP spid="692230" grpId="0" autoUpdateAnimBg="0"/>
      <p:bldP spid="692235" grpId="0" autoUpdateAnimBg="0"/>
      <p:bldP spid="692236"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正方形/長方形 3"/>
          <p:cNvSpPr>
            <a:spLocks noChangeArrowheads="1"/>
          </p:cNvSpPr>
          <p:nvPr/>
        </p:nvSpPr>
        <p:spPr bwMode="auto">
          <a:xfrm>
            <a:off x="228600" y="304800"/>
            <a:ext cx="8686800" cy="62484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dirty="0">
                <a:solidFill>
                  <a:srgbClr val="FFFF99"/>
                </a:solidFill>
              </a:rPr>
              <a:t>    </a:t>
            </a:r>
            <a:r>
              <a:rPr lang="en-US" altLang="ja-JP" sz="2800" dirty="0"/>
              <a:t>if (token == “</a:t>
            </a:r>
            <a:r>
              <a:rPr lang="en-US" altLang="ja-JP" sz="2800" dirty="0" err="1"/>
              <a:t>int</a:t>
            </a: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if (token == NAME) token = </a:t>
            </a:r>
            <a:r>
              <a:rPr lang="en-US" altLang="ja-JP" sz="2800" dirty="0" err="1"/>
              <a:t>nextToken</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a:t>
            </a:r>
            <a:r>
              <a:rPr lang="ja-JP" altLang="en-US" sz="2800" dirty="0"/>
              <a:t>   </a:t>
            </a:r>
            <a:r>
              <a:rPr lang="en-US" altLang="ja-JP" sz="2800" dirty="0"/>
              <a:t>if (token == “[”) { </a:t>
            </a:r>
            <a:r>
              <a:rPr lang="en-US" altLang="ja-JP" sz="2400" dirty="0">
                <a:solidFill>
                  <a:srgbClr val="FFFF99"/>
                </a:solidFill>
              </a:rPr>
              <a:t>// </a:t>
            </a:r>
            <a:r>
              <a:rPr lang="ja-JP" altLang="en-US" sz="2400" dirty="0">
                <a:solidFill>
                  <a:srgbClr val="FFFF99"/>
                </a:solidFill>
              </a:rPr>
              <a:t>配列の場合</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if (token == INTEGER) { </a:t>
            </a:r>
            <a:r>
              <a:rPr lang="en-US" altLang="ja-JP" sz="2400" dirty="0">
                <a:solidFill>
                  <a:srgbClr val="FFFF99"/>
                </a:solidFill>
              </a:rPr>
              <a:t>// </a:t>
            </a:r>
            <a:r>
              <a:rPr lang="ja-JP" altLang="en-US" sz="2400" dirty="0">
                <a:solidFill>
                  <a:srgbClr val="FFFF99"/>
                </a:solidFill>
              </a:rPr>
              <a:t>初期値無しの配列</a:t>
            </a:r>
          </a:p>
          <a:p>
            <a:pPr eaLnBrk="1" hangingPunct="1">
              <a:spcBef>
                <a:spcPct val="0"/>
              </a:spcBef>
              <a:buClrTx/>
              <a:buSzTx/>
              <a:buFontTx/>
              <a:buNone/>
            </a:pPr>
            <a:r>
              <a:rPr lang="ja-JP" altLang="en-US" sz="2400" dirty="0">
                <a:solidFill>
                  <a:srgbClr val="FFFF99"/>
                </a:solidFill>
              </a:rPr>
              <a:t>               </a:t>
            </a:r>
            <a:r>
              <a:rPr lang="en-US" altLang="ja-JP" sz="2400" dirty="0">
                <a:solidFill>
                  <a:srgbClr val="FFFF99"/>
                </a:solidFill>
              </a:rPr>
              <a:t>“</a:t>
            </a:r>
            <a:r>
              <a:rPr lang="ja-JP" altLang="en-US" sz="2400" dirty="0">
                <a:solidFill>
                  <a:srgbClr val="FFFF99"/>
                </a:solidFill>
              </a:rPr>
              <a:t>[</a:t>
            </a:r>
            <a:r>
              <a:rPr lang="en-US" altLang="ja-JP" sz="2400" dirty="0">
                <a:solidFill>
                  <a:srgbClr val="FFFF99"/>
                </a:solidFill>
              </a:rPr>
              <a:t>”</a:t>
            </a:r>
            <a:r>
              <a:rPr lang="ja-JP" altLang="en-US" sz="2400" dirty="0">
                <a:solidFill>
                  <a:srgbClr val="FFFF99"/>
                </a:solidFill>
              </a:rPr>
              <a:t> </a:t>
            </a:r>
            <a:r>
              <a:rPr lang="en-US" altLang="ja-JP" sz="2400" dirty="0">
                <a:solidFill>
                  <a:srgbClr val="FFFF99"/>
                </a:solidFill>
              </a:rPr>
              <a:t>INTEGER “]” “;” </a:t>
            </a:r>
            <a:r>
              <a:rPr lang="ja-JP" altLang="en-US" sz="2400" dirty="0">
                <a:solidFill>
                  <a:srgbClr val="FFFF99"/>
                </a:solidFill>
              </a:rPr>
              <a:t>の解析</a:t>
            </a:r>
          </a:p>
          <a:p>
            <a:pPr eaLnBrk="1" hangingPunct="1">
              <a:spcBef>
                <a:spcPct val="0"/>
              </a:spcBef>
              <a:buClrTx/>
              <a:buSzTx/>
              <a:buFontTx/>
              <a:buNone/>
            </a:pPr>
            <a:r>
              <a:rPr lang="ja-JP" altLang="en-US" sz="2400" dirty="0">
                <a:solidFill>
                  <a:srgbClr val="FFFF99"/>
                </a:solidFill>
              </a:rPr>
              <a:t>               変数表に登録</a:t>
            </a:r>
          </a:p>
          <a:p>
            <a:pPr eaLnBrk="1" hangingPunct="1">
              <a:spcBef>
                <a:spcPct val="0"/>
              </a:spcBef>
              <a:buClrTx/>
              <a:buSzTx/>
              <a:buFontTx/>
              <a:buNone/>
            </a:pPr>
            <a:r>
              <a:rPr lang="en-US" altLang="ja-JP" sz="2800" dirty="0"/>
              <a:t>        } else if</a:t>
            </a:r>
            <a:r>
              <a:rPr lang="ja-JP" altLang="en-US" sz="2800" dirty="0"/>
              <a:t> (</a:t>
            </a:r>
            <a:r>
              <a:rPr lang="en-US" altLang="ja-JP" sz="2800" dirty="0"/>
              <a:t>token == “]”) {   </a:t>
            </a:r>
            <a:r>
              <a:rPr lang="en-US" altLang="ja-JP" sz="2400" dirty="0">
                <a:solidFill>
                  <a:srgbClr val="FFFF99"/>
                </a:solidFill>
              </a:rPr>
              <a:t>// </a:t>
            </a:r>
            <a:r>
              <a:rPr lang="ja-JP" altLang="en-US" sz="2400" dirty="0">
                <a:solidFill>
                  <a:srgbClr val="FFFF99"/>
                </a:solidFill>
              </a:rPr>
              <a:t>初期値有りの配列</a:t>
            </a:r>
          </a:p>
          <a:p>
            <a:pPr eaLnBrk="1" hangingPunct="1">
              <a:spcBef>
                <a:spcPct val="0"/>
              </a:spcBef>
              <a:buClrTx/>
              <a:buSzTx/>
              <a:buFontTx/>
              <a:buNone/>
            </a:pPr>
            <a:r>
              <a:rPr lang="en-US" altLang="ja-JP" sz="2800" dirty="0"/>
              <a:t>             </a:t>
            </a:r>
            <a:r>
              <a:rPr lang="en-US" altLang="ja-JP" sz="2400" dirty="0">
                <a:solidFill>
                  <a:srgbClr val="FFFF99"/>
                </a:solidFill>
              </a:rPr>
              <a:t>“[” “]” “=” “{” &lt;</a:t>
            </a:r>
            <a:r>
              <a:rPr lang="en-US" altLang="ja-JP" sz="2400" dirty="0" err="1">
                <a:solidFill>
                  <a:srgbClr val="FFFF99"/>
                </a:solidFill>
              </a:rPr>
              <a:t>Const</a:t>
            </a:r>
            <a:r>
              <a:rPr lang="en-US" altLang="ja-JP" sz="2400" dirty="0">
                <a:solidFill>
                  <a:srgbClr val="FFFF99"/>
                </a:solidFill>
              </a:rPr>
              <a:t>&gt; { “,” &lt;</a:t>
            </a:r>
            <a:r>
              <a:rPr lang="en-US" altLang="ja-JP" sz="2400" dirty="0" err="1">
                <a:solidFill>
                  <a:srgbClr val="FFFF99"/>
                </a:solidFill>
              </a:rPr>
              <a:t>Const</a:t>
            </a:r>
            <a:r>
              <a:rPr lang="en-US" altLang="ja-JP" sz="2400" dirty="0">
                <a:solidFill>
                  <a:srgbClr val="FFFF99"/>
                </a:solidFill>
              </a:rPr>
              <a:t>&gt; } “}” “;” </a:t>
            </a:r>
            <a:r>
              <a:rPr lang="ja-JP" altLang="en-US" sz="2400" dirty="0">
                <a:solidFill>
                  <a:srgbClr val="FFFF99"/>
                </a:solidFill>
              </a:rPr>
              <a:t>の解析</a:t>
            </a:r>
          </a:p>
          <a:p>
            <a:pPr eaLnBrk="1" hangingPunct="1">
              <a:spcBef>
                <a:spcPct val="0"/>
              </a:spcBef>
              <a:buClrTx/>
              <a:buSzTx/>
              <a:buFontTx/>
              <a:buNone/>
            </a:pPr>
            <a:r>
              <a:rPr lang="ja-JP" altLang="en-US" sz="2400" dirty="0">
                <a:solidFill>
                  <a:srgbClr val="FFFF99"/>
                </a:solidFill>
              </a:rPr>
              <a:t>               変数表に登録</a:t>
            </a:r>
          </a:p>
          <a:p>
            <a:pPr eaLnBrk="1" hangingPunct="1">
              <a:spcBef>
                <a:spcPct val="0"/>
              </a:spcBef>
              <a:buClrTx/>
              <a:buSzTx/>
              <a:buFontTx/>
              <a:buNone/>
            </a:pPr>
            <a:r>
              <a:rPr lang="ja-JP" altLang="en-US" sz="2400" dirty="0">
                <a:solidFill>
                  <a:srgbClr val="FFFF99"/>
                </a:solidFill>
              </a:rPr>
              <a:t>               コード生成</a:t>
            </a:r>
          </a:p>
          <a:p>
            <a:pPr eaLnBrk="1" hangingPunct="1">
              <a:spcBef>
                <a:spcPct val="0"/>
              </a:spcBef>
              <a:buClrTx/>
              <a:buSzTx/>
              <a:buFontTx/>
              <a:buNone/>
            </a:pPr>
            <a:r>
              <a:rPr lang="ja-JP" altLang="en-US" sz="2400" dirty="0"/>
              <a:t>         } </a:t>
            </a:r>
            <a:r>
              <a:rPr lang="en-US" altLang="ja-JP" sz="2400" dirty="0"/>
              <a:t>else </a:t>
            </a:r>
            <a:r>
              <a:rPr lang="en-US" altLang="ja-JP" sz="2400" dirty="0" err="1"/>
              <a:t>syntaxError</a:t>
            </a:r>
            <a:r>
              <a:rPr lang="en-US" altLang="ja-JP" sz="2400" dirty="0"/>
              <a:t>();</a:t>
            </a:r>
            <a:endParaRPr lang="ja-JP" altLang="en-US" sz="2400" dirty="0"/>
          </a:p>
          <a:p>
            <a:pPr eaLnBrk="1" hangingPunct="1">
              <a:spcBef>
                <a:spcPct val="0"/>
              </a:spcBef>
              <a:buClrTx/>
              <a:buSzTx/>
              <a:buFontTx/>
              <a:buNone/>
            </a:pPr>
            <a:r>
              <a:rPr lang="en-US" altLang="ja-JP" sz="2800" dirty="0"/>
              <a:t>   }</a:t>
            </a:r>
            <a:r>
              <a:rPr lang="ja-JP" altLang="en-US" sz="2800" dirty="0"/>
              <a:t> </a:t>
            </a:r>
            <a:r>
              <a:rPr lang="en-US" altLang="ja-JP" sz="2800" dirty="0"/>
              <a:t>else</a:t>
            </a:r>
            <a:r>
              <a:rPr lang="ja-JP" altLang="en-US" sz="2800" dirty="0"/>
              <a:t> </a:t>
            </a:r>
            <a:r>
              <a:rPr lang="en-US" altLang="ja-JP" sz="2800" dirty="0"/>
              <a:t>{ </a:t>
            </a:r>
            <a:r>
              <a:rPr lang="en-US" altLang="ja-JP" sz="2400" dirty="0">
                <a:solidFill>
                  <a:srgbClr val="FFFF99"/>
                </a:solidFill>
              </a:rPr>
              <a:t>// </a:t>
            </a:r>
            <a:r>
              <a:rPr lang="ja-JP" altLang="en-US" sz="2400" dirty="0">
                <a:solidFill>
                  <a:srgbClr val="FFFF99"/>
                </a:solidFill>
              </a:rPr>
              <a:t>スカラー変数の場合</a:t>
            </a:r>
            <a:endParaRPr lang="en-US" altLang="ja-JP" sz="2400" dirty="0">
              <a:solidFill>
                <a:srgbClr val="FFFF9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スタックマシン </a:t>
            </a:r>
            <a:r>
              <a:rPr lang="ja-JP" altLang="en-US" sz="4000">
                <a:effectLst/>
              </a:rPr>
              <a:t>(</a:t>
            </a:r>
            <a:r>
              <a:rPr lang="en-US" altLang="ja-JP" sz="4000">
                <a:effectLst/>
              </a:rPr>
              <a:t>stack machine)</a:t>
            </a:r>
            <a:endParaRPr lang="ja-JP" altLang="en-US" sz="4000">
              <a:effectLst/>
            </a:endParaRPr>
          </a:p>
        </p:txBody>
      </p:sp>
      <p:sp>
        <p:nvSpPr>
          <p:cNvPr id="81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スタックマシン</a:t>
            </a:r>
          </a:p>
          <a:p>
            <a:pPr lvl="1"/>
            <a:r>
              <a:rPr lang="en-US" altLang="ja-JP">
                <a:effectLst/>
              </a:rPr>
              <a:t>Iseg[] : </a:t>
            </a:r>
            <a:r>
              <a:rPr lang="ja-JP" altLang="en-US">
                <a:effectLst/>
              </a:rPr>
              <a:t>アセンブラプログラムを格納</a:t>
            </a:r>
          </a:p>
          <a:p>
            <a:pPr lvl="1"/>
            <a:r>
              <a:rPr lang="en-US" altLang="ja-JP">
                <a:effectLst/>
              </a:rPr>
              <a:t>Dseg[] : </a:t>
            </a:r>
            <a:r>
              <a:rPr lang="ja-JP" altLang="en-US">
                <a:effectLst/>
              </a:rPr>
              <a:t>実行中の変数値を格納</a:t>
            </a:r>
          </a:p>
          <a:p>
            <a:pPr lvl="1"/>
            <a:r>
              <a:rPr lang="en-US" altLang="ja-JP">
                <a:effectLst/>
              </a:rPr>
              <a:t>Stack[] : </a:t>
            </a:r>
            <a:r>
              <a:rPr lang="ja-JP" altLang="en-US">
                <a:effectLst/>
              </a:rPr>
              <a:t>スタック(作業場所)</a:t>
            </a:r>
          </a:p>
          <a:p>
            <a:pPr lvl="1"/>
            <a:r>
              <a:rPr lang="en-US" altLang="ja-JP">
                <a:effectLst/>
              </a:rPr>
              <a:t>Program Counter : </a:t>
            </a:r>
            <a:r>
              <a:rPr lang="ja-JP" altLang="en-US">
                <a:effectLst/>
              </a:rPr>
              <a:t>現在の </a:t>
            </a:r>
            <a:r>
              <a:rPr lang="en-US" altLang="ja-JP">
                <a:effectLst/>
              </a:rPr>
              <a:t>Iseg </a:t>
            </a:r>
            <a:r>
              <a:rPr lang="ja-JP" altLang="en-US">
                <a:effectLst/>
              </a:rPr>
              <a:t>の実行位置</a:t>
            </a:r>
          </a:p>
          <a:p>
            <a:pPr lvl="1"/>
            <a:r>
              <a:rPr lang="en-US" altLang="ja-JP">
                <a:effectLst/>
              </a:rPr>
              <a:t>Stack Top : </a:t>
            </a:r>
            <a:r>
              <a:rPr lang="ja-JP" altLang="en-US">
                <a:effectLst/>
              </a:rPr>
              <a:t>現在のスタックの操作位置</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正方形/長方形 3"/>
          <p:cNvSpPr>
            <a:spLocks noChangeArrowheads="1"/>
          </p:cNvSpPr>
          <p:nvPr/>
        </p:nvSpPr>
        <p:spPr bwMode="auto">
          <a:xfrm>
            <a:off x="228600" y="228600"/>
            <a:ext cx="8763000" cy="6400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600" dirty="0"/>
              <a:t>    } else if</a:t>
            </a:r>
            <a:r>
              <a:rPr lang="ja-JP" altLang="en-US" sz="2600" dirty="0"/>
              <a:t> (</a:t>
            </a:r>
            <a:r>
              <a:rPr lang="en-US" altLang="ja-JP" sz="2600" dirty="0"/>
              <a:t>token == “]”) {   </a:t>
            </a:r>
            <a:r>
              <a:rPr lang="en-US" altLang="ja-JP" sz="2400" dirty="0">
                <a:solidFill>
                  <a:srgbClr val="FFFF99"/>
                </a:solidFill>
              </a:rPr>
              <a:t>// </a:t>
            </a:r>
            <a:r>
              <a:rPr lang="ja-JP" altLang="en-US" sz="2400" dirty="0">
                <a:solidFill>
                  <a:srgbClr val="FFFF99"/>
                </a:solidFill>
              </a:rPr>
              <a:t>初期値有りの配列</a:t>
            </a:r>
          </a:p>
          <a:p>
            <a:pPr eaLnBrk="1" hangingPunct="1">
              <a:spcBef>
                <a:spcPct val="0"/>
              </a:spcBef>
              <a:buClrTx/>
              <a:buSzTx/>
              <a:buFontTx/>
              <a:buNone/>
            </a:pPr>
            <a:r>
              <a:rPr lang="ja-JP" altLang="en-US" sz="2600" dirty="0"/>
              <a:t>         </a:t>
            </a:r>
            <a:r>
              <a:rPr lang="en-US" altLang="ja-JP" sz="2600" dirty="0"/>
              <a:t>token = </a:t>
            </a:r>
            <a:r>
              <a:rPr lang="en-US" altLang="ja-JP" sz="2600" dirty="0" err="1"/>
              <a:t>nextToken</a:t>
            </a:r>
            <a:r>
              <a:rPr lang="en-US" altLang="ja-JP" sz="2600" dirty="0"/>
              <a:t>();</a:t>
            </a:r>
          </a:p>
          <a:p>
            <a:pPr eaLnBrk="1" hangingPunct="1">
              <a:spcBef>
                <a:spcPct val="0"/>
              </a:spcBef>
              <a:buClrTx/>
              <a:buSzTx/>
              <a:buFontTx/>
              <a:buNone/>
            </a:pPr>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en-US" altLang="ja-JP" sz="2600" dirty="0"/>
              <a:t>         if (token </a:t>
            </a:r>
            <a:r>
              <a:rPr lang="ja-JP" altLang="en-US" sz="2600" dirty="0"/>
              <a:t>∈ </a:t>
            </a:r>
            <a:r>
              <a:rPr lang="en-US" altLang="ja-JP" sz="2600" dirty="0"/>
              <a:t>First (&lt;</a:t>
            </a:r>
            <a:r>
              <a:rPr lang="en-US" altLang="ja-JP" sz="2600" dirty="0" err="1"/>
              <a:t>Const</a:t>
            </a:r>
            <a:r>
              <a:rPr lang="en-US" altLang="ja-JP" sz="2600" dirty="0"/>
              <a:t>&gt;)) </a:t>
            </a:r>
            <a:r>
              <a:rPr lang="en-US" altLang="ja-JP" sz="2600" dirty="0" err="1"/>
              <a:t>int</a:t>
            </a:r>
            <a:r>
              <a:rPr lang="en-US" altLang="ja-JP" sz="2600" dirty="0"/>
              <a:t> </a:t>
            </a:r>
            <a:r>
              <a:rPr lang="en-US" altLang="ja-JP" sz="2600" dirty="0">
                <a:solidFill>
                  <a:srgbClr val="FFCCFF"/>
                </a:solidFill>
              </a:rPr>
              <a:t>value = </a:t>
            </a:r>
            <a:r>
              <a:rPr lang="en-US" altLang="ja-JP" sz="2600" dirty="0" err="1">
                <a:solidFill>
                  <a:srgbClr val="FFCCFF"/>
                </a:solidFill>
              </a:rPr>
              <a:t>parseConst</a:t>
            </a:r>
            <a:r>
              <a:rPr lang="en-US" altLang="ja-JP" sz="2600" dirty="0">
                <a:solidFill>
                  <a:srgbClr val="FFCCFF"/>
                </a:solidFill>
              </a:rPr>
              <a:t>();</a:t>
            </a:r>
          </a:p>
          <a:p>
            <a:pPr eaLnBrk="1" hangingPunct="1">
              <a:spcBef>
                <a:spcPct val="0"/>
              </a:spcBef>
              <a:buClrTx/>
              <a:buSzTx/>
              <a:buFontTx/>
              <a:buNone/>
            </a:pP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en-US" altLang="ja-JP" sz="2600" dirty="0"/>
              <a:t>         </a:t>
            </a:r>
            <a:r>
              <a:rPr lang="en-US" altLang="ja-JP" sz="2600" dirty="0" err="1">
                <a:solidFill>
                  <a:srgbClr val="FFCCFF"/>
                </a:solidFill>
              </a:rPr>
              <a:t>ArrayList</a:t>
            </a:r>
            <a:r>
              <a:rPr lang="en-US" altLang="ja-JP" sz="2600" dirty="0">
                <a:solidFill>
                  <a:srgbClr val="FFCCFF"/>
                </a:solidFill>
              </a:rPr>
              <a:t>&lt;Integer&gt; </a:t>
            </a:r>
            <a:r>
              <a:rPr lang="en-US" altLang="ja-JP" sz="2600" dirty="0" err="1">
                <a:solidFill>
                  <a:srgbClr val="FFCCFF"/>
                </a:solidFill>
              </a:rPr>
              <a:t>valueList</a:t>
            </a:r>
            <a:r>
              <a:rPr lang="en-US" altLang="ja-JP" sz="2600" dirty="0">
                <a:solidFill>
                  <a:srgbClr val="FFCCFF"/>
                </a:solidFill>
              </a:rPr>
              <a:t> = new </a:t>
            </a:r>
            <a:r>
              <a:rPr lang="en-US" altLang="ja-JP" sz="2600" dirty="0" err="1">
                <a:solidFill>
                  <a:srgbClr val="FFCCFF"/>
                </a:solidFill>
              </a:rPr>
              <a:t>ArrayList</a:t>
            </a:r>
            <a:r>
              <a:rPr lang="en-US" altLang="ja-JP" sz="2600" dirty="0">
                <a:solidFill>
                  <a:srgbClr val="FFCCFF"/>
                </a:solidFill>
              </a:rPr>
              <a:t>&lt;Integer&gt;();</a:t>
            </a:r>
          </a:p>
          <a:p>
            <a:pPr eaLnBrk="1" hangingPunct="1">
              <a:spcBef>
                <a:spcPct val="0"/>
              </a:spcBef>
              <a:buClrTx/>
              <a:buSzTx/>
              <a:buFontTx/>
              <a:buNone/>
            </a:pPr>
            <a:r>
              <a:rPr lang="en-US" altLang="ja-JP" sz="2600" dirty="0">
                <a:solidFill>
                  <a:srgbClr val="FFCCFF"/>
                </a:solidFill>
              </a:rPr>
              <a:t>         </a:t>
            </a:r>
            <a:r>
              <a:rPr lang="en-US" altLang="ja-JP" sz="2600" dirty="0" err="1">
                <a:solidFill>
                  <a:srgbClr val="FFCCFF"/>
                </a:solidFill>
              </a:rPr>
              <a:t>valueList.add</a:t>
            </a:r>
            <a:r>
              <a:rPr lang="en-US" altLang="ja-JP" sz="2600" dirty="0">
                <a:solidFill>
                  <a:srgbClr val="FFCCFF"/>
                </a:solidFill>
              </a:rPr>
              <a:t> (value);</a:t>
            </a:r>
          </a:p>
          <a:p>
            <a:pPr eaLnBrk="1" hangingPunct="1">
              <a:spcBef>
                <a:spcPct val="0"/>
              </a:spcBef>
              <a:buClrTx/>
              <a:buSzTx/>
              <a:buFontTx/>
              <a:buNone/>
            </a:pPr>
            <a:r>
              <a:rPr lang="en-US" altLang="ja-JP" sz="2600" dirty="0"/>
              <a:t>         while ( token == “,”) {</a:t>
            </a:r>
          </a:p>
          <a:p>
            <a:pPr eaLnBrk="1" hangingPunct="1">
              <a:spcBef>
                <a:spcPct val="0"/>
              </a:spcBef>
              <a:buClrTx/>
              <a:buSzTx/>
              <a:buFontTx/>
              <a:buNone/>
            </a:pPr>
            <a:r>
              <a:rPr lang="en-US" altLang="ja-JP" sz="2600" dirty="0"/>
              <a:t>             token = </a:t>
            </a:r>
            <a:r>
              <a:rPr lang="en-US" altLang="ja-JP" sz="2600" dirty="0" err="1"/>
              <a:t>nextToken</a:t>
            </a:r>
            <a:r>
              <a:rPr lang="en-US" altLang="ja-JP" sz="2600" dirty="0"/>
              <a:t>();</a:t>
            </a:r>
          </a:p>
          <a:p>
            <a:pPr eaLnBrk="1" hangingPunct="1">
              <a:spcBef>
                <a:spcPct val="0"/>
              </a:spcBef>
              <a:buClrTx/>
              <a:buSzTx/>
              <a:buFontTx/>
              <a:buNone/>
            </a:pPr>
            <a:r>
              <a:rPr lang="en-US" altLang="ja-JP" sz="2600" dirty="0"/>
              <a:t>             if (token </a:t>
            </a:r>
            <a:r>
              <a:rPr lang="ja-JP" altLang="en-US" sz="2600" dirty="0"/>
              <a:t>∈ </a:t>
            </a:r>
            <a:r>
              <a:rPr lang="en-US" altLang="ja-JP" sz="2600" dirty="0"/>
              <a:t>First (&lt;</a:t>
            </a:r>
            <a:r>
              <a:rPr lang="en-US" altLang="ja-JP" sz="2600" dirty="0" err="1"/>
              <a:t>Const</a:t>
            </a:r>
            <a:r>
              <a:rPr lang="en-US" altLang="ja-JP" sz="2600" dirty="0"/>
              <a:t>&gt;)) </a:t>
            </a:r>
            <a:r>
              <a:rPr lang="en-US" altLang="ja-JP" sz="2600" dirty="0">
                <a:solidFill>
                  <a:srgbClr val="FFCCFF"/>
                </a:solidFill>
              </a:rPr>
              <a:t>value = </a:t>
            </a:r>
            <a:r>
              <a:rPr lang="en-US" altLang="ja-JP" sz="2600" dirty="0" err="1">
                <a:solidFill>
                  <a:srgbClr val="FFCCFF"/>
                </a:solidFill>
              </a:rPr>
              <a:t>parseConst</a:t>
            </a:r>
            <a:r>
              <a:rPr lang="en-US" altLang="ja-JP" sz="2600" dirty="0">
                <a:solidFill>
                  <a:srgbClr val="FFCCFF"/>
                </a:solidFill>
              </a:rPr>
              <a:t>();</a:t>
            </a:r>
          </a:p>
          <a:p>
            <a:pPr eaLnBrk="1" hangingPunct="1">
              <a:spcBef>
                <a:spcPct val="0"/>
              </a:spcBef>
              <a:buClrTx/>
              <a:buSzTx/>
              <a:buFontTx/>
              <a:buNone/>
            </a:pP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en-US" altLang="ja-JP" sz="2600" dirty="0"/>
              <a:t>             </a:t>
            </a:r>
            <a:r>
              <a:rPr lang="en-US" altLang="ja-JP" sz="2600" dirty="0" err="1">
                <a:solidFill>
                  <a:srgbClr val="FFCCFF"/>
                </a:solidFill>
              </a:rPr>
              <a:t>valueList.add</a:t>
            </a:r>
            <a:r>
              <a:rPr lang="en-US" altLang="ja-JP" sz="2600" dirty="0">
                <a:solidFill>
                  <a:srgbClr val="FFCCFF"/>
                </a:solidFill>
              </a:rPr>
              <a:t> (value);</a:t>
            </a:r>
          </a:p>
          <a:p>
            <a:pPr eaLnBrk="1" hangingPunct="1">
              <a:spcBef>
                <a:spcPct val="0"/>
              </a:spcBef>
              <a:buClrTx/>
              <a:buSzTx/>
              <a:buFontTx/>
              <a:buNone/>
            </a:pPr>
            <a:r>
              <a:rPr lang="ja-JP" altLang="en-US" sz="2600" dirty="0"/>
              <a:t>         }</a:t>
            </a:r>
          </a:p>
          <a:p>
            <a:pPr eaLnBrk="1" hangingPunct="1">
              <a:spcBef>
                <a:spcPct val="0"/>
              </a:spcBef>
              <a:buClrTx/>
              <a:buSzTx/>
              <a:buFontTx/>
              <a:buNone/>
            </a:pPr>
            <a:r>
              <a:rPr lang="ja-JP" altLang="en-US" sz="2600" dirty="0"/>
              <a:t>         </a:t>
            </a:r>
            <a:r>
              <a:rPr lang="en-US" altLang="ja-JP" sz="2600" dirty="0"/>
              <a:t>if (token == “}”) token = </a:t>
            </a:r>
            <a:r>
              <a:rPr lang="en-US" altLang="ja-JP" sz="2600" dirty="0" err="1"/>
              <a:t>nextToken</a:t>
            </a:r>
            <a:r>
              <a:rPr lang="en-US" altLang="ja-JP" sz="2600" dirty="0"/>
              <a:t>(); else </a:t>
            </a:r>
            <a:r>
              <a:rPr lang="en-US" altLang="ja-JP" sz="2600" dirty="0" err="1"/>
              <a:t>syntaxError</a:t>
            </a:r>
            <a:r>
              <a:rPr lang="en-US" altLang="ja-JP" sz="2600" dirty="0"/>
              <a:t>();</a:t>
            </a:r>
            <a:endParaRPr lang="ja-JP" altLang="en-US" sz="2600" dirty="0"/>
          </a:p>
          <a:p>
            <a:pPr eaLnBrk="1" hangingPunct="1">
              <a:spcBef>
                <a:spcPct val="0"/>
              </a:spcBef>
              <a:buClrTx/>
              <a:buSzTx/>
              <a:buFontTx/>
              <a:buNone/>
            </a:pPr>
            <a:r>
              <a:rPr lang="en-US" altLang="ja-JP" sz="2600" dirty="0"/>
              <a:t>               :</a:t>
            </a:r>
          </a:p>
        </p:txBody>
      </p:sp>
      <p:sp useBgFill="1">
        <p:nvSpPr>
          <p:cNvPr id="727043" name="AutoShape 3"/>
          <p:cNvSpPr>
            <a:spLocks noChangeArrowheads="1"/>
          </p:cNvSpPr>
          <p:nvPr/>
        </p:nvSpPr>
        <p:spPr bwMode="auto">
          <a:xfrm>
            <a:off x="4572000" y="3276600"/>
            <a:ext cx="2743200" cy="457200"/>
          </a:xfrm>
          <a:prstGeom prst="wedgeRoundRectCallout">
            <a:avLst>
              <a:gd name="adj1" fmla="val -47972"/>
              <a:gd name="adj2" fmla="val -10659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作業用</a:t>
            </a:r>
            <a:r>
              <a:rPr lang="en-US" altLang="ja-JP" sz="2400"/>
              <a:t>ArrayList</a:t>
            </a:r>
          </a:p>
        </p:txBody>
      </p:sp>
      <p:sp useBgFill="1">
        <p:nvSpPr>
          <p:cNvPr id="727044" name="AutoShape 4"/>
          <p:cNvSpPr>
            <a:spLocks noChangeArrowheads="1"/>
          </p:cNvSpPr>
          <p:nvPr/>
        </p:nvSpPr>
        <p:spPr bwMode="auto">
          <a:xfrm>
            <a:off x="3581400" y="6172200"/>
            <a:ext cx="4114800" cy="457200"/>
          </a:xfrm>
          <a:prstGeom prst="wedgeRoundRectCallout">
            <a:avLst>
              <a:gd name="adj1" fmla="val -62769"/>
              <a:gd name="adj2" fmla="val -5000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ここまで来ればサイズ確定</a:t>
            </a:r>
          </a:p>
        </p:txBody>
      </p:sp>
      <p:sp useBgFill="1">
        <p:nvSpPr>
          <p:cNvPr id="727045" name="AutoShape 5"/>
          <p:cNvSpPr>
            <a:spLocks noChangeArrowheads="1"/>
          </p:cNvSpPr>
          <p:nvPr/>
        </p:nvSpPr>
        <p:spPr bwMode="auto">
          <a:xfrm>
            <a:off x="5029200" y="5029200"/>
            <a:ext cx="3429000" cy="457200"/>
          </a:xfrm>
          <a:prstGeom prst="wedgeRoundRectCallout">
            <a:avLst>
              <a:gd name="adj1" fmla="val -69722"/>
              <a:gd name="adj2" fmla="val 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一旦</a:t>
            </a:r>
            <a:r>
              <a:rPr lang="en-US" altLang="ja-JP" sz="2400"/>
              <a:t>ArrayList</a:t>
            </a:r>
            <a:r>
              <a:rPr lang="ja-JP" altLang="en-US" sz="2400"/>
              <a:t>に格納</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7043"/>
                                        </p:tgtEl>
                                        <p:attrNameLst>
                                          <p:attrName>style.visibility</p:attrName>
                                        </p:attrNameLst>
                                      </p:cBhvr>
                                      <p:to>
                                        <p:strVal val="visible"/>
                                      </p:to>
                                    </p:set>
                                    <p:animEffect transition="in" filter="checkerboard(across)">
                                      <p:cBhvr>
                                        <p:cTn id="7" dur="500"/>
                                        <p:tgtEl>
                                          <p:spTgt spid="727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27045"/>
                                        </p:tgtEl>
                                        <p:attrNameLst>
                                          <p:attrName>style.visibility</p:attrName>
                                        </p:attrNameLst>
                                      </p:cBhvr>
                                      <p:to>
                                        <p:strVal val="visible"/>
                                      </p:to>
                                    </p:set>
                                    <p:animEffect transition="in" filter="checkerboard(across)">
                                      <p:cBhvr>
                                        <p:cTn id="12" dur="500"/>
                                        <p:tgtEl>
                                          <p:spTgt spid="7270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27044"/>
                                        </p:tgtEl>
                                        <p:attrNameLst>
                                          <p:attrName>style.visibility</p:attrName>
                                        </p:attrNameLst>
                                      </p:cBhvr>
                                      <p:to>
                                        <p:strVal val="visible"/>
                                      </p:to>
                                    </p:set>
                                    <p:animEffect transition="in" filter="checkerboard(across)">
                                      <p:cBhvr>
                                        <p:cTn id="17" dur="500"/>
                                        <p:tgtEl>
                                          <p:spTgt spid="727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3" grpId="0" animBg="1" autoUpdateAnimBg="0"/>
      <p:bldP spid="727044" grpId="0" animBg="1" autoUpdateAnimBg="0"/>
      <p:bldP spid="727045"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正方形/長方形 3"/>
          <p:cNvSpPr>
            <a:spLocks noChangeArrowheads="1"/>
          </p:cNvSpPr>
          <p:nvPr/>
        </p:nvSpPr>
        <p:spPr bwMode="auto">
          <a:xfrm>
            <a:off x="228600" y="990600"/>
            <a:ext cx="8686800" cy="54864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600" dirty="0"/>
              <a:t>         </a:t>
            </a:r>
            <a:r>
              <a:rPr lang="en-US" altLang="ja-JP" sz="2600" dirty="0"/>
              <a:t>if (token == “}”) token = </a:t>
            </a:r>
            <a:r>
              <a:rPr lang="en-US" altLang="ja-JP" sz="2600" dirty="0" err="1"/>
              <a:t>nextToken</a:t>
            </a:r>
            <a:r>
              <a:rPr lang="en-US" altLang="ja-JP" sz="2600" dirty="0"/>
              <a:t>(); else </a:t>
            </a:r>
            <a:r>
              <a:rPr lang="en-US" altLang="ja-JP" sz="2600" dirty="0" err="1"/>
              <a:t>syntaxError</a:t>
            </a:r>
            <a:r>
              <a:rPr lang="en-US" altLang="ja-JP" sz="2600" dirty="0"/>
              <a:t>();</a:t>
            </a:r>
            <a:endParaRPr lang="ja-JP" altLang="en-US" sz="2600" dirty="0"/>
          </a:p>
          <a:p>
            <a:pPr eaLnBrk="1" hangingPunct="1">
              <a:spcBef>
                <a:spcPct val="0"/>
              </a:spcBef>
              <a:buClrTx/>
              <a:buSzTx/>
              <a:buFontTx/>
              <a:buNone/>
            </a:pPr>
            <a:r>
              <a:rPr lang="en-US" altLang="ja-JP" sz="2600" dirty="0"/>
              <a:t>         </a:t>
            </a:r>
            <a:r>
              <a:rPr lang="en-US" altLang="ja-JP" sz="2600" dirty="0" err="1"/>
              <a:t>int</a:t>
            </a:r>
            <a:r>
              <a:rPr lang="en-US" altLang="ja-JP" sz="2600" dirty="0"/>
              <a:t> size = </a:t>
            </a:r>
            <a:r>
              <a:rPr lang="en-US" altLang="ja-JP" sz="2600" dirty="0" err="1"/>
              <a:t>valueList.size</a:t>
            </a:r>
            <a:r>
              <a:rPr lang="en-US" altLang="ja-JP" sz="2600" dirty="0"/>
              <a:t>();   </a:t>
            </a:r>
            <a:r>
              <a:rPr lang="en-US" altLang="ja-JP" sz="2400" dirty="0">
                <a:solidFill>
                  <a:srgbClr val="FFFF99"/>
                </a:solidFill>
              </a:rPr>
              <a:t>// </a:t>
            </a:r>
            <a:r>
              <a:rPr lang="ja-JP" altLang="en-US" sz="2400" dirty="0">
                <a:solidFill>
                  <a:srgbClr val="FFFF99"/>
                </a:solidFill>
              </a:rPr>
              <a:t>初期値の個数を得る</a:t>
            </a:r>
          </a:p>
          <a:p>
            <a:pPr eaLnBrk="1" hangingPunct="1">
              <a:spcBef>
                <a:spcPct val="0"/>
              </a:spcBef>
              <a:buClrTx/>
              <a:buSzTx/>
              <a:buFontTx/>
              <a:buNone/>
            </a:pPr>
            <a:r>
              <a:rPr lang="ja-JP" altLang="en-US" sz="2600" dirty="0"/>
              <a:t>         </a:t>
            </a:r>
            <a:r>
              <a:rPr lang="en-US" altLang="ja-JP" sz="2600" dirty="0"/>
              <a:t>registerNewVariable (ARRAYOFINT, name, size); </a:t>
            </a:r>
          </a:p>
          <a:p>
            <a:pPr eaLnBrk="1" hangingPunct="1">
              <a:spcBef>
                <a:spcPct val="0"/>
              </a:spcBef>
              <a:buClrTx/>
              <a:buSzTx/>
              <a:buFontTx/>
              <a:buNone/>
            </a:pPr>
            <a:r>
              <a:rPr lang="en-US" altLang="ja-JP" sz="2600" dirty="0"/>
              <a:t>                                    </a:t>
            </a:r>
            <a:r>
              <a:rPr lang="en-US" altLang="ja-JP" sz="2400" dirty="0">
                <a:solidFill>
                  <a:srgbClr val="FFFF99"/>
                </a:solidFill>
              </a:rPr>
              <a:t>// </a:t>
            </a:r>
            <a:r>
              <a:rPr lang="ja-JP" altLang="en-US" sz="2400" dirty="0">
                <a:solidFill>
                  <a:srgbClr val="FFFF99"/>
                </a:solidFill>
              </a:rPr>
              <a:t>サイズが確定したので変数表に登録</a:t>
            </a:r>
          </a:p>
          <a:p>
            <a:pPr eaLnBrk="1" hangingPunct="1">
              <a:spcBef>
                <a:spcPct val="0"/>
              </a:spcBef>
              <a:buClrTx/>
              <a:buSzTx/>
              <a:buFontTx/>
              <a:buNone/>
            </a:pPr>
            <a:r>
              <a:rPr lang="en-US" altLang="ja-JP" sz="2600" dirty="0"/>
              <a:t>         </a:t>
            </a:r>
            <a:r>
              <a:rPr lang="en-US" altLang="ja-JP" sz="2600" dirty="0" err="1"/>
              <a:t>int</a:t>
            </a:r>
            <a:r>
              <a:rPr lang="en-US" altLang="ja-JP" sz="2600" dirty="0"/>
              <a:t> address = </a:t>
            </a:r>
            <a:r>
              <a:rPr lang="en-US" altLang="ja-JP" sz="2600" dirty="0" err="1"/>
              <a:t>getAddress</a:t>
            </a:r>
            <a:r>
              <a:rPr lang="en-US" altLang="ja-JP" sz="2600" dirty="0"/>
              <a:t> (name); </a:t>
            </a:r>
          </a:p>
          <a:p>
            <a:pPr eaLnBrk="1" hangingPunct="1">
              <a:spcBef>
                <a:spcPct val="0"/>
              </a:spcBef>
              <a:buClrTx/>
              <a:buSzTx/>
              <a:buFontTx/>
              <a:buNone/>
            </a:pPr>
            <a:r>
              <a:rPr lang="en-US" altLang="ja-JP" sz="2600" dirty="0"/>
              <a:t>                                                  </a:t>
            </a:r>
            <a:r>
              <a:rPr lang="en-US" altLang="ja-JP" sz="2400" dirty="0">
                <a:solidFill>
                  <a:srgbClr val="FFFF99"/>
                </a:solidFill>
              </a:rPr>
              <a:t>// </a:t>
            </a:r>
            <a:r>
              <a:rPr lang="ja-JP" altLang="en-US" sz="2400" dirty="0">
                <a:solidFill>
                  <a:srgbClr val="FFFF99"/>
                </a:solidFill>
              </a:rPr>
              <a:t>配列の先頭のアドレスを得る</a:t>
            </a:r>
          </a:p>
          <a:p>
            <a:pPr eaLnBrk="1" hangingPunct="1">
              <a:spcBef>
                <a:spcPct val="0"/>
              </a:spcBef>
              <a:buClrTx/>
              <a:buSzTx/>
              <a:buFontTx/>
              <a:buNone/>
            </a:pPr>
            <a:r>
              <a:rPr lang="en-US" altLang="ja-JP" sz="2600" dirty="0"/>
              <a:t>         for (</a:t>
            </a:r>
            <a:r>
              <a:rPr lang="en-US" altLang="ja-JP" sz="2600" dirty="0" err="1"/>
              <a:t>i</a:t>
            </a:r>
            <a:r>
              <a:rPr lang="en-US" altLang="ja-JP" sz="2600" dirty="0"/>
              <a:t>=0; </a:t>
            </a:r>
            <a:r>
              <a:rPr lang="en-US" altLang="ja-JP" sz="2600" dirty="0" err="1"/>
              <a:t>i</a:t>
            </a:r>
            <a:r>
              <a:rPr lang="en-US" altLang="ja-JP" sz="2600" dirty="0"/>
              <a:t>&lt;size; ++</a:t>
            </a:r>
            <a:r>
              <a:rPr lang="en-US" altLang="ja-JP" sz="2600" dirty="0" err="1"/>
              <a:t>i</a:t>
            </a:r>
            <a:r>
              <a:rPr lang="en-US" altLang="ja-JP" sz="2600" dirty="0"/>
              <a:t>) {</a:t>
            </a:r>
          </a:p>
          <a:p>
            <a:pPr eaLnBrk="1" hangingPunct="1">
              <a:spcBef>
                <a:spcPct val="0"/>
              </a:spcBef>
              <a:buClrTx/>
              <a:buSzTx/>
              <a:buFontTx/>
              <a:buNone/>
            </a:pPr>
            <a:r>
              <a:rPr lang="en-US" altLang="ja-JP" sz="2600" dirty="0"/>
              <a:t>              appendCode (PUSHI, </a:t>
            </a:r>
            <a:r>
              <a:rPr lang="en-US" altLang="ja-JP" sz="2600" dirty="0" err="1"/>
              <a:t>valueList.get</a:t>
            </a:r>
            <a:r>
              <a:rPr lang="en-US" altLang="ja-JP" sz="2600" dirty="0"/>
              <a:t> (</a:t>
            </a:r>
            <a:r>
              <a:rPr lang="en-US" altLang="ja-JP" sz="2600" dirty="0" err="1"/>
              <a:t>i</a:t>
            </a:r>
            <a:r>
              <a:rPr lang="en-US" altLang="ja-JP" sz="2600" dirty="0"/>
              <a:t>));</a:t>
            </a:r>
          </a:p>
          <a:p>
            <a:pPr eaLnBrk="1" hangingPunct="1">
              <a:spcBef>
                <a:spcPct val="0"/>
              </a:spcBef>
              <a:buClrTx/>
              <a:buSzTx/>
              <a:buFontTx/>
              <a:buNone/>
            </a:pPr>
            <a:r>
              <a:rPr lang="en-US" altLang="ja-JP" sz="2600" dirty="0"/>
              <a:t>                                                           </a:t>
            </a:r>
            <a:r>
              <a:rPr lang="en-US" altLang="ja-JP" sz="2400" dirty="0">
                <a:solidFill>
                  <a:srgbClr val="FFFF99"/>
                </a:solidFill>
              </a:rPr>
              <a:t>// </a:t>
            </a:r>
            <a:r>
              <a:rPr lang="en-US" altLang="ja-JP" sz="2400" dirty="0" err="1">
                <a:solidFill>
                  <a:srgbClr val="FFFF99"/>
                </a:solidFill>
              </a:rPr>
              <a:t>i</a:t>
            </a:r>
            <a:r>
              <a:rPr lang="ja-JP" altLang="en-US" sz="2400" dirty="0">
                <a:solidFill>
                  <a:srgbClr val="FFFF99"/>
                </a:solidFill>
              </a:rPr>
              <a:t>番目の初期値を積む</a:t>
            </a:r>
          </a:p>
          <a:p>
            <a:pPr eaLnBrk="1" hangingPunct="1">
              <a:spcBef>
                <a:spcPct val="0"/>
              </a:spcBef>
              <a:buClrTx/>
              <a:buSzTx/>
              <a:buFontTx/>
              <a:buNone/>
            </a:pPr>
            <a:r>
              <a:rPr lang="en-US" altLang="ja-JP" sz="2600" dirty="0"/>
              <a:t>              </a:t>
            </a:r>
            <a:r>
              <a:rPr lang="en-US" altLang="ja-JP" sz="2600" dirty="0" err="1"/>
              <a:t>appnedCode</a:t>
            </a:r>
            <a:r>
              <a:rPr lang="en-US" altLang="ja-JP" sz="2600" dirty="0"/>
              <a:t> (POP, address + </a:t>
            </a:r>
            <a:r>
              <a:rPr lang="en-US" altLang="ja-JP" sz="2600" dirty="0" err="1"/>
              <a:t>i</a:t>
            </a:r>
            <a:r>
              <a:rPr lang="en-US" altLang="ja-JP" sz="2600" dirty="0"/>
              <a:t>);      </a:t>
            </a:r>
            <a:r>
              <a:rPr lang="en-US" altLang="ja-JP" sz="2400" dirty="0">
                <a:solidFill>
                  <a:srgbClr val="FFFF99"/>
                </a:solidFill>
              </a:rPr>
              <a:t>// </a:t>
            </a:r>
            <a:r>
              <a:rPr lang="en-US" altLang="ja-JP" sz="2400" dirty="0" err="1">
                <a:solidFill>
                  <a:srgbClr val="FFFF99"/>
                </a:solidFill>
              </a:rPr>
              <a:t>Dseg</a:t>
            </a:r>
            <a:r>
              <a:rPr lang="en-US" altLang="ja-JP" sz="2400" dirty="0">
                <a:solidFill>
                  <a:srgbClr val="FFFF99"/>
                </a:solidFill>
              </a:rPr>
              <a:t> </a:t>
            </a:r>
            <a:r>
              <a:rPr lang="ja-JP" altLang="en-US" sz="2400" dirty="0">
                <a:solidFill>
                  <a:srgbClr val="FFFF99"/>
                </a:solidFill>
              </a:rPr>
              <a:t>に格納</a:t>
            </a:r>
          </a:p>
          <a:p>
            <a:pPr eaLnBrk="1" hangingPunct="1">
              <a:spcBef>
                <a:spcPct val="0"/>
              </a:spcBef>
              <a:buClrTx/>
              <a:buSzTx/>
              <a:buFontTx/>
              <a:buNone/>
            </a:pPr>
            <a:r>
              <a:rPr lang="en-US" altLang="ja-JP" sz="2600" dirty="0"/>
              <a:t>         }</a:t>
            </a:r>
          </a:p>
          <a:p>
            <a:pPr eaLnBrk="1" hangingPunct="1">
              <a:spcBef>
                <a:spcPct val="0"/>
              </a:spcBef>
              <a:buClrTx/>
              <a:buSzTx/>
              <a:buFontTx/>
              <a:buNone/>
            </a:pPr>
            <a:r>
              <a:rPr lang="en-US" altLang="ja-JP" sz="2600" dirty="0"/>
              <a:t>     } else </a:t>
            </a:r>
            <a:r>
              <a:rPr lang="en-US" altLang="ja-JP" sz="2600" dirty="0" err="1"/>
              <a:t>syntaxError</a:t>
            </a:r>
            <a:r>
              <a:rPr lang="en-US" altLang="ja-JP" sz="2600" dirty="0"/>
              <a:t>();</a:t>
            </a:r>
          </a:p>
          <a:p>
            <a:pPr eaLnBrk="1" hangingPunct="1">
              <a:spcBef>
                <a:spcPct val="0"/>
              </a:spcBef>
              <a:buClrTx/>
              <a:buSzTx/>
              <a:buFontTx/>
              <a:buNone/>
            </a:pPr>
            <a:r>
              <a:rPr lang="en-US" altLang="ja-JP" sz="2600" dirty="0"/>
              <a:t> } else { </a:t>
            </a:r>
            <a:r>
              <a:rPr lang="en-US" altLang="ja-JP" sz="2400" dirty="0">
                <a:solidFill>
                  <a:srgbClr val="FFFF99"/>
                </a:solidFill>
              </a:rPr>
              <a:t>// </a:t>
            </a:r>
            <a:r>
              <a:rPr lang="ja-JP" altLang="en-US" sz="2400" dirty="0">
                <a:solidFill>
                  <a:srgbClr val="FFFF99"/>
                </a:solidFill>
              </a:rPr>
              <a:t>スカラー変数の場合</a:t>
            </a:r>
            <a:endParaRPr lang="en-US" altLang="ja-JP" sz="2400" dirty="0">
              <a:solidFill>
                <a:srgbClr val="FFFF99"/>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1066800" y="3048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変数のコード生成</a:t>
            </a:r>
          </a:p>
        </p:txBody>
      </p:sp>
      <p:sp>
        <p:nvSpPr>
          <p:cNvPr id="53251" name="Rectangle 3"/>
          <p:cNvSpPr>
            <a:spLocks noGrp="1" noChangeArrowheads="1"/>
          </p:cNvSpPr>
          <p:nvPr>
            <p:ph type="body" idx="4294967295"/>
          </p:nvPr>
        </p:nvSpPr>
        <p:spPr>
          <a:xfrm>
            <a:off x="1066800" y="1295400"/>
            <a:ext cx="77724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a:effectLst/>
              </a:rPr>
              <a:t>&lt;Unsigned&gt; ::= NAME </a:t>
            </a:r>
            <a:r>
              <a:rPr lang="ja-JP" altLang="en-US" sz="2800">
                <a:effectLst/>
              </a:rPr>
              <a:t>の場合</a:t>
            </a:r>
          </a:p>
          <a:p>
            <a:endParaRPr lang="ja-JP" altLang="en-US" sz="2800">
              <a:effectLst/>
            </a:endParaRPr>
          </a:p>
          <a:p>
            <a:endParaRPr lang="ja-JP" altLang="en-US">
              <a:effectLst/>
            </a:endParaRPr>
          </a:p>
          <a:p>
            <a:r>
              <a:rPr lang="ja-JP" altLang="en-US" sz="2800">
                <a:effectLst/>
              </a:rPr>
              <a:t>&lt;</a:t>
            </a:r>
            <a:r>
              <a:rPr lang="en-US" altLang="ja-JP" sz="2800">
                <a:effectLst/>
              </a:rPr>
              <a:t>Unsigned&gt; ::= NAME “[” &lt;Exp&gt; “]” </a:t>
            </a:r>
            <a:r>
              <a:rPr lang="ja-JP" altLang="en-US" sz="2800">
                <a:effectLst/>
              </a:rPr>
              <a:t>の場合</a:t>
            </a:r>
          </a:p>
        </p:txBody>
      </p:sp>
      <p:grpSp>
        <p:nvGrpSpPr>
          <p:cNvPr id="702468" name="Group 4"/>
          <p:cNvGrpSpPr>
            <a:grpSpLocks/>
          </p:cNvGrpSpPr>
          <p:nvPr/>
        </p:nvGrpSpPr>
        <p:grpSpPr bwMode="auto">
          <a:xfrm>
            <a:off x="533400" y="1752600"/>
            <a:ext cx="4038600" cy="1219200"/>
            <a:chOff x="192" y="1104"/>
            <a:chExt cx="2544" cy="768"/>
          </a:xfrm>
        </p:grpSpPr>
        <p:sp>
          <p:nvSpPr>
            <p:cNvPr id="53263" name="Rectangle 5"/>
            <p:cNvSpPr>
              <a:spLocks noChangeArrowheads="1"/>
            </p:cNvSpPr>
            <p:nvPr/>
          </p:nvSpPr>
          <p:spPr bwMode="auto">
            <a:xfrm>
              <a:off x="192" y="1440"/>
              <a:ext cx="2544"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PHSHI  NAME </a:t>
              </a:r>
              <a:r>
                <a:rPr lang="ja-JP" altLang="en-US" sz="2800"/>
                <a:t>の番地</a:t>
              </a:r>
            </a:p>
          </p:txBody>
        </p:sp>
        <p:sp>
          <p:nvSpPr>
            <p:cNvPr id="53264" name="Text Box 6"/>
            <p:cNvSpPr txBox="1">
              <a:spLocks noChangeArrowheads="1"/>
            </p:cNvSpPr>
            <p:nvPr/>
          </p:nvSpPr>
          <p:spPr bwMode="auto">
            <a:xfrm>
              <a:off x="1104" y="110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左辺値</a:t>
              </a:r>
            </a:p>
          </p:txBody>
        </p:sp>
      </p:grpSp>
      <p:grpSp>
        <p:nvGrpSpPr>
          <p:cNvPr id="702471" name="Group 7"/>
          <p:cNvGrpSpPr>
            <a:grpSpLocks/>
          </p:cNvGrpSpPr>
          <p:nvPr/>
        </p:nvGrpSpPr>
        <p:grpSpPr bwMode="auto">
          <a:xfrm>
            <a:off x="533400" y="3505200"/>
            <a:ext cx="4038600" cy="2438400"/>
            <a:chOff x="192" y="2208"/>
            <a:chExt cx="2544" cy="1536"/>
          </a:xfrm>
        </p:grpSpPr>
        <p:sp>
          <p:nvSpPr>
            <p:cNvPr id="53261" name="Rectangle 8"/>
            <p:cNvSpPr>
              <a:spLocks noChangeArrowheads="1"/>
            </p:cNvSpPr>
            <p:nvPr/>
          </p:nvSpPr>
          <p:spPr bwMode="auto">
            <a:xfrm>
              <a:off x="192" y="2544"/>
              <a:ext cx="254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PHSHI</a:t>
              </a:r>
              <a:r>
                <a:rPr lang="ja-JP" altLang="en-US" sz="2800"/>
                <a:t>  </a:t>
              </a:r>
              <a:r>
                <a:rPr lang="en-US" altLang="ja-JP" sz="2800"/>
                <a:t>NAME[0] </a:t>
              </a:r>
              <a:r>
                <a:rPr lang="ja-JP" altLang="en-US" sz="2800"/>
                <a:t>の番地</a:t>
              </a:r>
            </a:p>
            <a:p>
              <a:pPr eaLnBrk="1" hangingPunct="1"/>
              <a:r>
                <a:rPr lang="ja-JP" altLang="en-US" sz="2800"/>
                <a:t>&lt;</a:t>
              </a:r>
              <a:r>
                <a:rPr lang="en-US" altLang="ja-JP" sz="2800"/>
                <a:t>Exp&gt; </a:t>
              </a:r>
              <a:r>
                <a:rPr lang="ja-JP" altLang="en-US" sz="2800"/>
                <a:t>のコード</a:t>
              </a:r>
            </a:p>
            <a:p>
              <a:pPr eaLnBrk="1" hangingPunct="1"/>
              <a:r>
                <a:rPr lang="en-US" altLang="ja-JP" sz="2800"/>
                <a:t>ADD</a:t>
              </a:r>
            </a:p>
            <a:p>
              <a:pPr eaLnBrk="1" hangingPunct="1"/>
              <a:endParaRPr lang="en-US" altLang="ja-JP" sz="2800"/>
            </a:p>
          </p:txBody>
        </p:sp>
        <p:sp>
          <p:nvSpPr>
            <p:cNvPr id="53262" name="Text Box 9"/>
            <p:cNvSpPr txBox="1">
              <a:spLocks noChangeArrowheads="1"/>
            </p:cNvSpPr>
            <p:nvPr/>
          </p:nvSpPr>
          <p:spPr bwMode="auto">
            <a:xfrm>
              <a:off x="1104" y="220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左辺値</a:t>
              </a:r>
            </a:p>
          </p:txBody>
        </p:sp>
      </p:grpSp>
      <p:grpSp>
        <p:nvGrpSpPr>
          <p:cNvPr id="702474" name="Group 10"/>
          <p:cNvGrpSpPr>
            <a:grpSpLocks/>
          </p:cNvGrpSpPr>
          <p:nvPr/>
        </p:nvGrpSpPr>
        <p:grpSpPr bwMode="auto">
          <a:xfrm>
            <a:off x="4724400" y="1752600"/>
            <a:ext cx="4038600" cy="1219200"/>
            <a:chOff x="2832" y="1104"/>
            <a:chExt cx="2544" cy="768"/>
          </a:xfrm>
        </p:grpSpPr>
        <p:sp>
          <p:nvSpPr>
            <p:cNvPr id="53259" name="Rectangle 11"/>
            <p:cNvSpPr>
              <a:spLocks noChangeArrowheads="1"/>
            </p:cNvSpPr>
            <p:nvPr/>
          </p:nvSpPr>
          <p:spPr bwMode="auto">
            <a:xfrm>
              <a:off x="2832" y="1440"/>
              <a:ext cx="2544"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PHSH  NAME </a:t>
              </a:r>
              <a:r>
                <a:rPr lang="ja-JP" altLang="en-US" sz="2800"/>
                <a:t>の番地</a:t>
              </a:r>
            </a:p>
          </p:txBody>
        </p:sp>
        <p:sp>
          <p:nvSpPr>
            <p:cNvPr id="53260" name="Text Box 12"/>
            <p:cNvSpPr txBox="1">
              <a:spLocks noChangeArrowheads="1"/>
            </p:cNvSpPr>
            <p:nvPr/>
          </p:nvSpPr>
          <p:spPr bwMode="auto">
            <a:xfrm>
              <a:off x="3744" y="110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右辺値</a:t>
              </a:r>
            </a:p>
          </p:txBody>
        </p:sp>
      </p:grpSp>
      <p:grpSp>
        <p:nvGrpSpPr>
          <p:cNvPr id="702477" name="Group 13"/>
          <p:cNvGrpSpPr>
            <a:grpSpLocks/>
          </p:cNvGrpSpPr>
          <p:nvPr/>
        </p:nvGrpSpPr>
        <p:grpSpPr bwMode="auto">
          <a:xfrm>
            <a:off x="4724400" y="3505200"/>
            <a:ext cx="4038600" cy="2438400"/>
            <a:chOff x="2832" y="2208"/>
            <a:chExt cx="2544" cy="1536"/>
          </a:xfrm>
        </p:grpSpPr>
        <p:sp>
          <p:nvSpPr>
            <p:cNvPr id="53257" name="Rectangle 14"/>
            <p:cNvSpPr>
              <a:spLocks noChangeArrowheads="1"/>
            </p:cNvSpPr>
            <p:nvPr/>
          </p:nvSpPr>
          <p:spPr bwMode="auto">
            <a:xfrm>
              <a:off x="2832" y="2544"/>
              <a:ext cx="254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PHSHI</a:t>
              </a:r>
              <a:r>
                <a:rPr lang="ja-JP" altLang="en-US" sz="2800"/>
                <a:t>  </a:t>
              </a:r>
              <a:r>
                <a:rPr lang="en-US" altLang="ja-JP" sz="2800"/>
                <a:t>NAME[0] </a:t>
              </a:r>
              <a:r>
                <a:rPr lang="ja-JP" altLang="en-US" sz="2800"/>
                <a:t>の番地</a:t>
              </a:r>
            </a:p>
            <a:p>
              <a:pPr eaLnBrk="1" hangingPunct="1"/>
              <a:r>
                <a:rPr lang="ja-JP" altLang="en-US" sz="2800"/>
                <a:t>&lt;</a:t>
              </a:r>
              <a:r>
                <a:rPr lang="en-US" altLang="ja-JP" sz="2800"/>
                <a:t>Exp&gt; </a:t>
              </a:r>
              <a:r>
                <a:rPr lang="ja-JP" altLang="en-US" sz="2800"/>
                <a:t>のコード</a:t>
              </a:r>
            </a:p>
            <a:p>
              <a:pPr eaLnBrk="1" hangingPunct="1"/>
              <a:r>
                <a:rPr lang="en-US" altLang="ja-JP" sz="2800"/>
                <a:t>ADD</a:t>
              </a:r>
            </a:p>
            <a:p>
              <a:pPr eaLnBrk="1" hangingPunct="1"/>
              <a:r>
                <a:rPr lang="en-US" altLang="ja-JP" sz="2800"/>
                <a:t>LOAD</a:t>
              </a:r>
            </a:p>
          </p:txBody>
        </p:sp>
        <p:sp>
          <p:nvSpPr>
            <p:cNvPr id="53258" name="Text Box 15"/>
            <p:cNvSpPr txBox="1">
              <a:spLocks noChangeArrowheads="1"/>
            </p:cNvSpPr>
            <p:nvPr/>
          </p:nvSpPr>
          <p:spPr bwMode="auto">
            <a:xfrm>
              <a:off x="3744" y="220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右辺値</a:t>
              </a:r>
            </a:p>
          </p:txBody>
        </p:sp>
      </p:grpSp>
      <p:sp>
        <p:nvSpPr>
          <p:cNvPr id="702480" name="Text Box 16"/>
          <p:cNvSpPr txBox="1">
            <a:spLocks noChangeArrowheads="1"/>
          </p:cNvSpPr>
          <p:nvPr/>
        </p:nvSpPr>
        <p:spPr bwMode="auto">
          <a:xfrm>
            <a:off x="1371600" y="6019800"/>
            <a:ext cx="614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左辺値か右辺値かによりコードが異なる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02468"/>
                                        </p:tgtEl>
                                        <p:attrNameLst>
                                          <p:attrName>style.visibility</p:attrName>
                                        </p:attrNameLst>
                                      </p:cBhvr>
                                      <p:to>
                                        <p:strVal val="visible"/>
                                      </p:to>
                                    </p:set>
                                    <p:animEffect transition="in" filter="checkerboard(across)">
                                      <p:cBhvr>
                                        <p:cTn id="7" dur="500"/>
                                        <p:tgtEl>
                                          <p:spTgt spid="7024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02474"/>
                                        </p:tgtEl>
                                        <p:attrNameLst>
                                          <p:attrName>style.visibility</p:attrName>
                                        </p:attrNameLst>
                                      </p:cBhvr>
                                      <p:to>
                                        <p:strVal val="visible"/>
                                      </p:to>
                                    </p:set>
                                    <p:animEffect transition="in" filter="checkerboard(across)">
                                      <p:cBhvr>
                                        <p:cTn id="12" dur="500"/>
                                        <p:tgtEl>
                                          <p:spTgt spid="7024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02471"/>
                                        </p:tgtEl>
                                        <p:attrNameLst>
                                          <p:attrName>style.visibility</p:attrName>
                                        </p:attrNameLst>
                                      </p:cBhvr>
                                      <p:to>
                                        <p:strVal val="visible"/>
                                      </p:to>
                                    </p:set>
                                    <p:animEffect transition="in" filter="checkerboard(across)">
                                      <p:cBhvr>
                                        <p:cTn id="17" dur="500"/>
                                        <p:tgtEl>
                                          <p:spTgt spid="7024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702477"/>
                                        </p:tgtEl>
                                        <p:attrNameLst>
                                          <p:attrName>style.visibility</p:attrName>
                                        </p:attrNameLst>
                                      </p:cBhvr>
                                      <p:to>
                                        <p:strVal val="visible"/>
                                      </p:to>
                                    </p:set>
                                    <p:animEffect transition="in" filter="checkerboard(across)">
                                      <p:cBhvr>
                                        <p:cTn id="22" dur="500"/>
                                        <p:tgtEl>
                                          <p:spTgt spid="7024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02480"/>
                                        </p:tgtEl>
                                        <p:attrNameLst>
                                          <p:attrName>style.visibility</p:attrName>
                                        </p:attrNameLst>
                                      </p:cBhvr>
                                      <p:to>
                                        <p:strVal val="visible"/>
                                      </p:to>
                                    </p:set>
                                    <p:animEffect transition="in" filter="checkerboard(across)">
                                      <p:cBhvr>
                                        <p:cTn id="27" dur="500"/>
                                        <p:tgtEl>
                                          <p:spTgt spid="702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80"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1"/>
            <a:ext cx="7696200" cy="12192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1143000"/>
            <a:ext cx="7543800" cy="838200"/>
          </a:xfrm>
        </p:spPr>
        <p:txBody>
          <a:bodyPr/>
          <a:lstStyle/>
          <a:p>
            <a:pPr>
              <a:defRPr/>
            </a:pPr>
            <a:r>
              <a:rPr lang="en-US" altLang="ja-JP" sz="2400"/>
              <a:t>&lt;Unsigned&gt; ::= NAME </a:t>
            </a:r>
            <a:r>
              <a:rPr lang="ja-JP" altLang="en-US" sz="2400"/>
              <a:t>の場合</a:t>
            </a:r>
          </a:p>
        </p:txBody>
      </p:sp>
      <p:sp>
        <p:nvSpPr>
          <p:cNvPr id="54276" name="正方形/長方形 3"/>
          <p:cNvSpPr>
            <a:spLocks noChangeArrowheads="1"/>
          </p:cNvSpPr>
          <p:nvPr/>
        </p:nvSpPr>
        <p:spPr bwMode="auto">
          <a:xfrm>
            <a:off x="228600" y="1752600"/>
            <a:ext cx="8763000" cy="4800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parseUnsigned</a:t>
            </a:r>
            <a:r>
              <a:rPr lang="en-US" altLang="ja-JP" sz="2800" dirty="0"/>
              <a:t> ()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else if (token == NAME) {</a:t>
            </a:r>
            <a:endParaRPr lang="ja-JP" altLang="en-US" sz="2400" dirty="0">
              <a:solidFill>
                <a:srgbClr val="FFFF99"/>
              </a:solidFill>
            </a:endParaRPr>
          </a:p>
          <a:p>
            <a:pPr eaLnBrk="1" hangingPunct="1">
              <a:spcBef>
                <a:spcPct val="0"/>
              </a:spcBef>
              <a:buClrTx/>
              <a:buSzTx/>
              <a:buFontTx/>
              <a:buNone/>
            </a:pPr>
            <a:r>
              <a:rPr lang="ja-JP" altLang="en-US" sz="2800" dirty="0"/>
              <a:t>        </a:t>
            </a:r>
            <a:r>
              <a:rPr lang="en-US" altLang="ja-JP" sz="2800" dirty="0"/>
              <a:t>String name = </a:t>
            </a:r>
            <a:r>
              <a:rPr lang="en-US" altLang="ja-JP" sz="2400" dirty="0">
                <a:solidFill>
                  <a:srgbClr val="FFFF99"/>
                </a:solidFill>
              </a:rPr>
              <a:t>// token</a:t>
            </a:r>
            <a:r>
              <a:rPr lang="ja-JP" altLang="en-US" sz="2400" dirty="0">
                <a:solidFill>
                  <a:srgbClr val="FFFF99"/>
                </a:solidFill>
              </a:rPr>
              <a:t>から変数名を得る</a:t>
            </a:r>
          </a:p>
          <a:p>
            <a:pPr eaLnBrk="1" hangingPunct="1">
              <a:spcBef>
                <a:spcPct val="0"/>
              </a:spcBef>
              <a:buClrTx/>
              <a:buSzTx/>
              <a:buFontTx/>
              <a:buNone/>
            </a:pPr>
            <a:r>
              <a:rPr lang="en-US" altLang="ja-JP" sz="2400" dirty="0">
                <a:solidFill>
                  <a:srgbClr val="FFFF99"/>
                </a:solidFill>
              </a:rPr>
              <a:t>          </a:t>
            </a:r>
            <a:r>
              <a:rPr lang="en-US" altLang="ja-JP" sz="2800" dirty="0" err="1"/>
              <a:t>int</a:t>
            </a:r>
            <a:r>
              <a:rPr lang="en-US" altLang="ja-JP" sz="2800" dirty="0"/>
              <a:t> address = </a:t>
            </a:r>
            <a:r>
              <a:rPr lang="en-US" altLang="ja-JP" sz="2400" dirty="0">
                <a:solidFill>
                  <a:srgbClr val="FFFF99"/>
                </a:solidFill>
              </a:rPr>
              <a:t>// </a:t>
            </a:r>
            <a:r>
              <a:rPr lang="ja-JP" altLang="en-US" sz="2400" dirty="0">
                <a:solidFill>
                  <a:srgbClr val="FFFF99"/>
                </a:solidFill>
              </a:rPr>
              <a:t>変数表を参照して</a:t>
            </a:r>
            <a:r>
              <a:rPr lang="en-US" altLang="ja-JP" sz="2400" dirty="0">
                <a:solidFill>
                  <a:srgbClr val="FFFF99"/>
                </a:solidFill>
              </a:rPr>
              <a:t>name</a:t>
            </a:r>
            <a:r>
              <a:rPr lang="ja-JP" altLang="en-US" sz="2400" dirty="0">
                <a:solidFill>
                  <a:srgbClr val="FFFF99"/>
                </a:solidFill>
              </a:rPr>
              <a:t>の番地を得る</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if (</a:t>
            </a:r>
            <a:r>
              <a:rPr lang="ja-JP" altLang="en-US" sz="2800" dirty="0">
                <a:solidFill>
                  <a:srgbClr val="FFCCFF"/>
                </a:solidFill>
              </a:rPr>
              <a:t>左辺値が必要な場合</a:t>
            </a:r>
            <a:r>
              <a:rPr lang="ja-JP" altLang="en-US" sz="2800" dirty="0"/>
              <a:t>) {</a:t>
            </a:r>
          </a:p>
          <a:p>
            <a:pPr eaLnBrk="1" hangingPunct="1">
              <a:spcBef>
                <a:spcPct val="0"/>
              </a:spcBef>
              <a:buClrTx/>
              <a:buSzTx/>
              <a:buFontTx/>
              <a:buNone/>
            </a:pPr>
            <a:r>
              <a:rPr lang="ja-JP" altLang="en-US" sz="2800" dirty="0"/>
              <a:t>            </a:t>
            </a:r>
            <a:r>
              <a:rPr lang="en-US" altLang="ja-JP" sz="2800" dirty="0"/>
              <a:t>appendCode (PUSHI, address</a:t>
            </a:r>
            <a:r>
              <a:rPr lang="ja-JP" altLang="en-US" sz="2800" dirty="0"/>
              <a:t>);    </a:t>
            </a:r>
            <a:r>
              <a:rPr lang="ja-JP" altLang="en-US" sz="2400" dirty="0">
                <a:solidFill>
                  <a:srgbClr val="FFFF99"/>
                </a:solidFill>
              </a:rPr>
              <a:t>// 左辺値の場合</a:t>
            </a:r>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appendCode (PUSH, address);     </a:t>
            </a:r>
            <a:r>
              <a:rPr lang="en-US" altLang="ja-JP" sz="2400" dirty="0">
                <a:solidFill>
                  <a:srgbClr val="FFFF99"/>
                </a:solidFill>
              </a:rPr>
              <a:t>// </a:t>
            </a:r>
            <a:r>
              <a:rPr lang="ja-JP" altLang="en-US" sz="2400" dirty="0">
                <a:solidFill>
                  <a:srgbClr val="FFFF99"/>
                </a:solidFill>
              </a:rPr>
              <a:t>右辺値の場合</a:t>
            </a:r>
            <a:endParaRPr lang="en-US" altLang="ja-JP" sz="2800" dirty="0"/>
          </a:p>
          <a:p>
            <a:pPr eaLnBrk="1" hangingPunct="1">
              <a:spcBef>
                <a:spcPct val="0"/>
              </a:spcBef>
              <a:buClrTx/>
              <a:buSzTx/>
              <a:buFontTx/>
              <a:buNone/>
            </a:pPr>
            <a:r>
              <a:rPr lang="en-US" altLang="ja-JP" sz="2800" dirty="0"/>
              <a:t>        }</a:t>
            </a:r>
          </a:p>
        </p:txBody>
      </p:sp>
      <p:sp useBgFill="1">
        <p:nvSpPr>
          <p:cNvPr id="703493" name="Text Box 5"/>
          <p:cNvSpPr txBox="1">
            <a:spLocks noChangeArrowheads="1"/>
          </p:cNvSpPr>
          <p:nvPr/>
        </p:nvSpPr>
        <p:spPr bwMode="auto">
          <a:xfrm>
            <a:off x="5257800" y="1905000"/>
            <a:ext cx="3381375" cy="946150"/>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左辺値か右辺値かの</a:t>
            </a:r>
          </a:p>
          <a:p>
            <a:pPr eaLnBrk="1" hangingPunct="1"/>
            <a:r>
              <a:rPr lang="ja-JP" altLang="en-US" sz="2800"/>
              <a:t>判定が必要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3493"/>
                                        </p:tgtEl>
                                        <p:attrNameLst>
                                          <p:attrName>style.visibility</p:attrName>
                                        </p:attrNameLst>
                                      </p:cBhvr>
                                      <p:to>
                                        <p:strVal val="visible"/>
                                      </p:to>
                                    </p:set>
                                    <p:animEffect transition="in" filter="checkerboard(across)">
                                      <p:cBhvr>
                                        <p:cTn id="7" dur="500"/>
                                        <p:tgtEl>
                                          <p:spTgt spid="703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3493"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55299" name="Rectangle 3"/>
          <p:cNvSpPr>
            <a:spLocks noGrp="1" noChangeArrowheads="1"/>
          </p:cNvSpPr>
          <p:nvPr>
            <p:ph type="body" idx="4294967295"/>
          </p:nvPr>
        </p:nvSpPr>
        <p:spPr>
          <a:xfrm>
            <a:off x="1066800" y="17526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左辺値が必要 = 代入の左辺にある</a:t>
            </a:r>
          </a:p>
        </p:txBody>
      </p:sp>
      <p:grpSp>
        <p:nvGrpSpPr>
          <p:cNvPr id="704516" name="Group 4"/>
          <p:cNvGrpSpPr>
            <a:grpSpLocks/>
          </p:cNvGrpSpPr>
          <p:nvPr/>
        </p:nvGrpSpPr>
        <p:grpSpPr bwMode="auto">
          <a:xfrm>
            <a:off x="1600200" y="2438400"/>
            <a:ext cx="6072188" cy="1204913"/>
            <a:chOff x="1008" y="1680"/>
            <a:chExt cx="3825" cy="759"/>
          </a:xfrm>
        </p:grpSpPr>
        <p:sp>
          <p:nvSpPr>
            <p:cNvPr id="55303" name="AutoShape 5"/>
            <p:cNvSpPr>
              <a:spLocks noChangeArrowheads="1"/>
            </p:cNvSpPr>
            <p:nvPr/>
          </p:nvSpPr>
          <p:spPr bwMode="auto">
            <a:xfrm>
              <a:off x="2496" y="1680"/>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5304" name="Text Box 6"/>
            <p:cNvSpPr txBox="1">
              <a:spLocks noChangeArrowheads="1"/>
            </p:cNvSpPr>
            <p:nvPr/>
          </p:nvSpPr>
          <p:spPr bwMode="auto">
            <a:xfrm>
              <a:off x="1008" y="2112"/>
              <a:ext cx="382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次に来るトークンが代入かどうかで判定</a:t>
              </a:r>
            </a:p>
          </p:txBody>
        </p:sp>
      </p:grpSp>
      <p:sp>
        <p:nvSpPr>
          <p:cNvPr id="4" name="正方形/長方形 3"/>
          <p:cNvSpPr>
            <a:spLocks noChangeArrowheads="1"/>
          </p:cNvSpPr>
          <p:nvPr/>
        </p:nvSpPr>
        <p:spPr bwMode="auto">
          <a:xfrm>
            <a:off x="685800" y="3810000"/>
            <a:ext cx="8077200" cy="22860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        if (</a:t>
            </a:r>
            <a:r>
              <a:rPr lang="en-US" altLang="ja-JP" sz="2800" dirty="0">
                <a:solidFill>
                  <a:srgbClr val="FFCCFF"/>
                </a:solidFill>
              </a:rPr>
              <a:t>token == “=”</a:t>
            </a:r>
            <a:r>
              <a:rPr lang="ja-JP" altLang="en-US" sz="2800" dirty="0"/>
              <a:t>) { </a:t>
            </a:r>
          </a:p>
          <a:p>
            <a:pPr eaLnBrk="1" hangingPunct="1">
              <a:spcBef>
                <a:spcPct val="0"/>
              </a:spcBef>
              <a:buClrTx/>
              <a:buSzTx/>
              <a:buFontTx/>
              <a:buNone/>
            </a:pPr>
            <a:r>
              <a:rPr lang="ja-JP" altLang="en-US" sz="2800" dirty="0"/>
              <a:t>            </a:t>
            </a:r>
            <a:r>
              <a:rPr lang="en-US" altLang="ja-JP" sz="2800" dirty="0"/>
              <a:t>appendCode (PUSHI, address); </a:t>
            </a:r>
            <a:r>
              <a:rPr lang="en-US" altLang="ja-JP" sz="2400" dirty="0">
                <a:solidFill>
                  <a:srgbClr val="FFFF99"/>
                </a:solidFill>
              </a:rPr>
              <a:t>// </a:t>
            </a:r>
            <a:r>
              <a:rPr lang="ja-JP" altLang="en-US" sz="2400" dirty="0">
                <a:solidFill>
                  <a:srgbClr val="FFFF99"/>
                </a:solidFill>
              </a:rPr>
              <a:t>左辺値の場合</a:t>
            </a:r>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appendCode (PUSH, address);   </a:t>
            </a:r>
            <a:r>
              <a:rPr lang="en-US" altLang="ja-JP" sz="2400" dirty="0">
                <a:solidFill>
                  <a:srgbClr val="FFFF99"/>
                </a:solidFill>
              </a:rPr>
              <a:t>// </a:t>
            </a:r>
            <a:r>
              <a:rPr lang="ja-JP" altLang="en-US" sz="2400" dirty="0">
                <a:solidFill>
                  <a:srgbClr val="FFFF99"/>
                </a:solidFill>
              </a:rPr>
              <a:t>右辺値の場合</a:t>
            </a:r>
            <a:endParaRPr lang="en-US" altLang="ja-JP" sz="2800" dirty="0"/>
          </a:p>
          <a:p>
            <a:pPr eaLnBrk="1" hangingPunct="1">
              <a:spcBef>
                <a:spcPct val="0"/>
              </a:spcBef>
              <a:buClrTx/>
              <a:buSzTx/>
              <a:buFontTx/>
              <a:buNone/>
            </a:pPr>
            <a:r>
              <a:rPr lang="en-US" altLang="ja-JP" sz="2800" dirty="0"/>
              <a:t>        }</a:t>
            </a:r>
          </a:p>
        </p:txBody>
      </p:sp>
      <p:sp>
        <p:nvSpPr>
          <p:cNvPr id="704520" name="Text Box 8"/>
          <p:cNvSpPr txBox="1">
            <a:spLocks noChangeArrowheads="1"/>
          </p:cNvSpPr>
          <p:nvPr/>
        </p:nvSpPr>
        <p:spPr bwMode="auto">
          <a:xfrm>
            <a:off x="1371600" y="6172200"/>
            <a:ext cx="6208023"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FFCCFF"/>
                </a:solidFill>
              </a:rPr>
              <a:t>(注意)</a:t>
            </a:r>
            <a:r>
              <a:rPr lang="ja-JP" altLang="en-US" sz="2800" dirty="0"/>
              <a:t> </a:t>
            </a:r>
            <a:r>
              <a:rPr lang="en-US" altLang="ja-JP" sz="2800" dirty="0"/>
              <a:t>token = </a:t>
            </a:r>
            <a:r>
              <a:rPr lang="en-US" altLang="ja-JP" sz="2800" dirty="0" err="1"/>
              <a:t>nextToken</a:t>
            </a:r>
            <a:r>
              <a:rPr lang="en-US" altLang="ja-JP" sz="2800" dirty="0"/>
              <a:t>(); </a:t>
            </a:r>
            <a:r>
              <a:rPr lang="ja-JP" altLang="en-US" sz="2800" dirty="0"/>
              <a:t>はしないこと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04516"/>
                                        </p:tgtEl>
                                        <p:attrNameLst>
                                          <p:attrName>style.visibility</p:attrName>
                                        </p:attrNameLst>
                                      </p:cBhvr>
                                      <p:to>
                                        <p:strVal val="visible"/>
                                      </p:to>
                                    </p:set>
                                    <p:animEffect transition="in" filter="wipe(up)">
                                      <p:cBhvr>
                                        <p:cTn id="7" dur="500"/>
                                        <p:tgtEl>
                                          <p:spTgt spid="7045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04520"/>
                                        </p:tgtEl>
                                        <p:attrNameLst>
                                          <p:attrName>style.visibility</p:attrName>
                                        </p:attrNameLst>
                                      </p:cBhvr>
                                      <p:to>
                                        <p:strVal val="visible"/>
                                      </p:to>
                                    </p:set>
                                    <p:animEffect transition="in" filter="checkerboard(across)">
                                      <p:cBhvr>
                                        <p:cTn id="17" dur="500"/>
                                        <p:tgtEl>
                                          <p:spTgt spid="7045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704520"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1"/>
            <a:ext cx="7543800" cy="1143000"/>
          </a:xfrm>
        </p:spPr>
        <p:txBody>
          <a:bodyPr/>
          <a:lstStyle/>
          <a:p>
            <a:pPr>
              <a:defRPr/>
            </a:pPr>
            <a:r>
              <a:rPr lang="ja-JP" altLang="en-US" dirty="0"/>
              <a:t>コード生成プログラム</a:t>
            </a:r>
          </a:p>
        </p:txBody>
      </p:sp>
      <p:sp>
        <p:nvSpPr>
          <p:cNvPr id="5" name="コンテンツ プレースホルダ 4"/>
          <p:cNvSpPr>
            <a:spLocks noGrp="1"/>
          </p:cNvSpPr>
          <p:nvPr>
            <p:ph idx="4294967295"/>
          </p:nvPr>
        </p:nvSpPr>
        <p:spPr>
          <a:xfrm>
            <a:off x="1066800" y="1219200"/>
            <a:ext cx="7467600" cy="685800"/>
          </a:xfrm>
        </p:spPr>
        <p:txBody>
          <a:bodyPr/>
          <a:lstStyle/>
          <a:p>
            <a:pPr>
              <a:defRPr/>
            </a:pPr>
            <a:r>
              <a:rPr lang="en-US" altLang="ja-JP" sz="2400"/>
              <a:t>&lt;Unsigned&gt; ::= NAME </a:t>
            </a:r>
            <a:r>
              <a:rPr lang="ja-JP" altLang="en-US" sz="2400"/>
              <a:t>の場合</a:t>
            </a:r>
          </a:p>
        </p:txBody>
      </p:sp>
      <p:sp>
        <p:nvSpPr>
          <p:cNvPr id="56324" name="正方形/長方形 3"/>
          <p:cNvSpPr>
            <a:spLocks noChangeArrowheads="1"/>
          </p:cNvSpPr>
          <p:nvPr/>
        </p:nvSpPr>
        <p:spPr bwMode="auto">
          <a:xfrm>
            <a:off x="228600" y="1752600"/>
            <a:ext cx="8686800" cy="48006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void </a:t>
            </a:r>
            <a:r>
              <a:rPr lang="en-US" altLang="ja-JP" sz="2800" dirty="0" err="1"/>
              <a:t>parseUnsigned</a:t>
            </a:r>
            <a:r>
              <a:rPr lang="en-US" altLang="ja-JP" sz="2800" dirty="0"/>
              <a:t> () {</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else if (token == NAME) {</a:t>
            </a:r>
            <a:endParaRPr lang="ja-JP" altLang="en-US" sz="2400" dirty="0">
              <a:solidFill>
                <a:srgbClr val="FFFF99"/>
              </a:solidFill>
            </a:endParaRPr>
          </a:p>
          <a:p>
            <a:pPr eaLnBrk="1" hangingPunct="1">
              <a:spcBef>
                <a:spcPct val="0"/>
              </a:spcBef>
              <a:buClrTx/>
              <a:buSzTx/>
              <a:buFontTx/>
              <a:buNone/>
            </a:pPr>
            <a:r>
              <a:rPr lang="ja-JP" altLang="en-US" sz="2800" dirty="0"/>
              <a:t>        </a:t>
            </a:r>
            <a:r>
              <a:rPr lang="en-US" altLang="ja-JP" sz="2800" dirty="0"/>
              <a:t>String name = </a:t>
            </a:r>
            <a:r>
              <a:rPr lang="en-US" altLang="ja-JP" sz="2400" dirty="0">
                <a:solidFill>
                  <a:srgbClr val="FFFF99"/>
                </a:solidFill>
              </a:rPr>
              <a:t>// token</a:t>
            </a:r>
            <a:r>
              <a:rPr lang="ja-JP" altLang="en-US" sz="2400" dirty="0">
                <a:solidFill>
                  <a:srgbClr val="FFFF99"/>
                </a:solidFill>
              </a:rPr>
              <a:t>から変数名を得る</a:t>
            </a:r>
          </a:p>
          <a:p>
            <a:pPr eaLnBrk="1" hangingPunct="1">
              <a:spcBef>
                <a:spcPct val="0"/>
              </a:spcBef>
              <a:buClrTx/>
              <a:buSzTx/>
              <a:buFontTx/>
              <a:buNone/>
            </a:pPr>
            <a:r>
              <a:rPr lang="en-US" altLang="ja-JP" sz="2800" dirty="0">
                <a:solidFill>
                  <a:srgbClr val="FFFF99"/>
                </a:solidFill>
              </a:rPr>
              <a:t>        </a:t>
            </a:r>
            <a:r>
              <a:rPr lang="en-US" altLang="ja-JP" sz="2800" dirty="0" err="1"/>
              <a:t>int</a:t>
            </a:r>
            <a:r>
              <a:rPr lang="en-US" altLang="ja-JP" sz="2800" dirty="0"/>
              <a:t> address = </a:t>
            </a:r>
            <a:r>
              <a:rPr lang="en-US" altLang="ja-JP" sz="2400" dirty="0">
                <a:solidFill>
                  <a:srgbClr val="FFFF99"/>
                </a:solidFill>
              </a:rPr>
              <a:t>// </a:t>
            </a:r>
            <a:r>
              <a:rPr lang="ja-JP" altLang="en-US" sz="2400" dirty="0">
                <a:solidFill>
                  <a:srgbClr val="FFFF99"/>
                </a:solidFill>
              </a:rPr>
              <a:t>変数表を参照して</a:t>
            </a:r>
            <a:r>
              <a:rPr lang="en-US" altLang="ja-JP" sz="2400" dirty="0">
                <a:solidFill>
                  <a:srgbClr val="FFFF99"/>
                </a:solidFill>
              </a:rPr>
              <a:t>name</a:t>
            </a:r>
            <a:r>
              <a:rPr lang="ja-JP" altLang="en-US" sz="2400" dirty="0">
                <a:solidFill>
                  <a:srgbClr val="FFFF99"/>
                </a:solidFill>
              </a:rPr>
              <a:t>の番地を得る</a:t>
            </a:r>
            <a:endParaRPr lang="en-US" altLang="ja-JP" sz="2400" dirty="0">
              <a:solidFill>
                <a:srgbClr val="FFFF99"/>
              </a:solidFill>
            </a:endParaRP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if (</a:t>
            </a:r>
            <a:r>
              <a:rPr lang="en-US" altLang="ja-JP" sz="2800" dirty="0">
                <a:solidFill>
                  <a:srgbClr val="FFCCFF"/>
                </a:solidFill>
              </a:rPr>
              <a:t>token == “=”</a:t>
            </a:r>
            <a:r>
              <a:rPr lang="ja-JP" altLang="en-US" sz="2800" dirty="0"/>
              <a:t>) {</a:t>
            </a:r>
          </a:p>
          <a:p>
            <a:pPr eaLnBrk="1" hangingPunct="1">
              <a:spcBef>
                <a:spcPct val="0"/>
              </a:spcBef>
              <a:buClrTx/>
              <a:buSzTx/>
              <a:buFontTx/>
              <a:buNone/>
            </a:pPr>
            <a:r>
              <a:rPr lang="ja-JP" altLang="en-US" sz="2800" dirty="0"/>
              <a:t>            </a:t>
            </a:r>
            <a:r>
              <a:rPr lang="en-US" altLang="ja-JP" sz="2800" dirty="0"/>
              <a:t>appendCode (PUSHI, address</a:t>
            </a:r>
            <a:r>
              <a:rPr lang="ja-JP" altLang="en-US" sz="2800" dirty="0"/>
              <a:t>);    </a:t>
            </a:r>
            <a:r>
              <a:rPr lang="ja-JP" altLang="en-US" sz="2400" dirty="0">
                <a:solidFill>
                  <a:srgbClr val="FFFF99"/>
                </a:solidFill>
              </a:rPr>
              <a:t>// 左辺値の場合</a:t>
            </a:r>
          </a:p>
          <a:p>
            <a:pPr eaLnBrk="1" hangingPunct="1">
              <a:spcBef>
                <a:spcPct val="0"/>
              </a:spcBef>
              <a:buClrTx/>
              <a:buSzTx/>
              <a:buFontTx/>
              <a:buNone/>
            </a:pPr>
            <a:r>
              <a:rPr lang="en-US" altLang="ja-JP" sz="2800" dirty="0"/>
              <a:t>        } else {</a:t>
            </a:r>
          </a:p>
          <a:p>
            <a:pPr eaLnBrk="1" hangingPunct="1">
              <a:spcBef>
                <a:spcPct val="0"/>
              </a:spcBef>
              <a:buClrTx/>
              <a:buSzTx/>
              <a:buFontTx/>
              <a:buNone/>
            </a:pPr>
            <a:r>
              <a:rPr lang="en-US" altLang="ja-JP" sz="2800" dirty="0"/>
              <a:t>            appendCode (PUSH, address);     </a:t>
            </a:r>
            <a:r>
              <a:rPr lang="en-US" altLang="ja-JP" sz="2400" dirty="0">
                <a:solidFill>
                  <a:srgbClr val="FFFF99"/>
                </a:solidFill>
              </a:rPr>
              <a:t>// </a:t>
            </a:r>
            <a:r>
              <a:rPr lang="ja-JP" altLang="en-US" sz="2400" dirty="0">
                <a:solidFill>
                  <a:srgbClr val="FFFF99"/>
                </a:solidFill>
              </a:rPr>
              <a:t>右辺値の場合</a:t>
            </a:r>
            <a:endParaRPr lang="en-US" altLang="ja-JP" sz="2800" dirty="0"/>
          </a:p>
          <a:p>
            <a:pPr eaLnBrk="1" hangingPunct="1">
              <a:spcBef>
                <a:spcPct val="0"/>
              </a:spcBef>
              <a:buClrTx/>
              <a:buSzTx/>
              <a:buFontTx/>
              <a:buNone/>
            </a:pPr>
            <a:r>
              <a:rPr lang="en-US" altLang="ja-JP" sz="2800" dirty="0"/>
              <a:t>        }</a:t>
            </a:r>
          </a:p>
        </p:txBody>
      </p:sp>
      <p:sp useBgFill="1">
        <p:nvSpPr>
          <p:cNvPr id="6" name="AutoShape 3">
            <a:extLst>
              <a:ext uri="{FF2B5EF4-FFF2-40B4-BE49-F238E27FC236}">
                <a16:creationId xmlns:a16="http://schemas.microsoft.com/office/drawing/2014/main" id="{B7C531AE-6E9E-43BE-99D9-9E7E8FD9BFD7}"/>
              </a:ext>
            </a:extLst>
          </p:cNvPr>
          <p:cNvSpPr>
            <a:spLocks noChangeArrowheads="1"/>
          </p:cNvSpPr>
          <p:nvPr/>
        </p:nvSpPr>
        <p:spPr bwMode="auto">
          <a:xfrm>
            <a:off x="4267200" y="4067783"/>
            <a:ext cx="4267200" cy="504217"/>
          </a:xfrm>
          <a:prstGeom prst="wedgeRoundRectCallout">
            <a:avLst>
              <a:gd name="adj1" fmla="val -60913"/>
              <a:gd name="adj2" fmla="val 5216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 “-=” </a:t>
            </a:r>
            <a:r>
              <a:rPr lang="ja-JP" altLang="en-US" sz="2400" dirty="0"/>
              <a:t>等の場合も左辺値</a:t>
            </a:r>
            <a:endParaRPr lang="en-US" altLang="ja-JP"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配列のコード生成</a:t>
            </a:r>
          </a:p>
        </p:txBody>
      </p:sp>
      <p:sp>
        <p:nvSpPr>
          <p:cNvPr id="5734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配列のコード</a:t>
            </a:r>
          </a:p>
          <a:p>
            <a:pPr lvl="1"/>
            <a:r>
              <a:rPr lang="ja-JP" altLang="en-US">
                <a:effectLst/>
              </a:rPr>
              <a:t>&lt;</a:t>
            </a:r>
            <a:r>
              <a:rPr lang="en-US" altLang="ja-JP">
                <a:effectLst/>
              </a:rPr>
              <a:t>Unsigned&gt; ::= NAME “[” &lt;Exp&gt; “]”</a:t>
            </a:r>
          </a:p>
        </p:txBody>
      </p:sp>
      <p:grpSp>
        <p:nvGrpSpPr>
          <p:cNvPr id="706564" name="Group 4"/>
          <p:cNvGrpSpPr>
            <a:grpSpLocks/>
          </p:cNvGrpSpPr>
          <p:nvPr/>
        </p:nvGrpSpPr>
        <p:grpSpPr bwMode="auto">
          <a:xfrm>
            <a:off x="1295400" y="3276600"/>
            <a:ext cx="6019800" cy="2438400"/>
            <a:chOff x="864" y="2064"/>
            <a:chExt cx="3792" cy="1536"/>
          </a:xfrm>
        </p:grpSpPr>
        <p:sp>
          <p:nvSpPr>
            <p:cNvPr id="57354" name="Rectangle 5"/>
            <p:cNvSpPr>
              <a:spLocks noChangeArrowheads="1"/>
            </p:cNvSpPr>
            <p:nvPr/>
          </p:nvSpPr>
          <p:spPr bwMode="auto">
            <a:xfrm>
              <a:off x="864" y="2400"/>
              <a:ext cx="1872"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PHSHI</a:t>
              </a:r>
              <a:r>
                <a:rPr lang="ja-JP" altLang="en-US" sz="2800"/>
                <a:t>  先頭番地</a:t>
              </a:r>
            </a:p>
            <a:p>
              <a:pPr eaLnBrk="1" hangingPunct="1"/>
              <a:r>
                <a:rPr lang="ja-JP" altLang="en-US" sz="2800"/>
                <a:t>&lt;</a:t>
              </a:r>
              <a:r>
                <a:rPr lang="en-US" altLang="ja-JP" sz="2800"/>
                <a:t>Exp&gt; </a:t>
              </a:r>
              <a:r>
                <a:rPr lang="ja-JP" altLang="en-US" sz="2800"/>
                <a:t>のコード</a:t>
              </a:r>
            </a:p>
            <a:p>
              <a:pPr eaLnBrk="1" hangingPunct="1"/>
              <a:r>
                <a:rPr lang="en-US" altLang="ja-JP" sz="2800"/>
                <a:t>ADD</a:t>
              </a:r>
            </a:p>
            <a:p>
              <a:pPr eaLnBrk="1" hangingPunct="1"/>
              <a:endParaRPr lang="en-US" altLang="ja-JP" sz="2800"/>
            </a:p>
          </p:txBody>
        </p:sp>
        <p:sp>
          <p:nvSpPr>
            <p:cNvPr id="57355" name="Text Box 6"/>
            <p:cNvSpPr txBox="1">
              <a:spLocks noChangeArrowheads="1"/>
            </p:cNvSpPr>
            <p:nvPr/>
          </p:nvSpPr>
          <p:spPr bwMode="auto">
            <a:xfrm>
              <a:off x="1392" y="206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左辺値</a:t>
              </a:r>
            </a:p>
          </p:txBody>
        </p:sp>
        <p:sp>
          <p:nvSpPr>
            <p:cNvPr id="57356" name="Rectangle 7"/>
            <p:cNvSpPr>
              <a:spLocks noChangeArrowheads="1"/>
            </p:cNvSpPr>
            <p:nvPr/>
          </p:nvSpPr>
          <p:spPr bwMode="auto">
            <a:xfrm>
              <a:off x="2832" y="2400"/>
              <a:ext cx="182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PHSHI</a:t>
              </a:r>
              <a:r>
                <a:rPr lang="ja-JP" altLang="en-US" sz="2800"/>
                <a:t>  先頭番地</a:t>
              </a:r>
            </a:p>
            <a:p>
              <a:pPr eaLnBrk="1" hangingPunct="1"/>
              <a:r>
                <a:rPr lang="en-US" altLang="ja-JP" sz="2800"/>
                <a:t>&lt;Exp&gt; </a:t>
              </a:r>
              <a:r>
                <a:rPr lang="ja-JP" altLang="en-US" sz="2800"/>
                <a:t>のコード</a:t>
              </a:r>
            </a:p>
            <a:p>
              <a:pPr eaLnBrk="1" hangingPunct="1"/>
              <a:r>
                <a:rPr lang="en-US" altLang="ja-JP" sz="2800"/>
                <a:t>ADD</a:t>
              </a:r>
            </a:p>
            <a:p>
              <a:pPr eaLnBrk="1" hangingPunct="1"/>
              <a:r>
                <a:rPr lang="en-US" altLang="ja-JP" sz="2800"/>
                <a:t>LOAD</a:t>
              </a:r>
            </a:p>
          </p:txBody>
        </p:sp>
        <p:sp>
          <p:nvSpPr>
            <p:cNvPr id="57357" name="Text Box 8"/>
            <p:cNvSpPr txBox="1">
              <a:spLocks noChangeArrowheads="1"/>
            </p:cNvSpPr>
            <p:nvPr/>
          </p:nvSpPr>
          <p:spPr bwMode="auto">
            <a:xfrm>
              <a:off x="3312" y="206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右辺値</a:t>
              </a:r>
            </a:p>
          </p:txBody>
        </p:sp>
      </p:grpSp>
      <p:grpSp>
        <p:nvGrpSpPr>
          <p:cNvPr id="706569" name="Group 9"/>
          <p:cNvGrpSpPr>
            <a:grpSpLocks/>
          </p:cNvGrpSpPr>
          <p:nvPr/>
        </p:nvGrpSpPr>
        <p:grpSpPr bwMode="auto">
          <a:xfrm>
            <a:off x="7467600" y="3886200"/>
            <a:ext cx="1463675" cy="1295400"/>
            <a:chOff x="4704" y="2448"/>
            <a:chExt cx="922" cy="816"/>
          </a:xfrm>
        </p:grpSpPr>
        <p:sp>
          <p:nvSpPr>
            <p:cNvPr id="57352" name="AutoShape 10"/>
            <p:cNvSpPr>
              <a:spLocks/>
            </p:cNvSpPr>
            <p:nvPr/>
          </p:nvSpPr>
          <p:spPr bwMode="auto">
            <a:xfrm>
              <a:off x="4704" y="2448"/>
              <a:ext cx="48" cy="816"/>
            </a:xfrm>
            <a:prstGeom prst="rightBrace">
              <a:avLst>
                <a:gd name="adj1" fmla="val 141667"/>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7353" name="Text Box 11"/>
            <p:cNvSpPr txBox="1">
              <a:spLocks noChangeArrowheads="1"/>
            </p:cNvSpPr>
            <p:nvPr/>
          </p:nvSpPr>
          <p:spPr bwMode="auto">
            <a:xfrm>
              <a:off x="4752" y="2544"/>
              <a:ext cx="874"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ここまで</a:t>
              </a:r>
            </a:p>
            <a:p>
              <a:pPr eaLnBrk="1" hangingPunct="1"/>
              <a:r>
                <a:rPr lang="ja-JP" altLang="en-US" sz="2800"/>
                <a:t>共通</a:t>
              </a:r>
            </a:p>
          </p:txBody>
        </p:sp>
      </p:grpSp>
      <p:sp>
        <p:nvSpPr>
          <p:cNvPr id="706572" name="Line 12"/>
          <p:cNvSpPr>
            <a:spLocks noChangeShapeType="1"/>
          </p:cNvSpPr>
          <p:nvPr/>
        </p:nvSpPr>
        <p:spPr bwMode="auto">
          <a:xfrm>
            <a:off x="1371600" y="5257800"/>
            <a:ext cx="5867400" cy="0"/>
          </a:xfrm>
          <a:prstGeom prst="line">
            <a:avLst/>
          </a:prstGeom>
          <a:noFill/>
          <a:ln w="28575">
            <a:solidFill>
              <a:srgbClr val="FF99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06573" name="AutoShape 13"/>
          <p:cNvSpPr>
            <a:spLocks noChangeArrowheads="1"/>
          </p:cNvSpPr>
          <p:nvPr/>
        </p:nvSpPr>
        <p:spPr bwMode="auto">
          <a:xfrm>
            <a:off x="1524000" y="6019800"/>
            <a:ext cx="6324600" cy="609600"/>
          </a:xfrm>
          <a:prstGeom prst="wedgeRoundRectCallout">
            <a:avLst>
              <a:gd name="adj1" fmla="val -29144"/>
              <a:gd name="adj2" fmla="val -16484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ここで左辺値か右辺値かの判定</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06569"/>
                                        </p:tgtEl>
                                        <p:attrNameLst>
                                          <p:attrName>style.visibility</p:attrName>
                                        </p:attrNameLst>
                                      </p:cBhvr>
                                      <p:to>
                                        <p:strVal val="visible"/>
                                      </p:to>
                                    </p:set>
                                    <p:animEffect transition="in" filter="checkerboard(across)">
                                      <p:cBhvr>
                                        <p:cTn id="7" dur="500"/>
                                        <p:tgtEl>
                                          <p:spTgt spid="7065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6572"/>
                                        </p:tgtEl>
                                        <p:attrNameLst>
                                          <p:attrName>style.visibility</p:attrName>
                                        </p:attrNameLst>
                                      </p:cBhvr>
                                      <p:to>
                                        <p:strVal val="visible"/>
                                      </p:to>
                                    </p:set>
                                    <p:animEffect transition="in" filter="checkerboard(across)">
                                      <p:cBhvr>
                                        <p:cTn id="12" dur="500"/>
                                        <p:tgtEl>
                                          <p:spTgt spid="706572"/>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706573"/>
                                        </p:tgtEl>
                                        <p:attrNameLst>
                                          <p:attrName>style.visibility</p:attrName>
                                        </p:attrNameLst>
                                      </p:cBhvr>
                                      <p:to>
                                        <p:strVal val="visible"/>
                                      </p:to>
                                    </p:set>
                                    <p:animEffect transition="in" filter="checkerboard(across)">
                                      <p:cBhvr>
                                        <p:cTn id="16" dur="500"/>
                                        <p:tgtEl>
                                          <p:spTgt spid="706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72" grpId="0" animBg="1"/>
      <p:bldP spid="706573"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正方形/長方形 3"/>
          <p:cNvSpPr>
            <a:spLocks noChangeArrowheads="1"/>
          </p:cNvSpPr>
          <p:nvPr/>
        </p:nvSpPr>
        <p:spPr bwMode="auto">
          <a:xfrm>
            <a:off x="228600" y="762000"/>
            <a:ext cx="8686800" cy="58674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600" dirty="0"/>
              <a:t>  else if (token == NAME) {</a:t>
            </a:r>
            <a:endParaRPr lang="ja-JP" altLang="en-US" sz="2600" dirty="0">
              <a:solidFill>
                <a:srgbClr val="FFFF99"/>
              </a:solidFill>
            </a:endParaRPr>
          </a:p>
          <a:p>
            <a:pPr eaLnBrk="1" hangingPunct="1">
              <a:spcBef>
                <a:spcPct val="0"/>
              </a:spcBef>
              <a:buClrTx/>
              <a:buSzTx/>
              <a:buFontTx/>
              <a:buNone/>
            </a:pPr>
            <a:r>
              <a:rPr lang="ja-JP" altLang="en-US" sz="2600" dirty="0"/>
              <a:t>     </a:t>
            </a:r>
            <a:r>
              <a:rPr lang="en-US" altLang="ja-JP" sz="2600" dirty="0"/>
              <a:t>String name = </a:t>
            </a:r>
            <a:r>
              <a:rPr lang="en-US" altLang="ja-JP" sz="2400" dirty="0">
                <a:solidFill>
                  <a:srgbClr val="FFFF99"/>
                </a:solidFill>
              </a:rPr>
              <a:t>// token</a:t>
            </a:r>
            <a:r>
              <a:rPr lang="ja-JP" altLang="en-US" sz="2400" dirty="0">
                <a:solidFill>
                  <a:srgbClr val="FFFF99"/>
                </a:solidFill>
              </a:rPr>
              <a:t>から変数名を得る</a:t>
            </a:r>
          </a:p>
          <a:p>
            <a:pPr eaLnBrk="1" hangingPunct="1">
              <a:spcBef>
                <a:spcPct val="0"/>
              </a:spcBef>
              <a:buClrTx/>
              <a:buSzTx/>
              <a:buFontTx/>
              <a:buNone/>
            </a:pPr>
            <a:r>
              <a:rPr lang="en-US" altLang="ja-JP" sz="2600" dirty="0">
                <a:solidFill>
                  <a:srgbClr val="FFFF99"/>
                </a:solidFill>
              </a:rPr>
              <a:t>        </a:t>
            </a:r>
            <a:r>
              <a:rPr lang="en-US" altLang="ja-JP" sz="2600" dirty="0" err="1"/>
              <a:t>int</a:t>
            </a:r>
            <a:r>
              <a:rPr lang="en-US" altLang="ja-JP" sz="2600" dirty="0"/>
              <a:t> address = </a:t>
            </a:r>
            <a:r>
              <a:rPr lang="en-US" altLang="ja-JP" sz="2400" dirty="0">
                <a:solidFill>
                  <a:srgbClr val="FFFF99"/>
                </a:solidFill>
              </a:rPr>
              <a:t>// </a:t>
            </a:r>
            <a:r>
              <a:rPr lang="ja-JP" altLang="en-US" sz="2400" dirty="0">
                <a:solidFill>
                  <a:srgbClr val="FFFF99"/>
                </a:solidFill>
              </a:rPr>
              <a:t>変数表を参照して</a:t>
            </a:r>
            <a:r>
              <a:rPr lang="en-US" altLang="ja-JP" sz="2400" dirty="0">
                <a:solidFill>
                  <a:srgbClr val="FFFF99"/>
                </a:solidFill>
              </a:rPr>
              <a:t>name</a:t>
            </a:r>
            <a:r>
              <a:rPr lang="ja-JP" altLang="en-US" sz="2400" dirty="0">
                <a:solidFill>
                  <a:srgbClr val="FFFF99"/>
                </a:solidFill>
              </a:rPr>
              <a:t>の番地を得る</a:t>
            </a:r>
          </a:p>
          <a:p>
            <a:pPr eaLnBrk="1" hangingPunct="1">
              <a:spcBef>
                <a:spcPct val="0"/>
              </a:spcBef>
              <a:buClrTx/>
              <a:buSzTx/>
              <a:buFontTx/>
              <a:buNone/>
            </a:pPr>
            <a:r>
              <a:rPr lang="en-US" altLang="ja-JP" sz="2600" dirty="0"/>
              <a:t>     token = </a:t>
            </a:r>
            <a:r>
              <a:rPr lang="en-US" altLang="ja-JP" sz="2600" dirty="0" err="1"/>
              <a:t>nextToken</a:t>
            </a:r>
            <a:r>
              <a:rPr lang="en-US" altLang="ja-JP" sz="2600" dirty="0"/>
              <a:t>();</a:t>
            </a:r>
          </a:p>
          <a:p>
            <a:pPr eaLnBrk="1" hangingPunct="1">
              <a:spcBef>
                <a:spcPct val="0"/>
              </a:spcBef>
              <a:buClrTx/>
              <a:buSzTx/>
              <a:buFontTx/>
              <a:buNone/>
            </a:pPr>
            <a:r>
              <a:rPr lang="ja-JP" altLang="en-US" sz="2600" dirty="0"/>
              <a:t>     </a:t>
            </a:r>
            <a:r>
              <a:rPr lang="en-US" altLang="ja-JP" sz="2600" dirty="0"/>
              <a:t>appendCode (PUSHI, address);     </a:t>
            </a:r>
            <a:r>
              <a:rPr lang="en-US" altLang="ja-JP" sz="2400" dirty="0">
                <a:solidFill>
                  <a:srgbClr val="FFFF99"/>
                </a:solidFill>
              </a:rPr>
              <a:t>// </a:t>
            </a:r>
            <a:r>
              <a:rPr lang="ja-JP" altLang="en-US" sz="2400" dirty="0">
                <a:solidFill>
                  <a:srgbClr val="FFFF99"/>
                </a:solidFill>
              </a:rPr>
              <a:t>左辺値右辺値共通</a:t>
            </a:r>
            <a:endParaRPr lang="en-US" altLang="ja-JP" sz="2400" dirty="0"/>
          </a:p>
          <a:p>
            <a:pPr eaLnBrk="1" hangingPunct="1">
              <a:spcBef>
                <a:spcPct val="0"/>
              </a:spcBef>
              <a:buClrTx/>
              <a:buSzTx/>
              <a:buFontTx/>
              <a:buNone/>
            </a:pPr>
            <a:r>
              <a:rPr lang="en-US" altLang="ja-JP" sz="2600" dirty="0"/>
              <a:t>     if (token == “[”) { </a:t>
            </a:r>
            <a:r>
              <a:rPr lang="en-US" altLang="ja-JP" sz="2400" dirty="0">
                <a:solidFill>
                  <a:srgbClr val="FFFF99"/>
                </a:solidFill>
              </a:rPr>
              <a:t>// </a:t>
            </a:r>
            <a:r>
              <a:rPr lang="ja-JP" altLang="en-US" sz="2400" dirty="0">
                <a:solidFill>
                  <a:srgbClr val="FFFF99"/>
                </a:solidFill>
              </a:rPr>
              <a:t>配列の場合</a:t>
            </a:r>
          </a:p>
          <a:p>
            <a:pPr eaLnBrk="1" hangingPunct="1">
              <a:spcBef>
                <a:spcPct val="0"/>
              </a:spcBef>
              <a:buClrTx/>
              <a:buSzTx/>
              <a:buFontTx/>
              <a:buNone/>
            </a:pPr>
            <a:r>
              <a:rPr lang="en-US" altLang="ja-JP" sz="2600" dirty="0"/>
              <a:t>         token = </a:t>
            </a:r>
            <a:r>
              <a:rPr lang="en-US" altLang="ja-JP" sz="2600" dirty="0" err="1"/>
              <a:t>nextToken</a:t>
            </a:r>
            <a:r>
              <a:rPr lang="en-US" altLang="ja-JP" sz="2600" dirty="0"/>
              <a:t>();</a:t>
            </a:r>
          </a:p>
          <a:p>
            <a:pPr eaLnBrk="1" hangingPunct="1">
              <a:spcBef>
                <a:spcPct val="0"/>
              </a:spcBef>
              <a:buClrTx/>
              <a:buSzTx/>
              <a:buFontTx/>
              <a:buNone/>
            </a:pPr>
            <a:r>
              <a:rPr lang="en-US" altLang="ja-JP" sz="2600" dirty="0"/>
              <a:t>         if (token </a:t>
            </a:r>
            <a:r>
              <a:rPr lang="ja-JP" altLang="en-US" sz="2600" dirty="0"/>
              <a:t>∈ </a:t>
            </a:r>
            <a:r>
              <a:rPr lang="en-US" altLang="ja-JP" sz="2600" dirty="0"/>
              <a:t>First (&lt;</a:t>
            </a:r>
            <a:r>
              <a:rPr lang="en-US" altLang="ja-JP" sz="2600" dirty="0" err="1"/>
              <a:t>Exp</a:t>
            </a:r>
            <a:r>
              <a:rPr lang="en-US" altLang="ja-JP" sz="2600" dirty="0"/>
              <a:t>&gt;)) </a:t>
            </a:r>
            <a:r>
              <a:rPr lang="en-US" altLang="ja-JP" sz="2600" dirty="0" err="1"/>
              <a:t>parseExp</a:t>
            </a: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ja-JP" altLang="en-US" sz="2600" dirty="0"/>
              <a:t>         </a:t>
            </a:r>
            <a:r>
              <a:rPr lang="en-US" altLang="ja-JP" sz="2600" dirty="0"/>
              <a:t>if (token ==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ja-JP" altLang="en-US" sz="2600" dirty="0"/>
              <a:t>         </a:t>
            </a:r>
            <a:r>
              <a:rPr lang="en-US" altLang="ja-JP" sz="2600" dirty="0"/>
              <a:t>appendCode (ADD);</a:t>
            </a:r>
            <a:endParaRPr lang="ja-JP" altLang="en-US" sz="2600" dirty="0"/>
          </a:p>
          <a:p>
            <a:pPr eaLnBrk="1" hangingPunct="1">
              <a:spcBef>
                <a:spcPct val="0"/>
              </a:spcBef>
              <a:buClrTx/>
              <a:buSzTx/>
              <a:buFontTx/>
              <a:buNone/>
            </a:pPr>
            <a:r>
              <a:rPr lang="ja-JP" altLang="en-US" sz="2600" dirty="0"/>
              <a:t>     } </a:t>
            </a:r>
          </a:p>
          <a:p>
            <a:pPr eaLnBrk="1" hangingPunct="1">
              <a:spcBef>
                <a:spcPct val="0"/>
              </a:spcBef>
              <a:buClrTx/>
              <a:buSzTx/>
              <a:buFontTx/>
              <a:buNone/>
            </a:pPr>
            <a:r>
              <a:rPr lang="en-US" altLang="ja-JP" sz="2600" dirty="0"/>
              <a:t>     if (token != “=” )  </a:t>
            </a:r>
            <a:r>
              <a:rPr lang="en-US" altLang="ja-JP" sz="2600" dirty="0">
                <a:solidFill>
                  <a:srgbClr val="FFFF99"/>
                </a:solidFill>
              </a:rPr>
              <a:t>// </a:t>
            </a:r>
            <a:r>
              <a:rPr lang="ja-JP" altLang="en-US" sz="2600" dirty="0">
                <a:solidFill>
                  <a:srgbClr val="FFFF99"/>
                </a:solidFill>
              </a:rPr>
              <a:t>次のトークンが代入以外</a:t>
            </a:r>
          </a:p>
          <a:p>
            <a:pPr eaLnBrk="1" hangingPunct="1">
              <a:spcBef>
                <a:spcPct val="0"/>
              </a:spcBef>
              <a:buClrTx/>
              <a:buSzTx/>
              <a:buFontTx/>
              <a:buNone/>
            </a:pPr>
            <a:r>
              <a:rPr lang="en-US" altLang="ja-JP" sz="2600" dirty="0"/>
              <a:t>         appendCode (LOAD);</a:t>
            </a:r>
          </a:p>
          <a:p>
            <a:pPr eaLnBrk="1" hangingPunct="1">
              <a:spcBef>
                <a:spcPct val="0"/>
              </a:spcBef>
              <a:buClrTx/>
              <a:buSzTx/>
              <a:buFontTx/>
              <a:buNone/>
            </a:pPr>
            <a:r>
              <a:rPr lang="en-US" altLang="ja-JP" sz="2600" dirty="0"/>
              <a:t> }</a:t>
            </a:r>
          </a:p>
        </p:txBody>
      </p:sp>
      <p:sp useBgFill="1">
        <p:nvSpPr>
          <p:cNvPr id="707587" name="AutoShape 3"/>
          <p:cNvSpPr>
            <a:spLocks noChangeArrowheads="1"/>
          </p:cNvSpPr>
          <p:nvPr/>
        </p:nvSpPr>
        <p:spPr bwMode="auto">
          <a:xfrm>
            <a:off x="4724400" y="4572000"/>
            <a:ext cx="3962400" cy="533400"/>
          </a:xfrm>
          <a:prstGeom prst="wedgeRoundRectCallout">
            <a:avLst>
              <a:gd name="adj1" fmla="val -69551"/>
              <a:gd name="adj2" fmla="val -3006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配列の左辺値が詰まれる</a:t>
            </a:r>
            <a:endParaRPr lang="en-US" altLang="ja-JP" sz="2400"/>
          </a:p>
        </p:txBody>
      </p:sp>
      <p:sp useBgFill="1">
        <p:nvSpPr>
          <p:cNvPr id="707588" name="AutoShape 4"/>
          <p:cNvSpPr>
            <a:spLocks noChangeArrowheads="1"/>
          </p:cNvSpPr>
          <p:nvPr/>
        </p:nvSpPr>
        <p:spPr bwMode="auto">
          <a:xfrm>
            <a:off x="5105400" y="2895600"/>
            <a:ext cx="3581400" cy="533400"/>
          </a:xfrm>
          <a:prstGeom prst="wedgeRoundRectCallout">
            <a:avLst>
              <a:gd name="adj1" fmla="val -36704"/>
              <a:gd name="adj2" fmla="val 8125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式の評価値が詰まれる</a:t>
            </a:r>
          </a:p>
        </p:txBody>
      </p:sp>
      <p:sp useBgFill="1">
        <p:nvSpPr>
          <p:cNvPr id="707589" name="AutoShape 5"/>
          <p:cNvSpPr>
            <a:spLocks noChangeArrowheads="1"/>
          </p:cNvSpPr>
          <p:nvPr/>
        </p:nvSpPr>
        <p:spPr bwMode="auto">
          <a:xfrm>
            <a:off x="4800600" y="5791200"/>
            <a:ext cx="3581400" cy="533400"/>
          </a:xfrm>
          <a:prstGeom prst="wedgeRoundRectCallout">
            <a:avLst>
              <a:gd name="adj1" fmla="val -69060"/>
              <a:gd name="adj2" fmla="val -4702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左辺値を右辺値に変換</a:t>
            </a:r>
          </a:p>
        </p:txBody>
      </p:sp>
      <p:sp>
        <p:nvSpPr>
          <p:cNvPr id="5" name="コンテンツ プレースホルダ 4"/>
          <p:cNvSpPr>
            <a:spLocks/>
          </p:cNvSpPr>
          <p:nvPr/>
        </p:nvSpPr>
        <p:spPr bwMode="auto">
          <a:xfrm>
            <a:off x="1066800" y="2286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defRPr/>
            </a:pPr>
            <a:r>
              <a:rPr lang="en-US" altLang="ja-JP" sz="2400">
                <a:effectLst>
                  <a:outerShdw blurRad="38100" dist="38100" dir="2700000" algn="tl">
                    <a:srgbClr val="000000"/>
                  </a:outerShdw>
                </a:effectLst>
              </a:rPr>
              <a:t>&lt;Unsigned&gt; ::= NAME [ “[” &lt;Exp&gt; “]” ] </a:t>
            </a:r>
            <a:r>
              <a:rPr lang="ja-JP" altLang="en-US" sz="2400">
                <a:effectLst>
                  <a:outerShdw blurRad="38100" dist="38100" dir="2700000" algn="tl">
                    <a:srgbClr val="000000"/>
                  </a:outerShdw>
                </a:effectLst>
              </a:rPr>
              <a:t>の場合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7588"/>
                                        </p:tgtEl>
                                        <p:attrNameLst>
                                          <p:attrName>style.visibility</p:attrName>
                                        </p:attrNameLst>
                                      </p:cBhvr>
                                      <p:to>
                                        <p:strVal val="visible"/>
                                      </p:to>
                                    </p:set>
                                    <p:animEffect transition="in" filter="checkerboard(across)">
                                      <p:cBhvr>
                                        <p:cTn id="7" dur="500"/>
                                        <p:tgtEl>
                                          <p:spTgt spid="7075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7587"/>
                                        </p:tgtEl>
                                        <p:attrNameLst>
                                          <p:attrName>style.visibility</p:attrName>
                                        </p:attrNameLst>
                                      </p:cBhvr>
                                      <p:to>
                                        <p:strVal val="visible"/>
                                      </p:to>
                                    </p:set>
                                    <p:animEffect transition="in" filter="checkerboard(across)">
                                      <p:cBhvr>
                                        <p:cTn id="12" dur="500"/>
                                        <p:tgtEl>
                                          <p:spTgt spid="7075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07589"/>
                                        </p:tgtEl>
                                        <p:attrNameLst>
                                          <p:attrName>style.visibility</p:attrName>
                                        </p:attrNameLst>
                                      </p:cBhvr>
                                      <p:to>
                                        <p:strVal val="visible"/>
                                      </p:to>
                                    </p:set>
                                    <p:animEffect transition="in" filter="checkerboard(across)">
                                      <p:cBhvr>
                                        <p:cTn id="17" dur="500"/>
                                        <p:tgtEl>
                                          <p:spTgt spid="707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7587" grpId="0" animBg="1" autoUpdateAnimBg="0"/>
      <p:bldP spid="707588" grpId="0" animBg="1" autoUpdateAnimBg="0"/>
      <p:bldP spid="707589" grpId="0"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代入のアセンブラコード</a:t>
            </a:r>
          </a:p>
        </p:txBody>
      </p:sp>
      <p:sp>
        <p:nvSpPr>
          <p:cNvPr id="59395" name="Text Box 3"/>
          <p:cNvSpPr txBox="1">
            <a:spLocks noChangeArrowheads="1"/>
          </p:cNvSpPr>
          <p:nvPr/>
        </p:nvSpPr>
        <p:spPr bwMode="auto">
          <a:xfrm>
            <a:off x="990600" y="1752600"/>
            <a:ext cx="800100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&lt;</a:t>
            </a:r>
            <a:r>
              <a:rPr lang="en-US" altLang="ja-JP" dirty="0"/>
              <a:t>Expression&gt; ::= &lt;</a:t>
            </a:r>
            <a:r>
              <a:rPr lang="en-US" altLang="ja-JP" dirty="0" err="1"/>
              <a:t>Exp</a:t>
            </a:r>
            <a:r>
              <a:rPr lang="en-US" altLang="ja-JP" dirty="0"/>
              <a:t>&gt; [ “=” &lt;Expression&gt; ]</a:t>
            </a:r>
            <a:endParaRPr lang="en-US" altLang="ja-JP" baseline="-25000" dirty="0"/>
          </a:p>
        </p:txBody>
      </p:sp>
      <p:sp>
        <p:nvSpPr>
          <p:cNvPr id="701444" name="Rectangle 4"/>
          <p:cNvSpPr>
            <a:spLocks noChangeArrowheads="1"/>
          </p:cNvSpPr>
          <p:nvPr/>
        </p:nvSpPr>
        <p:spPr bwMode="auto">
          <a:xfrm>
            <a:off x="1828800" y="4648200"/>
            <a:ext cx="4953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 </a:t>
            </a:r>
            <a:r>
              <a:rPr lang="ja-JP" altLang="en-US" sz="2800"/>
              <a:t>のコード </a:t>
            </a:r>
            <a:r>
              <a:rPr lang="ja-JP" altLang="en-US" sz="2400"/>
              <a:t>(左辺値)</a:t>
            </a:r>
          </a:p>
          <a:p>
            <a:pPr eaLnBrk="1" hangingPunct="1"/>
            <a:r>
              <a:rPr lang="ja-JP" altLang="en-US" sz="2800"/>
              <a:t>&lt;</a:t>
            </a:r>
            <a:r>
              <a:rPr lang="en-US" altLang="ja-JP" sz="2800"/>
              <a:t>Expression&gt; </a:t>
            </a:r>
            <a:r>
              <a:rPr lang="ja-JP" altLang="en-US" sz="2800"/>
              <a:t>のコード </a:t>
            </a:r>
            <a:r>
              <a:rPr lang="ja-JP" altLang="en-US" sz="2400"/>
              <a:t>(右辺値</a:t>
            </a:r>
            <a:r>
              <a:rPr lang="ja-JP" altLang="en-US" sz="2800"/>
              <a:t>)</a:t>
            </a:r>
          </a:p>
          <a:p>
            <a:pPr eaLnBrk="1" hangingPunct="1"/>
            <a:r>
              <a:rPr lang="en-US" altLang="ja-JP" sz="2800"/>
              <a:t>ASSGN</a:t>
            </a:r>
          </a:p>
        </p:txBody>
      </p:sp>
      <p:sp>
        <p:nvSpPr>
          <p:cNvPr id="59397" name="Text Box 5"/>
          <p:cNvSpPr txBox="1">
            <a:spLocks noChangeArrowheads="1"/>
          </p:cNvSpPr>
          <p:nvPr/>
        </p:nvSpPr>
        <p:spPr bwMode="auto">
          <a:xfrm>
            <a:off x="1371600" y="4038600"/>
            <a:ext cx="7494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Expression&gt; </a:t>
            </a:r>
            <a:r>
              <a:rPr lang="ja-JP" altLang="en-US" sz="2800"/>
              <a:t>→ &lt;</a:t>
            </a:r>
            <a:r>
              <a:rPr lang="en-US" altLang="ja-JP" sz="2800"/>
              <a:t>Exp&gt; “=” &lt;Expression&gt; </a:t>
            </a:r>
            <a:r>
              <a:rPr lang="ja-JP" altLang="en-US" sz="2800"/>
              <a:t>の場合</a:t>
            </a:r>
          </a:p>
        </p:txBody>
      </p:sp>
      <p:sp>
        <p:nvSpPr>
          <p:cNvPr id="701446" name="Rectangle 6"/>
          <p:cNvSpPr>
            <a:spLocks noChangeArrowheads="1"/>
          </p:cNvSpPr>
          <p:nvPr/>
        </p:nvSpPr>
        <p:spPr bwMode="auto">
          <a:xfrm>
            <a:off x="1828800" y="3200400"/>
            <a:ext cx="4876800"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 </a:t>
            </a:r>
            <a:r>
              <a:rPr lang="ja-JP" altLang="en-US" sz="2800"/>
              <a:t>のコード </a:t>
            </a:r>
            <a:r>
              <a:rPr lang="ja-JP" altLang="en-US" sz="2400"/>
              <a:t>(右辺値)</a:t>
            </a:r>
            <a:endParaRPr lang="en-US" altLang="ja-JP" sz="2400"/>
          </a:p>
        </p:txBody>
      </p:sp>
      <p:sp>
        <p:nvSpPr>
          <p:cNvPr id="59399" name="Text Box 7"/>
          <p:cNvSpPr txBox="1">
            <a:spLocks noChangeArrowheads="1"/>
          </p:cNvSpPr>
          <p:nvPr/>
        </p:nvSpPr>
        <p:spPr bwMode="auto">
          <a:xfrm>
            <a:off x="1371600" y="2667000"/>
            <a:ext cx="48228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Expression&gt; </a:t>
            </a:r>
            <a:r>
              <a:rPr lang="ja-JP" altLang="en-US" sz="2800"/>
              <a:t>→ &lt;</a:t>
            </a:r>
            <a:r>
              <a:rPr lang="en-US" altLang="ja-JP" sz="2800"/>
              <a:t>Exp&gt; </a:t>
            </a:r>
            <a:r>
              <a:rPr lang="ja-JP" altLang="en-US" sz="2800"/>
              <a:t>の場合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1446"/>
                                        </p:tgtEl>
                                        <p:attrNameLst>
                                          <p:attrName>style.visibility</p:attrName>
                                        </p:attrNameLst>
                                      </p:cBhvr>
                                      <p:to>
                                        <p:strVal val="visible"/>
                                      </p:to>
                                    </p:set>
                                    <p:animEffect transition="in" filter="checkerboard(across)">
                                      <p:cBhvr>
                                        <p:cTn id="7" dur="500"/>
                                        <p:tgtEl>
                                          <p:spTgt spid="7014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1444"/>
                                        </p:tgtEl>
                                        <p:attrNameLst>
                                          <p:attrName>style.visibility</p:attrName>
                                        </p:attrNameLst>
                                      </p:cBhvr>
                                      <p:to>
                                        <p:strVal val="visible"/>
                                      </p:to>
                                    </p:set>
                                    <p:animEffect transition="in" filter="checkerboard(across)">
                                      <p:cBhvr>
                                        <p:cTn id="12" dur="500"/>
                                        <p:tgtEl>
                                          <p:spTgt spid="70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1444" grpId="0" animBg="1" autoUpdateAnimBg="0"/>
      <p:bldP spid="701446"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ChangeArrowheads="1"/>
          </p:cNvSpPr>
          <p:nvPr/>
        </p:nvSpPr>
        <p:spPr bwMode="auto">
          <a:xfrm>
            <a:off x="228600" y="838200"/>
            <a:ext cx="8763000" cy="586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void </a:t>
            </a:r>
            <a:r>
              <a:rPr lang="en-US" altLang="ja-JP" sz="2600" dirty="0" err="1"/>
              <a:t>parseExpression</a:t>
            </a:r>
            <a:r>
              <a:rPr lang="ja-JP" altLang="en-US" sz="2600" dirty="0"/>
              <a:t> () {</a:t>
            </a:r>
            <a:endParaRPr lang="en-US" altLang="ja-JP" sz="2600" dirty="0"/>
          </a:p>
          <a:p>
            <a:r>
              <a:rPr lang="en-US" altLang="ja-JP" sz="2600" dirty="0"/>
              <a:t>    if (token </a:t>
            </a:r>
            <a:r>
              <a:rPr lang="ja-JP" altLang="en-US" sz="2600" dirty="0"/>
              <a:t>∈ </a:t>
            </a:r>
            <a:r>
              <a:rPr lang="en-US" altLang="ja-JP" sz="2600" dirty="0"/>
              <a:t>First (&lt;Exp&gt;)) {</a:t>
            </a:r>
          </a:p>
          <a:p>
            <a:r>
              <a:rPr lang="ja-JP" altLang="en-US" sz="2600" dirty="0"/>
              <a:t>       </a:t>
            </a:r>
            <a:r>
              <a:rPr lang="en-US" altLang="ja-JP" sz="2600" dirty="0" err="1"/>
              <a:t>boolean</a:t>
            </a:r>
            <a:r>
              <a:rPr lang="en-US" altLang="ja-JP" sz="2600" dirty="0"/>
              <a:t> </a:t>
            </a:r>
            <a:r>
              <a:rPr lang="en-US" altLang="ja-JP" sz="2600" dirty="0" err="1"/>
              <a:t>hasLeftValue</a:t>
            </a:r>
            <a:r>
              <a:rPr lang="en-US" altLang="ja-JP" sz="2600" dirty="0"/>
              <a:t> = </a:t>
            </a:r>
            <a:r>
              <a:rPr lang="en-US" altLang="ja-JP" sz="2600" dirty="0" err="1"/>
              <a:t>parseExp</a:t>
            </a:r>
            <a:r>
              <a:rPr lang="en-US" altLang="ja-JP" sz="2600" dirty="0"/>
              <a:t>();</a:t>
            </a:r>
          </a:p>
          <a:p>
            <a:r>
              <a:rPr lang="en-US" altLang="ja-JP" sz="2400" dirty="0">
                <a:solidFill>
                  <a:srgbClr val="FFFF99"/>
                </a:solidFill>
              </a:rPr>
              <a:t>                              // &lt;Exp&gt; </a:t>
            </a:r>
            <a:r>
              <a:rPr lang="ja-JP" altLang="en-US" sz="2400" dirty="0">
                <a:solidFill>
                  <a:srgbClr val="FFFF99"/>
                </a:solidFill>
              </a:rPr>
              <a:t>の左辺値の有無をコピー</a:t>
            </a:r>
          </a:p>
          <a:p>
            <a:r>
              <a:rPr lang="en-US" altLang="ja-JP" sz="2600" dirty="0"/>
              <a:t>       else </a:t>
            </a:r>
            <a:r>
              <a:rPr lang="en-US" altLang="ja-JP" sz="2600" dirty="0" err="1"/>
              <a:t>syntaxError</a:t>
            </a:r>
            <a:r>
              <a:rPr lang="en-US" altLang="ja-JP" sz="2600" dirty="0"/>
              <a:t>();</a:t>
            </a:r>
            <a:endParaRPr lang="en-US" altLang="ja-JP" sz="2600" dirty="0">
              <a:solidFill>
                <a:srgbClr val="FFFF99"/>
              </a:solidFill>
            </a:endParaRPr>
          </a:p>
          <a:p>
            <a:r>
              <a:rPr lang="en-US" altLang="ja-JP" sz="2600" dirty="0"/>
              <a:t>    if (token == “=”) {</a:t>
            </a:r>
          </a:p>
          <a:p>
            <a:r>
              <a:rPr lang="en-US" altLang="ja-JP" sz="2600" dirty="0"/>
              <a:t>       if (!</a:t>
            </a:r>
            <a:r>
              <a:rPr lang="en-US" altLang="ja-JP" sz="2600" dirty="0" err="1"/>
              <a:t>hasLeftValue</a:t>
            </a:r>
            <a:r>
              <a:rPr lang="en-US" altLang="ja-JP" sz="2600" dirty="0"/>
              <a:t>)  </a:t>
            </a:r>
            <a:r>
              <a:rPr lang="en-US" altLang="ja-JP" sz="2600" dirty="0" err="1"/>
              <a:t>syntaxError</a:t>
            </a:r>
            <a:r>
              <a:rPr lang="en-US" altLang="ja-JP" sz="2600" dirty="0"/>
              <a:t> (“</a:t>
            </a:r>
            <a:r>
              <a:rPr lang="ja-JP" altLang="en-US" sz="2600" dirty="0"/>
              <a:t>左辺値がありません</a:t>
            </a:r>
            <a:r>
              <a:rPr lang="en-US" altLang="ja-JP" sz="2600" dirty="0"/>
              <a:t>”</a:t>
            </a:r>
            <a:r>
              <a:rPr lang="ja-JP" altLang="en-US" sz="2600" dirty="0"/>
              <a:t>);</a:t>
            </a:r>
          </a:p>
          <a:p>
            <a:r>
              <a:rPr lang="en-US" altLang="ja-JP" sz="2400" dirty="0"/>
              <a:t>                                          </a:t>
            </a:r>
            <a:r>
              <a:rPr lang="en-US" altLang="ja-JP" sz="2400" dirty="0">
                <a:solidFill>
                  <a:srgbClr val="FFFF99"/>
                </a:solidFill>
              </a:rPr>
              <a:t>// </a:t>
            </a:r>
            <a:r>
              <a:rPr lang="ja-JP" altLang="en-US" sz="2400" dirty="0">
                <a:solidFill>
                  <a:srgbClr val="FFFF99"/>
                </a:solidFill>
              </a:rPr>
              <a:t>左辺値が無ければ制約エラー</a:t>
            </a:r>
            <a:endParaRPr lang="en-US" altLang="ja-JP" sz="2400" dirty="0"/>
          </a:p>
          <a:p>
            <a:r>
              <a:rPr lang="en-US" altLang="ja-JP" sz="2600" dirty="0"/>
              <a:t>       token = </a:t>
            </a:r>
            <a:r>
              <a:rPr lang="en-US" altLang="ja-JP" sz="2600" dirty="0" err="1"/>
              <a:t>nextToken</a:t>
            </a:r>
            <a:r>
              <a:rPr lang="en-US" altLang="ja-JP" sz="2600" dirty="0"/>
              <a:t>();</a:t>
            </a:r>
          </a:p>
          <a:p>
            <a:r>
              <a:rPr lang="ja-JP" altLang="en-US" sz="2600" dirty="0"/>
              <a:t>       </a:t>
            </a:r>
            <a:r>
              <a:rPr lang="en-US" altLang="ja-JP" sz="2600" dirty="0"/>
              <a:t>if (token </a:t>
            </a:r>
            <a:r>
              <a:rPr lang="ja-JP" altLang="en-US" sz="2600" dirty="0"/>
              <a:t>∈ </a:t>
            </a:r>
            <a:r>
              <a:rPr lang="en-US" altLang="ja-JP" sz="2600" dirty="0"/>
              <a:t>First (&lt;Expression&gt;))</a:t>
            </a:r>
            <a:endParaRPr lang="en-US" altLang="ja-JP" sz="2600" dirty="0">
              <a:solidFill>
                <a:srgbClr val="FFFF99"/>
              </a:solidFill>
            </a:endParaRPr>
          </a:p>
          <a:p>
            <a:r>
              <a:rPr lang="en-US" altLang="ja-JP" sz="2600" dirty="0"/>
              <a:t>          </a:t>
            </a:r>
            <a:r>
              <a:rPr lang="en-US" altLang="ja-JP" sz="2600" dirty="0" err="1"/>
              <a:t>parseExpression</a:t>
            </a:r>
            <a:r>
              <a:rPr lang="en-US" altLang="ja-JP" sz="2600" dirty="0"/>
              <a:t>(); else </a:t>
            </a:r>
            <a:r>
              <a:rPr lang="en-US" altLang="ja-JP" sz="2600" dirty="0" err="1"/>
              <a:t>syntaxError</a:t>
            </a:r>
            <a:r>
              <a:rPr lang="en-US" altLang="ja-JP" sz="2600" dirty="0"/>
              <a:t>();</a:t>
            </a:r>
          </a:p>
          <a:p>
            <a:r>
              <a:rPr lang="en-US" altLang="ja-JP" sz="2600" dirty="0"/>
              <a:t>       appendCode (ASSGN);</a:t>
            </a:r>
            <a:endParaRPr lang="ja-JP" altLang="en-US" sz="2600" dirty="0">
              <a:solidFill>
                <a:srgbClr val="FF99FF"/>
              </a:solidFill>
            </a:endParaRPr>
          </a:p>
          <a:p>
            <a:r>
              <a:rPr lang="en-US" altLang="ja-JP" sz="2600" dirty="0"/>
              <a:t>    }</a:t>
            </a:r>
          </a:p>
          <a:p>
            <a:r>
              <a:rPr lang="en-US" altLang="ja-JP" sz="2600" dirty="0"/>
              <a:t>}</a:t>
            </a:r>
          </a:p>
        </p:txBody>
      </p:sp>
      <p:sp>
        <p:nvSpPr>
          <p:cNvPr id="4" name="コンテンツ プレースホルダ 4">
            <a:extLst>
              <a:ext uri="{FF2B5EF4-FFF2-40B4-BE49-F238E27FC236}">
                <a16:creationId xmlns:a16="http://schemas.microsoft.com/office/drawing/2014/main" id="{CA28377E-9D77-433A-980E-BFB88037766C}"/>
              </a:ext>
            </a:extLst>
          </p:cNvPr>
          <p:cNvSpPr txBox="1">
            <a:spLocks/>
          </p:cNvSpPr>
          <p:nvPr/>
        </p:nvSpPr>
        <p:spPr bwMode="auto">
          <a:xfrm>
            <a:off x="762000" y="152400"/>
            <a:ext cx="80772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a:lstStyle>
          <a:p>
            <a:pPr>
              <a:defRPr/>
            </a:pPr>
            <a:r>
              <a:rPr lang="en-US" altLang="ja-JP" sz="2400" kern="0" dirty="0"/>
              <a:t>&lt;Expression&gt; ::= &lt;Exp&gt; [ “=” |&lt;</a:t>
            </a:r>
            <a:r>
              <a:rPr lang="en-US" altLang="ja-JP" sz="2400" kern="0" dirty="0" err="1"/>
              <a:t>Expressopn</a:t>
            </a:r>
            <a:r>
              <a:rPr lang="en-US" altLang="ja-JP" sz="2400" kern="0" dirty="0"/>
              <a:t>&gt; ]</a:t>
            </a:r>
            <a:endParaRPr lang="ja-JP" altLang="en-US" sz="2400"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スタックマシン </a:t>
            </a:r>
            <a:r>
              <a:rPr lang="ja-JP" altLang="en-US" sz="4000">
                <a:effectLst/>
              </a:rPr>
              <a:t>(</a:t>
            </a:r>
            <a:r>
              <a:rPr lang="en-US" altLang="ja-JP" sz="4000">
                <a:effectLst/>
              </a:rPr>
              <a:t>stack machine)</a:t>
            </a:r>
          </a:p>
        </p:txBody>
      </p:sp>
      <p:graphicFrame>
        <p:nvGraphicFramePr>
          <p:cNvPr id="491580" name="Group 1084"/>
          <p:cNvGraphicFramePr>
            <a:graphicFrameLocks noGrp="1"/>
          </p:cNvGraphicFramePr>
          <p:nvPr/>
        </p:nvGraphicFramePr>
        <p:xfrm>
          <a:off x="2362200" y="2514600"/>
          <a:ext cx="19812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OUTPUT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HALT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248" name="Text Box 1085"/>
          <p:cNvSpPr txBox="1">
            <a:spLocks noChangeArrowheads="1"/>
          </p:cNvSpPr>
          <p:nvPr/>
        </p:nvSpPr>
        <p:spPr bwMode="auto">
          <a:xfrm>
            <a:off x="2971800" y="19812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Iseg</a:t>
            </a:r>
          </a:p>
        </p:txBody>
      </p:sp>
      <p:graphicFrame>
        <p:nvGraphicFramePr>
          <p:cNvPr id="491612" name="Group 1116"/>
          <p:cNvGraphicFramePr>
            <a:graphicFrameLocks noGrp="1"/>
          </p:cNvGraphicFramePr>
          <p:nvPr/>
        </p:nvGraphicFramePr>
        <p:xfrm>
          <a:off x="4648200" y="25146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278" name="Text Box 1115"/>
          <p:cNvSpPr txBox="1">
            <a:spLocks noChangeArrowheads="1"/>
          </p:cNvSpPr>
          <p:nvPr/>
        </p:nvSpPr>
        <p:spPr bwMode="auto">
          <a:xfrm>
            <a:off x="4648200" y="19812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Dseg</a:t>
            </a:r>
          </a:p>
        </p:txBody>
      </p:sp>
      <p:graphicFrame>
        <p:nvGraphicFramePr>
          <p:cNvPr id="491613" name="Group 1117"/>
          <p:cNvGraphicFramePr>
            <a:graphicFrameLocks noGrp="1"/>
          </p:cNvGraphicFramePr>
          <p:nvPr/>
        </p:nvGraphicFramePr>
        <p:xfrm>
          <a:off x="6019800" y="25146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308" name="Text Box 1146"/>
          <p:cNvSpPr txBox="1">
            <a:spLocks noChangeArrowheads="1"/>
          </p:cNvSpPr>
          <p:nvPr/>
        </p:nvSpPr>
        <p:spPr bwMode="auto">
          <a:xfrm>
            <a:off x="6019800" y="19812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Stack</a:t>
            </a:r>
          </a:p>
        </p:txBody>
      </p:sp>
      <p:sp>
        <p:nvSpPr>
          <p:cNvPr id="9309" name="Text Box 1147"/>
          <p:cNvSpPr txBox="1">
            <a:spLocks noChangeArrowheads="1"/>
          </p:cNvSpPr>
          <p:nvPr/>
        </p:nvSpPr>
        <p:spPr bwMode="auto">
          <a:xfrm>
            <a:off x="457200" y="1981200"/>
            <a:ext cx="14065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800"/>
              <a:t>Program</a:t>
            </a:r>
          </a:p>
          <a:p>
            <a:pPr algn="ctr" eaLnBrk="1" hangingPunct="1"/>
            <a:r>
              <a:rPr lang="en-US" altLang="ja-JP" sz="2800"/>
              <a:t>Counter</a:t>
            </a:r>
          </a:p>
        </p:txBody>
      </p:sp>
      <p:sp>
        <p:nvSpPr>
          <p:cNvPr id="9310" name="Rectangle 1148"/>
          <p:cNvSpPr>
            <a:spLocks noChangeArrowheads="1"/>
          </p:cNvSpPr>
          <p:nvPr/>
        </p:nvSpPr>
        <p:spPr bwMode="auto">
          <a:xfrm>
            <a:off x="914400" y="2971800"/>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9311" name="Line 1149"/>
          <p:cNvSpPr>
            <a:spLocks noChangeShapeType="1"/>
          </p:cNvSpPr>
          <p:nvPr/>
        </p:nvSpPr>
        <p:spPr bwMode="auto">
          <a:xfrm>
            <a:off x="1219200" y="3429000"/>
            <a:ext cx="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312" name="Arc 1150"/>
          <p:cNvSpPr>
            <a:spLocks/>
          </p:cNvSpPr>
          <p:nvPr/>
        </p:nvSpPr>
        <p:spPr bwMode="auto">
          <a:xfrm rot="10800000">
            <a:off x="1219200" y="3810000"/>
            <a:ext cx="304800" cy="304800"/>
          </a:xfrm>
          <a:custGeom>
            <a:avLst/>
            <a:gdLst>
              <a:gd name="T0" fmla="*/ 0 w 21600"/>
              <a:gd name="T1" fmla="*/ 0 h 21600"/>
              <a:gd name="T2" fmla="*/ 304800 w 21600"/>
              <a:gd name="T3" fmla="*/ 304800 h 21600"/>
              <a:gd name="T4" fmla="*/ 0 w 21600"/>
              <a:gd name="T5" fmla="*/ 3048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313" name="Line 1151"/>
          <p:cNvSpPr>
            <a:spLocks noChangeShapeType="1"/>
          </p:cNvSpPr>
          <p:nvPr/>
        </p:nvSpPr>
        <p:spPr bwMode="auto">
          <a:xfrm>
            <a:off x="1524000" y="4114800"/>
            <a:ext cx="838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314" name="Text Box 1152"/>
          <p:cNvSpPr txBox="1">
            <a:spLocks noChangeArrowheads="1"/>
          </p:cNvSpPr>
          <p:nvPr/>
        </p:nvSpPr>
        <p:spPr bwMode="auto">
          <a:xfrm>
            <a:off x="7620000" y="1981200"/>
            <a:ext cx="9699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800"/>
              <a:t>Stack</a:t>
            </a:r>
          </a:p>
          <a:p>
            <a:pPr algn="ctr" eaLnBrk="1" hangingPunct="1"/>
            <a:r>
              <a:rPr lang="en-US" altLang="ja-JP" sz="2800"/>
              <a:t>Top</a:t>
            </a:r>
          </a:p>
        </p:txBody>
      </p:sp>
      <p:sp>
        <p:nvSpPr>
          <p:cNvPr id="9315" name="Rectangle 1153"/>
          <p:cNvSpPr>
            <a:spLocks noChangeArrowheads="1"/>
          </p:cNvSpPr>
          <p:nvPr/>
        </p:nvSpPr>
        <p:spPr bwMode="auto">
          <a:xfrm>
            <a:off x="7848600" y="2971800"/>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9316" name="Line 1156"/>
          <p:cNvSpPr>
            <a:spLocks noChangeShapeType="1"/>
          </p:cNvSpPr>
          <p:nvPr/>
        </p:nvSpPr>
        <p:spPr bwMode="auto">
          <a:xfrm flipH="1">
            <a:off x="7086600" y="3200400"/>
            <a:ext cx="762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代入のアセンブラコード</a:t>
            </a:r>
          </a:p>
        </p:txBody>
      </p:sp>
      <p:sp>
        <p:nvSpPr>
          <p:cNvPr id="60419" name="Text Box 3"/>
          <p:cNvSpPr txBox="1">
            <a:spLocks noChangeArrowheads="1"/>
          </p:cNvSpPr>
          <p:nvPr/>
        </p:nvSpPr>
        <p:spPr bwMode="auto">
          <a:xfrm>
            <a:off x="990600" y="1752600"/>
            <a:ext cx="7696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Expression&gt; ::= &lt;Exp&gt;  </a:t>
            </a:r>
          </a:p>
          <a:p>
            <a:pPr eaLnBrk="1" hangingPunct="1"/>
            <a:r>
              <a:rPr lang="en-US" altLang="ja-JP" sz="2800"/>
              <a:t>                     [ ( “=” | “+=” | “-=” ) &lt;Expression&gt; ]</a:t>
            </a:r>
            <a:endParaRPr lang="en-US" altLang="ja-JP" sz="2800" baseline="-25000"/>
          </a:p>
        </p:txBody>
      </p:sp>
      <p:sp>
        <p:nvSpPr>
          <p:cNvPr id="60420" name="Text Box 8"/>
          <p:cNvSpPr txBox="1">
            <a:spLocks noChangeArrowheads="1"/>
          </p:cNvSpPr>
          <p:nvPr/>
        </p:nvSpPr>
        <p:spPr bwMode="auto">
          <a:xfrm>
            <a:off x="990600" y="2895600"/>
            <a:ext cx="7696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Expression&gt; </a:t>
            </a:r>
            <a:r>
              <a:rPr lang="ja-JP" altLang="en-US" sz="2800"/>
              <a:t>→ &lt;</a:t>
            </a:r>
            <a:r>
              <a:rPr lang="en-US" altLang="ja-JP" sz="2800"/>
              <a:t>Exp&gt; “+=” &lt;Expression&gt; </a:t>
            </a:r>
            <a:r>
              <a:rPr lang="ja-JP" altLang="en-US" sz="2800"/>
              <a:t>の場合</a:t>
            </a:r>
            <a:endParaRPr lang="ja-JP" altLang="en-US" sz="2800" baseline="-25000"/>
          </a:p>
        </p:txBody>
      </p:sp>
      <p:sp>
        <p:nvSpPr>
          <p:cNvPr id="720905" name="Rectangle 9"/>
          <p:cNvSpPr>
            <a:spLocks noChangeArrowheads="1"/>
          </p:cNvSpPr>
          <p:nvPr/>
        </p:nvSpPr>
        <p:spPr bwMode="auto">
          <a:xfrm>
            <a:off x="1676400" y="3505200"/>
            <a:ext cx="47244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 </a:t>
            </a:r>
            <a:r>
              <a:rPr lang="ja-JP" altLang="en-US" sz="2800"/>
              <a:t>のコード </a:t>
            </a:r>
            <a:r>
              <a:rPr lang="ja-JP" altLang="en-US" sz="2400"/>
              <a:t>(左辺値)</a:t>
            </a:r>
          </a:p>
          <a:p>
            <a:pPr eaLnBrk="1" hangingPunct="1"/>
            <a:r>
              <a:rPr lang="en-US" altLang="ja-JP" sz="2800"/>
              <a:t>COPY</a:t>
            </a:r>
          </a:p>
          <a:p>
            <a:pPr eaLnBrk="1" hangingPunct="1"/>
            <a:r>
              <a:rPr lang="en-US" altLang="ja-JP" sz="2800"/>
              <a:t>LOAD</a:t>
            </a:r>
          </a:p>
          <a:p>
            <a:pPr eaLnBrk="1" hangingPunct="1"/>
            <a:r>
              <a:rPr lang="ja-JP" altLang="en-US" sz="2800"/>
              <a:t>&lt;</a:t>
            </a:r>
            <a:r>
              <a:rPr lang="en-US" altLang="ja-JP" sz="2800"/>
              <a:t>Expression&gt; </a:t>
            </a:r>
            <a:r>
              <a:rPr lang="ja-JP" altLang="en-US" sz="2800"/>
              <a:t>のコード </a:t>
            </a:r>
            <a:r>
              <a:rPr lang="ja-JP" altLang="en-US" sz="2400"/>
              <a:t>(右辺値</a:t>
            </a:r>
            <a:r>
              <a:rPr lang="ja-JP" altLang="en-US" sz="2800"/>
              <a:t>)</a:t>
            </a:r>
          </a:p>
          <a:p>
            <a:pPr eaLnBrk="1" hangingPunct="1"/>
            <a:r>
              <a:rPr lang="en-US" altLang="ja-JP" sz="2800"/>
              <a:t>ADD</a:t>
            </a:r>
          </a:p>
          <a:p>
            <a:pPr eaLnBrk="1" hangingPunct="1"/>
            <a:r>
              <a:rPr lang="en-US" altLang="ja-JP" sz="2800"/>
              <a:t>ASSGN</a:t>
            </a:r>
          </a:p>
        </p:txBody>
      </p:sp>
      <p:grpSp>
        <p:nvGrpSpPr>
          <p:cNvPr id="720908" name="Group 12"/>
          <p:cNvGrpSpPr>
            <a:grpSpLocks/>
          </p:cNvGrpSpPr>
          <p:nvPr/>
        </p:nvGrpSpPr>
        <p:grpSpPr bwMode="auto">
          <a:xfrm>
            <a:off x="6553200" y="3581400"/>
            <a:ext cx="2211388" cy="2133600"/>
            <a:chOff x="4128" y="2256"/>
            <a:chExt cx="1393" cy="1344"/>
          </a:xfrm>
        </p:grpSpPr>
        <p:sp>
          <p:nvSpPr>
            <p:cNvPr id="60423" name="Rectangle 10"/>
            <p:cNvSpPr>
              <a:spLocks noChangeArrowheads="1"/>
            </p:cNvSpPr>
            <p:nvPr/>
          </p:nvSpPr>
          <p:spPr bwMode="auto">
            <a:xfrm>
              <a:off x="4128" y="2592"/>
              <a:ext cx="1393"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a:t>
              </a:r>
              <a:endParaRPr lang="ja-JP" altLang="en-US" sz="2400"/>
            </a:p>
            <a:p>
              <a:pPr eaLnBrk="1" hangingPunct="1"/>
              <a:r>
                <a:rPr lang="ja-JP" altLang="en-US" sz="2800"/>
                <a:t>&lt;</a:t>
              </a:r>
              <a:r>
                <a:rPr lang="en-US" altLang="ja-JP" sz="2800"/>
                <a:t>Expression&gt;</a:t>
              </a:r>
              <a:endParaRPr lang="ja-JP" altLang="en-US" sz="2800"/>
            </a:p>
            <a:p>
              <a:pPr eaLnBrk="1" hangingPunct="1"/>
              <a:r>
                <a:rPr lang="en-US" altLang="ja-JP" sz="2800"/>
                <a:t>ASSGN</a:t>
              </a:r>
            </a:p>
          </p:txBody>
        </p:sp>
        <p:sp>
          <p:nvSpPr>
            <p:cNvPr id="60424" name="Text Box 11"/>
            <p:cNvSpPr txBox="1">
              <a:spLocks noChangeArrowheads="1"/>
            </p:cNvSpPr>
            <p:nvPr/>
          </p:nvSpPr>
          <p:spPr bwMode="auto">
            <a:xfrm>
              <a:off x="4224" y="2256"/>
              <a:ext cx="1177"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a:t>
              </a:r>
              <a:r>
                <a:rPr lang="ja-JP" altLang="en-US" sz="2800" dirty="0"/>
                <a:t>=</a:t>
              </a:r>
              <a:r>
                <a:rPr lang="en-US" altLang="ja-JP" sz="2800" dirty="0"/>
                <a:t>”</a:t>
              </a:r>
              <a:r>
                <a:rPr lang="ja-JP" altLang="en-US" sz="2800" dirty="0"/>
                <a:t> の場合</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0905"/>
                                        </p:tgtEl>
                                        <p:attrNameLst>
                                          <p:attrName>style.visibility</p:attrName>
                                        </p:attrNameLst>
                                      </p:cBhvr>
                                      <p:to>
                                        <p:strVal val="visible"/>
                                      </p:to>
                                    </p:set>
                                    <p:animEffect transition="in" filter="checkerboard(across)">
                                      <p:cBhvr>
                                        <p:cTn id="7" dur="500"/>
                                        <p:tgtEl>
                                          <p:spTgt spid="7209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20908"/>
                                        </p:tgtEl>
                                        <p:attrNameLst>
                                          <p:attrName>style.visibility</p:attrName>
                                        </p:attrNameLst>
                                      </p:cBhvr>
                                      <p:to>
                                        <p:strVal val="visible"/>
                                      </p:to>
                                    </p:set>
                                    <p:animEffect transition="in" filter="checkerboard(across)">
                                      <p:cBhvr>
                                        <p:cTn id="12" dur="500"/>
                                        <p:tgtEl>
                                          <p:spTgt spid="720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905" grpId="0"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4"/>
          <p:cNvSpPr>
            <a:spLocks noGrp="1"/>
          </p:cNvSpPr>
          <p:nvPr>
            <p:ph idx="4294967295"/>
          </p:nvPr>
        </p:nvSpPr>
        <p:spPr>
          <a:xfrm>
            <a:off x="762000" y="152400"/>
            <a:ext cx="8077200" cy="533400"/>
          </a:xfrm>
        </p:spPr>
        <p:txBody>
          <a:bodyPr/>
          <a:lstStyle/>
          <a:p>
            <a:pPr>
              <a:defRPr/>
            </a:pPr>
            <a:r>
              <a:rPr lang="en-US" altLang="ja-JP" sz="2400" dirty="0"/>
              <a:t>&lt;Expression&gt; ::= &lt;Exp&gt; [ ( “=” | “+=” | “-=”) &lt;</a:t>
            </a:r>
            <a:r>
              <a:rPr lang="en-US" altLang="ja-JP" sz="2400" dirty="0" err="1"/>
              <a:t>Expressopn</a:t>
            </a:r>
            <a:r>
              <a:rPr lang="en-US" altLang="ja-JP" sz="2400" dirty="0"/>
              <a:t>&gt; ]</a:t>
            </a:r>
            <a:endParaRPr lang="ja-JP" altLang="en-US" sz="2400" dirty="0"/>
          </a:p>
        </p:txBody>
      </p:sp>
      <p:sp>
        <p:nvSpPr>
          <p:cNvPr id="61443" name="正方形/長方形 3"/>
          <p:cNvSpPr>
            <a:spLocks noChangeArrowheads="1"/>
          </p:cNvSpPr>
          <p:nvPr/>
        </p:nvSpPr>
        <p:spPr bwMode="auto">
          <a:xfrm>
            <a:off x="228600" y="609600"/>
            <a:ext cx="8686800" cy="6019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600" dirty="0"/>
              <a:t>void </a:t>
            </a:r>
            <a:r>
              <a:rPr lang="en-US" altLang="ja-JP" sz="2600" dirty="0" err="1"/>
              <a:t>parseExpresson</a:t>
            </a:r>
            <a:r>
              <a:rPr lang="en-US" altLang="ja-JP" sz="2600" dirty="0"/>
              <a:t> () {</a:t>
            </a:r>
          </a:p>
          <a:p>
            <a:pPr eaLnBrk="1" hangingPunct="1">
              <a:spcBef>
                <a:spcPct val="0"/>
              </a:spcBef>
              <a:buClrTx/>
              <a:buSzTx/>
              <a:buFontTx/>
              <a:buNone/>
            </a:pPr>
            <a:r>
              <a:rPr lang="en-US" altLang="ja-JP" sz="2600" dirty="0"/>
              <a:t>  if (token </a:t>
            </a:r>
            <a:r>
              <a:rPr lang="ja-JP" altLang="en-US" sz="2600" dirty="0"/>
              <a:t>∈ </a:t>
            </a:r>
            <a:r>
              <a:rPr lang="en-US" altLang="ja-JP" sz="2600" dirty="0"/>
              <a:t>First (&lt;</a:t>
            </a:r>
            <a:r>
              <a:rPr lang="en-US" altLang="ja-JP" sz="2600" dirty="0" err="1"/>
              <a:t>Exp</a:t>
            </a:r>
            <a:r>
              <a:rPr lang="en-US" altLang="ja-JP" sz="2600" dirty="0"/>
              <a:t>&gt;)) </a:t>
            </a:r>
            <a:r>
              <a:rPr lang="en-US" altLang="ja-JP" sz="2600" dirty="0" err="1"/>
              <a:t>parseExp</a:t>
            </a: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en-US" altLang="ja-JP" sz="2600" dirty="0"/>
              <a:t>  if (token == “=” || token == “+=” || token == “-=”) {</a:t>
            </a:r>
          </a:p>
          <a:p>
            <a:pPr eaLnBrk="1" hangingPunct="1">
              <a:spcBef>
                <a:spcPct val="0"/>
              </a:spcBef>
              <a:buClrTx/>
              <a:buSzTx/>
              <a:buFontTx/>
              <a:buNone/>
            </a:pPr>
            <a:r>
              <a:rPr lang="en-US" altLang="ja-JP" sz="2600" dirty="0"/>
              <a:t>     Symbol </a:t>
            </a:r>
            <a:r>
              <a:rPr lang="en-US" altLang="ja-JP" sz="2600" dirty="0">
                <a:solidFill>
                  <a:srgbClr val="FFCCFF"/>
                </a:solidFill>
              </a:rPr>
              <a:t>op = </a:t>
            </a:r>
            <a:r>
              <a:rPr lang="en-US" altLang="ja-JP" sz="2600" dirty="0" err="1">
                <a:solidFill>
                  <a:srgbClr val="FFCCFF"/>
                </a:solidFill>
              </a:rPr>
              <a:t>token.getSymbol</a:t>
            </a:r>
            <a:r>
              <a:rPr lang="en-US" altLang="ja-JP" sz="2600" dirty="0">
                <a:solidFill>
                  <a:srgbClr val="FFCCFF"/>
                </a:solidFill>
              </a:rPr>
              <a:t>();</a:t>
            </a:r>
            <a:r>
              <a:rPr lang="en-US" altLang="ja-JP" sz="2600" dirty="0"/>
              <a:t> </a:t>
            </a:r>
            <a:r>
              <a:rPr lang="en-US" altLang="ja-JP" sz="2600" dirty="0">
                <a:solidFill>
                  <a:srgbClr val="FFFF99"/>
                </a:solidFill>
              </a:rPr>
              <a:t>// </a:t>
            </a:r>
            <a:r>
              <a:rPr lang="ja-JP" altLang="en-US" sz="2600" dirty="0">
                <a:solidFill>
                  <a:srgbClr val="FFFF99"/>
                </a:solidFill>
              </a:rPr>
              <a:t>演算子を記憶</a:t>
            </a:r>
          </a:p>
          <a:p>
            <a:pPr eaLnBrk="1" hangingPunct="1">
              <a:spcBef>
                <a:spcPct val="0"/>
              </a:spcBef>
              <a:buClrTx/>
              <a:buSzTx/>
              <a:buFontTx/>
              <a:buNone/>
            </a:pPr>
            <a:r>
              <a:rPr lang="en-US" altLang="ja-JP" sz="2600" dirty="0"/>
              <a:t>     token = </a:t>
            </a:r>
            <a:r>
              <a:rPr lang="en-US" altLang="ja-JP" sz="2600" dirty="0" err="1"/>
              <a:t>nextToken</a:t>
            </a:r>
            <a:r>
              <a:rPr lang="en-US" altLang="ja-JP" sz="2600" dirty="0"/>
              <a:t>();</a:t>
            </a:r>
          </a:p>
          <a:p>
            <a:pPr eaLnBrk="1" hangingPunct="1">
              <a:spcBef>
                <a:spcPct val="0"/>
              </a:spcBef>
              <a:buClrTx/>
              <a:buSzTx/>
              <a:buFontTx/>
              <a:buNone/>
            </a:pPr>
            <a:r>
              <a:rPr lang="en-US" altLang="ja-JP" sz="2600" dirty="0"/>
              <a:t>     </a:t>
            </a:r>
            <a:r>
              <a:rPr lang="en-US" altLang="ja-JP" sz="2600" dirty="0">
                <a:solidFill>
                  <a:srgbClr val="FFCCFF"/>
                </a:solidFill>
              </a:rPr>
              <a:t>if (op == “+=” || op == “-=”)</a:t>
            </a:r>
            <a:r>
              <a:rPr lang="en-US" altLang="ja-JP" sz="2600" dirty="0">
                <a:solidFill>
                  <a:srgbClr val="FF99FF"/>
                </a:solidFill>
              </a:rPr>
              <a:t> </a:t>
            </a:r>
            <a:r>
              <a:rPr lang="en-US" altLang="ja-JP" sz="2600" dirty="0"/>
              <a:t>{</a:t>
            </a:r>
          </a:p>
          <a:p>
            <a:pPr eaLnBrk="1" hangingPunct="1">
              <a:spcBef>
                <a:spcPct val="0"/>
              </a:spcBef>
              <a:buClrTx/>
              <a:buSzTx/>
              <a:buFontTx/>
              <a:buNone/>
            </a:pPr>
            <a:r>
              <a:rPr lang="en-US" altLang="ja-JP" sz="2600" dirty="0"/>
              <a:t>         appendCode (COPY);</a:t>
            </a:r>
          </a:p>
          <a:p>
            <a:pPr eaLnBrk="1" hangingPunct="1">
              <a:spcBef>
                <a:spcPct val="0"/>
              </a:spcBef>
              <a:buClrTx/>
              <a:buSzTx/>
              <a:buFontTx/>
              <a:buNone/>
            </a:pPr>
            <a:r>
              <a:rPr lang="en-US" altLang="ja-JP" sz="2600" dirty="0"/>
              <a:t>         appendCode (LOAD);</a:t>
            </a:r>
          </a:p>
          <a:p>
            <a:pPr eaLnBrk="1" hangingPunct="1">
              <a:spcBef>
                <a:spcPct val="0"/>
              </a:spcBef>
              <a:buClrTx/>
              <a:buSzTx/>
              <a:buFontTx/>
              <a:buNone/>
            </a:pPr>
            <a:r>
              <a:rPr lang="en-US" altLang="ja-JP" sz="2600" dirty="0"/>
              <a:t>     }</a:t>
            </a:r>
          </a:p>
          <a:p>
            <a:pPr eaLnBrk="1" hangingPunct="1">
              <a:spcBef>
                <a:spcPct val="0"/>
              </a:spcBef>
              <a:buClrTx/>
              <a:buSzTx/>
              <a:buFontTx/>
              <a:buNone/>
            </a:pPr>
            <a:r>
              <a:rPr lang="en-US" altLang="ja-JP" sz="2600" dirty="0"/>
              <a:t>     if (token </a:t>
            </a:r>
            <a:r>
              <a:rPr lang="ja-JP" altLang="en-US" sz="2600" dirty="0"/>
              <a:t>∈ </a:t>
            </a:r>
            <a:r>
              <a:rPr lang="en-US" altLang="ja-JP" sz="2600" dirty="0"/>
              <a:t>First (&lt;Expression&gt;)) </a:t>
            </a:r>
            <a:r>
              <a:rPr lang="en-US" altLang="ja-JP" sz="2600" dirty="0" err="1"/>
              <a:t>parseExpression</a:t>
            </a:r>
            <a:r>
              <a:rPr lang="en-US" altLang="ja-JP" sz="2600" dirty="0"/>
              <a:t>(); </a:t>
            </a:r>
          </a:p>
          <a:p>
            <a:pPr eaLnBrk="1" hangingPunct="1">
              <a:spcBef>
                <a:spcPct val="0"/>
              </a:spcBef>
              <a:buClrTx/>
              <a:buSzTx/>
              <a:buFontTx/>
              <a:buNone/>
            </a:pPr>
            <a:r>
              <a:rPr lang="en-US" altLang="ja-JP" sz="2600" dirty="0"/>
              <a:t>         else </a:t>
            </a:r>
            <a:r>
              <a:rPr lang="en-US" altLang="ja-JP" sz="2600" dirty="0" err="1"/>
              <a:t>syntaxError</a:t>
            </a:r>
            <a:r>
              <a:rPr lang="en-US" altLang="ja-JP" sz="2600" dirty="0"/>
              <a:t>();</a:t>
            </a:r>
          </a:p>
          <a:p>
            <a:pPr eaLnBrk="1" hangingPunct="1">
              <a:spcBef>
                <a:spcPct val="0"/>
              </a:spcBef>
              <a:buClrTx/>
              <a:buSzTx/>
              <a:buFontTx/>
              <a:buNone/>
            </a:pPr>
            <a:r>
              <a:rPr lang="en-US" altLang="ja-JP" sz="2600" dirty="0"/>
              <a:t>     </a:t>
            </a:r>
            <a:r>
              <a:rPr lang="en-US" altLang="ja-JP" sz="2600" dirty="0">
                <a:solidFill>
                  <a:srgbClr val="FFCCFF"/>
                </a:solidFill>
              </a:rPr>
              <a:t>if (op == “+=”)</a:t>
            </a:r>
            <a:r>
              <a:rPr lang="en-US" altLang="ja-JP" sz="2600" dirty="0"/>
              <a:t> appendCode (ADD);</a:t>
            </a:r>
          </a:p>
          <a:p>
            <a:pPr eaLnBrk="1" hangingPunct="1">
              <a:spcBef>
                <a:spcPct val="0"/>
              </a:spcBef>
              <a:buClrTx/>
              <a:buSzTx/>
              <a:buFontTx/>
              <a:buNone/>
            </a:pPr>
            <a:r>
              <a:rPr lang="en-US" altLang="ja-JP" sz="2600" dirty="0"/>
              <a:t>     else  </a:t>
            </a:r>
            <a:r>
              <a:rPr lang="en-US" altLang="ja-JP" sz="2600" dirty="0">
                <a:solidFill>
                  <a:srgbClr val="FFCCFF"/>
                </a:solidFill>
              </a:rPr>
              <a:t>if (op == “-=”)</a:t>
            </a:r>
            <a:r>
              <a:rPr lang="en-US" altLang="ja-JP" sz="2600" dirty="0"/>
              <a:t> appendCode (SUB);</a:t>
            </a:r>
          </a:p>
          <a:p>
            <a:pPr eaLnBrk="1" hangingPunct="1">
              <a:spcBef>
                <a:spcPct val="0"/>
              </a:spcBef>
              <a:buClrTx/>
              <a:buSzTx/>
              <a:buFontTx/>
              <a:buNone/>
            </a:pPr>
            <a:r>
              <a:rPr lang="en-US" altLang="ja-JP" sz="2600" dirty="0"/>
              <a:t>     appendCode (ASSGN);</a:t>
            </a:r>
          </a:p>
          <a:p>
            <a:pPr eaLnBrk="1" hangingPunct="1">
              <a:spcBef>
                <a:spcPct val="0"/>
              </a:spcBef>
              <a:buClrTx/>
              <a:buSzTx/>
              <a:buFontTx/>
              <a:buNone/>
            </a:pPr>
            <a:r>
              <a:rPr lang="en-US" altLang="ja-JP" sz="2600"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sp>
        <p:nvSpPr>
          <p:cNvPr id="62467" name="Text Box 3"/>
          <p:cNvSpPr txBox="1">
            <a:spLocks noChangeArrowheads="1"/>
          </p:cNvSpPr>
          <p:nvPr/>
        </p:nvSpPr>
        <p:spPr bwMode="auto">
          <a:xfrm>
            <a:off x="1295400" y="152400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&lt;</a:t>
            </a:r>
            <a:r>
              <a:rPr lang="en-US" altLang="ja-JP"/>
              <a:t>LFactor&gt; ::= &lt;Exp&gt;</a:t>
            </a:r>
            <a:r>
              <a:rPr lang="en-US" altLang="ja-JP" baseline="-25000"/>
              <a:t>1</a:t>
            </a:r>
            <a:r>
              <a:rPr lang="en-US" altLang="ja-JP"/>
              <a:t> “==” &lt;Exp&gt;</a:t>
            </a:r>
            <a:r>
              <a:rPr lang="en-US" altLang="ja-JP" baseline="-25000"/>
              <a:t>2</a:t>
            </a:r>
          </a:p>
        </p:txBody>
      </p:sp>
      <p:sp>
        <p:nvSpPr>
          <p:cNvPr id="708612" name="Rectangle 4"/>
          <p:cNvSpPr>
            <a:spLocks noChangeArrowheads="1"/>
          </p:cNvSpPr>
          <p:nvPr/>
        </p:nvSpPr>
        <p:spPr bwMode="auto">
          <a:xfrm>
            <a:off x="1752600" y="2667000"/>
            <a:ext cx="55626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&lt;</a:t>
            </a:r>
            <a:r>
              <a:rPr lang="en-US" altLang="ja-JP" sz="2800"/>
              <a:t>Exp&gt;</a:t>
            </a:r>
            <a:r>
              <a:rPr lang="en-US" altLang="ja-JP" sz="2800" baseline="-25000"/>
              <a:t>1</a:t>
            </a:r>
            <a:r>
              <a:rPr lang="en-US" altLang="ja-JP" sz="2800"/>
              <a:t> </a:t>
            </a:r>
            <a:r>
              <a:rPr lang="ja-JP" altLang="en-US" sz="2800"/>
              <a:t>のコード </a:t>
            </a:r>
            <a:r>
              <a:rPr lang="ja-JP" altLang="en-US" sz="2400"/>
              <a:t>(右辺値</a:t>
            </a:r>
            <a:r>
              <a:rPr lang="ja-JP" altLang="en-US" sz="2800"/>
              <a:t>)</a:t>
            </a:r>
          </a:p>
          <a:p>
            <a:pPr eaLnBrk="1" hangingPunct="1"/>
            <a:r>
              <a:rPr lang="ja-JP" altLang="en-US" sz="2800"/>
              <a:t>        &lt;</a:t>
            </a:r>
            <a:r>
              <a:rPr lang="en-US" altLang="ja-JP" sz="2800"/>
              <a:t>Exp&gt;</a:t>
            </a:r>
            <a:r>
              <a:rPr lang="en-US" altLang="ja-JP" sz="2800" baseline="-25000"/>
              <a:t>2</a:t>
            </a:r>
            <a:r>
              <a:rPr lang="en-US" altLang="ja-JP" sz="2800"/>
              <a:t> </a:t>
            </a:r>
            <a:r>
              <a:rPr lang="ja-JP" altLang="en-US" sz="2800"/>
              <a:t>のコード </a:t>
            </a:r>
            <a:r>
              <a:rPr lang="ja-JP" altLang="en-US" sz="2400"/>
              <a:t>(右辺値)</a:t>
            </a:r>
          </a:p>
          <a:p>
            <a:pPr eaLnBrk="1" hangingPunct="1"/>
            <a:r>
              <a:rPr lang="en-US" altLang="ja-JP" sz="2800"/>
              <a:t>        COMP</a:t>
            </a:r>
          </a:p>
          <a:p>
            <a:pPr eaLnBrk="1" hangingPunct="1"/>
            <a:r>
              <a:rPr lang="en-US" altLang="ja-JP" sz="2800"/>
              <a:t>        BEQ     (L1)</a:t>
            </a:r>
          </a:p>
          <a:p>
            <a:pPr eaLnBrk="1" hangingPunct="1"/>
            <a:r>
              <a:rPr lang="en-US" altLang="ja-JP" sz="2800"/>
              <a:t>        PUSHI 0</a:t>
            </a:r>
          </a:p>
          <a:p>
            <a:pPr eaLnBrk="1" hangingPunct="1"/>
            <a:r>
              <a:rPr lang="en-US" altLang="ja-JP" sz="2800"/>
              <a:t>        JUMP   (L2)</a:t>
            </a:r>
          </a:p>
          <a:p>
            <a:pPr eaLnBrk="1" hangingPunct="1"/>
            <a:r>
              <a:rPr lang="en-US" altLang="ja-JP" sz="2800"/>
              <a:t>(L1) PUSHI 1</a:t>
            </a:r>
          </a:p>
          <a:p>
            <a:pPr eaLnBrk="1" hangingPunct="1"/>
            <a:r>
              <a:rPr lang="en-US" altLang="ja-JP" sz="2800"/>
              <a:t>(L2)  </a:t>
            </a:r>
          </a:p>
          <a:p>
            <a:pPr eaLnBrk="1" hangingPunct="1"/>
            <a:endParaRPr lang="en-US" altLang="ja-JP" sz="2800"/>
          </a:p>
        </p:txBody>
      </p:sp>
      <p:sp useBgFill="1">
        <p:nvSpPr>
          <p:cNvPr id="708613" name="AutoShape 5"/>
          <p:cNvSpPr>
            <a:spLocks noChangeArrowheads="1"/>
          </p:cNvSpPr>
          <p:nvPr/>
        </p:nvSpPr>
        <p:spPr bwMode="auto">
          <a:xfrm>
            <a:off x="5105400" y="4038600"/>
            <a:ext cx="3352800" cy="609600"/>
          </a:xfrm>
          <a:prstGeom prst="wedgeRoundRectCallout">
            <a:avLst>
              <a:gd name="adj1" fmla="val -71306"/>
              <a:gd name="adj2" fmla="val -755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3番地先へジャンプ</a:t>
            </a:r>
            <a:endParaRPr lang="en-US" altLang="ja-JP" sz="2800"/>
          </a:p>
        </p:txBody>
      </p:sp>
      <p:sp useBgFill="1">
        <p:nvSpPr>
          <p:cNvPr id="708614" name="AutoShape 6"/>
          <p:cNvSpPr>
            <a:spLocks noChangeArrowheads="1"/>
          </p:cNvSpPr>
          <p:nvPr/>
        </p:nvSpPr>
        <p:spPr bwMode="auto">
          <a:xfrm>
            <a:off x="5105400" y="4724400"/>
            <a:ext cx="3352800" cy="609600"/>
          </a:xfrm>
          <a:prstGeom prst="wedgeRoundRectCallout">
            <a:avLst>
              <a:gd name="adj1" fmla="val -69981"/>
              <a:gd name="adj2" fmla="val 989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2番地先へジャンプ</a:t>
            </a:r>
            <a:endParaRPr lang="en-US" altLang="ja-JP" sz="2800"/>
          </a:p>
        </p:txBody>
      </p:sp>
      <p:sp>
        <p:nvSpPr>
          <p:cNvPr id="708615" name="Text Box 7"/>
          <p:cNvSpPr txBox="1">
            <a:spLocks noChangeArrowheads="1"/>
          </p:cNvSpPr>
          <p:nvPr/>
        </p:nvSpPr>
        <p:spPr bwMode="auto">
          <a:xfrm>
            <a:off x="3352800" y="2057400"/>
            <a:ext cx="4264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Exp&gt;</a:t>
            </a:r>
            <a:r>
              <a:rPr lang="en-US" altLang="ja-JP" sz="2800" baseline="-25000"/>
              <a:t>1</a:t>
            </a:r>
            <a:r>
              <a:rPr lang="en-US" altLang="ja-JP" sz="2800"/>
              <a:t> == &lt;Exp&gt;</a:t>
            </a:r>
            <a:r>
              <a:rPr lang="en-US" altLang="ja-JP" sz="2800" baseline="-25000"/>
              <a:t>2</a:t>
            </a:r>
            <a:r>
              <a:rPr lang="en-US" altLang="ja-JP" sz="2800"/>
              <a:t> </a:t>
            </a:r>
            <a:r>
              <a:rPr lang="ja-JP" altLang="en-US" sz="2800"/>
              <a:t>ならば 1</a:t>
            </a:r>
          </a:p>
        </p:txBody>
      </p:sp>
      <p:sp useBgFill="1">
        <p:nvSpPr>
          <p:cNvPr id="708616" name="Text Box 8"/>
          <p:cNvSpPr txBox="1">
            <a:spLocks noChangeArrowheads="1"/>
          </p:cNvSpPr>
          <p:nvPr/>
        </p:nvSpPr>
        <p:spPr bwMode="auto">
          <a:xfrm>
            <a:off x="4648200" y="5638800"/>
            <a:ext cx="3398838" cy="579438"/>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Iseg </a:t>
            </a:r>
            <a:r>
              <a:rPr lang="ja-JP" altLang="en-US"/>
              <a:t>の番地が必要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8615"/>
                                        </p:tgtEl>
                                        <p:attrNameLst>
                                          <p:attrName>style.visibility</p:attrName>
                                        </p:attrNameLst>
                                      </p:cBhvr>
                                      <p:to>
                                        <p:strVal val="visible"/>
                                      </p:to>
                                    </p:set>
                                    <p:animEffect transition="in" filter="checkerboard(across)">
                                      <p:cBhvr>
                                        <p:cTn id="7" dur="500"/>
                                        <p:tgtEl>
                                          <p:spTgt spid="7086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8612"/>
                                        </p:tgtEl>
                                        <p:attrNameLst>
                                          <p:attrName>style.visibility</p:attrName>
                                        </p:attrNameLst>
                                      </p:cBhvr>
                                      <p:to>
                                        <p:strVal val="visible"/>
                                      </p:to>
                                    </p:set>
                                    <p:animEffect transition="in" filter="checkerboard(across)">
                                      <p:cBhvr>
                                        <p:cTn id="12" dur="500"/>
                                        <p:tgtEl>
                                          <p:spTgt spid="7086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08613"/>
                                        </p:tgtEl>
                                        <p:attrNameLst>
                                          <p:attrName>style.visibility</p:attrName>
                                        </p:attrNameLst>
                                      </p:cBhvr>
                                      <p:to>
                                        <p:strVal val="visible"/>
                                      </p:to>
                                    </p:set>
                                    <p:animEffect transition="in" filter="checkerboard(across)">
                                      <p:cBhvr>
                                        <p:cTn id="17" dur="500"/>
                                        <p:tgtEl>
                                          <p:spTgt spid="7086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08614"/>
                                        </p:tgtEl>
                                        <p:attrNameLst>
                                          <p:attrName>style.visibility</p:attrName>
                                        </p:attrNameLst>
                                      </p:cBhvr>
                                      <p:to>
                                        <p:strVal val="visible"/>
                                      </p:to>
                                    </p:set>
                                    <p:animEffect transition="in" filter="checkerboard(across)">
                                      <p:cBhvr>
                                        <p:cTn id="22" dur="500"/>
                                        <p:tgtEl>
                                          <p:spTgt spid="7086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08616"/>
                                        </p:tgtEl>
                                        <p:attrNameLst>
                                          <p:attrName>style.visibility</p:attrName>
                                        </p:attrNameLst>
                                      </p:cBhvr>
                                      <p:to>
                                        <p:strVal val="visible"/>
                                      </p:to>
                                    </p:set>
                                    <p:animEffect transition="in" filter="checkerboard(across)">
                                      <p:cBhvr>
                                        <p:cTn id="27" dur="500"/>
                                        <p:tgtEl>
                                          <p:spTgt spid="708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12" grpId="0" animBg="1" autoUpdateAnimBg="0"/>
      <p:bldP spid="708613" grpId="0" animBg="1" autoUpdateAnimBg="0"/>
      <p:bldP spid="708614" grpId="0" animBg="1" autoUpdateAnimBg="0"/>
      <p:bldP spid="708615" grpId="0" autoUpdateAnimBg="0"/>
      <p:bldP spid="708616"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の番地</a:t>
            </a:r>
          </a:p>
        </p:txBody>
      </p:sp>
      <p:sp>
        <p:nvSpPr>
          <p:cNvPr id="63491" name="Rectangle 3"/>
          <p:cNvSpPr>
            <a:spLocks noGrp="1" noChangeArrowheads="1"/>
          </p:cNvSpPr>
          <p:nvPr>
            <p:ph type="body" idx="4294967295"/>
          </p:nvPr>
        </p:nvSpPr>
        <p:spPr>
          <a:xfrm>
            <a:off x="1066800" y="1981200"/>
            <a:ext cx="7620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PseudoIseg.appendCode</a:t>
            </a:r>
            <a:r>
              <a:rPr lang="en-US" altLang="ja-JP" dirty="0">
                <a:effectLst/>
              </a:rPr>
              <a:t> ()</a:t>
            </a:r>
            <a:r>
              <a:rPr lang="ja-JP" altLang="en-US" dirty="0">
                <a:effectLst/>
              </a:rPr>
              <a:t>の返り値</a:t>
            </a:r>
          </a:p>
          <a:p>
            <a:pPr lvl="1"/>
            <a:r>
              <a:rPr lang="ja-JP" altLang="en-US" dirty="0">
                <a:effectLst/>
              </a:rPr>
              <a:t>命令を積んだ </a:t>
            </a:r>
            <a:r>
              <a:rPr lang="en-US" altLang="ja-JP" dirty="0" err="1">
                <a:effectLst/>
              </a:rPr>
              <a:t>Iseg</a:t>
            </a:r>
            <a:r>
              <a:rPr lang="en-US" altLang="ja-JP" dirty="0">
                <a:effectLst/>
              </a:rPr>
              <a:t> </a:t>
            </a:r>
            <a:r>
              <a:rPr lang="ja-JP" altLang="en-US" dirty="0">
                <a:effectLst/>
              </a:rPr>
              <a:t>のアドレス</a:t>
            </a:r>
          </a:p>
        </p:txBody>
      </p:sp>
      <p:grpSp>
        <p:nvGrpSpPr>
          <p:cNvPr id="711684" name="Group 4"/>
          <p:cNvGrpSpPr>
            <a:grpSpLocks/>
          </p:cNvGrpSpPr>
          <p:nvPr/>
        </p:nvGrpSpPr>
        <p:grpSpPr bwMode="auto">
          <a:xfrm>
            <a:off x="990600" y="3276600"/>
            <a:ext cx="6324600" cy="3048000"/>
            <a:chOff x="624" y="2064"/>
            <a:chExt cx="3984" cy="1920"/>
          </a:xfrm>
        </p:grpSpPr>
        <p:sp>
          <p:nvSpPr>
            <p:cNvPr id="63495" name="Text Box 5"/>
            <p:cNvSpPr txBox="1">
              <a:spLocks noChangeArrowheads="1"/>
            </p:cNvSpPr>
            <p:nvPr/>
          </p:nvSpPr>
          <p:spPr bwMode="auto">
            <a:xfrm>
              <a:off x="624" y="2064"/>
              <a:ext cx="45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a:t>
              </a:r>
            </a:p>
          </p:txBody>
        </p:sp>
        <p:sp>
          <p:nvSpPr>
            <p:cNvPr id="63496" name="Rectangle 6"/>
            <p:cNvSpPr>
              <a:spLocks noChangeArrowheads="1"/>
            </p:cNvSpPr>
            <p:nvPr/>
          </p:nvSpPr>
          <p:spPr bwMode="auto">
            <a:xfrm>
              <a:off x="768" y="2448"/>
              <a:ext cx="3840" cy="67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 </a:t>
              </a:r>
              <a:r>
                <a:rPr lang="en-US" altLang="ja-JP" sz="2800" dirty="0" err="1"/>
                <a:t>iseg.appendCode</a:t>
              </a:r>
              <a:r>
                <a:rPr lang="en-US" altLang="ja-JP" sz="2800" dirty="0"/>
                <a:t> (</a:t>
              </a:r>
              <a:r>
                <a:rPr lang="en-US" altLang="ja-JP" sz="2800" dirty="0" err="1"/>
                <a:t>Operetor.PUSHI</a:t>
              </a:r>
              <a:r>
                <a:rPr lang="en-US" altLang="ja-JP" sz="2800" dirty="0"/>
                <a:t>, 20);</a:t>
              </a:r>
            </a:p>
            <a:p>
              <a:pPr eaLnBrk="1" hangingPunct="1"/>
              <a:r>
                <a:rPr lang="en-US" altLang="ja-JP" sz="2800" dirty="0"/>
                <a:t> </a:t>
              </a:r>
              <a:r>
                <a:rPr lang="en-US" altLang="ja-JP" sz="2800" dirty="0" err="1"/>
                <a:t>iseg.appendCode</a:t>
              </a:r>
              <a:r>
                <a:rPr lang="en-US" altLang="ja-JP" sz="2800" dirty="0"/>
                <a:t> (Operetor.INC);</a:t>
              </a:r>
            </a:p>
          </p:txBody>
        </p:sp>
        <p:sp>
          <p:nvSpPr>
            <p:cNvPr id="63497" name="Rectangle 7"/>
            <p:cNvSpPr>
              <a:spLocks noChangeArrowheads="1"/>
            </p:cNvSpPr>
            <p:nvPr/>
          </p:nvSpPr>
          <p:spPr bwMode="auto">
            <a:xfrm>
              <a:off x="816" y="3408"/>
              <a:ext cx="2064" cy="57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30  </a:t>
              </a:r>
              <a:r>
                <a:rPr lang="en-US" altLang="ja-JP" sz="2800"/>
                <a:t>PUSHI  20</a:t>
              </a:r>
            </a:p>
            <a:p>
              <a:pPr eaLnBrk="1" hangingPunct="1"/>
              <a:r>
                <a:rPr lang="en-US" altLang="ja-JP" sz="2800"/>
                <a:t>31  INC</a:t>
              </a:r>
            </a:p>
          </p:txBody>
        </p:sp>
        <p:sp>
          <p:nvSpPr>
            <p:cNvPr id="63498" name="Text Box 8"/>
            <p:cNvSpPr txBox="1">
              <a:spLocks noChangeArrowheads="1"/>
            </p:cNvSpPr>
            <p:nvPr/>
          </p:nvSpPr>
          <p:spPr bwMode="auto">
            <a:xfrm>
              <a:off x="1584" y="3072"/>
              <a:ext cx="54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Iseg</a:t>
              </a:r>
            </a:p>
          </p:txBody>
        </p:sp>
      </p:grpSp>
      <p:sp useBgFill="1">
        <p:nvSpPr>
          <p:cNvPr id="711689" name="AutoShape 9"/>
          <p:cNvSpPr>
            <a:spLocks noChangeArrowheads="1"/>
          </p:cNvSpPr>
          <p:nvPr/>
        </p:nvSpPr>
        <p:spPr bwMode="auto">
          <a:xfrm>
            <a:off x="6324600" y="3200400"/>
            <a:ext cx="2209800" cy="609600"/>
          </a:xfrm>
          <a:prstGeom prst="wedgeRoundRectCallout">
            <a:avLst>
              <a:gd name="adj1" fmla="val -37282"/>
              <a:gd name="adj2" fmla="val 8489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返り値 = 30</a:t>
            </a:r>
          </a:p>
        </p:txBody>
      </p:sp>
      <p:sp useBgFill="1">
        <p:nvSpPr>
          <p:cNvPr id="711690" name="AutoShape 10"/>
          <p:cNvSpPr>
            <a:spLocks noChangeArrowheads="1"/>
          </p:cNvSpPr>
          <p:nvPr/>
        </p:nvSpPr>
        <p:spPr bwMode="auto">
          <a:xfrm>
            <a:off x="6172200" y="5181600"/>
            <a:ext cx="2209800" cy="609600"/>
          </a:xfrm>
          <a:prstGeom prst="wedgeRoundRectCallout">
            <a:avLst>
              <a:gd name="adj1" fmla="val -47630"/>
              <a:gd name="adj2" fmla="val -11015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返り値 = 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11684"/>
                                        </p:tgtEl>
                                        <p:attrNameLst>
                                          <p:attrName>style.visibility</p:attrName>
                                        </p:attrNameLst>
                                      </p:cBhvr>
                                      <p:to>
                                        <p:strVal val="visible"/>
                                      </p:to>
                                    </p:set>
                                    <p:animEffect transition="in" filter="checkerboard(across)">
                                      <p:cBhvr>
                                        <p:cTn id="7" dur="500"/>
                                        <p:tgtEl>
                                          <p:spTgt spid="7116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11689"/>
                                        </p:tgtEl>
                                        <p:attrNameLst>
                                          <p:attrName>style.visibility</p:attrName>
                                        </p:attrNameLst>
                                      </p:cBhvr>
                                      <p:to>
                                        <p:strVal val="visible"/>
                                      </p:to>
                                    </p:set>
                                    <p:animEffect transition="in" filter="checkerboard(across)">
                                      <p:cBhvr>
                                        <p:cTn id="12" dur="500"/>
                                        <p:tgtEl>
                                          <p:spTgt spid="7116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11690"/>
                                        </p:tgtEl>
                                        <p:attrNameLst>
                                          <p:attrName>style.visibility</p:attrName>
                                        </p:attrNameLst>
                                      </p:cBhvr>
                                      <p:to>
                                        <p:strVal val="visible"/>
                                      </p:to>
                                    </p:set>
                                    <p:animEffect transition="in" filter="checkerboard(across)">
                                      <p:cBhvr>
                                        <p:cTn id="17" dur="500"/>
                                        <p:tgtEl>
                                          <p:spTgt spid="711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1689" grpId="0" animBg="1" autoUpdateAnimBg="0"/>
      <p:bldP spid="711690" grpId="0" animBg="1"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1066800" y="2286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sp>
        <p:nvSpPr>
          <p:cNvPr id="64515" name="Rectangle 3"/>
          <p:cNvSpPr>
            <a:spLocks noChangeArrowheads="1"/>
          </p:cNvSpPr>
          <p:nvPr/>
        </p:nvSpPr>
        <p:spPr bwMode="auto">
          <a:xfrm>
            <a:off x="457200" y="990600"/>
            <a:ext cx="8229600" cy="563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void </a:t>
            </a:r>
            <a:r>
              <a:rPr lang="en-US" altLang="ja-JP" sz="2600" dirty="0" err="1"/>
              <a:t>parseLFactor</a:t>
            </a:r>
            <a:r>
              <a:rPr lang="en-US" altLang="ja-JP" sz="2600" dirty="0"/>
              <a:t>();</a:t>
            </a:r>
          </a:p>
          <a:p>
            <a:pPr eaLnBrk="1" hangingPunct="1"/>
            <a:r>
              <a:rPr lang="en-US" altLang="ja-JP" sz="2600" dirty="0"/>
              <a:t>    if (token </a:t>
            </a:r>
            <a:r>
              <a:rPr lang="ja-JP" altLang="en-US" sz="2600" dirty="0"/>
              <a:t>∈ </a:t>
            </a:r>
            <a:r>
              <a:rPr lang="en-US" altLang="ja-JP" sz="2600" dirty="0"/>
              <a:t>First (&lt;</a:t>
            </a:r>
            <a:r>
              <a:rPr lang="en-US" altLang="ja-JP" sz="2600" dirty="0" err="1"/>
              <a:t>AExp</a:t>
            </a:r>
            <a:r>
              <a:rPr lang="en-US" altLang="ja-JP" sz="2600" dirty="0"/>
              <a:t>&gt;)) </a:t>
            </a:r>
            <a:r>
              <a:rPr lang="en-US" altLang="ja-JP" sz="2600" dirty="0" err="1"/>
              <a:t>parseAExp</a:t>
            </a:r>
            <a:r>
              <a:rPr lang="en-US" altLang="ja-JP" sz="2600" dirty="0"/>
              <a:t>();</a:t>
            </a:r>
          </a:p>
          <a:p>
            <a:pPr eaLnBrk="1" hangingPunct="1"/>
            <a:r>
              <a:rPr lang="en-US" altLang="ja-JP" sz="2600" dirty="0"/>
              <a:t>        else </a:t>
            </a:r>
            <a:r>
              <a:rPr lang="en-US" altLang="ja-JP" sz="2600" dirty="0" err="1"/>
              <a:t>syntaxError</a:t>
            </a:r>
            <a:r>
              <a:rPr lang="en-US" altLang="ja-JP" sz="2600" dirty="0"/>
              <a:t>();</a:t>
            </a:r>
          </a:p>
          <a:p>
            <a:pPr eaLnBrk="1" hangingPunct="1"/>
            <a:r>
              <a:rPr lang="en-US" altLang="ja-JP" sz="2600" dirty="0"/>
              <a:t>    if (token == “==”) {</a:t>
            </a:r>
          </a:p>
          <a:p>
            <a:pPr eaLnBrk="1" hangingPunct="1"/>
            <a:r>
              <a:rPr lang="en-US" altLang="ja-JP" sz="2600" dirty="0"/>
              <a:t>        token = </a:t>
            </a:r>
            <a:r>
              <a:rPr lang="en-US" altLang="ja-JP" sz="2600" dirty="0" err="1"/>
              <a:t>nextToken</a:t>
            </a:r>
            <a:r>
              <a:rPr lang="en-US" altLang="ja-JP" sz="2600" dirty="0"/>
              <a:t>();</a:t>
            </a:r>
          </a:p>
          <a:p>
            <a:pPr eaLnBrk="1" hangingPunct="1"/>
            <a:r>
              <a:rPr lang="en-US" altLang="ja-JP" sz="2600" dirty="0"/>
              <a:t>        if (token </a:t>
            </a:r>
            <a:r>
              <a:rPr lang="ja-JP" altLang="en-US" sz="2600" dirty="0"/>
              <a:t>∈ </a:t>
            </a:r>
            <a:r>
              <a:rPr lang="en-US" altLang="ja-JP" sz="2600" dirty="0"/>
              <a:t>First (&lt;</a:t>
            </a:r>
            <a:r>
              <a:rPr lang="en-US" altLang="ja-JP" sz="2600" dirty="0" err="1"/>
              <a:t>AExp</a:t>
            </a:r>
            <a:r>
              <a:rPr lang="en-US" altLang="ja-JP" sz="2600" dirty="0"/>
              <a:t>&gt;)) </a:t>
            </a:r>
            <a:r>
              <a:rPr lang="en-US" altLang="ja-JP" sz="2600" dirty="0" err="1"/>
              <a:t>parseAExp</a:t>
            </a:r>
            <a:r>
              <a:rPr lang="en-US" altLang="ja-JP" sz="2600" dirty="0"/>
              <a:t>();</a:t>
            </a:r>
          </a:p>
          <a:p>
            <a:pPr eaLnBrk="1" hangingPunct="1"/>
            <a:r>
              <a:rPr lang="en-US" altLang="ja-JP" sz="2600" dirty="0"/>
              <a:t>            else </a:t>
            </a:r>
            <a:r>
              <a:rPr lang="en-US" altLang="ja-JP" sz="2600" dirty="0" err="1"/>
              <a:t>syntaxError</a:t>
            </a:r>
            <a:r>
              <a:rPr lang="en-US" altLang="ja-JP" sz="2600" dirty="0"/>
              <a:t>();</a:t>
            </a:r>
          </a:p>
          <a:p>
            <a:pPr eaLnBrk="1" hangingPunct="1"/>
            <a:r>
              <a:rPr lang="en-US" altLang="ja-JP" sz="2600" dirty="0"/>
              <a:t>        int </a:t>
            </a:r>
            <a:r>
              <a:rPr lang="en-US" altLang="ja-JP" sz="2600" dirty="0" err="1">
                <a:solidFill>
                  <a:srgbClr val="FFCCFF"/>
                </a:solidFill>
              </a:rPr>
              <a:t>compAddr</a:t>
            </a:r>
            <a:r>
              <a:rPr lang="en-US" altLang="ja-JP" sz="2600" dirty="0">
                <a:solidFill>
                  <a:srgbClr val="FFCCFF"/>
                </a:solidFill>
              </a:rPr>
              <a:t> = appendCode (COMP);</a:t>
            </a:r>
          </a:p>
          <a:p>
            <a:pPr eaLnBrk="1" hangingPunct="1"/>
            <a:r>
              <a:rPr lang="en-US" altLang="ja-JP" sz="2600" dirty="0"/>
              <a:t>        appendCode (BEQ, </a:t>
            </a:r>
            <a:r>
              <a:rPr lang="en-US" altLang="ja-JP" sz="2600" dirty="0">
                <a:solidFill>
                  <a:srgbClr val="FFCCFF"/>
                </a:solidFill>
              </a:rPr>
              <a:t>compAddr+4</a:t>
            </a:r>
            <a:r>
              <a:rPr lang="en-US" altLang="ja-JP" sz="2600" dirty="0"/>
              <a:t>) ;</a:t>
            </a:r>
          </a:p>
          <a:p>
            <a:pPr eaLnBrk="1" hangingPunct="1"/>
            <a:r>
              <a:rPr lang="en-US" altLang="ja-JP" sz="2600" dirty="0"/>
              <a:t>        appendCode (PUSHI, 0);</a:t>
            </a:r>
          </a:p>
          <a:p>
            <a:pPr eaLnBrk="1" hangingPunct="1"/>
            <a:r>
              <a:rPr lang="en-US" altLang="ja-JP" sz="2600" dirty="0"/>
              <a:t>        appendCode (JUMP, </a:t>
            </a:r>
            <a:r>
              <a:rPr lang="en-US" altLang="ja-JP" sz="2600" dirty="0">
                <a:solidFill>
                  <a:srgbClr val="FFCCFF"/>
                </a:solidFill>
              </a:rPr>
              <a:t>compAddr+5</a:t>
            </a:r>
            <a:r>
              <a:rPr lang="en-US" altLang="ja-JP" sz="2600" dirty="0"/>
              <a:t>);</a:t>
            </a:r>
          </a:p>
          <a:p>
            <a:pPr eaLnBrk="1" hangingPunct="1"/>
            <a:r>
              <a:rPr lang="en-US" altLang="ja-JP" sz="2600" dirty="0"/>
              <a:t>        appendCode (PUSHI, 1);</a:t>
            </a:r>
          </a:p>
          <a:p>
            <a:pPr eaLnBrk="1" hangingPunct="1"/>
            <a:r>
              <a:rPr lang="en-US" altLang="ja-JP" sz="2600" dirty="0"/>
              <a:t>   }</a:t>
            </a:r>
          </a:p>
          <a:p>
            <a:pPr eaLnBrk="1" hangingPunct="1"/>
            <a:r>
              <a:rPr lang="en-US" altLang="ja-JP" sz="2600" dirty="0"/>
              <a:t>}</a:t>
            </a:r>
          </a:p>
        </p:txBody>
      </p:sp>
      <p:sp useBgFill="1">
        <p:nvSpPr>
          <p:cNvPr id="709636" name="AutoShape 4"/>
          <p:cNvSpPr>
            <a:spLocks noChangeArrowheads="1"/>
          </p:cNvSpPr>
          <p:nvPr/>
        </p:nvSpPr>
        <p:spPr bwMode="auto">
          <a:xfrm>
            <a:off x="6553200" y="4267200"/>
            <a:ext cx="2362200" cy="914400"/>
          </a:xfrm>
          <a:prstGeom prst="wedgeRoundRectCallout">
            <a:avLst>
              <a:gd name="adj1" fmla="val -63708"/>
              <a:gd name="adj2" fmla="val -5330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COMP </a:t>
            </a:r>
            <a:r>
              <a:rPr lang="ja-JP" altLang="en-US" sz="2400"/>
              <a:t>の</a:t>
            </a:r>
          </a:p>
          <a:p>
            <a:pPr algn="ctr" eaLnBrk="1" hangingPunct="1"/>
            <a:r>
              <a:rPr lang="ja-JP" altLang="en-US" sz="2400"/>
              <a:t>アドレスを得る</a:t>
            </a:r>
          </a:p>
        </p:txBody>
      </p:sp>
      <p:sp>
        <p:nvSpPr>
          <p:cNvPr id="709638" name="Rectangle 6"/>
          <p:cNvSpPr>
            <a:spLocks noChangeArrowheads="1"/>
          </p:cNvSpPr>
          <p:nvPr/>
        </p:nvSpPr>
        <p:spPr bwMode="auto">
          <a:xfrm>
            <a:off x="6324600" y="838200"/>
            <a:ext cx="25146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200 COMP</a:t>
            </a:r>
          </a:p>
          <a:p>
            <a:pPr eaLnBrk="1" hangingPunct="1"/>
            <a:r>
              <a:rPr lang="en-US" altLang="ja-JP" sz="2800"/>
              <a:t>201 BEQ     204</a:t>
            </a:r>
          </a:p>
          <a:p>
            <a:pPr eaLnBrk="1" hangingPunct="1"/>
            <a:r>
              <a:rPr lang="en-US" altLang="ja-JP" sz="2800"/>
              <a:t>202 PUSHI 0</a:t>
            </a:r>
          </a:p>
          <a:p>
            <a:pPr eaLnBrk="1" hangingPunct="1"/>
            <a:r>
              <a:rPr lang="en-US" altLang="ja-JP" sz="2800"/>
              <a:t>203 JUMP  205</a:t>
            </a:r>
          </a:p>
          <a:p>
            <a:pPr eaLnBrk="1" hangingPunct="1"/>
            <a:r>
              <a:rPr lang="en-US" altLang="ja-JP" sz="2800"/>
              <a:t>204 PUSHI 1</a:t>
            </a:r>
          </a:p>
          <a:p>
            <a:pPr eaLnBrk="1" hangingPunct="1"/>
            <a:r>
              <a:rPr lang="en-US" altLang="ja-JP" sz="2800"/>
              <a:t>205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9636"/>
                                        </p:tgtEl>
                                        <p:attrNameLst>
                                          <p:attrName>style.visibility</p:attrName>
                                        </p:attrNameLst>
                                      </p:cBhvr>
                                      <p:to>
                                        <p:strVal val="visible"/>
                                      </p:to>
                                    </p:set>
                                    <p:animEffect transition="in" filter="checkerboard(across)">
                                      <p:cBhvr>
                                        <p:cTn id="7" dur="500"/>
                                        <p:tgtEl>
                                          <p:spTgt spid="70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9638"/>
                                        </p:tgtEl>
                                        <p:attrNameLst>
                                          <p:attrName>style.visibility</p:attrName>
                                        </p:attrNameLst>
                                      </p:cBhvr>
                                      <p:to>
                                        <p:strVal val="visible"/>
                                      </p:to>
                                    </p:set>
                                    <p:animEffect transition="in" filter="checkerboard(across)">
                                      <p:cBhvr>
                                        <p:cTn id="12" dur="500"/>
                                        <p:tgtEl>
                                          <p:spTgt spid="709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9636" grpId="0" animBg="1" autoUpdateAnimBg="0"/>
      <p:bldP spid="709638" grpId="0"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graphicFrame>
        <p:nvGraphicFramePr>
          <p:cNvPr id="722947" name="Group 3"/>
          <p:cNvGraphicFramePr>
            <a:graphicFrameLocks noGrp="1"/>
          </p:cNvGraphicFramePr>
          <p:nvPr/>
        </p:nvGraphicFramePr>
        <p:xfrm>
          <a:off x="4114800" y="2438400"/>
          <a:ext cx="3733800" cy="3642142"/>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分岐コード</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BEQ</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BNE</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BLE</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BGE</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65565" name="Rectangle 29"/>
          <p:cNvSpPr>
            <a:spLocks noChangeArrowheads="1"/>
          </p:cNvSpPr>
          <p:nvPr/>
        </p:nvSpPr>
        <p:spPr bwMode="auto">
          <a:xfrm>
            <a:off x="1066800" y="2133600"/>
            <a:ext cx="2819400" cy="2895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        </a:t>
            </a:r>
            <a:r>
              <a:rPr lang="en-US" altLang="ja-JP" sz="2800" dirty="0"/>
              <a:t>COMP</a:t>
            </a:r>
          </a:p>
          <a:p>
            <a:pPr eaLnBrk="1" hangingPunct="1"/>
            <a:r>
              <a:rPr lang="en-US" altLang="ja-JP" sz="2800" dirty="0"/>
              <a:t>        </a:t>
            </a:r>
            <a:r>
              <a:rPr lang="en-US" altLang="ja-JP" sz="2800" b="1" dirty="0">
                <a:solidFill>
                  <a:srgbClr val="FFFF99"/>
                </a:solidFill>
              </a:rPr>
              <a:t>BEQ</a:t>
            </a:r>
            <a:r>
              <a:rPr lang="en-US" altLang="ja-JP" sz="2800" dirty="0">
                <a:solidFill>
                  <a:srgbClr val="FF99FF"/>
                </a:solidFill>
              </a:rPr>
              <a:t> </a:t>
            </a:r>
            <a:r>
              <a:rPr lang="en-US" altLang="ja-JP" sz="2800" dirty="0"/>
              <a:t>     (L1)</a:t>
            </a:r>
          </a:p>
          <a:p>
            <a:pPr eaLnBrk="1" hangingPunct="1"/>
            <a:r>
              <a:rPr lang="en-US" altLang="ja-JP" sz="2800" dirty="0"/>
              <a:t>        PUSHI  0</a:t>
            </a:r>
          </a:p>
          <a:p>
            <a:pPr eaLnBrk="1" hangingPunct="1"/>
            <a:r>
              <a:rPr lang="en-US" altLang="ja-JP" sz="2800" dirty="0"/>
              <a:t>        JUMP    (L2)</a:t>
            </a:r>
          </a:p>
          <a:p>
            <a:pPr eaLnBrk="1" hangingPunct="1"/>
            <a:r>
              <a:rPr lang="en-US" altLang="ja-JP" sz="2800" dirty="0"/>
              <a:t>(L1) PUSHI  1</a:t>
            </a:r>
          </a:p>
          <a:p>
            <a:pPr eaLnBrk="1" hangingPunct="1"/>
            <a:r>
              <a:rPr lang="en-US" altLang="ja-JP" sz="2800" dirty="0"/>
              <a:t>(L2)</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457200" y="152400"/>
            <a:ext cx="8382000" cy="632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void </a:t>
            </a:r>
            <a:r>
              <a:rPr lang="en-US" altLang="ja-JP" sz="2400" dirty="0" err="1"/>
              <a:t>parseLFactor</a:t>
            </a:r>
            <a:r>
              <a:rPr lang="en-US" altLang="ja-JP" sz="2400" dirty="0"/>
              <a:t>();</a:t>
            </a:r>
          </a:p>
          <a:p>
            <a:pPr eaLnBrk="1" hangingPunct="1"/>
            <a:r>
              <a:rPr lang="en-US" altLang="ja-JP" sz="2400" dirty="0"/>
              <a:t>    if (token </a:t>
            </a:r>
            <a:r>
              <a:rPr lang="ja-JP" altLang="en-US" sz="2400" dirty="0"/>
              <a:t>∈ </a:t>
            </a:r>
            <a:r>
              <a:rPr lang="en-US" altLang="ja-JP" sz="2400" dirty="0"/>
              <a:t>First (&lt;</a:t>
            </a:r>
            <a:r>
              <a:rPr lang="en-US" altLang="ja-JP" sz="2400" dirty="0" err="1"/>
              <a:t>AExp</a:t>
            </a:r>
            <a:r>
              <a:rPr lang="en-US" altLang="ja-JP" sz="2400" dirty="0"/>
              <a:t>&gt;)) </a:t>
            </a:r>
            <a:r>
              <a:rPr lang="en-US" altLang="ja-JP" sz="2400" dirty="0" err="1"/>
              <a:t>parseAExp</a:t>
            </a:r>
            <a:r>
              <a:rPr lang="en-US" altLang="ja-JP" sz="2400" dirty="0"/>
              <a:t>(); else </a:t>
            </a:r>
            <a:r>
              <a:rPr lang="en-US" altLang="ja-JP" sz="2400" dirty="0" err="1"/>
              <a:t>syntaxError</a:t>
            </a:r>
            <a:r>
              <a:rPr lang="en-US" altLang="ja-JP" sz="2400" dirty="0"/>
              <a:t>();</a:t>
            </a:r>
          </a:p>
          <a:p>
            <a:pPr eaLnBrk="1" hangingPunct="1"/>
            <a:r>
              <a:rPr lang="en-US" altLang="ja-JP" sz="2400" dirty="0"/>
              <a:t>    if (token == “==” || token == “&lt;” || token == “&lt;=”) {</a:t>
            </a:r>
          </a:p>
          <a:p>
            <a:pPr eaLnBrk="1" hangingPunct="1"/>
            <a:r>
              <a:rPr lang="en-US" altLang="ja-JP" sz="2400" dirty="0"/>
              <a:t>        Symbol </a:t>
            </a:r>
            <a:r>
              <a:rPr lang="en-US" altLang="ja-JP" sz="2400" dirty="0">
                <a:solidFill>
                  <a:srgbClr val="FFCCFF"/>
                </a:solidFill>
              </a:rPr>
              <a:t>op = </a:t>
            </a:r>
            <a:r>
              <a:rPr lang="en-US" altLang="ja-JP" sz="2400" dirty="0" err="1">
                <a:solidFill>
                  <a:srgbClr val="FFCCFF"/>
                </a:solidFill>
              </a:rPr>
              <a:t>token.getSymbol</a:t>
            </a:r>
            <a:r>
              <a:rPr lang="en-US" altLang="ja-JP" sz="2400" dirty="0">
                <a:solidFill>
                  <a:srgbClr val="FFCCFF"/>
                </a:solidFill>
              </a:rPr>
              <a:t>();</a:t>
            </a:r>
            <a:r>
              <a:rPr lang="en-US" altLang="ja-JP" sz="2400" dirty="0"/>
              <a:t> </a:t>
            </a:r>
            <a:r>
              <a:rPr lang="en-US" altLang="ja-JP" sz="2400" dirty="0">
                <a:solidFill>
                  <a:srgbClr val="FFFF99"/>
                </a:solidFill>
              </a:rPr>
              <a:t>// </a:t>
            </a:r>
            <a:r>
              <a:rPr lang="ja-JP" altLang="en-US" sz="2400" dirty="0">
                <a:solidFill>
                  <a:srgbClr val="FFFF99"/>
                </a:solidFill>
              </a:rPr>
              <a:t>演算子を記憶</a:t>
            </a:r>
          </a:p>
          <a:p>
            <a:pPr eaLnBrk="1" hangingPunct="1"/>
            <a:r>
              <a:rPr lang="en-US" altLang="ja-JP" sz="2400" dirty="0"/>
              <a:t>        token = </a:t>
            </a:r>
            <a:r>
              <a:rPr lang="en-US" altLang="ja-JP" sz="2400" dirty="0" err="1"/>
              <a:t>nextToken</a:t>
            </a:r>
            <a:r>
              <a:rPr lang="en-US" altLang="ja-JP" sz="2400" dirty="0"/>
              <a:t>();</a:t>
            </a:r>
          </a:p>
          <a:p>
            <a:pPr eaLnBrk="1" hangingPunct="1"/>
            <a:r>
              <a:rPr lang="en-US" altLang="ja-JP" sz="2400" dirty="0"/>
              <a:t>        if (token </a:t>
            </a:r>
            <a:r>
              <a:rPr lang="ja-JP" altLang="en-US" sz="2400" dirty="0"/>
              <a:t>∈ </a:t>
            </a:r>
            <a:r>
              <a:rPr lang="en-US" altLang="ja-JP" sz="2400" dirty="0"/>
              <a:t>First (&lt;</a:t>
            </a:r>
            <a:r>
              <a:rPr lang="en-US" altLang="ja-JP" sz="2400" dirty="0" err="1"/>
              <a:t>AExp</a:t>
            </a:r>
            <a:r>
              <a:rPr lang="en-US" altLang="ja-JP" sz="2400" dirty="0"/>
              <a:t>&gt;)) </a:t>
            </a:r>
            <a:r>
              <a:rPr lang="en-US" altLang="ja-JP" sz="2400" dirty="0" err="1"/>
              <a:t>parseAExp</a:t>
            </a:r>
            <a:r>
              <a:rPr lang="en-US" altLang="ja-JP" sz="2400" dirty="0"/>
              <a:t>(); else </a:t>
            </a:r>
            <a:r>
              <a:rPr lang="en-US" altLang="ja-JP" sz="2400" dirty="0" err="1"/>
              <a:t>syntaxError</a:t>
            </a:r>
            <a:r>
              <a:rPr lang="en-US" altLang="ja-JP" sz="2400" dirty="0"/>
              <a:t>();</a:t>
            </a:r>
          </a:p>
          <a:p>
            <a:pPr eaLnBrk="1" hangingPunct="1"/>
            <a:r>
              <a:rPr lang="en-US" altLang="ja-JP" sz="2400" dirty="0"/>
              <a:t>        int </a:t>
            </a:r>
            <a:r>
              <a:rPr lang="en-US" altLang="ja-JP" sz="2400" dirty="0" err="1"/>
              <a:t>compAddr</a:t>
            </a:r>
            <a:r>
              <a:rPr lang="en-US" altLang="ja-JP" sz="2400" dirty="0"/>
              <a:t> = appendCode (COMP);</a:t>
            </a:r>
          </a:p>
          <a:p>
            <a:pPr eaLnBrk="1" hangingPunct="1"/>
            <a:r>
              <a:rPr lang="en-US" altLang="ja-JP" sz="2400" dirty="0"/>
              <a:t>        </a:t>
            </a:r>
            <a:r>
              <a:rPr lang="en-US" altLang="ja-JP" sz="2400" dirty="0">
                <a:solidFill>
                  <a:srgbClr val="FFCCFF"/>
                </a:solidFill>
              </a:rPr>
              <a:t>switch (op) {</a:t>
            </a:r>
          </a:p>
          <a:p>
            <a:pPr eaLnBrk="1" hangingPunct="1"/>
            <a:r>
              <a:rPr lang="en-US" altLang="ja-JP" sz="2400" dirty="0">
                <a:solidFill>
                  <a:srgbClr val="FFCCFF"/>
                </a:solidFill>
              </a:rPr>
              <a:t>            case “==” : appendCode (BEQ, compAddr+4) ; break;</a:t>
            </a:r>
          </a:p>
          <a:p>
            <a:pPr eaLnBrk="1" hangingPunct="1"/>
            <a:r>
              <a:rPr lang="en-US" altLang="ja-JP" sz="2400" dirty="0">
                <a:solidFill>
                  <a:srgbClr val="FFCCFF"/>
                </a:solidFill>
              </a:rPr>
              <a:t>            case “&lt;” :   appendCode (BLT, compAddr+4) ; break;</a:t>
            </a:r>
          </a:p>
          <a:p>
            <a:pPr eaLnBrk="1" hangingPunct="1"/>
            <a:r>
              <a:rPr lang="en-US" altLang="ja-JP" sz="2400" dirty="0">
                <a:solidFill>
                  <a:srgbClr val="FFCCFF"/>
                </a:solidFill>
              </a:rPr>
              <a:t>            case “&lt;=” : appendCode (BLE, compAddr+4) ; break;</a:t>
            </a:r>
          </a:p>
          <a:p>
            <a:pPr eaLnBrk="1" hangingPunct="1"/>
            <a:r>
              <a:rPr lang="en-US" altLang="ja-JP" sz="2400" dirty="0">
                <a:solidFill>
                  <a:srgbClr val="FFCCFF"/>
                </a:solidFill>
              </a:rPr>
              <a:t>        }</a:t>
            </a:r>
          </a:p>
          <a:p>
            <a:pPr eaLnBrk="1" hangingPunct="1"/>
            <a:r>
              <a:rPr lang="en-US" altLang="ja-JP" sz="2400" dirty="0"/>
              <a:t>        appendCode (PUSHI, 0);</a:t>
            </a:r>
          </a:p>
          <a:p>
            <a:pPr eaLnBrk="1" hangingPunct="1"/>
            <a:r>
              <a:rPr lang="en-US" altLang="ja-JP" sz="2400" dirty="0"/>
              <a:t>        appendCode (JUMP, compAddr+5);</a:t>
            </a:r>
          </a:p>
          <a:p>
            <a:pPr eaLnBrk="1" hangingPunct="1"/>
            <a:r>
              <a:rPr lang="en-US" altLang="ja-JP" sz="2400" dirty="0"/>
              <a:t>        appendCode (PUSHI, 1);</a:t>
            </a:r>
          </a:p>
          <a:p>
            <a:pPr eaLnBrk="1" hangingPunct="1"/>
            <a:r>
              <a:rPr lang="en-US" altLang="ja-JP" sz="2400" dirty="0"/>
              <a:t>   }</a:t>
            </a:r>
          </a:p>
          <a:p>
            <a:pPr eaLnBrk="1" hangingPunct="1"/>
            <a:r>
              <a:rPr lang="en-US" altLang="ja-JP" sz="2400" dirty="0"/>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文のアセンブラコード</a:t>
            </a:r>
          </a:p>
        </p:txBody>
      </p:sp>
      <p:sp>
        <p:nvSpPr>
          <p:cNvPr id="67587" name="Text Box 3"/>
          <p:cNvSpPr txBox="1">
            <a:spLocks noChangeArrowheads="1"/>
          </p:cNvSpPr>
          <p:nvPr/>
        </p:nvSpPr>
        <p:spPr bwMode="auto">
          <a:xfrm>
            <a:off x="1066800" y="1752600"/>
            <a:ext cx="6022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&lt;If_St&gt; ::= “if” “(” &lt;Exp&gt; “)” &lt;St&gt;</a:t>
            </a:r>
          </a:p>
        </p:txBody>
      </p:sp>
      <p:sp>
        <p:nvSpPr>
          <p:cNvPr id="712708" name="Rectangle 4"/>
          <p:cNvSpPr>
            <a:spLocks noChangeArrowheads="1"/>
          </p:cNvSpPr>
          <p:nvPr/>
        </p:nvSpPr>
        <p:spPr bwMode="auto">
          <a:xfrm>
            <a:off x="1981200" y="2514600"/>
            <a:ext cx="47244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&lt;</a:t>
            </a:r>
            <a:r>
              <a:rPr lang="en-US" altLang="ja-JP" sz="2800"/>
              <a:t>Exp&gt; </a:t>
            </a:r>
            <a:r>
              <a:rPr lang="ja-JP" altLang="en-US" sz="2800"/>
              <a:t>のコード </a:t>
            </a:r>
            <a:r>
              <a:rPr lang="ja-JP" altLang="en-US" sz="2400"/>
              <a:t>(右辺値)</a:t>
            </a:r>
          </a:p>
          <a:p>
            <a:pPr eaLnBrk="1" hangingPunct="1"/>
            <a:r>
              <a:rPr lang="en-US" altLang="ja-JP" sz="2800"/>
              <a:t>       BEQ (L)</a:t>
            </a:r>
            <a:endParaRPr lang="ja-JP" altLang="en-US" sz="2800"/>
          </a:p>
          <a:p>
            <a:pPr eaLnBrk="1" hangingPunct="1"/>
            <a:r>
              <a:rPr lang="en-US" altLang="ja-JP" sz="2800"/>
              <a:t>        &lt;St&gt; </a:t>
            </a:r>
            <a:r>
              <a:rPr lang="ja-JP" altLang="en-US" sz="2800"/>
              <a:t>のコード</a:t>
            </a:r>
          </a:p>
          <a:p>
            <a:pPr eaLnBrk="1" hangingPunct="1"/>
            <a:r>
              <a:rPr lang="ja-JP" altLang="en-US" sz="2800"/>
              <a:t>(</a:t>
            </a:r>
            <a:r>
              <a:rPr lang="en-US" altLang="ja-JP" sz="2800"/>
              <a:t>L)</a:t>
            </a:r>
          </a:p>
        </p:txBody>
      </p:sp>
      <p:sp useBgFill="1">
        <p:nvSpPr>
          <p:cNvPr id="712709" name="AutoShape 5"/>
          <p:cNvSpPr>
            <a:spLocks noChangeArrowheads="1"/>
          </p:cNvSpPr>
          <p:nvPr/>
        </p:nvSpPr>
        <p:spPr bwMode="auto">
          <a:xfrm>
            <a:off x="5638800" y="3429000"/>
            <a:ext cx="3352800" cy="990600"/>
          </a:xfrm>
          <a:prstGeom prst="wedgeRoundRectCallout">
            <a:avLst>
              <a:gd name="adj1" fmla="val -56440"/>
              <a:gd name="adj2" fmla="val -7932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&lt;</a:t>
            </a:r>
            <a:r>
              <a:rPr lang="en-US" altLang="ja-JP" sz="2800"/>
              <a:t>St&gt; </a:t>
            </a:r>
            <a:r>
              <a:rPr lang="ja-JP" altLang="en-US" sz="2800"/>
              <a:t>の次の命令の</a:t>
            </a:r>
          </a:p>
          <a:p>
            <a:pPr algn="ctr" eaLnBrk="1" hangingPunct="1"/>
            <a:r>
              <a:rPr lang="ja-JP" altLang="en-US" sz="2800"/>
              <a:t>番地に分岐</a:t>
            </a:r>
          </a:p>
        </p:txBody>
      </p:sp>
      <p:sp>
        <p:nvSpPr>
          <p:cNvPr id="712710" name="Text Box 6"/>
          <p:cNvSpPr txBox="1">
            <a:spLocks noChangeArrowheads="1"/>
          </p:cNvSpPr>
          <p:nvPr/>
        </p:nvSpPr>
        <p:spPr bwMode="auto">
          <a:xfrm>
            <a:off x="1752600" y="4648200"/>
            <a:ext cx="65706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a:t>
            </a:r>
            <a:r>
              <a:rPr lang="en-US" altLang="ja-JP" sz="2800"/>
              <a:t>L) </a:t>
            </a:r>
            <a:r>
              <a:rPr lang="ja-JP" altLang="en-US" sz="2800"/>
              <a:t>の番地は &lt;</a:t>
            </a:r>
            <a:r>
              <a:rPr lang="en-US" altLang="ja-JP" sz="2800"/>
              <a:t>St&gt; </a:t>
            </a:r>
            <a:r>
              <a:rPr lang="ja-JP" altLang="en-US" sz="2800"/>
              <a:t>のコードを作るまで不明</a:t>
            </a:r>
          </a:p>
        </p:txBody>
      </p:sp>
      <p:grpSp>
        <p:nvGrpSpPr>
          <p:cNvPr id="712711" name="Group 7"/>
          <p:cNvGrpSpPr>
            <a:grpSpLocks/>
          </p:cNvGrpSpPr>
          <p:nvPr/>
        </p:nvGrpSpPr>
        <p:grpSpPr bwMode="auto">
          <a:xfrm>
            <a:off x="1828800" y="5181600"/>
            <a:ext cx="4857750" cy="823913"/>
            <a:chOff x="1152" y="3552"/>
            <a:chExt cx="3060" cy="519"/>
          </a:xfrm>
        </p:grpSpPr>
        <p:sp>
          <p:nvSpPr>
            <p:cNvPr id="67593" name="Text Box 8"/>
            <p:cNvSpPr txBox="1">
              <a:spLocks noChangeArrowheads="1"/>
            </p:cNvSpPr>
            <p:nvPr/>
          </p:nvSpPr>
          <p:spPr bwMode="auto">
            <a:xfrm>
              <a:off x="1152" y="3744"/>
              <a:ext cx="306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後から番地を書き直す必要あり</a:t>
              </a:r>
            </a:p>
          </p:txBody>
        </p:sp>
        <p:sp>
          <p:nvSpPr>
            <p:cNvPr id="67594" name="AutoShape 9"/>
            <p:cNvSpPr>
              <a:spLocks noChangeArrowheads="1"/>
            </p:cNvSpPr>
            <p:nvPr/>
          </p:nvSpPr>
          <p:spPr bwMode="auto">
            <a:xfrm>
              <a:off x="2400" y="3552"/>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712714" name="Text Box 10"/>
          <p:cNvSpPr txBox="1">
            <a:spLocks noChangeArrowheads="1"/>
          </p:cNvSpPr>
          <p:nvPr/>
        </p:nvSpPr>
        <p:spPr bwMode="auto">
          <a:xfrm>
            <a:off x="1905000" y="6096000"/>
            <a:ext cx="586921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t>PseudoIseg.replaceCode</a:t>
            </a:r>
            <a:r>
              <a:rPr lang="en-US" altLang="ja-JP" dirty="0"/>
              <a:t>(); </a:t>
            </a:r>
            <a:r>
              <a:rPr lang="ja-JP" altLang="en-US" dirty="0"/>
              <a:t>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2708"/>
                                        </p:tgtEl>
                                        <p:attrNameLst>
                                          <p:attrName>style.visibility</p:attrName>
                                        </p:attrNameLst>
                                      </p:cBhvr>
                                      <p:to>
                                        <p:strVal val="visible"/>
                                      </p:to>
                                    </p:set>
                                    <p:animEffect transition="in" filter="checkerboard(across)">
                                      <p:cBhvr>
                                        <p:cTn id="7" dur="500"/>
                                        <p:tgtEl>
                                          <p:spTgt spid="7127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12709"/>
                                        </p:tgtEl>
                                        <p:attrNameLst>
                                          <p:attrName>style.visibility</p:attrName>
                                        </p:attrNameLst>
                                      </p:cBhvr>
                                      <p:to>
                                        <p:strVal val="visible"/>
                                      </p:to>
                                    </p:set>
                                    <p:animEffect transition="in" filter="checkerboard(across)">
                                      <p:cBhvr>
                                        <p:cTn id="12" dur="500"/>
                                        <p:tgtEl>
                                          <p:spTgt spid="7127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12710"/>
                                        </p:tgtEl>
                                        <p:attrNameLst>
                                          <p:attrName>style.visibility</p:attrName>
                                        </p:attrNameLst>
                                      </p:cBhvr>
                                      <p:to>
                                        <p:strVal val="visible"/>
                                      </p:to>
                                    </p:set>
                                    <p:animEffect transition="in" filter="checkerboard(across)">
                                      <p:cBhvr>
                                        <p:cTn id="17" dur="500"/>
                                        <p:tgtEl>
                                          <p:spTgt spid="7127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12711"/>
                                        </p:tgtEl>
                                        <p:attrNameLst>
                                          <p:attrName>style.visibility</p:attrName>
                                        </p:attrNameLst>
                                      </p:cBhvr>
                                      <p:to>
                                        <p:strVal val="visible"/>
                                      </p:to>
                                    </p:set>
                                    <p:animEffect transition="in" filter="wipe(up)">
                                      <p:cBhvr>
                                        <p:cTn id="22" dur="500"/>
                                        <p:tgtEl>
                                          <p:spTgt spid="7127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12714"/>
                                        </p:tgtEl>
                                        <p:attrNameLst>
                                          <p:attrName>style.visibility</p:attrName>
                                        </p:attrNameLst>
                                      </p:cBhvr>
                                      <p:to>
                                        <p:strVal val="visible"/>
                                      </p:to>
                                    </p:set>
                                    <p:animEffect transition="in" filter="checkerboard(across)">
                                      <p:cBhvr>
                                        <p:cTn id="27" dur="500"/>
                                        <p:tgtEl>
                                          <p:spTgt spid="712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2708" grpId="0" animBg="1" autoUpdateAnimBg="0"/>
      <p:bldP spid="712709" grpId="0" animBg="1" autoUpdateAnimBg="0"/>
      <p:bldP spid="712710" grpId="0" autoUpdateAnimBg="0"/>
      <p:bldP spid="712714"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文のアセンブラコード</a:t>
            </a:r>
          </a:p>
        </p:txBody>
      </p:sp>
      <p:sp>
        <p:nvSpPr>
          <p:cNvPr id="68611" name="Rectangle 3"/>
          <p:cNvSpPr>
            <a:spLocks noChangeArrowheads="1"/>
          </p:cNvSpPr>
          <p:nvPr/>
        </p:nvSpPr>
        <p:spPr bwMode="auto">
          <a:xfrm>
            <a:off x="152400" y="1371600"/>
            <a:ext cx="8839200" cy="4267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a:t>
            </a:r>
            <a:r>
              <a:rPr lang="en-US" altLang="ja-JP" sz="2800" dirty="0" err="1"/>
              <a:t>parseIfSt</a:t>
            </a:r>
            <a:r>
              <a:rPr lang="en-US" altLang="ja-JP" sz="2800" dirty="0"/>
              <a:t>() {</a:t>
            </a:r>
          </a:p>
          <a:p>
            <a:pPr eaLnBrk="1" hangingPunct="1"/>
            <a:r>
              <a:rPr lang="en-US" altLang="ja-JP" sz="2800" dirty="0"/>
              <a:t>    if (token == “if”)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if (token == “(”)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if (token </a:t>
            </a:r>
            <a:r>
              <a:rPr lang="ja-JP" altLang="en-US" sz="2800" dirty="0"/>
              <a:t>∈ </a:t>
            </a:r>
            <a:r>
              <a:rPr lang="en-US" altLang="ja-JP" sz="2800" dirty="0"/>
              <a:t>First (&lt;</a:t>
            </a:r>
            <a:r>
              <a:rPr lang="en-US" altLang="ja-JP" sz="2800" dirty="0" err="1"/>
              <a:t>Exp</a:t>
            </a:r>
            <a:r>
              <a:rPr lang="en-US" altLang="ja-JP" sz="2800" dirty="0"/>
              <a:t>&gt;)) </a:t>
            </a:r>
            <a:r>
              <a:rPr lang="en-US" altLang="ja-JP" sz="2800" dirty="0" err="1"/>
              <a:t>parseExp</a:t>
            </a:r>
            <a:r>
              <a:rPr lang="en-US" altLang="ja-JP" sz="2800" dirty="0"/>
              <a:t>(); else </a:t>
            </a:r>
            <a:r>
              <a:rPr lang="en-US" altLang="ja-JP" sz="2800" dirty="0" err="1"/>
              <a:t>syntaxError</a:t>
            </a:r>
            <a:r>
              <a:rPr lang="en-US" altLang="ja-JP" sz="2800" dirty="0"/>
              <a:t>();</a:t>
            </a:r>
          </a:p>
          <a:p>
            <a:pPr eaLnBrk="1" hangingPunct="1"/>
            <a:r>
              <a:rPr lang="en-US" altLang="ja-JP" sz="2800" dirty="0"/>
              <a:t>    if (token == “)”)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int </a:t>
            </a:r>
            <a:r>
              <a:rPr lang="en-US" altLang="ja-JP" sz="2800" dirty="0" err="1">
                <a:solidFill>
                  <a:srgbClr val="FFCCFF"/>
                </a:solidFill>
              </a:rPr>
              <a:t>beqAddr</a:t>
            </a:r>
            <a:r>
              <a:rPr lang="en-US" altLang="ja-JP" sz="2800" dirty="0">
                <a:solidFill>
                  <a:srgbClr val="FFCCFF"/>
                </a:solidFill>
              </a:rPr>
              <a:t> = appendCode (BEQ, -1);</a:t>
            </a:r>
            <a:endParaRPr lang="ja-JP" altLang="en-US" sz="2800" dirty="0">
              <a:solidFill>
                <a:srgbClr val="FFCCFF"/>
              </a:solidFill>
            </a:endParaRPr>
          </a:p>
          <a:p>
            <a:pPr eaLnBrk="1" hangingPunct="1"/>
            <a:r>
              <a:rPr lang="en-US" altLang="ja-JP" sz="2800" dirty="0"/>
              <a:t>    if (token </a:t>
            </a:r>
            <a:r>
              <a:rPr lang="ja-JP" altLang="en-US" sz="2800" dirty="0"/>
              <a:t>∈ </a:t>
            </a:r>
            <a:r>
              <a:rPr lang="en-US" altLang="ja-JP" sz="2800" dirty="0"/>
              <a:t>First (&lt;St&gt;)) </a:t>
            </a:r>
            <a:r>
              <a:rPr lang="en-US" altLang="ja-JP" sz="2800" dirty="0" err="1"/>
              <a:t>parseSt</a:t>
            </a:r>
            <a:r>
              <a:rPr lang="en-US" altLang="ja-JP" sz="2800" dirty="0"/>
              <a:t>(); else </a:t>
            </a:r>
            <a:r>
              <a:rPr lang="en-US" altLang="ja-JP" sz="2800" dirty="0" err="1"/>
              <a:t>syntaxError</a:t>
            </a:r>
            <a:r>
              <a:rPr lang="en-US" altLang="ja-JP" sz="2800" dirty="0"/>
              <a:t>();</a:t>
            </a:r>
          </a:p>
          <a:p>
            <a:pPr eaLnBrk="1" hangingPunct="1"/>
            <a:r>
              <a:rPr lang="en-US" altLang="ja-JP" sz="2800" dirty="0"/>
              <a:t>    </a:t>
            </a:r>
            <a:r>
              <a:rPr lang="en-US" altLang="ja-JP" sz="2800" dirty="0" err="1">
                <a:solidFill>
                  <a:srgbClr val="FFCCFF"/>
                </a:solidFill>
              </a:rPr>
              <a:t>replaceCode</a:t>
            </a:r>
            <a:r>
              <a:rPr lang="en-US" altLang="ja-JP" sz="2800" dirty="0">
                <a:solidFill>
                  <a:srgbClr val="FFCCFF"/>
                </a:solidFill>
              </a:rPr>
              <a:t> (</a:t>
            </a:r>
            <a:r>
              <a:rPr lang="en-US" altLang="ja-JP" sz="2800" dirty="0" err="1">
                <a:solidFill>
                  <a:srgbClr val="FFCCFF"/>
                </a:solidFill>
              </a:rPr>
              <a:t>beqAddr</a:t>
            </a:r>
            <a:r>
              <a:rPr lang="en-US" altLang="ja-JP" sz="2800" dirty="0">
                <a:solidFill>
                  <a:srgbClr val="FFCCFF"/>
                </a:solidFill>
              </a:rPr>
              <a:t>, &lt;St&gt;</a:t>
            </a:r>
            <a:r>
              <a:rPr lang="ja-JP" altLang="en-US" sz="2800" dirty="0">
                <a:solidFill>
                  <a:srgbClr val="FFCCFF"/>
                </a:solidFill>
              </a:rPr>
              <a:t>の次の番地);</a:t>
            </a:r>
          </a:p>
          <a:p>
            <a:pPr eaLnBrk="1" hangingPunct="1"/>
            <a:r>
              <a:rPr lang="ja-JP" altLang="en-US" sz="2800" dirty="0"/>
              <a:t>}</a:t>
            </a:r>
          </a:p>
        </p:txBody>
      </p:sp>
      <p:sp>
        <p:nvSpPr>
          <p:cNvPr id="716804" name="Text Box 4"/>
          <p:cNvSpPr txBox="1">
            <a:spLocks noChangeArrowheads="1"/>
          </p:cNvSpPr>
          <p:nvPr/>
        </p:nvSpPr>
        <p:spPr bwMode="auto">
          <a:xfrm>
            <a:off x="990600" y="5715000"/>
            <a:ext cx="3811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&lt;</a:t>
            </a:r>
            <a:r>
              <a:rPr lang="en-US" altLang="ja-JP" sz="2800"/>
              <a:t>St&gt; </a:t>
            </a:r>
            <a:r>
              <a:rPr lang="ja-JP" altLang="en-US" sz="2800"/>
              <a:t>の次の番地が必要</a:t>
            </a:r>
          </a:p>
        </p:txBody>
      </p:sp>
      <p:sp>
        <p:nvSpPr>
          <p:cNvPr id="716806" name="Rectangle 6"/>
          <p:cNvSpPr>
            <a:spLocks noChangeArrowheads="1"/>
          </p:cNvSpPr>
          <p:nvPr/>
        </p:nvSpPr>
        <p:spPr bwMode="auto">
          <a:xfrm>
            <a:off x="1524000" y="6096000"/>
            <a:ext cx="679895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 </a:t>
            </a:r>
            <a:r>
              <a:rPr lang="en-US" altLang="ja-JP" sz="2800" dirty="0" err="1"/>
              <a:t>PseudoIseg.getLastCodeAddress</a:t>
            </a:r>
            <a:r>
              <a:rPr lang="en-US" altLang="ja-JP" sz="2800" dirty="0"/>
              <a:t>(); </a:t>
            </a:r>
            <a:r>
              <a:rPr lang="ja-JP" altLang="en-US" sz="2800" dirty="0"/>
              <a:t>を使用</a:t>
            </a:r>
          </a:p>
        </p:txBody>
      </p:sp>
      <p:sp useBgFill="1">
        <p:nvSpPr>
          <p:cNvPr id="716807" name="AutoShape 7"/>
          <p:cNvSpPr>
            <a:spLocks noChangeArrowheads="1"/>
          </p:cNvSpPr>
          <p:nvPr/>
        </p:nvSpPr>
        <p:spPr bwMode="auto">
          <a:xfrm>
            <a:off x="6400800" y="3733800"/>
            <a:ext cx="2209800" cy="457200"/>
          </a:xfrm>
          <a:prstGeom prst="wedgeRoundRectCallout">
            <a:avLst>
              <a:gd name="adj1" fmla="val -63935"/>
              <a:gd name="adj2" fmla="val -1354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飛び先未定</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6807"/>
                                        </p:tgtEl>
                                        <p:attrNameLst>
                                          <p:attrName>style.visibility</p:attrName>
                                        </p:attrNameLst>
                                      </p:cBhvr>
                                      <p:to>
                                        <p:strVal val="visible"/>
                                      </p:to>
                                    </p:set>
                                    <p:animEffect transition="in" filter="checkerboard(across)">
                                      <p:cBhvr>
                                        <p:cTn id="7" dur="500"/>
                                        <p:tgtEl>
                                          <p:spTgt spid="7168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16804"/>
                                        </p:tgtEl>
                                        <p:attrNameLst>
                                          <p:attrName>style.visibility</p:attrName>
                                        </p:attrNameLst>
                                      </p:cBhvr>
                                      <p:to>
                                        <p:strVal val="visible"/>
                                      </p:to>
                                    </p:set>
                                    <p:animEffect transition="in" filter="checkerboard(across)">
                                      <p:cBhvr>
                                        <p:cTn id="12" dur="500"/>
                                        <p:tgtEl>
                                          <p:spTgt spid="7168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16806"/>
                                        </p:tgtEl>
                                        <p:attrNameLst>
                                          <p:attrName>style.visibility</p:attrName>
                                        </p:attrNameLst>
                                      </p:cBhvr>
                                      <p:to>
                                        <p:strVal val="visible"/>
                                      </p:to>
                                    </p:set>
                                    <p:animEffect transition="in" filter="checkerboard(across)">
                                      <p:cBhvr>
                                        <p:cTn id="17" dur="500"/>
                                        <p:tgtEl>
                                          <p:spTgt spid="716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04" grpId="0" autoUpdateAnimBg="0"/>
      <p:bldP spid="716806" grpId="0" autoUpdateAnimBg="0"/>
      <p:bldP spid="716807" grpId="0"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066800" y="304800"/>
            <a:ext cx="7467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の番地</a:t>
            </a:r>
          </a:p>
        </p:txBody>
      </p:sp>
      <p:sp>
        <p:nvSpPr>
          <p:cNvPr id="69635" name="Rectangle 3"/>
          <p:cNvSpPr>
            <a:spLocks noGrp="1" noChangeArrowheads="1"/>
          </p:cNvSpPr>
          <p:nvPr>
            <p:ph type="body" idx="4294967295"/>
          </p:nvPr>
        </p:nvSpPr>
        <p:spPr>
          <a:xfrm>
            <a:off x="1066800" y="1219200"/>
            <a:ext cx="7620000" cy="2667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dirty="0" err="1">
                <a:effectLst/>
              </a:rPr>
              <a:t>Iseg</a:t>
            </a:r>
            <a:r>
              <a:rPr lang="en-US" altLang="ja-JP" sz="2800" dirty="0">
                <a:effectLst/>
              </a:rPr>
              <a:t> </a:t>
            </a:r>
            <a:r>
              <a:rPr lang="ja-JP" altLang="en-US" sz="2800" dirty="0">
                <a:effectLst/>
              </a:rPr>
              <a:t>の番地は</a:t>
            </a:r>
          </a:p>
          <a:p>
            <a:pPr>
              <a:buFont typeface="Wingdings" panose="05000000000000000000" pitchFamily="2" charset="2"/>
              <a:buNone/>
            </a:pPr>
            <a:r>
              <a:rPr lang="en-US" altLang="ja-JP" sz="2800" dirty="0">
                <a:effectLst/>
              </a:rPr>
              <a:t>  </a:t>
            </a:r>
            <a:r>
              <a:rPr lang="en-US" altLang="ja-JP" sz="2800" dirty="0" err="1">
                <a:effectLst/>
              </a:rPr>
              <a:t>PseudoIseg.getLastCodeAddress</a:t>
            </a:r>
            <a:r>
              <a:rPr lang="en-US" altLang="ja-JP" sz="2800" dirty="0">
                <a:effectLst/>
              </a:rPr>
              <a:t>();</a:t>
            </a:r>
            <a:r>
              <a:rPr lang="en-US" altLang="ja-JP" dirty="0">
                <a:effectLst/>
              </a:rPr>
              <a:t> </a:t>
            </a:r>
            <a:r>
              <a:rPr lang="ja-JP" altLang="en-US" sz="2800" dirty="0">
                <a:effectLst/>
              </a:rPr>
              <a:t>を使用</a:t>
            </a:r>
          </a:p>
        </p:txBody>
      </p:sp>
      <p:sp>
        <p:nvSpPr>
          <p:cNvPr id="69636" name="Rectangle 4"/>
          <p:cNvSpPr>
            <a:spLocks noChangeArrowheads="1"/>
          </p:cNvSpPr>
          <p:nvPr/>
        </p:nvSpPr>
        <p:spPr bwMode="auto">
          <a:xfrm>
            <a:off x="1219200" y="2590800"/>
            <a:ext cx="68580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FFFF99"/>
                </a:solidFill>
              </a:rPr>
              <a:t>/** @return </a:t>
            </a:r>
            <a:r>
              <a:rPr lang="ja-JP" altLang="en-US" sz="2800" dirty="0">
                <a:solidFill>
                  <a:srgbClr val="FFFF99"/>
                </a:solidFill>
              </a:rPr>
              <a:t>最後に積んだ命令の番地 */</a:t>
            </a:r>
          </a:p>
          <a:p>
            <a:pPr eaLnBrk="1" hangingPunct="1"/>
            <a:r>
              <a:rPr lang="en-US" altLang="ja-JP" dirty="0" err="1"/>
              <a:t>int</a:t>
            </a:r>
            <a:r>
              <a:rPr lang="en-US" altLang="ja-JP" dirty="0"/>
              <a:t> </a:t>
            </a:r>
            <a:r>
              <a:rPr lang="en-US" altLang="ja-JP" dirty="0" err="1"/>
              <a:t>getLastCodeAddress</a:t>
            </a:r>
            <a:r>
              <a:rPr lang="en-US" altLang="ja-JP" dirty="0"/>
              <a:t>()</a:t>
            </a:r>
          </a:p>
        </p:txBody>
      </p:sp>
      <p:grpSp>
        <p:nvGrpSpPr>
          <p:cNvPr id="718866" name="Group 18"/>
          <p:cNvGrpSpPr>
            <a:grpSpLocks/>
          </p:cNvGrpSpPr>
          <p:nvPr/>
        </p:nvGrpSpPr>
        <p:grpSpPr bwMode="auto">
          <a:xfrm>
            <a:off x="990600" y="3886200"/>
            <a:ext cx="7086600" cy="2514600"/>
            <a:chOff x="624" y="2448"/>
            <a:chExt cx="4464" cy="1584"/>
          </a:xfrm>
        </p:grpSpPr>
        <p:sp>
          <p:nvSpPr>
            <p:cNvPr id="69639" name="Text Box 12"/>
            <p:cNvSpPr txBox="1">
              <a:spLocks noChangeArrowheads="1"/>
            </p:cNvSpPr>
            <p:nvPr/>
          </p:nvSpPr>
          <p:spPr bwMode="auto">
            <a:xfrm>
              <a:off x="624" y="2448"/>
              <a:ext cx="45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a:t>
              </a:r>
            </a:p>
          </p:txBody>
        </p:sp>
        <p:sp>
          <p:nvSpPr>
            <p:cNvPr id="69640" name="Rectangle 13"/>
            <p:cNvSpPr>
              <a:spLocks noChangeArrowheads="1"/>
            </p:cNvSpPr>
            <p:nvPr/>
          </p:nvSpPr>
          <p:spPr bwMode="auto">
            <a:xfrm>
              <a:off x="768" y="2784"/>
              <a:ext cx="4320" cy="62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 </a:t>
              </a:r>
              <a:r>
                <a:rPr lang="en-US" altLang="ja-JP" sz="2800" dirty="0" err="1"/>
                <a:t>iseg.appendCode</a:t>
              </a:r>
              <a:r>
                <a:rPr lang="en-US" altLang="ja-JP" sz="2800" dirty="0"/>
                <a:t> (</a:t>
              </a:r>
              <a:r>
                <a:rPr lang="en-US" altLang="ja-JP" sz="2800" dirty="0" err="1"/>
                <a:t>Operetor.PUSHI</a:t>
              </a:r>
              <a:r>
                <a:rPr lang="en-US" altLang="ja-JP" sz="2800" dirty="0"/>
                <a:t>, 10);</a:t>
              </a:r>
            </a:p>
            <a:p>
              <a:pPr eaLnBrk="1" hangingPunct="1"/>
              <a:r>
                <a:rPr lang="en-US" altLang="ja-JP" sz="2800" dirty="0"/>
                <a:t> </a:t>
              </a:r>
              <a:r>
                <a:rPr lang="en-US" altLang="ja-JP" sz="2800" dirty="0" err="1"/>
                <a:t>int</a:t>
              </a:r>
              <a:r>
                <a:rPr lang="en-US" altLang="ja-JP" sz="2800" dirty="0"/>
                <a:t> </a:t>
              </a:r>
              <a:r>
                <a:rPr lang="en-US" altLang="ja-JP" sz="2800" dirty="0" err="1"/>
                <a:t>addr</a:t>
              </a:r>
              <a:r>
                <a:rPr lang="en-US" altLang="ja-JP" sz="2800" dirty="0"/>
                <a:t> = </a:t>
              </a:r>
              <a:r>
                <a:rPr lang="en-US" altLang="ja-JP" sz="2800" dirty="0" err="1"/>
                <a:t>iseg.getLastCodeAddress</a:t>
              </a:r>
              <a:r>
                <a:rPr lang="en-US" altLang="ja-JP" sz="2800" dirty="0"/>
                <a:t>();</a:t>
              </a:r>
            </a:p>
          </p:txBody>
        </p:sp>
        <p:sp>
          <p:nvSpPr>
            <p:cNvPr id="69641" name="Rectangle 14"/>
            <p:cNvSpPr>
              <a:spLocks noChangeArrowheads="1"/>
            </p:cNvSpPr>
            <p:nvPr/>
          </p:nvSpPr>
          <p:spPr bwMode="auto">
            <a:xfrm>
              <a:off x="816" y="3696"/>
              <a:ext cx="2016" cy="3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50  </a:t>
              </a:r>
              <a:r>
                <a:rPr lang="en-US" altLang="ja-JP" sz="2800"/>
                <a:t>PUSHI  10</a:t>
              </a:r>
            </a:p>
          </p:txBody>
        </p:sp>
        <p:sp>
          <p:nvSpPr>
            <p:cNvPr id="69642" name="Text Box 15"/>
            <p:cNvSpPr txBox="1">
              <a:spLocks noChangeArrowheads="1"/>
            </p:cNvSpPr>
            <p:nvPr/>
          </p:nvSpPr>
          <p:spPr bwMode="auto">
            <a:xfrm>
              <a:off x="1584" y="3360"/>
              <a:ext cx="54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Iseg</a:t>
              </a:r>
            </a:p>
          </p:txBody>
        </p:sp>
      </p:grpSp>
      <p:sp>
        <p:nvSpPr>
          <p:cNvPr id="718865" name="AutoShape 17"/>
          <p:cNvSpPr>
            <a:spLocks noChangeArrowheads="1"/>
          </p:cNvSpPr>
          <p:nvPr/>
        </p:nvSpPr>
        <p:spPr bwMode="auto">
          <a:xfrm>
            <a:off x="6019800" y="5715000"/>
            <a:ext cx="2209800" cy="609600"/>
          </a:xfrm>
          <a:prstGeom prst="wedgeRoundRectCallout">
            <a:avLst>
              <a:gd name="adj1" fmla="val -49926"/>
              <a:gd name="adj2" fmla="val -10494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返り値 = 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18866"/>
                                        </p:tgtEl>
                                        <p:attrNameLst>
                                          <p:attrName>style.visibility</p:attrName>
                                        </p:attrNameLst>
                                      </p:cBhvr>
                                      <p:to>
                                        <p:strVal val="visible"/>
                                      </p:to>
                                    </p:set>
                                    <p:animEffect transition="in" filter="checkerboard(across)">
                                      <p:cBhvr>
                                        <p:cTn id="7" dur="500"/>
                                        <p:tgtEl>
                                          <p:spTgt spid="718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18865"/>
                                        </p:tgtEl>
                                        <p:attrNameLst>
                                          <p:attrName>style.visibility</p:attrName>
                                        </p:attrNameLst>
                                      </p:cBhvr>
                                      <p:to>
                                        <p:strVal val="visible"/>
                                      </p:to>
                                    </p:set>
                                    <p:animEffect transition="in" filter="checkerboard(across)">
                                      <p:cBhvr>
                                        <p:cTn id="12" dur="500"/>
                                        <p:tgtEl>
                                          <p:spTgt spid="718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86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プログラムの構造</a:t>
            </a:r>
            <a:r>
              <a:rPr lang="ja-JP" altLang="en-US" sz="3600">
                <a:effectLst/>
              </a:rPr>
              <a:t>(構文解析系)</a:t>
            </a:r>
          </a:p>
        </p:txBody>
      </p:sp>
      <p:sp>
        <p:nvSpPr>
          <p:cNvPr id="9219" name="AutoShape 3"/>
          <p:cNvSpPr>
            <a:spLocks noChangeArrowheads="1"/>
          </p:cNvSpPr>
          <p:nvPr/>
        </p:nvSpPr>
        <p:spPr bwMode="auto">
          <a:xfrm>
            <a:off x="457200" y="4572000"/>
            <a:ext cx="1752600" cy="1066800"/>
          </a:xfrm>
          <a:prstGeom prst="can">
            <a:avLst>
              <a:gd name="adj" fmla="val 25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k23</a:t>
            </a:r>
            <a:r>
              <a:rPr lang="ja-JP" altLang="en-US" sz="2000"/>
              <a:t>言語</a:t>
            </a:r>
            <a:endParaRPr lang="ja-JP" altLang="en-US" sz="2000" dirty="0"/>
          </a:p>
          <a:p>
            <a:pPr algn="ctr" eaLnBrk="1" hangingPunct="1"/>
            <a:r>
              <a:rPr lang="ja-JP" altLang="en-US" sz="2000" dirty="0"/>
              <a:t>原始プログラム</a:t>
            </a:r>
          </a:p>
        </p:txBody>
      </p:sp>
      <p:sp>
        <p:nvSpPr>
          <p:cNvPr id="9220" name="Rectangle 4"/>
          <p:cNvSpPr>
            <a:spLocks noChangeArrowheads="1"/>
          </p:cNvSpPr>
          <p:nvPr/>
        </p:nvSpPr>
        <p:spPr bwMode="auto">
          <a:xfrm>
            <a:off x="228600" y="2209800"/>
            <a:ext cx="1905000" cy="1676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2741" name="Rectangle 5"/>
          <p:cNvSpPr>
            <a:spLocks noChangeArrowheads="1"/>
          </p:cNvSpPr>
          <p:nvPr/>
        </p:nvSpPr>
        <p:spPr bwMode="auto">
          <a:xfrm>
            <a:off x="304800" y="2743200"/>
            <a:ext cx="17526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char nextChar();</a:t>
            </a:r>
          </a:p>
          <a:p>
            <a:pPr eaLnBrk="1" hangingPunct="1"/>
            <a:r>
              <a:rPr lang="ja-JP" altLang="en-US" sz="1800">
                <a:solidFill>
                  <a:srgbClr val="FFFF99"/>
                </a:solidFill>
              </a:rPr>
              <a:t>//1文字読み込む</a:t>
            </a:r>
          </a:p>
        </p:txBody>
      </p:sp>
      <p:sp>
        <p:nvSpPr>
          <p:cNvPr id="9222" name="Text Box 6"/>
          <p:cNvSpPr txBox="1">
            <a:spLocks noChangeArrowheads="1"/>
          </p:cNvSpPr>
          <p:nvPr/>
        </p:nvSpPr>
        <p:spPr bwMode="auto">
          <a:xfrm>
            <a:off x="228600" y="1752600"/>
            <a:ext cx="2217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FileScanner.java</a:t>
            </a:r>
          </a:p>
        </p:txBody>
      </p:sp>
      <p:sp>
        <p:nvSpPr>
          <p:cNvPr id="9223" name="Rectangle 7"/>
          <p:cNvSpPr>
            <a:spLocks noChangeArrowheads="1"/>
          </p:cNvSpPr>
          <p:nvPr/>
        </p:nvSpPr>
        <p:spPr bwMode="auto">
          <a:xfrm>
            <a:off x="2971800" y="2209800"/>
            <a:ext cx="2362200" cy="1676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2744" name="Rectangle 8"/>
          <p:cNvSpPr>
            <a:spLocks noChangeArrowheads="1"/>
          </p:cNvSpPr>
          <p:nvPr/>
        </p:nvSpPr>
        <p:spPr bwMode="auto">
          <a:xfrm>
            <a:off x="3048000" y="2743200"/>
            <a:ext cx="22098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Token nextToken();</a:t>
            </a:r>
          </a:p>
          <a:p>
            <a:pPr eaLnBrk="1" hangingPunct="1"/>
            <a:r>
              <a:rPr lang="ja-JP" altLang="en-US" sz="1800">
                <a:solidFill>
                  <a:srgbClr val="FFFF99"/>
                </a:solidFill>
              </a:rPr>
              <a:t>// トークンを切り出す</a:t>
            </a:r>
            <a:endParaRPr lang="en-US" altLang="ja-JP" sz="1800">
              <a:solidFill>
                <a:srgbClr val="FFFF99"/>
              </a:solidFill>
            </a:endParaRPr>
          </a:p>
        </p:txBody>
      </p:sp>
      <p:sp>
        <p:nvSpPr>
          <p:cNvPr id="9225" name="Text Box 9"/>
          <p:cNvSpPr txBox="1">
            <a:spLocks noChangeArrowheads="1"/>
          </p:cNvSpPr>
          <p:nvPr/>
        </p:nvSpPr>
        <p:spPr bwMode="auto">
          <a:xfrm>
            <a:off x="2895600" y="1752600"/>
            <a:ext cx="2790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LexicalAnalyzer.java</a:t>
            </a:r>
          </a:p>
        </p:txBody>
      </p:sp>
      <p:sp>
        <p:nvSpPr>
          <p:cNvPr id="9226" name="Text Box 10"/>
          <p:cNvSpPr txBox="1">
            <a:spLocks noChangeArrowheads="1"/>
          </p:cNvSpPr>
          <p:nvPr/>
        </p:nvSpPr>
        <p:spPr bwMode="auto">
          <a:xfrm>
            <a:off x="152400" y="2262188"/>
            <a:ext cx="180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ファイル探査部</a:t>
            </a:r>
          </a:p>
        </p:txBody>
      </p:sp>
      <p:sp>
        <p:nvSpPr>
          <p:cNvPr id="9227" name="Text Box 11"/>
          <p:cNvSpPr txBox="1">
            <a:spLocks noChangeArrowheads="1"/>
          </p:cNvSpPr>
          <p:nvPr/>
        </p:nvSpPr>
        <p:spPr bwMode="auto">
          <a:xfrm>
            <a:off x="2971800" y="2262188"/>
            <a:ext cx="1450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字句解析部</a:t>
            </a:r>
          </a:p>
        </p:txBody>
      </p:sp>
      <p:sp>
        <p:nvSpPr>
          <p:cNvPr id="9228" name="Rectangle 12"/>
          <p:cNvSpPr>
            <a:spLocks noChangeArrowheads="1"/>
          </p:cNvSpPr>
          <p:nvPr/>
        </p:nvSpPr>
        <p:spPr bwMode="auto">
          <a:xfrm>
            <a:off x="6096000" y="2209800"/>
            <a:ext cx="2743200" cy="1752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29" name="Text Box 13"/>
          <p:cNvSpPr txBox="1">
            <a:spLocks noChangeArrowheads="1"/>
          </p:cNvSpPr>
          <p:nvPr/>
        </p:nvSpPr>
        <p:spPr bwMode="auto">
          <a:xfrm>
            <a:off x="6705600" y="1752600"/>
            <a:ext cx="1119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Kc.java</a:t>
            </a:r>
          </a:p>
        </p:txBody>
      </p:sp>
      <p:sp>
        <p:nvSpPr>
          <p:cNvPr id="9230" name="Text Box 14"/>
          <p:cNvSpPr txBox="1">
            <a:spLocks noChangeArrowheads="1"/>
          </p:cNvSpPr>
          <p:nvPr/>
        </p:nvSpPr>
        <p:spPr bwMode="auto">
          <a:xfrm>
            <a:off x="6096000" y="2209800"/>
            <a:ext cx="170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構文解析部</a:t>
            </a:r>
          </a:p>
        </p:txBody>
      </p:sp>
      <p:sp>
        <p:nvSpPr>
          <p:cNvPr id="9231" name="Rectangle 15"/>
          <p:cNvSpPr>
            <a:spLocks noChangeArrowheads="1"/>
          </p:cNvSpPr>
          <p:nvPr/>
        </p:nvSpPr>
        <p:spPr bwMode="auto">
          <a:xfrm>
            <a:off x="3276600" y="4648200"/>
            <a:ext cx="4267200" cy="1524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32" name="Text Box 16"/>
          <p:cNvSpPr txBox="1">
            <a:spLocks noChangeArrowheads="1"/>
          </p:cNvSpPr>
          <p:nvPr/>
        </p:nvSpPr>
        <p:spPr bwMode="auto">
          <a:xfrm>
            <a:off x="3200400" y="4191000"/>
            <a:ext cx="1541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Token.java</a:t>
            </a:r>
          </a:p>
        </p:txBody>
      </p:sp>
      <p:sp>
        <p:nvSpPr>
          <p:cNvPr id="9233" name="Text Box 17"/>
          <p:cNvSpPr txBox="1">
            <a:spLocks noChangeArrowheads="1"/>
          </p:cNvSpPr>
          <p:nvPr/>
        </p:nvSpPr>
        <p:spPr bwMode="auto">
          <a:xfrm>
            <a:off x="3276600" y="4648200"/>
            <a:ext cx="2097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トークン定義部</a:t>
            </a:r>
          </a:p>
        </p:txBody>
      </p:sp>
      <p:sp>
        <p:nvSpPr>
          <p:cNvPr id="372754" name="Line 18"/>
          <p:cNvSpPr>
            <a:spLocks noChangeShapeType="1"/>
          </p:cNvSpPr>
          <p:nvPr/>
        </p:nvSpPr>
        <p:spPr bwMode="auto">
          <a:xfrm flipV="1">
            <a:off x="1371600" y="3810000"/>
            <a:ext cx="0" cy="762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2755" name="Line 19"/>
          <p:cNvSpPr>
            <a:spLocks noChangeShapeType="1"/>
          </p:cNvSpPr>
          <p:nvPr/>
        </p:nvSpPr>
        <p:spPr bwMode="auto">
          <a:xfrm flipV="1">
            <a:off x="4800600" y="3886200"/>
            <a:ext cx="0" cy="685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72756" name="Group 20"/>
          <p:cNvGrpSpPr>
            <a:grpSpLocks/>
          </p:cNvGrpSpPr>
          <p:nvPr/>
        </p:nvGrpSpPr>
        <p:grpSpPr bwMode="auto">
          <a:xfrm>
            <a:off x="2133600" y="2667000"/>
            <a:ext cx="838200" cy="457200"/>
            <a:chOff x="1728" y="1680"/>
            <a:chExt cx="528" cy="288"/>
          </a:xfrm>
        </p:grpSpPr>
        <p:sp>
          <p:nvSpPr>
            <p:cNvPr id="9243" name="Line 21"/>
            <p:cNvSpPr>
              <a:spLocks noChangeShapeType="1"/>
            </p:cNvSpPr>
            <p:nvPr/>
          </p:nvSpPr>
          <p:spPr bwMode="auto">
            <a:xfrm>
              <a:off x="1728" y="1968"/>
              <a:ext cx="528"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44" name="Text Box 22"/>
            <p:cNvSpPr txBox="1">
              <a:spLocks noChangeArrowheads="1"/>
            </p:cNvSpPr>
            <p:nvPr/>
          </p:nvSpPr>
          <p:spPr bwMode="auto">
            <a:xfrm>
              <a:off x="1776" y="1680"/>
              <a:ext cx="3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char</a:t>
              </a:r>
            </a:p>
          </p:txBody>
        </p:sp>
      </p:grpSp>
      <p:grpSp>
        <p:nvGrpSpPr>
          <p:cNvPr id="372759" name="Group 23"/>
          <p:cNvGrpSpPr>
            <a:grpSpLocks/>
          </p:cNvGrpSpPr>
          <p:nvPr/>
        </p:nvGrpSpPr>
        <p:grpSpPr bwMode="auto">
          <a:xfrm>
            <a:off x="5334000" y="2590800"/>
            <a:ext cx="830263" cy="457200"/>
            <a:chOff x="3984" y="1632"/>
            <a:chExt cx="523" cy="288"/>
          </a:xfrm>
        </p:grpSpPr>
        <p:sp>
          <p:nvSpPr>
            <p:cNvPr id="9241" name="Line 24"/>
            <p:cNvSpPr>
              <a:spLocks noChangeShapeType="1"/>
            </p:cNvSpPr>
            <p:nvPr/>
          </p:nvSpPr>
          <p:spPr bwMode="auto">
            <a:xfrm>
              <a:off x="3984" y="1920"/>
              <a:ext cx="48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42" name="Text Box 25"/>
            <p:cNvSpPr txBox="1">
              <a:spLocks noChangeArrowheads="1"/>
            </p:cNvSpPr>
            <p:nvPr/>
          </p:nvSpPr>
          <p:spPr bwMode="auto">
            <a:xfrm>
              <a:off x="3984" y="1632"/>
              <a:ext cx="5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Token</a:t>
              </a:r>
            </a:p>
          </p:txBody>
        </p:sp>
      </p:grpSp>
      <p:sp>
        <p:nvSpPr>
          <p:cNvPr id="372762" name="Rectangle 26"/>
          <p:cNvSpPr>
            <a:spLocks noChangeArrowheads="1"/>
          </p:cNvSpPr>
          <p:nvPr/>
        </p:nvSpPr>
        <p:spPr bwMode="auto">
          <a:xfrm>
            <a:off x="6172200" y="2743200"/>
            <a:ext cx="25908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void parse&lt;A&gt;();</a:t>
            </a:r>
          </a:p>
          <a:p>
            <a:pPr eaLnBrk="1" hangingPunct="1"/>
            <a:r>
              <a:rPr lang="ja-JP" altLang="en-US" sz="2000">
                <a:solidFill>
                  <a:srgbClr val="FFFF66"/>
                </a:solidFill>
              </a:rPr>
              <a:t>// 非終端記号&lt;</a:t>
            </a:r>
            <a:r>
              <a:rPr lang="en-US" altLang="ja-JP" sz="2000">
                <a:solidFill>
                  <a:srgbClr val="FFFF66"/>
                </a:solidFill>
              </a:rPr>
              <a:t>A&gt;</a:t>
            </a:r>
            <a:r>
              <a:rPr lang="ja-JP" altLang="en-US" sz="2000">
                <a:solidFill>
                  <a:srgbClr val="FFFF66"/>
                </a:solidFill>
              </a:rPr>
              <a:t>を</a:t>
            </a:r>
          </a:p>
          <a:p>
            <a:pPr eaLnBrk="1" hangingPunct="1"/>
            <a:r>
              <a:rPr lang="ja-JP" altLang="en-US" sz="2000">
                <a:solidFill>
                  <a:srgbClr val="FFFF66"/>
                </a:solidFill>
              </a:rPr>
              <a:t>//  解析をする</a:t>
            </a:r>
          </a:p>
        </p:txBody>
      </p:sp>
      <p:sp>
        <p:nvSpPr>
          <p:cNvPr id="372763" name="Rectangle 27"/>
          <p:cNvSpPr>
            <a:spLocks noChangeArrowheads="1"/>
          </p:cNvSpPr>
          <p:nvPr/>
        </p:nvSpPr>
        <p:spPr bwMode="auto">
          <a:xfrm>
            <a:off x="3352800" y="5181600"/>
            <a:ext cx="41148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boolean checkSymbol (Symbol);</a:t>
            </a:r>
          </a:p>
          <a:p>
            <a:pPr eaLnBrk="1" hangingPunct="1"/>
            <a:r>
              <a:rPr lang="ja-JP" altLang="en-US" sz="1800">
                <a:solidFill>
                  <a:srgbClr val="FFFF99"/>
                </a:solidFill>
              </a:rPr>
              <a:t>// トークンを識別する</a:t>
            </a:r>
            <a:endParaRPr lang="en-US" altLang="ja-JP" sz="1800">
              <a:solidFill>
                <a:srgbClr val="FFFF99"/>
              </a:solidFill>
            </a:endParaRPr>
          </a:p>
        </p:txBody>
      </p:sp>
      <p:sp>
        <p:nvSpPr>
          <p:cNvPr id="372764" name="Line 28"/>
          <p:cNvSpPr>
            <a:spLocks noChangeShapeType="1"/>
          </p:cNvSpPr>
          <p:nvPr/>
        </p:nvSpPr>
        <p:spPr bwMode="auto">
          <a:xfrm flipV="1">
            <a:off x="6477000" y="39624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2754"/>
                                        </p:tgtEl>
                                        <p:attrNameLst>
                                          <p:attrName>style.visibility</p:attrName>
                                        </p:attrNameLst>
                                      </p:cBhvr>
                                      <p:to>
                                        <p:strVal val="visible"/>
                                      </p:to>
                                    </p:set>
                                    <p:animEffect transition="in" filter="wipe(down)">
                                      <p:cBhvr>
                                        <p:cTn id="7" dur="500"/>
                                        <p:tgtEl>
                                          <p:spTgt spid="372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2741"/>
                                        </p:tgtEl>
                                        <p:attrNameLst>
                                          <p:attrName>style.visibility</p:attrName>
                                        </p:attrNameLst>
                                      </p:cBhvr>
                                      <p:to>
                                        <p:strVal val="visible"/>
                                      </p:to>
                                    </p:set>
                                    <p:animEffect transition="in" filter="checkerboard(across)">
                                      <p:cBhvr>
                                        <p:cTn id="12" dur="500"/>
                                        <p:tgtEl>
                                          <p:spTgt spid="3727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72756"/>
                                        </p:tgtEl>
                                        <p:attrNameLst>
                                          <p:attrName>style.visibility</p:attrName>
                                        </p:attrNameLst>
                                      </p:cBhvr>
                                      <p:to>
                                        <p:strVal val="visible"/>
                                      </p:to>
                                    </p:set>
                                    <p:animEffect transition="in" filter="wipe(left)">
                                      <p:cBhvr>
                                        <p:cTn id="17" dur="500"/>
                                        <p:tgtEl>
                                          <p:spTgt spid="3727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72755"/>
                                        </p:tgtEl>
                                        <p:attrNameLst>
                                          <p:attrName>style.visibility</p:attrName>
                                        </p:attrNameLst>
                                      </p:cBhvr>
                                      <p:to>
                                        <p:strVal val="visible"/>
                                      </p:to>
                                    </p:set>
                                    <p:animEffect transition="in" filter="wipe(down)">
                                      <p:cBhvr>
                                        <p:cTn id="22" dur="500"/>
                                        <p:tgtEl>
                                          <p:spTgt spid="37275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72744"/>
                                        </p:tgtEl>
                                        <p:attrNameLst>
                                          <p:attrName>style.visibility</p:attrName>
                                        </p:attrNameLst>
                                      </p:cBhvr>
                                      <p:to>
                                        <p:strVal val="visible"/>
                                      </p:to>
                                    </p:set>
                                    <p:animEffect transition="in" filter="checkerboard(across)">
                                      <p:cBhvr>
                                        <p:cTn id="27" dur="500"/>
                                        <p:tgtEl>
                                          <p:spTgt spid="37274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72759"/>
                                        </p:tgtEl>
                                        <p:attrNameLst>
                                          <p:attrName>style.visibility</p:attrName>
                                        </p:attrNameLst>
                                      </p:cBhvr>
                                      <p:to>
                                        <p:strVal val="visible"/>
                                      </p:to>
                                    </p:set>
                                    <p:animEffect transition="in" filter="wipe(left)">
                                      <p:cBhvr>
                                        <p:cTn id="32" dur="500"/>
                                        <p:tgtEl>
                                          <p:spTgt spid="37275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72763"/>
                                        </p:tgtEl>
                                        <p:attrNameLst>
                                          <p:attrName>style.visibility</p:attrName>
                                        </p:attrNameLst>
                                      </p:cBhvr>
                                      <p:to>
                                        <p:strVal val="visible"/>
                                      </p:to>
                                    </p:set>
                                    <p:animEffect transition="in" filter="checkerboard(across)">
                                      <p:cBhvr>
                                        <p:cTn id="37" dur="500"/>
                                        <p:tgtEl>
                                          <p:spTgt spid="3727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72764"/>
                                        </p:tgtEl>
                                        <p:attrNameLst>
                                          <p:attrName>style.visibility</p:attrName>
                                        </p:attrNameLst>
                                      </p:cBhvr>
                                      <p:to>
                                        <p:strVal val="visible"/>
                                      </p:to>
                                    </p:set>
                                    <p:animEffect transition="in" filter="wipe(down)">
                                      <p:cBhvr>
                                        <p:cTn id="42" dur="500"/>
                                        <p:tgtEl>
                                          <p:spTgt spid="3727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72762"/>
                                        </p:tgtEl>
                                        <p:attrNameLst>
                                          <p:attrName>style.visibility</p:attrName>
                                        </p:attrNameLst>
                                      </p:cBhvr>
                                      <p:to>
                                        <p:strVal val="visible"/>
                                      </p:to>
                                    </p:set>
                                    <p:animEffect transition="in" filter="checkerboard(across)">
                                      <p:cBhvr>
                                        <p:cTn id="47" dur="500"/>
                                        <p:tgtEl>
                                          <p:spTgt spid="372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41" grpId="0" animBg="1" autoUpdateAnimBg="0"/>
      <p:bldP spid="372744" grpId="0" animBg="1" autoUpdateAnimBg="0"/>
      <p:bldP spid="372754" grpId="0" animBg="1"/>
      <p:bldP spid="372755" grpId="0" animBg="1"/>
      <p:bldP spid="372762" grpId="0" animBg="1" autoUpdateAnimBg="0"/>
      <p:bldP spid="372763" grpId="0" animBg="1" autoUpdateAnimBg="0"/>
      <p:bldP spid="37276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文のアセンブラコード</a:t>
            </a:r>
          </a:p>
        </p:txBody>
      </p:sp>
      <p:sp>
        <p:nvSpPr>
          <p:cNvPr id="70659" name="Rectangle 3"/>
          <p:cNvSpPr>
            <a:spLocks noChangeArrowheads="1"/>
          </p:cNvSpPr>
          <p:nvPr/>
        </p:nvSpPr>
        <p:spPr bwMode="auto">
          <a:xfrm>
            <a:off x="152400" y="1371600"/>
            <a:ext cx="8839200" cy="495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a:t>
            </a:r>
            <a:r>
              <a:rPr lang="en-US" altLang="ja-JP" sz="2800" dirty="0" err="1"/>
              <a:t>parseIfSt</a:t>
            </a:r>
            <a:r>
              <a:rPr lang="en-US" altLang="ja-JP" sz="2800" dirty="0"/>
              <a:t>() {</a:t>
            </a:r>
          </a:p>
          <a:p>
            <a:pPr eaLnBrk="1" hangingPunct="1"/>
            <a:r>
              <a:rPr lang="en-US" altLang="ja-JP" sz="2800" dirty="0"/>
              <a:t>    if (token == “if”)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if (token == “(”)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if (token </a:t>
            </a:r>
            <a:r>
              <a:rPr lang="ja-JP" altLang="en-US" sz="2800" dirty="0"/>
              <a:t>∈ </a:t>
            </a:r>
            <a:r>
              <a:rPr lang="en-US" altLang="ja-JP" sz="2800" dirty="0"/>
              <a:t>First (&lt;</a:t>
            </a:r>
            <a:r>
              <a:rPr lang="en-US" altLang="ja-JP" sz="2800" dirty="0" err="1"/>
              <a:t>Exp</a:t>
            </a:r>
            <a:r>
              <a:rPr lang="en-US" altLang="ja-JP" sz="2800" dirty="0"/>
              <a:t>&gt;)) </a:t>
            </a:r>
            <a:r>
              <a:rPr lang="en-US" altLang="ja-JP" sz="2800" dirty="0" err="1"/>
              <a:t>parseExp</a:t>
            </a:r>
            <a:r>
              <a:rPr lang="en-US" altLang="ja-JP" sz="2800" dirty="0"/>
              <a:t>(); else </a:t>
            </a:r>
            <a:r>
              <a:rPr lang="en-US" altLang="ja-JP" sz="2800" dirty="0" err="1"/>
              <a:t>syntaxError</a:t>
            </a:r>
            <a:r>
              <a:rPr lang="en-US" altLang="ja-JP" sz="2800" dirty="0"/>
              <a:t>();</a:t>
            </a:r>
          </a:p>
          <a:p>
            <a:pPr eaLnBrk="1" hangingPunct="1"/>
            <a:r>
              <a:rPr lang="en-US" altLang="ja-JP" sz="2800" dirty="0"/>
              <a:t>    if (token == “)”)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int </a:t>
            </a:r>
            <a:r>
              <a:rPr lang="en-US" altLang="ja-JP" sz="2800" dirty="0" err="1">
                <a:solidFill>
                  <a:srgbClr val="FFCCFF"/>
                </a:solidFill>
              </a:rPr>
              <a:t>beqAddr</a:t>
            </a:r>
            <a:r>
              <a:rPr lang="en-US" altLang="ja-JP" sz="2800" dirty="0">
                <a:solidFill>
                  <a:srgbClr val="FFCCFF"/>
                </a:solidFill>
              </a:rPr>
              <a:t> = appendCode (BEQ, -1);</a:t>
            </a:r>
          </a:p>
          <a:p>
            <a:pPr eaLnBrk="1" hangingPunct="1"/>
            <a:r>
              <a:rPr lang="en-US" altLang="ja-JP" sz="2800" dirty="0"/>
              <a:t>    if (token </a:t>
            </a:r>
            <a:r>
              <a:rPr lang="ja-JP" altLang="en-US" sz="2800" dirty="0"/>
              <a:t>∈ </a:t>
            </a:r>
            <a:r>
              <a:rPr lang="en-US" altLang="ja-JP" sz="2800" dirty="0"/>
              <a:t>First (&lt;St&gt;)) </a:t>
            </a:r>
            <a:r>
              <a:rPr lang="en-US" altLang="ja-JP" sz="2800" dirty="0" err="1"/>
              <a:t>parseSt</a:t>
            </a:r>
            <a:r>
              <a:rPr lang="en-US" altLang="ja-JP" sz="2800" dirty="0"/>
              <a:t>(); else </a:t>
            </a:r>
            <a:r>
              <a:rPr lang="en-US" altLang="ja-JP" sz="2800" dirty="0" err="1"/>
              <a:t>syntaxError</a:t>
            </a:r>
            <a:r>
              <a:rPr lang="en-US" altLang="ja-JP" sz="2800" dirty="0"/>
              <a:t>();</a:t>
            </a:r>
          </a:p>
          <a:p>
            <a:pPr eaLnBrk="1" hangingPunct="1"/>
            <a:r>
              <a:rPr lang="en-US" altLang="ja-JP" sz="2800" dirty="0"/>
              <a:t>    </a:t>
            </a:r>
            <a:r>
              <a:rPr lang="en-US" altLang="ja-JP" sz="2800" dirty="0" err="1"/>
              <a:t>int</a:t>
            </a:r>
            <a:r>
              <a:rPr lang="en-US" altLang="ja-JP" sz="2800" dirty="0"/>
              <a:t> </a:t>
            </a:r>
            <a:r>
              <a:rPr lang="en-US" altLang="ja-JP" sz="2800" dirty="0" err="1">
                <a:solidFill>
                  <a:srgbClr val="FFCCFF"/>
                </a:solidFill>
              </a:rPr>
              <a:t>stLastAddr</a:t>
            </a:r>
            <a:r>
              <a:rPr lang="en-US" altLang="ja-JP" sz="2800" dirty="0">
                <a:solidFill>
                  <a:srgbClr val="FFCCFF"/>
                </a:solidFill>
              </a:rPr>
              <a:t> = </a:t>
            </a:r>
            <a:r>
              <a:rPr lang="en-US" altLang="ja-JP" sz="2800" dirty="0" err="1">
                <a:solidFill>
                  <a:srgbClr val="FFCCFF"/>
                </a:solidFill>
              </a:rPr>
              <a:t>getLastCodeAddress</a:t>
            </a:r>
            <a:r>
              <a:rPr lang="en-US" altLang="ja-JP" sz="2800" dirty="0">
                <a:solidFill>
                  <a:srgbClr val="FFCCFF"/>
                </a:solidFill>
              </a:rPr>
              <a:t>();</a:t>
            </a:r>
            <a:r>
              <a:rPr lang="en-US" altLang="ja-JP" sz="2800" dirty="0">
                <a:solidFill>
                  <a:srgbClr val="FF99FF"/>
                </a:solidFill>
              </a:rPr>
              <a:t> </a:t>
            </a:r>
          </a:p>
          <a:p>
            <a:pPr eaLnBrk="1" hangingPunct="1"/>
            <a:r>
              <a:rPr lang="en-US" altLang="ja-JP" sz="2800" dirty="0">
                <a:solidFill>
                  <a:srgbClr val="FF99FF"/>
                </a:solidFill>
              </a:rPr>
              <a:t>                   </a:t>
            </a:r>
            <a:r>
              <a:rPr lang="en-US" altLang="ja-JP" sz="2400" dirty="0">
                <a:solidFill>
                  <a:srgbClr val="FFFF99"/>
                </a:solidFill>
              </a:rPr>
              <a:t>// &lt;St&gt; </a:t>
            </a:r>
            <a:r>
              <a:rPr lang="ja-JP" altLang="en-US" sz="2400" dirty="0">
                <a:solidFill>
                  <a:srgbClr val="FFFF99"/>
                </a:solidFill>
              </a:rPr>
              <a:t>部分のコードの末尾のコードのアドレスを得る</a:t>
            </a:r>
          </a:p>
          <a:p>
            <a:pPr eaLnBrk="1" hangingPunct="1"/>
            <a:r>
              <a:rPr lang="en-US" altLang="ja-JP" sz="2800" dirty="0"/>
              <a:t>    </a:t>
            </a:r>
            <a:r>
              <a:rPr lang="en-US" altLang="ja-JP" sz="2800" dirty="0" err="1">
                <a:solidFill>
                  <a:srgbClr val="FFCCFF"/>
                </a:solidFill>
              </a:rPr>
              <a:t>replaceCode</a:t>
            </a:r>
            <a:r>
              <a:rPr lang="en-US" altLang="ja-JP" sz="2800" dirty="0">
                <a:solidFill>
                  <a:srgbClr val="FFCCFF"/>
                </a:solidFill>
              </a:rPr>
              <a:t> (</a:t>
            </a:r>
            <a:r>
              <a:rPr lang="en-US" altLang="ja-JP" sz="2800" dirty="0" err="1">
                <a:solidFill>
                  <a:srgbClr val="FFCCFF"/>
                </a:solidFill>
              </a:rPr>
              <a:t>beqAddr</a:t>
            </a:r>
            <a:r>
              <a:rPr lang="en-US" altLang="ja-JP" sz="2800" dirty="0">
                <a:solidFill>
                  <a:srgbClr val="FFCCFF"/>
                </a:solidFill>
              </a:rPr>
              <a:t>, stLastAddr+1</a:t>
            </a:r>
            <a:r>
              <a:rPr lang="ja-JP" altLang="en-US" sz="2800" dirty="0">
                <a:solidFill>
                  <a:srgbClr val="FFCCFF"/>
                </a:solidFill>
              </a:rPr>
              <a:t>);</a:t>
            </a:r>
          </a:p>
          <a:p>
            <a:pPr eaLnBrk="1" hangingPunct="1"/>
            <a:r>
              <a:rPr lang="ja-JP" altLang="en-US" sz="2800" dirty="0"/>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while </a:t>
            </a:r>
            <a:r>
              <a:rPr lang="ja-JP" altLang="en-US">
                <a:effectLst/>
              </a:rPr>
              <a:t>文のアセンブラコード</a:t>
            </a:r>
          </a:p>
        </p:txBody>
      </p:sp>
      <p:sp>
        <p:nvSpPr>
          <p:cNvPr id="71683" name="Text Box 3"/>
          <p:cNvSpPr txBox="1">
            <a:spLocks noChangeArrowheads="1"/>
          </p:cNvSpPr>
          <p:nvPr/>
        </p:nvSpPr>
        <p:spPr bwMode="auto">
          <a:xfrm>
            <a:off x="1066800" y="1752600"/>
            <a:ext cx="7402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&lt;While_St&gt; ::= “while” “(” &lt;Exp&gt; “)” &lt;St&gt;</a:t>
            </a:r>
          </a:p>
        </p:txBody>
      </p:sp>
      <p:sp>
        <p:nvSpPr>
          <p:cNvPr id="724996" name="Rectangle 4"/>
          <p:cNvSpPr>
            <a:spLocks noChangeArrowheads="1"/>
          </p:cNvSpPr>
          <p:nvPr/>
        </p:nvSpPr>
        <p:spPr bwMode="auto">
          <a:xfrm>
            <a:off x="1905000" y="2590800"/>
            <a:ext cx="47244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a:t>
            </a:r>
            <a:r>
              <a:rPr lang="en-US" altLang="ja-JP" sz="2800"/>
              <a:t>L1) &lt;Exp&gt; </a:t>
            </a:r>
            <a:r>
              <a:rPr lang="ja-JP" altLang="en-US" sz="2800"/>
              <a:t>のコード </a:t>
            </a:r>
            <a:r>
              <a:rPr lang="ja-JP" altLang="en-US" sz="2400"/>
              <a:t>(右辺値)</a:t>
            </a:r>
          </a:p>
          <a:p>
            <a:pPr eaLnBrk="1" hangingPunct="1"/>
            <a:r>
              <a:rPr lang="en-US" altLang="ja-JP" sz="2800"/>
              <a:t>        BEQ  (L2)</a:t>
            </a:r>
            <a:endParaRPr lang="ja-JP" altLang="en-US" sz="2800"/>
          </a:p>
          <a:p>
            <a:pPr eaLnBrk="1" hangingPunct="1"/>
            <a:r>
              <a:rPr lang="en-US" altLang="ja-JP" sz="2800"/>
              <a:t>         &lt;St&gt; </a:t>
            </a:r>
            <a:r>
              <a:rPr lang="ja-JP" altLang="en-US" sz="2800"/>
              <a:t>のコード</a:t>
            </a:r>
          </a:p>
          <a:p>
            <a:pPr eaLnBrk="1" hangingPunct="1"/>
            <a:r>
              <a:rPr lang="ja-JP" altLang="en-US" sz="2800"/>
              <a:t>        </a:t>
            </a:r>
            <a:r>
              <a:rPr lang="en-US" altLang="ja-JP" sz="2800"/>
              <a:t>JUMP  (L1)</a:t>
            </a:r>
          </a:p>
          <a:p>
            <a:pPr eaLnBrk="1" hangingPunct="1"/>
            <a:r>
              <a:rPr lang="ja-JP" altLang="en-US" sz="2800"/>
              <a:t>(</a:t>
            </a:r>
            <a:r>
              <a:rPr lang="en-US" altLang="ja-JP" sz="2800"/>
              <a:t>L2)</a:t>
            </a:r>
          </a:p>
        </p:txBody>
      </p:sp>
      <p:sp useBgFill="1">
        <p:nvSpPr>
          <p:cNvPr id="724997" name="AutoShape 5"/>
          <p:cNvSpPr>
            <a:spLocks noChangeArrowheads="1"/>
          </p:cNvSpPr>
          <p:nvPr/>
        </p:nvSpPr>
        <p:spPr bwMode="auto">
          <a:xfrm>
            <a:off x="5562600" y="3124200"/>
            <a:ext cx="2971800" cy="990600"/>
          </a:xfrm>
          <a:prstGeom prst="wedgeRoundRectCallout">
            <a:avLst>
              <a:gd name="adj1" fmla="val -76764"/>
              <a:gd name="adj2" fmla="val -3156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800"/>
              <a:t>JUMP </a:t>
            </a:r>
            <a:r>
              <a:rPr lang="ja-JP" altLang="en-US" sz="2800"/>
              <a:t>の次の</a:t>
            </a:r>
          </a:p>
          <a:p>
            <a:pPr algn="ctr" eaLnBrk="1" hangingPunct="1"/>
            <a:r>
              <a:rPr lang="ja-JP" altLang="en-US" sz="2800"/>
              <a:t>番地に分岐</a:t>
            </a:r>
          </a:p>
        </p:txBody>
      </p:sp>
      <p:sp useBgFill="1">
        <p:nvSpPr>
          <p:cNvPr id="725002" name="AutoShape 10"/>
          <p:cNvSpPr>
            <a:spLocks noChangeArrowheads="1"/>
          </p:cNvSpPr>
          <p:nvPr/>
        </p:nvSpPr>
        <p:spPr bwMode="auto">
          <a:xfrm>
            <a:off x="5410200" y="4343400"/>
            <a:ext cx="3352800" cy="609600"/>
          </a:xfrm>
          <a:prstGeom prst="wedgeRoundRectCallout">
            <a:avLst>
              <a:gd name="adj1" fmla="val -70074"/>
              <a:gd name="adj2" fmla="val -7265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条件式にジャンプ</a:t>
            </a:r>
          </a:p>
        </p:txBody>
      </p:sp>
      <p:sp>
        <p:nvSpPr>
          <p:cNvPr id="7" name="Text Box 6">
            <a:extLst>
              <a:ext uri="{FF2B5EF4-FFF2-40B4-BE49-F238E27FC236}">
                <a16:creationId xmlns:a16="http://schemas.microsoft.com/office/drawing/2014/main" id="{BDF57732-3593-46C3-9338-2F9B7B564312}"/>
              </a:ext>
            </a:extLst>
          </p:cNvPr>
          <p:cNvSpPr txBox="1">
            <a:spLocks noChangeArrowheads="1"/>
          </p:cNvSpPr>
          <p:nvPr/>
        </p:nvSpPr>
        <p:spPr bwMode="auto">
          <a:xfrm>
            <a:off x="1752600" y="5029200"/>
            <a:ext cx="6748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a:t>
            </a:r>
            <a:r>
              <a:rPr lang="en-US" altLang="ja-JP" sz="2800" dirty="0"/>
              <a:t>L2) </a:t>
            </a:r>
            <a:r>
              <a:rPr lang="ja-JP" altLang="en-US" sz="2800" dirty="0"/>
              <a:t>の番地は &lt;</a:t>
            </a:r>
            <a:r>
              <a:rPr lang="en-US" altLang="ja-JP" sz="2800" dirty="0"/>
              <a:t>St&gt; </a:t>
            </a:r>
            <a:r>
              <a:rPr lang="ja-JP" altLang="en-US" sz="2800" dirty="0"/>
              <a:t>のコードを作るまで不明</a:t>
            </a:r>
          </a:p>
        </p:txBody>
      </p:sp>
      <p:grpSp>
        <p:nvGrpSpPr>
          <p:cNvPr id="8" name="Group 7">
            <a:extLst>
              <a:ext uri="{FF2B5EF4-FFF2-40B4-BE49-F238E27FC236}">
                <a16:creationId xmlns:a16="http://schemas.microsoft.com/office/drawing/2014/main" id="{4400CEE8-E1DF-499D-85C9-89D71626CFF0}"/>
              </a:ext>
            </a:extLst>
          </p:cNvPr>
          <p:cNvGrpSpPr>
            <a:grpSpLocks/>
          </p:cNvGrpSpPr>
          <p:nvPr/>
        </p:nvGrpSpPr>
        <p:grpSpPr bwMode="auto">
          <a:xfrm>
            <a:off x="1828800" y="5638800"/>
            <a:ext cx="4857750" cy="823913"/>
            <a:chOff x="1152" y="3552"/>
            <a:chExt cx="3060" cy="519"/>
          </a:xfrm>
        </p:grpSpPr>
        <p:sp>
          <p:nvSpPr>
            <p:cNvPr id="9" name="Text Box 8">
              <a:extLst>
                <a:ext uri="{FF2B5EF4-FFF2-40B4-BE49-F238E27FC236}">
                  <a16:creationId xmlns:a16="http://schemas.microsoft.com/office/drawing/2014/main" id="{A77C2189-2CD2-4CA8-B61B-797C2B840625}"/>
                </a:ext>
              </a:extLst>
            </p:cNvPr>
            <p:cNvSpPr txBox="1">
              <a:spLocks noChangeArrowheads="1"/>
            </p:cNvSpPr>
            <p:nvPr/>
          </p:nvSpPr>
          <p:spPr bwMode="auto">
            <a:xfrm>
              <a:off x="1152" y="3744"/>
              <a:ext cx="306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後から番地を書き直す必要あり</a:t>
              </a:r>
            </a:p>
          </p:txBody>
        </p:sp>
        <p:sp>
          <p:nvSpPr>
            <p:cNvPr id="10" name="AutoShape 9">
              <a:extLst>
                <a:ext uri="{FF2B5EF4-FFF2-40B4-BE49-F238E27FC236}">
                  <a16:creationId xmlns:a16="http://schemas.microsoft.com/office/drawing/2014/main" id="{DAC9A987-3804-4E3C-9EF0-14878BF6445D}"/>
                </a:ext>
              </a:extLst>
            </p:cNvPr>
            <p:cNvSpPr>
              <a:spLocks noChangeArrowheads="1"/>
            </p:cNvSpPr>
            <p:nvPr/>
          </p:nvSpPr>
          <p:spPr bwMode="auto">
            <a:xfrm>
              <a:off x="2400" y="3552"/>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4996"/>
                                        </p:tgtEl>
                                        <p:attrNameLst>
                                          <p:attrName>style.visibility</p:attrName>
                                        </p:attrNameLst>
                                      </p:cBhvr>
                                      <p:to>
                                        <p:strVal val="visible"/>
                                      </p:to>
                                    </p:set>
                                    <p:animEffect transition="in" filter="checkerboard(across)">
                                      <p:cBhvr>
                                        <p:cTn id="7" dur="500"/>
                                        <p:tgtEl>
                                          <p:spTgt spid="7249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24997"/>
                                        </p:tgtEl>
                                        <p:attrNameLst>
                                          <p:attrName>style.visibility</p:attrName>
                                        </p:attrNameLst>
                                      </p:cBhvr>
                                      <p:to>
                                        <p:strVal val="visible"/>
                                      </p:to>
                                    </p:set>
                                    <p:animEffect transition="in" filter="checkerboard(across)">
                                      <p:cBhvr>
                                        <p:cTn id="12" dur="500"/>
                                        <p:tgtEl>
                                          <p:spTgt spid="7249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25002"/>
                                        </p:tgtEl>
                                        <p:attrNameLst>
                                          <p:attrName>style.visibility</p:attrName>
                                        </p:attrNameLst>
                                      </p:cBhvr>
                                      <p:to>
                                        <p:strVal val="visible"/>
                                      </p:to>
                                    </p:set>
                                    <p:animEffect transition="in" filter="checkerboard(across)">
                                      <p:cBhvr>
                                        <p:cTn id="17" dur="500"/>
                                        <p:tgtEl>
                                          <p:spTgt spid="72500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4996" grpId="0" animBg="1" autoUpdateAnimBg="0"/>
      <p:bldP spid="724997" grpId="0" animBg="1" autoUpdateAnimBg="0"/>
      <p:bldP spid="725002" grpId="0" animBg="1" autoUpdateAnimBg="0"/>
      <p:bldP spid="7"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while </a:t>
            </a:r>
            <a:r>
              <a:rPr lang="ja-JP" altLang="en-US">
                <a:effectLst/>
              </a:rPr>
              <a:t>文のアセンブラコード</a:t>
            </a:r>
          </a:p>
        </p:txBody>
      </p:sp>
      <p:sp>
        <p:nvSpPr>
          <p:cNvPr id="72707" name="Rectangle 3"/>
          <p:cNvSpPr>
            <a:spLocks noChangeArrowheads="1"/>
          </p:cNvSpPr>
          <p:nvPr/>
        </p:nvSpPr>
        <p:spPr bwMode="auto">
          <a:xfrm>
            <a:off x="152400" y="1371600"/>
            <a:ext cx="8839200" cy="525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void </a:t>
            </a:r>
            <a:r>
              <a:rPr lang="en-US" altLang="ja-JP" sz="2600" dirty="0" err="1"/>
              <a:t>parseWhileSt</a:t>
            </a:r>
            <a:r>
              <a:rPr lang="en-US" altLang="ja-JP" sz="2600" dirty="0"/>
              <a:t>() {</a:t>
            </a:r>
          </a:p>
          <a:p>
            <a:pPr eaLnBrk="1" hangingPunct="1"/>
            <a:r>
              <a:rPr lang="en-US" altLang="ja-JP" sz="2600" dirty="0"/>
              <a:t>    if (token == “while”)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a:t>
            </a:r>
            <a:r>
              <a:rPr lang="en-US" altLang="ja-JP" sz="2600" dirty="0" err="1"/>
              <a:t>int</a:t>
            </a:r>
            <a:r>
              <a:rPr lang="en-US" altLang="ja-JP" sz="2600" dirty="0"/>
              <a:t> </a:t>
            </a:r>
            <a:r>
              <a:rPr lang="en-US" altLang="ja-JP" sz="2600" dirty="0" err="1">
                <a:solidFill>
                  <a:srgbClr val="FFCCFF"/>
                </a:solidFill>
              </a:rPr>
              <a:t>lastAddr</a:t>
            </a:r>
            <a:r>
              <a:rPr lang="en-US" altLang="ja-JP" sz="2600" dirty="0">
                <a:solidFill>
                  <a:srgbClr val="FFCCFF"/>
                </a:solidFill>
              </a:rPr>
              <a:t> = </a:t>
            </a:r>
            <a:r>
              <a:rPr lang="en-US" altLang="ja-JP" sz="2600" dirty="0" err="1">
                <a:solidFill>
                  <a:srgbClr val="FFCCFF"/>
                </a:solidFill>
              </a:rPr>
              <a:t>getLastCodeAddress</a:t>
            </a:r>
            <a:r>
              <a:rPr lang="en-US" altLang="ja-JP" sz="2600" dirty="0">
                <a:solidFill>
                  <a:srgbClr val="FFCCFF"/>
                </a:solidFill>
              </a:rPr>
              <a:t>();</a:t>
            </a:r>
          </a:p>
          <a:p>
            <a:pPr eaLnBrk="1" hangingPunct="1"/>
            <a:r>
              <a:rPr lang="en-US" altLang="ja-JP" sz="2600" dirty="0">
                <a:solidFill>
                  <a:srgbClr val="FF99FF"/>
                </a:solidFill>
              </a:rPr>
              <a:t>                                                        </a:t>
            </a:r>
            <a:r>
              <a:rPr lang="en-US" altLang="ja-JP" sz="2400" dirty="0">
                <a:solidFill>
                  <a:srgbClr val="FFFF99"/>
                </a:solidFill>
              </a:rPr>
              <a:t>// </a:t>
            </a:r>
            <a:r>
              <a:rPr lang="ja-JP" altLang="en-US" sz="2400" dirty="0">
                <a:solidFill>
                  <a:srgbClr val="FFFF99"/>
                </a:solidFill>
              </a:rPr>
              <a:t>条件式直前の番地を記憶</a:t>
            </a:r>
          </a:p>
          <a:p>
            <a:pPr eaLnBrk="1" hangingPunct="1"/>
            <a:r>
              <a:rPr lang="en-US" altLang="ja-JP" sz="2600" dirty="0"/>
              <a:t>    if (token </a:t>
            </a:r>
            <a:r>
              <a:rPr lang="ja-JP" altLang="en-US" sz="2600" dirty="0"/>
              <a:t>∈ </a:t>
            </a:r>
            <a:r>
              <a:rPr lang="en-US" altLang="ja-JP" sz="2600" dirty="0"/>
              <a:t>First (&lt;</a:t>
            </a:r>
            <a:r>
              <a:rPr lang="en-US" altLang="ja-JP" sz="2600" dirty="0" err="1"/>
              <a:t>Exp</a:t>
            </a:r>
            <a:r>
              <a:rPr lang="en-US" altLang="ja-JP" sz="2600" dirty="0"/>
              <a:t>&gt;)) </a:t>
            </a:r>
            <a:r>
              <a:rPr lang="en-US" altLang="ja-JP" sz="2600" dirty="0" err="1"/>
              <a:t>parseExp</a:t>
            </a:r>
            <a:r>
              <a:rPr lang="en-US" altLang="ja-JP" sz="2600" dirty="0"/>
              <a:t>(); else </a:t>
            </a:r>
            <a:r>
              <a:rPr lang="en-US" altLang="ja-JP" sz="2600" dirty="0" err="1"/>
              <a:t>syntaxError</a:t>
            </a:r>
            <a:r>
              <a:rPr lang="en-US" altLang="ja-JP" sz="2600" dirty="0"/>
              <a:t>();</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int </a:t>
            </a:r>
            <a:r>
              <a:rPr lang="en-US" altLang="ja-JP" sz="2600" dirty="0" err="1">
                <a:solidFill>
                  <a:srgbClr val="FFCCFF"/>
                </a:solidFill>
              </a:rPr>
              <a:t>beqAddr</a:t>
            </a:r>
            <a:r>
              <a:rPr lang="en-US" altLang="ja-JP" sz="2600" dirty="0">
                <a:solidFill>
                  <a:srgbClr val="FFCCFF"/>
                </a:solidFill>
              </a:rPr>
              <a:t> = appendCode (BEQ, -1);</a:t>
            </a:r>
            <a:r>
              <a:rPr lang="en-US" altLang="ja-JP" sz="2600" dirty="0">
                <a:solidFill>
                  <a:srgbClr val="FF99FF"/>
                </a:solidFill>
              </a:rPr>
              <a:t> </a:t>
            </a:r>
            <a:r>
              <a:rPr lang="en-US" altLang="ja-JP" sz="2400" dirty="0">
                <a:solidFill>
                  <a:srgbClr val="FFFF99"/>
                </a:solidFill>
              </a:rPr>
              <a:t>// </a:t>
            </a:r>
            <a:r>
              <a:rPr lang="ja-JP" altLang="en-US" sz="2400" dirty="0">
                <a:solidFill>
                  <a:srgbClr val="FFFF99"/>
                </a:solidFill>
              </a:rPr>
              <a:t>飛び先未定</a:t>
            </a:r>
          </a:p>
          <a:p>
            <a:pPr eaLnBrk="1" hangingPunct="1"/>
            <a:r>
              <a:rPr lang="en-US" altLang="ja-JP" sz="2600" dirty="0"/>
              <a:t>    if (token </a:t>
            </a:r>
            <a:r>
              <a:rPr lang="ja-JP" altLang="en-US" sz="2600" dirty="0"/>
              <a:t>∈ </a:t>
            </a:r>
            <a:r>
              <a:rPr lang="en-US" altLang="ja-JP" sz="2600" dirty="0"/>
              <a:t>First (&lt;St&gt;)) </a:t>
            </a:r>
            <a:r>
              <a:rPr lang="en-US" altLang="ja-JP" sz="2600" dirty="0" err="1"/>
              <a:t>parseSt</a:t>
            </a:r>
            <a:r>
              <a:rPr lang="en-US" altLang="ja-JP" sz="2600" dirty="0"/>
              <a:t>(); else </a:t>
            </a:r>
            <a:r>
              <a:rPr lang="en-US" altLang="ja-JP" sz="2600" dirty="0" err="1"/>
              <a:t>syntaxError</a:t>
            </a:r>
            <a:r>
              <a:rPr lang="en-US" altLang="ja-JP" sz="2600" dirty="0"/>
              <a:t>();</a:t>
            </a:r>
          </a:p>
          <a:p>
            <a:pPr eaLnBrk="1" hangingPunct="1"/>
            <a:r>
              <a:rPr lang="en-US" altLang="ja-JP" sz="2600" dirty="0"/>
              <a:t>    </a:t>
            </a:r>
            <a:r>
              <a:rPr lang="en-US" altLang="ja-JP" sz="2600" dirty="0" err="1"/>
              <a:t>int</a:t>
            </a:r>
            <a:r>
              <a:rPr lang="ja-JP" altLang="en-US" sz="2600" dirty="0"/>
              <a:t> </a:t>
            </a:r>
            <a:r>
              <a:rPr lang="en-US" altLang="ja-JP" sz="2600" dirty="0" err="1">
                <a:solidFill>
                  <a:srgbClr val="FFCCFF"/>
                </a:solidFill>
              </a:rPr>
              <a:t>jumpAddr</a:t>
            </a:r>
            <a:r>
              <a:rPr lang="en-US" altLang="ja-JP" sz="2600" dirty="0">
                <a:solidFill>
                  <a:srgbClr val="FFCCFF"/>
                </a:solidFill>
              </a:rPr>
              <a:t> = appendCode (JUMP, lastAddr+1); </a:t>
            </a:r>
            <a:endParaRPr lang="ja-JP" altLang="en-US" sz="2600" dirty="0">
              <a:solidFill>
                <a:srgbClr val="FFCCFF"/>
              </a:solidFill>
            </a:endParaRPr>
          </a:p>
          <a:p>
            <a:pPr eaLnBrk="1" hangingPunct="1"/>
            <a:r>
              <a:rPr lang="en-US" altLang="ja-JP" sz="2600" dirty="0">
                <a:solidFill>
                  <a:srgbClr val="FFCCFF"/>
                </a:solidFill>
              </a:rPr>
              <a:t>    </a:t>
            </a:r>
            <a:r>
              <a:rPr lang="en-US" altLang="ja-JP" sz="2600" dirty="0" err="1">
                <a:solidFill>
                  <a:srgbClr val="FFCCFF"/>
                </a:solidFill>
              </a:rPr>
              <a:t>replaceCode</a:t>
            </a:r>
            <a:r>
              <a:rPr lang="en-US" altLang="ja-JP" sz="2600" dirty="0">
                <a:solidFill>
                  <a:srgbClr val="FFCCFF"/>
                </a:solidFill>
              </a:rPr>
              <a:t> (</a:t>
            </a:r>
            <a:r>
              <a:rPr lang="en-US" altLang="ja-JP" sz="2600" dirty="0" err="1">
                <a:solidFill>
                  <a:srgbClr val="FFCCFF"/>
                </a:solidFill>
              </a:rPr>
              <a:t>beqAddr</a:t>
            </a:r>
            <a:r>
              <a:rPr lang="en-US" altLang="ja-JP" sz="2600" dirty="0">
                <a:solidFill>
                  <a:srgbClr val="FFCCFF"/>
                </a:solidFill>
              </a:rPr>
              <a:t>, jumpAddr+1</a:t>
            </a:r>
            <a:r>
              <a:rPr lang="ja-JP" altLang="en-US" sz="2600" dirty="0">
                <a:solidFill>
                  <a:srgbClr val="FFCCFF"/>
                </a:solidFill>
              </a:rPr>
              <a:t>);</a:t>
            </a:r>
          </a:p>
          <a:p>
            <a:pPr eaLnBrk="1" hangingPunct="1"/>
            <a:r>
              <a:rPr lang="ja-JP" altLang="en-US" sz="2600" dirty="0"/>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1066800" y="304800"/>
            <a:ext cx="7620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for </a:t>
            </a:r>
            <a:r>
              <a:rPr lang="ja-JP" altLang="en-US">
                <a:effectLst/>
              </a:rPr>
              <a:t>文のアセンブラコード</a:t>
            </a:r>
          </a:p>
        </p:txBody>
      </p:sp>
      <p:sp>
        <p:nvSpPr>
          <p:cNvPr id="73731" name="Text Box 3"/>
          <p:cNvSpPr txBox="1">
            <a:spLocks noChangeArrowheads="1"/>
          </p:cNvSpPr>
          <p:nvPr/>
        </p:nvSpPr>
        <p:spPr bwMode="auto">
          <a:xfrm>
            <a:off x="381000" y="990600"/>
            <a:ext cx="85344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&lt;</a:t>
            </a:r>
            <a:r>
              <a:rPr lang="en-US" altLang="ja-JP" sz="2800" dirty="0" err="1"/>
              <a:t>For_St</a:t>
            </a:r>
            <a:r>
              <a:rPr lang="en-US" altLang="ja-JP" sz="2800" dirty="0"/>
              <a:t>&gt; ::= “for” </a:t>
            </a:r>
          </a:p>
          <a:p>
            <a:pPr eaLnBrk="1" hangingPunct="1"/>
            <a:r>
              <a:rPr lang="en-US" altLang="ja-JP" sz="2800" dirty="0"/>
              <a:t>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t>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&lt;St&gt;</a:t>
            </a:r>
            <a:endParaRPr lang="en-US" altLang="ja-JP" sz="2800" baseline="-25000" dirty="0"/>
          </a:p>
        </p:txBody>
      </p:sp>
      <p:sp>
        <p:nvSpPr>
          <p:cNvPr id="744452" name="Rectangle 4"/>
          <p:cNvSpPr>
            <a:spLocks noChangeArrowheads="1"/>
          </p:cNvSpPr>
          <p:nvPr/>
        </p:nvSpPr>
        <p:spPr bwMode="auto">
          <a:xfrm>
            <a:off x="1905000" y="1981200"/>
            <a:ext cx="48768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        </a:t>
            </a:r>
            <a:r>
              <a:rPr lang="ja-JP" altLang="en-US"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solidFill>
                  <a:srgbClr val="FFCCFF"/>
                </a:solidFill>
              </a:rPr>
              <a:t> </a:t>
            </a:r>
            <a:r>
              <a:rPr lang="ja-JP" altLang="en-US" sz="2800" dirty="0">
                <a:solidFill>
                  <a:srgbClr val="FFCCFF"/>
                </a:solidFill>
              </a:rPr>
              <a:t>のコード </a:t>
            </a:r>
            <a:r>
              <a:rPr lang="ja-JP" altLang="en-US" sz="2400" dirty="0">
                <a:solidFill>
                  <a:srgbClr val="FFCCFF"/>
                </a:solidFill>
              </a:rPr>
              <a:t>(右辺値)</a:t>
            </a:r>
          </a:p>
          <a:p>
            <a:pPr eaLnBrk="1" hangingPunct="1"/>
            <a:r>
              <a:rPr lang="ja-JP" altLang="en-US" sz="2800" dirty="0">
                <a:solidFill>
                  <a:srgbClr val="FFCCFF"/>
                </a:solidFill>
              </a:rPr>
              <a:t>        </a:t>
            </a:r>
            <a:r>
              <a:rPr lang="en-US" altLang="ja-JP" sz="2800" dirty="0">
                <a:solidFill>
                  <a:srgbClr val="FFCCFF"/>
                </a:solidFill>
              </a:rPr>
              <a:t>REMOVE</a:t>
            </a:r>
          </a:p>
          <a:p>
            <a:pPr eaLnBrk="1" hangingPunct="1"/>
            <a:r>
              <a:rPr lang="ja-JP" altLang="en-US" sz="2800" dirty="0">
                <a:solidFill>
                  <a:srgbClr val="CCFF99"/>
                </a:solidFill>
              </a:rPr>
              <a:t>(</a:t>
            </a:r>
            <a:r>
              <a:rPr lang="en-US" altLang="ja-JP" sz="2800" dirty="0">
                <a:solidFill>
                  <a:srgbClr val="CCFF99"/>
                </a:solidFill>
              </a:rPr>
              <a:t>L1)</a:t>
            </a:r>
            <a:r>
              <a:rPr lang="en-US" altLang="ja-JP" sz="2800" dirty="0"/>
              <a:t>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solidFill>
                  <a:srgbClr val="FFFF99"/>
                </a:solidFill>
              </a:rPr>
              <a:t> </a:t>
            </a:r>
            <a:r>
              <a:rPr lang="ja-JP" altLang="en-US" sz="2800" dirty="0">
                <a:solidFill>
                  <a:srgbClr val="FFFF99"/>
                </a:solidFill>
              </a:rPr>
              <a:t>のコード </a:t>
            </a:r>
            <a:r>
              <a:rPr lang="ja-JP" altLang="en-US" sz="2400" dirty="0">
                <a:solidFill>
                  <a:srgbClr val="FFFF99"/>
                </a:solidFill>
              </a:rPr>
              <a:t>(右辺値)</a:t>
            </a:r>
            <a:endParaRPr lang="ja-JP" altLang="en-US" sz="2800" dirty="0">
              <a:solidFill>
                <a:srgbClr val="FFFF99"/>
              </a:solidFill>
            </a:endParaRPr>
          </a:p>
          <a:p>
            <a:pPr eaLnBrk="1" hangingPunct="1"/>
            <a:r>
              <a:rPr lang="en-US" altLang="ja-JP" sz="2800" dirty="0">
                <a:solidFill>
                  <a:srgbClr val="FFFF99"/>
                </a:solidFill>
              </a:rPr>
              <a:t>        BEQ</a:t>
            </a:r>
            <a:r>
              <a:rPr lang="ja-JP" altLang="en-US" sz="2800" dirty="0">
                <a:solidFill>
                  <a:srgbClr val="FFFF99"/>
                </a:solidFill>
              </a:rPr>
              <a:t>   (</a:t>
            </a:r>
            <a:r>
              <a:rPr lang="en-US" altLang="ja-JP" sz="2800" dirty="0">
                <a:solidFill>
                  <a:srgbClr val="FFFF99"/>
                </a:solidFill>
              </a:rPr>
              <a:t>L4)</a:t>
            </a:r>
          </a:p>
          <a:p>
            <a:pPr eaLnBrk="1" hangingPunct="1"/>
            <a:r>
              <a:rPr lang="ja-JP" altLang="en-US" sz="2800" dirty="0">
                <a:solidFill>
                  <a:srgbClr val="FFFF99"/>
                </a:solidFill>
              </a:rPr>
              <a:t>        </a:t>
            </a:r>
            <a:r>
              <a:rPr lang="en-US" altLang="ja-JP" sz="2800" dirty="0">
                <a:solidFill>
                  <a:srgbClr val="FFFF99"/>
                </a:solidFill>
              </a:rPr>
              <a:t>JUMP (L3)</a:t>
            </a:r>
          </a:p>
          <a:p>
            <a:pPr eaLnBrk="1" hangingPunct="1"/>
            <a:r>
              <a:rPr lang="en-US" altLang="ja-JP" sz="2800" dirty="0"/>
              <a:t>(L2)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solidFill>
                  <a:srgbClr val="CCFF99"/>
                </a:solidFill>
              </a:rPr>
              <a:t> </a:t>
            </a:r>
            <a:r>
              <a:rPr lang="ja-JP" altLang="en-US" sz="2800" dirty="0">
                <a:solidFill>
                  <a:srgbClr val="CCFF99"/>
                </a:solidFill>
              </a:rPr>
              <a:t>のコード </a:t>
            </a:r>
            <a:r>
              <a:rPr lang="ja-JP" altLang="en-US" sz="2400" dirty="0">
                <a:solidFill>
                  <a:srgbClr val="CCFF99"/>
                </a:solidFill>
              </a:rPr>
              <a:t>(右辺値)</a:t>
            </a:r>
            <a:endParaRPr lang="ja-JP" altLang="en-US" sz="2800" dirty="0">
              <a:solidFill>
                <a:srgbClr val="CCFF99"/>
              </a:solidFill>
            </a:endParaRPr>
          </a:p>
          <a:p>
            <a:pPr eaLnBrk="1" hangingPunct="1"/>
            <a:r>
              <a:rPr lang="ja-JP" altLang="en-US" sz="2800" dirty="0">
                <a:solidFill>
                  <a:srgbClr val="CCFF99"/>
                </a:solidFill>
              </a:rPr>
              <a:t>        </a:t>
            </a:r>
            <a:r>
              <a:rPr lang="en-US" altLang="ja-JP" sz="2800" dirty="0">
                <a:solidFill>
                  <a:srgbClr val="CCFF99"/>
                </a:solidFill>
              </a:rPr>
              <a:t>REMOVE</a:t>
            </a:r>
          </a:p>
          <a:p>
            <a:pPr eaLnBrk="1" hangingPunct="1"/>
            <a:r>
              <a:rPr lang="ja-JP" altLang="en-US" sz="2800" dirty="0">
                <a:solidFill>
                  <a:srgbClr val="CCFF99"/>
                </a:solidFill>
              </a:rPr>
              <a:t>        </a:t>
            </a:r>
            <a:r>
              <a:rPr lang="en-US" altLang="ja-JP" sz="2800" dirty="0">
                <a:solidFill>
                  <a:srgbClr val="CCFF99"/>
                </a:solidFill>
              </a:rPr>
              <a:t>JUMP (L1)</a:t>
            </a:r>
          </a:p>
          <a:p>
            <a:pPr eaLnBrk="1" hangingPunct="1"/>
            <a:r>
              <a:rPr lang="en-US" altLang="ja-JP" sz="2800" dirty="0"/>
              <a:t>(L3) &lt;St&gt; </a:t>
            </a:r>
            <a:r>
              <a:rPr lang="ja-JP" altLang="en-US" sz="2800" dirty="0"/>
              <a:t>のコード</a:t>
            </a:r>
          </a:p>
          <a:p>
            <a:pPr eaLnBrk="1" hangingPunct="1"/>
            <a:r>
              <a:rPr lang="ja-JP" altLang="en-US" sz="2800" dirty="0"/>
              <a:t>        </a:t>
            </a:r>
            <a:r>
              <a:rPr lang="en-US" altLang="ja-JP" sz="2800" dirty="0"/>
              <a:t>JUMP (L2)</a:t>
            </a:r>
          </a:p>
          <a:p>
            <a:pPr eaLnBrk="1" hangingPunct="1"/>
            <a:r>
              <a:rPr lang="en-US" altLang="ja-JP" sz="2800" dirty="0">
                <a:solidFill>
                  <a:srgbClr val="FFFF99"/>
                </a:solidFill>
              </a:rPr>
              <a:t>(L4)</a:t>
            </a:r>
          </a:p>
        </p:txBody>
      </p:sp>
      <p:grpSp>
        <p:nvGrpSpPr>
          <p:cNvPr id="744456" name="Group 8"/>
          <p:cNvGrpSpPr>
            <a:grpSpLocks/>
          </p:cNvGrpSpPr>
          <p:nvPr/>
        </p:nvGrpSpPr>
        <p:grpSpPr bwMode="auto">
          <a:xfrm>
            <a:off x="4800600" y="3352800"/>
            <a:ext cx="3581400" cy="838200"/>
            <a:chOff x="3024" y="2112"/>
            <a:chExt cx="2256" cy="528"/>
          </a:xfrm>
        </p:grpSpPr>
        <p:sp>
          <p:nvSpPr>
            <p:cNvPr id="73734" name="AutoShape 6"/>
            <p:cNvSpPr>
              <a:spLocks/>
            </p:cNvSpPr>
            <p:nvPr/>
          </p:nvSpPr>
          <p:spPr bwMode="auto">
            <a:xfrm>
              <a:off x="3024" y="2112"/>
              <a:ext cx="96" cy="528"/>
            </a:xfrm>
            <a:prstGeom prst="rightBrace">
              <a:avLst>
                <a:gd name="adj1" fmla="val 45833"/>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73735" name="AutoShape 7"/>
            <p:cNvSpPr>
              <a:spLocks noChangeArrowheads="1"/>
            </p:cNvSpPr>
            <p:nvPr/>
          </p:nvSpPr>
          <p:spPr bwMode="auto">
            <a:xfrm>
              <a:off x="3504" y="2160"/>
              <a:ext cx="1776" cy="336"/>
            </a:xfrm>
            <a:prstGeom prst="wedgeRoundRectCallout">
              <a:avLst>
                <a:gd name="adj1" fmla="val -67736"/>
                <a:gd name="adj2" fmla="val 1041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後で飛び先を決定</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44452"/>
                                        </p:tgtEl>
                                        <p:attrNameLst>
                                          <p:attrName>style.visibility</p:attrName>
                                        </p:attrNameLst>
                                      </p:cBhvr>
                                      <p:to>
                                        <p:strVal val="visible"/>
                                      </p:to>
                                    </p:set>
                                    <p:animEffect transition="in" filter="checkerboard(across)">
                                      <p:cBhvr>
                                        <p:cTn id="7" dur="500"/>
                                        <p:tgtEl>
                                          <p:spTgt spid="744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44456"/>
                                        </p:tgtEl>
                                        <p:attrNameLst>
                                          <p:attrName>style.visibility</p:attrName>
                                        </p:attrNameLst>
                                      </p:cBhvr>
                                      <p:to>
                                        <p:strVal val="visible"/>
                                      </p:to>
                                    </p:set>
                                    <p:animEffect transition="in" filter="checkerboard(across)">
                                      <p:cBhvr>
                                        <p:cTn id="12" dur="500"/>
                                        <p:tgtEl>
                                          <p:spTgt spid="744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4452" grpId="0"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for </a:t>
            </a:r>
            <a:r>
              <a:rPr lang="ja-JP" altLang="en-US">
                <a:effectLst/>
              </a:rPr>
              <a:t>文のアセンブラコード</a:t>
            </a:r>
          </a:p>
        </p:txBody>
      </p:sp>
      <p:sp>
        <p:nvSpPr>
          <p:cNvPr id="74755" name="Rectangle 3"/>
          <p:cNvSpPr>
            <a:spLocks noChangeArrowheads="1"/>
          </p:cNvSpPr>
          <p:nvPr/>
        </p:nvSpPr>
        <p:spPr bwMode="auto">
          <a:xfrm>
            <a:off x="152400" y="1371600"/>
            <a:ext cx="8839200" cy="525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void </a:t>
            </a:r>
            <a:r>
              <a:rPr lang="en-US" altLang="ja-JP" sz="2600" dirty="0" err="1"/>
              <a:t>parseForSt</a:t>
            </a:r>
            <a:r>
              <a:rPr lang="en-US" altLang="ja-JP" sz="2600" dirty="0"/>
              <a:t>() {</a:t>
            </a:r>
          </a:p>
          <a:p>
            <a:pPr eaLnBrk="1" hangingPunct="1"/>
            <a:r>
              <a:rPr lang="en-US" altLang="ja-JP" sz="2600" dirty="0"/>
              <a:t>    if (token == “for”)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if (token </a:t>
            </a:r>
            <a:r>
              <a:rPr lang="ja-JP" altLang="en-US" sz="2600" dirty="0"/>
              <a:t>∈ </a:t>
            </a:r>
            <a:r>
              <a:rPr lang="en-US" altLang="ja-JP" sz="2600" dirty="0"/>
              <a:t>First (&lt;</a:t>
            </a:r>
            <a:r>
              <a:rPr lang="en-US" altLang="ja-JP" sz="2600" dirty="0" err="1"/>
              <a:t>Exp</a:t>
            </a:r>
            <a:r>
              <a:rPr lang="en-US" altLang="ja-JP" sz="2600" dirty="0"/>
              <a:t>&gt;)) </a:t>
            </a:r>
            <a:r>
              <a:rPr lang="en-US" altLang="ja-JP" sz="2600" dirty="0" err="1"/>
              <a:t>parseExp</a:t>
            </a:r>
            <a:r>
              <a:rPr lang="en-US" altLang="ja-JP" sz="2600" dirty="0"/>
              <a:t>(); else </a:t>
            </a:r>
            <a:r>
              <a:rPr lang="en-US" altLang="ja-JP" sz="2600" dirty="0" err="1"/>
              <a:t>syntaxError</a:t>
            </a:r>
            <a:r>
              <a:rPr lang="en-US" altLang="ja-JP" sz="2600" dirty="0"/>
              <a:t>();</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int </a:t>
            </a:r>
            <a:r>
              <a:rPr lang="en-US" altLang="ja-JP" sz="2600" dirty="0" err="1">
                <a:solidFill>
                  <a:srgbClr val="FFCCFF"/>
                </a:solidFill>
              </a:rPr>
              <a:t>removeAddr</a:t>
            </a:r>
            <a:r>
              <a:rPr lang="en-US" altLang="ja-JP" sz="2600" dirty="0">
                <a:solidFill>
                  <a:srgbClr val="FFCCFF"/>
                </a:solidFill>
              </a:rPr>
              <a:t> = appendCode (REMOVE);</a:t>
            </a:r>
          </a:p>
          <a:p>
            <a:pPr eaLnBrk="1" hangingPunct="1"/>
            <a:r>
              <a:rPr lang="en-US" altLang="ja-JP" sz="2600" dirty="0">
                <a:solidFill>
                  <a:srgbClr val="FF99FF"/>
                </a:solidFill>
              </a:rPr>
              <a:t>                                                        </a:t>
            </a:r>
            <a:r>
              <a:rPr lang="en-US" altLang="ja-JP" sz="2400" dirty="0">
                <a:solidFill>
                  <a:srgbClr val="FFFF99"/>
                </a:solidFill>
              </a:rPr>
              <a:t>// </a:t>
            </a:r>
            <a:r>
              <a:rPr lang="ja-JP" altLang="en-US" sz="2400" dirty="0">
                <a:solidFill>
                  <a:srgbClr val="FFFF99"/>
                </a:solidFill>
              </a:rPr>
              <a:t>条件式直前の番地を記憶</a:t>
            </a:r>
          </a:p>
          <a:p>
            <a:pPr eaLnBrk="1" hangingPunct="1"/>
            <a:r>
              <a:rPr lang="en-US" altLang="ja-JP" sz="2600" dirty="0"/>
              <a:t>    if (token </a:t>
            </a:r>
            <a:r>
              <a:rPr lang="ja-JP" altLang="en-US" sz="2600" dirty="0"/>
              <a:t>∈ </a:t>
            </a:r>
            <a:r>
              <a:rPr lang="en-US" altLang="ja-JP" sz="2600" dirty="0"/>
              <a:t>First (&lt;</a:t>
            </a:r>
            <a:r>
              <a:rPr lang="en-US" altLang="ja-JP" sz="2600" dirty="0" err="1"/>
              <a:t>Exp</a:t>
            </a:r>
            <a:r>
              <a:rPr lang="en-US" altLang="ja-JP" sz="2600" dirty="0"/>
              <a:t>&gt;)) </a:t>
            </a:r>
            <a:r>
              <a:rPr lang="en-US" altLang="ja-JP" sz="2600" dirty="0" err="1"/>
              <a:t>parseExp</a:t>
            </a:r>
            <a:r>
              <a:rPr lang="en-US" altLang="ja-JP" sz="2600" dirty="0"/>
              <a:t>(); else </a:t>
            </a:r>
            <a:r>
              <a:rPr lang="en-US" altLang="ja-JP" sz="2600" dirty="0" err="1"/>
              <a:t>syntaxError</a:t>
            </a:r>
            <a:r>
              <a:rPr lang="en-US" altLang="ja-JP" sz="2600" dirty="0"/>
              <a:t>();</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int </a:t>
            </a:r>
            <a:r>
              <a:rPr lang="en-US" altLang="ja-JP" sz="2600" dirty="0" err="1">
                <a:solidFill>
                  <a:srgbClr val="FFCCFF"/>
                </a:solidFill>
              </a:rPr>
              <a:t>beqAddr</a:t>
            </a:r>
            <a:r>
              <a:rPr lang="en-US" altLang="ja-JP" sz="2600" dirty="0">
                <a:solidFill>
                  <a:srgbClr val="FFCCFF"/>
                </a:solidFill>
              </a:rPr>
              <a:t> = appendCode (BEQ, -1);</a:t>
            </a:r>
            <a:r>
              <a:rPr lang="en-US" altLang="ja-JP" sz="2600" dirty="0"/>
              <a:t>       </a:t>
            </a:r>
            <a:r>
              <a:rPr lang="en-US" altLang="ja-JP" sz="2400" dirty="0">
                <a:solidFill>
                  <a:srgbClr val="FFFF99"/>
                </a:solidFill>
              </a:rPr>
              <a:t>// </a:t>
            </a:r>
            <a:r>
              <a:rPr lang="ja-JP" altLang="en-US" sz="2400" dirty="0">
                <a:solidFill>
                  <a:srgbClr val="FFFF99"/>
                </a:solidFill>
              </a:rPr>
              <a:t>飛び先未定</a:t>
            </a:r>
            <a:endParaRPr lang="en-US" altLang="ja-JP" sz="2600" dirty="0"/>
          </a:p>
          <a:p>
            <a:pPr eaLnBrk="1" hangingPunct="1"/>
            <a:r>
              <a:rPr lang="en-US" altLang="ja-JP" sz="2600" dirty="0"/>
              <a:t>    </a:t>
            </a:r>
            <a:r>
              <a:rPr lang="en-US" altLang="ja-JP" sz="2600" dirty="0" err="1"/>
              <a:t>int</a:t>
            </a:r>
            <a:r>
              <a:rPr lang="ja-JP" altLang="en-US" sz="2600" dirty="0"/>
              <a:t> </a:t>
            </a:r>
            <a:r>
              <a:rPr lang="en-US" altLang="ja-JP" sz="2600" dirty="0" err="1">
                <a:solidFill>
                  <a:srgbClr val="FFCCFF"/>
                </a:solidFill>
              </a:rPr>
              <a:t>jumpAddr</a:t>
            </a:r>
            <a:r>
              <a:rPr lang="en-US" altLang="ja-JP" sz="2600" dirty="0">
                <a:solidFill>
                  <a:srgbClr val="FFCCFF"/>
                </a:solidFill>
              </a:rPr>
              <a:t> = appendCode (JUMP, -1);</a:t>
            </a:r>
            <a:r>
              <a:rPr lang="en-US" altLang="ja-JP" sz="2600" dirty="0"/>
              <a:t> </a:t>
            </a:r>
            <a:r>
              <a:rPr lang="en-US" altLang="ja-JP" sz="2600" dirty="0">
                <a:solidFill>
                  <a:srgbClr val="FF99FF"/>
                </a:solidFill>
              </a:rPr>
              <a:t> </a:t>
            </a:r>
            <a:r>
              <a:rPr lang="en-US" altLang="ja-JP" sz="2400" dirty="0">
                <a:solidFill>
                  <a:srgbClr val="FFFF99"/>
                </a:solidFill>
              </a:rPr>
              <a:t>// </a:t>
            </a:r>
            <a:r>
              <a:rPr lang="ja-JP" altLang="en-US" sz="2400" dirty="0">
                <a:solidFill>
                  <a:srgbClr val="FFFF99"/>
                </a:solidFill>
              </a:rPr>
              <a:t>飛び先未定</a:t>
            </a:r>
            <a:endParaRPr lang="ja-JP" altLang="en-US" sz="2800" dirty="0"/>
          </a:p>
          <a:p>
            <a:pPr eaLnBrk="1" hangingPunct="1"/>
            <a:r>
              <a:rPr lang="ja-JP" altLang="en-US" sz="2600" dirty="0"/>
              <a:t>                           :</a:t>
            </a:r>
          </a:p>
          <a:p>
            <a:pPr eaLnBrk="1" hangingPunct="1"/>
            <a:r>
              <a:rPr lang="ja-JP" altLang="en-US" sz="2600" dirty="0"/>
              <a:t>                    </a:t>
            </a:r>
            <a:r>
              <a:rPr lang="ja-JP" altLang="en-US" sz="2400" dirty="0"/>
              <a:t>(以下略)</a:t>
            </a:r>
            <a:endParaRPr lang="ja-JP" altLang="en-US" sz="2400" dirty="0">
              <a:solidFill>
                <a:srgbClr val="FFFF99"/>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文のアセンブラコード</a:t>
            </a:r>
          </a:p>
        </p:txBody>
      </p:sp>
      <p:sp>
        <p:nvSpPr>
          <p:cNvPr id="99331" name="Text Box 3"/>
          <p:cNvSpPr txBox="1">
            <a:spLocks noChangeArrowheads="1"/>
          </p:cNvSpPr>
          <p:nvPr/>
        </p:nvSpPr>
        <p:spPr bwMode="auto">
          <a:xfrm>
            <a:off x="990600" y="17526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Break_St&gt; ::= “break” “;”</a:t>
            </a:r>
            <a:endParaRPr lang="en-US" altLang="ja-JP" baseline="-25000"/>
          </a:p>
        </p:txBody>
      </p:sp>
      <p:sp>
        <p:nvSpPr>
          <p:cNvPr id="643076" name="Rectangle 4"/>
          <p:cNvSpPr>
            <a:spLocks noChangeArrowheads="1"/>
          </p:cNvSpPr>
          <p:nvPr/>
        </p:nvSpPr>
        <p:spPr bwMode="auto">
          <a:xfrm>
            <a:off x="1219200" y="2667000"/>
            <a:ext cx="5791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JUMP </a:t>
            </a:r>
            <a:r>
              <a:rPr lang="en-US" altLang="ja-JP" sz="2400"/>
              <a:t>(</a:t>
            </a:r>
            <a:r>
              <a:rPr lang="ja-JP" altLang="en-US" sz="2400"/>
              <a:t>対応するループ, </a:t>
            </a:r>
            <a:r>
              <a:rPr lang="en-US" altLang="ja-JP" sz="2400"/>
              <a:t>switch </a:t>
            </a:r>
            <a:r>
              <a:rPr lang="ja-JP" altLang="en-US" sz="2400"/>
              <a:t>文の外へ)</a:t>
            </a:r>
            <a:endParaRPr lang="en-US" altLang="ja-JP" sz="2800"/>
          </a:p>
        </p:txBody>
      </p:sp>
      <p:sp>
        <p:nvSpPr>
          <p:cNvPr id="99333" name="Text Box 5"/>
          <p:cNvSpPr txBox="1">
            <a:spLocks noChangeArrowheads="1"/>
          </p:cNvSpPr>
          <p:nvPr/>
        </p:nvSpPr>
        <p:spPr bwMode="auto">
          <a:xfrm>
            <a:off x="914400" y="37338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&lt;Continue_St&gt; ::= “continue” “;”</a:t>
            </a:r>
            <a:endParaRPr lang="en-US" altLang="ja-JP" baseline="-25000"/>
          </a:p>
        </p:txBody>
      </p:sp>
      <p:sp>
        <p:nvSpPr>
          <p:cNvPr id="643079" name="Text Box 7"/>
          <p:cNvSpPr txBox="1">
            <a:spLocks noChangeArrowheads="1"/>
          </p:cNvSpPr>
          <p:nvPr/>
        </p:nvSpPr>
        <p:spPr bwMode="auto">
          <a:xfrm>
            <a:off x="2438400" y="5715000"/>
            <a:ext cx="5256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対応するループが無ければエラー</a:t>
            </a:r>
          </a:p>
        </p:txBody>
      </p:sp>
      <p:grpSp>
        <p:nvGrpSpPr>
          <p:cNvPr id="643081" name="Group 9"/>
          <p:cNvGrpSpPr>
            <a:grpSpLocks/>
          </p:cNvGrpSpPr>
          <p:nvPr/>
        </p:nvGrpSpPr>
        <p:grpSpPr bwMode="auto">
          <a:xfrm>
            <a:off x="1219200" y="4572000"/>
            <a:ext cx="6657975" cy="990600"/>
            <a:chOff x="768" y="2880"/>
            <a:chExt cx="4194" cy="624"/>
          </a:xfrm>
        </p:grpSpPr>
        <p:sp>
          <p:nvSpPr>
            <p:cNvPr id="99336" name="Rectangle 6"/>
            <p:cNvSpPr>
              <a:spLocks noChangeArrowheads="1"/>
            </p:cNvSpPr>
            <p:nvPr/>
          </p:nvSpPr>
          <p:spPr bwMode="auto">
            <a:xfrm>
              <a:off x="768" y="2880"/>
              <a:ext cx="3648" cy="3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JUMP </a:t>
              </a:r>
              <a:r>
                <a:rPr lang="en-US" altLang="ja-JP" sz="2400"/>
                <a:t>(</a:t>
              </a:r>
              <a:r>
                <a:rPr lang="ja-JP" altLang="en-US" sz="2400"/>
                <a:t>対応するループの条件式へ)</a:t>
              </a:r>
              <a:endParaRPr lang="en-US" altLang="ja-JP" sz="2800"/>
            </a:p>
          </p:txBody>
        </p:sp>
        <p:sp>
          <p:nvSpPr>
            <p:cNvPr id="99337" name="Text Box 8"/>
            <p:cNvSpPr txBox="1">
              <a:spLocks noChangeArrowheads="1"/>
            </p:cNvSpPr>
            <p:nvPr/>
          </p:nvSpPr>
          <p:spPr bwMode="auto">
            <a:xfrm>
              <a:off x="2640" y="3216"/>
              <a:ext cx="232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 </a:t>
              </a:r>
              <a:r>
                <a:rPr lang="en-US" altLang="ja-JP" sz="2400"/>
                <a:t>for </a:t>
              </a:r>
              <a:r>
                <a:rPr lang="ja-JP" altLang="en-US" sz="2400"/>
                <a:t>文は継続式(式3)へ</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3076"/>
                                        </p:tgtEl>
                                        <p:attrNameLst>
                                          <p:attrName>style.visibility</p:attrName>
                                        </p:attrNameLst>
                                      </p:cBhvr>
                                      <p:to>
                                        <p:strVal val="visible"/>
                                      </p:to>
                                    </p:set>
                                    <p:animEffect transition="in" filter="checkerboard(across)">
                                      <p:cBhvr>
                                        <p:cTn id="7" dur="500"/>
                                        <p:tgtEl>
                                          <p:spTgt spid="64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43081"/>
                                        </p:tgtEl>
                                        <p:attrNameLst>
                                          <p:attrName>style.visibility</p:attrName>
                                        </p:attrNameLst>
                                      </p:cBhvr>
                                      <p:to>
                                        <p:strVal val="visible"/>
                                      </p:to>
                                    </p:set>
                                    <p:animEffect transition="in" filter="checkerboard(across)">
                                      <p:cBhvr>
                                        <p:cTn id="12" dur="500"/>
                                        <p:tgtEl>
                                          <p:spTgt spid="6430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43079"/>
                                        </p:tgtEl>
                                        <p:attrNameLst>
                                          <p:attrName>style.visibility</p:attrName>
                                        </p:attrNameLst>
                                      </p:cBhvr>
                                      <p:to>
                                        <p:strVal val="visible"/>
                                      </p:to>
                                    </p:set>
                                    <p:animEffect transition="in" filter="checkerboard(across)">
                                      <p:cBhvr>
                                        <p:cTn id="17" dur="500"/>
                                        <p:tgtEl>
                                          <p:spTgt spid="64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6" grpId="0" animBg="1" autoUpdateAnimBg="0"/>
      <p:bldP spid="643079"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a:xfrm>
            <a:off x="990600" y="2286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文のアセンブラコード</a:t>
            </a:r>
          </a:p>
        </p:txBody>
      </p:sp>
      <p:sp>
        <p:nvSpPr>
          <p:cNvPr id="100355" name="Text Box 3"/>
          <p:cNvSpPr txBox="1">
            <a:spLocks noChangeArrowheads="1"/>
          </p:cNvSpPr>
          <p:nvPr/>
        </p:nvSpPr>
        <p:spPr bwMode="auto">
          <a:xfrm>
            <a:off x="762000" y="1219200"/>
            <a:ext cx="6400800" cy="181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solidFill>
                  <a:srgbClr val="FFCCFF"/>
                </a:solidFill>
              </a:rPr>
              <a:t>while ( &lt;</a:t>
            </a:r>
            <a:r>
              <a:rPr lang="en-US" altLang="ja-JP" sz="2800" dirty="0" err="1">
                <a:solidFill>
                  <a:srgbClr val="FFCCFF"/>
                </a:solidFill>
              </a:rPr>
              <a:t>Exp</a:t>
            </a:r>
            <a:r>
              <a:rPr lang="en-US" altLang="ja-JP" sz="2800" dirty="0">
                <a:solidFill>
                  <a:srgbClr val="FFCCFF"/>
                </a:solidFill>
              </a:rPr>
              <a:t>&gt; )</a:t>
            </a:r>
            <a:r>
              <a:rPr lang="en-US" altLang="ja-JP" sz="2800" dirty="0"/>
              <a:t> </a:t>
            </a:r>
          </a:p>
          <a:p>
            <a:pPr eaLnBrk="1" hangingPunct="1">
              <a:spcBef>
                <a:spcPct val="0"/>
              </a:spcBef>
              <a:buClrTx/>
              <a:buSzTx/>
              <a:buFontTx/>
              <a:buNone/>
            </a:pPr>
            <a:r>
              <a:rPr lang="en-US" altLang="ja-JP" sz="2800" dirty="0"/>
              <a:t>            { &lt;St</a:t>
            </a:r>
            <a:r>
              <a:rPr lang="en-US" altLang="ja-JP" sz="2800" baseline="-25000" dirty="0"/>
              <a:t>1</a:t>
            </a:r>
            <a:r>
              <a:rPr lang="en-US" altLang="ja-JP" sz="2800" dirty="0"/>
              <a:t>&gt; </a:t>
            </a:r>
            <a:r>
              <a:rPr lang="en-US" altLang="ja-JP" sz="2800" dirty="0">
                <a:solidFill>
                  <a:srgbClr val="FFFF99"/>
                </a:solidFill>
              </a:rPr>
              <a:t>break</a:t>
            </a:r>
            <a:r>
              <a:rPr lang="en-US" altLang="ja-JP" sz="2800" dirty="0"/>
              <a:t> ; </a:t>
            </a:r>
          </a:p>
          <a:p>
            <a:pPr eaLnBrk="1" hangingPunct="1">
              <a:spcBef>
                <a:spcPct val="0"/>
              </a:spcBef>
              <a:buClrTx/>
              <a:buSzTx/>
              <a:buFontTx/>
              <a:buNone/>
            </a:pPr>
            <a:r>
              <a:rPr lang="en-US" altLang="ja-JP" sz="2800" dirty="0"/>
              <a:t>               &lt;St</a:t>
            </a:r>
            <a:r>
              <a:rPr lang="en-US" altLang="ja-JP" sz="2800" baseline="-25000" dirty="0"/>
              <a:t>2</a:t>
            </a:r>
            <a:r>
              <a:rPr lang="en-US" altLang="ja-JP" sz="2800" dirty="0"/>
              <a:t>&gt; </a:t>
            </a:r>
            <a:r>
              <a:rPr lang="en-US" altLang="ja-JP" sz="2800" dirty="0">
                <a:solidFill>
                  <a:srgbClr val="CCFF99"/>
                </a:solidFill>
              </a:rPr>
              <a:t>continue</a:t>
            </a:r>
            <a:r>
              <a:rPr lang="en-US" altLang="ja-JP" sz="2800" dirty="0"/>
              <a:t> </a:t>
            </a:r>
          </a:p>
          <a:p>
            <a:pPr eaLnBrk="1" hangingPunct="1">
              <a:spcBef>
                <a:spcPct val="0"/>
              </a:spcBef>
              <a:buClrTx/>
              <a:buSzTx/>
              <a:buFontTx/>
              <a:buNone/>
            </a:pPr>
            <a:r>
              <a:rPr lang="en-US" altLang="ja-JP" sz="2800" dirty="0"/>
              <a:t>               &lt;St</a:t>
            </a:r>
            <a:r>
              <a:rPr lang="en-US" altLang="ja-JP" sz="2800" baseline="-25000" dirty="0"/>
              <a:t>3</a:t>
            </a:r>
            <a:r>
              <a:rPr lang="en-US" altLang="ja-JP" sz="2800" dirty="0"/>
              <a:t>&gt; }                            </a:t>
            </a:r>
            <a:r>
              <a:rPr lang="ja-JP" altLang="en-US" sz="2400" dirty="0"/>
              <a:t>の場合</a:t>
            </a:r>
          </a:p>
        </p:txBody>
      </p:sp>
      <p:sp>
        <p:nvSpPr>
          <p:cNvPr id="100356" name="Text Box 4"/>
          <p:cNvSpPr txBox="1">
            <a:spLocks noChangeArrowheads="1"/>
          </p:cNvSpPr>
          <p:nvPr/>
        </p:nvSpPr>
        <p:spPr bwMode="auto">
          <a:xfrm>
            <a:off x="5029200" y="762000"/>
            <a:ext cx="3821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a:t>
            </a:r>
            <a:r>
              <a:rPr lang="en-US" altLang="ja-JP" sz="2400"/>
              <a:t>while </a:t>
            </a:r>
            <a:r>
              <a:rPr lang="ja-JP" altLang="en-US" sz="2400"/>
              <a:t>文からの脱出の場合)</a:t>
            </a:r>
          </a:p>
        </p:txBody>
      </p:sp>
      <p:sp>
        <p:nvSpPr>
          <p:cNvPr id="633861" name="Rectangle 5"/>
          <p:cNvSpPr>
            <a:spLocks noChangeArrowheads="1"/>
          </p:cNvSpPr>
          <p:nvPr/>
        </p:nvSpPr>
        <p:spPr bwMode="auto">
          <a:xfrm>
            <a:off x="381000" y="3048000"/>
            <a:ext cx="4572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600" dirty="0">
                <a:solidFill>
                  <a:srgbClr val="FFCCFF"/>
                </a:solidFill>
              </a:rPr>
              <a:t>(</a:t>
            </a:r>
            <a:r>
              <a:rPr lang="en-US" altLang="ja-JP" sz="2600" dirty="0">
                <a:solidFill>
                  <a:srgbClr val="FFCCFF"/>
                </a:solidFill>
              </a:rPr>
              <a:t>L1) &lt;</a:t>
            </a:r>
            <a:r>
              <a:rPr lang="en-US" altLang="ja-JP" sz="2600" dirty="0" err="1">
                <a:solidFill>
                  <a:srgbClr val="FFCCFF"/>
                </a:solidFill>
              </a:rPr>
              <a:t>Exp</a:t>
            </a:r>
            <a:r>
              <a:rPr lang="en-US" altLang="ja-JP" sz="2600" dirty="0">
                <a:solidFill>
                  <a:srgbClr val="FFCCFF"/>
                </a:solidFill>
              </a:rPr>
              <a:t>&gt; </a:t>
            </a:r>
            <a:r>
              <a:rPr lang="ja-JP" altLang="en-US" sz="2600" dirty="0">
                <a:solidFill>
                  <a:srgbClr val="FFCCFF"/>
                </a:solidFill>
              </a:rPr>
              <a:t>のコード </a:t>
            </a:r>
            <a:r>
              <a:rPr lang="ja-JP" altLang="en-US" sz="2400" dirty="0">
                <a:solidFill>
                  <a:srgbClr val="FFCCFF"/>
                </a:solidFill>
              </a:rPr>
              <a:t>(右辺値)</a:t>
            </a:r>
          </a:p>
          <a:p>
            <a:pPr eaLnBrk="1" hangingPunct="1">
              <a:spcBef>
                <a:spcPct val="0"/>
              </a:spcBef>
              <a:buClrTx/>
              <a:buSzTx/>
              <a:buFontTx/>
              <a:buNone/>
            </a:pPr>
            <a:r>
              <a:rPr lang="en-US" altLang="ja-JP" sz="2600" dirty="0">
                <a:solidFill>
                  <a:srgbClr val="FFCCFF"/>
                </a:solidFill>
              </a:rPr>
              <a:t>        BEQ  (L2)</a:t>
            </a:r>
            <a:endParaRPr lang="ja-JP" altLang="en-US" sz="2600" dirty="0">
              <a:solidFill>
                <a:srgbClr val="FFCCFF"/>
              </a:solidFill>
            </a:endParaRPr>
          </a:p>
          <a:p>
            <a:pPr eaLnBrk="1" hangingPunct="1">
              <a:spcBef>
                <a:spcPct val="0"/>
              </a:spcBef>
              <a:buClrTx/>
              <a:buSzTx/>
              <a:buFontTx/>
              <a:buNone/>
            </a:pPr>
            <a:r>
              <a:rPr lang="en-US" altLang="ja-JP" sz="2600" dirty="0"/>
              <a:t>        &lt;St</a:t>
            </a:r>
            <a:r>
              <a:rPr lang="en-US" altLang="ja-JP" sz="2600" baseline="-25000" dirty="0"/>
              <a:t>1</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FFFF99"/>
                </a:solidFill>
              </a:rPr>
              <a:t>JUMP (L2)</a:t>
            </a:r>
          </a:p>
          <a:p>
            <a:pPr eaLnBrk="1" hangingPunct="1">
              <a:spcBef>
                <a:spcPct val="0"/>
              </a:spcBef>
              <a:buClrTx/>
              <a:buSzTx/>
              <a:buFontTx/>
              <a:buNone/>
            </a:pPr>
            <a:r>
              <a:rPr lang="en-US" altLang="ja-JP" sz="2600" dirty="0"/>
              <a:t>        &lt;St</a:t>
            </a:r>
            <a:r>
              <a:rPr lang="en-US" altLang="ja-JP" sz="2600" baseline="-25000" dirty="0"/>
              <a:t>2</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(L1)</a:t>
            </a:r>
          </a:p>
          <a:p>
            <a:pPr eaLnBrk="1" hangingPunct="1">
              <a:spcBef>
                <a:spcPct val="0"/>
              </a:spcBef>
              <a:buClrTx/>
              <a:buSzTx/>
              <a:buFontTx/>
              <a:buNone/>
            </a:pPr>
            <a:r>
              <a:rPr lang="en-US" altLang="ja-JP" sz="2600" dirty="0"/>
              <a:t>        &lt;St</a:t>
            </a:r>
            <a:r>
              <a:rPr lang="en-US" altLang="ja-JP" sz="2600" baseline="-25000" dirty="0"/>
              <a:t>3</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FFCCFF"/>
                </a:solidFill>
              </a:rPr>
              <a:t>JUMP (L1)</a:t>
            </a:r>
          </a:p>
          <a:p>
            <a:pPr eaLnBrk="1" hangingPunct="1">
              <a:spcBef>
                <a:spcPct val="0"/>
              </a:spcBef>
              <a:buClrTx/>
              <a:buSzTx/>
              <a:buFontTx/>
              <a:buNone/>
            </a:pPr>
            <a:r>
              <a:rPr lang="ja-JP" altLang="en-US" sz="2600" dirty="0">
                <a:solidFill>
                  <a:srgbClr val="FFCCFF"/>
                </a:solidFill>
              </a:rPr>
              <a:t>(</a:t>
            </a:r>
            <a:r>
              <a:rPr lang="en-US" altLang="ja-JP" sz="2600" dirty="0">
                <a:solidFill>
                  <a:srgbClr val="FFCCFF"/>
                </a:solidFill>
              </a:rPr>
              <a:t>L2)</a:t>
            </a:r>
          </a:p>
        </p:txBody>
      </p:sp>
      <p:sp>
        <p:nvSpPr>
          <p:cNvPr id="633862" name="Text Box 6"/>
          <p:cNvSpPr txBox="1">
            <a:spLocks noChangeArrowheads="1"/>
          </p:cNvSpPr>
          <p:nvPr/>
        </p:nvSpPr>
        <p:spPr bwMode="auto">
          <a:xfrm>
            <a:off x="5334000" y="5638800"/>
            <a:ext cx="35337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while </a:t>
            </a:r>
            <a:r>
              <a:rPr lang="ja-JP" altLang="en-US" sz="2800"/>
              <a:t>文終了時に</a:t>
            </a:r>
          </a:p>
          <a:p>
            <a:pPr eaLnBrk="1" hangingPunct="1">
              <a:spcBef>
                <a:spcPct val="0"/>
              </a:spcBef>
              <a:buClrTx/>
              <a:buSzTx/>
              <a:buFontTx/>
              <a:buNone/>
            </a:pPr>
            <a:r>
              <a:rPr lang="en-US" altLang="ja-JP" sz="2800"/>
              <a:t>break </a:t>
            </a:r>
            <a:r>
              <a:rPr lang="ja-JP" altLang="en-US" sz="2800"/>
              <a:t>文の飛び先決定</a:t>
            </a:r>
          </a:p>
        </p:txBody>
      </p:sp>
      <p:sp useBgFill="1">
        <p:nvSpPr>
          <p:cNvPr id="633864" name="AutoShape 8"/>
          <p:cNvSpPr>
            <a:spLocks noChangeArrowheads="1"/>
          </p:cNvSpPr>
          <p:nvPr/>
        </p:nvSpPr>
        <p:spPr bwMode="auto">
          <a:xfrm>
            <a:off x="3733800" y="4191000"/>
            <a:ext cx="2133600" cy="533400"/>
          </a:xfrm>
          <a:prstGeom prst="wedgeRoundRectCallout">
            <a:avLst>
              <a:gd name="adj1" fmla="val -88912"/>
              <a:gd name="adj2" fmla="val 16369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continue </a:t>
            </a:r>
            <a:r>
              <a:rPr lang="ja-JP" altLang="en-US" sz="2800"/>
              <a:t>文</a:t>
            </a:r>
          </a:p>
        </p:txBody>
      </p:sp>
      <p:sp useBgFill="1">
        <p:nvSpPr>
          <p:cNvPr id="633863" name="AutoShape 7"/>
          <p:cNvSpPr>
            <a:spLocks noChangeArrowheads="1"/>
          </p:cNvSpPr>
          <p:nvPr/>
        </p:nvSpPr>
        <p:spPr bwMode="auto">
          <a:xfrm>
            <a:off x="3733800" y="3581400"/>
            <a:ext cx="2133600" cy="533400"/>
          </a:xfrm>
          <a:prstGeom prst="wedgeRoundRectCallout">
            <a:avLst>
              <a:gd name="adj1" fmla="val -91069"/>
              <a:gd name="adj2" fmla="val 12529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break </a:t>
            </a:r>
            <a:r>
              <a:rPr lang="ja-JP" altLang="en-US" sz="2800"/>
              <a:t>文</a:t>
            </a:r>
          </a:p>
        </p:txBody>
      </p:sp>
      <p:sp>
        <p:nvSpPr>
          <p:cNvPr id="633865" name="Text Box 9"/>
          <p:cNvSpPr txBox="1">
            <a:spLocks noChangeArrowheads="1"/>
          </p:cNvSpPr>
          <p:nvPr/>
        </p:nvSpPr>
        <p:spPr bwMode="auto">
          <a:xfrm>
            <a:off x="5257800" y="4724400"/>
            <a:ext cx="3579813"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break </a:t>
            </a:r>
            <a:r>
              <a:rPr lang="ja-JP" altLang="en-US" sz="2800"/>
              <a:t>文 : ループ外へ</a:t>
            </a:r>
          </a:p>
          <a:p>
            <a:pPr eaLnBrk="1" hangingPunct="1">
              <a:spcBef>
                <a:spcPct val="0"/>
              </a:spcBef>
              <a:buClrTx/>
              <a:buSzTx/>
              <a:buFontTx/>
              <a:buNone/>
            </a:pPr>
            <a:r>
              <a:rPr lang="en-US" altLang="ja-JP" sz="2800"/>
              <a:t>continue </a:t>
            </a:r>
            <a:r>
              <a:rPr lang="ja-JP" altLang="en-US" sz="2800"/>
              <a:t>文 : 継続式へ</a:t>
            </a:r>
          </a:p>
        </p:txBody>
      </p:sp>
    </p:spTree>
    <p:extLst>
      <p:ext uri="{BB962C8B-B14F-4D97-AF65-F5344CB8AC3E}">
        <p14:creationId xmlns:p14="http://schemas.microsoft.com/office/powerpoint/2010/main" val="1615335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3861"/>
                                        </p:tgtEl>
                                        <p:attrNameLst>
                                          <p:attrName>style.visibility</p:attrName>
                                        </p:attrNameLst>
                                      </p:cBhvr>
                                      <p:to>
                                        <p:strVal val="visible"/>
                                      </p:to>
                                    </p:set>
                                    <p:animEffect transition="in" filter="checkerboard(across)">
                                      <p:cBhvr>
                                        <p:cTn id="7" dur="500"/>
                                        <p:tgtEl>
                                          <p:spTgt spid="6338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33863"/>
                                        </p:tgtEl>
                                        <p:attrNameLst>
                                          <p:attrName>style.visibility</p:attrName>
                                        </p:attrNameLst>
                                      </p:cBhvr>
                                      <p:to>
                                        <p:strVal val="visible"/>
                                      </p:to>
                                    </p:set>
                                    <p:animEffect transition="in" filter="checkerboard(across)">
                                      <p:cBhvr>
                                        <p:cTn id="12" dur="500"/>
                                        <p:tgtEl>
                                          <p:spTgt spid="6338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33864"/>
                                        </p:tgtEl>
                                        <p:attrNameLst>
                                          <p:attrName>style.visibility</p:attrName>
                                        </p:attrNameLst>
                                      </p:cBhvr>
                                      <p:to>
                                        <p:strVal val="visible"/>
                                      </p:to>
                                    </p:set>
                                    <p:animEffect transition="in" filter="checkerboard(across)">
                                      <p:cBhvr>
                                        <p:cTn id="17" dur="500"/>
                                        <p:tgtEl>
                                          <p:spTgt spid="6338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33865"/>
                                        </p:tgtEl>
                                        <p:attrNameLst>
                                          <p:attrName>style.visibility</p:attrName>
                                        </p:attrNameLst>
                                      </p:cBhvr>
                                      <p:to>
                                        <p:strVal val="visible"/>
                                      </p:to>
                                    </p:set>
                                    <p:animEffect transition="in" filter="checkerboard(across)">
                                      <p:cBhvr>
                                        <p:cTn id="22" dur="500"/>
                                        <p:tgtEl>
                                          <p:spTgt spid="63386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33862"/>
                                        </p:tgtEl>
                                        <p:attrNameLst>
                                          <p:attrName>style.visibility</p:attrName>
                                        </p:attrNameLst>
                                      </p:cBhvr>
                                      <p:to>
                                        <p:strVal val="visible"/>
                                      </p:to>
                                    </p:set>
                                    <p:animEffect transition="in" filter="checkerboard(across)">
                                      <p:cBhvr>
                                        <p:cTn id="27" dur="500"/>
                                        <p:tgtEl>
                                          <p:spTgt spid="633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61" grpId="0" animBg="1" autoUpdateAnimBg="0"/>
      <p:bldP spid="633862" grpId="0" autoUpdateAnimBg="0"/>
      <p:bldP spid="633864" grpId="0" animBg="1" autoUpdateAnimBg="0"/>
      <p:bldP spid="633863" grpId="0" animBg="1" autoUpdateAnimBg="0"/>
      <p:bldP spid="633865"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a:t>
            </a:r>
            <a:r>
              <a:rPr lang="ja-JP" altLang="en-US">
                <a:effectLst/>
              </a:rPr>
              <a:t>文のコード生成</a:t>
            </a:r>
          </a:p>
        </p:txBody>
      </p:sp>
      <p:sp>
        <p:nvSpPr>
          <p:cNvPr id="86019" name="Rectangle 3"/>
          <p:cNvSpPr>
            <a:spLocks noGrp="1" noChangeArrowheads="1"/>
          </p:cNvSpPr>
          <p:nvPr>
            <p:ph type="body" idx="4294967295"/>
          </p:nvPr>
        </p:nvSpPr>
        <p:spPr>
          <a:xfrm>
            <a:off x="1066800" y="13716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a:effectLst/>
              </a:rPr>
              <a:t>ArrayList </a:t>
            </a:r>
            <a:r>
              <a:rPr lang="ja-JP" altLang="en-US" sz="2800">
                <a:effectLst/>
              </a:rPr>
              <a:t>型の大域変数を使用</a:t>
            </a:r>
          </a:p>
        </p:txBody>
      </p:sp>
      <p:sp>
        <p:nvSpPr>
          <p:cNvPr id="86020" name="Rectangle 4"/>
          <p:cNvSpPr>
            <a:spLocks noChangeArrowheads="1"/>
          </p:cNvSpPr>
          <p:nvPr/>
        </p:nvSpPr>
        <p:spPr bwMode="auto">
          <a:xfrm>
            <a:off x="152400" y="1905000"/>
            <a:ext cx="87630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err="1"/>
              <a:t>ArrayList</a:t>
            </a:r>
            <a:r>
              <a:rPr lang="en-US" altLang="ja-JP" sz="2600" dirty="0"/>
              <a:t>&lt;Integer&gt; breakAddrList;</a:t>
            </a:r>
          </a:p>
          <a:p>
            <a:pPr eaLnBrk="1" hangingPunct="1"/>
            <a:r>
              <a:rPr lang="en-US" altLang="ja-JP" sz="2600" dirty="0"/>
              <a:t>                              </a:t>
            </a:r>
            <a:r>
              <a:rPr lang="en-US" altLang="ja-JP" sz="2400" dirty="0">
                <a:solidFill>
                  <a:srgbClr val="FFFF99"/>
                </a:solidFill>
              </a:rPr>
              <a:t>/* break </a:t>
            </a:r>
            <a:r>
              <a:rPr lang="ja-JP" altLang="en-US" sz="2400" dirty="0">
                <a:solidFill>
                  <a:srgbClr val="FFFF99"/>
                </a:solidFill>
              </a:rPr>
              <a:t>文の </a:t>
            </a:r>
            <a:r>
              <a:rPr lang="en-US" altLang="ja-JP" sz="2400" dirty="0">
                <a:solidFill>
                  <a:srgbClr val="FFFF99"/>
                </a:solidFill>
              </a:rPr>
              <a:t>JUMP </a:t>
            </a:r>
            <a:r>
              <a:rPr lang="ja-JP" altLang="en-US" sz="2400" dirty="0">
                <a:solidFill>
                  <a:srgbClr val="FFFF99"/>
                </a:solidFill>
              </a:rPr>
              <a:t>命令の番地を記憶する*/</a:t>
            </a:r>
          </a:p>
          <a:p>
            <a:pPr eaLnBrk="1" hangingPunct="1"/>
            <a:r>
              <a:rPr lang="en-US" altLang="ja-JP" sz="2600" dirty="0" err="1"/>
              <a:t>boolean</a:t>
            </a:r>
            <a:r>
              <a:rPr lang="en-US" altLang="ja-JP" sz="2600" dirty="0"/>
              <a:t> </a:t>
            </a:r>
            <a:r>
              <a:rPr lang="en-US" altLang="ja-JP" sz="2600" dirty="0" err="1"/>
              <a:t>inLoop</a:t>
            </a:r>
            <a:r>
              <a:rPr lang="en-US" altLang="ja-JP" sz="2600" dirty="0"/>
              <a:t> = false;                             </a:t>
            </a:r>
            <a:r>
              <a:rPr lang="en-US" altLang="ja-JP" sz="2400" dirty="0">
                <a:solidFill>
                  <a:srgbClr val="FFFF99"/>
                </a:solidFill>
              </a:rPr>
              <a:t>/* </a:t>
            </a:r>
            <a:r>
              <a:rPr lang="ja-JP" altLang="en-US" sz="2400" dirty="0">
                <a:solidFill>
                  <a:srgbClr val="FFFF99"/>
                </a:solidFill>
              </a:rPr>
              <a:t>ループ内部か？ */</a:t>
            </a:r>
          </a:p>
        </p:txBody>
      </p:sp>
      <p:sp>
        <p:nvSpPr>
          <p:cNvPr id="86021" name="Rectangle 5"/>
          <p:cNvSpPr>
            <a:spLocks noChangeArrowheads="1"/>
          </p:cNvSpPr>
          <p:nvPr/>
        </p:nvSpPr>
        <p:spPr bwMode="auto">
          <a:xfrm>
            <a:off x="152400" y="3429000"/>
            <a:ext cx="8763000" cy="3048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err="1"/>
              <a:t>parseBreak</a:t>
            </a:r>
            <a:r>
              <a:rPr lang="en-US" altLang="ja-JP" sz="2600" dirty="0"/>
              <a:t>() {</a:t>
            </a:r>
          </a:p>
          <a:p>
            <a:pPr eaLnBrk="1" hangingPunct="1"/>
            <a:r>
              <a:rPr lang="en-US" altLang="ja-JP" sz="2600" dirty="0"/>
              <a:t>   if (token == “break”)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if (</a:t>
            </a:r>
            <a:r>
              <a:rPr lang="en-US" altLang="ja-JP" sz="2600" dirty="0" err="1"/>
              <a:t>inLoop</a:t>
            </a:r>
            <a:r>
              <a:rPr lang="en-US" altLang="ja-JP" sz="2600" dirty="0"/>
              <a:t> == false) </a:t>
            </a:r>
            <a:r>
              <a:rPr lang="en-US" altLang="ja-JP" sz="2600" dirty="0" err="1"/>
              <a:t>syntaxError</a:t>
            </a:r>
            <a:r>
              <a:rPr lang="en-US" altLang="ja-JP" sz="2600" dirty="0"/>
              <a:t> (“</a:t>
            </a:r>
            <a:r>
              <a:rPr lang="ja-JP" altLang="en-US" sz="2600" dirty="0"/>
              <a:t>ループ内ではありません</a:t>
            </a:r>
            <a:r>
              <a:rPr lang="en-US" altLang="ja-JP" sz="2600" dirty="0"/>
              <a:t>”</a:t>
            </a:r>
            <a:r>
              <a:rPr lang="ja-JP" altLang="en-US" sz="2600" dirty="0"/>
              <a:t>)</a:t>
            </a:r>
          </a:p>
          <a:p>
            <a:pPr eaLnBrk="1" hangingPunct="1"/>
            <a:r>
              <a:rPr lang="en-US" altLang="ja-JP" sz="2600" dirty="0"/>
              <a:t>   int</a:t>
            </a:r>
            <a:r>
              <a:rPr lang="en-US" altLang="ja-JP" sz="2600" dirty="0">
                <a:solidFill>
                  <a:srgbClr val="FF99FF"/>
                </a:solidFill>
              </a:rPr>
              <a:t> </a:t>
            </a:r>
            <a:r>
              <a:rPr lang="en-US" altLang="ja-JP" sz="2600" dirty="0" err="1">
                <a:solidFill>
                  <a:srgbClr val="FFCCFF"/>
                </a:solidFill>
              </a:rPr>
              <a:t>addr</a:t>
            </a:r>
            <a:r>
              <a:rPr lang="en-US" altLang="ja-JP" sz="2600" dirty="0">
                <a:solidFill>
                  <a:srgbClr val="FFCCFF"/>
                </a:solidFill>
              </a:rPr>
              <a:t> = appendCode (JUMP, -1);</a:t>
            </a:r>
            <a:r>
              <a:rPr lang="en-US" altLang="ja-JP" sz="2600" dirty="0">
                <a:solidFill>
                  <a:srgbClr val="FF99FF"/>
                </a:solidFill>
              </a:rPr>
              <a:t>      </a:t>
            </a:r>
            <a:r>
              <a:rPr lang="en-US" altLang="ja-JP" sz="2600" dirty="0"/>
              <a:t>    </a:t>
            </a:r>
            <a:r>
              <a:rPr lang="en-US" altLang="ja-JP" sz="2400" dirty="0">
                <a:solidFill>
                  <a:srgbClr val="FFFF99"/>
                </a:solidFill>
              </a:rPr>
              <a:t>// </a:t>
            </a:r>
            <a:r>
              <a:rPr lang="ja-JP" altLang="en-US" sz="2400" dirty="0">
                <a:solidFill>
                  <a:srgbClr val="FFFF99"/>
                </a:solidFill>
              </a:rPr>
              <a:t>飛び先未定</a:t>
            </a:r>
          </a:p>
          <a:p>
            <a:pPr eaLnBrk="1" hangingPunct="1"/>
            <a:r>
              <a:rPr lang="en-US" altLang="ja-JP" sz="2600" dirty="0"/>
              <a:t>   </a:t>
            </a:r>
            <a:r>
              <a:rPr lang="en-US" altLang="ja-JP" sz="2600" dirty="0" err="1">
                <a:solidFill>
                  <a:srgbClr val="FFCCFF"/>
                </a:solidFill>
              </a:rPr>
              <a:t>breakAddrList.add</a:t>
            </a:r>
            <a:r>
              <a:rPr lang="en-US" altLang="ja-JP" sz="2600" dirty="0">
                <a:solidFill>
                  <a:srgbClr val="FFCCFF"/>
                </a:solidFill>
              </a:rPr>
              <a:t> (</a:t>
            </a:r>
            <a:r>
              <a:rPr lang="en-US" altLang="ja-JP" sz="2600" dirty="0" err="1">
                <a:solidFill>
                  <a:srgbClr val="FFCCFF"/>
                </a:solidFill>
              </a:rPr>
              <a:t>addr</a:t>
            </a:r>
            <a:r>
              <a:rPr lang="en-US" altLang="ja-JP" sz="2600" dirty="0">
                <a:solidFill>
                  <a:srgbClr val="FFCCFF"/>
                </a:solidFill>
              </a:rPr>
              <a:t>);</a:t>
            </a:r>
            <a:r>
              <a:rPr lang="en-US" altLang="ja-JP" sz="2600" dirty="0"/>
              <a:t>          </a:t>
            </a:r>
            <a:r>
              <a:rPr lang="en-US" altLang="ja-JP" sz="2400" dirty="0">
                <a:solidFill>
                  <a:srgbClr val="FFFF99"/>
                </a:solidFill>
              </a:rPr>
              <a:t>// JUMP </a:t>
            </a:r>
            <a:r>
              <a:rPr lang="ja-JP" altLang="en-US" sz="2400" dirty="0">
                <a:solidFill>
                  <a:srgbClr val="FFFF99"/>
                </a:solidFill>
              </a:rPr>
              <a:t>命令の番地を記憶</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a:t>
            </a:r>
          </a:p>
        </p:txBody>
      </p:sp>
      <p:sp>
        <p:nvSpPr>
          <p:cNvPr id="84995" name="Rectangle 3"/>
          <p:cNvSpPr>
            <a:spLocks noChangeArrowheads="1"/>
          </p:cNvSpPr>
          <p:nvPr/>
        </p:nvSpPr>
        <p:spPr bwMode="auto">
          <a:xfrm>
            <a:off x="1219200" y="1219200"/>
            <a:ext cx="4267200" cy="53340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a:t>
            </a:r>
          </a:p>
        </p:txBody>
      </p:sp>
      <p:grpSp>
        <p:nvGrpSpPr>
          <p:cNvPr id="751633" name="Group 17"/>
          <p:cNvGrpSpPr>
            <a:grpSpLocks/>
          </p:cNvGrpSpPr>
          <p:nvPr/>
        </p:nvGrpSpPr>
        <p:grpSpPr bwMode="auto">
          <a:xfrm>
            <a:off x="1752600" y="3733800"/>
            <a:ext cx="1447800" cy="1295400"/>
            <a:chOff x="1104" y="2352"/>
            <a:chExt cx="912" cy="816"/>
          </a:xfrm>
        </p:grpSpPr>
        <p:sp>
          <p:nvSpPr>
            <p:cNvPr id="85009" name="Line 4"/>
            <p:cNvSpPr>
              <a:spLocks noChangeShapeType="1"/>
            </p:cNvSpPr>
            <p:nvPr/>
          </p:nvSpPr>
          <p:spPr bwMode="auto">
            <a:xfrm flipH="1">
              <a:off x="1104" y="3168"/>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5010" name="Arc 5"/>
            <p:cNvSpPr>
              <a:spLocks/>
            </p:cNvSpPr>
            <p:nvPr/>
          </p:nvSpPr>
          <p:spPr bwMode="auto">
            <a:xfrm rot="5400000">
              <a:off x="1824" y="297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11" name="Arc 6"/>
            <p:cNvSpPr>
              <a:spLocks/>
            </p:cNvSpPr>
            <p:nvPr/>
          </p:nvSpPr>
          <p:spPr bwMode="auto">
            <a:xfrm>
              <a:off x="1824" y="278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12" name="Arc 7"/>
            <p:cNvSpPr>
              <a:spLocks/>
            </p:cNvSpPr>
            <p:nvPr/>
          </p:nvSpPr>
          <p:spPr bwMode="auto">
            <a:xfrm>
              <a:off x="1824" y="2352"/>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13" name="Line 8"/>
            <p:cNvSpPr>
              <a:spLocks noChangeShapeType="1"/>
            </p:cNvSpPr>
            <p:nvPr/>
          </p:nvSpPr>
          <p:spPr bwMode="auto">
            <a:xfrm>
              <a:off x="2016" y="2544"/>
              <a:ext cx="0" cy="432"/>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751634" name="Group 18"/>
          <p:cNvGrpSpPr>
            <a:grpSpLocks/>
          </p:cNvGrpSpPr>
          <p:nvPr/>
        </p:nvGrpSpPr>
        <p:grpSpPr bwMode="auto">
          <a:xfrm>
            <a:off x="1447800" y="2286000"/>
            <a:ext cx="2667000" cy="4191000"/>
            <a:chOff x="912" y="1440"/>
            <a:chExt cx="1680" cy="2640"/>
          </a:xfrm>
        </p:grpSpPr>
        <p:sp>
          <p:nvSpPr>
            <p:cNvPr id="85002" name="Line 9"/>
            <p:cNvSpPr>
              <a:spLocks noChangeShapeType="1"/>
            </p:cNvSpPr>
            <p:nvPr/>
          </p:nvSpPr>
          <p:spPr bwMode="auto">
            <a:xfrm flipH="1">
              <a:off x="912" y="4080"/>
              <a:ext cx="1488"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5003" name="Arc 10"/>
            <p:cNvSpPr>
              <a:spLocks/>
            </p:cNvSpPr>
            <p:nvPr/>
          </p:nvSpPr>
          <p:spPr bwMode="auto">
            <a:xfrm rot="5400000">
              <a:off x="2400" y="3888"/>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04" name="Arc 11"/>
            <p:cNvSpPr>
              <a:spLocks/>
            </p:cNvSpPr>
            <p:nvPr/>
          </p:nvSpPr>
          <p:spPr bwMode="auto">
            <a:xfrm>
              <a:off x="2400" y="3552"/>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05" name="Arc 12"/>
            <p:cNvSpPr>
              <a:spLocks/>
            </p:cNvSpPr>
            <p:nvPr/>
          </p:nvSpPr>
          <p:spPr bwMode="auto">
            <a:xfrm>
              <a:off x="2400" y="1440"/>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06" name="Line 13"/>
            <p:cNvSpPr>
              <a:spLocks noChangeShapeType="1"/>
            </p:cNvSpPr>
            <p:nvPr/>
          </p:nvSpPr>
          <p:spPr bwMode="auto">
            <a:xfrm>
              <a:off x="2592" y="1632"/>
              <a:ext cx="0" cy="2256"/>
            </a:xfrm>
            <a:prstGeom prst="line">
              <a:avLst/>
            </a:prstGeom>
            <a:noFill/>
            <a:ln w="3810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5007" name="Line 14"/>
            <p:cNvSpPr>
              <a:spLocks noChangeShapeType="1"/>
            </p:cNvSpPr>
            <p:nvPr/>
          </p:nvSpPr>
          <p:spPr bwMode="auto">
            <a:xfrm>
              <a:off x="1536" y="3552"/>
              <a:ext cx="864" cy="0"/>
            </a:xfrm>
            <a:prstGeom prst="line">
              <a:avLst/>
            </a:prstGeom>
            <a:noFill/>
            <a:ln w="3810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5008" name="Line 15"/>
            <p:cNvSpPr>
              <a:spLocks noChangeShapeType="1"/>
            </p:cNvSpPr>
            <p:nvPr/>
          </p:nvSpPr>
          <p:spPr bwMode="auto">
            <a:xfrm>
              <a:off x="1536" y="1440"/>
              <a:ext cx="864" cy="0"/>
            </a:xfrm>
            <a:prstGeom prst="line">
              <a:avLst/>
            </a:prstGeom>
            <a:noFill/>
            <a:ln w="3810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751635" name="Text Box 19"/>
          <p:cNvSpPr txBox="1">
            <a:spLocks noChangeArrowheads="1"/>
          </p:cNvSpPr>
          <p:nvPr/>
        </p:nvSpPr>
        <p:spPr bwMode="auto">
          <a:xfrm>
            <a:off x="5562600" y="2133600"/>
            <a:ext cx="30829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break</a:t>
            </a:r>
            <a:r>
              <a:rPr lang="ja-JP" altLang="en-US" sz="2800"/>
              <a:t>文は階層毎に</a:t>
            </a:r>
          </a:p>
          <a:p>
            <a:pPr eaLnBrk="1" hangingPunct="1"/>
            <a:r>
              <a:rPr lang="ja-JP" altLang="en-US" sz="2800"/>
              <a:t>飛び先が異なる</a:t>
            </a:r>
          </a:p>
        </p:txBody>
      </p:sp>
      <p:grpSp>
        <p:nvGrpSpPr>
          <p:cNvPr id="751641" name="Group 25"/>
          <p:cNvGrpSpPr>
            <a:grpSpLocks/>
          </p:cNvGrpSpPr>
          <p:nvPr/>
        </p:nvGrpSpPr>
        <p:grpSpPr bwMode="auto">
          <a:xfrm>
            <a:off x="5715000" y="3352800"/>
            <a:ext cx="2897188" cy="1830388"/>
            <a:chOff x="3600" y="2112"/>
            <a:chExt cx="1825" cy="1153"/>
          </a:xfrm>
        </p:grpSpPr>
        <p:sp>
          <p:nvSpPr>
            <p:cNvPr id="85000" name="AutoShape 23"/>
            <p:cNvSpPr>
              <a:spLocks noChangeArrowheads="1"/>
            </p:cNvSpPr>
            <p:nvPr/>
          </p:nvSpPr>
          <p:spPr bwMode="auto">
            <a:xfrm>
              <a:off x="4320" y="2112"/>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5001" name="Text Box 24"/>
            <p:cNvSpPr txBox="1">
              <a:spLocks noChangeArrowheads="1"/>
            </p:cNvSpPr>
            <p:nvPr/>
          </p:nvSpPr>
          <p:spPr bwMode="auto">
            <a:xfrm>
              <a:off x="3600" y="2400"/>
              <a:ext cx="1825" cy="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階層毎に</a:t>
              </a:r>
            </a:p>
            <a:p>
              <a:pPr eaLnBrk="1" hangingPunct="1"/>
              <a:r>
                <a:rPr lang="ja-JP" altLang="en-US" sz="2800"/>
                <a:t>飛び先を決定する</a:t>
              </a:r>
            </a:p>
            <a:p>
              <a:pPr eaLnBrk="1" hangingPunct="1"/>
              <a:r>
                <a:rPr lang="ja-JP" altLang="en-US" sz="2800"/>
                <a:t>必要がある</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51633"/>
                                        </p:tgtEl>
                                        <p:attrNameLst>
                                          <p:attrName>style.visibility</p:attrName>
                                        </p:attrNameLst>
                                      </p:cBhvr>
                                      <p:to>
                                        <p:strVal val="visible"/>
                                      </p:to>
                                    </p:set>
                                    <p:animEffect transition="in" filter="wipe(up)">
                                      <p:cBhvr>
                                        <p:cTn id="7" dur="500"/>
                                        <p:tgtEl>
                                          <p:spTgt spid="7516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751634"/>
                                        </p:tgtEl>
                                        <p:attrNameLst>
                                          <p:attrName>style.visibility</p:attrName>
                                        </p:attrNameLst>
                                      </p:cBhvr>
                                      <p:to>
                                        <p:strVal val="visible"/>
                                      </p:to>
                                    </p:set>
                                    <p:animEffect transition="in" filter="wipe(up)">
                                      <p:cBhvr>
                                        <p:cTn id="12" dur="500"/>
                                        <p:tgtEl>
                                          <p:spTgt spid="7516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51635"/>
                                        </p:tgtEl>
                                        <p:attrNameLst>
                                          <p:attrName>style.visibility</p:attrName>
                                        </p:attrNameLst>
                                      </p:cBhvr>
                                      <p:to>
                                        <p:strVal val="visible"/>
                                      </p:to>
                                    </p:set>
                                    <p:animEffect transition="in" filter="checkerboard(across)">
                                      <p:cBhvr>
                                        <p:cTn id="17" dur="500"/>
                                        <p:tgtEl>
                                          <p:spTgt spid="7516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51641"/>
                                        </p:tgtEl>
                                        <p:attrNameLst>
                                          <p:attrName>style.visibility</p:attrName>
                                        </p:attrNameLst>
                                      </p:cBhvr>
                                      <p:to>
                                        <p:strVal val="visible"/>
                                      </p:to>
                                    </p:set>
                                    <p:animEffect transition="in" filter="wipe(up)">
                                      <p:cBhvr>
                                        <p:cTn id="22" dur="500"/>
                                        <p:tgtEl>
                                          <p:spTgt spid="751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635"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152400" y="152400"/>
            <a:ext cx="8839200" cy="655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t>parseWhile</a:t>
            </a:r>
            <a:r>
              <a:rPr lang="en-US" altLang="ja-JP" sz="2400" dirty="0"/>
              <a:t>() {</a:t>
            </a:r>
          </a:p>
          <a:p>
            <a:pPr eaLnBrk="1" hangingPunct="1"/>
            <a:r>
              <a:rPr lang="en-US" altLang="ja-JP" sz="2400" dirty="0"/>
              <a:t>                     :</a:t>
            </a:r>
          </a:p>
          <a:p>
            <a:pPr eaLnBrk="1" hangingPunct="1"/>
            <a:r>
              <a:rPr lang="en-US" altLang="ja-JP" sz="2400" dirty="0"/>
              <a:t>    </a:t>
            </a:r>
            <a:r>
              <a:rPr lang="en-US" altLang="ja-JP" sz="2400" dirty="0" err="1"/>
              <a:t>boolean</a:t>
            </a:r>
            <a:r>
              <a:rPr lang="en-US" altLang="ja-JP" sz="2400" dirty="0"/>
              <a:t> </a:t>
            </a:r>
            <a:r>
              <a:rPr lang="en-US" altLang="ja-JP" sz="2400" dirty="0" err="1">
                <a:solidFill>
                  <a:srgbClr val="FFCCFF"/>
                </a:solidFill>
              </a:rPr>
              <a:t>outerLoop</a:t>
            </a:r>
            <a:r>
              <a:rPr lang="en-US" altLang="ja-JP" sz="2400" dirty="0">
                <a:solidFill>
                  <a:srgbClr val="FFCCFF"/>
                </a:solidFill>
              </a:rPr>
              <a:t> = </a:t>
            </a:r>
            <a:r>
              <a:rPr lang="en-US" altLang="ja-JP" sz="2400" dirty="0" err="1">
                <a:solidFill>
                  <a:srgbClr val="FFCCFF"/>
                </a:solidFill>
              </a:rPr>
              <a:t>inLoop</a:t>
            </a:r>
            <a:r>
              <a:rPr lang="en-US" altLang="ja-JP" sz="2400" dirty="0">
                <a:solidFill>
                  <a:srgbClr val="FFCCFF"/>
                </a:solidFill>
              </a:rPr>
              <a:t>;</a:t>
            </a:r>
            <a:r>
              <a:rPr lang="en-US" altLang="ja-JP" sz="2400" dirty="0"/>
              <a:t>     </a:t>
            </a:r>
            <a:r>
              <a:rPr lang="en-US" altLang="ja-JP" sz="2400" dirty="0">
                <a:solidFill>
                  <a:srgbClr val="FFFF99"/>
                </a:solidFill>
              </a:rPr>
              <a:t>/* while</a:t>
            </a:r>
            <a:r>
              <a:rPr lang="ja-JP" altLang="en-US" sz="2400" dirty="0">
                <a:solidFill>
                  <a:srgbClr val="FFFF99"/>
                </a:solidFill>
              </a:rPr>
              <a:t>文外部の情報を記憶 */</a:t>
            </a:r>
            <a:endParaRPr lang="en-US" altLang="ja-JP" sz="2400" dirty="0"/>
          </a:p>
          <a:p>
            <a:pPr eaLnBrk="1" hangingPunct="1"/>
            <a:r>
              <a:rPr lang="en-US" altLang="ja-JP" sz="2400" dirty="0"/>
              <a:t>    </a:t>
            </a:r>
            <a:r>
              <a:rPr lang="en-US" altLang="ja-JP" sz="2400" dirty="0" err="1"/>
              <a:t>ArrayList</a:t>
            </a:r>
            <a:r>
              <a:rPr lang="en-US" altLang="ja-JP" sz="2400" dirty="0"/>
              <a:t>&lt;Integer&gt; </a:t>
            </a:r>
            <a:r>
              <a:rPr lang="en-US" altLang="ja-JP" sz="2400" dirty="0" err="1">
                <a:solidFill>
                  <a:srgbClr val="FFCCFF"/>
                </a:solidFill>
              </a:rPr>
              <a:t>outerList</a:t>
            </a:r>
            <a:r>
              <a:rPr lang="en-US" altLang="ja-JP" sz="2400" dirty="0">
                <a:solidFill>
                  <a:srgbClr val="FFCCFF"/>
                </a:solidFill>
              </a:rPr>
              <a:t> = breakAddrList;</a:t>
            </a:r>
          </a:p>
          <a:p>
            <a:pPr eaLnBrk="1" hangingPunct="1"/>
            <a:r>
              <a:rPr lang="en-US" altLang="ja-JP" sz="2400" dirty="0"/>
              <a:t>    </a:t>
            </a:r>
            <a:r>
              <a:rPr lang="en-US" altLang="ja-JP" sz="2400" dirty="0" err="1">
                <a:solidFill>
                  <a:srgbClr val="FFCCFF"/>
                </a:solidFill>
              </a:rPr>
              <a:t>inLoop</a:t>
            </a:r>
            <a:r>
              <a:rPr lang="en-US" altLang="ja-JP" sz="2400" dirty="0">
                <a:solidFill>
                  <a:srgbClr val="FFCCFF"/>
                </a:solidFill>
              </a:rPr>
              <a:t> = true;</a:t>
            </a:r>
            <a:r>
              <a:rPr lang="en-US" altLang="ja-JP" sz="2400" dirty="0"/>
              <a:t>                  </a:t>
            </a:r>
            <a:r>
              <a:rPr lang="en-US" altLang="ja-JP" sz="2400" dirty="0">
                <a:solidFill>
                  <a:srgbClr val="FFFF99"/>
                </a:solidFill>
              </a:rPr>
              <a:t>/* </a:t>
            </a:r>
            <a:r>
              <a:rPr lang="ja-JP" altLang="en-US" sz="2400" dirty="0">
                <a:solidFill>
                  <a:srgbClr val="FFFF99"/>
                </a:solidFill>
              </a:rPr>
              <a:t>フィールド変数の値をループ内部に */</a:t>
            </a:r>
            <a:endParaRPr lang="en-US" altLang="ja-JP" sz="2400" dirty="0">
              <a:solidFill>
                <a:srgbClr val="FFFF99"/>
              </a:solidFill>
            </a:endParaRPr>
          </a:p>
          <a:p>
            <a:pPr eaLnBrk="1" hangingPunct="1"/>
            <a:r>
              <a:rPr lang="en-US" altLang="ja-JP" sz="2400" dirty="0">
                <a:solidFill>
                  <a:srgbClr val="FFFF99"/>
                </a:solidFill>
              </a:rPr>
              <a:t>    </a:t>
            </a:r>
            <a:r>
              <a:rPr lang="en-US" altLang="ja-JP" sz="2400" dirty="0">
                <a:solidFill>
                  <a:srgbClr val="FFCCFF"/>
                </a:solidFill>
              </a:rPr>
              <a:t>breakAddrList</a:t>
            </a:r>
            <a:r>
              <a:rPr lang="ja-JP" altLang="en-US" sz="2400" dirty="0">
                <a:solidFill>
                  <a:srgbClr val="FFCCFF"/>
                </a:solidFill>
              </a:rPr>
              <a:t> </a:t>
            </a:r>
            <a:r>
              <a:rPr lang="en-US" altLang="ja-JP" sz="2400" dirty="0">
                <a:solidFill>
                  <a:srgbClr val="FFCCFF"/>
                </a:solidFill>
              </a:rPr>
              <a:t>= new </a:t>
            </a:r>
            <a:r>
              <a:rPr lang="en-US" altLang="ja-JP" sz="2400" dirty="0" err="1">
                <a:solidFill>
                  <a:srgbClr val="FFCCFF"/>
                </a:solidFill>
              </a:rPr>
              <a:t>ArrayList</a:t>
            </a:r>
            <a:r>
              <a:rPr lang="en-US" altLang="ja-JP" sz="2400" dirty="0">
                <a:solidFill>
                  <a:srgbClr val="FFCCFF"/>
                </a:solidFill>
              </a:rPr>
              <a:t>&lt;Integer&gt;(); </a:t>
            </a:r>
            <a:r>
              <a:rPr lang="en-US" altLang="ja-JP" sz="2400" dirty="0">
                <a:solidFill>
                  <a:srgbClr val="FFFF99"/>
                </a:solidFill>
              </a:rPr>
              <a:t>/* </a:t>
            </a:r>
            <a:r>
              <a:rPr lang="ja-JP" altLang="en-US" sz="2400" dirty="0">
                <a:solidFill>
                  <a:srgbClr val="FFFF99"/>
                </a:solidFill>
              </a:rPr>
              <a:t>空のリストを作成</a:t>
            </a:r>
            <a:r>
              <a:rPr lang="en-US" altLang="ja-JP" sz="2400" dirty="0">
                <a:solidFill>
                  <a:srgbClr val="FFFF99"/>
                </a:solidFill>
              </a:rPr>
              <a:t> */</a:t>
            </a:r>
            <a:endParaRPr lang="ja-JP" altLang="en-US" sz="2400" dirty="0">
              <a:solidFill>
                <a:srgbClr val="FFFF99"/>
              </a:solidFill>
            </a:endParaRPr>
          </a:p>
          <a:p>
            <a:pPr eaLnBrk="1" hangingPunct="1"/>
            <a:r>
              <a:rPr lang="ja-JP" altLang="en-US" sz="2400" dirty="0"/>
              <a:t>    </a:t>
            </a:r>
            <a:r>
              <a:rPr lang="en-US" altLang="ja-JP" sz="2400" dirty="0"/>
              <a:t>if (token </a:t>
            </a:r>
            <a:r>
              <a:rPr lang="ja-JP" altLang="en-US" sz="2400" dirty="0"/>
              <a:t>∈ </a:t>
            </a:r>
            <a:r>
              <a:rPr lang="en-US" altLang="ja-JP" sz="2400" dirty="0"/>
              <a:t>first (&lt;St&gt;))</a:t>
            </a:r>
            <a:r>
              <a:rPr lang="en-US" altLang="ja-JP" sz="2400" dirty="0">
                <a:solidFill>
                  <a:srgbClr val="FFFF99"/>
                </a:solidFill>
              </a:rPr>
              <a:t> </a:t>
            </a:r>
            <a:r>
              <a:rPr lang="en-US" altLang="ja-JP" sz="2400" dirty="0" err="1"/>
              <a:t>parseSt</a:t>
            </a:r>
            <a:r>
              <a:rPr lang="en-US" altLang="ja-JP" sz="2400" dirty="0"/>
              <a:t>(); else </a:t>
            </a:r>
            <a:r>
              <a:rPr lang="en-US" altLang="ja-JP" sz="2400" dirty="0" err="1"/>
              <a:t>syntaxError</a:t>
            </a:r>
            <a:r>
              <a:rPr lang="en-US" altLang="ja-JP" sz="2400" dirty="0"/>
              <a:t>();</a:t>
            </a:r>
          </a:p>
          <a:p>
            <a:pPr eaLnBrk="1" hangingPunct="1"/>
            <a:r>
              <a:rPr lang="en-US" altLang="ja-JP" sz="2400" dirty="0"/>
              <a:t>                                    </a:t>
            </a:r>
            <a:r>
              <a:rPr lang="en-US" altLang="ja-JP" sz="2400" dirty="0">
                <a:solidFill>
                  <a:srgbClr val="FFFF99"/>
                </a:solidFill>
              </a:rPr>
              <a:t>/* </a:t>
            </a:r>
            <a:r>
              <a:rPr lang="ja-JP" altLang="en-US" sz="2400" dirty="0">
                <a:solidFill>
                  <a:srgbClr val="FFFF99"/>
                </a:solidFill>
              </a:rPr>
              <a:t>この&lt;</a:t>
            </a:r>
            <a:r>
              <a:rPr lang="en-US" altLang="ja-JP" sz="2400" dirty="0">
                <a:solidFill>
                  <a:srgbClr val="FFFF99"/>
                </a:solidFill>
              </a:rPr>
              <a:t>St&gt;</a:t>
            </a:r>
            <a:r>
              <a:rPr lang="ja-JP" altLang="en-US" sz="2400" dirty="0">
                <a:solidFill>
                  <a:srgbClr val="FFFF99"/>
                </a:solidFill>
              </a:rPr>
              <a:t>内はループ内部として処理される */</a:t>
            </a:r>
            <a:endParaRPr lang="en-US" altLang="ja-JP" sz="2400" dirty="0"/>
          </a:p>
          <a:p>
            <a:pPr eaLnBrk="1" hangingPunct="1"/>
            <a:r>
              <a:rPr lang="en-US" altLang="ja-JP" sz="2400" dirty="0"/>
              <a:t>    int </a:t>
            </a:r>
            <a:r>
              <a:rPr lang="en-US" altLang="ja-JP" sz="2400" dirty="0" err="1"/>
              <a:t>jumpAddr</a:t>
            </a:r>
            <a:r>
              <a:rPr lang="en-US" altLang="ja-JP" sz="2400" dirty="0"/>
              <a:t> = appendCode (JUMP, </a:t>
            </a:r>
            <a:r>
              <a:rPr lang="en-US" altLang="ja-JP" sz="2400" dirty="0">
                <a:solidFill>
                  <a:srgbClr val="FFFF99"/>
                </a:solidFill>
              </a:rPr>
              <a:t>/* </a:t>
            </a:r>
            <a:r>
              <a:rPr lang="ja-JP" altLang="en-US" sz="2400" dirty="0">
                <a:solidFill>
                  <a:srgbClr val="FFFF99"/>
                </a:solidFill>
              </a:rPr>
              <a:t>条件式へ</a:t>
            </a:r>
            <a:r>
              <a:rPr lang="en-US" altLang="ja-JP" sz="2400" dirty="0">
                <a:solidFill>
                  <a:srgbClr val="FFFF99"/>
                </a:solidFill>
              </a:rPr>
              <a:t>*/ </a:t>
            </a:r>
            <a:r>
              <a:rPr lang="en-US" altLang="ja-JP" sz="2400" dirty="0"/>
              <a:t>);</a:t>
            </a:r>
            <a:endParaRPr lang="ja-JP" altLang="en-US" sz="2400" dirty="0">
              <a:solidFill>
                <a:srgbClr val="FFFF99"/>
              </a:solidFill>
            </a:endParaRPr>
          </a:p>
          <a:p>
            <a:pPr eaLnBrk="1" hangingPunct="1"/>
            <a:r>
              <a:rPr lang="ja-JP" altLang="en-US" sz="2400" dirty="0"/>
              <a:t>    </a:t>
            </a:r>
            <a:r>
              <a:rPr lang="en-US" altLang="ja-JP" sz="2400" dirty="0"/>
              <a:t>for (</a:t>
            </a:r>
            <a:r>
              <a:rPr lang="en-US" altLang="ja-JP" sz="2400" dirty="0" err="1"/>
              <a:t>int</a:t>
            </a:r>
            <a:r>
              <a:rPr lang="en-US" altLang="ja-JP" sz="2400" dirty="0"/>
              <a:t> </a:t>
            </a:r>
            <a:r>
              <a:rPr lang="en-US" altLang="ja-JP" sz="2400" dirty="0" err="1"/>
              <a:t>i</a:t>
            </a:r>
            <a:r>
              <a:rPr lang="en-US" altLang="ja-JP" sz="2400" dirty="0"/>
              <a:t> = 0; </a:t>
            </a:r>
            <a:r>
              <a:rPr lang="en-US" altLang="ja-JP" sz="2400" dirty="0" err="1"/>
              <a:t>i</a:t>
            </a:r>
            <a:r>
              <a:rPr lang="en-US" altLang="ja-JP" sz="2400" dirty="0"/>
              <a:t>&lt;</a:t>
            </a:r>
            <a:r>
              <a:rPr lang="en-US" altLang="ja-JP" sz="2400" dirty="0" err="1"/>
              <a:t>breakAddrList.size</a:t>
            </a:r>
            <a:r>
              <a:rPr lang="en-US" altLang="ja-JP" sz="2400" dirty="0"/>
              <a:t>(); ++</a:t>
            </a:r>
            <a:r>
              <a:rPr lang="en-US" altLang="ja-JP" sz="2400" dirty="0" err="1"/>
              <a:t>i</a:t>
            </a:r>
            <a:r>
              <a:rPr lang="en-US" altLang="ja-JP" sz="2400" dirty="0"/>
              <a:t>) { </a:t>
            </a:r>
          </a:p>
          <a:p>
            <a:pPr eaLnBrk="1" hangingPunct="1"/>
            <a:r>
              <a:rPr lang="en-US" altLang="ja-JP" sz="2400" dirty="0"/>
              <a:t>                                                </a:t>
            </a:r>
            <a:r>
              <a:rPr lang="en-US" altLang="ja-JP" sz="2400" dirty="0">
                <a:solidFill>
                  <a:srgbClr val="FFFF99"/>
                </a:solidFill>
              </a:rPr>
              <a:t>/* &lt;St&gt;</a:t>
            </a:r>
            <a:r>
              <a:rPr lang="ja-JP" altLang="en-US" sz="2400" dirty="0">
                <a:solidFill>
                  <a:srgbClr val="FFFF99"/>
                </a:solidFill>
              </a:rPr>
              <a:t>内の</a:t>
            </a:r>
            <a:r>
              <a:rPr lang="en-US" altLang="ja-JP" sz="2400" dirty="0">
                <a:solidFill>
                  <a:srgbClr val="FFFF99"/>
                </a:solidFill>
              </a:rPr>
              <a:t>break</a:t>
            </a:r>
            <a:r>
              <a:rPr lang="ja-JP" altLang="en-US" sz="2400" dirty="0">
                <a:solidFill>
                  <a:srgbClr val="FFFF99"/>
                </a:solidFill>
              </a:rPr>
              <a:t>文の数だけ繰り返す */</a:t>
            </a:r>
          </a:p>
          <a:p>
            <a:pPr eaLnBrk="1" hangingPunct="1"/>
            <a:r>
              <a:rPr lang="en-US" altLang="ja-JP" sz="2400" dirty="0"/>
              <a:t>          </a:t>
            </a:r>
            <a:r>
              <a:rPr lang="en-US" altLang="ja-JP" sz="2400" dirty="0" err="1"/>
              <a:t>int</a:t>
            </a:r>
            <a:r>
              <a:rPr lang="en-US" altLang="ja-JP" sz="2400" dirty="0">
                <a:solidFill>
                  <a:srgbClr val="FF99FF"/>
                </a:solidFill>
              </a:rPr>
              <a:t> </a:t>
            </a:r>
            <a:r>
              <a:rPr lang="en-US" altLang="ja-JP" sz="2400" dirty="0" err="1">
                <a:solidFill>
                  <a:srgbClr val="FFCCFF"/>
                </a:solidFill>
              </a:rPr>
              <a:t>breakAddr</a:t>
            </a:r>
            <a:r>
              <a:rPr lang="en-US" altLang="ja-JP" sz="2400" dirty="0">
                <a:solidFill>
                  <a:srgbClr val="FFCCFF"/>
                </a:solidFill>
              </a:rPr>
              <a:t> = </a:t>
            </a:r>
            <a:r>
              <a:rPr lang="en-US" altLang="ja-JP" sz="2400" dirty="0" err="1">
                <a:solidFill>
                  <a:srgbClr val="FFCCFF"/>
                </a:solidFill>
              </a:rPr>
              <a:t>breakAddrList.get</a:t>
            </a:r>
            <a:r>
              <a:rPr lang="en-US" altLang="ja-JP" sz="2400" dirty="0">
                <a:solidFill>
                  <a:srgbClr val="FFCCFF"/>
                </a:solidFill>
              </a:rPr>
              <a:t> (</a:t>
            </a:r>
            <a:r>
              <a:rPr lang="en-US" altLang="ja-JP" sz="2400" dirty="0" err="1">
                <a:solidFill>
                  <a:srgbClr val="FFCCFF"/>
                </a:solidFill>
              </a:rPr>
              <a:t>i</a:t>
            </a:r>
            <a:r>
              <a:rPr lang="en-US" altLang="ja-JP" sz="2400" dirty="0">
                <a:solidFill>
                  <a:srgbClr val="FFCCFF"/>
                </a:solidFill>
              </a:rPr>
              <a:t>);</a:t>
            </a:r>
            <a:r>
              <a:rPr lang="en-US" altLang="ja-JP" sz="2400" dirty="0"/>
              <a:t>    </a:t>
            </a:r>
            <a:r>
              <a:rPr lang="en-US" altLang="ja-JP" sz="2400" dirty="0">
                <a:solidFill>
                  <a:srgbClr val="FFFF99"/>
                </a:solidFill>
              </a:rPr>
              <a:t>/* break</a:t>
            </a:r>
            <a:r>
              <a:rPr lang="ja-JP" altLang="en-US" sz="2400" dirty="0">
                <a:solidFill>
                  <a:srgbClr val="FFFF99"/>
                </a:solidFill>
              </a:rPr>
              <a:t>文の番地 */</a:t>
            </a:r>
          </a:p>
          <a:p>
            <a:pPr eaLnBrk="1" hangingPunct="1"/>
            <a:r>
              <a:rPr lang="en-US" altLang="ja-JP" sz="2400" dirty="0"/>
              <a:t>          </a:t>
            </a:r>
            <a:r>
              <a:rPr lang="en-US" altLang="ja-JP" sz="2400" dirty="0" err="1">
                <a:solidFill>
                  <a:srgbClr val="FFCCFF"/>
                </a:solidFill>
              </a:rPr>
              <a:t>replaceCode</a:t>
            </a:r>
            <a:r>
              <a:rPr lang="en-US" altLang="ja-JP" sz="2400" dirty="0">
                <a:solidFill>
                  <a:srgbClr val="FFCCFF"/>
                </a:solidFill>
              </a:rPr>
              <a:t> (</a:t>
            </a:r>
            <a:r>
              <a:rPr lang="en-US" altLang="ja-JP" sz="2400" dirty="0" err="1">
                <a:solidFill>
                  <a:srgbClr val="FFCCFF"/>
                </a:solidFill>
              </a:rPr>
              <a:t>breakAddr</a:t>
            </a:r>
            <a:r>
              <a:rPr lang="en-US" altLang="ja-JP" sz="2400" dirty="0">
                <a:solidFill>
                  <a:srgbClr val="FFCCFF"/>
                </a:solidFill>
              </a:rPr>
              <a:t>, jumpAddr+1);</a:t>
            </a:r>
            <a:r>
              <a:rPr lang="en-US" altLang="ja-JP" sz="2400" dirty="0"/>
              <a:t> </a:t>
            </a:r>
            <a:r>
              <a:rPr lang="en-US" altLang="ja-JP" sz="2400" dirty="0">
                <a:solidFill>
                  <a:srgbClr val="FFFF99"/>
                </a:solidFill>
              </a:rPr>
              <a:t>/* </a:t>
            </a:r>
            <a:r>
              <a:rPr lang="ja-JP" altLang="en-US" sz="2400" dirty="0">
                <a:solidFill>
                  <a:srgbClr val="FFFF99"/>
                </a:solidFill>
              </a:rPr>
              <a:t>ループ外へ */</a:t>
            </a:r>
          </a:p>
          <a:p>
            <a:pPr eaLnBrk="1" hangingPunct="1"/>
            <a:r>
              <a:rPr lang="en-US" altLang="ja-JP" sz="2400" dirty="0"/>
              <a:t>    }</a:t>
            </a:r>
          </a:p>
          <a:p>
            <a:pPr eaLnBrk="1" hangingPunct="1"/>
            <a:r>
              <a:rPr lang="en-US" altLang="ja-JP" sz="2400" dirty="0"/>
              <a:t>    </a:t>
            </a:r>
            <a:r>
              <a:rPr lang="en-US" altLang="ja-JP" sz="2400" dirty="0" err="1">
                <a:solidFill>
                  <a:srgbClr val="FFCCFF"/>
                </a:solidFill>
              </a:rPr>
              <a:t>inLoop</a:t>
            </a:r>
            <a:r>
              <a:rPr lang="en-US" altLang="ja-JP" sz="2400" dirty="0">
                <a:solidFill>
                  <a:srgbClr val="FFCCFF"/>
                </a:solidFill>
              </a:rPr>
              <a:t> = </a:t>
            </a:r>
            <a:r>
              <a:rPr lang="en-US" altLang="ja-JP" sz="2400" dirty="0" err="1">
                <a:solidFill>
                  <a:srgbClr val="FFCCFF"/>
                </a:solidFill>
              </a:rPr>
              <a:t>outerLoop</a:t>
            </a:r>
            <a:r>
              <a:rPr lang="en-US" altLang="ja-JP" sz="2400" dirty="0">
                <a:solidFill>
                  <a:srgbClr val="FFCCFF"/>
                </a:solidFill>
              </a:rPr>
              <a:t>;</a:t>
            </a:r>
            <a:r>
              <a:rPr lang="en-US" altLang="ja-JP" sz="2400" dirty="0"/>
              <a:t>                    </a:t>
            </a:r>
            <a:r>
              <a:rPr lang="en-US" altLang="ja-JP" sz="2400" dirty="0">
                <a:solidFill>
                  <a:srgbClr val="FFFF99"/>
                </a:solidFill>
              </a:rPr>
              <a:t>/* </a:t>
            </a:r>
            <a:r>
              <a:rPr lang="ja-JP" altLang="en-US" sz="2400" dirty="0">
                <a:solidFill>
                  <a:srgbClr val="FFFF99"/>
                </a:solidFill>
              </a:rPr>
              <a:t>外部のループ情報を復帰 */</a:t>
            </a:r>
            <a:endParaRPr lang="en-US" altLang="ja-JP" sz="2400" dirty="0">
              <a:solidFill>
                <a:srgbClr val="FFFF99"/>
              </a:solidFill>
            </a:endParaRPr>
          </a:p>
          <a:p>
            <a:pPr eaLnBrk="1" hangingPunct="1"/>
            <a:r>
              <a:rPr lang="en-US" altLang="ja-JP" sz="2400" dirty="0">
                <a:solidFill>
                  <a:srgbClr val="FFFF99"/>
                </a:solidFill>
              </a:rPr>
              <a:t>    </a:t>
            </a:r>
            <a:r>
              <a:rPr lang="en-US" altLang="ja-JP" sz="2400" dirty="0" err="1">
                <a:solidFill>
                  <a:srgbClr val="FFCCFF"/>
                </a:solidFill>
              </a:rPr>
              <a:t>brealAddrList</a:t>
            </a:r>
            <a:r>
              <a:rPr lang="en-US" altLang="ja-JP" sz="2400" dirty="0">
                <a:solidFill>
                  <a:srgbClr val="FFCCFF"/>
                </a:solidFill>
              </a:rPr>
              <a:t> = </a:t>
            </a:r>
            <a:r>
              <a:rPr lang="en-US" altLang="ja-JP" sz="2400" dirty="0" err="1">
                <a:solidFill>
                  <a:srgbClr val="FFCCFF"/>
                </a:solidFill>
              </a:rPr>
              <a:t>outerList</a:t>
            </a:r>
            <a:r>
              <a:rPr lang="en-US" altLang="ja-JP" sz="2400" dirty="0">
                <a:solidFill>
                  <a:srgbClr val="FFCCFF"/>
                </a:solidFill>
              </a:rPr>
              <a:t>;</a:t>
            </a:r>
          </a:p>
          <a:p>
            <a:pPr eaLnBrk="1" hangingPunct="1"/>
            <a:r>
              <a:rPr lang="ja-JP" altLang="en-US" sz="2400" dirty="0"/>
              <a:t>  </a:t>
            </a:r>
            <a:r>
              <a:rPr lang="en-US" altLang="ja-JP" sz="24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533400" y="228600"/>
            <a:ext cx="8458200"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プログラムの構造</a:t>
            </a:r>
            <a:r>
              <a:rPr lang="ja-JP" altLang="en-US" sz="3600" dirty="0">
                <a:effectLst/>
              </a:rPr>
              <a:t>(コード生成系)</a:t>
            </a:r>
          </a:p>
        </p:txBody>
      </p:sp>
      <p:sp>
        <p:nvSpPr>
          <p:cNvPr id="185347" name="AutoShape 3"/>
          <p:cNvSpPr>
            <a:spLocks noChangeArrowheads="1"/>
          </p:cNvSpPr>
          <p:nvPr/>
        </p:nvSpPr>
        <p:spPr bwMode="auto">
          <a:xfrm>
            <a:off x="6364061" y="5029200"/>
            <a:ext cx="1752600" cy="1066800"/>
          </a:xfrm>
          <a:prstGeom prst="can">
            <a:avLst>
              <a:gd name="adj" fmla="val 25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000"/>
              <a:t>VSM</a:t>
            </a:r>
            <a:r>
              <a:rPr lang="ja-JP" altLang="en-US" sz="2000"/>
              <a:t>アセンブラ</a:t>
            </a:r>
          </a:p>
          <a:p>
            <a:pPr algn="ctr" eaLnBrk="1" hangingPunct="1">
              <a:spcBef>
                <a:spcPct val="0"/>
              </a:spcBef>
              <a:buClrTx/>
              <a:buSzTx/>
              <a:buFontTx/>
              <a:buNone/>
            </a:pPr>
            <a:r>
              <a:rPr lang="ja-JP" altLang="en-US" sz="2000"/>
              <a:t>目的プログラム</a:t>
            </a:r>
          </a:p>
        </p:txBody>
      </p:sp>
      <p:sp>
        <p:nvSpPr>
          <p:cNvPr id="62468" name="Rectangle 12"/>
          <p:cNvSpPr>
            <a:spLocks noChangeArrowheads="1"/>
          </p:cNvSpPr>
          <p:nvPr/>
        </p:nvSpPr>
        <p:spPr bwMode="auto">
          <a:xfrm>
            <a:off x="457200" y="1905000"/>
            <a:ext cx="2438400" cy="1752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69" name="Text Box 13"/>
          <p:cNvSpPr txBox="1">
            <a:spLocks noChangeArrowheads="1"/>
          </p:cNvSpPr>
          <p:nvPr/>
        </p:nvSpPr>
        <p:spPr bwMode="auto">
          <a:xfrm>
            <a:off x="1066800" y="1447800"/>
            <a:ext cx="1119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Kc.java</a:t>
            </a:r>
          </a:p>
        </p:txBody>
      </p:sp>
      <p:sp>
        <p:nvSpPr>
          <p:cNvPr id="62470" name="Text Box 14"/>
          <p:cNvSpPr txBox="1">
            <a:spLocks noChangeArrowheads="1"/>
          </p:cNvSpPr>
          <p:nvPr/>
        </p:nvSpPr>
        <p:spPr bwMode="auto">
          <a:xfrm>
            <a:off x="457200" y="1981200"/>
            <a:ext cx="1450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構文解析部</a:t>
            </a:r>
          </a:p>
        </p:txBody>
      </p:sp>
      <p:sp>
        <p:nvSpPr>
          <p:cNvPr id="62471" name="Rectangle 26"/>
          <p:cNvSpPr>
            <a:spLocks noChangeArrowheads="1"/>
          </p:cNvSpPr>
          <p:nvPr/>
        </p:nvSpPr>
        <p:spPr bwMode="auto">
          <a:xfrm>
            <a:off x="533400" y="2438400"/>
            <a:ext cx="22860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a:t>void parse&lt;A&gt;();</a:t>
            </a:r>
          </a:p>
          <a:p>
            <a:pPr eaLnBrk="1" hangingPunct="1">
              <a:spcBef>
                <a:spcPct val="0"/>
              </a:spcBef>
              <a:buClrTx/>
              <a:buSzTx/>
              <a:buFontTx/>
              <a:buNone/>
            </a:pPr>
            <a:r>
              <a:rPr lang="ja-JP" altLang="en-US" sz="1800">
                <a:solidFill>
                  <a:srgbClr val="FFFF66"/>
                </a:solidFill>
              </a:rPr>
              <a:t>// 非終端記号&lt;</a:t>
            </a:r>
            <a:r>
              <a:rPr lang="en-US" altLang="ja-JP" sz="1800">
                <a:solidFill>
                  <a:srgbClr val="FFFF66"/>
                </a:solidFill>
              </a:rPr>
              <a:t>A&gt;</a:t>
            </a:r>
            <a:r>
              <a:rPr lang="ja-JP" altLang="en-US" sz="1800">
                <a:solidFill>
                  <a:srgbClr val="FFFF66"/>
                </a:solidFill>
              </a:rPr>
              <a:t>を</a:t>
            </a:r>
          </a:p>
          <a:p>
            <a:pPr eaLnBrk="1" hangingPunct="1">
              <a:spcBef>
                <a:spcPct val="0"/>
              </a:spcBef>
              <a:buClrTx/>
              <a:buSzTx/>
              <a:buFontTx/>
              <a:buNone/>
            </a:pPr>
            <a:r>
              <a:rPr lang="ja-JP" altLang="en-US" sz="1800">
                <a:solidFill>
                  <a:srgbClr val="FFFF66"/>
                </a:solidFill>
              </a:rPr>
              <a:t>//  解析をする</a:t>
            </a:r>
          </a:p>
        </p:txBody>
      </p:sp>
      <p:sp>
        <p:nvSpPr>
          <p:cNvPr id="62472" name="Rectangle 12"/>
          <p:cNvSpPr>
            <a:spLocks noChangeArrowheads="1"/>
          </p:cNvSpPr>
          <p:nvPr/>
        </p:nvSpPr>
        <p:spPr bwMode="auto">
          <a:xfrm>
            <a:off x="3990975" y="1889125"/>
            <a:ext cx="2362200" cy="2514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73" name="Text Box 13"/>
          <p:cNvSpPr txBox="1">
            <a:spLocks noChangeArrowheads="1"/>
          </p:cNvSpPr>
          <p:nvPr/>
        </p:nvSpPr>
        <p:spPr bwMode="auto">
          <a:xfrm>
            <a:off x="4067175" y="1431925"/>
            <a:ext cx="2152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PseudoIseg.java</a:t>
            </a:r>
          </a:p>
        </p:txBody>
      </p:sp>
      <p:sp>
        <p:nvSpPr>
          <p:cNvPr id="62474" name="Text Box 14"/>
          <p:cNvSpPr txBox="1">
            <a:spLocks noChangeArrowheads="1"/>
          </p:cNvSpPr>
          <p:nvPr/>
        </p:nvSpPr>
        <p:spPr bwMode="auto">
          <a:xfrm>
            <a:off x="3990975" y="1965325"/>
            <a:ext cx="1704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命令表格納部</a:t>
            </a:r>
          </a:p>
        </p:txBody>
      </p:sp>
      <p:sp>
        <p:nvSpPr>
          <p:cNvPr id="2" name="Rectangle 26"/>
          <p:cNvSpPr>
            <a:spLocks noChangeArrowheads="1"/>
          </p:cNvSpPr>
          <p:nvPr/>
        </p:nvSpPr>
        <p:spPr bwMode="auto">
          <a:xfrm>
            <a:off x="4067175" y="2422525"/>
            <a:ext cx="2209800" cy="190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dirty="0"/>
              <a:t>int appendCode();</a:t>
            </a:r>
          </a:p>
          <a:p>
            <a:pPr eaLnBrk="1" hangingPunct="1">
              <a:spcBef>
                <a:spcPct val="0"/>
              </a:spcBef>
              <a:buClrTx/>
              <a:buSzTx/>
              <a:buFontTx/>
              <a:buNone/>
            </a:pPr>
            <a:r>
              <a:rPr lang="ja-JP" altLang="en-US" sz="1800" dirty="0">
                <a:solidFill>
                  <a:srgbClr val="FFFF66"/>
                </a:solidFill>
              </a:rPr>
              <a:t>// 命令を加える</a:t>
            </a:r>
          </a:p>
          <a:p>
            <a:pPr eaLnBrk="1" hangingPunct="1">
              <a:spcBef>
                <a:spcPct val="0"/>
              </a:spcBef>
              <a:buClrTx/>
              <a:buSzTx/>
              <a:buFontTx/>
              <a:buNone/>
            </a:pPr>
            <a:r>
              <a:rPr lang="en-US" altLang="ja-JP" sz="2000" dirty="0"/>
              <a:t>void </a:t>
            </a:r>
            <a:r>
              <a:rPr lang="en-US" altLang="ja-JP" sz="2000" dirty="0" err="1"/>
              <a:t>replaceCode</a:t>
            </a:r>
            <a:r>
              <a:rPr lang="en-US" altLang="ja-JP" sz="2000" dirty="0"/>
              <a:t>();</a:t>
            </a:r>
          </a:p>
          <a:p>
            <a:pPr eaLnBrk="1" hangingPunct="1">
              <a:spcBef>
                <a:spcPct val="0"/>
              </a:spcBef>
              <a:buClrTx/>
              <a:buSzTx/>
              <a:buFontTx/>
              <a:buNone/>
            </a:pPr>
            <a:r>
              <a:rPr lang="ja-JP" altLang="en-US" sz="1800" dirty="0">
                <a:solidFill>
                  <a:srgbClr val="FFFF66"/>
                </a:solidFill>
              </a:rPr>
              <a:t>// 命令を変更する</a:t>
            </a:r>
            <a:endParaRPr lang="en-US" altLang="ja-JP" sz="2000" dirty="0"/>
          </a:p>
          <a:p>
            <a:pPr eaLnBrk="1" hangingPunct="1">
              <a:spcBef>
                <a:spcPct val="0"/>
              </a:spcBef>
              <a:buClrTx/>
              <a:buSzTx/>
              <a:buFontTx/>
              <a:buNone/>
            </a:pPr>
            <a:r>
              <a:rPr lang="en-US" altLang="ja-JP" sz="2000" dirty="0"/>
              <a:t>void dump2file();</a:t>
            </a:r>
          </a:p>
          <a:p>
            <a:pPr eaLnBrk="1" hangingPunct="1">
              <a:spcBef>
                <a:spcPct val="0"/>
              </a:spcBef>
              <a:buClrTx/>
              <a:buSzTx/>
              <a:buFontTx/>
              <a:buNone/>
            </a:pPr>
            <a:r>
              <a:rPr lang="ja-JP" altLang="en-US" sz="1800" dirty="0">
                <a:solidFill>
                  <a:srgbClr val="FFFF66"/>
                </a:solidFill>
              </a:rPr>
              <a:t>// 命令を出力する</a:t>
            </a:r>
            <a:endParaRPr lang="en-US" altLang="ja-JP" sz="2000" dirty="0"/>
          </a:p>
        </p:txBody>
      </p:sp>
      <p:sp>
        <p:nvSpPr>
          <p:cNvPr id="62476" name="Rectangle 15"/>
          <p:cNvSpPr>
            <a:spLocks noChangeArrowheads="1"/>
          </p:cNvSpPr>
          <p:nvPr/>
        </p:nvSpPr>
        <p:spPr bwMode="auto">
          <a:xfrm>
            <a:off x="190500" y="4191000"/>
            <a:ext cx="3543300" cy="2438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77" name="Text Box 16"/>
          <p:cNvSpPr txBox="1">
            <a:spLocks noChangeArrowheads="1"/>
          </p:cNvSpPr>
          <p:nvPr/>
        </p:nvSpPr>
        <p:spPr bwMode="auto">
          <a:xfrm>
            <a:off x="373062" y="3695700"/>
            <a:ext cx="1912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VarTable.java</a:t>
            </a:r>
          </a:p>
        </p:txBody>
      </p:sp>
      <p:sp>
        <p:nvSpPr>
          <p:cNvPr id="62478" name="Text Box 17"/>
          <p:cNvSpPr txBox="1">
            <a:spLocks noChangeArrowheads="1"/>
          </p:cNvSpPr>
          <p:nvPr/>
        </p:nvSpPr>
        <p:spPr bwMode="auto">
          <a:xfrm>
            <a:off x="228600" y="4275592"/>
            <a:ext cx="1704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dirty="0"/>
              <a:t>変数表格納部</a:t>
            </a:r>
          </a:p>
        </p:txBody>
      </p:sp>
      <p:sp>
        <p:nvSpPr>
          <p:cNvPr id="372755" name="Line 19"/>
          <p:cNvSpPr>
            <a:spLocks noChangeShapeType="1"/>
          </p:cNvSpPr>
          <p:nvPr/>
        </p:nvSpPr>
        <p:spPr bwMode="auto">
          <a:xfrm flipV="1">
            <a:off x="2590800" y="3657600"/>
            <a:ext cx="0" cy="533400"/>
          </a:xfrm>
          <a:prstGeom prst="line">
            <a:avLst/>
          </a:prstGeom>
          <a:noFill/>
          <a:ln w="28575">
            <a:solidFill>
              <a:srgbClr val="FF99C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2763" name="Rectangle 27"/>
          <p:cNvSpPr>
            <a:spLocks noChangeArrowheads="1"/>
          </p:cNvSpPr>
          <p:nvPr/>
        </p:nvSpPr>
        <p:spPr bwMode="auto">
          <a:xfrm>
            <a:off x="304800" y="4648200"/>
            <a:ext cx="3314700" cy="190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000" dirty="0" err="1"/>
              <a:t>boolean</a:t>
            </a:r>
            <a:r>
              <a:rPr lang="en-US" altLang="ja-JP" sz="2000" dirty="0"/>
              <a:t> registerNewVariable();</a:t>
            </a:r>
          </a:p>
          <a:p>
            <a:pPr eaLnBrk="1" hangingPunct="1">
              <a:spcBef>
                <a:spcPct val="0"/>
              </a:spcBef>
              <a:buClrTx/>
              <a:buSzTx/>
              <a:buFontTx/>
              <a:buNone/>
            </a:pPr>
            <a:r>
              <a:rPr lang="ja-JP" altLang="en-US" sz="1800" dirty="0">
                <a:solidFill>
                  <a:srgbClr val="FFFF99"/>
                </a:solidFill>
              </a:rPr>
              <a:t>// 変数を加える</a:t>
            </a:r>
          </a:p>
          <a:p>
            <a:pPr eaLnBrk="1" hangingPunct="1">
              <a:spcBef>
                <a:spcPct val="0"/>
              </a:spcBef>
              <a:buClrTx/>
              <a:buSzTx/>
              <a:buFontTx/>
              <a:buNone/>
            </a:pPr>
            <a:r>
              <a:rPr lang="en-US" altLang="ja-JP" sz="2000" dirty="0" err="1"/>
              <a:t>boolean</a:t>
            </a:r>
            <a:r>
              <a:rPr lang="en-US" altLang="ja-JP" sz="2000" dirty="0"/>
              <a:t> exist();</a:t>
            </a:r>
          </a:p>
          <a:p>
            <a:pPr eaLnBrk="1" hangingPunct="1">
              <a:spcBef>
                <a:spcPct val="0"/>
              </a:spcBef>
              <a:buClrTx/>
              <a:buSzTx/>
              <a:buFontTx/>
              <a:buNone/>
            </a:pPr>
            <a:r>
              <a:rPr lang="ja-JP" altLang="en-US" sz="1800" dirty="0">
                <a:solidFill>
                  <a:srgbClr val="FFFF99"/>
                </a:solidFill>
              </a:rPr>
              <a:t>// 変数の存在判定</a:t>
            </a:r>
            <a:endParaRPr lang="en-US" altLang="ja-JP" sz="1800" dirty="0">
              <a:solidFill>
                <a:srgbClr val="FFFF99"/>
              </a:solidFill>
            </a:endParaRPr>
          </a:p>
          <a:p>
            <a:pPr eaLnBrk="1" hangingPunct="1">
              <a:spcBef>
                <a:spcPct val="0"/>
              </a:spcBef>
              <a:buClrTx/>
              <a:buSzTx/>
              <a:buFontTx/>
              <a:buNone/>
            </a:pPr>
            <a:r>
              <a:rPr lang="en-US" altLang="ja-JP" sz="2000" dirty="0" err="1"/>
              <a:t>boolean</a:t>
            </a:r>
            <a:r>
              <a:rPr lang="en-US" altLang="ja-JP" sz="2000" dirty="0"/>
              <a:t> </a:t>
            </a:r>
            <a:r>
              <a:rPr lang="en-US" altLang="ja-JP" sz="2000" dirty="0" err="1"/>
              <a:t>checkType</a:t>
            </a:r>
            <a:r>
              <a:rPr lang="en-US" altLang="ja-JP" sz="2000" dirty="0"/>
              <a:t>(Type);</a:t>
            </a:r>
          </a:p>
          <a:p>
            <a:pPr eaLnBrk="1" hangingPunct="1">
              <a:spcBef>
                <a:spcPct val="0"/>
              </a:spcBef>
              <a:buClrTx/>
              <a:buSzTx/>
              <a:buFontTx/>
              <a:buNone/>
            </a:pPr>
            <a:r>
              <a:rPr lang="ja-JP" altLang="en-US" sz="1800" dirty="0">
                <a:solidFill>
                  <a:srgbClr val="FFFF99"/>
                </a:solidFill>
              </a:rPr>
              <a:t>// 型識別</a:t>
            </a:r>
            <a:endParaRPr lang="en-US" altLang="ja-JP" sz="1800" dirty="0">
              <a:solidFill>
                <a:srgbClr val="FFFF99"/>
              </a:solidFill>
            </a:endParaRPr>
          </a:p>
        </p:txBody>
      </p:sp>
      <p:sp>
        <p:nvSpPr>
          <p:cNvPr id="372764" name="Line 28"/>
          <p:cNvSpPr>
            <a:spLocks noChangeShapeType="1"/>
          </p:cNvSpPr>
          <p:nvPr/>
        </p:nvSpPr>
        <p:spPr bwMode="auto">
          <a:xfrm flipH="1" flipV="1">
            <a:off x="4410075" y="5470525"/>
            <a:ext cx="0" cy="4572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2482" name="Rectangle 15"/>
          <p:cNvSpPr>
            <a:spLocks noChangeArrowheads="1"/>
          </p:cNvSpPr>
          <p:nvPr/>
        </p:nvSpPr>
        <p:spPr bwMode="auto">
          <a:xfrm>
            <a:off x="4333875" y="6003925"/>
            <a:ext cx="1447800" cy="611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83" name="Text Box 16"/>
          <p:cNvSpPr txBox="1">
            <a:spLocks noChangeArrowheads="1"/>
          </p:cNvSpPr>
          <p:nvPr/>
        </p:nvSpPr>
        <p:spPr bwMode="auto">
          <a:xfrm>
            <a:off x="4410075" y="5546725"/>
            <a:ext cx="1389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Type.java</a:t>
            </a:r>
          </a:p>
        </p:txBody>
      </p:sp>
      <p:sp>
        <p:nvSpPr>
          <p:cNvPr id="62484" name="Text Box 17"/>
          <p:cNvSpPr txBox="1">
            <a:spLocks noChangeArrowheads="1"/>
          </p:cNvSpPr>
          <p:nvPr/>
        </p:nvSpPr>
        <p:spPr bwMode="auto">
          <a:xfrm>
            <a:off x="4333875" y="6080125"/>
            <a:ext cx="1450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型名列挙部</a:t>
            </a:r>
          </a:p>
        </p:txBody>
      </p:sp>
      <p:sp>
        <p:nvSpPr>
          <p:cNvPr id="3" name="Line 28"/>
          <p:cNvSpPr>
            <a:spLocks noChangeShapeType="1"/>
          </p:cNvSpPr>
          <p:nvPr/>
        </p:nvSpPr>
        <p:spPr bwMode="auto">
          <a:xfrm flipH="1" flipV="1">
            <a:off x="6886575" y="3032125"/>
            <a:ext cx="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2486" name="Rectangle 15"/>
          <p:cNvSpPr>
            <a:spLocks noChangeArrowheads="1"/>
          </p:cNvSpPr>
          <p:nvPr/>
        </p:nvSpPr>
        <p:spPr bwMode="auto">
          <a:xfrm>
            <a:off x="6810375" y="3565525"/>
            <a:ext cx="1752600" cy="611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87" name="Text Box 16"/>
          <p:cNvSpPr txBox="1">
            <a:spLocks noChangeArrowheads="1"/>
          </p:cNvSpPr>
          <p:nvPr/>
        </p:nvSpPr>
        <p:spPr bwMode="auto">
          <a:xfrm>
            <a:off x="6886575" y="3108325"/>
            <a:ext cx="1846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Operetor.java</a:t>
            </a:r>
          </a:p>
        </p:txBody>
      </p:sp>
      <p:sp>
        <p:nvSpPr>
          <p:cNvPr id="62488" name="Text Box 17"/>
          <p:cNvSpPr txBox="1">
            <a:spLocks noChangeArrowheads="1"/>
          </p:cNvSpPr>
          <p:nvPr/>
        </p:nvSpPr>
        <p:spPr bwMode="auto">
          <a:xfrm>
            <a:off x="6810375" y="3641725"/>
            <a:ext cx="1704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命令名列挙部</a:t>
            </a:r>
          </a:p>
        </p:txBody>
      </p:sp>
      <p:sp>
        <p:nvSpPr>
          <p:cNvPr id="4" name="Line 28"/>
          <p:cNvSpPr>
            <a:spLocks noChangeShapeType="1"/>
          </p:cNvSpPr>
          <p:nvPr/>
        </p:nvSpPr>
        <p:spPr bwMode="auto">
          <a:xfrm flipH="1" flipV="1">
            <a:off x="6353175" y="2728913"/>
            <a:ext cx="304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2490" name="Rectangle 15"/>
          <p:cNvSpPr>
            <a:spLocks noChangeArrowheads="1"/>
          </p:cNvSpPr>
          <p:nvPr/>
        </p:nvSpPr>
        <p:spPr bwMode="auto">
          <a:xfrm>
            <a:off x="6657975" y="2422525"/>
            <a:ext cx="1143000" cy="611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91" name="Text Box 16"/>
          <p:cNvSpPr txBox="1">
            <a:spLocks noChangeArrowheads="1"/>
          </p:cNvSpPr>
          <p:nvPr/>
        </p:nvSpPr>
        <p:spPr bwMode="auto">
          <a:xfrm>
            <a:off x="6505575" y="1965325"/>
            <a:ext cx="208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Instruction.java</a:t>
            </a:r>
          </a:p>
        </p:txBody>
      </p:sp>
      <p:sp>
        <p:nvSpPr>
          <p:cNvPr id="62492" name="Text Box 17"/>
          <p:cNvSpPr txBox="1">
            <a:spLocks noChangeArrowheads="1"/>
          </p:cNvSpPr>
          <p:nvPr/>
        </p:nvSpPr>
        <p:spPr bwMode="auto">
          <a:xfrm>
            <a:off x="6657975" y="2498725"/>
            <a:ext cx="942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命令部</a:t>
            </a:r>
          </a:p>
        </p:txBody>
      </p:sp>
      <p:sp>
        <p:nvSpPr>
          <p:cNvPr id="5" name="Line 28"/>
          <p:cNvSpPr>
            <a:spLocks noChangeShapeType="1"/>
          </p:cNvSpPr>
          <p:nvPr/>
        </p:nvSpPr>
        <p:spPr bwMode="auto">
          <a:xfrm flipH="1" flipV="1">
            <a:off x="3733799" y="5181599"/>
            <a:ext cx="600075" cy="1"/>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2494" name="Rectangle 15"/>
          <p:cNvSpPr>
            <a:spLocks noChangeArrowheads="1"/>
          </p:cNvSpPr>
          <p:nvPr/>
        </p:nvSpPr>
        <p:spPr bwMode="auto">
          <a:xfrm>
            <a:off x="4333875" y="4860925"/>
            <a:ext cx="1447800" cy="611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62495" name="Text Box 16"/>
          <p:cNvSpPr txBox="1">
            <a:spLocks noChangeArrowheads="1"/>
          </p:cNvSpPr>
          <p:nvPr/>
        </p:nvSpPr>
        <p:spPr bwMode="auto">
          <a:xfrm>
            <a:off x="4181475" y="4403725"/>
            <a:ext cx="1220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Var.java</a:t>
            </a:r>
          </a:p>
        </p:txBody>
      </p:sp>
      <p:sp>
        <p:nvSpPr>
          <p:cNvPr id="62496" name="Text Box 17"/>
          <p:cNvSpPr txBox="1">
            <a:spLocks noChangeArrowheads="1"/>
          </p:cNvSpPr>
          <p:nvPr/>
        </p:nvSpPr>
        <p:spPr bwMode="auto">
          <a:xfrm>
            <a:off x="4333875" y="4937125"/>
            <a:ext cx="942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000"/>
              <a:t>変数部</a:t>
            </a:r>
          </a:p>
        </p:txBody>
      </p:sp>
      <p:sp>
        <p:nvSpPr>
          <p:cNvPr id="6" name="Line 19"/>
          <p:cNvSpPr>
            <a:spLocks noChangeShapeType="1"/>
          </p:cNvSpPr>
          <p:nvPr/>
        </p:nvSpPr>
        <p:spPr bwMode="auto">
          <a:xfrm flipH="1" flipV="1">
            <a:off x="2895599" y="2895600"/>
            <a:ext cx="1095375" cy="0"/>
          </a:xfrm>
          <a:prstGeom prst="line">
            <a:avLst/>
          </a:prstGeom>
          <a:noFill/>
          <a:ln w="28575">
            <a:solidFill>
              <a:srgbClr val="FF99C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 name="Line 28"/>
          <p:cNvSpPr>
            <a:spLocks noChangeShapeType="1"/>
          </p:cNvSpPr>
          <p:nvPr/>
        </p:nvSpPr>
        <p:spPr bwMode="auto">
          <a:xfrm>
            <a:off x="6124575" y="4403724"/>
            <a:ext cx="647700" cy="625475"/>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extLst>
      <p:ext uri="{BB962C8B-B14F-4D97-AF65-F5344CB8AC3E}">
        <p14:creationId xmlns:p14="http://schemas.microsoft.com/office/powerpoint/2010/main" val="3102333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2764"/>
                                        </p:tgtEl>
                                        <p:attrNameLst>
                                          <p:attrName>style.visibility</p:attrName>
                                        </p:attrNameLst>
                                      </p:cBhvr>
                                      <p:to>
                                        <p:strVal val="visible"/>
                                      </p:to>
                                    </p:set>
                                    <p:animEffect transition="in" filter="wipe(down)">
                                      <p:cBhvr>
                                        <p:cTn id="7" dur="500"/>
                                        <p:tgtEl>
                                          <p:spTgt spid="3727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372755"/>
                                        </p:tgtEl>
                                        <p:attrNameLst>
                                          <p:attrName>style.visibility</p:attrName>
                                        </p:attrNameLst>
                                      </p:cBhvr>
                                      <p:to>
                                        <p:strVal val="visible"/>
                                      </p:to>
                                    </p:set>
                                    <p:animEffect transition="in" filter="barn(outHorizontal)">
                                      <p:cBhvr>
                                        <p:cTn id="17" dur="500"/>
                                        <p:tgtEl>
                                          <p:spTgt spid="3727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72763"/>
                                        </p:tgtEl>
                                        <p:attrNameLst>
                                          <p:attrName>style.visibility</p:attrName>
                                        </p:attrNameLst>
                                      </p:cBhvr>
                                      <p:to>
                                        <p:strVal val="visible"/>
                                      </p:to>
                                    </p:set>
                                    <p:animEffect transition="in" filter="checkerboard(across)">
                                      <p:cBhvr>
                                        <p:cTn id="22" dur="500"/>
                                        <p:tgtEl>
                                          <p:spTgt spid="3727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outVertical)">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down)">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right)">
                                      <p:cBhvr>
                                        <p:cTn id="37" dur="500"/>
                                        <p:tgtEl>
                                          <p:spTgt spid="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checkerboard(across)">
                                      <p:cBhvr>
                                        <p:cTn id="42" dur="500"/>
                                        <p:tgtEl>
                                          <p:spTgt spid="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85347"/>
                                        </p:tgtEl>
                                        <p:attrNameLst>
                                          <p:attrName>style.visibility</p:attrName>
                                        </p:attrNameLst>
                                      </p:cBhvr>
                                      <p:to>
                                        <p:strVal val="visible"/>
                                      </p:to>
                                    </p:set>
                                    <p:animEffect transition="in" filter="wipe(up)">
                                      <p:cBhvr>
                                        <p:cTn id="52" dur="500"/>
                                        <p:tgtEl>
                                          <p:spTgt spid="185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animBg="1" autoUpdateAnimBg="0"/>
      <p:bldP spid="2" grpId="0" animBg="1" autoUpdateAnimBg="0"/>
      <p:bldP spid="372755" grpId="0" animBg="1"/>
      <p:bldP spid="372763" grpId="0" animBg="1" autoUpdateAnimBg="0"/>
      <p:bldP spid="372764" grpId="0" animBg="1"/>
      <p:bldP spid="3" grpId="0" animBg="1"/>
      <p:bldP spid="4" grpId="0" animBg="1"/>
      <p:bldP spid="5" grpId="0" animBg="1"/>
      <p:bldP spid="6" grpId="0" animBg="1"/>
      <p:bldP spid="7"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ChangeArrowheads="1"/>
          </p:cNvSpPr>
          <p:nvPr/>
        </p:nvSpPr>
        <p:spPr bwMode="auto">
          <a:xfrm>
            <a:off x="152400" y="152400"/>
            <a:ext cx="8839200" cy="655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t>parseForSt</a:t>
            </a:r>
            <a:r>
              <a:rPr lang="en-US" altLang="ja-JP" sz="2400" dirty="0"/>
              <a:t>() {</a:t>
            </a:r>
          </a:p>
          <a:p>
            <a:pPr eaLnBrk="1" hangingPunct="1"/>
            <a:r>
              <a:rPr lang="en-US" altLang="ja-JP" sz="2400" dirty="0"/>
              <a:t>                     :</a:t>
            </a:r>
          </a:p>
          <a:p>
            <a:pPr eaLnBrk="1" hangingPunct="1"/>
            <a:r>
              <a:rPr lang="en-US" altLang="ja-JP" sz="2400" dirty="0"/>
              <a:t>    </a:t>
            </a:r>
            <a:r>
              <a:rPr lang="en-US" altLang="ja-JP" sz="2400" dirty="0" err="1"/>
              <a:t>boolean</a:t>
            </a:r>
            <a:r>
              <a:rPr lang="en-US" altLang="ja-JP" sz="2400" dirty="0"/>
              <a:t> </a:t>
            </a:r>
            <a:r>
              <a:rPr lang="en-US" altLang="ja-JP" sz="2400" dirty="0" err="1"/>
              <a:t>outerLoop</a:t>
            </a:r>
            <a:r>
              <a:rPr lang="en-US" altLang="ja-JP" sz="2400" dirty="0"/>
              <a:t> = </a:t>
            </a:r>
            <a:r>
              <a:rPr lang="en-US" altLang="ja-JP" sz="2400" dirty="0" err="1"/>
              <a:t>inLoop</a:t>
            </a:r>
            <a:r>
              <a:rPr lang="en-US" altLang="ja-JP" sz="2400" dirty="0"/>
              <a:t>;     </a:t>
            </a:r>
            <a:r>
              <a:rPr lang="en-US" altLang="ja-JP" sz="2400" dirty="0">
                <a:solidFill>
                  <a:srgbClr val="FFFF99"/>
                </a:solidFill>
              </a:rPr>
              <a:t>/* for</a:t>
            </a:r>
            <a:r>
              <a:rPr lang="ja-JP" altLang="en-US" sz="2400" dirty="0">
                <a:solidFill>
                  <a:srgbClr val="FFFF99"/>
                </a:solidFill>
              </a:rPr>
              <a:t>文外部の情報を記憶 */</a:t>
            </a:r>
            <a:endParaRPr lang="en-US" altLang="ja-JP" sz="2400" dirty="0">
              <a:solidFill>
                <a:srgbClr val="FFFF99"/>
              </a:solidFill>
            </a:endParaRPr>
          </a:p>
          <a:p>
            <a:pPr eaLnBrk="1" hangingPunct="1"/>
            <a:r>
              <a:rPr lang="en-US" altLang="ja-JP" sz="2400" dirty="0"/>
              <a:t>    </a:t>
            </a:r>
            <a:r>
              <a:rPr lang="en-US" altLang="ja-JP" sz="2400" dirty="0" err="1"/>
              <a:t>ArrayList</a:t>
            </a:r>
            <a:r>
              <a:rPr lang="en-US" altLang="ja-JP" sz="2400" dirty="0"/>
              <a:t>&lt;Integer&gt; </a:t>
            </a:r>
            <a:r>
              <a:rPr lang="en-US" altLang="ja-JP" sz="2400" dirty="0" err="1"/>
              <a:t>outerList</a:t>
            </a:r>
            <a:r>
              <a:rPr lang="en-US" altLang="ja-JP" sz="2400" dirty="0"/>
              <a:t> = </a:t>
            </a:r>
            <a:r>
              <a:rPr lang="en-US" altLang="ja-JP" sz="2400" dirty="0" err="1"/>
              <a:t>breakAddrList</a:t>
            </a:r>
            <a:r>
              <a:rPr lang="en-US" altLang="ja-JP" sz="2400" dirty="0"/>
              <a:t>;</a:t>
            </a:r>
          </a:p>
          <a:p>
            <a:pPr eaLnBrk="1" hangingPunct="1"/>
            <a:r>
              <a:rPr lang="en-US" altLang="ja-JP" sz="2400" dirty="0"/>
              <a:t>    </a:t>
            </a:r>
            <a:r>
              <a:rPr lang="en-US" altLang="ja-JP" sz="2400" dirty="0" err="1"/>
              <a:t>inLoop</a:t>
            </a:r>
            <a:r>
              <a:rPr lang="en-US" altLang="ja-JP" sz="2400" dirty="0"/>
              <a:t> = true;                  </a:t>
            </a:r>
            <a:r>
              <a:rPr lang="en-US" altLang="ja-JP" sz="2400" dirty="0">
                <a:solidFill>
                  <a:srgbClr val="FFFF99"/>
                </a:solidFill>
              </a:rPr>
              <a:t>/* </a:t>
            </a:r>
            <a:r>
              <a:rPr lang="ja-JP" altLang="en-US" sz="2400" dirty="0">
                <a:solidFill>
                  <a:srgbClr val="FFFF99"/>
                </a:solidFill>
              </a:rPr>
              <a:t>フィールド変数の値をループ内部に */</a:t>
            </a:r>
            <a:endParaRPr lang="en-US" altLang="ja-JP" sz="2400" dirty="0">
              <a:solidFill>
                <a:srgbClr val="FFFF99"/>
              </a:solidFill>
            </a:endParaRPr>
          </a:p>
          <a:p>
            <a:pPr eaLnBrk="1" hangingPunct="1"/>
            <a:r>
              <a:rPr lang="en-US" altLang="ja-JP" sz="2400" dirty="0"/>
              <a:t>    </a:t>
            </a:r>
            <a:r>
              <a:rPr lang="en-US" altLang="ja-JP" sz="2400" dirty="0" err="1"/>
              <a:t>breakAddrList</a:t>
            </a:r>
            <a:r>
              <a:rPr lang="ja-JP" altLang="en-US" sz="2400" dirty="0"/>
              <a:t> </a:t>
            </a:r>
            <a:r>
              <a:rPr lang="en-US" altLang="ja-JP" sz="2400" dirty="0"/>
              <a:t>= new </a:t>
            </a:r>
            <a:r>
              <a:rPr lang="en-US" altLang="ja-JP" sz="2400" dirty="0" err="1"/>
              <a:t>ArrayList</a:t>
            </a:r>
            <a:r>
              <a:rPr lang="en-US" altLang="ja-JP" sz="2400" dirty="0"/>
              <a:t>&lt;Integer&gt;(); </a:t>
            </a:r>
            <a:r>
              <a:rPr lang="en-US" altLang="ja-JP" sz="2400" dirty="0">
                <a:solidFill>
                  <a:srgbClr val="FFFF99"/>
                </a:solidFill>
              </a:rPr>
              <a:t>/* </a:t>
            </a:r>
            <a:r>
              <a:rPr lang="ja-JP" altLang="en-US" sz="2400" dirty="0">
                <a:solidFill>
                  <a:srgbClr val="FFFF99"/>
                </a:solidFill>
              </a:rPr>
              <a:t>空のリストを作成</a:t>
            </a:r>
            <a:r>
              <a:rPr lang="en-US" altLang="ja-JP" sz="2400" dirty="0">
                <a:solidFill>
                  <a:srgbClr val="FFFF99"/>
                </a:solidFill>
              </a:rPr>
              <a:t> */</a:t>
            </a:r>
          </a:p>
          <a:p>
            <a:pPr eaLnBrk="1" hangingPunct="1"/>
            <a:r>
              <a:rPr lang="en-US" altLang="ja-JP" sz="2400" dirty="0"/>
              <a:t>    int </a:t>
            </a:r>
            <a:r>
              <a:rPr lang="en-US" altLang="ja-JP" sz="2400" dirty="0" err="1"/>
              <a:t>tableSize</a:t>
            </a:r>
            <a:r>
              <a:rPr lang="en-US" altLang="ja-JP" sz="2400" dirty="0"/>
              <a:t> = </a:t>
            </a:r>
            <a:r>
              <a:rPr lang="en-US" altLang="ja-JP" sz="2400" dirty="0" err="1"/>
              <a:t>varTable.Size</a:t>
            </a:r>
            <a:r>
              <a:rPr lang="en-US" altLang="ja-JP" sz="2400" dirty="0"/>
              <a:t>();           </a:t>
            </a:r>
            <a:r>
              <a:rPr lang="en-US" altLang="ja-JP" sz="2400" dirty="0">
                <a:solidFill>
                  <a:srgbClr val="FFFF99"/>
                </a:solidFill>
              </a:rPr>
              <a:t>/*  </a:t>
            </a:r>
            <a:r>
              <a:rPr lang="ja-JP" altLang="en-US" sz="2400" dirty="0">
                <a:solidFill>
                  <a:srgbClr val="FFFF99"/>
                </a:solidFill>
              </a:rPr>
              <a:t>変数表のサイズを記憶 </a:t>
            </a:r>
            <a:r>
              <a:rPr lang="en-US" altLang="ja-JP" sz="2400" dirty="0">
                <a:solidFill>
                  <a:srgbClr val="FFFF99"/>
                </a:solidFill>
              </a:rPr>
              <a:t>*/</a:t>
            </a:r>
          </a:p>
          <a:p>
            <a:pPr eaLnBrk="1" hangingPunct="1"/>
            <a:r>
              <a:rPr lang="en-US" altLang="ja-JP" sz="2400" dirty="0"/>
              <a:t>                      :</a:t>
            </a:r>
          </a:p>
          <a:p>
            <a:pPr eaLnBrk="1" hangingPunct="1"/>
            <a:r>
              <a:rPr lang="ja-JP" altLang="en-US" sz="2400" dirty="0"/>
              <a:t>    </a:t>
            </a:r>
            <a:r>
              <a:rPr lang="en-US" altLang="ja-JP" sz="2400" dirty="0"/>
              <a:t>for (int </a:t>
            </a:r>
            <a:r>
              <a:rPr lang="en-US" altLang="ja-JP" sz="2400" dirty="0" err="1"/>
              <a:t>i</a:t>
            </a:r>
            <a:r>
              <a:rPr lang="en-US" altLang="ja-JP" sz="2400" dirty="0"/>
              <a:t> = 0; </a:t>
            </a:r>
            <a:r>
              <a:rPr lang="en-US" altLang="ja-JP" sz="2400" dirty="0" err="1"/>
              <a:t>i</a:t>
            </a:r>
            <a:r>
              <a:rPr lang="en-US" altLang="ja-JP" sz="2400" dirty="0"/>
              <a:t>&lt;</a:t>
            </a:r>
            <a:r>
              <a:rPr lang="en-US" altLang="ja-JP" sz="2400" dirty="0" err="1"/>
              <a:t>breakAddrList.size</a:t>
            </a:r>
            <a:r>
              <a:rPr lang="en-US" altLang="ja-JP" sz="2400" dirty="0"/>
              <a:t>(); ++</a:t>
            </a:r>
            <a:r>
              <a:rPr lang="en-US" altLang="ja-JP" sz="2400" dirty="0" err="1"/>
              <a:t>i</a:t>
            </a:r>
            <a:r>
              <a:rPr lang="en-US" altLang="ja-JP" sz="2400" dirty="0"/>
              <a:t>) { </a:t>
            </a:r>
          </a:p>
          <a:p>
            <a:pPr eaLnBrk="1" hangingPunct="1"/>
            <a:r>
              <a:rPr lang="en-US" altLang="ja-JP" sz="2400" dirty="0"/>
              <a:t>                                              </a:t>
            </a:r>
            <a:r>
              <a:rPr lang="en-US" altLang="ja-JP" sz="2400" dirty="0">
                <a:solidFill>
                  <a:srgbClr val="FFFF99"/>
                </a:solidFill>
              </a:rPr>
              <a:t>/* &lt;St&gt;</a:t>
            </a:r>
            <a:r>
              <a:rPr lang="ja-JP" altLang="en-US" sz="2400" dirty="0">
                <a:solidFill>
                  <a:srgbClr val="FFFF99"/>
                </a:solidFill>
              </a:rPr>
              <a:t>内の</a:t>
            </a:r>
            <a:r>
              <a:rPr lang="en-US" altLang="ja-JP" sz="2400" dirty="0">
                <a:solidFill>
                  <a:srgbClr val="FFFF99"/>
                </a:solidFill>
              </a:rPr>
              <a:t>break</a:t>
            </a:r>
            <a:r>
              <a:rPr lang="ja-JP" altLang="en-US" sz="2400" dirty="0">
                <a:solidFill>
                  <a:srgbClr val="FFFF99"/>
                </a:solidFill>
              </a:rPr>
              <a:t>文の数だけ繰り返す */</a:t>
            </a:r>
          </a:p>
          <a:p>
            <a:pPr eaLnBrk="1" hangingPunct="1"/>
            <a:r>
              <a:rPr lang="en-US" altLang="ja-JP" sz="2400" dirty="0"/>
              <a:t>          int </a:t>
            </a:r>
            <a:r>
              <a:rPr lang="en-US" altLang="ja-JP" sz="2400" dirty="0" err="1"/>
              <a:t>breakAddr</a:t>
            </a:r>
            <a:r>
              <a:rPr lang="en-US" altLang="ja-JP" sz="2400" dirty="0"/>
              <a:t> = </a:t>
            </a:r>
            <a:r>
              <a:rPr lang="en-US" altLang="ja-JP" sz="2400" dirty="0" err="1"/>
              <a:t>breakAddrList.get</a:t>
            </a:r>
            <a:r>
              <a:rPr lang="en-US" altLang="ja-JP" sz="2400" dirty="0"/>
              <a:t> (</a:t>
            </a:r>
            <a:r>
              <a:rPr lang="en-US" altLang="ja-JP" sz="2400" dirty="0" err="1"/>
              <a:t>i</a:t>
            </a:r>
            <a:r>
              <a:rPr lang="en-US" altLang="ja-JP" sz="2400" dirty="0"/>
              <a:t>);        </a:t>
            </a:r>
            <a:r>
              <a:rPr lang="en-US" altLang="ja-JP" sz="2400" dirty="0">
                <a:solidFill>
                  <a:srgbClr val="FFFF99"/>
                </a:solidFill>
              </a:rPr>
              <a:t>/* break</a:t>
            </a:r>
            <a:r>
              <a:rPr lang="ja-JP" altLang="en-US" sz="2400" dirty="0">
                <a:solidFill>
                  <a:srgbClr val="FFFF99"/>
                </a:solidFill>
              </a:rPr>
              <a:t>文の番地 */</a:t>
            </a:r>
          </a:p>
          <a:p>
            <a:pPr eaLnBrk="1" hangingPunct="1"/>
            <a:r>
              <a:rPr lang="en-US" altLang="ja-JP" sz="2400" dirty="0"/>
              <a:t>          </a:t>
            </a:r>
            <a:r>
              <a:rPr lang="en-US" altLang="ja-JP" sz="2400" dirty="0" err="1"/>
              <a:t>replaceCode</a:t>
            </a:r>
            <a:r>
              <a:rPr lang="en-US" altLang="ja-JP" sz="2400" dirty="0"/>
              <a:t> (</a:t>
            </a:r>
            <a:r>
              <a:rPr lang="en-US" altLang="ja-JP" sz="2400" dirty="0" err="1"/>
              <a:t>breakAddr</a:t>
            </a:r>
            <a:r>
              <a:rPr lang="en-US" altLang="ja-JP" sz="2400" dirty="0"/>
              <a:t>, jumpAddr+1);   </a:t>
            </a:r>
            <a:r>
              <a:rPr lang="en-US" altLang="ja-JP" sz="2400" dirty="0">
                <a:solidFill>
                  <a:srgbClr val="FFFF99"/>
                </a:solidFill>
              </a:rPr>
              <a:t>/* </a:t>
            </a:r>
            <a:r>
              <a:rPr lang="ja-JP" altLang="en-US" sz="2400" dirty="0">
                <a:solidFill>
                  <a:srgbClr val="FFFF99"/>
                </a:solidFill>
              </a:rPr>
              <a:t>ループ外へ */</a:t>
            </a:r>
          </a:p>
          <a:p>
            <a:pPr eaLnBrk="1" hangingPunct="1"/>
            <a:r>
              <a:rPr lang="en-US" altLang="ja-JP" sz="2400" dirty="0"/>
              <a:t>    }</a:t>
            </a:r>
          </a:p>
          <a:p>
            <a:pPr eaLnBrk="1" hangingPunct="1"/>
            <a:r>
              <a:rPr lang="en-US" altLang="ja-JP" sz="2400" dirty="0"/>
              <a:t>    </a:t>
            </a:r>
            <a:r>
              <a:rPr lang="en-US" altLang="ja-JP" sz="2400" dirty="0" err="1"/>
              <a:t>inLoop</a:t>
            </a:r>
            <a:r>
              <a:rPr lang="en-US" altLang="ja-JP" sz="2400" dirty="0"/>
              <a:t> = </a:t>
            </a:r>
            <a:r>
              <a:rPr lang="en-US" altLang="ja-JP" sz="2400" dirty="0" err="1"/>
              <a:t>outerLoop</a:t>
            </a:r>
            <a:r>
              <a:rPr lang="en-US" altLang="ja-JP" sz="2400" dirty="0"/>
              <a:t>;                       </a:t>
            </a:r>
            <a:r>
              <a:rPr lang="en-US" altLang="ja-JP" sz="2400" dirty="0">
                <a:solidFill>
                  <a:srgbClr val="FFFF99"/>
                </a:solidFill>
              </a:rPr>
              <a:t>/* </a:t>
            </a:r>
            <a:r>
              <a:rPr lang="ja-JP" altLang="en-US" sz="2400" dirty="0">
                <a:solidFill>
                  <a:srgbClr val="FFFF99"/>
                </a:solidFill>
              </a:rPr>
              <a:t>外部のループ情報を復帰 */</a:t>
            </a:r>
            <a:endParaRPr lang="en-US" altLang="ja-JP" sz="2400" dirty="0">
              <a:solidFill>
                <a:srgbClr val="FFFF99"/>
              </a:solidFill>
            </a:endParaRPr>
          </a:p>
          <a:p>
            <a:pPr eaLnBrk="1" hangingPunct="1"/>
            <a:r>
              <a:rPr lang="en-US" altLang="ja-JP" sz="2400" dirty="0"/>
              <a:t>    </a:t>
            </a:r>
            <a:r>
              <a:rPr lang="en-US" altLang="ja-JP" sz="2400" dirty="0" err="1"/>
              <a:t>brealAddrList</a:t>
            </a:r>
            <a:r>
              <a:rPr lang="en-US" altLang="ja-JP" sz="2400" dirty="0"/>
              <a:t> = </a:t>
            </a:r>
            <a:r>
              <a:rPr lang="en-US" altLang="ja-JP" sz="2400" dirty="0" err="1"/>
              <a:t>outerList</a:t>
            </a:r>
            <a:r>
              <a:rPr lang="en-US" altLang="ja-JP" sz="2400" dirty="0"/>
              <a:t>;</a:t>
            </a:r>
          </a:p>
          <a:p>
            <a:pPr eaLnBrk="1" hangingPunct="1"/>
            <a:r>
              <a:rPr lang="en-US" altLang="ja-JP" sz="2400" dirty="0"/>
              <a:t>    </a:t>
            </a:r>
            <a:r>
              <a:rPr lang="en-US" altLang="ja-JP" sz="2400" dirty="0" err="1"/>
              <a:t>vatTable.removeTail</a:t>
            </a:r>
            <a:r>
              <a:rPr lang="en-US" altLang="ja-JP" sz="2400" dirty="0"/>
              <a:t> (</a:t>
            </a:r>
            <a:r>
              <a:rPr lang="en-US" altLang="ja-JP" sz="2400" dirty="0" err="1"/>
              <a:t>tableSize</a:t>
            </a:r>
            <a:r>
              <a:rPr lang="en-US" altLang="ja-JP" sz="2400" dirty="0"/>
              <a:t>);             </a:t>
            </a:r>
            <a:r>
              <a:rPr lang="en-US" altLang="ja-JP" sz="2400" dirty="0">
                <a:solidFill>
                  <a:srgbClr val="FFFF99"/>
                </a:solidFill>
              </a:rPr>
              <a:t>/* </a:t>
            </a:r>
            <a:r>
              <a:rPr lang="ja-JP" altLang="en-US" sz="2400" dirty="0">
                <a:solidFill>
                  <a:srgbClr val="FFFF99"/>
                </a:solidFill>
              </a:rPr>
              <a:t>変数表の末尾を削除 </a:t>
            </a:r>
            <a:r>
              <a:rPr lang="en-US" altLang="ja-JP" sz="2400" dirty="0">
                <a:solidFill>
                  <a:srgbClr val="FFFF99"/>
                </a:solidFill>
              </a:rPr>
              <a:t>*/</a:t>
            </a:r>
          </a:p>
          <a:p>
            <a:pPr eaLnBrk="1" hangingPunct="1"/>
            <a:r>
              <a:rPr lang="en-US" altLang="ja-JP" sz="2400" dirty="0"/>
              <a:t>}</a:t>
            </a:r>
          </a:p>
        </p:txBody>
      </p:sp>
    </p:spTree>
    <p:extLst>
      <p:ext uri="{BB962C8B-B14F-4D97-AF65-F5344CB8AC3E}">
        <p14:creationId xmlns:p14="http://schemas.microsoft.com/office/powerpoint/2010/main" val="34258713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026"/>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a:t>
            </a:r>
          </a:p>
        </p:txBody>
      </p:sp>
      <p:sp>
        <p:nvSpPr>
          <p:cNvPr id="88067" name="Rectangle 1027"/>
          <p:cNvSpPr>
            <a:spLocks noChangeArrowheads="1"/>
          </p:cNvSpPr>
          <p:nvPr/>
        </p:nvSpPr>
        <p:spPr bwMode="auto">
          <a:xfrm>
            <a:off x="1219200" y="1219200"/>
            <a:ext cx="3429000" cy="53340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a:t>
            </a:r>
          </a:p>
        </p:txBody>
      </p:sp>
      <p:sp>
        <p:nvSpPr>
          <p:cNvPr id="88068" name="Rectangle 1043"/>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88069" name="Text Box 1044"/>
          <p:cNvSpPr txBox="1">
            <a:spLocks noChangeArrowheads="1"/>
          </p:cNvSpPr>
          <p:nvPr/>
        </p:nvSpPr>
        <p:spPr bwMode="auto">
          <a:xfrm>
            <a:off x="4953000" y="381000"/>
            <a:ext cx="1957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breakAddrList</a:t>
            </a:r>
          </a:p>
        </p:txBody>
      </p:sp>
      <p:sp>
        <p:nvSpPr>
          <p:cNvPr id="757781" name="Rectangle 1045"/>
          <p:cNvSpPr>
            <a:spLocks noChangeArrowheads="1"/>
          </p:cNvSpPr>
          <p:nvPr/>
        </p:nvSpPr>
        <p:spPr bwMode="auto">
          <a:xfrm>
            <a:off x="51054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100</a:t>
            </a:r>
          </a:p>
        </p:txBody>
      </p:sp>
      <p:sp>
        <p:nvSpPr>
          <p:cNvPr id="757790" name="Rectangle 1054"/>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757791" name="Line 1055"/>
          <p:cNvSpPr>
            <a:spLocks noChangeShapeType="1"/>
          </p:cNvSpPr>
          <p:nvPr/>
        </p:nvSpPr>
        <p:spPr bwMode="auto">
          <a:xfrm>
            <a:off x="2438400" y="2286000"/>
            <a:ext cx="2667000" cy="2286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7791"/>
                                        </p:tgtEl>
                                        <p:attrNameLst>
                                          <p:attrName>style.visibility</p:attrName>
                                        </p:attrNameLst>
                                      </p:cBhvr>
                                      <p:to>
                                        <p:strVal val="visible"/>
                                      </p:to>
                                    </p:set>
                                    <p:animEffect transition="in" filter="wipe(left)">
                                      <p:cBhvr>
                                        <p:cTn id="7" dur="500"/>
                                        <p:tgtEl>
                                          <p:spTgt spid="7577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57790"/>
                                        </p:tgtEl>
                                        <p:attrNameLst>
                                          <p:attrName>style.visibility</p:attrName>
                                        </p:attrNameLst>
                                      </p:cBhvr>
                                      <p:to>
                                        <p:strVal val="visible"/>
                                      </p:to>
                                    </p:set>
                                    <p:animEffect transition="in" filter="checkerboard(across)">
                                      <p:cBhvr>
                                        <p:cTn id="12" dur="500"/>
                                        <p:tgtEl>
                                          <p:spTgt spid="7577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57781"/>
                                        </p:tgtEl>
                                        <p:attrNameLst>
                                          <p:attrName>style.visibility</p:attrName>
                                        </p:attrNameLst>
                                      </p:cBhvr>
                                      <p:to>
                                        <p:strVal val="visible"/>
                                      </p:to>
                                    </p:set>
                                    <p:animEffect transition="in" filter="checkerboard(across)">
                                      <p:cBhvr>
                                        <p:cTn id="17" dur="500"/>
                                        <p:tgtEl>
                                          <p:spTgt spid="757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1" grpId="0" animBg="1" autoUpdateAnimBg="0"/>
      <p:bldP spid="757790" grpId="0" animBg="1" autoUpdateAnimBg="0"/>
      <p:bldP spid="757791"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a:t>
            </a:r>
          </a:p>
        </p:txBody>
      </p:sp>
      <p:sp>
        <p:nvSpPr>
          <p:cNvPr id="89091" name="Rectangle 3"/>
          <p:cNvSpPr>
            <a:spLocks noChangeArrowheads="1"/>
          </p:cNvSpPr>
          <p:nvPr/>
        </p:nvSpPr>
        <p:spPr bwMode="auto">
          <a:xfrm>
            <a:off x="1219200" y="1219200"/>
            <a:ext cx="3429000" cy="53340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a:t>
            </a:r>
          </a:p>
        </p:txBody>
      </p:sp>
      <p:sp>
        <p:nvSpPr>
          <p:cNvPr id="89092" name="Rectangle 31"/>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759826" name="Rectangle 18"/>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a:t>
            </a:r>
          </a:p>
          <a:p>
            <a:pPr eaLnBrk="1" hangingPunct="1"/>
            <a:r>
              <a:rPr lang="en-US" altLang="ja-JP" sz="2400"/>
              <a:t>       :</a:t>
            </a:r>
          </a:p>
          <a:p>
            <a:pPr eaLnBrk="1" hangingPunct="1"/>
            <a:r>
              <a:rPr lang="en-US" altLang="ja-JP" sz="2400"/>
              <a:t>200 JUMP  ?</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89094" name="Text Box 19"/>
          <p:cNvSpPr txBox="1">
            <a:spLocks noChangeArrowheads="1"/>
          </p:cNvSpPr>
          <p:nvPr/>
        </p:nvSpPr>
        <p:spPr bwMode="auto">
          <a:xfrm>
            <a:off x="4953000" y="381000"/>
            <a:ext cx="1957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breakAddrList</a:t>
            </a:r>
          </a:p>
        </p:txBody>
      </p:sp>
      <p:sp>
        <p:nvSpPr>
          <p:cNvPr id="89095" name="Rectangle 20"/>
          <p:cNvSpPr>
            <a:spLocks noChangeArrowheads="1"/>
          </p:cNvSpPr>
          <p:nvPr/>
        </p:nvSpPr>
        <p:spPr bwMode="auto">
          <a:xfrm>
            <a:off x="51054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100</a:t>
            </a:r>
          </a:p>
        </p:txBody>
      </p:sp>
      <p:grpSp>
        <p:nvGrpSpPr>
          <p:cNvPr id="759841" name="Group 33"/>
          <p:cNvGrpSpPr>
            <a:grpSpLocks/>
          </p:cNvGrpSpPr>
          <p:nvPr/>
        </p:nvGrpSpPr>
        <p:grpSpPr bwMode="auto">
          <a:xfrm>
            <a:off x="5105400" y="1371600"/>
            <a:ext cx="1371600" cy="457200"/>
            <a:chOff x="3648" y="528"/>
            <a:chExt cx="864" cy="288"/>
          </a:xfrm>
        </p:grpSpPr>
        <p:sp>
          <p:nvSpPr>
            <p:cNvPr id="89100" name="Rectangle 21"/>
            <p:cNvSpPr>
              <a:spLocks noChangeArrowheads="1"/>
            </p:cNvSpPr>
            <p:nvPr/>
          </p:nvSpPr>
          <p:spPr bwMode="auto">
            <a:xfrm>
              <a:off x="3648" y="528"/>
              <a:ext cx="432"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150</a:t>
              </a:r>
            </a:p>
          </p:txBody>
        </p:sp>
        <p:sp>
          <p:nvSpPr>
            <p:cNvPr id="89101" name="Rectangle 22"/>
            <p:cNvSpPr>
              <a:spLocks noChangeArrowheads="1"/>
            </p:cNvSpPr>
            <p:nvPr/>
          </p:nvSpPr>
          <p:spPr bwMode="auto">
            <a:xfrm>
              <a:off x="4080" y="528"/>
              <a:ext cx="432"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200</a:t>
              </a:r>
            </a:p>
          </p:txBody>
        </p:sp>
      </p:grpSp>
      <p:grpSp>
        <p:nvGrpSpPr>
          <p:cNvPr id="759840" name="Group 32"/>
          <p:cNvGrpSpPr>
            <a:grpSpLocks/>
          </p:cNvGrpSpPr>
          <p:nvPr/>
        </p:nvGrpSpPr>
        <p:grpSpPr bwMode="auto">
          <a:xfrm>
            <a:off x="2819400" y="3352800"/>
            <a:ext cx="2286000" cy="1143000"/>
            <a:chOff x="1776" y="2112"/>
            <a:chExt cx="1440" cy="720"/>
          </a:xfrm>
        </p:grpSpPr>
        <p:sp>
          <p:nvSpPr>
            <p:cNvPr id="89098" name="Line 29"/>
            <p:cNvSpPr>
              <a:spLocks noChangeShapeType="1"/>
            </p:cNvSpPr>
            <p:nvPr/>
          </p:nvSpPr>
          <p:spPr bwMode="auto">
            <a:xfrm flipV="1">
              <a:off x="1776" y="2112"/>
              <a:ext cx="1440" cy="24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9099" name="Line 30"/>
            <p:cNvSpPr>
              <a:spLocks noChangeShapeType="1"/>
            </p:cNvSpPr>
            <p:nvPr/>
          </p:nvSpPr>
          <p:spPr bwMode="auto">
            <a:xfrm flipV="1">
              <a:off x="1776" y="2544"/>
              <a:ext cx="1440" cy="288"/>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59840"/>
                                        </p:tgtEl>
                                        <p:attrNameLst>
                                          <p:attrName>style.visibility</p:attrName>
                                        </p:attrNameLst>
                                      </p:cBhvr>
                                      <p:to>
                                        <p:strVal val="visible"/>
                                      </p:to>
                                    </p:set>
                                    <p:animEffect transition="in" filter="wipe(left)">
                                      <p:cBhvr>
                                        <p:cTn id="7" dur="500"/>
                                        <p:tgtEl>
                                          <p:spTgt spid="7598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59826"/>
                                        </p:tgtEl>
                                        <p:attrNameLst>
                                          <p:attrName>style.visibility</p:attrName>
                                        </p:attrNameLst>
                                      </p:cBhvr>
                                      <p:to>
                                        <p:strVal val="visible"/>
                                      </p:to>
                                    </p:set>
                                    <p:animEffect transition="in" filter="checkerboard(across)">
                                      <p:cBhvr>
                                        <p:cTn id="12" dur="500"/>
                                        <p:tgtEl>
                                          <p:spTgt spid="7598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59841"/>
                                        </p:tgtEl>
                                        <p:attrNameLst>
                                          <p:attrName>style.visibility</p:attrName>
                                        </p:attrNameLst>
                                      </p:cBhvr>
                                      <p:to>
                                        <p:strVal val="visible"/>
                                      </p:to>
                                    </p:set>
                                    <p:animEffect transition="in" filter="checkerboard(across)">
                                      <p:cBhvr>
                                        <p:cTn id="17" dur="500"/>
                                        <p:tgtEl>
                                          <p:spTgt spid="759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26" grpId="0" animBg="1"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a:t>
            </a:r>
          </a:p>
        </p:txBody>
      </p:sp>
      <p:sp>
        <p:nvSpPr>
          <p:cNvPr id="90115" name="Rectangle 3"/>
          <p:cNvSpPr>
            <a:spLocks noChangeArrowheads="1"/>
          </p:cNvSpPr>
          <p:nvPr/>
        </p:nvSpPr>
        <p:spPr bwMode="auto">
          <a:xfrm>
            <a:off x="1219200" y="1219200"/>
            <a:ext cx="3429000" cy="53340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a:t>
            </a:r>
          </a:p>
        </p:txBody>
      </p:sp>
      <p:sp>
        <p:nvSpPr>
          <p:cNvPr id="90116" name="Rectangle 38"/>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a:t>
            </a:r>
          </a:p>
          <a:p>
            <a:pPr eaLnBrk="1" hangingPunct="1"/>
            <a:r>
              <a:rPr lang="en-US" altLang="ja-JP" sz="2400"/>
              <a:t>       :</a:t>
            </a:r>
          </a:p>
          <a:p>
            <a:pPr eaLnBrk="1" hangingPunct="1"/>
            <a:r>
              <a:rPr lang="en-US" altLang="ja-JP" sz="2400"/>
              <a:t>200 JUMP  ?</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760850" name="Rectangle 18"/>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a:t>
            </a:r>
          </a:p>
          <a:p>
            <a:pPr eaLnBrk="1" hangingPunct="1"/>
            <a:r>
              <a:rPr lang="en-US" altLang="ja-JP" sz="2400"/>
              <a:t>       :</a:t>
            </a:r>
          </a:p>
          <a:p>
            <a:pPr eaLnBrk="1" hangingPunct="1"/>
            <a:r>
              <a:rPr lang="en-US" altLang="ja-JP" sz="2400"/>
              <a:t>200 JUMP  ?</a:t>
            </a:r>
          </a:p>
          <a:p>
            <a:pPr eaLnBrk="1" hangingPunct="1"/>
            <a:r>
              <a:rPr lang="en-US" altLang="ja-JP" sz="2400"/>
              <a:t>       :</a:t>
            </a:r>
          </a:p>
          <a:p>
            <a:pPr eaLnBrk="1" hangingPunct="1"/>
            <a:r>
              <a:rPr lang="en-US" altLang="ja-JP" sz="2400"/>
              <a:t>250</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90118" name="Text Box 19"/>
          <p:cNvSpPr txBox="1">
            <a:spLocks noChangeArrowheads="1"/>
          </p:cNvSpPr>
          <p:nvPr/>
        </p:nvSpPr>
        <p:spPr bwMode="auto">
          <a:xfrm>
            <a:off x="4953000" y="381000"/>
            <a:ext cx="1957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breakAddrList</a:t>
            </a:r>
          </a:p>
        </p:txBody>
      </p:sp>
      <p:sp>
        <p:nvSpPr>
          <p:cNvPr id="90119" name="Rectangle 20"/>
          <p:cNvSpPr>
            <a:spLocks noChangeArrowheads="1"/>
          </p:cNvSpPr>
          <p:nvPr/>
        </p:nvSpPr>
        <p:spPr bwMode="auto">
          <a:xfrm>
            <a:off x="51054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100</a:t>
            </a:r>
          </a:p>
        </p:txBody>
      </p:sp>
      <p:sp>
        <p:nvSpPr>
          <p:cNvPr id="90120" name="Rectangle 21"/>
          <p:cNvSpPr>
            <a:spLocks noChangeArrowheads="1"/>
          </p:cNvSpPr>
          <p:nvPr/>
        </p:nvSpPr>
        <p:spPr bwMode="auto">
          <a:xfrm>
            <a:off x="5105400" y="13716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150</a:t>
            </a:r>
          </a:p>
        </p:txBody>
      </p:sp>
      <p:sp>
        <p:nvSpPr>
          <p:cNvPr id="90121" name="Rectangle 22"/>
          <p:cNvSpPr>
            <a:spLocks noChangeArrowheads="1"/>
          </p:cNvSpPr>
          <p:nvPr/>
        </p:nvSpPr>
        <p:spPr bwMode="auto">
          <a:xfrm>
            <a:off x="5791200" y="13716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200</a:t>
            </a:r>
          </a:p>
        </p:txBody>
      </p:sp>
      <p:sp>
        <p:nvSpPr>
          <p:cNvPr id="760862" name="Rectangle 30"/>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       :</a:t>
            </a:r>
          </a:p>
          <a:p>
            <a:pPr eaLnBrk="1" hangingPunct="1"/>
            <a:r>
              <a:rPr lang="ja-JP" altLang="en-US" sz="2400" dirty="0"/>
              <a:t>100 </a:t>
            </a:r>
            <a:r>
              <a:rPr lang="en-US" altLang="ja-JP" sz="2400" dirty="0"/>
              <a:t>JUMP  ?</a:t>
            </a:r>
          </a:p>
          <a:p>
            <a:pPr eaLnBrk="1" hangingPunct="1"/>
            <a:r>
              <a:rPr lang="en-US" altLang="ja-JP" sz="2400" dirty="0"/>
              <a:t>       :</a:t>
            </a:r>
          </a:p>
          <a:p>
            <a:pPr eaLnBrk="1" hangingPunct="1"/>
            <a:r>
              <a:rPr lang="en-US" altLang="ja-JP" sz="2400" dirty="0"/>
              <a:t>150 JUMP  </a:t>
            </a:r>
            <a:r>
              <a:rPr lang="en-US" altLang="ja-JP" sz="2400" dirty="0">
                <a:solidFill>
                  <a:srgbClr val="FFCCFF"/>
                </a:solidFill>
              </a:rPr>
              <a:t>250</a:t>
            </a:r>
          </a:p>
          <a:p>
            <a:pPr eaLnBrk="1" hangingPunct="1"/>
            <a:r>
              <a:rPr lang="en-US" altLang="ja-JP" sz="2400" dirty="0"/>
              <a:t>       :</a:t>
            </a:r>
          </a:p>
          <a:p>
            <a:pPr eaLnBrk="1" hangingPunct="1"/>
            <a:r>
              <a:rPr lang="en-US" altLang="ja-JP" sz="2400" dirty="0"/>
              <a:t>200 JUMP  </a:t>
            </a:r>
            <a:r>
              <a:rPr lang="en-US" altLang="ja-JP" sz="2400" dirty="0">
                <a:solidFill>
                  <a:srgbClr val="FFCCFF"/>
                </a:solidFill>
              </a:rPr>
              <a:t>250</a:t>
            </a:r>
          </a:p>
          <a:p>
            <a:pPr eaLnBrk="1" hangingPunct="1"/>
            <a:r>
              <a:rPr lang="en-US" altLang="ja-JP" sz="2400" dirty="0"/>
              <a:t>       :</a:t>
            </a:r>
          </a:p>
          <a:p>
            <a:pPr eaLnBrk="1" hangingPunct="1"/>
            <a:r>
              <a:rPr lang="en-US" altLang="ja-JP" sz="2400" dirty="0"/>
              <a:t>250</a:t>
            </a:r>
          </a:p>
          <a:p>
            <a:pPr eaLnBrk="1" hangingPunct="1"/>
            <a:endParaRPr lang="en-US" altLang="ja-JP" sz="2400" dirty="0"/>
          </a:p>
          <a:p>
            <a:pPr eaLnBrk="1" hangingPunct="1"/>
            <a:endParaRPr lang="en-US" altLang="ja-JP" sz="2400" dirty="0"/>
          </a:p>
          <a:p>
            <a:pPr eaLnBrk="1" hangingPunct="1"/>
            <a:endParaRPr lang="en-US" altLang="ja-JP" sz="2400" dirty="0"/>
          </a:p>
          <a:p>
            <a:pPr eaLnBrk="1" hangingPunct="1"/>
            <a:endParaRPr lang="en-US" altLang="ja-JP" sz="2400" dirty="0"/>
          </a:p>
        </p:txBody>
      </p:sp>
      <p:sp>
        <p:nvSpPr>
          <p:cNvPr id="760869" name="Line 37"/>
          <p:cNvSpPr>
            <a:spLocks noChangeShapeType="1"/>
          </p:cNvSpPr>
          <p:nvPr/>
        </p:nvSpPr>
        <p:spPr bwMode="auto">
          <a:xfrm flipV="1">
            <a:off x="1752600" y="4800600"/>
            <a:ext cx="3352800" cy="152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760876" name="Group 44"/>
          <p:cNvGrpSpPr>
            <a:grpSpLocks/>
          </p:cNvGrpSpPr>
          <p:nvPr/>
        </p:nvGrpSpPr>
        <p:grpSpPr bwMode="auto">
          <a:xfrm>
            <a:off x="5867400" y="3276600"/>
            <a:ext cx="1752600" cy="1447800"/>
            <a:chOff x="3696" y="2064"/>
            <a:chExt cx="1104" cy="912"/>
          </a:xfrm>
        </p:grpSpPr>
        <p:sp>
          <p:nvSpPr>
            <p:cNvPr id="90127" name="Line 39"/>
            <p:cNvSpPr>
              <a:spLocks noChangeShapeType="1"/>
            </p:cNvSpPr>
            <p:nvPr/>
          </p:nvSpPr>
          <p:spPr bwMode="auto">
            <a:xfrm>
              <a:off x="3696" y="2976"/>
              <a:ext cx="912" cy="0"/>
            </a:xfrm>
            <a:prstGeom prst="line">
              <a:avLst/>
            </a:prstGeom>
            <a:noFill/>
            <a:ln w="3810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0128" name="Arc 40"/>
            <p:cNvSpPr>
              <a:spLocks/>
            </p:cNvSpPr>
            <p:nvPr/>
          </p:nvSpPr>
          <p:spPr bwMode="auto">
            <a:xfrm rot="5400000">
              <a:off x="4608" y="278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0129" name="Arc 41"/>
            <p:cNvSpPr>
              <a:spLocks/>
            </p:cNvSpPr>
            <p:nvPr/>
          </p:nvSpPr>
          <p:spPr bwMode="auto">
            <a:xfrm>
              <a:off x="4608" y="254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0130" name="Arc 42"/>
            <p:cNvSpPr>
              <a:spLocks/>
            </p:cNvSpPr>
            <p:nvPr/>
          </p:nvSpPr>
          <p:spPr bwMode="auto">
            <a:xfrm>
              <a:off x="4608" y="206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0131" name="Line 43"/>
            <p:cNvSpPr>
              <a:spLocks noChangeShapeType="1"/>
            </p:cNvSpPr>
            <p:nvPr/>
          </p:nvSpPr>
          <p:spPr bwMode="auto">
            <a:xfrm>
              <a:off x="4800" y="2256"/>
              <a:ext cx="0" cy="528"/>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0869"/>
                                        </p:tgtEl>
                                        <p:attrNameLst>
                                          <p:attrName>style.visibility</p:attrName>
                                        </p:attrNameLst>
                                      </p:cBhvr>
                                      <p:to>
                                        <p:strVal val="visible"/>
                                      </p:to>
                                    </p:set>
                                    <p:animEffect transition="in" filter="wipe(left)">
                                      <p:cBhvr>
                                        <p:cTn id="7" dur="500"/>
                                        <p:tgtEl>
                                          <p:spTgt spid="7608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60850"/>
                                        </p:tgtEl>
                                        <p:attrNameLst>
                                          <p:attrName>style.visibility</p:attrName>
                                        </p:attrNameLst>
                                      </p:cBhvr>
                                      <p:to>
                                        <p:strVal val="visible"/>
                                      </p:to>
                                    </p:set>
                                    <p:animEffect transition="in" filter="checkerboard(across)">
                                      <p:cBhvr>
                                        <p:cTn id="12" dur="500"/>
                                        <p:tgtEl>
                                          <p:spTgt spid="7608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760876"/>
                                        </p:tgtEl>
                                        <p:attrNameLst>
                                          <p:attrName>style.visibility</p:attrName>
                                        </p:attrNameLst>
                                      </p:cBhvr>
                                      <p:to>
                                        <p:strVal val="visible"/>
                                      </p:to>
                                    </p:set>
                                    <p:animEffect transition="in" filter="wipe(down)">
                                      <p:cBhvr>
                                        <p:cTn id="17" dur="500"/>
                                        <p:tgtEl>
                                          <p:spTgt spid="7608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60862"/>
                                        </p:tgtEl>
                                        <p:attrNameLst>
                                          <p:attrName>style.visibility</p:attrName>
                                        </p:attrNameLst>
                                      </p:cBhvr>
                                      <p:to>
                                        <p:strVal val="visible"/>
                                      </p:to>
                                    </p:set>
                                    <p:animEffect transition="in" filter="checkerboard(across)">
                                      <p:cBhvr>
                                        <p:cTn id="22" dur="500"/>
                                        <p:tgtEl>
                                          <p:spTgt spid="760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0850" grpId="0" animBg="1" autoUpdateAnimBg="0"/>
      <p:bldP spid="760862" grpId="0" animBg="1" autoUpdateAnimBg="0"/>
      <p:bldP spid="760869"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a:t>
            </a:r>
          </a:p>
        </p:txBody>
      </p:sp>
      <p:sp>
        <p:nvSpPr>
          <p:cNvPr id="91139" name="Rectangle 3"/>
          <p:cNvSpPr>
            <a:spLocks noChangeArrowheads="1"/>
          </p:cNvSpPr>
          <p:nvPr/>
        </p:nvSpPr>
        <p:spPr bwMode="auto">
          <a:xfrm>
            <a:off x="1219200" y="1219200"/>
            <a:ext cx="3429000" cy="53340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a:t>
            </a:r>
          </a:p>
        </p:txBody>
      </p:sp>
      <p:sp>
        <p:nvSpPr>
          <p:cNvPr id="91140" name="Rectangle 18"/>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250</a:t>
            </a:r>
          </a:p>
          <a:p>
            <a:pPr eaLnBrk="1" hangingPunct="1"/>
            <a:r>
              <a:rPr lang="en-US" altLang="ja-JP" sz="2400"/>
              <a:t>       :</a:t>
            </a:r>
          </a:p>
          <a:p>
            <a:pPr eaLnBrk="1" hangingPunct="1"/>
            <a:r>
              <a:rPr lang="en-US" altLang="ja-JP" sz="2400"/>
              <a:t>200 JUMP  250</a:t>
            </a:r>
          </a:p>
          <a:p>
            <a:pPr eaLnBrk="1" hangingPunct="1"/>
            <a:r>
              <a:rPr lang="en-US" altLang="ja-JP" sz="2400"/>
              <a:t>       :</a:t>
            </a:r>
          </a:p>
          <a:p>
            <a:pPr eaLnBrk="1" hangingPunct="1"/>
            <a:r>
              <a:rPr lang="en-US" altLang="ja-JP" sz="2400"/>
              <a:t>250</a:t>
            </a:r>
          </a:p>
          <a:p>
            <a:pPr eaLnBrk="1" hangingPunct="1"/>
            <a:endParaRPr lang="en-US" altLang="ja-JP" sz="2400"/>
          </a:p>
          <a:p>
            <a:pPr eaLnBrk="1" hangingPunct="1"/>
            <a:endParaRPr lang="en-US" altLang="ja-JP" sz="2400"/>
          </a:p>
          <a:p>
            <a:pPr eaLnBrk="1" hangingPunct="1"/>
            <a:endParaRPr lang="en-US" altLang="ja-JP" sz="2400"/>
          </a:p>
          <a:p>
            <a:pPr eaLnBrk="1" hangingPunct="1"/>
            <a:endParaRPr lang="en-US" altLang="ja-JP" sz="2400"/>
          </a:p>
        </p:txBody>
      </p:sp>
      <p:sp>
        <p:nvSpPr>
          <p:cNvPr id="91141" name="Text Box 19"/>
          <p:cNvSpPr txBox="1">
            <a:spLocks noChangeArrowheads="1"/>
          </p:cNvSpPr>
          <p:nvPr/>
        </p:nvSpPr>
        <p:spPr bwMode="auto">
          <a:xfrm>
            <a:off x="4953000" y="381000"/>
            <a:ext cx="1957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breakAddrList</a:t>
            </a:r>
          </a:p>
        </p:txBody>
      </p:sp>
      <p:sp>
        <p:nvSpPr>
          <p:cNvPr id="91142" name="Rectangle 20"/>
          <p:cNvSpPr>
            <a:spLocks noChangeArrowheads="1"/>
          </p:cNvSpPr>
          <p:nvPr/>
        </p:nvSpPr>
        <p:spPr bwMode="auto">
          <a:xfrm>
            <a:off x="51054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100</a:t>
            </a:r>
          </a:p>
        </p:txBody>
      </p:sp>
      <p:sp>
        <p:nvSpPr>
          <p:cNvPr id="761877" name="Rectangle 21"/>
          <p:cNvSpPr>
            <a:spLocks noChangeArrowheads="1"/>
          </p:cNvSpPr>
          <p:nvPr/>
        </p:nvSpPr>
        <p:spPr bwMode="auto">
          <a:xfrm>
            <a:off x="57912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300</a:t>
            </a:r>
          </a:p>
        </p:txBody>
      </p:sp>
      <p:sp>
        <p:nvSpPr>
          <p:cNvPr id="761885" name="Line 29"/>
          <p:cNvSpPr>
            <a:spLocks noChangeShapeType="1"/>
          </p:cNvSpPr>
          <p:nvPr/>
        </p:nvSpPr>
        <p:spPr bwMode="auto">
          <a:xfrm flipV="1">
            <a:off x="2438400" y="5486400"/>
            <a:ext cx="2667000" cy="76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61886" name="Rectangle 30"/>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250</a:t>
            </a:r>
          </a:p>
          <a:p>
            <a:pPr eaLnBrk="1" hangingPunct="1"/>
            <a:r>
              <a:rPr lang="en-US" altLang="ja-JP" sz="2400"/>
              <a:t>       :</a:t>
            </a:r>
          </a:p>
          <a:p>
            <a:pPr eaLnBrk="1" hangingPunct="1"/>
            <a:r>
              <a:rPr lang="en-US" altLang="ja-JP" sz="2400"/>
              <a:t>200 JUMP  250</a:t>
            </a:r>
          </a:p>
          <a:p>
            <a:pPr eaLnBrk="1" hangingPunct="1"/>
            <a:r>
              <a:rPr lang="en-US" altLang="ja-JP" sz="2400"/>
              <a:t>       :</a:t>
            </a:r>
          </a:p>
          <a:p>
            <a:pPr eaLnBrk="1" hangingPunct="1"/>
            <a:r>
              <a:rPr lang="en-US" altLang="ja-JP" sz="2400"/>
              <a:t>250</a:t>
            </a:r>
          </a:p>
          <a:p>
            <a:pPr eaLnBrk="1" hangingPunct="1"/>
            <a:r>
              <a:rPr lang="en-US" altLang="ja-JP" sz="2400"/>
              <a:t>       :</a:t>
            </a:r>
          </a:p>
          <a:p>
            <a:pPr eaLnBrk="1" hangingPunct="1"/>
            <a:r>
              <a:rPr lang="en-US" altLang="ja-JP" sz="2400"/>
              <a:t>300 JUMP  ?</a:t>
            </a:r>
          </a:p>
          <a:p>
            <a:pPr eaLnBrk="1" hangingPunct="1"/>
            <a:endParaRPr lang="en-US" altLang="ja-JP" sz="2400"/>
          </a:p>
          <a:p>
            <a:pPr eaLnBrk="1" hangingPunct="1"/>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1885"/>
                                        </p:tgtEl>
                                        <p:attrNameLst>
                                          <p:attrName>style.visibility</p:attrName>
                                        </p:attrNameLst>
                                      </p:cBhvr>
                                      <p:to>
                                        <p:strVal val="visible"/>
                                      </p:to>
                                    </p:set>
                                    <p:animEffect transition="in" filter="wipe(left)">
                                      <p:cBhvr>
                                        <p:cTn id="7" dur="500"/>
                                        <p:tgtEl>
                                          <p:spTgt spid="761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61886"/>
                                        </p:tgtEl>
                                        <p:attrNameLst>
                                          <p:attrName>style.visibility</p:attrName>
                                        </p:attrNameLst>
                                      </p:cBhvr>
                                      <p:to>
                                        <p:strVal val="visible"/>
                                      </p:to>
                                    </p:set>
                                    <p:animEffect transition="in" filter="checkerboard(across)">
                                      <p:cBhvr>
                                        <p:cTn id="12" dur="500"/>
                                        <p:tgtEl>
                                          <p:spTgt spid="7618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61877"/>
                                        </p:tgtEl>
                                        <p:attrNameLst>
                                          <p:attrName>style.visibility</p:attrName>
                                        </p:attrNameLst>
                                      </p:cBhvr>
                                      <p:to>
                                        <p:strVal val="visible"/>
                                      </p:to>
                                    </p:set>
                                    <p:animEffect transition="in" filter="checkerboard(across)">
                                      <p:cBhvr>
                                        <p:cTn id="17" dur="500"/>
                                        <p:tgtEl>
                                          <p:spTgt spid="761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1877" grpId="0" animBg="1" autoUpdateAnimBg="0"/>
      <p:bldP spid="761885" grpId="0" animBg="1"/>
      <p:bldP spid="761886" grpId="0" animBg="1"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a:t>
            </a:r>
          </a:p>
        </p:txBody>
      </p:sp>
      <p:sp>
        <p:nvSpPr>
          <p:cNvPr id="92163" name="Rectangle 3"/>
          <p:cNvSpPr>
            <a:spLocks noChangeArrowheads="1"/>
          </p:cNvSpPr>
          <p:nvPr/>
        </p:nvSpPr>
        <p:spPr bwMode="auto">
          <a:xfrm>
            <a:off x="1219200" y="1219200"/>
            <a:ext cx="3429000" cy="53340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while (...)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           :</a:t>
            </a:r>
          </a:p>
          <a:p>
            <a:pPr eaLnBrk="1" hangingPunct="1"/>
            <a:r>
              <a:rPr lang="en-US" altLang="ja-JP" sz="2400"/>
              <a:t>    break;</a:t>
            </a:r>
          </a:p>
          <a:p>
            <a:pPr eaLnBrk="1" hangingPunct="1"/>
            <a:r>
              <a:rPr lang="en-US" altLang="ja-JP" sz="2400"/>
              <a:t>           :</a:t>
            </a:r>
          </a:p>
          <a:p>
            <a:pPr eaLnBrk="1" hangingPunct="1"/>
            <a:r>
              <a:rPr lang="en-US" altLang="ja-JP" sz="2400"/>
              <a:t>}</a:t>
            </a:r>
          </a:p>
        </p:txBody>
      </p:sp>
      <p:sp>
        <p:nvSpPr>
          <p:cNvPr id="92164" name="Rectangle 18"/>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250</a:t>
            </a:r>
          </a:p>
          <a:p>
            <a:pPr eaLnBrk="1" hangingPunct="1"/>
            <a:r>
              <a:rPr lang="en-US" altLang="ja-JP" sz="2400"/>
              <a:t>       :</a:t>
            </a:r>
          </a:p>
          <a:p>
            <a:pPr eaLnBrk="1" hangingPunct="1"/>
            <a:r>
              <a:rPr lang="en-US" altLang="ja-JP" sz="2400"/>
              <a:t>200 JUMP  250</a:t>
            </a:r>
          </a:p>
          <a:p>
            <a:pPr eaLnBrk="1" hangingPunct="1"/>
            <a:r>
              <a:rPr lang="en-US" altLang="ja-JP" sz="2400"/>
              <a:t>       :</a:t>
            </a:r>
          </a:p>
          <a:p>
            <a:pPr eaLnBrk="1" hangingPunct="1"/>
            <a:r>
              <a:rPr lang="en-US" altLang="ja-JP" sz="2400"/>
              <a:t>250</a:t>
            </a:r>
          </a:p>
          <a:p>
            <a:pPr eaLnBrk="1" hangingPunct="1"/>
            <a:r>
              <a:rPr lang="en-US" altLang="ja-JP" sz="2400"/>
              <a:t>       :</a:t>
            </a:r>
          </a:p>
          <a:p>
            <a:pPr eaLnBrk="1" hangingPunct="1"/>
            <a:r>
              <a:rPr lang="en-US" altLang="ja-JP" sz="2400"/>
              <a:t>300 JUMP  ?</a:t>
            </a:r>
          </a:p>
          <a:p>
            <a:pPr eaLnBrk="1" hangingPunct="1"/>
            <a:endParaRPr lang="en-US" altLang="ja-JP" sz="2400"/>
          </a:p>
          <a:p>
            <a:pPr eaLnBrk="1" hangingPunct="1"/>
            <a:endParaRPr lang="en-US" altLang="ja-JP" sz="2400"/>
          </a:p>
        </p:txBody>
      </p:sp>
      <p:sp>
        <p:nvSpPr>
          <p:cNvPr id="92165" name="Text Box 19"/>
          <p:cNvSpPr txBox="1">
            <a:spLocks noChangeArrowheads="1"/>
          </p:cNvSpPr>
          <p:nvPr/>
        </p:nvSpPr>
        <p:spPr bwMode="auto">
          <a:xfrm>
            <a:off x="4953000" y="381000"/>
            <a:ext cx="1957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breakAddrList</a:t>
            </a:r>
          </a:p>
        </p:txBody>
      </p:sp>
      <p:sp>
        <p:nvSpPr>
          <p:cNvPr id="92166" name="Rectangle 20"/>
          <p:cNvSpPr>
            <a:spLocks noChangeArrowheads="1"/>
          </p:cNvSpPr>
          <p:nvPr/>
        </p:nvSpPr>
        <p:spPr bwMode="auto">
          <a:xfrm>
            <a:off x="51054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100</a:t>
            </a:r>
          </a:p>
        </p:txBody>
      </p:sp>
      <p:sp>
        <p:nvSpPr>
          <p:cNvPr id="92167" name="Rectangle 21"/>
          <p:cNvSpPr>
            <a:spLocks noChangeArrowheads="1"/>
          </p:cNvSpPr>
          <p:nvPr/>
        </p:nvSpPr>
        <p:spPr bwMode="auto">
          <a:xfrm>
            <a:off x="5791200" y="838200"/>
            <a:ext cx="6858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300</a:t>
            </a:r>
          </a:p>
        </p:txBody>
      </p:sp>
      <p:sp>
        <p:nvSpPr>
          <p:cNvPr id="92181" name="Line 24"/>
          <p:cNvSpPr>
            <a:spLocks noChangeShapeType="1"/>
          </p:cNvSpPr>
          <p:nvPr/>
        </p:nvSpPr>
        <p:spPr bwMode="auto">
          <a:xfrm flipV="1">
            <a:off x="-377544" y="1295400"/>
            <a:ext cx="0" cy="381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62909" name="Line 29"/>
          <p:cNvSpPr>
            <a:spLocks noChangeShapeType="1"/>
          </p:cNvSpPr>
          <p:nvPr/>
        </p:nvSpPr>
        <p:spPr bwMode="auto">
          <a:xfrm flipV="1">
            <a:off x="1447800" y="6248400"/>
            <a:ext cx="3657600" cy="152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62910" name="Rectangle 30"/>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       :</a:t>
            </a:r>
          </a:p>
          <a:p>
            <a:pPr eaLnBrk="1" hangingPunct="1"/>
            <a:r>
              <a:rPr lang="ja-JP" altLang="en-US" sz="2400"/>
              <a:t>100 </a:t>
            </a:r>
            <a:r>
              <a:rPr lang="en-US" altLang="ja-JP" sz="2400"/>
              <a:t>JUMP  ?</a:t>
            </a:r>
          </a:p>
          <a:p>
            <a:pPr eaLnBrk="1" hangingPunct="1"/>
            <a:r>
              <a:rPr lang="en-US" altLang="ja-JP" sz="2400"/>
              <a:t>       :</a:t>
            </a:r>
          </a:p>
          <a:p>
            <a:pPr eaLnBrk="1" hangingPunct="1"/>
            <a:r>
              <a:rPr lang="en-US" altLang="ja-JP" sz="2400"/>
              <a:t>150 JUMP  250</a:t>
            </a:r>
          </a:p>
          <a:p>
            <a:pPr eaLnBrk="1" hangingPunct="1"/>
            <a:r>
              <a:rPr lang="en-US" altLang="ja-JP" sz="2400"/>
              <a:t>       :</a:t>
            </a:r>
          </a:p>
          <a:p>
            <a:pPr eaLnBrk="1" hangingPunct="1"/>
            <a:r>
              <a:rPr lang="en-US" altLang="ja-JP" sz="2400"/>
              <a:t>200 JUMP  250</a:t>
            </a:r>
          </a:p>
          <a:p>
            <a:pPr eaLnBrk="1" hangingPunct="1"/>
            <a:r>
              <a:rPr lang="en-US" altLang="ja-JP" sz="2400"/>
              <a:t>       :</a:t>
            </a:r>
          </a:p>
          <a:p>
            <a:pPr eaLnBrk="1" hangingPunct="1"/>
            <a:r>
              <a:rPr lang="en-US" altLang="ja-JP" sz="2400"/>
              <a:t>250</a:t>
            </a:r>
          </a:p>
          <a:p>
            <a:pPr eaLnBrk="1" hangingPunct="1"/>
            <a:r>
              <a:rPr lang="en-US" altLang="ja-JP" sz="2400"/>
              <a:t>       :</a:t>
            </a:r>
          </a:p>
          <a:p>
            <a:pPr eaLnBrk="1" hangingPunct="1"/>
            <a:r>
              <a:rPr lang="en-US" altLang="ja-JP" sz="2400"/>
              <a:t>300 JUMP  ?</a:t>
            </a:r>
          </a:p>
          <a:p>
            <a:pPr eaLnBrk="1" hangingPunct="1"/>
            <a:r>
              <a:rPr lang="en-US" altLang="ja-JP" sz="2400"/>
              <a:t>       :</a:t>
            </a:r>
          </a:p>
          <a:p>
            <a:pPr eaLnBrk="1" hangingPunct="1"/>
            <a:r>
              <a:rPr lang="en-US" altLang="ja-JP" sz="2400"/>
              <a:t>350</a:t>
            </a:r>
          </a:p>
        </p:txBody>
      </p:sp>
      <p:sp>
        <p:nvSpPr>
          <p:cNvPr id="762911" name="Rectangle 31"/>
          <p:cNvSpPr>
            <a:spLocks noChangeArrowheads="1"/>
          </p:cNvSpPr>
          <p:nvPr/>
        </p:nvSpPr>
        <p:spPr bwMode="auto">
          <a:xfrm>
            <a:off x="5105400" y="1905000"/>
            <a:ext cx="27432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       :</a:t>
            </a:r>
          </a:p>
          <a:p>
            <a:pPr eaLnBrk="1" hangingPunct="1"/>
            <a:r>
              <a:rPr lang="ja-JP" altLang="en-US" sz="2400" dirty="0"/>
              <a:t>100 </a:t>
            </a:r>
            <a:r>
              <a:rPr lang="en-US" altLang="ja-JP" sz="2400" dirty="0"/>
              <a:t>JUMP  </a:t>
            </a:r>
            <a:r>
              <a:rPr lang="en-US" altLang="ja-JP" sz="2400" dirty="0">
                <a:solidFill>
                  <a:srgbClr val="FFCCFF"/>
                </a:solidFill>
              </a:rPr>
              <a:t>350</a:t>
            </a:r>
          </a:p>
          <a:p>
            <a:pPr eaLnBrk="1" hangingPunct="1"/>
            <a:r>
              <a:rPr lang="en-US" altLang="ja-JP" sz="2400" dirty="0"/>
              <a:t>       :</a:t>
            </a:r>
          </a:p>
          <a:p>
            <a:pPr eaLnBrk="1" hangingPunct="1"/>
            <a:r>
              <a:rPr lang="en-US" altLang="ja-JP" sz="2400" dirty="0"/>
              <a:t>150 JUMP  250</a:t>
            </a:r>
          </a:p>
          <a:p>
            <a:pPr eaLnBrk="1" hangingPunct="1"/>
            <a:r>
              <a:rPr lang="en-US" altLang="ja-JP" sz="2400" dirty="0"/>
              <a:t>       :</a:t>
            </a:r>
          </a:p>
          <a:p>
            <a:pPr eaLnBrk="1" hangingPunct="1"/>
            <a:r>
              <a:rPr lang="en-US" altLang="ja-JP" sz="2400" dirty="0"/>
              <a:t>200 JUMP  250</a:t>
            </a:r>
          </a:p>
          <a:p>
            <a:pPr eaLnBrk="1" hangingPunct="1"/>
            <a:r>
              <a:rPr lang="en-US" altLang="ja-JP" sz="2400" dirty="0"/>
              <a:t>       :</a:t>
            </a:r>
          </a:p>
          <a:p>
            <a:pPr eaLnBrk="1" hangingPunct="1"/>
            <a:r>
              <a:rPr lang="en-US" altLang="ja-JP" sz="2400" dirty="0"/>
              <a:t>250</a:t>
            </a:r>
          </a:p>
          <a:p>
            <a:pPr eaLnBrk="1" hangingPunct="1"/>
            <a:r>
              <a:rPr lang="en-US" altLang="ja-JP" sz="2400" dirty="0"/>
              <a:t>       :</a:t>
            </a:r>
          </a:p>
          <a:p>
            <a:pPr eaLnBrk="1" hangingPunct="1"/>
            <a:r>
              <a:rPr lang="en-US" altLang="ja-JP" sz="2400" dirty="0"/>
              <a:t>300 JUMP  </a:t>
            </a:r>
            <a:r>
              <a:rPr lang="en-US" altLang="ja-JP" sz="2400" dirty="0">
                <a:solidFill>
                  <a:srgbClr val="FFCCFF"/>
                </a:solidFill>
              </a:rPr>
              <a:t>350</a:t>
            </a:r>
          </a:p>
          <a:p>
            <a:pPr eaLnBrk="1" hangingPunct="1"/>
            <a:r>
              <a:rPr lang="en-US" altLang="ja-JP" sz="2400" dirty="0"/>
              <a:t>       :</a:t>
            </a:r>
          </a:p>
          <a:p>
            <a:pPr eaLnBrk="1" hangingPunct="1"/>
            <a:r>
              <a:rPr lang="en-US" altLang="ja-JP" sz="2400" dirty="0"/>
              <a:t>350</a:t>
            </a:r>
          </a:p>
        </p:txBody>
      </p:sp>
      <p:grpSp>
        <p:nvGrpSpPr>
          <p:cNvPr id="762912" name="Group 32"/>
          <p:cNvGrpSpPr>
            <a:grpSpLocks/>
          </p:cNvGrpSpPr>
          <p:nvPr/>
        </p:nvGrpSpPr>
        <p:grpSpPr bwMode="auto">
          <a:xfrm>
            <a:off x="5867400" y="2514600"/>
            <a:ext cx="1752600" cy="3733800"/>
            <a:chOff x="3696" y="1584"/>
            <a:chExt cx="1104" cy="2352"/>
          </a:xfrm>
        </p:grpSpPr>
        <p:sp>
          <p:nvSpPr>
            <p:cNvPr id="92174" name="Line 33"/>
            <p:cNvSpPr>
              <a:spLocks noChangeShapeType="1"/>
            </p:cNvSpPr>
            <p:nvPr/>
          </p:nvSpPr>
          <p:spPr bwMode="auto">
            <a:xfrm>
              <a:off x="3696" y="3936"/>
              <a:ext cx="912"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175" name="Arc 34"/>
            <p:cNvSpPr>
              <a:spLocks/>
            </p:cNvSpPr>
            <p:nvPr/>
          </p:nvSpPr>
          <p:spPr bwMode="auto">
            <a:xfrm rot="5400000">
              <a:off x="4608" y="374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2176" name="Arc 35"/>
            <p:cNvSpPr>
              <a:spLocks/>
            </p:cNvSpPr>
            <p:nvPr/>
          </p:nvSpPr>
          <p:spPr bwMode="auto">
            <a:xfrm>
              <a:off x="4608" y="350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2177" name="Arc 36"/>
            <p:cNvSpPr>
              <a:spLocks/>
            </p:cNvSpPr>
            <p:nvPr/>
          </p:nvSpPr>
          <p:spPr bwMode="auto">
            <a:xfrm>
              <a:off x="4608" y="158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2178" name="Line 37"/>
            <p:cNvSpPr>
              <a:spLocks noChangeShapeType="1"/>
            </p:cNvSpPr>
            <p:nvPr/>
          </p:nvSpPr>
          <p:spPr bwMode="auto">
            <a:xfrm>
              <a:off x="4800" y="1776"/>
              <a:ext cx="0" cy="1968"/>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2909"/>
                                        </p:tgtEl>
                                        <p:attrNameLst>
                                          <p:attrName>style.visibility</p:attrName>
                                        </p:attrNameLst>
                                      </p:cBhvr>
                                      <p:to>
                                        <p:strVal val="visible"/>
                                      </p:to>
                                    </p:set>
                                    <p:animEffect transition="in" filter="wipe(left)">
                                      <p:cBhvr>
                                        <p:cTn id="7" dur="500"/>
                                        <p:tgtEl>
                                          <p:spTgt spid="7629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62910"/>
                                        </p:tgtEl>
                                        <p:attrNameLst>
                                          <p:attrName>style.visibility</p:attrName>
                                        </p:attrNameLst>
                                      </p:cBhvr>
                                      <p:to>
                                        <p:strVal val="visible"/>
                                      </p:to>
                                    </p:set>
                                    <p:animEffect transition="in" filter="checkerboard(across)">
                                      <p:cBhvr>
                                        <p:cTn id="12" dur="500"/>
                                        <p:tgtEl>
                                          <p:spTgt spid="7629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762912"/>
                                        </p:tgtEl>
                                        <p:attrNameLst>
                                          <p:attrName>style.visibility</p:attrName>
                                        </p:attrNameLst>
                                      </p:cBhvr>
                                      <p:to>
                                        <p:strVal val="visible"/>
                                      </p:to>
                                    </p:set>
                                    <p:animEffect transition="in" filter="wipe(down)">
                                      <p:cBhvr>
                                        <p:cTn id="17" dur="500"/>
                                        <p:tgtEl>
                                          <p:spTgt spid="7629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62911"/>
                                        </p:tgtEl>
                                        <p:attrNameLst>
                                          <p:attrName>style.visibility</p:attrName>
                                        </p:attrNameLst>
                                      </p:cBhvr>
                                      <p:to>
                                        <p:strVal val="visible"/>
                                      </p:to>
                                    </p:set>
                                    <p:animEffect transition="in" filter="checkerboard(across)">
                                      <p:cBhvr>
                                        <p:cTn id="22" dur="500"/>
                                        <p:tgtEl>
                                          <p:spTgt spid="762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2909" grpId="0" animBg="1"/>
      <p:bldP spid="762910" grpId="0" animBg="1" autoUpdateAnimBg="0"/>
      <p:bldP spid="762911" grpId="0" animBg="1"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プログラム末到達時の処理</a:t>
            </a:r>
          </a:p>
        </p:txBody>
      </p:sp>
      <p:sp>
        <p:nvSpPr>
          <p:cNvPr id="75779" name="Rectangle 1027"/>
          <p:cNvSpPr>
            <a:spLocks noGrp="1" noChangeArrowheads="1"/>
          </p:cNvSpPr>
          <p:nvPr>
            <p:ph type="body" idx="4294967295"/>
          </p:nvPr>
        </p:nvSpPr>
        <p:spPr>
          <a:xfrm>
            <a:off x="1066800" y="15240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a:effectLst/>
              </a:rPr>
              <a:t>プログラム末到達時にファイル末ならば</a:t>
            </a:r>
          </a:p>
          <a:p>
            <a:pPr>
              <a:lnSpc>
                <a:spcPct val="90000"/>
              </a:lnSpc>
              <a:buFont typeface="Wingdings" panose="05000000000000000000" pitchFamily="2" charset="2"/>
              <a:buNone/>
            </a:pPr>
            <a:r>
              <a:rPr lang="ja-JP" altLang="en-US">
                <a:effectLst/>
              </a:rPr>
              <a:t>　　コンパイル完了</a:t>
            </a:r>
          </a:p>
        </p:txBody>
      </p:sp>
      <p:sp>
        <p:nvSpPr>
          <p:cNvPr id="75780" name="Rectangle 1028"/>
          <p:cNvSpPr>
            <a:spLocks noChangeArrowheads="1"/>
          </p:cNvSpPr>
          <p:nvPr/>
        </p:nvSpPr>
        <p:spPr bwMode="auto">
          <a:xfrm>
            <a:off x="914400" y="2971800"/>
            <a:ext cx="78486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a:t>
            </a:r>
            <a:r>
              <a:rPr lang="en-US" altLang="ja-JP" sz="2800" dirty="0" err="1"/>
              <a:t>parseProgram</a:t>
            </a:r>
            <a:r>
              <a:rPr lang="en-US" altLang="ja-JP" sz="2800" dirty="0"/>
              <a:t> () {</a:t>
            </a:r>
          </a:p>
          <a:p>
            <a:pPr eaLnBrk="1" hangingPunct="1"/>
            <a:r>
              <a:rPr lang="en-US" altLang="ja-JP" sz="2800" dirty="0"/>
              <a:t>    if (token </a:t>
            </a:r>
            <a:r>
              <a:rPr lang="ja-JP" altLang="en-US" sz="2800" dirty="0"/>
              <a:t>∈ </a:t>
            </a:r>
            <a:r>
              <a:rPr lang="en-US" altLang="ja-JP" sz="2800" dirty="0"/>
              <a:t>First (&lt;</a:t>
            </a:r>
            <a:r>
              <a:rPr lang="en-US" altLang="ja-JP" sz="2800" dirty="0" err="1"/>
              <a:t>MainFunction</a:t>
            </a:r>
            <a:r>
              <a:rPr lang="en-US" altLang="ja-JP" sz="2800" dirty="0"/>
              <a:t>&gt;))</a:t>
            </a:r>
          </a:p>
          <a:p>
            <a:pPr eaLnBrk="1" hangingPunct="1"/>
            <a:r>
              <a:rPr lang="en-US" altLang="ja-JP" sz="2800" dirty="0"/>
              <a:t>        </a:t>
            </a:r>
            <a:r>
              <a:rPr lang="en-US" altLang="ja-JP" sz="2800" dirty="0" err="1"/>
              <a:t>parseMainFunction</a:t>
            </a:r>
            <a:r>
              <a:rPr lang="en-US" altLang="ja-JP" sz="2800" dirty="0"/>
              <a:t>();</a:t>
            </a:r>
          </a:p>
          <a:p>
            <a:pPr eaLnBrk="1" hangingPunct="1"/>
            <a:r>
              <a:rPr lang="en-US" altLang="ja-JP" sz="2800" dirty="0"/>
              <a:t>        else </a:t>
            </a:r>
            <a:r>
              <a:rPr lang="en-US" altLang="ja-JP" sz="2800" dirty="0" err="1"/>
              <a:t>syntaxError</a:t>
            </a:r>
            <a:r>
              <a:rPr lang="en-US" altLang="ja-JP" sz="2800" dirty="0"/>
              <a:t>();</a:t>
            </a:r>
          </a:p>
          <a:p>
            <a:pPr eaLnBrk="1" hangingPunct="1"/>
            <a:r>
              <a:rPr lang="en-US" altLang="ja-JP" sz="2800" dirty="0"/>
              <a:t>    if (token == “$”)</a:t>
            </a:r>
          </a:p>
          <a:p>
            <a:pPr eaLnBrk="1" hangingPunct="1"/>
            <a:r>
              <a:rPr lang="en-US" altLang="ja-JP" sz="2800" dirty="0"/>
              <a:t>        appendCode (HALT);</a:t>
            </a:r>
            <a:endParaRPr lang="ja-JP" altLang="en-US" sz="2800" dirty="0"/>
          </a:p>
          <a:p>
            <a:pPr eaLnBrk="1" hangingPunct="1"/>
            <a:r>
              <a:rPr lang="en-US" altLang="ja-JP" sz="2800" dirty="0"/>
              <a:t>        else </a:t>
            </a:r>
            <a:r>
              <a:rPr lang="en-US" altLang="ja-JP" sz="2800" dirty="0" err="1"/>
              <a:t>syntaxError</a:t>
            </a:r>
            <a:r>
              <a:rPr lang="en-US" altLang="ja-JP" sz="2800" dirty="0"/>
              <a:t>(</a:t>
            </a:r>
            <a:r>
              <a:rPr lang="ja-JP" altLang="en-US" sz="2800" dirty="0"/>
              <a:t>);</a:t>
            </a:r>
          </a:p>
          <a:p>
            <a:pPr eaLnBrk="1" hangingPunct="1"/>
            <a:r>
              <a:rPr lang="en-US" altLang="ja-JP" sz="2400" dirty="0"/>
              <a:t>}</a:t>
            </a:r>
          </a:p>
        </p:txBody>
      </p:sp>
      <p:sp useBgFill="1">
        <p:nvSpPr>
          <p:cNvPr id="642053" name="AutoShape 1029"/>
          <p:cNvSpPr>
            <a:spLocks noChangeArrowheads="1"/>
          </p:cNvSpPr>
          <p:nvPr/>
        </p:nvSpPr>
        <p:spPr bwMode="auto">
          <a:xfrm>
            <a:off x="4572000" y="4343400"/>
            <a:ext cx="3733800" cy="533400"/>
          </a:xfrm>
          <a:prstGeom prst="wedgeRoundRectCallout">
            <a:avLst>
              <a:gd name="adj1" fmla="val -74148"/>
              <a:gd name="adj2" fmla="val 7648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ファイル末を示すトークン</a:t>
            </a:r>
            <a:endParaRPr lang="en-US" altLang="ja-JP" sz="2400"/>
          </a:p>
        </p:txBody>
      </p:sp>
      <p:sp useBgFill="1">
        <p:nvSpPr>
          <p:cNvPr id="642054" name="AutoShape 1030"/>
          <p:cNvSpPr>
            <a:spLocks noChangeArrowheads="1"/>
          </p:cNvSpPr>
          <p:nvPr/>
        </p:nvSpPr>
        <p:spPr bwMode="auto">
          <a:xfrm>
            <a:off x="5486400" y="5334000"/>
            <a:ext cx="3200400" cy="533400"/>
          </a:xfrm>
          <a:prstGeom prst="wedgeRoundRectCallout">
            <a:avLst>
              <a:gd name="adj1" fmla="val -66023"/>
              <a:gd name="adj2" fmla="val -3006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末尾に </a:t>
            </a:r>
            <a:r>
              <a:rPr lang="en-US" altLang="ja-JP" sz="2400"/>
              <a:t>HALT </a:t>
            </a:r>
            <a:r>
              <a:rPr lang="ja-JP" altLang="en-US" sz="2400"/>
              <a:t>を積む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2053"/>
                                        </p:tgtEl>
                                        <p:attrNameLst>
                                          <p:attrName>style.visibility</p:attrName>
                                        </p:attrNameLst>
                                      </p:cBhvr>
                                      <p:to>
                                        <p:strVal val="visible"/>
                                      </p:to>
                                    </p:set>
                                    <p:animEffect transition="in" filter="checkerboard(across)">
                                      <p:cBhvr>
                                        <p:cTn id="7" dur="500"/>
                                        <p:tgtEl>
                                          <p:spTgt spid="6420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42054"/>
                                        </p:tgtEl>
                                        <p:attrNameLst>
                                          <p:attrName>style.visibility</p:attrName>
                                        </p:attrNameLst>
                                      </p:cBhvr>
                                      <p:to>
                                        <p:strVal val="visible"/>
                                      </p:to>
                                    </p:set>
                                    <p:animEffect transition="in" filter="checkerboard(across)">
                                      <p:cBhvr>
                                        <p:cTn id="12" dur="500"/>
                                        <p:tgtEl>
                                          <p:spTgt spid="64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3" grpId="0" animBg="1" autoUpdateAnimBg="0"/>
      <p:bldP spid="642054" grpId="0" animBg="1"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からファイルへの出力</a:t>
            </a:r>
          </a:p>
        </p:txBody>
      </p:sp>
      <p:sp>
        <p:nvSpPr>
          <p:cNvPr id="76803" name="Rectangle 3"/>
          <p:cNvSpPr>
            <a:spLocks noGrp="1" noChangeArrowheads="1"/>
          </p:cNvSpPr>
          <p:nvPr>
            <p:ph type="body" idx="4294967295"/>
          </p:nvPr>
        </p:nvSpPr>
        <p:spPr>
          <a:xfrm>
            <a:off x="1066800" y="1066800"/>
            <a:ext cx="76962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a:effectLst/>
              </a:rPr>
              <a:t>Iseg </a:t>
            </a:r>
            <a:r>
              <a:rPr lang="ja-JP" altLang="en-US" sz="2800">
                <a:effectLst/>
              </a:rPr>
              <a:t>からファイルへの出力は</a:t>
            </a:r>
          </a:p>
          <a:p>
            <a:pPr>
              <a:buFont typeface="Wingdings" panose="05000000000000000000" pitchFamily="2" charset="2"/>
              <a:buNone/>
            </a:pPr>
            <a:r>
              <a:rPr lang="en-US" altLang="ja-JP">
                <a:effectLst/>
              </a:rPr>
              <a:t>	</a:t>
            </a:r>
            <a:r>
              <a:rPr lang="en-US" altLang="ja-JP" sz="2800">
                <a:effectLst/>
              </a:rPr>
              <a:t>PseudoIseg.dump2file ()</a:t>
            </a:r>
          </a:p>
          <a:p>
            <a:pPr>
              <a:buFont typeface="Wingdings" panose="05000000000000000000" pitchFamily="2" charset="2"/>
              <a:buNone/>
            </a:pPr>
            <a:r>
              <a:rPr lang="en-US" altLang="ja-JP" sz="2800">
                <a:effectLst/>
              </a:rPr>
              <a:t>	PseudoIseg.dump2file (String) </a:t>
            </a:r>
            <a:r>
              <a:rPr lang="ja-JP" altLang="en-US" sz="2800">
                <a:effectLst/>
              </a:rPr>
              <a:t>を使用</a:t>
            </a:r>
          </a:p>
        </p:txBody>
      </p:sp>
      <p:sp>
        <p:nvSpPr>
          <p:cNvPr id="76804" name="Rectangle 4"/>
          <p:cNvSpPr>
            <a:spLocks noChangeArrowheads="1"/>
          </p:cNvSpPr>
          <p:nvPr/>
        </p:nvSpPr>
        <p:spPr bwMode="auto">
          <a:xfrm>
            <a:off x="1219200" y="2895600"/>
            <a:ext cx="68580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void dump2file ()</a:t>
            </a:r>
          </a:p>
          <a:p>
            <a:pPr eaLnBrk="1" hangingPunct="1"/>
            <a:r>
              <a:rPr lang="en-US" altLang="ja-JP"/>
              <a:t> void dump2file (String fileName)</a:t>
            </a:r>
          </a:p>
        </p:txBody>
      </p:sp>
      <p:grpSp>
        <p:nvGrpSpPr>
          <p:cNvPr id="641029" name="Group 5"/>
          <p:cNvGrpSpPr>
            <a:grpSpLocks/>
          </p:cNvGrpSpPr>
          <p:nvPr/>
        </p:nvGrpSpPr>
        <p:grpSpPr bwMode="auto">
          <a:xfrm>
            <a:off x="1066800" y="4267200"/>
            <a:ext cx="7162800" cy="1143000"/>
            <a:chOff x="672" y="2688"/>
            <a:chExt cx="4512" cy="720"/>
          </a:xfrm>
        </p:grpSpPr>
        <p:sp>
          <p:nvSpPr>
            <p:cNvPr id="76809" name="Text Box 6"/>
            <p:cNvSpPr txBox="1">
              <a:spLocks noChangeArrowheads="1"/>
            </p:cNvSpPr>
            <p:nvPr/>
          </p:nvSpPr>
          <p:spPr bwMode="auto">
            <a:xfrm>
              <a:off x="672" y="2688"/>
              <a:ext cx="40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a:t>
              </a:r>
              <a:r>
                <a:rPr lang="en-US" altLang="ja-JP" sz="2800"/>
                <a:t>Iseg </a:t>
              </a:r>
              <a:r>
                <a:rPr lang="ja-JP" altLang="en-US" sz="2800"/>
                <a:t>を </a:t>
              </a:r>
              <a:r>
                <a:rPr lang="en-US" altLang="ja-JP" sz="2800"/>
                <a:t>OpCode.asm </a:t>
              </a:r>
              <a:r>
                <a:rPr lang="en-US" altLang="ja-JP" sz="2400"/>
                <a:t>(</a:t>
              </a:r>
              <a:r>
                <a:rPr lang="ja-JP" altLang="en-US" sz="2400"/>
                <a:t>デフォルト)</a:t>
              </a:r>
              <a:r>
                <a:rPr lang="ja-JP" altLang="en-US" sz="2800"/>
                <a:t> に出力</a:t>
              </a:r>
            </a:p>
          </p:txBody>
        </p:sp>
        <p:sp>
          <p:nvSpPr>
            <p:cNvPr id="76810" name="Rectangle 7"/>
            <p:cNvSpPr>
              <a:spLocks noChangeArrowheads="1"/>
            </p:cNvSpPr>
            <p:nvPr/>
          </p:nvSpPr>
          <p:spPr bwMode="auto">
            <a:xfrm>
              <a:off x="816" y="3024"/>
              <a:ext cx="436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iseg.dump2file</a:t>
              </a:r>
              <a:r>
                <a:rPr lang="ja-JP" altLang="en-US"/>
                <a:t> ();</a:t>
              </a:r>
            </a:p>
          </p:txBody>
        </p:sp>
      </p:grpSp>
      <p:grpSp>
        <p:nvGrpSpPr>
          <p:cNvPr id="641032" name="Group 8"/>
          <p:cNvGrpSpPr>
            <a:grpSpLocks/>
          </p:cNvGrpSpPr>
          <p:nvPr/>
        </p:nvGrpSpPr>
        <p:grpSpPr bwMode="auto">
          <a:xfrm>
            <a:off x="1295400" y="5410200"/>
            <a:ext cx="6934200" cy="1143000"/>
            <a:chOff x="816" y="3360"/>
            <a:chExt cx="4368" cy="720"/>
          </a:xfrm>
        </p:grpSpPr>
        <p:sp>
          <p:nvSpPr>
            <p:cNvPr id="76807" name="Text Box 9"/>
            <p:cNvSpPr txBox="1">
              <a:spLocks noChangeArrowheads="1"/>
            </p:cNvSpPr>
            <p:nvPr/>
          </p:nvSpPr>
          <p:spPr bwMode="auto">
            <a:xfrm>
              <a:off x="1008" y="3360"/>
              <a:ext cx="231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 Iseg </a:t>
              </a:r>
              <a:r>
                <a:rPr lang="ja-JP" altLang="en-US" sz="2800"/>
                <a:t>を </a:t>
              </a:r>
              <a:r>
                <a:rPr lang="en-US" altLang="ja-JP" sz="2800"/>
                <a:t>xxx.asm </a:t>
              </a:r>
              <a:r>
                <a:rPr lang="ja-JP" altLang="en-US" sz="2800"/>
                <a:t>に出力</a:t>
              </a:r>
            </a:p>
          </p:txBody>
        </p:sp>
        <p:sp>
          <p:nvSpPr>
            <p:cNvPr id="76808" name="Rectangle 10"/>
            <p:cNvSpPr>
              <a:spLocks noChangeArrowheads="1"/>
            </p:cNvSpPr>
            <p:nvPr/>
          </p:nvSpPr>
          <p:spPr bwMode="auto">
            <a:xfrm>
              <a:off x="816" y="3696"/>
              <a:ext cx="4368" cy="384"/>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iseg.dump2file (“xxx.asm”);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41029"/>
                                        </p:tgtEl>
                                        <p:attrNameLst>
                                          <p:attrName>style.visibility</p:attrName>
                                        </p:attrNameLst>
                                      </p:cBhvr>
                                      <p:to>
                                        <p:strVal val="visible"/>
                                      </p:to>
                                    </p:set>
                                    <p:animEffect transition="in" filter="checkerboard(across)">
                                      <p:cBhvr>
                                        <p:cTn id="7" dur="500"/>
                                        <p:tgtEl>
                                          <p:spTgt spid="641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41032"/>
                                        </p:tgtEl>
                                        <p:attrNameLst>
                                          <p:attrName>style.visibility</p:attrName>
                                        </p:attrNameLst>
                                      </p:cBhvr>
                                      <p:to>
                                        <p:strVal val="visible"/>
                                      </p:to>
                                    </p:set>
                                    <p:animEffect transition="in" filter="checkerboard(across)">
                                      <p:cBhvr>
                                        <p:cTn id="12" dur="500"/>
                                        <p:tgtEl>
                                          <p:spTgt spid="64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1066800" y="304800"/>
            <a:ext cx="7620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for </a:t>
            </a:r>
            <a:r>
              <a:rPr lang="ja-JP" altLang="en-US" dirty="0">
                <a:effectLst/>
              </a:rPr>
              <a:t>文のアセンブラコード</a:t>
            </a:r>
            <a:endParaRPr lang="ja-JP" altLang="en-US" sz="3200" dirty="0">
              <a:effectLst/>
            </a:endParaRPr>
          </a:p>
        </p:txBody>
      </p:sp>
      <p:sp>
        <p:nvSpPr>
          <p:cNvPr id="74755" name="Text Box 3"/>
          <p:cNvSpPr txBox="1">
            <a:spLocks noChangeArrowheads="1"/>
          </p:cNvSpPr>
          <p:nvPr/>
        </p:nvSpPr>
        <p:spPr bwMode="auto">
          <a:xfrm>
            <a:off x="381000" y="990600"/>
            <a:ext cx="85344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a:t>
            </a:r>
            <a:r>
              <a:rPr lang="en-US" altLang="ja-JP" sz="2800" dirty="0" err="1"/>
              <a:t>For_St</a:t>
            </a:r>
            <a:r>
              <a:rPr lang="en-US" altLang="ja-JP" sz="2800" dirty="0"/>
              <a:t>&gt; ::= “for” </a:t>
            </a:r>
          </a:p>
          <a:p>
            <a:pPr eaLnBrk="1" hangingPunct="1">
              <a:spcBef>
                <a:spcPct val="0"/>
              </a:spcBef>
              <a:buClrTx/>
              <a:buSzTx/>
              <a:buFontTx/>
              <a:buNone/>
            </a:pPr>
            <a:r>
              <a:rPr lang="en-US" altLang="ja-JP" sz="2800" dirty="0"/>
              <a:t>              “(” </a:t>
            </a:r>
            <a:r>
              <a:rPr lang="en-US" altLang="ja-JP" sz="2800" dirty="0">
                <a:solidFill>
                  <a:srgbClr val="FFCCFF"/>
                </a:solidFill>
              </a:rPr>
              <a:t>&lt;</a:t>
            </a:r>
            <a:r>
              <a:rPr lang="en-US" altLang="ja-JP" sz="2800" dirty="0" err="1">
                <a:solidFill>
                  <a:srgbClr val="FFCCFF"/>
                </a:solidFill>
              </a:rPr>
              <a:t>Var_decl</a:t>
            </a:r>
            <a:r>
              <a:rPr lang="en-US" altLang="ja-JP" sz="2800" dirty="0">
                <a:solidFill>
                  <a:srgbClr val="FFCCFF"/>
                </a:solidFill>
              </a:rPr>
              <a:t>&gt;</a:t>
            </a:r>
            <a:r>
              <a:rPr lang="en-US" altLang="ja-JP" sz="2800" dirty="0"/>
              <a:t> “;” </a:t>
            </a:r>
            <a:r>
              <a:rPr lang="en-US" altLang="ja-JP" sz="2800" dirty="0">
                <a:solidFill>
                  <a:srgbClr val="FFFF99"/>
                </a:solidFill>
              </a:rPr>
              <a:t>&lt;Exp&gt;</a:t>
            </a:r>
            <a:r>
              <a:rPr lang="en-US" altLang="ja-JP" sz="2800" baseline="-25000" dirty="0">
                <a:solidFill>
                  <a:srgbClr val="FFFF99"/>
                </a:solidFill>
              </a:rPr>
              <a:t>2</a:t>
            </a:r>
            <a:r>
              <a:rPr lang="en-US" altLang="ja-JP" sz="2800" dirty="0"/>
              <a:t> “;” </a:t>
            </a:r>
            <a:r>
              <a:rPr lang="en-US" altLang="ja-JP" sz="2800" dirty="0">
                <a:solidFill>
                  <a:srgbClr val="CCFF99"/>
                </a:solidFill>
              </a:rPr>
              <a:t>&lt;Exp&gt;</a:t>
            </a:r>
            <a:r>
              <a:rPr lang="en-US" altLang="ja-JP" sz="2800" baseline="-25000" dirty="0">
                <a:solidFill>
                  <a:srgbClr val="CCFF99"/>
                </a:solidFill>
              </a:rPr>
              <a:t>3</a:t>
            </a:r>
            <a:r>
              <a:rPr lang="en-US" altLang="ja-JP" sz="2800" dirty="0"/>
              <a:t> “)” &lt;St&gt;</a:t>
            </a:r>
            <a:endParaRPr lang="en-US" altLang="ja-JP" sz="2800" baseline="-25000" dirty="0"/>
          </a:p>
        </p:txBody>
      </p:sp>
      <p:sp>
        <p:nvSpPr>
          <p:cNvPr id="614404" name="Rectangle 4"/>
          <p:cNvSpPr>
            <a:spLocks noChangeArrowheads="1"/>
          </p:cNvSpPr>
          <p:nvPr/>
        </p:nvSpPr>
        <p:spPr bwMode="auto">
          <a:xfrm>
            <a:off x="1905000" y="2133600"/>
            <a:ext cx="48768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        </a:t>
            </a:r>
            <a:r>
              <a:rPr lang="en-US" altLang="ja-JP" sz="2800" dirty="0">
                <a:solidFill>
                  <a:srgbClr val="FFCCFF"/>
                </a:solidFill>
              </a:rPr>
              <a:t>&lt;</a:t>
            </a:r>
            <a:r>
              <a:rPr lang="en-US" altLang="ja-JP" sz="2800" dirty="0" err="1">
                <a:solidFill>
                  <a:srgbClr val="FFCCFF"/>
                </a:solidFill>
              </a:rPr>
              <a:t>Var_decl</a:t>
            </a:r>
            <a:r>
              <a:rPr lang="en-US" altLang="ja-JP" sz="2800" dirty="0">
                <a:solidFill>
                  <a:srgbClr val="FFCCFF"/>
                </a:solidFill>
              </a:rPr>
              <a:t>&gt; </a:t>
            </a:r>
            <a:r>
              <a:rPr lang="ja-JP" altLang="en-US" sz="2800" dirty="0">
                <a:solidFill>
                  <a:srgbClr val="FFCCFF"/>
                </a:solidFill>
              </a:rPr>
              <a:t>のコード </a:t>
            </a:r>
            <a:endParaRPr lang="en-US" altLang="ja-JP" sz="2800" dirty="0">
              <a:solidFill>
                <a:srgbClr val="FFCCFF"/>
              </a:solidFill>
            </a:endParaRPr>
          </a:p>
          <a:p>
            <a:pPr eaLnBrk="1" hangingPunct="1">
              <a:spcBef>
                <a:spcPct val="0"/>
              </a:spcBef>
              <a:buClrTx/>
              <a:buSzTx/>
              <a:buFontTx/>
              <a:buNone/>
            </a:pPr>
            <a:r>
              <a:rPr lang="ja-JP" altLang="en-US" sz="2800" dirty="0">
                <a:solidFill>
                  <a:srgbClr val="CCFF99"/>
                </a:solidFill>
              </a:rPr>
              <a:t>(</a:t>
            </a:r>
            <a:r>
              <a:rPr lang="en-US" altLang="ja-JP" sz="2800" dirty="0">
                <a:solidFill>
                  <a:srgbClr val="CCFF99"/>
                </a:solidFill>
              </a:rPr>
              <a:t>L1)</a:t>
            </a:r>
            <a:r>
              <a:rPr lang="en-US" altLang="ja-JP" sz="2800" dirty="0"/>
              <a:t>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solidFill>
                  <a:srgbClr val="FFFF99"/>
                </a:solidFill>
              </a:rPr>
              <a:t> </a:t>
            </a:r>
            <a:r>
              <a:rPr lang="ja-JP" altLang="en-US" sz="2800" dirty="0">
                <a:solidFill>
                  <a:srgbClr val="FFFF99"/>
                </a:solidFill>
              </a:rPr>
              <a:t>のコード </a:t>
            </a:r>
            <a:r>
              <a:rPr lang="ja-JP" altLang="en-US" sz="2400" dirty="0">
                <a:solidFill>
                  <a:srgbClr val="FFFF99"/>
                </a:solidFill>
              </a:rPr>
              <a:t>(右辺値)</a:t>
            </a:r>
            <a:endParaRPr lang="ja-JP" altLang="en-US" sz="2800" dirty="0">
              <a:solidFill>
                <a:srgbClr val="FFFF99"/>
              </a:solidFill>
            </a:endParaRPr>
          </a:p>
          <a:p>
            <a:pPr eaLnBrk="1" hangingPunct="1">
              <a:spcBef>
                <a:spcPct val="0"/>
              </a:spcBef>
              <a:buClrTx/>
              <a:buSzTx/>
              <a:buFontTx/>
              <a:buNone/>
            </a:pPr>
            <a:r>
              <a:rPr lang="en-US" altLang="ja-JP" sz="2800" dirty="0">
                <a:solidFill>
                  <a:srgbClr val="FFFF99"/>
                </a:solidFill>
              </a:rPr>
              <a:t>        BEQ</a:t>
            </a:r>
            <a:r>
              <a:rPr lang="ja-JP" altLang="en-US" sz="2800" dirty="0">
                <a:solidFill>
                  <a:srgbClr val="FFFF99"/>
                </a:solidFill>
              </a:rPr>
              <a:t>   (</a:t>
            </a:r>
            <a:r>
              <a:rPr lang="en-US" altLang="ja-JP" sz="2800" dirty="0">
                <a:solidFill>
                  <a:srgbClr val="FFFF99"/>
                </a:solidFill>
              </a:rPr>
              <a:t>L4)</a:t>
            </a:r>
          </a:p>
          <a:p>
            <a:pPr eaLnBrk="1" hangingPunct="1">
              <a:spcBef>
                <a:spcPct val="0"/>
              </a:spcBef>
              <a:buClrTx/>
              <a:buSzTx/>
              <a:buFontTx/>
              <a:buNone/>
            </a:pPr>
            <a:r>
              <a:rPr lang="ja-JP" altLang="en-US" sz="2800" dirty="0">
                <a:solidFill>
                  <a:srgbClr val="FFFF99"/>
                </a:solidFill>
              </a:rPr>
              <a:t>        </a:t>
            </a:r>
            <a:r>
              <a:rPr lang="en-US" altLang="ja-JP" sz="2800" dirty="0">
                <a:solidFill>
                  <a:srgbClr val="FFFF99"/>
                </a:solidFill>
              </a:rPr>
              <a:t>JUMP (L3)</a:t>
            </a:r>
          </a:p>
          <a:p>
            <a:pPr eaLnBrk="1" hangingPunct="1">
              <a:spcBef>
                <a:spcPct val="0"/>
              </a:spcBef>
              <a:buClrTx/>
              <a:buSzTx/>
              <a:buFontTx/>
              <a:buNone/>
            </a:pPr>
            <a:r>
              <a:rPr lang="en-US" altLang="ja-JP" sz="2800" dirty="0"/>
              <a:t>(L2)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solidFill>
                  <a:srgbClr val="CCFF99"/>
                </a:solidFill>
              </a:rPr>
              <a:t> </a:t>
            </a:r>
            <a:r>
              <a:rPr lang="ja-JP" altLang="en-US" sz="2800" dirty="0">
                <a:solidFill>
                  <a:srgbClr val="CCFF99"/>
                </a:solidFill>
              </a:rPr>
              <a:t>のコード </a:t>
            </a:r>
            <a:r>
              <a:rPr lang="ja-JP" altLang="en-US" sz="2400" dirty="0">
                <a:solidFill>
                  <a:srgbClr val="CCFF99"/>
                </a:solidFill>
              </a:rPr>
              <a:t>(右辺値)</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REMOVE</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JUMP (L1)</a:t>
            </a:r>
          </a:p>
          <a:p>
            <a:pPr eaLnBrk="1" hangingPunct="1">
              <a:spcBef>
                <a:spcPct val="0"/>
              </a:spcBef>
              <a:buClrTx/>
              <a:buSzTx/>
              <a:buFontTx/>
              <a:buNone/>
            </a:pPr>
            <a:r>
              <a:rPr lang="en-US" altLang="ja-JP" sz="2800" dirty="0">
                <a:solidFill>
                  <a:srgbClr val="FFFF99"/>
                </a:solidFill>
              </a:rPr>
              <a:t>(L3)</a:t>
            </a:r>
            <a:r>
              <a:rPr lang="en-US" altLang="ja-JP" sz="2800" dirty="0"/>
              <a:t> &lt;St&gt; </a:t>
            </a:r>
            <a:r>
              <a:rPr lang="ja-JP" altLang="en-US" sz="2800" dirty="0"/>
              <a:t>のコード</a:t>
            </a:r>
          </a:p>
          <a:p>
            <a:pPr eaLnBrk="1" hangingPunct="1">
              <a:spcBef>
                <a:spcPct val="0"/>
              </a:spcBef>
              <a:buClrTx/>
              <a:buSzTx/>
              <a:buFontTx/>
              <a:buNone/>
            </a:pPr>
            <a:r>
              <a:rPr lang="ja-JP" altLang="en-US" sz="2800" dirty="0"/>
              <a:t>        </a:t>
            </a:r>
            <a:r>
              <a:rPr lang="en-US" altLang="ja-JP" sz="2800" dirty="0"/>
              <a:t>JUMP (L2)</a:t>
            </a:r>
          </a:p>
          <a:p>
            <a:pPr eaLnBrk="1" hangingPunct="1">
              <a:spcBef>
                <a:spcPct val="0"/>
              </a:spcBef>
              <a:buClrTx/>
              <a:buSzTx/>
              <a:buFontTx/>
              <a:buNone/>
            </a:pPr>
            <a:r>
              <a:rPr lang="en-US" altLang="ja-JP" sz="2800" dirty="0">
                <a:solidFill>
                  <a:srgbClr val="FFFF99"/>
                </a:solidFill>
              </a:rPr>
              <a:t>(L4)</a:t>
            </a:r>
          </a:p>
        </p:txBody>
      </p:sp>
    </p:spTree>
    <p:extLst>
      <p:ext uri="{BB962C8B-B14F-4D97-AF65-F5344CB8AC3E}">
        <p14:creationId xmlns:p14="http://schemas.microsoft.com/office/powerpoint/2010/main" val="37972063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VarTable</a:t>
            </a:r>
            <a:r>
              <a:rPr lang="ja-JP" altLang="en-US" dirty="0">
                <a:effectLst/>
              </a:rPr>
              <a:t> の管理</a:t>
            </a:r>
          </a:p>
        </p:txBody>
      </p:sp>
      <p:sp>
        <p:nvSpPr>
          <p:cNvPr id="157699" name="Rectangle 3"/>
          <p:cNvSpPr>
            <a:spLocks noChangeArrowheads="1"/>
          </p:cNvSpPr>
          <p:nvPr/>
        </p:nvSpPr>
        <p:spPr bwMode="auto">
          <a:xfrm>
            <a:off x="663723" y="1705921"/>
            <a:ext cx="3908278" cy="2460811"/>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for (int </a:t>
            </a:r>
            <a:r>
              <a:rPr lang="en-US" altLang="ja-JP" sz="2800" dirty="0" err="1"/>
              <a:t>i</a:t>
            </a:r>
            <a:r>
              <a:rPr lang="en-US" altLang="ja-JP" sz="2800" dirty="0"/>
              <a:t>=0; </a:t>
            </a:r>
            <a:r>
              <a:rPr lang="en-US" altLang="ja-JP" sz="2800" dirty="0" err="1"/>
              <a:t>i</a:t>
            </a:r>
            <a:r>
              <a:rPr lang="en-US" altLang="ja-JP" sz="2800" dirty="0"/>
              <a:t>&lt;n; ++</a:t>
            </a:r>
            <a:r>
              <a:rPr lang="en-US" altLang="ja-JP" sz="2800" dirty="0" err="1"/>
              <a:t>i</a:t>
            </a:r>
            <a:r>
              <a:rPr lang="en-US" altLang="ja-JP" sz="2800" dirty="0"/>
              <a:t> ) {</a:t>
            </a:r>
          </a:p>
          <a:p>
            <a:endParaRPr lang="en-US" altLang="ja-JP" sz="2800" dirty="0"/>
          </a:p>
          <a:p>
            <a:r>
              <a:rPr lang="en-US" altLang="ja-JP" sz="2800" dirty="0"/>
              <a:t>     :</a:t>
            </a:r>
          </a:p>
          <a:p>
            <a:endParaRPr lang="en-US" altLang="ja-JP" sz="2800" dirty="0"/>
          </a:p>
          <a:p>
            <a:r>
              <a:rPr lang="en-US" altLang="ja-JP" sz="2800" dirty="0"/>
              <a:t>}</a:t>
            </a:r>
            <a:endParaRPr lang="ja-JP" altLang="en-US" sz="2800" dirty="0"/>
          </a:p>
        </p:txBody>
      </p:sp>
      <p:sp>
        <p:nvSpPr>
          <p:cNvPr id="4" name="テキスト ボックス 3">
            <a:extLst>
              <a:ext uri="{FF2B5EF4-FFF2-40B4-BE49-F238E27FC236}">
                <a16:creationId xmlns:a16="http://schemas.microsoft.com/office/drawing/2014/main" id="{23750C95-A17C-47D3-A3CF-DDDCE5956F64}"/>
              </a:ext>
            </a:extLst>
          </p:cNvPr>
          <p:cNvSpPr txBox="1"/>
          <p:nvPr/>
        </p:nvSpPr>
        <p:spPr>
          <a:xfrm>
            <a:off x="1446585" y="4894003"/>
            <a:ext cx="6784230" cy="1077218"/>
          </a:xfrm>
          <a:prstGeom prst="rect">
            <a:avLst/>
          </a:prstGeom>
          <a:noFill/>
        </p:spPr>
        <p:txBody>
          <a:bodyPr wrap="none" rtlCol="0">
            <a:spAutoFit/>
          </a:bodyPr>
          <a:lstStyle/>
          <a:p>
            <a:r>
              <a:rPr lang="en-US" altLang="ja-JP" dirty="0"/>
              <a:t>for </a:t>
            </a:r>
            <a:r>
              <a:rPr lang="ja-JP" altLang="en-US" dirty="0"/>
              <a:t>文開始時に変数表のサイズを記憶</a:t>
            </a:r>
            <a:endParaRPr lang="en-US" altLang="ja-JP" dirty="0"/>
          </a:p>
          <a:p>
            <a:r>
              <a:rPr lang="en-US" altLang="ja-JP" dirty="0"/>
              <a:t>for </a:t>
            </a:r>
            <a:r>
              <a:rPr lang="ja-JP" altLang="en-US" dirty="0"/>
              <a:t>文終了時に変数表の末尾を削除</a:t>
            </a:r>
            <a:endParaRPr kumimoji="1" lang="ja-JP" altLang="en-US" dirty="0"/>
          </a:p>
        </p:txBody>
      </p:sp>
      <p:grpSp>
        <p:nvGrpSpPr>
          <p:cNvPr id="10" name="Group 10">
            <a:extLst>
              <a:ext uri="{FF2B5EF4-FFF2-40B4-BE49-F238E27FC236}">
                <a16:creationId xmlns:a16="http://schemas.microsoft.com/office/drawing/2014/main" id="{1E7F7A2E-2E99-4262-A87F-378AB679D708}"/>
              </a:ext>
            </a:extLst>
          </p:cNvPr>
          <p:cNvGrpSpPr>
            <a:grpSpLocks/>
          </p:cNvGrpSpPr>
          <p:nvPr/>
        </p:nvGrpSpPr>
        <p:grpSpPr bwMode="auto">
          <a:xfrm>
            <a:off x="4853292" y="1947035"/>
            <a:ext cx="3554413" cy="2185988"/>
            <a:chOff x="3222" y="2938"/>
            <a:chExt cx="2239" cy="1377"/>
          </a:xfrm>
        </p:grpSpPr>
        <p:sp>
          <p:nvSpPr>
            <p:cNvPr id="11" name="AutoShape 7">
              <a:extLst>
                <a:ext uri="{FF2B5EF4-FFF2-40B4-BE49-F238E27FC236}">
                  <a16:creationId xmlns:a16="http://schemas.microsoft.com/office/drawing/2014/main" id="{1924957C-E4CF-4F76-A35D-AD5036A71193}"/>
                </a:ext>
              </a:extLst>
            </p:cNvPr>
            <p:cNvSpPr>
              <a:spLocks/>
            </p:cNvSpPr>
            <p:nvPr/>
          </p:nvSpPr>
          <p:spPr bwMode="auto">
            <a:xfrm>
              <a:off x="3222" y="2938"/>
              <a:ext cx="138" cy="1377"/>
            </a:xfrm>
            <a:prstGeom prst="rightBrace">
              <a:avLst>
                <a:gd name="adj1" fmla="val 58333"/>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 name="Text Box 8">
              <a:extLst>
                <a:ext uri="{FF2B5EF4-FFF2-40B4-BE49-F238E27FC236}">
                  <a16:creationId xmlns:a16="http://schemas.microsoft.com/office/drawing/2014/main" id="{65ED762B-C3E4-4D3D-9EBC-A63076C5FAB6}"/>
                </a:ext>
              </a:extLst>
            </p:cNvPr>
            <p:cNvSpPr txBox="1">
              <a:spLocks noChangeArrowheads="1"/>
            </p:cNvSpPr>
            <p:nvPr/>
          </p:nvSpPr>
          <p:spPr bwMode="auto">
            <a:xfrm>
              <a:off x="3378" y="3332"/>
              <a:ext cx="2083" cy="60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9050">
                  <a:solidFill>
                    <a:srgbClr val="FFFF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solidFill>
                    <a:srgbClr val="FFFF99"/>
                  </a:solidFill>
                </a:rPr>
                <a:t>int </a:t>
              </a:r>
              <a:r>
                <a:rPr lang="ja-JP" altLang="en-US" sz="2800" dirty="0">
                  <a:solidFill>
                    <a:srgbClr val="FFFF99"/>
                  </a:solidFill>
                </a:rPr>
                <a:t>型変数 </a:t>
              </a:r>
              <a:r>
                <a:rPr lang="en-US" altLang="ja-JP" sz="2800" dirty="0" err="1">
                  <a:solidFill>
                    <a:srgbClr val="FFFF99"/>
                  </a:solidFill>
                </a:rPr>
                <a:t>i</a:t>
              </a:r>
              <a:r>
                <a:rPr lang="en-US" altLang="ja-JP" sz="2800" dirty="0">
                  <a:solidFill>
                    <a:srgbClr val="FFFF99"/>
                  </a:solidFill>
                </a:rPr>
                <a:t> </a:t>
              </a:r>
              <a:r>
                <a:rPr lang="ja-JP" altLang="en-US" sz="2800" dirty="0">
                  <a:solidFill>
                    <a:srgbClr val="FFFF99"/>
                  </a:solidFill>
                </a:rPr>
                <a:t>は</a:t>
              </a:r>
            </a:p>
            <a:p>
              <a:r>
                <a:rPr lang="ja-JP" altLang="en-US" sz="2800" dirty="0">
                  <a:solidFill>
                    <a:srgbClr val="FFFF99"/>
                  </a:solidFill>
                </a:rPr>
                <a:t>この内部のみで有効</a:t>
              </a:r>
            </a:p>
          </p:txBody>
        </p:sp>
      </p:grpSp>
    </p:spTree>
    <p:extLst>
      <p:ext uri="{BB962C8B-B14F-4D97-AF65-F5344CB8AC3E}">
        <p14:creationId xmlns:p14="http://schemas.microsoft.com/office/powerpoint/2010/main" val="189135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1895" name="Group 87"/>
          <p:cNvGraphicFramePr>
            <a:graphicFrameLocks noGrp="1"/>
          </p:cNvGraphicFramePr>
          <p:nvPr>
            <p:extLst>
              <p:ext uri="{D42A27DB-BD31-4B8C-83A1-F6EECF244321}">
                <p14:modId xmlns:p14="http://schemas.microsoft.com/office/powerpoint/2010/main" val="3504388985"/>
              </p:ext>
            </p:extLst>
          </p:nvPr>
        </p:nvGraphicFramePr>
        <p:xfrm>
          <a:off x="225758" y="487840"/>
          <a:ext cx="8648700" cy="6370160"/>
        </p:xfrm>
        <a:graphic>
          <a:graphicData uri="http://schemas.openxmlformats.org/drawingml/2006/table">
            <a:tbl>
              <a:tblPr/>
              <a:tblGrid>
                <a:gridCol w="301365">
                  <a:extLst>
                    <a:ext uri="{9D8B030D-6E8A-4147-A177-3AD203B41FA5}">
                      <a16:colId xmlns:a16="http://schemas.microsoft.com/office/drawing/2014/main" val="20000"/>
                    </a:ext>
                  </a:extLst>
                </a:gridCol>
                <a:gridCol w="2530510">
                  <a:extLst>
                    <a:ext uri="{9D8B030D-6E8A-4147-A177-3AD203B41FA5}">
                      <a16:colId xmlns:a16="http://schemas.microsoft.com/office/drawing/2014/main" val="20001"/>
                    </a:ext>
                  </a:extLst>
                </a:gridCol>
                <a:gridCol w="2504967">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321258">
                  <a:extLst>
                    <a:ext uri="{9D8B030D-6E8A-4147-A177-3AD203B41FA5}">
                      <a16:colId xmlns:a16="http://schemas.microsoft.com/office/drawing/2014/main" val="20004"/>
                    </a:ext>
                  </a:extLst>
                </a:gridCol>
              </a:tblGrid>
              <a:tr h="40965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Kc</a:t>
                      </a:r>
                    </a:p>
                  </a:txBody>
                  <a:tcPr marL="0" marR="0" marT="45715" marB="45715"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命令表格納部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pIseg</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ArrayList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&lt;Instruction&gt;</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命令表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pIsegPtr</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カウンタ</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PseudoIseg</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setI</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(opcode : Operator, flag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命令を格納</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appendCode (opcode : Operator,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int)</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命令を格納</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appendCode (opcode : Operator)</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命令を格納</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getLastCodeAddress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命令末尾位置</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dump()</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命令表表示</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dump2file ()</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命令表出力</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dump2file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outputFileName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String)</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命令表出力</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replaceCode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 : Operator)</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命令を変更</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38039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replaceCode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命令を変更</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8039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checkOperator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op : Operator)</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boolean</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命令の一致判定</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8039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getOperand</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ptr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オペランドを得る</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8039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removeLastCode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末尾の命令を削除</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12348" name="Rectangle 121"/>
          <p:cNvSpPr>
            <a:spLocks noGrp="1" noChangeArrowheads="1"/>
          </p:cNvSpPr>
          <p:nvPr>
            <p:ph type="title" idx="4294967295"/>
          </p:nvPr>
        </p:nvSpPr>
        <p:spPr>
          <a:xfrm>
            <a:off x="990600" y="-107692"/>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3600" dirty="0" err="1">
                <a:effectLst/>
              </a:rPr>
              <a:t>PseudoIseg</a:t>
            </a:r>
            <a:r>
              <a:rPr lang="en-US" altLang="ja-JP" sz="3600" dirty="0">
                <a:effectLst/>
              </a:rPr>
              <a:t> </a:t>
            </a:r>
            <a:r>
              <a:rPr lang="ja-JP" altLang="en-US" sz="3600" dirty="0">
                <a:effectLst/>
              </a:rPr>
              <a:t>クラス</a:t>
            </a:r>
          </a:p>
        </p:txBody>
      </p:sp>
      <p:sp>
        <p:nvSpPr>
          <p:cNvPr id="631896" name="AutoShape 88"/>
          <p:cNvSpPr>
            <a:spLocks noChangeArrowheads="1"/>
          </p:cNvSpPr>
          <p:nvPr/>
        </p:nvSpPr>
        <p:spPr bwMode="auto">
          <a:xfrm>
            <a:off x="358815" y="2473569"/>
            <a:ext cx="8458200" cy="838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31897" name="AutoShape 89"/>
          <p:cNvSpPr>
            <a:spLocks noChangeArrowheads="1"/>
          </p:cNvSpPr>
          <p:nvPr/>
        </p:nvSpPr>
        <p:spPr bwMode="auto">
          <a:xfrm>
            <a:off x="358815" y="5283430"/>
            <a:ext cx="8458200" cy="3810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1896"/>
                                        </p:tgtEl>
                                        <p:attrNameLst>
                                          <p:attrName>style.visibility</p:attrName>
                                        </p:attrNameLst>
                                      </p:cBhvr>
                                      <p:to>
                                        <p:strVal val="visible"/>
                                      </p:to>
                                    </p:set>
                                    <p:animEffect transition="in" filter="checkerboard(across)">
                                      <p:cBhvr>
                                        <p:cTn id="7" dur="500"/>
                                        <p:tgtEl>
                                          <p:spTgt spid="6318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31897"/>
                                        </p:tgtEl>
                                        <p:attrNameLst>
                                          <p:attrName>style.visibility</p:attrName>
                                        </p:attrNameLst>
                                      </p:cBhvr>
                                      <p:to>
                                        <p:strVal val="visible"/>
                                      </p:to>
                                    </p:set>
                                    <p:animEffect transition="in" filter="checkerboard(across)">
                                      <p:cBhvr>
                                        <p:cTn id="12" dur="500"/>
                                        <p:tgtEl>
                                          <p:spTgt spid="631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896" grpId="0" animBg="1"/>
      <p:bldP spid="631897"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for </a:t>
            </a:r>
            <a:r>
              <a:rPr lang="ja-JP" altLang="en-US">
                <a:effectLst/>
              </a:rPr>
              <a:t>文のアセンブラコード</a:t>
            </a:r>
          </a:p>
        </p:txBody>
      </p:sp>
      <p:sp>
        <p:nvSpPr>
          <p:cNvPr id="74755" name="Rectangle 3"/>
          <p:cNvSpPr>
            <a:spLocks noChangeArrowheads="1"/>
          </p:cNvSpPr>
          <p:nvPr/>
        </p:nvSpPr>
        <p:spPr bwMode="auto">
          <a:xfrm>
            <a:off x="190500" y="1752600"/>
            <a:ext cx="8763000" cy="4114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void </a:t>
            </a:r>
            <a:r>
              <a:rPr lang="en-US" altLang="ja-JP" sz="2600" dirty="0" err="1"/>
              <a:t>parseForSt</a:t>
            </a:r>
            <a:r>
              <a:rPr lang="en-US" altLang="ja-JP" sz="2600" dirty="0"/>
              <a:t>() {</a:t>
            </a:r>
          </a:p>
          <a:p>
            <a:pPr eaLnBrk="1" hangingPunct="1"/>
            <a:r>
              <a:rPr lang="en-US" altLang="ja-JP" sz="2600" dirty="0"/>
              <a:t>    if (token == “for”)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ja-JP" altLang="en-US" sz="2600" dirty="0"/>
              <a:t>    </a:t>
            </a:r>
            <a:r>
              <a:rPr lang="en-US" altLang="ja-JP" sz="2600" dirty="0"/>
              <a:t>int </a:t>
            </a:r>
            <a:r>
              <a:rPr lang="en-US" altLang="ja-JP" sz="2600" dirty="0" err="1"/>
              <a:t>tableSize</a:t>
            </a:r>
            <a:r>
              <a:rPr lang="en-US" altLang="ja-JP" sz="2600" dirty="0"/>
              <a:t> = </a:t>
            </a:r>
            <a:r>
              <a:rPr lang="en-US" altLang="ja-JP" sz="2600" dirty="0" err="1"/>
              <a:t>varTable.Size</a:t>
            </a:r>
            <a:r>
              <a:rPr lang="en-US" altLang="ja-JP" sz="2600" dirty="0"/>
              <a:t>();      </a:t>
            </a:r>
            <a:r>
              <a:rPr lang="en-US" altLang="ja-JP" sz="2400" dirty="0">
                <a:solidFill>
                  <a:srgbClr val="FFFF99"/>
                </a:solidFill>
              </a:rPr>
              <a:t>/*  </a:t>
            </a:r>
            <a:r>
              <a:rPr lang="ja-JP" altLang="en-US" sz="2400" dirty="0">
                <a:solidFill>
                  <a:srgbClr val="FFFF99"/>
                </a:solidFill>
              </a:rPr>
              <a:t>変数表のサイズを記憶 </a:t>
            </a:r>
            <a:r>
              <a:rPr lang="en-US" altLang="ja-JP" sz="2400" dirty="0">
                <a:solidFill>
                  <a:srgbClr val="FFFF99"/>
                </a:solidFill>
              </a:rPr>
              <a:t>*/</a:t>
            </a:r>
          </a:p>
          <a:p>
            <a:pPr eaLnBrk="1" hangingPunct="1"/>
            <a:r>
              <a:rPr lang="en-US" altLang="ja-JP" sz="2800" dirty="0"/>
              <a:t>       :</a:t>
            </a:r>
          </a:p>
          <a:p>
            <a:pPr eaLnBrk="1" hangingPunct="1"/>
            <a:r>
              <a:rPr lang="en-US" altLang="ja-JP" sz="2800" dirty="0"/>
              <a:t>       :</a:t>
            </a:r>
          </a:p>
          <a:p>
            <a:pPr eaLnBrk="1" hangingPunct="1"/>
            <a:r>
              <a:rPr lang="en-US" altLang="ja-JP" sz="2800" dirty="0"/>
              <a:t>       :</a:t>
            </a:r>
          </a:p>
          <a:p>
            <a:pPr eaLnBrk="1" hangingPunct="1"/>
            <a:r>
              <a:rPr lang="en-US" altLang="ja-JP" sz="2600" dirty="0"/>
              <a:t>    </a:t>
            </a:r>
            <a:r>
              <a:rPr lang="en-US" altLang="ja-JP" sz="2600" dirty="0" err="1"/>
              <a:t>vatTable.removeTail</a:t>
            </a:r>
            <a:r>
              <a:rPr lang="en-US" altLang="ja-JP" sz="2600" dirty="0"/>
              <a:t> (</a:t>
            </a:r>
            <a:r>
              <a:rPr lang="en-US" altLang="ja-JP" sz="2600" dirty="0" err="1"/>
              <a:t>tableSize</a:t>
            </a:r>
            <a:r>
              <a:rPr lang="en-US" altLang="ja-JP" sz="2600" dirty="0"/>
              <a:t>);       </a:t>
            </a:r>
            <a:r>
              <a:rPr lang="en-US" altLang="ja-JP" sz="2400" dirty="0">
                <a:solidFill>
                  <a:srgbClr val="FFFF99"/>
                </a:solidFill>
              </a:rPr>
              <a:t>/* </a:t>
            </a:r>
            <a:r>
              <a:rPr lang="ja-JP" altLang="en-US" sz="2400" dirty="0">
                <a:solidFill>
                  <a:srgbClr val="FFFF99"/>
                </a:solidFill>
              </a:rPr>
              <a:t>変数表の末尾を削除 </a:t>
            </a:r>
            <a:r>
              <a:rPr lang="en-US" altLang="ja-JP" sz="2400" dirty="0">
                <a:solidFill>
                  <a:srgbClr val="FFFF99"/>
                </a:solidFill>
              </a:rPr>
              <a:t>*/</a:t>
            </a:r>
          </a:p>
          <a:p>
            <a:pPr eaLnBrk="1" hangingPunct="1"/>
            <a:r>
              <a:rPr lang="en-US" altLang="ja-JP" sz="2800" dirty="0"/>
              <a:t>}</a:t>
            </a:r>
          </a:p>
          <a:p>
            <a:pPr eaLnBrk="1" hangingPunct="1"/>
            <a:endParaRPr lang="en-US" altLang="ja-JP" sz="2600" dirty="0"/>
          </a:p>
        </p:txBody>
      </p:sp>
    </p:spTree>
    <p:extLst>
      <p:ext uri="{BB962C8B-B14F-4D97-AF65-F5344CB8AC3E}">
        <p14:creationId xmlns:p14="http://schemas.microsoft.com/office/powerpoint/2010/main" val="35603451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配列のアドレス</a:t>
            </a:r>
          </a:p>
        </p:txBody>
      </p:sp>
      <p:sp>
        <p:nvSpPr>
          <p:cNvPr id="77827" name="Rectangle 3"/>
          <p:cNvSpPr>
            <a:spLocks noChangeArrowheads="1"/>
          </p:cNvSpPr>
          <p:nvPr/>
        </p:nvSpPr>
        <p:spPr bwMode="auto">
          <a:xfrm>
            <a:off x="838200" y="1828800"/>
            <a:ext cx="3048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int a[N];</a:t>
            </a:r>
          </a:p>
        </p:txBody>
      </p:sp>
      <p:sp>
        <p:nvSpPr>
          <p:cNvPr id="77828" name="Text Box 4"/>
          <p:cNvSpPr txBox="1">
            <a:spLocks noChangeArrowheads="1"/>
          </p:cNvSpPr>
          <p:nvPr/>
        </p:nvSpPr>
        <p:spPr bwMode="auto">
          <a:xfrm>
            <a:off x="990600" y="2438400"/>
            <a:ext cx="579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a[i] </a:t>
            </a:r>
            <a:r>
              <a:rPr lang="ja-JP" altLang="en-US" sz="2800"/>
              <a:t>のアドレス : </a:t>
            </a:r>
            <a:r>
              <a:rPr lang="ja-JP" altLang="en-US"/>
              <a:t>(</a:t>
            </a:r>
            <a:r>
              <a:rPr lang="en-US" altLang="ja-JP"/>
              <a:t>a[0] </a:t>
            </a:r>
            <a:r>
              <a:rPr lang="ja-JP" altLang="en-US" sz="2800"/>
              <a:t>のアドレス</a:t>
            </a:r>
            <a:r>
              <a:rPr lang="ja-JP" altLang="en-US"/>
              <a:t>) + </a:t>
            </a:r>
            <a:r>
              <a:rPr lang="en-US" altLang="ja-JP"/>
              <a:t>i</a:t>
            </a:r>
          </a:p>
        </p:txBody>
      </p:sp>
      <p:sp>
        <p:nvSpPr>
          <p:cNvPr id="77829" name="Rectangle 5"/>
          <p:cNvSpPr>
            <a:spLocks noChangeArrowheads="1"/>
          </p:cNvSpPr>
          <p:nvPr/>
        </p:nvSpPr>
        <p:spPr bwMode="auto">
          <a:xfrm>
            <a:off x="838200" y="3505200"/>
            <a:ext cx="2971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int a[M][N];</a:t>
            </a:r>
          </a:p>
        </p:txBody>
      </p:sp>
      <p:sp>
        <p:nvSpPr>
          <p:cNvPr id="77830" name="Text Box 6"/>
          <p:cNvSpPr txBox="1">
            <a:spLocks noChangeArrowheads="1"/>
          </p:cNvSpPr>
          <p:nvPr/>
        </p:nvSpPr>
        <p:spPr bwMode="auto">
          <a:xfrm>
            <a:off x="990600" y="4038600"/>
            <a:ext cx="7727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a[i][j] </a:t>
            </a:r>
            <a:r>
              <a:rPr lang="ja-JP" altLang="en-US" sz="2800"/>
              <a:t>のアドレス</a:t>
            </a:r>
            <a:r>
              <a:rPr lang="ja-JP" altLang="en-US"/>
              <a:t> : (</a:t>
            </a:r>
            <a:r>
              <a:rPr lang="en-US" altLang="ja-JP"/>
              <a:t>a[0][0] </a:t>
            </a:r>
            <a:r>
              <a:rPr lang="ja-JP" altLang="en-US" sz="2800"/>
              <a:t>のアドレス</a:t>
            </a:r>
            <a:r>
              <a:rPr lang="ja-JP" altLang="en-US"/>
              <a:t>) + </a:t>
            </a:r>
            <a:r>
              <a:rPr lang="en-US" altLang="ja-JP"/>
              <a:t>N*i + j</a:t>
            </a:r>
          </a:p>
        </p:txBody>
      </p:sp>
      <p:sp>
        <p:nvSpPr>
          <p:cNvPr id="77831" name="Text Box 7"/>
          <p:cNvSpPr txBox="1">
            <a:spLocks noChangeArrowheads="1"/>
          </p:cNvSpPr>
          <p:nvPr/>
        </p:nvSpPr>
        <p:spPr bwMode="auto">
          <a:xfrm>
            <a:off x="685800" y="1371600"/>
            <a:ext cx="178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1次元配列</a:t>
            </a:r>
          </a:p>
        </p:txBody>
      </p:sp>
      <p:sp>
        <p:nvSpPr>
          <p:cNvPr id="77832" name="Text Box 8"/>
          <p:cNvSpPr txBox="1">
            <a:spLocks noChangeArrowheads="1"/>
          </p:cNvSpPr>
          <p:nvPr/>
        </p:nvSpPr>
        <p:spPr bwMode="auto">
          <a:xfrm>
            <a:off x="762000" y="3048000"/>
            <a:ext cx="178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2次元配列</a:t>
            </a:r>
          </a:p>
        </p:txBody>
      </p:sp>
      <p:sp>
        <p:nvSpPr>
          <p:cNvPr id="77833" name="Rectangle 9"/>
          <p:cNvSpPr>
            <a:spLocks noChangeArrowheads="1"/>
          </p:cNvSpPr>
          <p:nvPr/>
        </p:nvSpPr>
        <p:spPr bwMode="auto">
          <a:xfrm>
            <a:off x="838200" y="5181600"/>
            <a:ext cx="2971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int a[L][M][N];</a:t>
            </a:r>
          </a:p>
        </p:txBody>
      </p:sp>
      <p:sp>
        <p:nvSpPr>
          <p:cNvPr id="77834" name="Text Box 10"/>
          <p:cNvSpPr txBox="1">
            <a:spLocks noChangeArrowheads="1"/>
          </p:cNvSpPr>
          <p:nvPr/>
        </p:nvSpPr>
        <p:spPr bwMode="auto">
          <a:xfrm>
            <a:off x="990600" y="5715000"/>
            <a:ext cx="75279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a[i][j][k] </a:t>
            </a:r>
            <a:r>
              <a:rPr lang="ja-JP" altLang="en-US" sz="2800"/>
              <a:t>のアドレス : </a:t>
            </a:r>
            <a:r>
              <a:rPr lang="ja-JP" altLang="en-US"/>
              <a:t>(</a:t>
            </a:r>
            <a:r>
              <a:rPr lang="en-US" altLang="ja-JP"/>
              <a:t>a[0][0][0] </a:t>
            </a:r>
            <a:r>
              <a:rPr lang="ja-JP" altLang="en-US" sz="2800"/>
              <a:t>のアドレス</a:t>
            </a:r>
            <a:r>
              <a:rPr lang="ja-JP" altLang="en-US"/>
              <a:t>) </a:t>
            </a:r>
          </a:p>
          <a:p>
            <a:pPr eaLnBrk="1" hangingPunct="1"/>
            <a:r>
              <a:rPr lang="ja-JP" altLang="en-US"/>
              <a:t>                                         + </a:t>
            </a:r>
            <a:r>
              <a:rPr lang="en-US" altLang="ja-JP"/>
              <a:t>M*N*i + N*j + k</a:t>
            </a:r>
          </a:p>
        </p:txBody>
      </p:sp>
      <p:sp>
        <p:nvSpPr>
          <p:cNvPr id="77835" name="Text Box 11"/>
          <p:cNvSpPr txBox="1">
            <a:spLocks noChangeArrowheads="1"/>
          </p:cNvSpPr>
          <p:nvPr/>
        </p:nvSpPr>
        <p:spPr bwMode="auto">
          <a:xfrm>
            <a:off x="762000" y="4724400"/>
            <a:ext cx="178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3次元配列</a:t>
            </a:r>
          </a:p>
        </p:txBody>
      </p:sp>
      <p:sp>
        <p:nvSpPr>
          <p:cNvPr id="746508" name="Text Box 12"/>
          <p:cNvSpPr txBox="1">
            <a:spLocks noChangeArrowheads="1"/>
          </p:cNvSpPr>
          <p:nvPr/>
        </p:nvSpPr>
        <p:spPr bwMode="auto">
          <a:xfrm>
            <a:off x="5257800" y="914400"/>
            <a:ext cx="3598863"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多次元配列の</a:t>
            </a:r>
          </a:p>
          <a:p>
            <a:pPr eaLnBrk="1" hangingPunct="1"/>
            <a:r>
              <a:rPr lang="ja-JP" altLang="en-US" sz="2800"/>
              <a:t>アドレス計算は</a:t>
            </a:r>
          </a:p>
          <a:p>
            <a:pPr eaLnBrk="1" hangingPunct="1"/>
            <a:r>
              <a:rPr lang="ja-JP" altLang="en-US" sz="2800"/>
              <a:t>各次元の大きさが必要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46508"/>
                                        </p:tgtEl>
                                        <p:attrNameLst>
                                          <p:attrName>style.visibility</p:attrName>
                                        </p:attrNameLst>
                                      </p:cBhvr>
                                      <p:to>
                                        <p:strVal val="visible"/>
                                      </p:to>
                                    </p:set>
                                    <p:animEffect transition="in" filter="checkerboard(across)">
                                      <p:cBhvr>
                                        <p:cTn id="7" dur="500"/>
                                        <p:tgtEl>
                                          <p:spTgt spid="746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6508" grpId="0"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ChangeArrowheads="1"/>
          </p:cNvSpPr>
          <p:nvPr>
            <p:ph type="title" idx="4294967295"/>
          </p:nvPr>
        </p:nvSpPr>
        <p:spPr>
          <a:xfrm>
            <a:off x="1066800" y="3048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配列のアドレス</a:t>
            </a:r>
          </a:p>
        </p:txBody>
      </p:sp>
      <p:sp>
        <p:nvSpPr>
          <p:cNvPr id="78851" name="Rectangle 1027"/>
          <p:cNvSpPr>
            <a:spLocks noChangeArrowheads="1"/>
          </p:cNvSpPr>
          <p:nvPr/>
        </p:nvSpPr>
        <p:spPr bwMode="auto">
          <a:xfrm>
            <a:off x="457200" y="1600200"/>
            <a:ext cx="4038600" cy="144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PUSHI a[0] </a:t>
            </a:r>
            <a:r>
              <a:rPr lang="ja-JP" altLang="en-US" sz="2600"/>
              <a:t>の番地</a:t>
            </a:r>
            <a:endParaRPr lang="en-US" altLang="ja-JP" sz="2600"/>
          </a:p>
          <a:p>
            <a:r>
              <a:rPr lang="en-US" altLang="ja-JP" sz="2800"/>
              <a:t>&lt;Exp&gt;</a:t>
            </a:r>
            <a:r>
              <a:rPr lang="en-US" altLang="ja-JP" sz="2800" baseline="-25000"/>
              <a:t>1</a:t>
            </a:r>
            <a:r>
              <a:rPr lang="en-US" altLang="ja-JP" sz="2600"/>
              <a:t> </a:t>
            </a:r>
            <a:r>
              <a:rPr lang="ja-JP" altLang="en-US" sz="2600"/>
              <a:t>のコード</a:t>
            </a:r>
            <a:r>
              <a:rPr lang="ja-JP" altLang="en-US" sz="2400"/>
              <a:t> (右辺値)</a:t>
            </a:r>
            <a:endParaRPr lang="ja-JP" altLang="en-US" sz="2400" baseline="-25000"/>
          </a:p>
          <a:p>
            <a:r>
              <a:rPr lang="en-US" altLang="ja-JP" sz="2800"/>
              <a:t>ADD</a:t>
            </a:r>
          </a:p>
        </p:txBody>
      </p:sp>
      <p:sp>
        <p:nvSpPr>
          <p:cNvPr id="78852" name="Rectangle 1028"/>
          <p:cNvSpPr>
            <a:spLocks noChangeArrowheads="1"/>
          </p:cNvSpPr>
          <p:nvPr/>
        </p:nvSpPr>
        <p:spPr bwMode="auto">
          <a:xfrm>
            <a:off x="457200" y="3581400"/>
            <a:ext cx="4038600" cy="3124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PUSHI a[0][0] </a:t>
            </a:r>
            <a:r>
              <a:rPr lang="ja-JP" altLang="en-US" sz="2600"/>
              <a:t>の番地</a:t>
            </a:r>
          </a:p>
          <a:p>
            <a:pPr eaLnBrk="1" hangingPunct="1"/>
            <a:r>
              <a:rPr lang="en-US" altLang="ja-JP" sz="2800"/>
              <a:t>&lt;Exp&gt;</a:t>
            </a:r>
            <a:r>
              <a:rPr lang="en-US" altLang="ja-JP" sz="2800" baseline="-25000"/>
              <a:t>1</a:t>
            </a:r>
            <a:r>
              <a:rPr lang="en-US" altLang="ja-JP" sz="2600"/>
              <a:t> </a:t>
            </a:r>
            <a:r>
              <a:rPr lang="ja-JP" altLang="en-US" sz="2600"/>
              <a:t>のコード</a:t>
            </a:r>
            <a:r>
              <a:rPr lang="ja-JP" altLang="en-US" sz="2400"/>
              <a:t> (右辺値)</a:t>
            </a:r>
            <a:endParaRPr lang="ja-JP" altLang="en-US" sz="2600"/>
          </a:p>
          <a:p>
            <a:pPr eaLnBrk="1" hangingPunct="1"/>
            <a:r>
              <a:rPr lang="en-US" altLang="ja-JP" sz="2800"/>
              <a:t>PUSHI  N</a:t>
            </a:r>
          </a:p>
          <a:p>
            <a:pPr eaLnBrk="1" hangingPunct="1"/>
            <a:r>
              <a:rPr lang="en-US" altLang="ja-JP" sz="2800"/>
              <a:t>MUL</a:t>
            </a:r>
          </a:p>
          <a:p>
            <a:pPr eaLnBrk="1" hangingPunct="1"/>
            <a:r>
              <a:rPr lang="en-US" altLang="ja-JP" sz="2800"/>
              <a:t>ADD</a:t>
            </a:r>
          </a:p>
          <a:p>
            <a:pPr eaLnBrk="1" hangingPunct="1"/>
            <a:r>
              <a:rPr lang="en-US" altLang="ja-JP" sz="2800"/>
              <a:t>&lt;Exp&gt;</a:t>
            </a:r>
            <a:r>
              <a:rPr lang="en-US" altLang="ja-JP" sz="2800" baseline="-25000"/>
              <a:t>2</a:t>
            </a:r>
            <a:r>
              <a:rPr lang="en-US" altLang="ja-JP" sz="2600"/>
              <a:t> </a:t>
            </a:r>
            <a:r>
              <a:rPr lang="ja-JP" altLang="en-US" sz="2600"/>
              <a:t>のコード</a:t>
            </a:r>
            <a:r>
              <a:rPr lang="ja-JP" altLang="en-US" sz="2400"/>
              <a:t> (右辺値)</a:t>
            </a:r>
            <a:endParaRPr lang="ja-JP" altLang="en-US" sz="2600"/>
          </a:p>
          <a:p>
            <a:pPr eaLnBrk="1" hangingPunct="1"/>
            <a:r>
              <a:rPr lang="en-US" altLang="ja-JP" sz="2800"/>
              <a:t>ADD</a:t>
            </a:r>
          </a:p>
        </p:txBody>
      </p:sp>
      <p:sp>
        <p:nvSpPr>
          <p:cNvPr id="78853" name="Text Box 1029"/>
          <p:cNvSpPr txBox="1">
            <a:spLocks noChangeArrowheads="1"/>
          </p:cNvSpPr>
          <p:nvPr/>
        </p:nvSpPr>
        <p:spPr bwMode="auto">
          <a:xfrm>
            <a:off x="304800" y="1038225"/>
            <a:ext cx="1670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a[&lt;Exp&gt;</a:t>
            </a:r>
            <a:r>
              <a:rPr lang="en-US" altLang="ja-JP" sz="2800" baseline="-25000"/>
              <a:t>1</a:t>
            </a:r>
            <a:r>
              <a:rPr lang="en-US" altLang="ja-JP" sz="2800"/>
              <a:t>]</a:t>
            </a:r>
          </a:p>
        </p:txBody>
      </p:sp>
      <p:sp>
        <p:nvSpPr>
          <p:cNvPr id="78854" name="Text Box 1030"/>
          <p:cNvSpPr txBox="1">
            <a:spLocks noChangeArrowheads="1"/>
          </p:cNvSpPr>
          <p:nvPr/>
        </p:nvSpPr>
        <p:spPr bwMode="auto">
          <a:xfrm>
            <a:off x="304800" y="3048000"/>
            <a:ext cx="3001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a[&lt;Exp&gt;</a:t>
            </a:r>
            <a:r>
              <a:rPr lang="en-US" altLang="ja-JP" sz="2800" baseline="-25000"/>
              <a:t>1</a:t>
            </a:r>
            <a:r>
              <a:rPr lang="en-US" altLang="ja-JP" sz="2800"/>
              <a:t>][&lt;Exp&gt;</a:t>
            </a:r>
            <a:r>
              <a:rPr lang="en-US" altLang="ja-JP" sz="2800" baseline="-25000"/>
              <a:t>2</a:t>
            </a:r>
            <a:r>
              <a:rPr lang="en-US" altLang="ja-JP" sz="2800"/>
              <a:t>]</a:t>
            </a:r>
          </a:p>
        </p:txBody>
      </p:sp>
      <p:sp>
        <p:nvSpPr>
          <p:cNvPr id="78855" name="Rectangle 1031"/>
          <p:cNvSpPr>
            <a:spLocks noChangeArrowheads="1"/>
          </p:cNvSpPr>
          <p:nvPr/>
        </p:nvSpPr>
        <p:spPr bwMode="auto">
          <a:xfrm>
            <a:off x="4648200" y="1600200"/>
            <a:ext cx="4267200" cy="480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PUSHI a[0][0][0] </a:t>
            </a:r>
            <a:r>
              <a:rPr lang="ja-JP" altLang="en-US" sz="2600"/>
              <a:t>の番地</a:t>
            </a:r>
          </a:p>
          <a:p>
            <a:r>
              <a:rPr lang="en-US" altLang="ja-JP" sz="2800"/>
              <a:t>&lt;Exp&gt;</a:t>
            </a:r>
            <a:r>
              <a:rPr lang="en-US" altLang="ja-JP" sz="2800" baseline="-25000"/>
              <a:t>1</a:t>
            </a:r>
            <a:r>
              <a:rPr lang="en-US" altLang="ja-JP" sz="2600"/>
              <a:t> </a:t>
            </a:r>
            <a:r>
              <a:rPr lang="ja-JP" altLang="en-US" sz="2600"/>
              <a:t>のコード</a:t>
            </a:r>
            <a:r>
              <a:rPr lang="ja-JP" altLang="en-US" sz="2400"/>
              <a:t> (右辺値)</a:t>
            </a:r>
          </a:p>
          <a:p>
            <a:r>
              <a:rPr lang="en-US" altLang="ja-JP" sz="2800"/>
              <a:t>PUSHI M*N</a:t>
            </a:r>
          </a:p>
          <a:p>
            <a:pPr eaLnBrk="1" hangingPunct="1"/>
            <a:r>
              <a:rPr lang="en-US" altLang="ja-JP" sz="2800"/>
              <a:t>MUL</a:t>
            </a:r>
          </a:p>
          <a:p>
            <a:pPr eaLnBrk="1" hangingPunct="1"/>
            <a:r>
              <a:rPr lang="en-US" altLang="ja-JP" sz="2800"/>
              <a:t>ADD</a:t>
            </a:r>
          </a:p>
          <a:p>
            <a:r>
              <a:rPr lang="en-US" altLang="ja-JP" sz="2800"/>
              <a:t>&lt;Exp&gt;</a:t>
            </a:r>
            <a:r>
              <a:rPr lang="en-US" altLang="ja-JP" sz="2800" baseline="-25000"/>
              <a:t>2</a:t>
            </a:r>
            <a:r>
              <a:rPr lang="en-US" altLang="ja-JP" sz="2600"/>
              <a:t> </a:t>
            </a:r>
            <a:r>
              <a:rPr lang="ja-JP" altLang="en-US" sz="2600"/>
              <a:t>のコード</a:t>
            </a:r>
            <a:r>
              <a:rPr lang="ja-JP" altLang="en-US" sz="2400"/>
              <a:t> (右辺値)</a:t>
            </a:r>
          </a:p>
          <a:p>
            <a:r>
              <a:rPr lang="en-US" altLang="ja-JP" sz="2800"/>
              <a:t>PUSHI N</a:t>
            </a:r>
          </a:p>
          <a:p>
            <a:pPr eaLnBrk="1" hangingPunct="1"/>
            <a:r>
              <a:rPr lang="en-US" altLang="ja-JP" sz="2800"/>
              <a:t>MUL</a:t>
            </a:r>
          </a:p>
          <a:p>
            <a:pPr eaLnBrk="1" hangingPunct="1"/>
            <a:r>
              <a:rPr lang="en-US" altLang="ja-JP" sz="2800"/>
              <a:t>ADD</a:t>
            </a:r>
          </a:p>
          <a:p>
            <a:r>
              <a:rPr lang="en-US" altLang="ja-JP" sz="2800"/>
              <a:t>&lt;Exp&gt;</a:t>
            </a:r>
            <a:r>
              <a:rPr lang="en-US" altLang="ja-JP" sz="2800" baseline="-25000"/>
              <a:t>3</a:t>
            </a:r>
            <a:r>
              <a:rPr lang="en-US" altLang="ja-JP" sz="2600"/>
              <a:t> </a:t>
            </a:r>
            <a:r>
              <a:rPr lang="ja-JP" altLang="en-US" sz="2600"/>
              <a:t>のコード</a:t>
            </a:r>
            <a:r>
              <a:rPr lang="ja-JP" altLang="en-US" sz="2400"/>
              <a:t> (右辺値)</a:t>
            </a:r>
          </a:p>
          <a:p>
            <a:r>
              <a:rPr lang="en-US" altLang="ja-JP" sz="2800"/>
              <a:t>ADD</a:t>
            </a:r>
          </a:p>
        </p:txBody>
      </p:sp>
      <p:sp>
        <p:nvSpPr>
          <p:cNvPr id="78856" name="Text Box 1032"/>
          <p:cNvSpPr txBox="1">
            <a:spLocks noChangeArrowheads="1"/>
          </p:cNvSpPr>
          <p:nvPr/>
        </p:nvSpPr>
        <p:spPr bwMode="auto">
          <a:xfrm>
            <a:off x="4419600" y="1038225"/>
            <a:ext cx="4333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a[&lt;Exp&gt;</a:t>
            </a:r>
            <a:r>
              <a:rPr lang="en-US" altLang="ja-JP" sz="2800" baseline="-25000"/>
              <a:t>1</a:t>
            </a:r>
            <a:r>
              <a:rPr lang="en-US" altLang="ja-JP" sz="2800"/>
              <a:t>][&lt;Exp&gt;</a:t>
            </a:r>
            <a:r>
              <a:rPr lang="en-US" altLang="ja-JP" sz="2800" baseline="-25000"/>
              <a:t>2</a:t>
            </a:r>
            <a:r>
              <a:rPr lang="en-US" altLang="ja-JP" sz="2800"/>
              <a:t>][&lt;Exp&gt;</a:t>
            </a:r>
            <a:r>
              <a:rPr lang="en-US" altLang="ja-JP" sz="2800" baseline="-25000"/>
              <a:t>3</a:t>
            </a:r>
            <a:r>
              <a:rPr lang="en-US" altLang="ja-JP" sz="2800"/>
              <a:t>]</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多次元配列への対応</a:t>
            </a:r>
          </a:p>
        </p:txBody>
      </p:sp>
      <p:sp>
        <p:nvSpPr>
          <p:cNvPr id="79875" name="Rectangle 3"/>
          <p:cNvSpPr>
            <a:spLocks noGrp="1" noChangeArrowheads="1"/>
          </p:cNvSpPr>
          <p:nvPr>
            <p:ph type="body" idx="4294967295"/>
          </p:nvPr>
        </p:nvSpPr>
        <p:spPr>
          <a:xfrm>
            <a:off x="1066800" y="1981200"/>
            <a:ext cx="7696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a:effectLst/>
              </a:rPr>
              <a:t>Var, VarTable</a:t>
            </a:r>
          </a:p>
          <a:p>
            <a:pPr lvl="1"/>
            <a:r>
              <a:rPr lang="ja-JP" altLang="en-US" sz="2400">
                <a:effectLst/>
              </a:rPr>
              <a:t>各次元の大きさ、次元も登録できるようにする</a:t>
            </a:r>
          </a:p>
          <a:p>
            <a:r>
              <a:rPr lang="en-US" altLang="ja-JP" sz="2800">
                <a:effectLst/>
              </a:rPr>
              <a:t>parseVarDecl()</a:t>
            </a:r>
          </a:p>
          <a:p>
            <a:pPr lvl="1"/>
            <a:r>
              <a:rPr lang="ja-JP" altLang="en-US" sz="2400">
                <a:effectLst/>
              </a:rPr>
              <a:t>配列の次元、各次元の大きさも調べ、登録する</a:t>
            </a:r>
          </a:p>
          <a:p>
            <a:r>
              <a:rPr lang="en-US" altLang="ja-JP" sz="2800">
                <a:effectLst/>
              </a:rPr>
              <a:t>parseUnsignedFactor()</a:t>
            </a:r>
          </a:p>
          <a:p>
            <a:pPr lvl="1"/>
            <a:r>
              <a:rPr lang="ja-JP" altLang="en-US" sz="2400">
                <a:effectLst/>
              </a:rPr>
              <a:t>[] の個数が登録された次元と一致するか確認する</a:t>
            </a:r>
          </a:p>
          <a:p>
            <a:pPr lvl="1"/>
            <a:r>
              <a:rPr lang="ja-JP" altLang="en-US" sz="2400">
                <a:effectLst/>
              </a:rPr>
              <a:t>変数表から各次元の大きさを得て番地を計算する</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Var.java </a:t>
            </a:r>
            <a:r>
              <a:rPr lang="ja-JP" altLang="en-US">
                <a:effectLst/>
              </a:rPr>
              <a:t>の拡張</a:t>
            </a:r>
          </a:p>
        </p:txBody>
      </p:sp>
      <p:sp>
        <p:nvSpPr>
          <p:cNvPr id="80899" name="Rectangle 3"/>
          <p:cNvSpPr>
            <a:spLocks noChangeArrowheads="1"/>
          </p:cNvSpPr>
          <p:nvPr/>
        </p:nvSpPr>
        <p:spPr bwMode="auto">
          <a:xfrm>
            <a:off x="1295400" y="1676400"/>
            <a:ext cx="7162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public class Var{</a:t>
            </a:r>
          </a:p>
          <a:p>
            <a:pPr eaLnBrk="1" hangingPunct="1"/>
            <a:r>
              <a:rPr lang="en-US" altLang="ja-JP" sz="2800"/>
              <a:t>   private Type type;            </a:t>
            </a:r>
            <a:r>
              <a:rPr lang="en-US" altLang="ja-JP" sz="2400">
                <a:solidFill>
                  <a:srgbClr val="FFFF99"/>
                </a:solidFill>
              </a:rPr>
              <a:t>// </a:t>
            </a:r>
            <a:r>
              <a:rPr lang="ja-JP" altLang="en-US" sz="2400">
                <a:solidFill>
                  <a:srgbClr val="FFFF99"/>
                </a:solidFill>
              </a:rPr>
              <a:t>型</a:t>
            </a:r>
          </a:p>
          <a:p>
            <a:pPr eaLnBrk="1" hangingPunct="1"/>
            <a:r>
              <a:rPr lang="ja-JP" altLang="en-US" sz="2800"/>
              <a:t>   </a:t>
            </a:r>
            <a:r>
              <a:rPr lang="en-US" altLang="ja-JP" sz="2800"/>
              <a:t>private String name;         </a:t>
            </a:r>
            <a:r>
              <a:rPr lang="en-US" altLang="ja-JP" sz="2400">
                <a:solidFill>
                  <a:srgbClr val="FFFF99"/>
                </a:solidFill>
              </a:rPr>
              <a:t>// </a:t>
            </a:r>
            <a:r>
              <a:rPr lang="ja-JP" altLang="en-US" sz="2400">
                <a:solidFill>
                  <a:srgbClr val="FFFF99"/>
                </a:solidFill>
              </a:rPr>
              <a:t>変数名</a:t>
            </a:r>
          </a:p>
          <a:p>
            <a:pPr eaLnBrk="1" hangingPunct="1"/>
            <a:r>
              <a:rPr lang="ja-JP" altLang="en-US" sz="2800"/>
              <a:t>   </a:t>
            </a:r>
            <a:r>
              <a:rPr lang="en-US" altLang="ja-JP" sz="2800"/>
              <a:t>private int address;           </a:t>
            </a:r>
            <a:r>
              <a:rPr lang="en-US" altLang="ja-JP" sz="2400">
                <a:solidFill>
                  <a:srgbClr val="FFFF99"/>
                </a:solidFill>
              </a:rPr>
              <a:t>// </a:t>
            </a:r>
            <a:r>
              <a:rPr lang="ja-JP" altLang="en-US" sz="2400">
                <a:solidFill>
                  <a:srgbClr val="FFFF99"/>
                </a:solidFill>
              </a:rPr>
              <a:t>番地</a:t>
            </a:r>
          </a:p>
          <a:p>
            <a:pPr eaLnBrk="1" hangingPunct="1"/>
            <a:r>
              <a:rPr lang="ja-JP" altLang="en-US" sz="2800"/>
              <a:t>   </a:t>
            </a:r>
            <a:r>
              <a:rPr lang="en-US" altLang="ja-JP" sz="2800"/>
              <a:t>private int size;                 </a:t>
            </a:r>
            <a:r>
              <a:rPr lang="en-US" altLang="ja-JP" sz="2400">
                <a:solidFill>
                  <a:srgbClr val="FFFF99"/>
                </a:solidFill>
              </a:rPr>
              <a:t>// </a:t>
            </a:r>
            <a:r>
              <a:rPr lang="ja-JP" altLang="en-US" sz="2400">
                <a:solidFill>
                  <a:srgbClr val="FFFF99"/>
                </a:solidFill>
              </a:rPr>
              <a:t>サイズ</a:t>
            </a:r>
          </a:p>
          <a:p>
            <a:pPr eaLnBrk="1" hangingPunct="1"/>
            <a:endParaRPr lang="ja-JP" altLang="en-US" sz="2400">
              <a:solidFill>
                <a:srgbClr val="FFFF99"/>
              </a:solidFill>
            </a:endParaRPr>
          </a:p>
          <a:p>
            <a:pPr eaLnBrk="1" hangingPunct="1"/>
            <a:endParaRPr lang="ja-JP" altLang="en-US" sz="2800"/>
          </a:p>
          <a:p>
            <a:pPr eaLnBrk="1" hangingPunct="1"/>
            <a:r>
              <a:rPr lang="ja-JP" altLang="en-US" sz="2800"/>
              <a:t>                  :</a:t>
            </a:r>
          </a:p>
        </p:txBody>
      </p:sp>
      <p:sp>
        <p:nvSpPr>
          <p:cNvPr id="747524" name="Rectangle 4"/>
          <p:cNvSpPr>
            <a:spLocks noChangeArrowheads="1"/>
          </p:cNvSpPr>
          <p:nvPr/>
        </p:nvSpPr>
        <p:spPr bwMode="auto">
          <a:xfrm>
            <a:off x="1295400" y="3886200"/>
            <a:ext cx="7162800" cy="13716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   </a:t>
            </a:r>
            <a:r>
              <a:rPr lang="en-US" altLang="ja-JP" sz="2800" dirty="0">
                <a:solidFill>
                  <a:srgbClr val="FFCCFF"/>
                </a:solidFill>
              </a:rPr>
              <a:t>private </a:t>
            </a:r>
            <a:r>
              <a:rPr lang="en-US" altLang="ja-JP" sz="2800" dirty="0" err="1">
                <a:solidFill>
                  <a:srgbClr val="FFCCFF"/>
                </a:solidFill>
              </a:rPr>
              <a:t>int</a:t>
            </a:r>
            <a:r>
              <a:rPr lang="en-US" altLang="ja-JP" sz="2800" dirty="0">
                <a:solidFill>
                  <a:srgbClr val="FFCCFF"/>
                </a:solidFill>
              </a:rPr>
              <a:t> </a:t>
            </a:r>
            <a:r>
              <a:rPr lang="en-US" altLang="ja-JP" sz="2800" dirty="0" err="1">
                <a:solidFill>
                  <a:srgbClr val="FFCCFF"/>
                </a:solidFill>
              </a:rPr>
              <a:t>sizeList</a:t>
            </a:r>
            <a:r>
              <a:rPr lang="en-US" altLang="ja-JP" sz="2800" dirty="0">
                <a:solidFill>
                  <a:srgbClr val="FFCCFF"/>
                </a:solidFill>
              </a:rPr>
              <a:t>[];</a:t>
            </a:r>
            <a:r>
              <a:rPr lang="en-US" altLang="ja-JP" sz="2800" dirty="0"/>
              <a:t>        </a:t>
            </a:r>
            <a:r>
              <a:rPr lang="en-US" altLang="ja-JP" sz="2400" dirty="0">
                <a:solidFill>
                  <a:srgbClr val="FFFF99"/>
                </a:solidFill>
              </a:rPr>
              <a:t>// </a:t>
            </a:r>
            <a:r>
              <a:rPr lang="ja-JP" altLang="en-US" sz="2400" dirty="0">
                <a:solidFill>
                  <a:srgbClr val="FFFF99"/>
                </a:solidFill>
              </a:rPr>
              <a:t>各次元のサイズ</a:t>
            </a:r>
          </a:p>
          <a:p>
            <a:pPr eaLnBrk="1" hangingPunct="1"/>
            <a:r>
              <a:rPr lang="ja-JP" altLang="en-US" sz="2800" dirty="0"/>
              <a:t>   </a:t>
            </a:r>
            <a:r>
              <a:rPr lang="en-US" altLang="ja-JP" sz="2800" dirty="0">
                <a:solidFill>
                  <a:srgbClr val="FFCCFF"/>
                </a:solidFill>
              </a:rPr>
              <a:t>private int dimension;</a:t>
            </a:r>
            <a:r>
              <a:rPr lang="en-US" altLang="ja-JP" sz="2800" dirty="0"/>
              <a:t>      </a:t>
            </a:r>
            <a:r>
              <a:rPr lang="en-US" altLang="ja-JP" sz="2400" dirty="0">
                <a:solidFill>
                  <a:srgbClr val="FFFF99"/>
                </a:solidFill>
              </a:rPr>
              <a:t>// </a:t>
            </a:r>
            <a:r>
              <a:rPr lang="ja-JP" altLang="en-US" sz="2400" dirty="0">
                <a:solidFill>
                  <a:srgbClr val="FFFF99"/>
                </a:solidFill>
              </a:rPr>
              <a:t>配列の次元</a:t>
            </a:r>
          </a:p>
          <a:p>
            <a:pPr eaLnBrk="1" hangingPunct="1"/>
            <a:r>
              <a:rPr lang="ja-JP" alt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47524"/>
                                        </p:tgtEl>
                                        <p:attrNameLst>
                                          <p:attrName>style.visibility</p:attrName>
                                        </p:attrNameLst>
                                      </p:cBhvr>
                                      <p:to>
                                        <p:strVal val="visible"/>
                                      </p:to>
                                    </p:set>
                                    <p:animEffect transition="in" filter="checkerboard(across)">
                                      <p:cBhvr>
                                        <p:cTn id="7" dur="500"/>
                                        <p:tgtEl>
                                          <p:spTgt spid="74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24" grpId="0"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多次元配列の変数表</a:t>
            </a:r>
          </a:p>
        </p:txBody>
      </p:sp>
      <p:sp>
        <p:nvSpPr>
          <p:cNvPr id="81923" name="Rectangle 3"/>
          <p:cNvSpPr>
            <a:spLocks noChangeArrowheads="1"/>
          </p:cNvSpPr>
          <p:nvPr/>
        </p:nvSpPr>
        <p:spPr bwMode="auto">
          <a:xfrm>
            <a:off x="1143000" y="1600200"/>
            <a:ext cx="52578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int i, j;</a:t>
            </a:r>
          </a:p>
          <a:p>
            <a:pPr eaLnBrk="1" hangingPunct="1"/>
            <a:r>
              <a:rPr lang="en-US" altLang="ja-JP"/>
              <a:t>int a[10], b[5][6], c[2][3][4];</a:t>
            </a:r>
          </a:p>
        </p:txBody>
      </p:sp>
      <p:graphicFrame>
        <p:nvGraphicFramePr>
          <p:cNvPr id="748628" name="Group 84"/>
          <p:cNvGraphicFramePr>
            <a:graphicFrameLocks noGrp="1"/>
          </p:cNvGraphicFramePr>
          <p:nvPr/>
        </p:nvGraphicFramePr>
        <p:xfrm>
          <a:off x="304800" y="3200400"/>
          <a:ext cx="8610600" cy="3122616"/>
        </p:xfrm>
        <a:graphic>
          <a:graphicData uri="http://schemas.openxmlformats.org/drawingml/2006/table">
            <a:tbl>
              <a:tblPr/>
              <a:tblGrid>
                <a:gridCol w="1828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tblGrid>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Type</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name</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address</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size</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sizeList</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dim</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null</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null</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10 }</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30</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5, 6 }</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42</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24</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2, 3, 4 }</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正方形/長方形 3"/>
          <p:cNvSpPr>
            <a:spLocks noChangeArrowheads="1"/>
          </p:cNvSpPr>
          <p:nvPr/>
        </p:nvSpPr>
        <p:spPr bwMode="auto">
          <a:xfrm>
            <a:off x="228600" y="0"/>
            <a:ext cx="8686800" cy="68580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a:t>    </a:t>
            </a:r>
            <a:r>
              <a:rPr lang="en-US" altLang="ja-JP" sz="2400" dirty="0" err="1"/>
              <a:t>int</a:t>
            </a:r>
            <a:r>
              <a:rPr lang="en-US" altLang="ja-JP" sz="2400" dirty="0">
                <a:solidFill>
                  <a:srgbClr val="FF99FF"/>
                </a:solidFill>
              </a:rPr>
              <a:t> </a:t>
            </a:r>
            <a:r>
              <a:rPr lang="en-US" altLang="ja-JP" sz="2400" dirty="0">
                <a:solidFill>
                  <a:srgbClr val="FFCCFF"/>
                </a:solidFill>
              </a:rPr>
              <a:t>dimension</a:t>
            </a:r>
            <a:r>
              <a:rPr lang="ja-JP" altLang="en-US" sz="2400" dirty="0">
                <a:solidFill>
                  <a:srgbClr val="FFCCFF"/>
                </a:solidFill>
              </a:rPr>
              <a:t> = 0</a:t>
            </a:r>
            <a:r>
              <a:rPr lang="en-US" altLang="ja-JP" sz="2400" dirty="0">
                <a:solidFill>
                  <a:srgbClr val="FFCCFF"/>
                </a:solidFill>
              </a:rPr>
              <a:t>,</a:t>
            </a:r>
            <a:r>
              <a:rPr lang="ja-JP" altLang="en-US" sz="2400" dirty="0">
                <a:solidFill>
                  <a:srgbClr val="FFCCFF"/>
                </a:solidFill>
              </a:rPr>
              <a:t> </a:t>
            </a:r>
            <a:r>
              <a:rPr lang="en-US" altLang="ja-JP" sz="2400" dirty="0">
                <a:solidFill>
                  <a:srgbClr val="FFCCFF"/>
                </a:solidFill>
              </a:rPr>
              <a:t>size = 1;</a:t>
            </a:r>
            <a:r>
              <a:rPr lang="en-US" altLang="ja-JP" sz="2400" dirty="0">
                <a:solidFill>
                  <a:srgbClr val="FF99FF"/>
                </a:solidFill>
              </a:rPr>
              <a:t> </a:t>
            </a:r>
          </a:p>
          <a:p>
            <a:pPr eaLnBrk="1" hangingPunct="1">
              <a:spcBef>
                <a:spcPct val="0"/>
              </a:spcBef>
              <a:buClrTx/>
              <a:buSzTx/>
              <a:buFontTx/>
              <a:buNone/>
            </a:pPr>
            <a:r>
              <a:rPr lang="en-US" altLang="ja-JP" sz="2600" dirty="0">
                <a:solidFill>
                  <a:srgbClr val="FF99FF"/>
                </a:solidFill>
              </a:rPr>
              <a:t>    </a:t>
            </a:r>
            <a:r>
              <a:rPr lang="en-US" altLang="ja-JP" sz="2600" dirty="0" err="1"/>
              <a:t>ArrayList</a:t>
            </a:r>
            <a:r>
              <a:rPr lang="en-US" altLang="ja-JP" sz="2600" dirty="0"/>
              <a:t>&lt;Integer&gt;</a:t>
            </a:r>
            <a:r>
              <a:rPr lang="en-US" altLang="ja-JP" sz="2600" dirty="0">
                <a:solidFill>
                  <a:srgbClr val="FF99FF"/>
                </a:solidFill>
              </a:rPr>
              <a:t> </a:t>
            </a:r>
            <a:r>
              <a:rPr lang="en-US" altLang="ja-JP" sz="2600" dirty="0" err="1">
                <a:solidFill>
                  <a:srgbClr val="FFCCFF"/>
                </a:solidFill>
              </a:rPr>
              <a:t>sizeList</a:t>
            </a:r>
            <a:r>
              <a:rPr lang="en-US" altLang="ja-JP" sz="2600" dirty="0">
                <a:solidFill>
                  <a:srgbClr val="FFCCFF"/>
                </a:solidFill>
              </a:rPr>
              <a:t> = new </a:t>
            </a:r>
            <a:r>
              <a:rPr lang="en-US" altLang="ja-JP" sz="2600" dirty="0" err="1">
                <a:solidFill>
                  <a:srgbClr val="FFCCFF"/>
                </a:solidFill>
              </a:rPr>
              <a:t>ArrayList</a:t>
            </a:r>
            <a:r>
              <a:rPr lang="en-US" altLang="ja-JP" sz="2600" dirty="0">
                <a:solidFill>
                  <a:srgbClr val="FFCCFF"/>
                </a:solidFill>
              </a:rPr>
              <a:t>&lt;Integer&gt;();</a:t>
            </a:r>
            <a:endParaRPr lang="en-US" altLang="ja-JP" sz="2400" dirty="0">
              <a:solidFill>
                <a:srgbClr val="FFCCFF"/>
              </a:solidFill>
            </a:endParaRPr>
          </a:p>
          <a:p>
            <a:pPr eaLnBrk="1" hangingPunct="1">
              <a:spcBef>
                <a:spcPct val="0"/>
              </a:spcBef>
              <a:buClrTx/>
              <a:buSzTx/>
              <a:buFontTx/>
              <a:buNone/>
            </a:pPr>
            <a:r>
              <a:rPr lang="en-US" altLang="ja-JP" sz="2400" dirty="0"/>
              <a:t>    </a:t>
            </a:r>
            <a:r>
              <a:rPr lang="en-US" altLang="ja-JP" sz="2400" dirty="0">
                <a:solidFill>
                  <a:srgbClr val="FFCCFF"/>
                </a:solidFill>
              </a:rPr>
              <a:t>while</a:t>
            </a:r>
            <a:r>
              <a:rPr lang="en-US" altLang="ja-JP" sz="2400" dirty="0"/>
              <a:t> (token == “[”) {</a:t>
            </a:r>
            <a:endParaRPr lang="ja-JP" altLang="en-US" sz="2400" dirty="0">
              <a:solidFill>
                <a:srgbClr val="FFFF99"/>
              </a:solidFill>
            </a:endParaRPr>
          </a:p>
          <a:p>
            <a:pPr eaLnBrk="1" hangingPunct="1">
              <a:spcBef>
                <a:spcPct val="0"/>
              </a:spcBef>
              <a:buClrTx/>
              <a:buSzTx/>
              <a:buFontTx/>
              <a:buNone/>
            </a:pPr>
            <a:r>
              <a:rPr lang="en-US" altLang="ja-JP" sz="2400" dirty="0"/>
              <a:t>        token = </a:t>
            </a:r>
            <a:r>
              <a:rPr lang="en-US" altLang="ja-JP" sz="2400" dirty="0" err="1"/>
              <a:t>nextToken</a:t>
            </a:r>
            <a:r>
              <a:rPr lang="en-US" altLang="ja-JP" sz="2400" dirty="0"/>
              <a:t>();</a:t>
            </a:r>
          </a:p>
          <a:p>
            <a:pPr eaLnBrk="1" hangingPunct="1">
              <a:spcBef>
                <a:spcPct val="0"/>
              </a:spcBef>
              <a:buClrTx/>
              <a:buSzTx/>
              <a:buFontTx/>
              <a:buNone/>
            </a:pPr>
            <a:r>
              <a:rPr lang="en-US" altLang="ja-JP" sz="2400" dirty="0"/>
              <a:t>        </a:t>
            </a:r>
            <a:r>
              <a:rPr lang="en-US" altLang="ja-JP" sz="2400" dirty="0">
                <a:solidFill>
                  <a:srgbClr val="FFCCFF"/>
                </a:solidFill>
              </a:rPr>
              <a:t>++dimension;</a:t>
            </a:r>
            <a:r>
              <a:rPr lang="en-US" altLang="ja-JP" sz="2400" dirty="0"/>
              <a:t>                                      </a:t>
            </a:r>
            <a:r>
              <a:rPr lang="en-US" altLang="ja-JP" sz="2400" dirty="0">
                <a:solidFill>
                  <a:srgbClr val="FFFF99"/>
                </a:solidFill>
              </a:rPr>
              <a:t>// </a:t>
            </a:r>
            <a:r>
              <a:rPr lang="ja-JP" altLang="en-US" sz="2400" dirty="0">
                <a:solidFill>
                  <a:srgbClr val="FFFF99"/>
                </a:solidFill>
              </a:rPr>
              <a:t>次元をカウント</a:t>
            </a:r>
            <a:endParaRPr lang="en-US" altLang="ja-JP" sz="2400" dirty="0">
              <a:solidFill>
                <a:srgbClr val="FFFF99"/>
              </a:solidFill>
            </a:endParaRPr>
          </a:p>
          <a:p>
            <a:pPr eaLnBrk="1" hangingPunct="1">
              <a:spcBef>
                <a:spcPct val="0"/>
              </a:spcBef>
              <a:buClrTx/>
              <a:buSzTx/>
              <a:buFontTx/>
              <a:buNone/>
            </a:pPr>
            <a:r>
              <a:rPr lang="en-US" altLang="ja-JP" sz="2400" dirty="0"/>
              <a:t>        if (token == INTEGER) {</a:t>
            </a:r>
          </a:p>
          <a:p>
            <a:pPr eaLnBrk="1" hangingPunct="1">
              <a:spcBef>
                <a:spcPct val="0"/>
              </a:spcBef>
              <a:buClrTx/>
              <a:buSzTx/>
              <a:buFontTx/>
              <a:buNone/>
            </a:pPr>
            <a:r>
              <a:rPr lang="en-US" altLang="ja-JP" sz="2400" dirty="0"/>
              <a:t>           </a:t>
            </a:r>
            <a:r>
              <a:rPr lang="en-US" altLang="ja-JP" sz="2400" dirty="0">
                <a:solidFill>
                  <a:srgbClr val="FFCCFF"/>
                </a:solidFill>
              </a:rPr>
              <a:t>size *=  </a:t>
            </a:r>
            <a:r>
              <a:rPr lang="en-US" altLang="ja-JP" sz="2400" dirty="0" err="1">
                <a:solidFill>
                  <a:srgbClr val="FFCCFF"/>
                </a:solidFill>
              </a:rPr>
              <a:t>token.getValue</a:t>
            </a:r>
            <a:r>
              <a:rPr lang="en-US" altLang="ja-JP" sz="2400" dirty="0">
                <a:solidFill>
                  <a:srgbClr val="FFCCFF"/>
                </a:solidFill>
              </a:rPr>
              <a:t>()</a:t>
            </a:r>
            <a:r>
              <a:rPr lang="ja-JP" altLang="en-US" sz="2400" dirty="0">
                <a:solidFill>
                  <a:srgbClr val="FFCCFF"/>
                </a:solidFill>
              </a:rPr>
              <a:t>;</a:t>
            </a:r>
            <a:r>
              <a:rPr lang="ja-JP" altLang="en-US" sz="2400" dirty="0"/>
              <a:t>               </a:t>
            </a:r>
            <a:r>
              <a:rPr lang="ja-JP" altLang="en-US" sz="2400" dirty="0">
                <a:solidFill>
                  <a:srgbClr val="FFFF99"/>
                </a:solidFill>
              </a:rPr>
              <a:t>// 全体の大きさを計算</a:t>
            </a:r>
          </a:p>
          <a:p>
            <a:pPr eaLnBrk="1" hangingPunct="1">
              <a:spcBef>
                <a:spcPct val="0"/>
              </a:spcBef>
              <a:buClrTx/>
              <a:buSzTx/>
              <a:buFontTx/>
              <a:buNone/>
            </a:pPr>
            <a:r>
              <a:rPr lang="en-US" altLang="ja-JP" sz="2400" dirty="0"/>
              <a:t>           </a:t>
            </a:r>
            <a:r>
              <a:rPr lang="en-US" altLang="ja-JP" sz="2400" dirty="0" err="1">
                <a:solidFill>
                  <a:srgbClr val="FFCCFF"/>
                </a:solidFill>
              </a:rPr>
              <a:t>sizeList.add</a:t>
            </a:r>
            <a:r>
              <a:rPr lang="en-US" altLang="ja-JP" sz="2400" dirty="0">
                <a:solidFill>
                  <a:srgbClr val="FFCCFF"/>
                </a:solidFill>
              </a:rPr>
              <a:t> (</a:t>
            </a:r>
            <a:r>
              <a:rPr lang="en-US" altLang="ja-JP" sz="2400" dirty="0" err="1">
                <a:solidFill>
                  <a:srgbClr val="FFCCFF"/>
                </a:solidFill>
              </a:rPr>
              <a:t>token.getValue</a:t>
            </a:r>
            <a:r>
              <a:rPr lang="en-US" altLang="ja-JP" sz="2400" dirty="0">
                <a:solidFill>
                  <a:srgbClr val="FFCCFF"/>
                </a:solidFill>
              </a:rPr>
              <a:t>());</a:t>
            </a:r>
            <a:r>
              <a:rPr lang="en-US" altLang="ja-JP" sz="2400" dirty="0"/>
              <a:t>      </a:t>
            </a:r>
            <a:r>
              <a:rPr lang="en-US" altLang="ja-JP" sz="2400" dirty="0">
                <a:solidFill>
                  <a:srgbClr val="FFFF99"/>
                </a:solidFill>
              </a:rPr>
              <a:t>// </a:t>
            </a:r>
            <a:r>
              <a:rPr lang="ja-JP" altLang="en-US" sz="2400" dirty="0">
                <a:solidFill>
                  <a:srgbClr val="FFFF99"/>
                </a:solidFill>
              </a:rPr>
              <a:t>各次元の大きさを記憶</a:t>
            </a:r>
          </a:p>
          <a:p>
            <a:pPr eaLnBrk="1" hangingPunct="1">
              <a:spcBef>
                <a:spcPct val="0"/>
              </a:spcBef>
              <a:buClrTx/>
              <a:buSzTx/>
              <a:buFontTx/>
              <a:buNone/>
            </a:pPr>
            <a:r>
              <a:rPr lang="ja-JP" altLang="en-US" sz="2400" dirty="0"/>
              <a:t>           </a:t>
            </a:r>
            <a:r>
              <a:rPr lang="en-US" altLang="ja-JP" sz="2400" dirty="0"/>
              <a:t>token = </a:t>
            </a:r>
            <a:r>
              <a:rPr lang="en-US" altLang="ja-JP" sz="2400" dirty="0" err="1"/>
              <a:t>nextToken</a:t>
            </a:r>
            <a:r>
              <a:rPr lang="en-US" altLang="ja-JP" sz="2400" dirty="0"/>
              <a:t>();</a:t>
            </a:r>
          </a:p>
          <a:p>
            <a:pPr eaLnBrk="1" hangingPunct="1">
              <a:spcBef>
                <a:spcPct val="0"/>
              </a:spcBef>
              <a:buClrTx/>
              <a:buSzTx/>
              <a:buFontTx/>
              <a:buNone/>
            </a:pPr>
            <a:r>
              <a:rPr lang="en-US" altLang="ja-JP" sz="2400" dirty="0"/>
              <a:t>       } else </a:t>
            </a:r>
            <a:r>
              <a:rPr lang="en-US" altLang="ja-JP" sz="2400" dirty="0" err="1"/>
              <a:t>syntaxError</a:t>
            </a:r>
            <a:r>
              <a:rPr lang="en-US" altLang="ja-JP" sz="2400" dirty="0"/>
              <a:t>();</a:t>
            </a:r>
          </a:p>
          <a:p>
            <a:pPr eaLnBrk="1" hangingPunct="1">
              <a:spcBef>
                <a:spcPct val="0"/>
              </a:spcBef>
              <a:buClrTx/>
              <a:buSzTx/>
              <a:buFontTx/>
              <a:buNone/>
            </a:pPr>
            <a:r>
              <a:rPr lang="en-US" altLang="ja-JP" sz="2400" dirty="0"/>
              <a:t>       if (token == “]”) token = </a:t>
            </a:r>
            <a:r>
              <a:rPr lang="en-US" altLang="ja-JP" sz="2400" dirty="0" err="1"/>
              <a:t>nextToken</a:t>
            </a:r>
            <a:r>
              <a:rPr lang="en-US" altLang="ja-JP" sz="2400" dirty="0"/>
              <a:t>(); else </a:t>
            </a:r>
            <a:r>
              <a:rPr lang="en-US" altLang="ja-JP" sz="2400" dirty="0" err="1"/>
              <a:t>syntaxError</a:t>
            </a:r>
            <a:r>
              <a:rPr lang="en-US" altLang="ja-JP" sz="2400" dirty="0"/>
              <a:t>();</a:t>
            </a:r>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(dimension == 0) { </a:t>
            </a:r>
            <a:r>
              <a:rPr lang="en-US" altLang="ja-JP" sz="2400" dirty="0">
                <a:solidFill>
                  <a:srgbClr val="FFFF99"/>
                </a:solidFill>
              </a:rPr>
              <a:t>// </a:t>
            </a:r>
            <a:r>
              <a:rPr lang="ja-JP" altLang="en-US" sz="2400" dirty="0">
                <a:solidFill>
                  <a:srgbClr val="FFFF99"/>
                </a:solidFill>
              </a:rPr>
              <a:t>スカラー変数の場合</a:t>
            </a:r>
          </a:p>
          <a:p>
            <a:pPr eaLnBrk="1" hangingPunct="1">
              <a:spcBef>
                <a:spcPct val="0"/>
              </a:spcBef>
              <a:buClrTx/>
              <a:buSzTx/>
              <a:buFontTx/>
              <a:buNone/>
            </a:pPr>
            <a:r>
              <a:rPr lang="en-US" altLang="ja-JP" sz="2400" dirty="0"/>
              <a:t>       </a:t>
            </a:r>
            <a:r>
              <a:rPr lang="en-US" altLang="ja-JP" sz="2400" dirty="0" err="1">
                <a:solidFill>
                  <a:srgbClr val="FFCCFF"/>
                </a:solidFill>
              </a:rPr>
              <a:t>registerNewVariable</a:t>
            </a:r>
            <a:r>
              <a:rPr lang="en-US" altLang="ja-JP" sz="2400" dirty="0">
                <a:solidFill>
                  <a:srgbClr val="FFCCFF"/>
                </a:solidFill>
              </a:rPr>
              <a:t> (INT, name, 1, null, 0);</a:t>
            </a:r>
            <a:r>
              <a:rPr lang="en-US" altLang="ja-JP" sz="2400" dirty="0"/>
              <a:t>  </a:t>
            </a:r>
          </a:p>
          <a:p>
            <a:pPr eaLnBrk="1" hangingPunct="1">
              <a:spcBef>
                <a:spcPct val="0"/>
              </a:spcBef>
              <a:buClrTx/>
              <a:buSzTx/>
              <a:buFontTx/>
              <a:buNone/>
            </a:pPr>
            <a:r>
              <a:rPr lang="en-US" altLang="ja-JP" sz="2400" dirty="0"/>
              <a:t>    } else {                       </a:t>
            </a:r>
            <a:r>
              <a:rPr lang="en-US" altLang="ja-JP" sz="2400" dirty="0">
                <a:solidFill>
                  <a:srgbClr val="FFFF99"/>
                </a:solidFill>
              </a:rPr>
              <a:t>// </a:t>
            </a:r>
            <a:r>
              <a:rPr lang="ja-JP" altLang="en-US" sz="2400" dirty="0">
                <a:solidFill>
                  <a:srgbClr val="FFFF99"/>
                </a:solidFill>
              </a:rPr>
              <a:t>配列の場合</a:t>
            </a:r>
          </a:p>
          <a:p>
            <a:pPr eaLnBrk="1" hangingPunct="1">
              <a:spcBef>
                <a:spcPct val="0"/>
              </a:spcBef>
              <a:buClrTx/>
              <a:buSzTx/>
              <a:buFontTx/>
              <a:buNone/>
            </a:pPr>
            <a:r>
              <a:rPr lang="en-US" altLang="ja-JP" sz="2400" dirty="0"/>
              <a:t>       </a:t>
            </a:r>
            <a:r>
              <a:rPr lang="en-US" altLang="ja-JP" sz="2400" dirty="0" err="1">
                <a:solidFill>
                  <a:srgbClr val="FFCCFF"/>
                </a:solidFill>
              </a:rPr>
              <a:t>registerNewVariable</a:t>
            </a:r>
            <a:endParaRPr lang="en-US" altLang="ja-JP" sz="2400" dirty="0">
              <a:solidFill>
                <a:srgbClr val="FFCCFF"/>
              </a:solidFill>
            </a:endParaRPr>
          </a:p>
          <a:p>
            <a:pPr eaLnBrk="1" hangingPunct="1">
              <a:spcBef>
                <a:spcPct val="0"/>
              </a:spcBef>
              <a:buClrTx/>
              <a:buSzTx/>
              <a:buFontTx/>
              <a:buNone/>
            </a:pPr>
            <a:r>
              <a:rPr lang="en-US" altLang="ja-JP" sz="2400" dirty="0">
                <a:solidFill>
                  <a:srgbClr val="FFCCFF"/>
                </a:solidFill>
              </a:rPr>
              <a:t>                           (ARRAYOFINT, name, size, </a:t>
            </a:r>
            <a:r>
              <a:rPr lang="en-US" altLang="ja-JP" sz="2400" dirty="0" err="1">
                <a:solidFill>
                  <a:srgbClr val="FFCCFF"/>
                </a:solidFill>
              </a:rPr>
              <a:t>sizeList</a:t>
            </a:r>
            <a:r>
              <a:rPr lang="en-US" altLang="ja-JP" sz="2400" dirty="0">
                <a:solidFill>
                  <a:srgbClr val="FFCCFF"/>
                </a:solidFill>
              </a:rPr>
              <a:t>, dimension</a:t>
            </a:r>
            <a:r>
              <a:rPr lang="ja-JP" altLang="en-US" sz="2400" dirty="0">
                <a:solidFill>
                  <a:srgbClr val="FFCCFF"/>
                </a:solidFill>
              </a:rPr>
              <a:t>);</a:t>
            </a:r>
            <a:endParaRPr lang="en-US" altLang="ja-JP" sz="2400" dirty="0">
              <a:solidFill>
                <a:srgbClr val="FFCCFF"/>
              </a:solidFill>
            </a:endParaRPr>
          </a:p>
          <a:p>
            <a:pPr eaLnBrk="1" hangingPunct="1">
              <a:spcBef>
                <a:spcPct val="0"/>
              </a:spcBef>
              <a:buClrTx/>
              <a:buSzTx/>
              <a:buFontTx/>
              <a:buNone/>
            </a:pPr>
            <a:r>
              <a:rPr lang="en-US" altLang="ja-JP" sz="2400" dirty="0"/>
              <a:t>    }</a:t>
            </a:r>
            <a:endParaRPr lang="ja-JP" altLang="en-US" sz="24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1|1|1.2|0.8|0.8|2.1|1.2|0.9|0.8"/>
</p:tagLst>
</file>

<file path=ppt/theme/theme1.xml><?xml version="1.0" encoding="utf-8"?>
<a:theme xmlns:a="http://schemas.openxmlformats.org/drawingml/2006/main" name="2_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19224</TotalTime>
  <Words>16848</Words>
  <Application>Microsoft Office PowerPoint</Application>
  <PresentationFormat>画面に合わせる (4:3)</PresentationFormat>
  <Paragraphs>2275</Paragraphs>
  <Slides>96</Slides>
  <Notes>96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96</vt:i4>
      </vt:variant>
    </vt:vector>
  </HeadingPairs>
  <TitlesOfParts>
    <vt:vector size="103" baseType="lpstr">
      <vt:lpstr>游ゴシック</vt:lpstr>
      <vt:lpstr>Arial</vt:lpstr>
      <vt:lpstr>Cambria Math</vt:lpstr>
      <vt:lpstr>Tahoma</vt:lpstr>
      <vt:lpstr>Times New Roman</vt:lpstr>
      <vt:lpstr>Wingdings</vt:lpstr>
      <vt:lpstr>2_Shimmer</vt:lpstr>
      <vt:lpstr>コンパイラ</vt:lpstr>
      <vt:lpstr>コンパイラの構造</vt:lpstr>
      <vt:lpstr>処理の流れ 情報システムプロジェクトIの場合</vt:lpstr>
      <vt:lpstr>コード生成プログラム</vt:lpstr>
      <vt:lpstr>スタックマシン (stack machine)</vt:lpstr>
      <vt:lpstr>スタックマシン (stack machine)</vt:lpstr>
      <vt:lpstr>プログラムの構造(構文解析系)</vt:lpstr>
      <vt:lpstr>プログラムの構造(コード生成系)</vt:lpstr>
      <vt:lpstr>PseudoIseg クラス</vt:lpstr>
      <vt:lpstr>Iseg への命令の追加</vt:lpstr>
      <vt:lpstr>Iseg への命令の追加</vt:lpstr>
      <vt:lpstr>Iseg の命令の変更</vt:lpstr>
      <vt:lpstr>Iseg の命令の変更</vt:lpstr>
      <vt:lpstr>非終端記号 &lt;A&gt; のコード生成</vt:lpstr>
      <vt:lpstr>非終端記号 &lt;A&gt; のコード生成</vt:lpstr>
      <vt:lpstr>非終端記号 &lt;A&gt; のコード生成</vt:lpstr>
      <vt:lpstr>非終端記号 &lt;A&gt; のコード生成</vt:lpstr>
      <vt:lpstr>非終端記号 &lt;A&gt; のコード生成</vt:lpstr>
      <vt:lpstr>非終端記号 &lt;A&gt; のコード生成</vt:lpstr>
      <vt:lpstr>非終端記号 &lt;A&gt; (括弧) の解析</vt:lpstr>
      <vt:lpstr>&lt;Unsigned&gt;のコード生成</vt:lpstr>
      <vt:lpstr>整数, 文字のコード生成</vt:lpstr>
      <vt:lpstr>コード生成プログラム</vt:lpstr>
      <vt:lpstr>コード生成プログラム</vt:lpstr>
      <vt:lpstr>コード生成プログラム</vt:lpstr>
      <vt:lpstr>コード生成プログラム</vt:lpstr>
      <vt:lpstr>演算のコード生成</vt:lpstr>
      <vt:lpstr>コード生成プログラム</vt:lpstr>
      <vt:lpstr>結合性とコード</vt:lpstr>
      <vt:lpstr>コード生成プログラム</vt:lpstr>
      <vt:lpstr>コード生成プログラム</vt:lpstr>
      <vt:lpstr>コード生成プログラム</vt:lpstr>
      <vt:lpstr>コード生成プログラム</vt:lpstr>
      <vt:lpstr>コード生成プログラム</vt:lpstr>
      <vt:lpstr>文のコード生成</vt:lpstr>
      <vt:lpstr>コード生成プログラム</vt:lpstr>
      <vt:lpstr>空文のコード生成</vt:lpstr>
      <vt:lpstr>出力文のコード生成</vt:lpstr>
      <vt:lpstr>式文のコード生成</vt:lpstr>
      <vt:lpstr>変数宣言部のコード生成</vt:lpstr>
      <vt:lpstr>変数表への挿入</vt:lpstr>
      <vt:lpstr>変数の番地</vt:lpstr>
      <vt:lpstr>コード生成プログラム</vt:lpstr>
      <vt:lpstr>コード生成プログラム</vt:lpstr>
      <vt:lpstr>コード生成プログラム</vt:lpstr>
      <vt:lpstr>コード生成プログラム</vt:lpstr>
      <vt:lpstr>変数宣言部(配列)のコード生成</vt:lpstr>
      <vt:lpstr>変数宣言部(配列)のコード生成</vt:lpstr>
      <vt:lpstr>PowerPoint プレゼンテーション</vt:lpstr>
      <vt:lpstr>PowerPoint プレゼンテーション</vt:lpstr>
      <vt:lpstr>PowerPoint プレゼンテーション</vt:lpstr>
      <vt:lpstr>変数のコード生成</vt:lpstr>
      <vt:lpstr>コード生成プログラム</vt:lpstr>
      <vt:lpstr>左辺値の判定</vt:lpstr>
      <vt:lpstr>コード生成プログラム</vt:lpstr>
      <vt:lpstr>配列のコード生成</vt:lpstr>
      <vt:lpstr>PowerPoint プレゼンテーション</vt:lpstr>
      <vt:lpstr>代入のアセンブラコード</vt:lpstr>
      <vt:lpstr>PowerPoint プレゼンテーション</vt:lpstr>
      <vt:lpstr>代入のアセンブラコード</vt:lpstr>
      <vt:lpstr>PowerPoint プレゼンテーション</vt:lpstr>
      <vt:lpstr>条件式のアセンブラコード</vt:lpstr>
      <vt:lpstr>Iseg の番地</vt:lpstr>
      <vt:lpstr>条件式のアセンブラコード</vt:lpstr>
      <vt:lpstr>条件式のアセンブラコード</vt:lpstr>
      <vt:lpstr>PowerPoint プレゼンテーション</vt:lpstr>
      <vt:lpstr>if 文のアセンブラコード</vt:lpstr>
      <vt:lpstr>if 文のアセンブラコード</vt:lpstr>
      <vt:lpstr>Iseg の番地</vt:lpstr>
      <vt:lpstr>if 文のアセンブラコード</vt:lpstr>
      <vt:lpstr>while 文のアセンブラコード</vt:lpstr>
      <vt:lpstr>while 文のアセンブラコード</vt:lpstr>
      <vt:lpstr>for 文のアセンブラコード</vt:lpstr>
      <vt:lpstr>for 文のアセンブラコード</vt:lpstr>
      <vt:lpstr>break 文のアセンブラコード</vt:lpstr>
      <vt:lpstr>break 文のアセンブラコード</vt:lpstr>
      <vt:lpstr>break文のコード生成</vt:lpstr>
      <vt:lpstr>break 文</vt:lpstr>
      <vt:lpstr>PowerPoint プレゼンテーション</vt:lpstr>
      <vt:lpstr>PowerPoint プレゼンテーション</vt:lpstr>
      <vt:lpstr>break 文</vt:lpstr>
      <vt:lpstr>break 文</vt:lpstr>
      <vt:lpstr>break 文</vt:lpstr>
      <vt:lpstr>break 文</vt:lpstr>
      <vt:lpstr>break 文</vt:lpstr>
      <vt:lpstr>プログラム末到達時の処理</vt:lpstr>
      <vt:lpstr>Iseg からファイルへの出力</vt:lpstr>
      <vt:lpstr>for 文のアセンブラコード</vt:lpstr>
      <vt:lpstr>VarTable の管理</vt:lpstr>
      <vt:lpstr>for 文のアセンブラコード</vt:lpstr>
      <vt:lpstr>配列のアドレス</vt:lpstr>
      <vt:lpstr>配列のアドレス</vt:lpstr>
      <vt:lpstr>多次元配列への対応</vt:lpstr>
      <vt:lpstr>Var.java の拡張</vt:lpstr>
      <vt:lpstr>多次元配列の変数表</vt:lpstr>
      <vt:lpstr>PowerPoint プレゼンテーション</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09</dc:subject>
  <dc:creator>T.Ishimizu</dc:creator>
  <cp:lastModifiedBy>石水隆</cp:lastModifiedBy>
  <cp:revision>772</cp:revision>
  <cp:lastPrinted>2023-05-13T12:08:03Z</cp:lastPrinted>
  <dcterms:created xsi:type="dcterms:W3CDTF">1601-01-01T00:00:00Z</dcterms:created>
  <dcterms:modified xsi:type="dcterms:W3CDTF">2023-05-13T12:08:57Z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