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10"/>
  </p:notesMasterIdLst>
  <p:handoutMasterIdLst>
    <p:handoutMasterId r:id="rId111"/>
  </p:handoutMasterIdLst>
  <p:sldIdLst>
    <p:sldId id="256" r:id="rId2"/>
    <p:sldId id="513" r:id="rId3"/>
    <p:sldId id="648" r:id="rId4"/>
    <p:sldId id="516" r:id="rId5"/>
    <p:sldId id="515" r:id="rId6"/>
    <p:sldId id="517" r:id="rId7"/>
    <p:sldId id="522" r:id="rId8"/>
    <p:sldId id="523" r:id="rId9"/>
    <p:sldId id="570" r:id="rId10"/>
    <p:sldId id="532" r:id="rId11"/>
    <p:sldId id="525" r:id="rId12"/>
    <p:sldId id="534" r:id="rId13"/>
    <p:sldId id="536" r:id="rId14"/>
    <p:sldId id="537" r:id="rId15"/>
    <p:sldId id="526" r:id="rId16"/>
    <p:sldId id="539" r:id="rId17"/>
    <p:sldId id="541" r:id="rId18"/>
    <p:sldId id="520" r:id="rId19"/>
    <p:sldId id="544" r:id="rId20"/>
    <p:sldId id="545" r:id="rId21"/>
    <p:sldId id="548" r:id="rId22"/>
    <p:sldId id="549" r:id="rId23"/>
    <p:sldId id="551" r:id="rId24"/>
    <p:sldId id="550" r:id="rId25"/>
    <p:sldId id="661" r:id="rId26"/>
    <p:sldId id="662" r:id="rId27"/>
    <p:sldId id="663" r:id="rId28"/>
    <p:sldId id="664" r:id="rId29"/>
    <p:sldId id="665" r:id="rId30"/>
    <p:sldId id="558" r:id="rId31"/>
    <p:sldId id="656" r:id="rId32"/>
    <p:sldId id="655" r:id="rId33"/>
    <p:sldId id="657" r:id="rId34"/>
    <p:sldId id="658" r:id="rId35"/>
    <p:sldId id="659" r:id="rId36"/>
    <p:sldId id="559" r:id="rId37"/>
    <p:sldId id="561" r:id="rId38"/>
    <p:sldId id="589" r:id="rId39"/>
    <p:sldId id="590" r:id="rId40"/>
    <p:sldId id="598" r:id="rId41"/>
    <p:sldId id="591" r:id="rId42"/>
    <p:sldId id="573" r:id="rId43"/>
    <p:sldId id="562" r:id="rId44"/>
    <p:sldId id="563" r:id="rId45"/>
    <p:sldId id="566" r:id="rId46"/>
    <p:sldId id="565" r:id="rId47"/>
    <p:sldId id="564" r:id="rId48"/>
    <p:sldId id="568" r:id="rId49"/>
    <p:sldId id="569" r:id="rId50"/>
    <p:sldId id="571" r:id="rId51"/>
    <p:sldId id="609" r:id="rId52"/>
    <p:sldId id="574" r:id="rId53"/>
    <p:sldId id="572" r:id="rId54"/>
    <p:sldId id="583" r:id="rId55"/>
    <p:sldId id="584" r:id="rId56"/>
    <p:sldId id="585" r:id="rId57"/>
    <p:sldId id="586" r:id="rId58"/>
    <p:sldId id="587" r:id="rId59"/>
    <p:sldId id="629" r:id="rId60"/>
    <p:sldId id="588" r:id="rId61"/>
    <p:sldId id="593" r:id="rId62"/>
    <p:sldId id="599" r:id="rId63"/>
    <p:sldId id="600" r:id="rId64"/>
    <p:sldId id="601" r:id="rId65"/>
    <p:sldId id="602" r:id="rId66"/>
    <p:sldId id="612" r:id="rId67"/>
    <p:sldId id="611" r:id="rId68"/>
    <p:sldId id="594" r:id="rId69"/>
    <p:sldId id="596" r:id="rId70"/>
    <p:sldId id="595" r:id="rId71"/>
    <p:sldId id="597" r:id="rId72"/>
    <p:sldId id="603" r:id="rId73"/>
    <p:sldId id="604" r:id="rId74"/>
    <p:sldId id="605" r:id="rId75"/>
    <p:sldId id="606" r:id="rId76"/>
    <p:sldId id="607" r:id="rId77"/>
    <p:sldId id="614" r:id="rId78"/>
    <p:sldId id="667" r:id="rId79"/>
    <p:sldId id="615" r:id="rId80"/>
    <p:sldId id="625" r:id="rId81"/>
    <p:sldId id="624" r:id="rId82"/>
    <p:sldId id="616" r:id="rId83"/>
    <p:sldId id="627" r:id="rId84"/>
    <p:sldId id="617" r:id="rId85"/>
    <p:sldId id="626" r:id="rId86"/>
    <p:sldId id="630" r:id="rId87"/>
    <p:sldId id="649" r:id="rId88"/>
    <p:sldId id="618" r:id="rId89"/>
    <p:sldId id="628" r:id="rId90"/>
    <p:sldId id="619" r:id="rId91"/>
    <p:sldId id="640" r:id="rId92"/>
    <p:sldId id="631" r:id="rId93"/>
    <p:sldId id="620" r:id="rId94"/>
    <p:sldId id="642" r:id="rId95"/>
    <p:sldId id="643" r:id="rId96"/>
    <p:sldId id="647" r:id="rId97"/>
    <p:sldId id="608" r:id="rId98"/>
    <p:sldId id="613" r:id="rId99"/>
    <p:sldId id="666" r:id="rId100"/>
    <p:sldId id="644" r:id="rId101"/>
    <p:sldId id="645" r:id="rId102"/>
    <p:sldId id="641" r:id="rId103"/>
    <p:sldId id="639" r:id="rId104"/>
    <p:sldId id="646" r:id="rId105"/>
    <p:sldId id="650" r:id="rId106"/>
    <p:sldId id="652" r:id="rId107"/>
    <p:sldId id="653" r:id="rId108"/>
    <p:sldId id="654" r:id="rId109"/>
  </p:sldIdLst>
  <p:sldSz cx="9144000" cy="6858000" type="screen4x3"/>
  <p:notesSz cx="7099300" cy="10234613"/>
  <p:defaultTextStyle>
    <a:defPPr>
      <a:defRPr lang="ja-JP"/>
    </a:defPPr>
    <a:lvl1pPr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FF00"/>
    <a:srgbClr val="003300"/>
    <a:srgbClr val="FFFF99"/>
    <a:srgbClr val="000000"/>
    <a:srgbClr val="FF33CC"/>
    <a:srgbClr val="FF66CC"/>
    <a:srgbClr val="CCFF99"/>
    <a:srgbClr val="99FF99"/>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2" autoAdjust="0"/>
    <p:restoredTop sz="58929" autoAdjust="0"/>
  </p:normalViewPr>
  <p:slideViewPr>
    <p:cSldViewPr>
      <p:cViewPr varScale="1">
        <p:scale>
          <a:sx n="39" d="100"/>
          <a:sy n="39" d="100"/>
        </p:scale>
        <p:origin x="2292" y="42"/>
      </p:cViewPr>
      <p:guideLst>
        <p:guide orient="horz" pos="4319"/>
        <p:guide pos="5759"/>
      </p:guideLst>
    </p:cSldViewPr>
  </p:slideViewPr>
  <p:outlineViewPr>
    <p:cViewPr>
      <p:scale>
        <a:sx n="33" d="100"/>
        <a:sy n="33" d="100"/>
      </p:scale>
      <p:origin x="0" y="2412"/>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eaLnBrk="1" hangingPunct="1">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eaLnBrk="1" hangingPunct="1">
              <a:defRPr sz="1300">
                <a:latin typeface="Arial" panose="020B0604020202020204" pitchFamily="34" charset="0"/>
              </a:defRPr>
            </a:lvl1pPr>
          </a:lstStyle>
          <a:p>
            <a:pPr>
              <a:defRPr/>
            </a:pPr>
            <a:fld id="{AC58C273-12B7-4758-8637-C68B47B7F4C1}" type="slidenum">
              <a:rPr lang="en-US" altLang="ja-JP"/>
              <a:pPr>
                <a:defRPr/>
              </a:pPr>
              <a:t>‹#›</a:t>
            </a:fld>
            <a:endParaRPr lang="en-US" altLang="ja-JP"/>
          </a:p>
        </p:txBody>
      </p:sp>
    </p:spTree>
    <p:extLst>
      <p:ext uri="{BB962C8B-B14F-4D97-AF65-F5344CB8AC3E}">
        <p14:creationId xmlns:p14="http://schemas.microsoft.com/office/powerpoint/2010/main" val="1522220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8B6BF43D-63DF-472C-AC5F-AD58D41BB184}" type="datetimeFigureOut">
              <a:rPr kumimoji="1" lang="ja-JP" altLang="en-US" smtClean="0"/>
              <a:t>2023/5/13</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66320000-1DA8-4533-97CF-5F088F591C80}" type="slidenum">
              <a:rPr kumimoji="1" lang="ja-JP" altLang="en-US" smtClean="0"/>
              <a:t>‹#›</a:t>
            </a:fld>
            <a:endParaRPr kumimoji="1" lang="ja-JP" altLang="en-US"/>
          </a:p>
        </p:txBody>
      </p:sp>
    </p:spTree>
    <p:extLst>
      <p:ext uri="{BB962C8B-B14F-4D97-AF65-F5344CB8AC3E}">
        <p14:creationId xmlns:p14="http://schemas.microsoft.com/office/powerpoint/2010/main" val="28294013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8</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a:t>
            </a:fld>
            <a:endParaRPr kumimoji="1" lang="ja-JP" altLang="en-US"/>
          </a:p>
        </p:txBody>
      </p:sp>
    </p:spTree>
    <p:extLst>
      <p:ext uri="{BB962C8B-B14F-4D97-AF65-F5344CB8AC3E}">
        <p14:creationId xmlns:p14="http://schemas.microsoft.com/office/powerpoint/2010/main" val="1832189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 </a:t>
            </a:r>
            <a:r>
              <a:rPr kumimoji="1" lang="en-US" altLang="ja-JP" dirty="0"/>
              <a:t>Stack </a:t>
            </a:r>
            <a:r>
              <a:rPr kumimoji="1" lang="ja-JP" altLang="en-US" dirty="0"/>
              <a:t>に数値を積む </a:t>
            </a:r>
            <a:r>
              <a:rPr kumimoji="1" lang="en-US" altLang="ja-JP" dirty="0"/>
              <a:t>PUSHI </a:t>
            </a:r>
            <a:r>
              <a:rPr kumimoji="1" lang="ja-JP" altLang="en-US" dirty="0"/>
              <a:t>命令です。</a:t>
            </a:r>
            <a:endParaRPr kumimoji="1" lang="en-US" altLang="ja-JP" dirty="0"/>
          </a:p>
          <a:p>
            <a:r>
              <a:rPr kumimoji="1" lang="ja-JP" altLang="en-US" dirty="0"/>
              <a:t>この命令は、オペランドで指定した整数値がスタックトップに積まれます。</a:t>
            </a:r>
            <a:endParaRPr kumimoji="1" lang="en-US" altLang="ja-JP" dirty="0"/>
          </a:p>
          <a:p>
            <a:r>
              <a:rPr kumimoji="1" lang="ja-JP" altLang="en-US" dirty="0"/>
              <a:t>整数 </a:t>
            </a:r>
            <a:r>
              <a:rPr kumimoji="1" lang="en-US" altLang="ja-JP" dirty="0" err="1"/>
              <a:t>i</a:t>
            </a:r>
            <a:r>
              <a:rPr kumimoji="1" lang="en-US" altLang="ja-JP" dirty="0"/>
              <a:t> </a:t>
            </a:r>
            <a:r>
              <a:rPr kumimoji="1" lang="ja-JP" altLang="en-US" dirty="0"/>
              <a:t>をスタックに積むのであれば</a:t>
            </a:r>
            <a:endParaRPr kumimoji="1" lang="en-US" altLang="ja-JP" dirty="0"/>
          </a:p>
          <a:p>
            <a:r>
              <a:rPr kumimoji="1" lang="en-US" altLang="ja-JP" dirty="0"/>
              <a:t>PUSHI </a:t>
            </a:r>
            <a:r>
              <a:rPr kumimoji="1" lang="en-US" altLang="ja-JP" dirty="0" err="1"/>
              <a:t>i</a:t>
            </a:r>
            <a:endParaRPr kumimoji="1" lang="en-US" altLang="ja-JP" dirty="0"/>
          </a:p>
          <a:p>
            <a:r>
              <a:rPr kumimoji="1" lang="ja-JP" altLang="en-US" dirty="0"/>
              <a:t>とします。</a:t>
            </a:r>
            <a:endParaRPr kumimoji="1" lang="en-US" altLang="ja-JP" dirty="0"/>
          </a:p>
          <a:p>
            <a:r>
              <a:rPr kumimoji="1" lang="ja-JP" altLang="en-US" dirty="0"/>
              <a:t>例えば、</a:t>
            </a:r>
            <a:r>
              <a:rPr kumimoji="1" lang="en-US" altLang="ja-JP" dirty="0"/>
              <a:t>Stack </a:t>
            </a:r>
            <a:r>
              <a:rPr kumimoji="1" lang="ja-JP" altLang="en-US" dirty="0"/>
              <a:t>が右の図の状態のときに、</a:t>
            </a:r>
            <a:endParaRPr kumimoji="1" lang="en-US" altLang="ja-JP" dirty="0"/>
          </a:p>
          <a:p>
            <a:r>
              <a:rPr kumimoji="1" lang="en-US" altLang="ja-JP" dirty="0"/>
              <a:t>PUSHI 5 </a:t>
            </a:r>
          </a:p>
          <a:p>
            <a:r>
              <a:rPr kumimoji="1" lang="ja-JP" altLang="en-US" dirty="0"/>
              <a:t>を実行すると、スタックトップに </a:t>
            </a:r>
            <a:r>
              <a:rPr kumimoji="1" lang="en-US" altLang="ja-JP" dirty="0"/>
              <a:t>5 </a:t>
            </a:r>
            <a:r>
              <a:rPr kumimoji="1" lang="ja-JP" altLang="en-US" dirty="0"/>
              <a:t>が積まれます。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a:t>
            </a:fld>
            <a:endParaRPr kumimoji="1" lang="ja-JP" altLang="en-US"/>
          </a:p>
        </p:txBody>
      </p:sp>
    </p:spTree>
    <p:extLst>
      <p:ext uri="{BB962C8B-B14F-4D97-AF65-F5344CB8AC3E}">
        <p14:creationId xmlns:p14="http://schemas.microsoft.com/office/powerpoint/2010/main" val="344489375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a:t>
            </a:r>
            <a:r>
              <a:rPr kumimoji="1" lang="en-US" altLang="ja-JP" dirty="0"/>
              <a:t>1 </a:t>
            </a:r>
            <a:r>
              <a:rPr kumimoji="1" lang="ja-JP" altLang="en-US" dirty="0"/>
              <a:t>と 式</a:t>
            </a:r>
            <a:r>
              <a:rPr kumimoji="1" lang="en-US" altLang="ja-JP" dirty="0"/>
              <a:t>3 </a:t>
            </a:r>
            <a:r>
              <a:rPr kumimoji="1" lang="ja-JP" altLang="en-US" dirty="0"/>
              <a:t>が複数の式の並びになっている場合は、</a:t>
            </a:r>
            <a:endParaRPr kumimoji="1" lang="en-US" altLang="ja-JP" dirty="0"/>
          </a:p>
          <a:p>
            <a:r>
              <a:rPr kumimoji="1" lang="ja-JP" altLang="en-US" dirty="0"/>
              <a:t>それぞれ複数の式のコードを書き、各式の最後に</a:t>
            </a:r>
            <a:r>
              <a:rPr kumimoji="1" lang="en-US" altLang="ja-JP" dirty="0"/>
              <a:t>REMOVE </a:t>
            </a:r>
            <a:r>
              <a:rPr kumimoji="1" lang="ja-JP" altLang="en-US" dirty="0"/>
              <a:t>を付けます。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100</a:t>
            </a:fld>
            <a:endParaRPr kumimoji="1" lang="ja-JP" altLang="en-US"/>
          </a:p>
        </p:txBody>
      </p:sp>
    </p:spTree>
    <p:extLst>
      <p:ext uri="{BB962C8B-B14F-4D97-AF65-F5344CB8AC3E}">
        <p14:creationId xmlns:p14="http://schemas.microsoft.com/office/powerpoint/2010/main" val="218929035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a:t>
            </a:r>
            <a:r>
              <a:rPr kumimoji="1" lang="en-US" altLang="ja-JP" dirty="0"/>
              <a:t>2</a:t>
            </a:r>
            <a:r>
              <a:rPr kumimoji="1" lang="ja-JP" altLang="en-US" dirty="0"/>
              <a:t>を省略した場合は無限ループになります。</a:t>
            </a:r>
            <a:endParaRPr kumimoji="1" lang="en-US" altLang="ja-JP" dirty="0"/>
          </a:p>
          <a:p>
            <a:r>
              <a:rPr kumimoji="1" lang="ja-JP" altLang="en-US" dirty="0"/>
              <a:t>この場合は、式の外へ出る分岐命令が無くなります。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101</a:t>
            </a:fld>
            <a:endParaRPr kumimoji="1" lang="ja-JP" altLang="en-US"/>
          </a:p>
        </p:txBody>
      </p:sp>
    </p:spTree>
    <p:extLst>
      <p:ext uri="{BB962C8B-B14F-4D97-AF65-F5344CB8AC3E}">
        <p14:creationId xmlns:p14="http://schemas.microsoft.com/office/powerpoint/2010/main" val="138318632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switch-case </a:t>
            </a:r>
            <a:r>
              <a:rPr kumimoji="1" lang="ja-JP" altLang="en-US" dirty="0"/>
              <a:t>文です。</a:t>
            </a:r>
            <a:endParaRPr kumimoji="1" lang="en-US" altLang="ja-JP" dirty="0"/>
          </a:p>
          <a:p>
            <a:r>
              <a:rPr kumimoji="1" lang="en-US" altLang="ja-JP" dirty="0"/>
              <a:t>switch </a:t>
            </a:r>
            <a:r>
              <a:rPr kumimoji="1" lang="ja-JP" altLang="en-US" dirty="0"/>
              <a:t>文は、先頭の判定式の値と等しい </a:t>
            </a:r>
            <a:r>
              <a:rPr kumimoji="1" lang="en-US" altLang="ja-JP" dirty="0"/>
              <a:t>case </a:t>
            </a:r>
            <a:r>
              <a:rPr kumimoji="1" lang="ja-JP" altLang="en-US" dirty="0"/>
              <a:t>値ラベルに飛びます。</a:t>
            </a:r>
            <a:endParaRPr kumimoji="1" lang="en-US" altLang="ja-JP" dirty="0"/>
          </a:p>
          <a:p>
            <a:r>
              <a:rPr kumimoji="1" lang="ja-JP" altLang="en-US" dirty="0"/>
              <a:t>まず判定式のコードを積み、</a:t>
            </a:r>
            <a:endParaRPr kumimoji="1" lang="en-US" altLang="ja-JP" dirty="0"/>
          </a:p>
          <a:p>
            <a:r>
              <a:rPr kumimoji="1" lang="ja-JP" altLang="en-US" dirty="0"/>
              <a:t>最初の</a:t>
            </a:r>
            <a:r>
              <a:rPr kumimoji="1" lang="en-US" altLang="ja-JP" dirty="0"/>
              <a:t>case </a:t>
            </a:r>
            <a:r>
              <a:rPr kumimoji="1" lang="ja-JP" altLang="en-US" dirty="0"/>
              <a:t>値ラベルに </a:t>
            </a:r>
            <a:r>
              <a:rPr kumimoji="1" lang="en-US" altLang="ja-JP" dirty="0"/>
              <a:t>JUMP </a:t>
            </a:r>
            <a:r>
              <a:rPr kumimoji="1" lang="ja-JP" altLang="en-US" dirty="0"/>
              <a:t>します。</a:t>
            </a:r>
            <a:endParaRPr kumimoji="1" lang="en-US" altLang="ja-JP" dirty="0"/>
          </a:p>
          <a:p>
            <a:r>
              <a:rPr kumimoji="1" lang="en-US" altLang="ja-JP" dirty="0"/>
              <a:t>switch </a:t>
            </a:r>
            <a:r>
              <a:rPr kumimoji="1" lang="ja-JP" altLang="en-US" dirty="0"/>
              <a:t>文から出てきたときには、スタックトップに判定式の値が残っていますので、</a:t>
            </a:r>
            <a:endParaRPr kumimoji="1" lang="en-US" altLang="ja-JP" dirty="0"/>
          </a:p>
          <a:p>
            <a:r>
              <a:rPr kumimoji="1" lang="en-US" altLang="ja-JP" dirty="0"/>
              <a:t>REMOVE </a:t>
            </a:r>
            <a:r>
              <a:rPr kumimoji="1" lang="ja-JP" altLang="en-US" dirty="0"/>
              <a:t>で削除します。</a:t>
            </a:r>
            <a:endParaRPr kumimoji="1" lang="en-US" altLang="ja-JP" dirty="0"/>
          </a:p>
          <a:p>
            <a:r>
              <a:rPr kumimoji="1" lang="en-US" altLang="ja-JP" dirty="0"/>
              <a:t>case </a:t>
            </a:r>
            <a:r>
              <a:rPr kumimoji="1" lang="ja-JP" altLang="en-US" dirty="0"/>
              <a:t>値ラベルは、</a:t>
            </a:r>
            <a:r>
              <a:rPr kumimoji="1" lang="en-US" altLang="ja-JP" dirty="0"/>
              <a:t>COPY </a:t>
            </a:r>
            <a:r>
              <a:rPr kumimoji="1" lang="ja-JP" altLang="en-US" dirty="0"/>
              <a:t>でまずスタックトップにある判定式の値をコピーします。</a:t>
            </a:r>
            <a:endParaRPr kumimoji="1" lang="en-US" altLang="ja-JP" dirty="0"/>
          </a:p>
          <a:p>
            <a:r>
              <a:rPr kumimoji="1" lang="en-US" altLang="ja-JP" dirty="0"/>
              <a:t>case </a:t>
            </a:r>
            <a:r>
              <a:rPr kumimoji="1" lang="ja-JP" altLang="en-US" dirty="0"/>
              <a:t>の値を積み、</a:t>
            </a:r>
            <a:r>
              <a:rPr kumimoji="1" lang="en-US" altLang="ja-JP" dirty="0"/>
              <a:t>COMP </a:t>
            </a:r>
            <a:r>
              <a:rPr kumimoji="1" lang="ja-JP" altLang="en-US" dirty="0"/>
              <a:t>で 判定値と比較します。</a:t>
            </a:r>
            <a:endParaRPr kumimoji="1" lang="en-US" altLang="ja-JP" dirty="0"/>
          </a:p>
          <a:p>
            <a:r>
              <a:rPr kumimoji="1" lang="en-US" altLang="ja-JP" dirty="0"/>
              <a:t>case </a:t>
            </a:r>
            <a:r>
              <a:rPr kumimoji="1" lang="ja-JP" altLang="en-US" dirty="0"/>
              <a:t>値と判定値が異なれば </a:t>
            </a:r>
            <a:r>
              <a:rPr kumimoji="1" lang="en-US" altLang="ja-JP" dirty="0"/>
              <a:t>BNW </a:t>
            </a:r>
            <a:r>
              <a:rPr kumimoji="1" lang="ja-JP" altLang="en-US" dirty="0"/>
              <a:t>で次の </a:t>
            </a:r>
            <a:r>
              <a:rPr kumimoji="1" lang="en-US" altLang="ja-JP" dirty="0"/>
              <a:t>case</a:t>
            </a:r>
            <a:r>
              <a:rPr kumimoji="1" lang="ja-JP" altLang="en-US" dirty="0"/>
              <a:t>値ラベルへ飛びます。</a:t>
            </a:r>
            <a:endParaRPr kumimoji="1" lang="en-US" altLang="ja-JP" dirty="0"/>
          </a:p>
          <a:p>
            <a:r>
              <a:rPr kumimoji="1" lang="en-US" altLang="ja-JP" dirty="0"/>
              <a:t>JUMP </a:t>
            </a:r>
            <a:r>
              <a:rPr kumimoji="1" lang="ja-JP" altLang="en-US" dirty="0"/>
              <a:t>で</a:t>
            </a:r>
            <a:r>
              <a:rPr kumimoji="1" lang="en-US" altLang="ja-JP" dirty="0"/>
              <a:t>case </a:t>
            </a:r>
            <a:r>
              <a:rPr kumimoji="1" lang="ja-JP" altLang="en-US" dirty="0"/>
              <a:t>値ラベルに飛んでこずに、上から来た場合は </a:t>
            </a:r>
            <a:r>
              <a:rPr kumimoji="1" lang="en-US" altLang="ja-JP" dirty="0"/>
              <a:t>case </a:t>
            </a:r>
            <a:r>
              <a:rPr kumimoji="1" lang="ja-JP" altLang="en-US" dirty="0"/>
              <a:t>値の判定を飛ばしますので、</a:t>
            </a:r>
            <a:endParaRPr kumimoji="1" lang="en-US" altLang="ja-JP" dirty="0"/>
          </a:p>
          <a:p>
            <a:r>
              <a:rPr kumimoji="1" lang="en-US" altLang="ja-JP" dirty="0"/>
              <a:t>case</a:t>
            </a:r>
            <a:r>
              <a:rPr kumimoji="1" lang="ja-JP" altLang="en-US" dirty="0"/>
              <a:t>値の先頭には、</a:t>
            </a:r>
            <a:r>
              <a:rPr kumimoji="1" lang="en-US" altLang="ja-JP" dirty="0"/>
              <a:t>case</a:t>
            </a:r>
            <a:r>
              <a:rPr kumimoji="1" lang="ja-JP" altLang="en-US" dirty="0"/>
              <a:t>値判定を飛ばす </a:t>
            </a:r>
            <a:r>
              <a:rPr kumimoji="1" lang="en-US" altLang="ja-JP" dirty="0"/>
              <a:t>JUMP</a:t>
            </a:r>
            <a:r>
              <a:rPr kumimoji="1" lang="ja-JP" altLang="en-US" dirty="0"/>
              <a:t>命令を付けます、</a:t>
            </a:r>
            <a:endParaRPr kumimoji="1" lang="en-US" altLang="ja-JP" dirty="0"/>
          </a:p>
          <a:p>
            <a:r>
              <a:rPr kumimoji="1" lang="en-US" altLang="ja-JP" dirty="0"/>
              <a:t>default </a:t>
            </a:r>
            <a:r>
              <a:rPr kumimoji="1" lang="ja-JP" altLang="en-US" dirty="0"/>
              <a:t>ラヴェルは、</a:t>
            </a:r>
            <a:r>
              <a:rPr kumimoji="1" lang="en-US" altLang="ja-JP" dirty="0"/>
              <a:t>JUMP </a:t>
            </a:r>
            <a:r>
              <a:rPr kumimoji="1" lang="ja-JP" altLang="en-US" dirty="0"/>
              <a:t>の飛び先のラベルのみでコードはありません。</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102</a:t>
            </a:fld>
            <a:endParaRPr kumimoji="1" lang="ja-JP" altLang="en-US"/>
          </a:p>
        </p:txBody>
      </p:sp>
    </p:spTree>
    <p:extLst>
      <p:ext uri="{BB962C8B-B14F-4D97-AF65-F5344CB8AC3E}">
        <p14:creationId xmlns:p14="http://schemas.microsoft.com/office/powerpoint/2010/main" val="16624879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a:t>
            </a:r>
            <a:r>
              <a:rPr kumimoji="1" lang="en-US" altLang="ja-JP" dirty="0"/>
              <a:t>switch-case </a:t>
            </a:r>
            <a:r>
              <a:rPr kumimoji="1" lang="ja-JP" altLang="en-US" dirty="0"/>
              <a:t>文の場合、</a:t>
            </a:r>
            <a:endParaRPr kumimoji="1" lang="en-US" altLang="ja-JP" dirty="0"/>
          </a:p>
          <a:p>
            <a:r>
              <a:rPr kumimoji="1" lang="ja-JP" altLang="en-US" dirty="0"/>
              <a:t>アセンブラコードはこのようになります。</a:t>
            </a:r>
            <a:endParaRPr kumimoji="1" lang="en-US" altLang="ja-JP" dirty="0"/>
          </a:p>
          <a:p>
            <a:r>
              <a:rPr kumimoji="1" lang="ja-JP" altLang="en-US" dirty="0"/>
              <a:t>判定式を積んだ後、最初の </a:t>
            </a:r>
            <a:r>
              <a:rPr kumimoji="1" lang="en-US" altLang="ja-JP" dirty="0"/>
              <a:t>case</a:t>
            </a:r>
            <a:r>
              <a:rPr kumimoji="1" lang="ja-JP" altLang="en-US" dirty="0"/>
              <a:t>値ラベル </a:t>
            </a:r>
            <a:r>
              <a:rPr kumimoji="1" lang="en-US" altLang="ja-JP" dirty="0"/>
              <a:t>L1 </a:t>
            </a:r>
            <a:r>
              <a:rPr kumimoji="1" lang="ja-JP" altLang="en-US" dirty="0"/>
              <a:t>に飛びます。</a:t>
            </a:r>
            <a:endParaRPr kumimoji="1" lang="en-US" altLang="ja-JP" dirty="0"/>
          </a:p>
          <a:p>
            <a:r>
              <a:rPr kumimoji="1" lang="en-US" altLang="ja-JP" dirty="0"/>
              <a:t>case</a:t>
            </a:r>
            <a:r>
              <a:rPr kumimoji="1" lang="ja-JP" altLang="en-US" dirty="0"/>
              <a:t>値と判定式が一致しなかった場合は、次の</a:t>
            </a:r>
            <a:r>
              <a:rPr kumimoji="1" lang="en-US" altLang="ja-JP" dirty="0"/>
              <a:t>case</a:t>
            </a:r>
            <a:r>
              <a:rPr kumimoji="1" lang="ja-JP" altLang="en-US" dirty="0"/>
              <a:t>値ラヴェル</a:t>
            </a:r>
            <a:r>
              <a:rPr kumimoji="1" lang="en-US" altLang="ja-JP" dirty="0"/>
              <a:t>L2 </a:t>
            </a:r>
            <a:r>
              <a:rPr kumimoji="1" lang="ja-JP" altLang="en-US" dirty="0"/>
              <a:t>に飛びます。</a:t>
            </a:r>
            <a:endParaRPr kumimoji="1" lang="en-US" altLang="ja-JP" dirty="0"/>
          </a:p>
          <a:p>
            <a:r>
              <a:rPr kumimoji="1" lang="ja-JP" altLang="en-US" dirty="0"/>
              <a:t>以下、</a:t>
            </a:r>
            <a:r>
              <a:rPr kumimoji="1" lang="en-US" altLang="ja-JP" dirty="0"/>
              <a:t>case </a:t>
            </a:r>
            <a:r>
              <a:rPr kumimoji="1" lang="ja-JP" altLang="en-US" dirty="0"/>
              <a:t>値と判定式が一致しなかった場合は次の </a:t>
            </a:r>
            <a:r>
              <a:rPr kumimoji="1" lang="en-US" altLang="ja-JP" dirty="0"/>
              <a:t>case</a:t>
            </a:r>
            <a:r>
              <a:rPr kumimoji="1" lang="ja-JP" altLang="en-US" dirty="0"/>
              <a:t>値ラベルに飛び、</a:t>
            </a:r>
            <a:endParaRPr kumimoji="1" lang="en-US" altLang="ja-JP" dirty="0"/>
          </a:p>
          <a:p>
            <a:r>
              <a:rPr kumimoji="1" lang="ja-JP" altLang="en-US" dirty="0"/>
              <a:t>最後に </a:t>
            </a:r>
            <a:r>
              <a:rPr kumimoji="1" lang="en-US" altLang="ja-JP" dirty="0"/>
              <a:t>default </a:t>
            </a:r>
            <a:r>
              <a:rPr kumimoji="1" lang="ja-JP" altLang="en-US" dirty="0"/>
              <a:t>ラベルに飛びます。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103</a:t>
            </a:fld>
            <a:endParaRPr kumimoji="1" lang="ja-JP" altLang="en-US"/>
          </a:p>
        </p:txBody>
      </p:sp>
    </p:spTree>
    <p:extLst>
      <p:ext uri="{BB962C8B-B14F-4D97-AF65-F5344CB8AC3E}">
        <p14:creationId xmlns:p14="http://schemas.microsoft.com/office/powerpoint/2010/main" val="403087338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こちらは、判定式が </a:t>
            </a:r>
            <a:r>
              <a:rPr kumimoji="1" lang="en-US" altLang="ja-JP" dirty="0"/>
              <a:t>&lt;Const&gt;1 </a:t>
            </a:r>
            <a:r>
              <a:rPr kumimoji="1" lang="ja-JP" altLang="en-US" dirty="0"/>
              <a:t>と </a:t>
            </a:r>
            <a:r>
              <a:rPr kumimoji="1" lang="en-US" altLang="ja-JP" dirty="0"/>
              <a:t>&lt;Const&gt;2 </a:t>
            </a:r>
            <a:r>
              <a:rPr kumimoji="1" lang="ja-JP" altLang="en-US" dirty="0"/>
              <a:t>どちらかに一致した場合に </a:t>
            </a:r>
            <a:endParaRPr kumimoji="1" lang="en-US" altLang="ja-JP" dirty="0"/>
          </a:p>
          <a:p>
            <a:r>
              <a:rPr kumimoji="1" lang="en-US" altLang="ja-JP" dirty="0"/>
              <a:t>&lt;Statement&gt;1 </a:t>
            </a:r>
            <a:r>
              <a:rPr kumimoji="1" lang="ja-JP" altLang="en-US" dirty="0"/>
              <a:t>を実行する </a:t>
            </a:r>
            <a:r>
              <a:rPr kumimoji="1" lang="en-US" altLang="ja-JP" dirty="0"/>
              <a:t>switch-case </a:t>
            </a:r>
            <a:r>
              <a:rPr kumimoji="1" lang="ja-JP" altLang="en-US" dirty="0"/>
              <a:t>文です。</a:t>
            </a:r>
            <a:endParaRPr kumimoji="1" lang="en-US" altLang="ja-JP" dirty="0"/>
          </a:p>
          <a:p>
            <a:r>
              <a:rPr kumimoji="1" lang="ja-JP" altLang="en-US" dirty="0"/>
              <a:t>判定式が、</a:t>
            </a:r>
            <a:r>
              <a:rPr kumimoji="1" lang="en-US" altLang="ja-JP" dirty="0"/>
              <a:t>&lt;Const&gt;1 </a:t>
            </a:r>
            <a:r>
              <a:rPr kumimoji="1" lang="ja-JP" altLang="en-US" dirty="0"/>
              <a:t>と一致した場合、</a:t>
            </a:r>
            <a:endParaRPr kumimoji="1" lang="en-US" altLang="ja-JP" dirty="0"/>
          </a:p>
          <a:p>
            <a:r>
              <a:rPr kumimoji="1" lang="en-US" altLang="ja-JP" dirty="0"/>
              <a:t>&lt;Const&gt;2 </a:t>
            </a:r>
            <a:r>
              <a:rPr kumimoji="1" lang="ja-JP" altLang="en-US" dirty="0"/>
              <a:t>の</a:t>
            </a:r>
            <a:r>
              <a:rPr kumimoji="1" lang="en-US" altLang="ja-JP" dirty="0"/>
              <a:t>case </a:t>
            </a:r>
            <a:r>
              <a:rPr kumimoji="1" lang="ja-JP" altLang="en-US" dirty="0"/>
              <a:t>値ラベルの前の </a:t>
            </a:r>
            <a:r>
              <a:rPr kumimoji="1" lang="en-US" altLang="ja-JP" dirty="0"/>
              <a:t>JUMP (L2’) </a:t>
            </a:r>
            <a:r>
              <a:rPr kumimoji="1" lang="ja-JP" altLang="en-US" dirty="0"/>
              <a:t>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&lt;Const&gt;2 </a:t>
            </a:r>
            <a:r>
              <a:rPr kumimoji="1" lang="ja-JP" altLang="en-US" dirty="0"/>
              <a:t>の判定は飛ばされます。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104</a:t>
            </a:fld>
            <a:endParaRPr kumimoji="1" lang="ja-JP" altLang="en-US"/>
          </a:p>
        </p:txBody>
      </p:sp>
    </p:spTree>
    <p:extLst>
      <p:ext uri="{BB962C8B-B14F-4D97-AF65-F5344CB8AC3E}">
        <p14:creationId xmlns:p14="http://schemas.microsoft.com/office/powerpoint/2010/main" val="3838657822"/>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最後は文字列操作です。</a:t>
            </a:r>
            <a:endParaRPr kumimoji="1" lang="en-US" altLang="ja-JP" dirty="0"/>
          </a:p>
          <a:p>
            <a:r>
              <a:rPr kumimoji="1" lang="ja-JP" altLang="en-US" dirty="0"/>
              <a:t>文字列操作の例として、文字列、あるいは配列の中身を文字列として表示する命令が考えられます。</a:t>
            </a:r>
            <a:endParaRPr kumimoji="1" lang="en-US" altLang="ja-JP" dirty="0"/>
          </a:p>
          <a:p>
            <a:r>
              <a:rPr kumimoji="1" lang="ja-JP" altLang="en-US" dirty="0"/>
              <a:t>例えば、</a:t>
            </a:r>
            <a:r>
              <a:rPr kumimoji="1" lang="en-US" altLang="ja-JP" dirty="0" err="1"/>
              <a:t>outputstr</a:t>
            </a:r>
            <a:r>
              <a:rPr kumimoji="1" lang="en-US" altLang="ja-JP" dirty="0"/>
              <a:t> </a:t>
            </a:r>
            <a:r>
              <a:rPr kumimoji="1" lang="ja-JP" altLang="en-US" dirty="0"/>
              <a:t>命令というのを加えてみます。</a:t>
            </a:r>
            <a:endParaRPr kumimoji="1" lang="en-US" altLang="ja-JP" dirty="0"/>
          </a:p>
          <a:p>
            <a:r>
              <a:rPr kumimoji="1" lang="en-US" altLang="ja-JP" dirty="0" err="1"/>
              <a:t>outputstr</a:t>
            </a:r>
            <a:r>
              <a:rPr kumimoji="1" lang="en-US" altLang="ja-JP" dirty="0"/>
              <a:t> </a:t>
            </a:r>
            <a:r>
              <a:rPr kumimoji="1" lang="ja-JP" altLang="en-US" dirty="0"/>
              <a:t>命令は、括弧の中に </a:t>
            </a:r>
            <a:r>
              <a:rPr kumimoji="1" lang="en-US" altLang="ja-JP" dirty="0"/>
              <a:t>STRING </a:t>
            </a:r>
            <a:r>
              <a:rPr kumimoji="1" lang="ja-JP" altLang="en-US" dirty="0"/>
              <a:t>または </a:t>
            </a:r>
            <a:r>
              <a:rPr kumimoji="1" lang="en-US" altLang="ja-JP" dirty="0"/>
              <a:t>NAME </a:t>
            </a:r>
            <a:r>
              <a:rPr kumimoji="1" lang="ja-JP" altLang="en-US" dirty="0"/>
              <a:t>が来ます。</a:t>
            </a:r>
            <a:endParaRPr kumimoji="1" lang="en-US" altLang="ja-JP" dirty="0"/>
          </a:p>
          <a:p>
            <a:r>
              <a:rPr kumimoji="1" lang="ja-JP" altLang="en-US" dirty="0"/>
              <a:t>括弧の中が、</a:t>
            </a:r>
            <a:r>
              <a:rPr kumimoji="1" lang="en-US" altLang="ja-JP" dirty="0"/>
              <a:t>STRING</a:t>
            </a:r>
            <a:r>
              <a:rPr kumimoji="1" lang="ja-JP" altLang="en-US" dirty="0"/>
              <a:t> だった場合、</a:t>
            </a:r>
            <a:endParaRPr kumimoji="1" lang="en-US" altLang="ja-JP" dirty="0"/>
          </a:p>
          <a:p>
            <a:r>
              <a:rPr kumimoji="1" lang="ja-JP" altLang="en-US" dirty="0"/>
              <a:t>文字列の先頭の文字から順に、</a:t>
            </a:r>
            <a:r>
              <a:rPr kumimoji="1" lang="en-US" altLang="ja-JP" dirty="0"/>
              <a:t>PUSHI </a:t>
            </a:r>
            <a:r>
              <a:rPr kumimoji="1" lang="ja-JP" altLang="en-US" dirty="0"/>
              <a:t>で文字コードを積み、</a:t>
            </a:r>
            <a:endParaRPr kumimoji="1" lang="en-US" altLang="ja-JP" dirty="0"/>
          </a:p>
          <a:p>
            <a:r>
              <a:rPr kumimoji="1" lang="en-US" altLang="ja-JP" dirty="0"/>
              <a:t>OUTPUTC </a:t>
            </a:r>
            <a:r>
              <a:rPr kumimoji="1" lang="ja-JP" altLang="en-US" dirty="0"/>
              <a:t>で画面に出力する、というのを文字列の長さ分繰り返します。</a:t>
            </a:r>
            <a:endParaRPr kumimoji="1" lang="en-US" altLang="ja-JP" dirty="0"/>
          </a:p>
          <a:p>
            <a:r>
              <a:rPr kumimoji="1" lang="ja-JP" altLang="en-US" dirty="0"/>
              <a:t>文字列が </a:t>
            </a:r>
            <a:r>
              <a:rPr kumimoji="1" lang="en-US" altLang="ja-JP" dirty="0"/>
              <a:t>hello </a:t>
            </a:r>
            <a:r>
              <a:rPr kumimoji="1" lang="ja-JP" altLang="en-US" dirty="0"/>
              <a:t>であれば、</a:t>
            </a:r>
            <a:r>
              <a:rPr kumimoji="1" lang="en-US" altLang="ja-JP" dirty="0"/>
              <a:t>h, e, l, l, o </a:t>
            </a:r>
            <a:r>
              <a:rPr kumimoji="1" lang="ja-JP" altLang="en-US" dirty="0"/>
              <a:t>の文字コードを積んで </a:t>
            </a:r>
            <a:r>
              <a:rPr kumimoji="1" lang="en-US" altLang="ja-JP" dirty="0"/>
              <a:t>OUTPUTC </a:t>
            </a:r>
            <a:r>
              <a:rPr kumimoji="1" lang="ja-JP" altLang="en-US" dirty="0"/>
              <a:t>します。</a:t>
            </a:r>
            <a:endParaRPr kumimoji="1" lang="en-US" altLang="ja-JP" dirty="0"/>
          </a:p>
          <a:p>
            <a:r>
              <a:rPr kumimoji="1" lang="ja-JP" altLang="en-US" dirty="0"/>
              <a:t>最後に改行のために </a:t>
            </a:r>
            <a:r>
              <a:rPr kumimoji="1" lang="en-US" altLang="ja-JP" dirty="0"/>
              <a:t>OUTPUTLN </a:t>
            </a:r>
            <a:r>
              <a:rPr kumimoji="1" lang="ja-JP" altLang="en-US" dirty="0"/>
              <a:t>を付けます。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105</a:t>
            </a:fld>
            <a:endParaRPr kumimoji="1" lang="ja-JP" altLang="en-US"/>
          </a:p>
        </p:txBody>
      </p:sp>
    </p:spTree>
    <p:extLst>
      <p:ext uri="{BB962C8B-B14F-4D97-AF65-F5344CB8AC3E}">
        <p14:creationId xmlns:p14="http://schemas.microsoft.com/office/powerpoint/2010/main" val="319621297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括弧の中身が配列の場合、</a:t>
            </a:r>
            <a:endParaRPr kumimoji="1" lang="en-US" altLang="ja-JP" dirty="0"/>
          </a:p>
          <a:p>
            <a:r>
              <a:rPr kumimoji="1" lang="ja-JP" altLang="en-US" dirty="0"/>
              <a:t>配列の先頭から順に、</a:t>
            </a:r>
            <a:r>
              <a:rPr kumimoji="1" lang="en-US" altLang="ja-JP" dirty="0"/>
              <a:t>PUSH </a:t>
            </a:r>
            <a:r>
              <a:rPr kumimoji="1" lang="ja-JP" altLang="en-US" dirty="0"/>
              <a:t>で 配列の中身を積み、</a:t>
            </a:r>
            <a:endParaRPr kumimoji="1" lang="en-US" altLang="ja-JP" dirty="0"/>
          </a:p>
          <a:p>
            <a:r>
              <a:rPr kumimoji="1" lang="en-US" altLang="ja-JP" dirty="0"/>
              <a:t>OUTPUTC </a:t>
            </a:r>
            <a:r>
              <a:rPr kumimoji="1" lang="ja-JP" altLang="en-US" dirty="0"/>
              <a:t>で画面に出力する、というのを配列の長さ分繰り返します。</a:t>
            </a:r>
            <a:endParaRPr kumimoji="1" lang="en-US" altLang="ja-JP" dirty="0"/>
          </a:p>
          <a:p>
            <a:r>
              <a:rPr kumimoji="1" lang="ja-JP" altLang="en-US" dirty="0"/>
              <a:t>配列が、サイズ </a:t>
            </a:r>
            <a:r>
              <a:rPr kumimoji="1" lang="en-US" altLang="ja-JP" dirty="0"/>
              <a:t>5 </a:t>
            </a:r>
            <a:r>
              <a:rPr kumimoji="1" lang="ja-JP" altLang="en-US" dirty="0"/>
              <a:t>の </a:t>
            </a:r>
            <a:r>
              <a:rPr kumimoji="1" lang="en-US" altLang="ja-JP" dirty="0"/>
              <a:t>str </a:t>
            </a:r>
            <a:r>
              <a:rPr kumimoji="1" lang="ja-JP" altLang="en-US" dirty="0"/>
              <a:t>という配列であれば、</a:t>
            </a:r>
            <a:endParaRPr kumimoji="1" lang="en-US" altLang="ja-JP" dirty="0"/>
          </a:p>
          <a:p>
            <a:r>
              <a:rPr kumimoji="1" lang="en-US" altLang="ja-JP" dirty="0"/>
              <a:t>str[0], str[1], str[2], str[3], str[4] </a:t>
            </a:r>
            <a:r>
              <a:rPr kumimoji="1" lang="ja-JP" altLang="en-US" dirty="0"/>
              <a:t>を積み </a:t>
            </a:r>
            <a:r>
              <a:rPr kumimoji="1" lang="en-US" altLang="ja-JP" dirty="0"/>
              <a:t>OUTPUTC </a:t>
            </a:r>
            <a:r>
              <a:rPr kumimoji="1" lang="ja-JP" altLang="en-US" dirty="0"/>
              <a:t>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106</a:t>
            </a:fld>
            <a:endParaRPr kumimoji="1" lang="ja-JP" altLang="en-US"/>
          </a:p>
        </p:txBody>
      </p:sp>
    </p:spTree>
    <p:extLst>
      <p:ext uri="{BB962C8B-B14F-4D97-AF65-F5344CB8AC3E}">
        <p14:creationId xmlns:p14="http://schemas.microsoft.com/office/powerpoint/2010/main" val="2813892169"/>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文字列操作命令としては、配列に文字列を代入する命令も考えられます。</a:t>
            </a:r>
            <a:endParaRPr kumimoji="1" lang="en-US" altLang="ja-JP" dirty="0"/>
          </a:p>
          <a:p>
            <a:r>
              <a:rPr kumimoji="1" lang="ja-JP" altLang="en-US" dirty="0"/>
              <a:t>例えば、</a:t>
            </a:r>
            <a:r>
              <a:rPr kumimoji="1" lang="en-US" altLang="ja-JP" dirty="0" err="1"/>
              <a:t>setstr</a:t>
            </a:r>
            <a:r>
              <a:rPr kumimoji="1" lang="en-US" altLang="ja-JP" dirty="0"/>
              <a:t> </a:t>
            </a:r>
            <a:r>
              <a:rPr kumimoji="1" lang="ja-JP" altLang="en-US" dirty="0"/>
              <a:t>命令は一つ目の引数の配列に、</a:t>
            </a:r>
            <a:r>
              <a:rPr kumimoji="1" lang="en-US" altLang="ja-JP" dirty="0"/>
              <a:t>2</a:t>
            </a:r>
            <a:r>
              <a:rPr kumimoji="1" lang="ja-JP" altLang="en-US" dirty="0"/>
              <a:t>つ目の引数の文字列あるいは配列の中身を代入するとします。</a:t>
            </a:r>
            <a:endParaRPr kumimoji="1" lang="en-US" altLang="ja-JP" dirty="0"/>
          </a:p>
          <a:p>
            <a:r>
              <a:rPr kumimoji="1" lang="ja-JP" altLang="en-US" dirty="0"/>
              <a:t>例えば、配列 </a:t>
            </a:r>
            <a:r>
              <a:rPr kumimoji="1" lang="en-US" altLang="ja-JP" dirty="0" err="1"/>
              <a:t>mes</a:t>
            </a:r>
            <a:r>
              <a:rPr kumimoji="1" lang="en-US" altLang="ja-JP" dirty="0"/>
              <a:t> </a:t>
            </a:r>
            <a:r>
              <a:rPr kumimoji="1" lang="ja-JP" altLang="en-US" dirty="0"/>
              <a:t>に </a:t>
            </a:r>
            <a:r>
              <a:rPr kumimoji="1" lang="en-US" altLang="ja-JP" dirty="0"/>
              <a:t>“what?” </a:t>
            </a:r>
            <a:r>
              <a:rPr kumimoji="1" lang="ja-JP" altLang="en-US" dirty="0"/>
              <a:t>をいう文字列を代入する場合は、</a:t>
            </a:r>
            <a:endParaRPr kumimoji="1" lang="en-US" altLang="ja-JP" dirty="0"/>
          </a:p>
          <a:p>
            <a:r>
              <a:rPr kumimoji="1" lang="en-US" altLang="ja-JP" dirty="0"/>
              <a:t>PUSHI </a:t>
            </a:r>
            <a:r>
              <a:rPr kumimoji="1" lang="ja-JP" altLang="en-US" dirty="0"/>
              <a:t>で </a:t>
            </a:r>
            <a:r>
              <a:rPr kumimoji="1" lang="en-US" altLang="ja-JP" dirty="0"/>
              <a:t>’w’ </a:t>
            </a:r>
            <a:r>
              <a:rPr kumimoji="1" lang="ja-JP" altLang="en-US" dirty="0"/>
              <a:t>の文字コードを積み、</a:t>
            </a:r>
            <a:r>
              <a:rPr kumimoji="1" lang="en-US" altLang="ja-JP" dirty="0"/>
              <a:t>POP </a:t>
            </a:r>
            <a:r>
              <a:rPr kumimoji="1" lang="ja-JP" altLang="en-US" dirty="0"/>
              <a:t>で </a:t>
            </a:r>
            <a:r>
              <a:rPr kumimoji="1" lang="en-US" altLang="ja-JP" dirty="0" err="1"/>
              <a:t>mes</a:t>
            </a:r>
            <a:r>
              <a:rPr kumimoji="1" lang="en-US" altLang="ja-JP" dirty="0"/>
              <a:t>[0] </a:t>
            </a:r>
            <a:r>
              <a:rPr kumimoji="1" lang="ja-JP" altLang="en-US" dirty="0"/>
              <a:t>に代入、</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PUSHI </a:t>
            </a:r>
            <a:r>
              <a:rPr kumimoji="1" lang="ja-JP" altLang="en-US" dirty="0"/>
              <a:t>で </a:t>
            </a:r>
            <a:r>
              <a:rPr kumimoji="1" lang="en-US" altLang="ja-JP" dirty="0"/>
              <a:t>‘h’ </a:t>
            </a:r>
            <a:r>
              <a:rPr kumimoji="1" lang="ja-JP" altLang="en-US" dirty="0"/>
              <a:t>の文字コードを積み、</a:t>
            </a:r>
            <a:r>
              <a:rPr kumimoji="1" lang="en-US" altLang="ja-JP" dirty="0"/>
              <a:t>POP </a:t>
            </a:r>
            <a:r>
              <a:rPr kumimoji="1" lang="ja-JP" altLang="en-US" dirty="0"/>
              <a:t>で </a:t>
            </a:r>
            <a:r>
              <a:rPr kumimoji="1" lang="en-US" altLang="ja-JP" dirty="0" err="1"/>
              <a:t>mes</a:t>
            </a:r>
            <a:r>
              <a:rPr kumimoji="1" lang="en-US" altLang="ja-JP" dirty="0"/>
              <a:t>[1] </a:t>
            </a:r>
            <a:r>
              <a:rPr kumimoji="1" lang="ja-JP" altLang="en-US" dirty="0"/>
              <a:t>に代入、</a:t>
            </a:r>
            <a:endParaRPr kumimoji="1" lang="en-US" altLang="ja-JP" dirty="0"/>
          </a:p>
          <a:p>
            <a:r>
              <a:rPr kumimoji="1" lang="ja-JP" altLang="en-US" dirty="0"/>
              <a:t>という操作を文字列の長さ分繰り返します。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107</a:t>
            </a:fld>
            <a:endParaRPr kumimoji="1" lang="ja-JP" altLang="en-US"/>
          </a:p>
        </p:txBody>
      </p:sp>
    </p:spTree>
    <p:extLst>
      <p:ext uri="{BB962C8B-B14F-4D97-AF65-F5344CB8AC3E}">
        <p14:creationId xmlns:p14="http://schemas.microsoft.com/office/powerpoint/2010/main" val="230678924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配列 </a:t>
            </a:r>
            <a:r>
              <a:rPr kumimoji="1" lang="en-US" altLang="ja-JP" dirty="0" err="1"/>
              <a:t>mes</a:t>
            </a:r>
            <a:r>
              <a:rPr kumimoji="1" lang="en-US" altLang="ja-JP" dirty="0"/>
              <a:t> </a:t>
            </a:r>
            <a:r>
              <a:rPr kumimoji="1" lang="ja-JP" altLang="en-US" dirty="0"/>
              <a:t>に配列 </a:t>
            </a:r>
            <a:r>
              <a:rPr kumimoji="1" lang="en-US" altLang="ja-JP" dirty="0"/>
              <a:t>str </a:t>
            </a:r>
            <a:r>
              <a:rPr kumimoji="1" lang="ja-JP" altLang="en-US" dirty="0"/>
              <a:t>の中身を代入する場合は、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PUSH </a:t>
            </a:r>
            <a:r>
              <a:rPr kumimoji="1" lang="ja-JP" altLang="en-US" dirty="0"/>
              <a:t>で </a:t>
            </a:r>
            <a:r>
              <a:rPr kumimoji="1" lang="en-US" altLang="ja-JP" dirty="0"/>
              <a:t>str[0] </a:t>
            </a:r>
            <a:r>
              <a:rPr kumimoji="1" lang="ja-JP" altLang="en-US" dirty="0"/>
              <a:t>の中身を積み、</a:t>
            </a:r>
            <a:r>
              <a:rPr kumimoji="1" lang="en-US" altLang="ja-JP" dirty="0"/>
              <a:t>POP </a:t>
            </a:r>
            <a:r>
              <a:rPr kumimoji="1" lang="ja-JP" altLang="en-US" dirty="0"/>
              <a:t>で </a:t>
            </a:r>
            <a:r>
              <a:rPr kumimoji="1" lang="en-US" altLang="ja-JP" dirty="0" err="1"/>
              <a:t>mes</a:t>
            </a:r>
            <a:r>
              <a:rPr kumimoji="1" lang="en-US" altLang="ja-JP" dirty="0"/>
              <a:t> [0] </a:t>
            </a:r>
            <a:r>
              <a:rPr kumimoji="1" lang="ja-JP" altLang="en-US" dirty="0"/>
              <a:t>に代入、</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PUSH </a:t>
            </a:r>
            <a:r>
              <a:rPr kumimoji="1" lang="ja-JP" altLang="en-US" dirty="0"/>
              <a:t>で </a:t>
            </a:r>
            <a:r>
              <a:rPr kumimoji="1" lang="en-US" altLang="ja-JP" dirty="0"/>
              <a:t>str[1] </a:t>
            </a:r>
            <a:r>
              <a:rPr kumimoji="1" lang="ja-JP" altLang="en-US" dirty="0"/>
              <a:t>の中身を積み、</a:t>
            </a:r>
            <a:r>
              <a:rPr kumimoji="1" lang="en-US" altLang="ja-JP" dirty="0"/>
              <a:t>POP </a:t>
            </a:r>
            <a:r>
              <a:rPr kumimoji="1" lang="ja-JP" altLang="en-US" dirty="0"/>
              <a:t>で </a:t>
            </a:r>
            <a:r>
              <a:rPr kumimoji="1" lang="en-US" altLang="ja-JP" dirty="0" err="1"/>
              <a:t>mes</a:t>
            </a:r>
            <a:r>
              <a:rPr kumimoji="1" lang="en-US" altLang="ja-JP" dirty="0"/>
              <a:t> [1] </a:t>
            </a:r>
            <a:r>
              <a:rPr kumimoji="1" lang="ja-JP" altLang="en-US" dirty="0"/>
              <a:t>に代入、</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という操作を、配列 </a:t>
            </a:r>
            <a:r>
              <a:rPr kumimoji="1" lang="en-US" altLang="ja-JP" dirty="0"/>
              <a:t>str </a:t>
            </a:r>
            <a:r>
              <a:rPr kumimoji="1" lang="ja-JP" altLang="en-US" dirty="0"/>
              <a:t>の長さ分繰り返します。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108</a:t>
            </a:fld>
            <a:endParaRPr kumimoji="1" lang="ja-JP" altLang="en-US"/>
          </a:p>
        </p:txBody>
      </p:sp>
    </p:spTree>
    <p:extLst>
      <p:ext uri="{BB962C8B-B14F-4D97-AF65-F5344CB8AC3E}">
        <p14:creationId xmlns:p14="http://schemas.microsoft.com/office/powerpoint/2010/main" val="2544710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PUSH </a:t>
            </a:r>
            <a:r>
              <a:rPr kumimoji="1" lang="ja-JP" altLang="en-US" dirty="0"/>
              <a:t>命令です。</a:t>
            </a:r>
            <a:endParaRPr kumimoji="1" lang="en-US" altLang="ja-JP" dirty="0"/>
          </a:p>
          <a:p>
            <a:r>
              <a:rPr kumimoji="1" lang="en-US" altLang="ja-JP" dirty="0"/>
              <a:t>PUSH </a:t>
            </a:r>
            <a:r>
              <a:rPr kumimoji="1" lang="ja-JP" altLang="en-US" dirty="0"/>
              <a:t>命令は、</a:t>
            </a:r>
            <a:r>
              <a:rPr kumimoji="1" lang="en-US" altLang="ja-JP" dirty="0"/>
              <a:t>Dseg </a:t>
            </a:r>
            <a:r>
              <a:rPr kumimoji="1" lang="ja-JP" altLang="en-US" dirty="0"/>
              <a:t>のオペランドで指定した番地に入っている値をスタックトップに積みます。</a:t>
            </a:r>
            <a:endParaRPr kumimoji="1" lang="en-US" altLang="ja-JP" dirty="0"/>
          </a:p>
          <a:p>
            <a:r>
              <a:rPr kumimoji="1" lang="en-US" altLang="ja-JP" dirty="0"/>
              <a:t>Dseg </a:t>
            </a:r>
            <a:r>
              <a:rPr kumimoji="1" lang="ja-JP" altLang="en-US" dirty="0"/>
              <a:t>の </a:t>
            </a:r>
            <a:r>
              <a:rPr kumimoji="1" lang="en-US" altLang="ja-JP" dirty="0"/>
              <a:t>d </a:t>
            </a:r>
            <a:r>
              <a:rPr kumimoji="1" lang="ja-JP" altLang="en-US" dirty="0"/>
              <a:t>番地にあるデータをスタックに積むなら</a:t>
            </a:r>
            <a:endParaRPr kumimoji="1" lang="en-US" altLang="ja-JP" dirty="0"/>
          </a:p>
          <a:p>
            <a:r>
              <a:rPr kumimoji="1" lang="en-US" altLang="ja-JP" dirty="0"/>
              <a:t>PUSH d</a:t>
            </a:r>
          </a:p>
          <a:p>
            <a:r>
              <a:rPr kumimoji="1" lang="ja-JP" altLang="en-US" dirty="0"/>
              <a:t>とします。</a:t>
            </a:r>
            <a:endParaRPr kumimoji="1" lang="en-US" altLang="ja-JP" dirty="0"/>
          </a:p>
          <a:p>
            <a:r>
              <a:rPr kumimoji="1" lang="ja-JP" altLang="en-US" dirty="0"/>
              <a:t>例えば、</a:t>
            </a:r>
            <a:r>
              <a:rPr kumimoji="1" lang="en-US" altLang="ja-JP" dirty="0"/>
              <a:t>Stack </a:t>
            </a:r>
            <a:r>
              <a:rPr kumimoji="1" lang="ja-JP" altLang="en-US" dirty="0"/>
              <a:t>と </a:t>
            </a:r>
            <a:r>
              <a:rPr kumimoji="1" lang="en-US" altLang="ja-JP" dirty="0"/>
              <a:t>Dseg </a:t>
            </a:r>
            <a:r>
              <a:rPr kumimoji="1" lang="ja-JP" altLang="en-US" dirty="0"/>
              <a:t>が右の図の状態のときに、</a:t>
            </a:r>
            <a:endParaRPr kumimoji="1" lang="en-US" altLang="ja-JP" dirty="0"/>
          </a:p>
          <a:p>
            <a:r>
              <a:rPr kumimoji="1" lang="en-US" altLang="ja-JP" dirty="0"/>
              <a:t>PUSH 3 </a:t>
            </a:r>
            <a:r>
              <a:rPr kumimoji="1" lang="ja-JP" altLang="en-US" dirty="0"/>
              <a:t>を実行すると、</a:t>
            </a:r>
            <a:endParaRPr kumimoji="1" lang="en-US" altLang="ja-JP" dirty="0"/>
          </a:p>
          <a:p>
            <a:r>
              <a:rPr kumimoji="1" lang="en-US" altLang="ja-JP" dirty="0"/>
              <a:t>Dseg </a:t>
            </a:r>
            <a:r>
              <a:rPr kumimoji="1" lang="ja-JP" altLang="en-US" dirty="0"/>
              <a:t>の </a:t>
            </a:r>
            <a:r>
              <a:rPr kumimoji="1" lang="en-US" altLang="ja-JP" dirty="0"/>
              <a:t>3 </a:t>
            </a:r>
            <a:r>
              <a:rPr kumimoji="1" lang="ja-JP" altLang="en-US" dirty="0"/>
              <a:t>番地に入っている値、この場合は </a:t>
            </a:r>
            <a:r>
              <a:rPr kumimoji="1" lang="en-US" altLang="ja-JP" dirty="0"/>
              <a:t>-1 </a:t>
            </a:r>
            <a:r>
              <a:rPr kumimoji="1" lang="ja-JP" altLang="en-US" dirty="0"/>
              <a:t>が</a:t>
            </a:r>
            <a:endParaRPr kumimoji="1" lang="en-US" altLang="ja-JP" dirty="0"/>
          </a:p>
          <a:p>
            <a:r>
              <a:rPr kumimoji="1" lang="ja-JP" altLang="en-US" dirty="0"/>
              <a:t>スタックトップに積まれます。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11</a:t>
            </a:fld>
            <a:endParaRPr kumimoji="1" lang="ja-JP" altLang="en-US"/>
          </a:p>
        </p:txBody>
      </p:sp>
    </p:spTree>
    <p:extLst>
      <p:ext uri="{BB962C8B-B14F-4D97-AF65-F5344CB8AC3E}">
        <p14:creationId xmlns:p14="http://schemas.microsoft.com/office/powerpoint/2010/main" val="2913834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LOAD</a:t>
            </a:r>
            <a:r>
              <a:rPr kumimoji="1" lang="ja-JP" altLang="en-US" dirty="0"/>
              <a:t> 命令は、</a:t>
            </a:r>
            <a:r>
              <a:rPr kumimoji="1" lang="en-US" altLang="ja-JP" dirty="0"/>
              <a:t>Dseg </a:t>
            </a:r>
            <a:r>
              <a:rPr kumimoji="1" lang="ja-JP" altLang="en-US" dirty="0"/>
              <a:t>のスタックトップで指定した番地に入っている値をスタックに積みます。</a:t>
            </a:r>
            <a:endParaRPr kumimoji="1" lang="en-US" altLang="ja-JP" dirty="0"/>
          </a:p>
          <a:p>
            <a:r>
              <a:rPr kumimoji="1" lang="ja-JP" altLang="en-US" dirty="0"/>
              <a:t>スタックトップに </a:t>
            </a:r>
            <a:r>
              <a:rPr kumimoji="1" lang="en-US" altLang="ja-JP" dirty="0"/>
              <a:t>d </a:t>
            </a:r>
            <a:r>
              <a:rPr kumimoji="1" lang="ja-JP" altLang="en-US" dirty="0"/>
              <a:t>が積まれているときに</a:t>
            </a:r>
            <a:endParaRPr kumimoji="1" lang="en-US" altLang="ja-JP" dirty="0"/>
          </a:p>
          <a:p>
            <a:r>
              <a:rPr kumimoji="1" lang="en-US" altLang="ja-JP" dirty="0"/>
              <a:t>LOAD </a:t>
            </a:r>
            <a:r>
              <a:rPr kumimoji="1" lang="ja-JP" altLang="en-US" dirty="0"/>
              <a:t>とすると</a:t>
            </a:r>
            <a:endParaRPr kumimoji="1" lang="en-US" altLang="ja-JP" dirty="0"/>
          </a:p>
          <a:p>
            <a:r>
              <a:rPr kumimoji="1" lang="en-US" altLang="ja-JP" dirty="0"/>
              <a:t>d </a:t>
            </a:r>
            <a:r>
              <a:rPr kumimoji="1" lang="ja-JP" altLang="en-US" dirty="0"/>
              <a:t>番地のデータがスタックに積まれます。</a:t>
            </a:r>
            <a:endParaRPr kumimoji="1" lang="en-US" altLang="ja-JP" dirty="0"/>
          </a:p>
          <a:p>
            <a:r>
              <a:rPr kumimoji="1" lang="ja-JP" altLang="en-US" dirty="0"/>
              <a:t>例えば、スタックに </a:t>
            </a:r>
            <a:r>
              <a:rPr kumimoji="1" lang="en-US" altLang="ja-JP" dirty="0"/>
              <a:t>5 </a:t>
            </a:r>
            <a:r>
              <a:rPr kumimoji="1" lang="ja-JP" altLang="en-US" dirty="0"/>
              <a:t>番地のデータを積むのであれば、</a:t>
            </a:r>
            <a:endParaRPr kumimoji="1" lang="en-US" altLang="ja-JP" dirty="0"/>
          </a:p>
          <a:p>
            <a:r>
              <a:rPr kumimoji="1" lang="ja-JP" altLang="en-US" dirty="0"/>
              <a:t>まず </a:t>
            </a:r>
            <a:r>
              <a:rPr kumimoji="1" lang="en-US" altLang="ja-JP" dirty="0"/>
              <a:t>PUSHI 5 </a:t>
            </a:r>
            <a:r>
              <a:rPr kumimoji="1" lang="ja-JP" altLang="en-US" dirty="0"/>
              <a:t>でスタックトップに</a:t>
            </a:r>
            <a:r>
              <a:rPr kumimoji="1" lang="en-US" altLang="ja-JP" dirty="0"/>
              <a:t>5</a:t>
            </a:r>
            <a:r>
              <a:rPr kumimoji="1" lang="ja-JP" altLang="en-US" dirty="0"/>
              <a:t>を積みます。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12</a:t>
            </a:fld>
            <a:endParaRPr kumimoji="1" lang="ja-JP" altLang="en-US"/>
          </a:p>
        </p:txBody>
      </p:sp>
    </p:spTree>
    <p:extLst>
      <p:ext uri="{BB962C8B-B14F-4D97-AF65-F5344CB8AC3E}">
        <p14:creationId xmlns:p14="http://schemas.microsoft.com/office/powerpoint/2010/main" val="1592514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その後、</a:t>
            </a:r>
            <a:r>
              <a:rPr kumimoji="1" lang="en-US" altLang="ja-JP" dirty="0"/>
              <a:t>LOAD </a:t>
            </a:r>
            <a:r>
              <a:rPr kumimoji="1" lang="ja-JP" altLang="en-US" dirty="0"/>
              <a:t>を実行すると、</a:t>
            </a:r>
            <a:endParaRPr kumimoji="1" lang="en-US" altLang="ja-JP" dirty="0"/>
          </a:p>
          <a:p>
            <a:r>
              <a:rPr kumimoji="1" lang="en-US" altLang="ja-JP" dirty="0"/>
              <a:t>Dseg </a:t>
            </a:r>
            <a:r>
              <a:rPr kumimoji="1" lang="ja-JP" altLang="en-US" dirty="0"/>
              <a:t>の </a:t>
            </a:r>
            <a:r>
              <a:rPr kumimoji="1" lang="en-US" altLang="ja-JP" dirty="0"/>
              <a:t>5 </a:t>
            </a:r>
            <a:r>
              <a:rPr kumimoji="1" lang="ja-JP" altLang="en-US" dirty="0"/>
              <a:t>番地に入っている値がスタックに積まれます。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13</a:t>
            </a:fld>
            <a:endParaRPr kumimoji="1" lang="ja-JP" altLang="en-US"/>
          </a:p>
        </p:txBody>
      </p:sp>
    </p:spTree>
    <p:extLst>
      <p:ext uri="{BB962C8B-B14F-4D97-AF65-F5344CB8AC3E}">
        <p14:creationId xmlns:p14="http://schemas.microsoft.com/office/powerpoint/2010/main" val="2353829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スタックからデータを削除するのが </a:t>
            </a:r>
            <a:r>
              <a:rPr kumimoji="1" lang="en-US" altLang="ja-JP" dirty="0"/>
              <a:t>REMOVE </a:t>
            </a:r>
            <a:r>
              <a:rPr kumimoji="1" lang="ja-JP" altLang="en-US" dirty="0"/>
              <a:t>命令です。</a:t>
            </a:r>
            <a:endParaRPr kumimoji="1" lang="en-US" altLang="ja-JP" dirty="0"/>
          </a:p>
          <a:p>
            <a:r>
              <a:rPr kumimoji="1" lang="en-US" altLang="ja-JP" dirty="0"/>
              <a:t>REMOVE </a:t>
            </a:r>
            <a:r>
              <a:rPr kumimoji="1" lang="ja-JP" altLang="en-US" dirty="0"/>
              <a:t>を実行すると、</a:t>
            </a:r>
            <a:endParaRPr kumimoji="1" lang="en-US" altLang="ja-JP" dirty="0"/>
          </a:p>
          <a:p>
            <a:r>
              <a:rPr kumimoji="1" lang="ja-JP" altLang="en-US" dirty="0"/>
              <a:t>スタックトップのデータが削除されます。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14</a:t>
            </a:fld>
            <a:endParaRPr kumimoji="1" lang="ja-JP" altLang="en-US"/>
          </a:p>
        </p:txBody>
      </p:sp>
    </p:spTree>
    <p:extLst>
      <p:ext uri="{BB962C8B-B14F-4D97-AF65-F5344CB8AC3E}">
        <p14:creationId xmlns:p14="http://schemas.microsoft.com/office/powerpoint/2010/main" val="6662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Dseg </a:t>
            </a:r>
            <a:r>
              <a:rPr kumimoji="1" lang="ja-JP" altLang="en-US" dirty="0"/>
              <a:t>に値を代入する命令です。</a:t>
            </a:r>
            <a:endParaRPr kumimoji="1" lang="en-US" altLang="ja-JP" dirty="0"/>
          </a:p>
          <a:p>
            <a:r>
              <a:rPr kumimoji="1" lang="en-US" altLang="ja-JP" dirty="0"/>
              <a:t>POP </a:t>
            </a:r>
            <a:r>
              <a:rPr kumimoji="1" lang="ja-JP" altLang="en-US" dirty="0"/>
              <a:t>命令は、</a:t>
            </a:r>
            <a:r>
              <a:rPr kumimoji="1" lang="en-US" altLang="ja-JP" dirty="0"/>
              <a:t>Dseg </a:t>
            </a:r>
            <a:r>
              <a:rPr kumimoji="1" lang="ja-JP" altLang="en-US" dirty="0"/>
              <a:t>のオペランドで指定した番地に、スタックトップの値を代入します。</a:t>
            </a:r>
            <a:endParaRPr kumimoji="1" lang="en-US" altLang="ja-JP" dirty="0"/>
          </a:p>
          <a:p>
            <a:r>
              <a:rPr kumimoji="1" lang="en-US" altLang="ja-JP" dirty="0"/>
              <a:t>POP d </a:t>
            </a:r>
            <a:r>
              <a:rPr kumimoji="1" lang="ja-JP" altLang="en-US" dirty="0"/>
              <a:t>を実行すると、</a:t>
            </a:r>
            <a:endParaRPr kumimoji="1" lang="en-US" altLang="ja-JP" dirty="0"/>
          </a:p>
          <a:p>
            <a:r>
              <a:rPr kumimoji="1" lang="en-US" altLang="ja-JP" dirty="0"/>
              <a:t>Dseg </a:t>
            </a:r>
            <a:r>
              <a:rPr kumimoji="1" lang="ja-JP" altLang="en-US" dirty="0"/>
              <a:t>の </a:t>
            </a:r>
            <a:r>
              <a:rPr kumimoji="1" lang="en-US" altLang="ja-JP" dirty="0"/>
              <a:t>d </a:t>
            </a:r>
            <a:r>
              <a:rPr kumimoji="1" lang="ja-JP" altLang="en-US" dirty="0"/>
              <a:t>番地にスタックトップの値が積まれます。</a:t>
            </a:r>
            <a:endParaRPr kumimoji="1" lang="en-US" altLang="ja-JP" dirty="0"/>
          </a:p>
          <a:p>
            <a:r>
              <a:rPr kumimoji="1" lang="ja-JP" altLang="en-US" dirty="0"/>
              <a:t>例えば、右の図のように、スタックトップに</a:t>
            </a:r>
            <a:r>
              <a:rPr kumimoji="1" lang="en-US" altLang="ja-JP" dirty="0"/>
              <a:t>-1 </a:t>
            </a:r>
            <a:r>
              <a:rPr kumimoji="1" lang="ja-JP" altLang="en-US" dirty="0"/>
              <a:t>が入っている状態で、</a:t>
            </a:r>
            <a:endParaRPr kumimoji="1" lang="en-US" altLang="ja-JP" dirty="0"/>
          </a:p>
          <a:p>
            <a:r>
              <a:rPr kumimoji="1" lang="en-US" altLang="ja-JP" dirty="0"/>
              <a:t>POP 4 </a:t>
            </a:r>
            <a:r>
              <a:rPr kumimoji="1" lang="ja-JP" altLang="en-US" dirty="0"/>
              <a:t>を実行すると、</a:t>
            </a:r>
            <a:endParaRPr kumimoji="1" lang="en-US" altLang="ja-JP" dirty="0"/>
          </a:p>
          <a:p>
            <a:r>
              <a:rPr kumimoji="1" lang="en-US" altLang="ja-JP" dirty="0"/>
              <a:t>Dseg </a:t>
            </a:r>
            <a:r>
              <a:rPr kumimoji="1" lang="ja-JP" altLang="en-US" dirty="0"/>
              <a:t>の</a:t>
            </a:r>
            <a:r>
              <a:rPr kumimoji="1" lang="en-US" altLang="ja-JP" dirty="0"/>
              <a:t>4</a:t>
            </a:r>
            <a:r>
              <a:rPr kumimoji="1" lang="ja-JP" altLang="en-US" dirty="0"/>
              <a:t>番地に </a:t>
            </a:r>
            <a:r>
              <a:rPr kumimoji="1" lang="en-US" altLang="ja-JP" dirty="0"/>
              <a:t>-1 </a:t>
            </a:r>
            <a:r>
              <a:rPr kumimoji="1" lang="ja-JP" altLang="en-US" dirty="0"/>
              <a:t>が入り、スタックトップが削除されます。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15</a:t>
            </a:fld>
            <a:endParaRPr kumimoji="1" lang="ja-JP" altLang="en-US"/>
          </a:p>
        </p:txBody>
      </p:sp>
    </p:spTree>
    <p:extLst>
      <p:ext uri="{BB962C8B-B14F-4D97-AF65-F5344CB8AC3E}">
        <p14:creationId xmlns:p14="http://schemas.microsoft.com/office/powerpoint/2010/main" val="3152284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ASSGN </a:t>
            </a:r>
            <a:r>
              <a:rPr kumimoji="1" lang="ja-JP" altLang="en-US" dirty="0"/>
              <a:t>命令も </a:t>
            </a:r>
            <a:r>
              <a:rPr kumimoji="1" lang="en-US" altLang="ja-JP" dirty="0"/>
              <a:t>Dseg </a:t>
            </a:r>
            <a:r>
              <a:rPr kumimoji="1" lang="ja-JP" altLang="en-US" dirty="0"/>
              <a:t>に値を積む命令です。</a:t>
            </a:r>
            <a:endParaRPr kumimoji="1" lang="en-US" altLang="ja-JP" dirty="0"/>
          </a:p>
          <a:p>
            <a:r>
              <a:rPr kumimoji="1" lang="en-US" altLang="ja-JP" dirty="0"/>
              <a:t>ASSGN </a:t>
            </a:r>
            <a:r>
              <a:rPr kumimoji="1" lang="ja-JP" altLang="en-US" dirty="0"/>
              <a:t>は、スタックトップの値を、スタックの</a:t>
            </a:r>
            <a:r>
              <a:rPr kumimoji="1" lang="en-US" altLang="ja-JP" dirty="0"/>
              <a:t>2</a:t>
            </a:r>
            <a:r>
              <a:rPr kumimoji="1" lang="ja-JP" altLang="en-US" dirty="0"/>
              <a:t>番目の番地に書き込みます。</a:t>
            </a:r>
            <a:endParaRPr kumimoji="1" lang="en-US" altLang="ja-JP" dirty="0"/>
          </a:p>
          <a:p>
            <a:r>
              <a:rPr kumimoji="1" lang="ja-JP" altLang="en-US" dirty="0"/>
              <a:t>書き込んだ後には、スタックトップには書き込んだ値が積まれます。</a:t>
            </a:r>
            <a:endParaRPr kumimoji="1" lang="en-US" altLang="ja-JP" dirty="0"/>
          </a:p>
          <a:p>
            <a:r>
              <a:rPr kumimoji="1" lang="en-US" altLang="ja-JP" dirty="0"/>
              <a:t>Dseg </a:t>
            </a:r>
            <a:r>
              <a:rPr kumimoji="1" lang="ja-JP" altLang="en-US" dirty="0"/>
              <a:t>の </a:t>
            </a:r>
            <a:r>
              <a:rPr kumimoji="1" lang="en-US" altLang="ja-JP" dirty="0"/>
              <a:t>d </a:t>
            </a:r>
            <a:r>
              <a:rPr kumimoji="1" lang="ja-JP" altLang="en-US" dirty="0"/>
              <a:t>番地に </a:t>
            </a:r>
            <a:r>
              <a:rPr kumimoji="1" lang="en-US" altLang="ja-JP" dirty="0"/>
              <a:t>x </a:t>
            </a:r>
            <a:r>
              <a:rPr kumimoji="1" lang="ja-JP" altLang="en-US" dirty="0"/>
              <a:t>という値を積むのであれば、</a:t>
            </a:r>
            <a:endParaRPr kumimoji="1" lang="en-US" altLang="ja-JP" dirty="0"/>
          </a:p>
          <a:p>
            <a:r>
              <a:rPr kumimoji="1" lang="en-US" altLang="ja-JP" dirty="0"/>
              <a:t>d, x </a:t>
            </a:r>
            <a:r>
              <a:rPr kumimoji="1" lang="ja-JP" altLang="en-US" dirty="0"/>
              <a:t>の順にスタックに積んだ後、</a:t>
            </a:r>
            <a:r>
              <a:rPr kumimoji="1" lang="en-US" altLang="ja-JP" dirty="0"/>
              <a:t>ASSGN </a:t>
            </a:r>
            <a:r>
              <a:rPr kumimoji="1" lang="ja-JP" altLang="en-US" dirty="0"/>
              <a:t>を実行します。</a:t>
            </a:r>
            <a:endParaRPr kumimoji="1" lang="en-US" altLang="ja-JP" dirty="0"/>
          </a:p>
          <a:p>
            <a:r>
              <a:rPr kumimoji="1" lang="ja-JP" altLang="en-US" dirty="0"/>
              <a:t>例えば、</a:t>
            </a:r>
            <a:r>
              <a:rPr kumimoji="1" lang="en-US" altLang="ja-JP" dirty="0"/>
              <a:t>Dseg </a:t>
            </a:r>
            <a:r>
              <a:rPr kumimoji="1" lang="ja-JP" altLang="en-US" dirty="0"/>
              <a:t>の</a:t>
            </a:r>
            <a:r>
              <a:rPr kumimoji="1" lang="en-US" altLang="ja-JP" dirty="0"/>
              <a:t>7 </a:t>
            </a:r>
            <a:r>
              <a:rPr kumimoji="1" lang="ja-JP" altLang="en-US" dirty="0"/>
              <a:t>番地に </a:t>
            </a:r>
            <a:r>
              <a:rPr kumimoji="1" lang="en-US" altLang="ja-JP" dirty="0"/>
              <a:t>6 </a:t>
            </a:r>
            <a:r>
              <a:rPr kumimoji="1" lang="ja-JP" altLang="en-US" dirty="0"/>
              <a:t>というデータを代入したい場合、</a:t>
            </a:r>
            <a:endParaRPr kumimoji="1" lang="en-US" altLang="ja-JP" dirty="0"/>
          </a:p>
          <a:p>
            <a:r>
              <a:rPr kumimoji="1" lang="en-US" altLang="ja-JP" dirty="0"/>
              <a:t>PUSHI 7</a:t>
            </a:r>
          </a:p>
          <a:p>
            <a:r>
              <a:rPr kumimoji="1" lang="en-US" altLang="ja-JP" dirty="0"/>
              <a:t>PUSHI 6 </a:t>
            </a:r>
          </a:p>
          <a:p>
            <a:r>
              <a:rPr kumimoji="1" lang="ja-JP" altLang="en-US" dirty="0"/>
              <a:t>でスタックに順に値を積み増す。</a:t>
            </a:r>
            <a:endParaRPr kumimoji="1" lang="en-US" altLang="ja-JP" dirty="0"/>
          </a:p>
          <a:p>
            <a:r>
              <a:rPr kumimoji="1" lang="ja-JP" altLang="en-US" dirty="0"/>
              <a:t>このとき、スタックトップには</a:t>
            </a:r>
            <a:r>
              <a:rPr kumimoji="1" lang="en-US" altLang="ja-JP" dirty="0"/>
              <a:t>6</a:t>
            </a:r>
            <a:r>
              <a:rPr kumimoji="1" lang="ja-JP" altLang="en-US" dirty="0"/>
              <a:t>が、スタッククの</a:t>
            </a:r>
            <a:r>
              <a:rPr kumimoji="1" lang="en-US" altLang="ja-JP" dirty="0"/>
              <a:t>2</a:t>
            </a:r>
            <a:r>
              <a:rPr kumimoji="1" lang="ja-JP" altLang="en-US" dirty="0"/>
              <a:t>番目には</a:t>
            </a:r>
            <a:r>
              <a:rPr kumimoji="1" lang="en-US" altLang="ja-JP" dirty="0"/>
              <a:t>7</a:t>
            </a:r>
            <a:r>
              <a:rPr kumimoji="1" lang="ja-JP" altLang="en-US" dirty="0"/>
              <a:t>が入っています。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16</a:t>
            </a:fld>
            <a:endParaRPr kumimoji="1" lang="ja-JP" altLang="en-US"/>
          </a:p>
        </p:txBody>
      </p:sp>
    </p:spTree>
    <p:extLst>
      <p:ext uri="{BB962C8B-B14F-4D97-AF65-F5344CB8AC3E}">
        <p14:creationId xmlns:p14="http://schemas.microsoft.com/office/powerpoint/2010/main" val="629127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 </a:t>
            </a:r>
            <a:r>
              <a:rPr kumimoji="1" lang="en-US" altLang="ja-JP" dirty="0"/>
              <a:t>ASSGN </a:t>
            </a:r>
            <a:r>
              <a:rPr kumimoji="1" lang="ja-JP" altLang="en-US" dirty="0"/>
              <a:t>を実行すると、</a:t>
            </a:r>
            <a:endParaRPr kumimoji="1" lang="en-US" altLang="ja-JP" dirty="0"/>
          </a:p>
          <a:p>
            <a:r>
              <a:rPr kumimoji="1" lang="en-US" altLang="ja-JP" dirty="0"/>
              <a:t>Dseg </a:t>
            </a:r>
            <a:r>
              <a:rPr kumimoji="1" lang="ja-JP" altLang="en-US" dirty="0"/>
              <a:t>の </a:t>
            </a:r>
            <a:r>
              <a:rPr kumimoji="1" lang="en-US" altLang="ja-JP" dirty="0"/>
              <a:t>7 </a:t>
            </a:r>
            <a:r>
              <a:rPr kumimoji="1" lang="ja-JP" altLang="en-US" dirty="0"/>
              <a:t>番地に </a:t>
            </a:r>
            <a:r>
              <a:rPr kumimoji="1" lang="en-US" altLang="ja-JP" dirty="0"/>
              <a:t>6 </a:t>
            </a:r>
            <a:r>
              <a:rPr kumimoji="1" lang="ja-JP" altLang="en-US" dirty="0"/>
              <a:t>が代入され、</a:t>
            </a:r>
            <a:endParaRPr kumimoji="1" lang="en-US" altLang="ja-JP" dirty="0"/>
          </a:p>
          <a:p>
            <a:r>
              <a:rPr kumimoji="1" lang="ja-JP" altLang="en-US" dirty="0"/>
              <a:t>スタックトップには代入した値 </a:t>
            </a:r>
            <a:r>
              <a:rPr kumimoji="1" lang="en-US" altLang="ja-JP" dirty="0"/>
              <a:t>6 </a:t>
            </a:r>
            <a:r>
              <a:rPr kumimoji="1" lang="ja-JP" altLang="en-US" dirty="0"/>
              <a:t>が積まれます。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17</a:t>
            </a:fld>
            <a:endParaRPr kumimoji="1" lang="ja-JP" altLang="en-US"/>
          </a:p>
        </p:txBody>
      </p:sp>
    </p:spTree>
    <p:extLst>
      <p:ext uri="{BB962C8B-B14F-4D97-AF65-F5344CB8AC3E}">
        <p14:creationId xmlns:p14="http://schemas.microsoft.com/office/powerpoint/2010/main" val="492842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Dseg</a:t>
            </a:r>
            <a:r>
              <a:rPr kumimoji="1" lang="ja-JP" altLang="en-US" dirty="0"/>
              <a:t> へのデータの読み書きの方法をまとめましょう。</a:t>
            </a:r>
            <a:endParaRPr kumimoji="1" lang="en-US" altLang="ja-JP" dirty="0"/>
          </a:p>
          <a:p>
            <a:r>
              <a:rPr kumimoji="1" lang="en-US" altLang="ja-JP" dirty="0"/>
              <a:t>Dseg </a:t>
            </a:r>
            <a:r>
              <a:rPr kumimoji="1" lang="ja-JP" altLang="en-US" dirty="0"/>
              <a:t>の </a:t>
            </a:r>
            <a:r>
              <a:rPr kumimoji="1" lang="en-US" altLang="ja-JP" dirty="0"/>
              <a:t>d </a:t>
            </a:r>
            <a:r>
              <a:rPr kumimoji="1" lang="ja-JP" altLang="en-US" dirty="0"/>
              <a:t>番地のデータをスタックに積みたいのであれば、</a:t>
            </a:r>
            <a:endParaRPr kumimoji="1" lang="en-US" altLang="ja-JP" dirty="0"/>
          </a:p>
          <a:p>
            <a:r>
              <a:rPr kumimoji="1" lang="en-US" altLang="ja-JP" dirty="0"/>
              <a:t>PUSH d </a:t>
            </a:r>
          </a:p>
          <a:p>
            <a:r>
              <a:rPr kumimoji="1" lang="ja-JP" altLang="en-US" dirty="0"/>
              <a:t>とするか、</a:t>
            </a:r>
            <a:endParaRPr kumimoji="1" lang="en-US" altLang="ja-JP" dirty="0"/>
          </a:p>
          <a:p>
            <a:r>
              <a:rPr kumimoji="1" lang="en-US" altLang="ja-JP" dirty="0"/>
              <a:t>PUSHI d </a:t>
            </a:r>
            <a:r>
              <a:rPr kumimoji="1" lang="ja-JP" altLang="en-US" dirty="0"/>
              <a:t>でスタックに番地を積んだ後、</a:t>
            </a:r>
            <a:endParaRPr kumimoji="1" lang="en-US" altLang="ja-JP" dirty="0"/>
          </a:p>
          <a:p>
            <a:r>
              <a:rPr kumimoji="1" lang="en-US" altLang="ja-JP" dirty="0"/>
              <a:t>LOAD </a:t>
            </a:r>
            <a:r>
              <a:rPr kumimoji="1" lang="ja-JP" altLang="en-US" dirty="0"/>
              <a:t>とすればできます。</a:t>
            </a:r>
            <a:endParaRPr kumimoji="1" lang="en-US" altLang="ja-JP" dirty="0"/>
          </a:p>
          <a:p>
            <a:r>
              <a:rPr kumimoji="1" lang="ja-JP" altLang="en-US" dirty="0"/>
              <a:t>また、スタックのデータを </a:t>
            </a:r>
            <a:r>
              <a:rPr kumimoji="1" lang="en-US" altLang="ja-JP" dirty="0"/>
              <a:t>d </a:t>
            </a:r>
            <a:r>
              <a:rPr kumimoji="1" lang="ja-JP" altLang="en-US" dirty="0"/>
              <a:t>番地に書き込みたいのであれば、</a:t>
            </a:r>
            <a:endParaRPr kumimoji="1" lang="en-US" altLang="ja-JP" dirty="0"/>
          </a:p>
          <a:p>
            <a:r>
              <a:rPr kumimoji="1" lang="ja-JP" altLang="en-US" dirty="0"/>
              <a:t>データをスタックに積んだ後</a:t>
            </a:r>
            <a:endParaRPr kumimoji="1" lang="en-US" altLang="ja-JP" dirty="0"/>
          </a:p>
          <a:p>
            <a:r>
              <a:rPr kumimoji="1" lang="en-US" altLang="ja-JP" dirty="0"/>
              <a:t>POP d </a:t>
            </a:r>
          </a:p>
          <a:p>
            <a:r>
              <a:rPr kumimoji="1" lang="ja-JP" altLang="en-US" dirty="0"/>
              <a:t>とするか、</a:t>
            </a:r>
            <a:endParaRPr kumimoji="1" lang="en-US" altLang="ja-JP" dirty="0"/>
          </a:p>
          <a:p>
            <a:r>
              <a:rPr kumimoji="1" lang="en-US" altLang="ja-JP" dirty="0"/>
              <a:t>PUSHI d </a:t>
            </a:r>
            <a:r>
              <a:rPr kumimoji="1" lang="ja-JP" altLang="en-US" dirty="0"/>
              <a:t>でスタックに番地を積み</a:t>
            </a:r>
            <a:endParaRPr kumimoji="1" lang="en-US" altLang="ja-JP" dirty="0"/>
          </a:p>
          <a:p>
            <a:r>
              <a:rPr kumimoji="1" lang="ja-JP" altLang="en-US" dirty="0"/>
              <a:t>データをスタックに積んだ後、</a:t>
            </a:r>
            <a:endParaRPr kumimoji="1" lang="en-US" altLang="ja-JP" dirty="0"/>
          </a:p>
          <a:p>
            <a:r>
              <a:rPr kumimoji="1" lang="en-US" altLang="ja-JP" dirty="0"/>
              <a:t>ASSGN</a:t>
            </a:r>
          </a:p>
          <a:p>
            <a:r>
              <a:rPr kumimoji="1" lang="en-US" altLang="ja-JP" dirty="0"/>
              <a:t>REMOVE </a:t>
            </a:r>
          </a:p>
          <a:p>
            <a:r>
              <a:rPr kumimoji="1" lang="ja-JP" altLang="en-US" dirty="0"/>
              <a:t>とすればできます。</a:t>
            </a:r>
            <a:endParaRPr kumimoji="1" lang="en-US" altLang="ja-JP" dirty="0"/>
          </a:p>
          <a:p>
            <a:r>
              <a:rPr kumimoji="1" lang="ja-JP" altLang="en-US" dirty="0"/>
              <a:t>このように </a:t>
            </a:r>
            <a:r>
              <a:rPr kumimoji="1" lang="en-US" altLang="ja-JP" dirty="0"/>
              <a:t>Dseg </a:t>
            </a:r>
            <a:r>
              <a:rPr kumimoji="1" lang="ja-JP" altLang="en-US" dirty="0"/>
              <a:t>への読み書きは、</a:t>
            </a:r>
            <a:r>
              <a:rPr kumimoji="1" lang="en-US" altLang="ja-JP" dirty="0"/>
              <a:t>2</a:t>
            </a:r>
            <a:r>
              <a:rPr kumimoji="1" lang="ja-JP" altLang="en-US" dirty="0"/>
              <a:t>種類の方法があります。</a:t>
            </a:r>
            <a:endParaRPr kumimoji="1" lang="en-US" altLang="ja-JP" dirty="0"/>
          </a:p>
          <a:p>
            <a:r>
              <a:rPr kumimoji="1" lang="ja-JP" altLang="en-US" dirty="0"/>
              <a:t>このうち、左側の方法 </a:t>
            </a:r>
            <a:r>
              <a:rPr kumimoji="1" lang="en-US" altLang="ja-JP" dirty="0"/>
              <a:t>PUSH </a:t>
            </a:r>
            <a:r>
              <a:rPr kumimoji="1" lang="ja-JP" altLang="en-US" dirty="0"/>
              <a:t>と </a:t>
            </a:r>
            <a:r>
              <a:rPr kumimoji="1" lang="en-US" altLang="ja-JP" dirty="0"/>
              <a:t>POP </a:t>
            </a:r>
            <a:r>
              <a:rPr kumimoji="1" lang="ja-JP" altLang="en-US" dirty="0"/>
              <a:t>では、番地 </a:t>
            </a:r>
            <a:r>
              <a:rPr kumimoji="1" lang="en-US" altLang="ja-JP" dirty="0"/>
              <a:t>d </a:t>
            </a:r>
            <a:r>
              <a:rPr kumimoji="1" lang="ja-JP" altLang="en-US" dirty="0"/>
              <a:t>をオペランドで指定します。</a:t>
            </a:r>
            <a:endParaRPr kumimoji="1" lang="en-US" altLang="ja-JP" dirty="0"/>
          </a:p>
          <a:p>
            <a:r>
              <a:rPr kumimoji="1" lang="ja-JP" altLang="en-US" dirty="0"/>
              <a:t>この場合は、コンパイル時に番地が必要になります。</a:t>
            </a:r>
            <a:endParaRPr kumimoji="1" lang="en-US" altLang="ja-JP" dirty="0"/>
          </a:p>
          <a:p>
            <a:r>
              <a:rPr kumimoji="1" lang="ja-JP" altLang="en-US" dirty="0"/>
              <a:t>従って、コンパイル時には番地が確定せず、実行時に番地が決まる場合には、</a:t>
            </a:r>
            <a:endParaRPr kumimoji="1" lang="en-US" altLang="ja-JP" dirty="0"/>
          </a:p>
          <a:p>
            <a:r>
              <a:rPr kumimoji="1" lang="ja-JP" altLang="en-US" dirty="0"/>
              <a:t>右側の方法しか取れません。</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18</a:t>
            </a:fld>
            <a:endParaRPr kumimoji="1" lang="ja-JP" altLang="en-US"/>
          </a:p>
        </p:txBody>
      </p:sp>
    </p:spTree>
    <p:extLst>
      <p:ext uri="{BB962C8B-B14F-4D97-AF65-F5344CB8AC3E}">
        <p14:creationId xmlns:p14="http://schemas.microsoft.com/office/powerpoint/2010/main" val="10823255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Dseg</a:t>
            </a:r>
            <a:r>
              <a:rPr kumimoji="1" lang="ja-JP" altLang="en-US" dirty="0"/>
              <a:t> からの読み込みは、</a:t>
            </a:r>
            <a:endParaRPr kumimoji="1" lang="en-US" altLang="ja-JP" dirty="0"/>
          </a:p>
          <a:p>
            <a:r>
              <a:rPr kumimoji="1" lang="en-US" altLang="ja-JP" dirty="0"/>
              <a:t>PUSH </a:t>
            </a:r>
            <a:r>
              <a:rPr kumimoji="1" lang="ja-JP" altLang="en-US" dirty="0"/>
              <a:t>を使う方法と、番地を積んでから </a:t>
            </a:r>
            <a:r>
              <a:rPr kumimoji="1" lang="en-US" altLang="ja-JP" dirty="0"/>
              <a:t>LOAD </a:t>
            </a:r>
            <a:r>
              <a:rPr kumimoji="1" lang="ja-JP" altLang="en-US" dirty="0"/>
              <a:t>する方法の</a:t>
            </a:r>
            <a:r>
              <a:rPr kumimoji="1" lang="en-US" altLang="ja-JP" dirty="0"/>
              <a:t>2</a:t>
            </a:r>
            <a:r>
              <a:rPr kumimoji="1" lang="ja-JP" altLang="en-US" dirty="0"/>
              <a:t>つがあります。</a:t>
            </a:r>
            <a:endParaRPr kumimoji="1" lang="en-US" altLang="ja-JP" dirty="0"/>
          </a:p>
          <a:p>
            <a:r>
              <a:rPr kumimoji="1" lang="en-US" altLang="ja-JP" dirty="0"/>
              <a:t>2</a:t>
            </a:r>
            <a:r>
              <a:rPr kumimoji="1" lang="ja-JP" altLang="en-US" dirty="0"/>
              <a:t>つの方法のうちどちらを使うかを見てみましょう。</a:t>
            </a:r>
            <a:endParaRPr kumimoji="1" lang="en-US" altLang="ja-JP" dirty="0"/>
          </a:p>
          <a:p>
            <a:r>
              <a:rPr kumimoji="1" lang="ja-JP" altLang="en-US" dirty="0"/>
              <a:t>例えば、こちらのプログラムは、変数 </a:t>
            </a:r>
            <a:r>
              <a:rPr kumimoji="1" lang="en-US" altLang="ja-JP" dirty="0"/>
              <a:t>x </a:t>
            </a:r>
            <a:r>
              <a:rPr kumimoji="1" lang="ja-JP" altLang="en-US" dirty="0"/>
              <a:t>に入っている値を出力しますので、</a:t>
            </a:r>
            <a:endParaRPr kumimoji="1" lang="en-US" altLang="ja-JP" dirty="0"/>
          </a:p>
          <a:p>
            <a:r>
              <a:rPr kumimoji="1" lang="en-US" altLang="ja-JP" dirty="0"/>
              <a:t>x </a:t>
            </a:r>
            <a:r>
              <a:rPr kumimoji="1" lang="ja-JP" altLang="en-US" dirty="0"/>
              <a:t>の番地が必要になります。</a:t>
            </a:r>
            <a:endParaRPr kumimoji="1" lang="en-US" altLang="ja-JP" dirty="0"/>
          </a:p>
          <a:p>
            <a:r>
              <a:rPr kumimoji="1" lang="en-US" altLang="ja-JP" dirty="0"/>
              <a:t>x </a:t>
            </a:r>
            <a:r>
              <a:rPr kumimoji="1" lang="ja-JP" altLang="en-US" dirty="0"/>
              <a:t>の番地は、変数表を見ればわかります。</a:t>
            </a:r>
            <a:endParaRPr kumimoji="1" lang="en-US" altLang="ja-JP" dirty="0"/>
          </a:p>
          <a:p>
            <a:r>
              <a:rPr kumimoji="1" lang="ja-JP" altLang="en-US" dirty="0"/>
              <a:t>このように、コンパイル時に変数がわかるのであれば、</a:t>
            </a:r>
            <a:endParaRPr kumimoji="1" lang="en-US" altLang="ja-JP" dirty="0"/>
          </a:p>
          <a:p>
            <a:r>
              <a:rPr kumimoji="1" lang="en-US" altLang="ja-JP" dirty="0"/>
              <a:t>PUSH </a:t>
            </a:r>
            <a:r>
              <a:rPr kumimoji="1" lang="ja-JP" altLang="en-US" dirty="0"/>
              <a:t>命令を使うことができます。</a:t>
            </a:r>
            <a:endParaRPr kumimoji="1" lang="en-US" altLang="ja-JP" dirty="0"/>
          </a:p>
          <a:p>
            <a:r>
              <a:rPr kumimoji="1" lang="ja-JP" altLang="en-US" dirty="0"/>
              <a:t>例えば、</a:t>
            </a:r>
            <a:r>
              <a:rPr kumimoji="1" lang="en-US" altLang="ja-JP" dirty="0"/>
              <a:t>x </a:t>
            </a:r>
            <a:r>
              <a:rPr kumimoji="1" lang="ja-JP" altLang="en-US" dirty="0"/>
              <a:t>に </a:t>
            </a:r>
            <a:r>
              <a:rPr kumimoji="1" lang="en-US" altLang="ja-JP" dirty="0"/>
              <a:t>2 </a:t>
            </a:r>
            <a:r>
              <a:rPr kumimoji="1" lang="ja-JP" altLang="en-US" dirty="0"/>
              <a:t>番地が割り当てられている場合は、</a:t>
            </a:r>
            <a:endParaRPr kumimoji="1" lang="en-US" altLang="ja-JP" dirty="0"/>
          </a:p>
          <a:p>
            <a:r>
              <a:rPr kumimoji="1" lang="en-US" altLang="ja-JP" dirty="0"/>
              <a:t>PUSH 2 </a:t>
            </a:r>
            <a:r>
              <a:rPr kumimoji="1" lang="ja-JP" altLang="en-US" dirty="0"/>
              <a:t>としてオペランドに </a:t>
            </a:r>
            <a:r>
              <a:rPr kumimoji="1" lang="en-US" altLang="ja-JP" dirty="0"/>
              <a:t>x </a:t>
            </a:r>
            <a:r>
              <a:rPr kumimoji="1" lang="ja-JP" altLang="en-US" dirty="0"/>
              <a:t>の番地を入れ、</a:t>
            </a:r>
            <a:endParaRPr kumimoji="1" lang="en-US" altLang="ja-JP" dirty="0"/>
          </a:p>
          <a:p>
            <a:r>
              <a:rPr kumimoji="1" lang="en-US" altLang="ja-JP" dirty="0"/>
              <a:t>OUTPUT </a:t>
            </a:r>
            <a:r>
              <a:rPr kumimoji="1" lang="ja-JP" altLang="en-US" dirty="0"/>
              <a:t>で出力できます。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19</a:t>
            </a:fld>
            <a:endParaRPr kumimoji="1" lang="ja-JP" altLang="en-US"/>
          </a:p>
        </p:txBody>
      </p:sp>
    </p:spTree>
    <p:extLst>
      <p:ext uri="{BB962C8B-B14F-4D97-AF65-F5344CB8AC3E}">
        <p14:creationId xmlns:p14="http://schemas.microsoft.com/office/powerpoint/2010/main" val="1304423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今回はコード生成系について学びます。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a:t>
            </a:fld>
            <a:endParaRPr kumimoji="1" lang="ja-JP" altLang="en-US"/>
          </a:p>
        </p:txBody>
      </p:sp>
    </p:spTree>
    <p:extLst>
      <p:ext uri="{BB962C8B-B14F-4D97-AF65-F5344CB8AC3E}">
        <p14:creationId xmlns:p14="http://schemas.microsoft.com/office/powerpoint/2010/main" val="2645077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a:t>
            </a:r>
            <a:r>
              <a:rPr kumimoji="1" lang="en-US" altLang="ja-JP" dirty="0"/>
              <a:t>output </a:t>
            </a:r>
            <a:r>
              <a:rPr kumimoji="1" lang="ja-JP" altLang="en-US" dirty="0"/>
              <a:t>の式が配列の場合を考えてみましょう。</a:t>
            </a:r>
            <a:endParaRPr kumimoji="1" lang="en-US" altLang="ja-JP" dirty="0"/>
          </a:p>
          <a:p>
            <a:r>
              <a:rPr kumimoji="1" lang="en-US" altLang="ja-JP" dirty="0"/>
              <a:t>output ( a[</a:t>
            </a:r>
            <a:r>
              <a:rPr kumimoji="1" lang="en-US" altLang="ja-JP" dirty="0" err="1"/>
              <a:t>i</a:t>
            </a:r>
            <a:r>
              <a:rPr kumimoji="1" lang="en-US" altLang="ja-JP" dirty="0"/>
              <a:t>] ); </a:t>
            </a:r>
            <a:r>
              <a:rPr kumimoji="1" lang="ja-JP" altLang="en-US" dirty="0"/>
              <a:t>では、</a:t>
            </a:r>
            <a:r>
              <a:rPr kumimoji="1" lang="en-US" altLang="ja-JP" dirty="0"/>
              <a:t>a[</a:t>
            </a:r>
            <a:r>
              <a:rPr kumimoji="1" lang="en-US" altLang="ja-JP" dirty="0" err="1"/>
              <a:t>i</a:t>
            </a:r>
            <a:r>
              <a:rPr kumimoji="1" lang="en-US" altLang="ja-JP" dirty="0"/>
              <a:t>] </a:t>
            </a:r>
            <a:r>
              <a:rPr kumimoji="1" lang="ja-JP" altLang="en-US" dirty="0"/>
              <a:t>の番地が必要になります。</a:t>
            </a:r>
            <a:endParaRPr kumimoji="1" lang="en-US" altLang="ja-JP" dirty="0"/>
          </a:p>
          <a:p>
            <a:r>
              <a:rPr kumimoji="1" lang="ja-JP" altLang="en-US" dirty="0"/>
              <a:t>変数表には、配列 </a:t>
            </a:r>
            <a:r>
              <a:rPr kumimoji="1" lang="en-US" altLang="ja-JP" dirty="0"/>
              <a:t>a </a:t>
            </a:r>
            <a:r>
              <a:rPr kumimoji="1" lang="ja-JP" altLang="en-US" dirty="0"/>
              <a:t>の先頭の </a:t>
            </a:r>
            <a:r>
              <a:rPr kumimoji="1" lang="en-US" altLang="ja-JP" dirty="0"/>
              <a:t>a[0] </a:t>
            </a:r>
            <a:r>
              <a:rPr kumimoji="1" lang="ja-JP" altLang="en-US" dirty="0"/>
              <a:t>の番地が登録されています。</a:t>
            </a:r>
            <a:endParaRPr kumimoji="1" lang="en-US" altLang="ja-JP" dirty="0"/>
          </a:p>
          <a:p>
            <a:r>
              <a:rPr kumimoji="1" lang="ja-JP" altLang="en-US" dirty="0"/>
              <a:t>例えば、</a:t>
            </a:r>
            <a:r>
              <a:rPr kumimoji="1" lang="en-US" altLang="ja-JP" dirty="0"/>
              <a:t>a[0] </a:t>
            </a:r>
            <a:r>
              <a:rPr kumimoji="1" lang="ja-JP" altLang="en-US" dirty="0"/>
              <a:t>が </a:t>
            </a:r>
            <a:r>
              <a:rPr kumimoji="1" lang="en-US" altLang="ja-JP" dirty="0"/>
              <a:t>5 </a:t>
            </a:r>
            <a:r>
              <a:rPr kumimoji="1" lang="ja-JP" altLang="en-US" dirty="0"/>
              <a:t>番地であれば、</a:t>
            </a:r>
            <a:endParaRPr kumimoji="1" lang="en-US" altLang="ja-JP" dirty="0"/>
          </a:p>
          <a:p>
            <a:r>
              <a:rPr kumimoji="1" lang="en-US" altLang="ja-JP" dirty="0"/>
              <a:t>a[1] </a:t>
            </a:r>
            <a:r>
              <a:rPr kumimoji="1" lang="ja-JP" altLang="en-US" dirty="0"/>
              <a:t>が </a:t>
            </a:r>
            <a:r>
              <a:rPr kumimoji="1" lang="en-US" altLang="ja-JP" dirty="0"/>
              <a:t>6 </a:t>
            </a:r>
            <a:r>
              <a:rPr kumimoji="1" lang="ja-JP" altLang="en-US" dirty="0"/>
              <a:t>番地、</a:t>
            </a:r>
            <a:r>
              <a:rPr kumimoji="1" lang="en-US" altLang="ja-JP" dirty="0"/>
              <a:t>a[2] </a:t>
            </a:r>
            <a:r>
              <a:rPr kumimoji="1" lang="ja-JP" altLang="en-US" dirty="0"/>
              <a:t>が </a:t>
            </a:r>
            <a:r>
              <a:rPr kumimoji="1" lang="en-US" altLang="ja-JP" dirty="0"/>
              <a:t>7 </a:t>
            </a:r>
            <a:r>
              <a:rPr kumimoji="1" lang="ja-JP" altLang="en-US" dirty="0"/>
              <a:t>番地、</a:t>
            </a:r>
            <a:r>
              <a:rPr kumimoji="1" lang="en-US" altLang="ja-JP" dirty="0"/>
              <a:t>a[3]</a:t>
            </a:r>
            <a:r>
              <a:rPr kumimoji="1" lang="ja-JP" altLang="en-US" dirty="0"/>
              <a:t>が</a:t>
            </a:r>
            <a:r>
              <a:rPr kumimoji="1" lang="en-US" altLang="ja-JP" dirty="0"/>
              <a:t>8</a:t>
            </a:r>
            <a:r>
              <a:rPr kumimoji="1" lang="ja-JP" altLang="en-US" dirty="0"/>
              <a:t>番地となります。</a:t>
            </a:r>
            <a:endParaRPr kumimoji="1" lang="en-US" altLang="ja-JP" dirty="0"/>
          </a:p>
          <a:p>
            <a:r>
              <a:rPr kumimoji="1" lang="ja-JP" altLang="en-US" dirty="0"/>
              <a:t>つまり、</a:t>
            </a:r>
            <a:r>
              <a:rPr kumimoji="1" lang="en-US" altLang="ja-JP" dirty="0"/>
              <a:t>a[0] </a:t>
            </a:r>
            <a:r>
              <a:rPr kumimoji="1" lang="ja-JP" altLang="en-US" dirty="0"/>
              <a:t>の番地足す添え字の値になります。</a:t>
            </a:r>
            <a:endParaRPr kumimoji="1" lang="en-US" altLang="ja-JP" dirty="0"/>
          </a:p>
          <a:p>
            <a:r>
              <a:rPr kumimoji="1" lang="en-US" altLang="ja-JP" dirty="0"/>
              <a:t>a[</a:t>
            </a:r>
            <a:r>
              <a:rPr kumimoji="1" lang="en-US" altLang="ja-JP" dirty="0" err="1"/>
              <a:t>i</a:t>
            </a:r>
            <a:r>
              <a:rPr kumimoji="1" lang="en-US" altLang="ja-JP" dirty="0"/>
              <a:t>]</a:t>
            </a:r>
            <a:r>
              <a:rPr kumimoji="1" lang="ja-JP" altLang="en-US" dirty="0"/>
              <a:t> なら </a:t>
            </a:r>
            <a:r>
              <a:rPr kumimoji="1" lang="en-US" altLang="ja-JP" dirty="0" err="1"/>
              <a:t>i</a:t>
            </a:r>
            <a:r>
              <a:rPr kumimoji="1" lang="en-US" altLang="ja-JP" dirty="0"/>
              <a:t> </a:t>
            </a:r>
            <a:r>
              <a:rPr kumimoji="1" lang="ja-JP" altLang="en-US" dirty="0"/>
              <a:t>の中身が分からないと番地が決まりません。</a:t>
            </a:r>
            <a:endParaRPr kumimoji="1" lang="en-US" altLang="ja-JP" dirty="0"/>
          </a:p>
          <a:p>
            <a:r>
              <a:rPr kumimoji="1" lang="en-US" altLang="ja-JP" dirty="0" err="1"/>
              <a:t>i</a:t>
            </a:r>
            <a:r>
              <a:rPr kumimoji="1" lang="en-US" altLang="ja-JP" dirty="0"/>
              <a:t> </a:t>
            </a:r>
            <a:r>
              <a:rPr kumimoji="1" lang="ja-JP" altLang="en-US" dirty="0"/>
              <a:t>の値は、実行時に決まりますので、</a:t>
            </a:r>
            <a:endParaRPr kumimoji="1" lang="en-US" altLang="ja-JP" dirty="0"/>
          </a:p>
          <a:p>
            <a:r>
              <a:rPr kumimoji="1" lang="en-US" altLang="ja-JP" dirty="0"/>
              <a:t>a[</a:t>
            </a:r>
            <a:r>
              <a:rPr kumimoji="1" lang="en-US" altLang="ja-JP" dirty="0" err="1"/>
              <a:t>i</a:t>
            </a:r>
            <a:r>
              <a:rPr kumimoji="1" lang="en-US" altLang="ja-JP" dirty="0"/>
              <a:t>] </a:t>
            </a:r>
            <a:r>
              <a:rPr kumimoji="1" lang="ja-JP" altLang="en-US" dirty="0"/>
              <a:t>の番地は、コンパイル時には分かりません。</a:t>
            </a:r>
            <a:endParaRPr kumimoji="1" lang="en-US" altLang="ja-JP" dirty="0"/>
          </a:p>
          <a:p>
            <a:r>
              <a:rPr kumimoji="1" lang="ja-JP" altLang="en-US" dirty="0"/>
              <a:t>ですので、コンパイル時に番地が必要な </a:t>
            </a:r>
            <a:r>
              <a:rPr kumimoji="1" lang="en-US" altLang="ja-JP" dirty="0"/>
              <a:t>PUSH </a:t>
            </a:r>
            <a:r>
              <a:rPr kumimoji="1" lang="ja-JP" altLang="en-US" dirty="0"/>
              <a:t>は使えません。</a:t>
            </a:r>
            <a:endParaRPr kumimoji="1" lang="en-US" altLang="ja-JP" dirty="0"/>
          </a:p>
          <a:p>
            <a:r>
              <a:rPr kumimoji="1" lang="ja-JP" altLang="en-US" dirty="0"/>
              <a:t>この場合は、まず </a:t>
            </a:r>
            <a:r>
              <a:rPr kumimoji="1" lang="en-US" altLang="ja-JP" dirty="0"/>
              <a:t>PUSHI 5 </a:t>
            </a:r>
            <a:r>
              <a:rPr kumimoji="1" lang="ja-JP" altLang="en-US" dirty="0"/>
              <a:t>でスタックに </a:t>
            </a:r>
            <a:r>
              <a:rPr kumimoji="1" lang="en-US" altLang="ja-JP" dirty="0"/>
              <a:t>a[0] </a:t>
            </a:r>
            <a:r>
              <a:rPr kumimoji="1" lang="ja-JP" altLang="en-US" dirty="0"/>
              <a:t>の番地を積みます</a:t>
            </a:r>
            <a:endParaRPr kumimoji="1" lang="en-US" altLang="ja-JP" dirty="0"/>
          </a:p>
          <a:p>
            <a:r>
              <a:rPr kumimoji="1" lang="ja-JP" altLang="en-US" dirty="0"/>
              <a:t>そして </a:t>
            </a:r>
            <a:r>
              <a:rPr kumimoji="1" lang="en-US" altLang="ja-JP" dirty="0"/>
              <a:t>PUSH </a:t>
            </a:r>
            <a:r>
              <a:rPr kumimoji="1" lang="ja-JP" altLang="en-US" dirty="0"/>
              <a:t>０</a:t>
            </a:r>
            <a:r>
              <a:rPr kumimoji="1" lang="en-US" altLang="ja-JP" dirty="0"/>
              <a:t> </a:t>
            </a:r>
            <a:r>
              <a:rPr kumimoji="1" lang="ja-JP" altLang="en-US" dirty="0"/>
              <a:t>で添え字の中身を積みます。</a:t>
            </a:r>
            <a:endParaRPr kumimoji="1" lang="en-US" altLang="ja-JP" dirty="0"/>
          </a:p>
          <a:p>
            <a:r>
              <a:rPr kumimoji="1" lang="en-US" altLang="ja-JP" dirty="0"/>
              <a:t>Dseg </a:t>
            </a:r>
            <a:r>
              <a:rPr kumimoji="1" lang="ja-JP" altLang="en-US" dirty="0"/>
              <a:t>の </a:t>
            </a:r>
            <a:r>
              <a:rPr kumimoji="1" lang="en-US" altLang="ja-JP" dirty="0"/>
              <a:t>0 </a:t>
            </a:r>
            <a:r>
              <a:rPr kumimoji="1" lang="ja-JP" altLang="en-US" dirty="0"/>
              <a:t>番地には</a:t>
            </a:r>
            <a:r>
              <a:rPr kumimoji="1" lang="en-US" altLang="ja-JP" dirty="0"/>
              <a:t>2</a:t>
            </a:r>
            <a:r>
              <a:rPr kumimoji="1" lang="ja-JP" altLang="en-US" dirty="0"/>
              <a:t>が入っていますので、スタックには</a:t>
            </a:r>
            <a:r>
              <a:rPr kumimoji="1" lang="en-US" altLang="ja-JP" dirty="0"/>
              <a:t>2</a:t>
            </a:r>
            <a:r>
              <a:rPr kumimoji="1" lang="ja-JP" altLang="en-US" dirty="0"/>
              <a:t>が積まれます。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20</a:t>
            </a:fld>
            <a:endParaRPr kumimoji="1" lang="ja-JP" altLang="en-US"/>
          </a:p>
        </p:txBody>
      </p:sp>
    </p:spTree>
    <p:extLst>
      <p:ext uri="{BB962C8B-B14F-4D97-AF65-F5344CB8AC3E}">
        <p14:creationId xmlns:p14="http://schemas.microsoft.com/office/powerpoint/2010/main" val="3939703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配列の先頭の番地と、添え字の値を積んだら</a:t>
            </a:r>
            <a:endParaRPr kumimoji="1" lang="en-US" altLang="ja-JP" dirty="0"/>
          </a:p>
          <a:p>
            <a:r>
              <a:rPr kumimoji="1" lang="en-US" altLang="ja-JP" dirty="0"/>
              <a:t>ADD </a:t>
            </a:r>
          </a:p>
          <a:p>
            <a:r>
              <a:rPr kumimoji="1" lang="ja-JP" altLang="en-US" dirty="0"/>
              <a:t>とすると、配列の番地が計算できます。</a:t>
            </a:r>
            <a:endParaRPr kumimoji="1" lang="en-US" altLang="ja-JP" dirty="0"/>
          </a:p>
          <a:p>
            <a:r>
              <a:rPr kumimoji="1" lang="ja-JP" altLang="en-US" dirty="0"/>
              <a:t>この場合なら </a:t>
            </a:r>
            <a:r>
              <a:rPr kumimoji="1" lang="en-US" altLang="ja-JP" dirty="0"/>
              <a:t>a[0] </a:t>
            </a:r>
            <a:r>
              <a:rPr kumimoji="1" lang="ja-JP" altLang="en-US" dirty="0"/>
              <a:t>の番地</a:t>
            </a:r>
            <a:r>
              <a:rPr kumimoji="1" lang="en-US" altLang="ja-JP" dirty="0"/>
              <a:t>5</a:t>
            </a:r>
            <a:r>
              <a:rPr kumimoji="1" lang="ja-JP" altLang="en-US" dirty="0"/>
              <a:t>と </a:t>
            </a:r>
            <a:r>
              <a:rPr kumimoji="1" lang="en-US" altLang="ja-JP" dirty="0" err="1"/>
              <a:t>i</a:t>
            </a:r>
            <a:r>
              <a:rPr kumimoji="1" lang="en-US" altLang="ja-JP" dirty="0"/>
              <a:t> </a:t>
            </a:r>
            <a:r>
              <a:rPr kumimoji="1" lang="ja-JP" altLang="en-US" dirty="0"/>
              <a:t>の値 </a:t>
            </a:r>
            <a:r>
              <a:rPr kumimoji="1" lang="en-US" altLang="ja-JP" dirty="0"/>
              <a:t>2 </a:t>
            </a:r>
            <a:r>
              <a:rPr kumimoji="1" lang="ja-JP" altLang="en-US" dirty="0"/>
              <a:t>が足されて </a:t>
            </a:r>
            <a:r>
              <a:rPr kumimoji="1" lang="en-US" altLang="ja-JP" dirty="0"/>
              <a:t>7</a:t>
            </a:r>
            <a:r>
              <a:rPr kumimoji="1" lang="ja-JP" altLang="en-US" dirty="0"/>
              <a:t>となります。</a:t>
            </a:r>
            <a:endParaRPr kumimoji="1" lang="en-US" altLang="ja-JP" dirty="0"/>
          </a:p>
          <a:p>
            <a:r>
              <a:rPr kumimoji="1" lang="ja-JP" altLang="en-US" dirty="0"/>
              <a:t>つまり、</a:t>
            </a:r>
            <a:r>
              <a:rPr kumimoji="1" lang="en-US" altLang="ja-JP" dirty="0"/>
              <a:t>a[</a:t>
            </a:r>
            <a:r>
              <a:rPr kumimoji="1" lang="en-US" altLang="ja-JP" dirty="0" err="1"/>
              <a:t>i</a:t>
            </a:r>
            <a:r>
              <a:rPr kumimoji="1" lang="en-US" altLang="ja-JP" dirty="0"/>
              <a:t>] </a:t>
            </a:r>
            <a:r>
              <a:rPr kumimoji="1" lang="ja-JP" altLang="en-US" dirty="0"/>
              <a:t>の番地は</a:t>
            </a:r>
            <a:r>
              <a:rPr kumimoji="1" lang="en-US" altLang="ja-JP" dirty="0"/>
              <a:t>7</a:t>
            </a:r>
            <a:r>
              <a:rPr kumimoji="1" lang="ja-JP" altLang="en-US" dirty="0"/>
              <a:t>番地です。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21</a:t>
            </a:fld>
            <a:endParaRPr kumimoji="1" lang="ja-JP" altLang="en-US"/>
          </a:p>
        </p:txBody>
      </p:sp>
    </p:spTree>
    <p:extLst>
      <p:ext uri="{BB962C8B-B14F-4D97-AF65-F5344CB8AC3E}">
        <p14:creationId xmlns:p14="http://schemas.microsoft.com/office/powerpoint/2010/main" val="13678917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番地が決まれば、</a:t>
            </a:r>
            <a:r>
              <a:rPr kumimoji="1" lang="en-US" altLang="ja-JP" dirty="0"/>
              <a:t>LOAD </a:t>
            </a:r>
            <a:r>
              <a:rPr kumimoji="1" lang="ja-JP" altLang="en-US" dirty="0"/>
              <a:t>とすると、</a:t>
            </a:r>
            <a:endParaRPr kumimoji="1" lang="en-US" altLang="ja-JP" dirty="0"/>
          </a:p>
          <a:p>
            <a:r>
              <a:rPr kumimoji="1" lang="en-US" altLang="ja-JP" dirty="0"/>
              <a:t>Dseg </a:t>
            </a:r>
            <a:r>
              <a:rPr kumimoji="1" lang="ja-JP" altLang="en-US" dirty="0"/>
              <a:t>の</a:t>
            </a:r>
            <a:r>
              <a:rPr kumimoji="1" lang="en-US" altLang="ja-JP" dirty="0"/>
              <a:t>7</a:t>
            </a:r>
            <a:r>
              <a:rPr kumimoji="1" lang="ja-JP" altLang="en-US" dirty="0"/>
              <a:t>番地の値が、スタックに積まれます。</a:t>
            </a:r>
            <a:endParaRPr kumimoji="1" lang="en-US" altLang="ja-JP" dirty="0"/>
          </a:p>
          <a:p>
            <a:r>
              <a:rPr kumimoji="1" lang="ja-JP" altLang="en-US" dirty="0"/>
              <a:t>このように配列の場合は、番地をスタックに積んでから、</a:t>
            </a:r>
            <a:r>
              <a:rPr kumimoji="1" lang="en-US" altLang="ja-JP" dirty="0"/>
              <a:t>LOAD </a:t>
            </a:r>
            <a:r>
              <a:rPr kumimoji="1" lang="ja-JP" altLang="en-US" dirty="0"/>
              <a:t>する必要があります。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22</a:t>
            </a:fld>
            <a:endParaRPr kumimoji="1" lang="ja-JP" altLang="en-US"/>
          </a:p>
        </p:txBody>
      </p:sp>
    </p:spTree>
    <p:extLst>
      <p:ext uri="{BB962C8B-B14F-4D97-AF65-F5344CB8AC3E}">
        <p14:creationId xmlns:p14="http://schemas.microsoft.com/office/powerpoint/2010/main" val="1054972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Dseg </a:t>
            </a:r>
            <a:r>
              <a:rPr kumimoji="1" lang="ja-JP" altLang="en-US" dirty="0"/>
              <a:t>への書き込みを見てみましょう。</a:t>
            </a:r>
            <a:endParaRPr kumimoji="1" lang="en-US" altLang="ja-JP" dirty="0"/>
          </a:p>
          <a:p>
            <a:r>
              <a:rPr kumimoji="1" lang="en-US" altLang="ja-JP" dirty="0"/>
              <a:t>Dseg </a:t>
            </a:r>
            <a:r>
              <a:rPr kumimoji="1" lang="ja-JP" altLang="en-US" dirty="0"/>
              <a:t>への書き込みは、</a:t>
            </a:r>
            <a:r>
              <a:rPr kumimoji="1" lang="en-US" altLang="ja-JP" dirty="0"/>
              <a:t>POP</a:t>
            </a:r>
            <a:r>
              <a:rPr kumimoji="1" lang="ja-JP" altLang="en-US" dirty="0"/>
              <a:t>を使う方法と、番地と値を積んでから </a:t>
            </a:r>
            <a:r>
              <a:rPr kumimoji="1" lang="en-US" altLang="ja-JP" dirty="0"/>
              <a:t>ASSGN </a:t>
            </a:r>
            <a:r>
              <a:rPr kumimoji="1" lang="ja-JP" altLang="en-US" dirty="0"/>
              <a:t>する方法の</a:t>
            </a:r>
            <a:r>
              <a:rPr kumimoji="1" lang="en-US" altLang="ja-JP" dirty="0"/>
              <a:t>2</a:t>
            </a:r>
            <a:r>
              <a:rPr kumimoji="1" lang="ja-JP" altLang="en-US" dirty="0"/>
              <a:t>つがあります。</a:t>
            </a:r>
            <a:endParaRPr kumimoji="1" lang="en-US" altLang="ja-JP" dirty="0"/>
          </a:p>
          <a:p>
            <a:r>
              <a:rPr kumimoji="1" lang="en-US" altLang="ja-JP" dirty="0"/>
              <a:t>2</a:t>
            </a:r>
            <a:r>
              <a:rPr kumimoji="1" lang="ja-JP" altLang="en-US" dirty="0"/>
              <a:t>つの方法のうちどちらを使うかを見てみましょう。</a:t>
            </a:r>
            <a:endParaRPr kumimoji="1" lang="en-US" altLang="ja-JP" dirty="0"/>
          </a:p>
          <a:p>
            <a:r>
              <a:rPr kumimoji="1" lang="ja-JP" altLang="en-US" dirty="0"/>
              <a:t>例えば、こちらの例のように、変数 </a:t>
            </a:r>
            <a:r>
              <a:rPr kumimoji="1" lang="en-US" altLang="ja-JP" dirty="0"/>
              <a:t>y </a:t>
            </a:r>
            <a:r>
              <a:rPr kumimoji="1" lang="ja-JP" altLang="en-US" dirty="0"/>
              <a:t>の初期値として値</a:t>
            </a:r>
            <a:r>
              <a:rPr kumimoji="1" lang="en-US" altLang="ja-JP" dirty="0"/>
              <a:t>5</a:t>
            </a:r>
            <a:r>
              <a:rPr kumimoji="1" lang="ja-JP" altLang="en-US" dirty="0"/>
              <a:t>を代入する場合を考えます。</a:t>
            </a:r>
            <a:endParaRPr kumimoji="1" lang="en-US" altLang="ja-JP" dirty="0"/>
          </a:p>
          <a:p>
            <a:r>
              <a:rPr kumimoji="1" lang="ja-JP" altLang="en-US" dirty="0"/>
              <a:t>この場合は、コンパイル時に、代入する番地および値が分かりますので、</a:t>
            </a:r>
            <a:r>
              <a:rPr kumimoji="1" lang="en-US" altLang="ja-JP" dirty="0"/>
              <a:t>POP </a:t>
            </a:r>
            <a:r>
              <a:rPr kumimoji="1" lang="ja-JP" altLang="en-US" dirty="0"/>
              <a:t>命令を使えます。</a:t>
            </a:r>
            <a:endParaRPr kumimoji="1" lang="en-US" altLang="ja-JP" dirty="0"/>
          </a:p>
          <a:p>
            <a:r>
              <a:rPr kumimoji="1" lang="ja-JP" altLang="en-US" dirty="0"/>
              <a:t>ですので、まず </a:t>
            </a:r>
            <a:r>
              <a:rPr kumimoji="1" lang="en-US" altLang="ja-JP" dirty="0"/>
              <a:t>PUSHI 5 </a:t>
            </a:r>
            <a:r>
              <a:rPr kumimoji="1" lang="ja-JP" altLang="en-US" dirty="0"/>
              <a:t>としてスタックに値を積みます。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23</a:t>
            </a:fld>
            <a:endParaRPr kumimoji="1" lang="ja-JP" altLang="en-US"/>
          </a:p>
        </p:txBody>
      </p:sp>
    </p:spTree>
    <p:extLst>
      <p:ext uri="{BB962C8B-B14F-4D97-AF65-F5344CB8AC3E}">
        <p14:creationId xmlns:p14="http://schemas.microsoft.com/office/powerpoint/2010/main" val="3321973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 </a:t>
            </a:r>
            <a:r>
              <a:rPr kumimoji="1" lang="en-US" altLang="ja-JP" dirty="0"/>
              <a:t>POP 3 </a:t>
            </a:r>
            <a:r>
              <a:rPr kumimoji="1" lang="ja-JP" altLang="en-US" dirty="0"/>
              <a:t>としてオペランドに </a:t>
            </a:r>
            <a:r>
              <a:rPr kumimoji="1" lang="en-US" altLang="ja-JP" dirty="0"/>
              <a:t>y </a:t>
            </a:r>
            <a:r>
              <a:rPr kumimoji="1" lang="ja-JP" altLang="en-US" dirty="0"/>
              <a:t>の番地を指定します。</a:t>
            </a:r>
            <a:endParaRPr kumimoji="1" lang="en-US" altLang="ja-JP" dirty="0"/>
          </a:p>
          <a:p>
            <a:r>
              <a:rPr kumimoji="1" lang="ja-JP" altLang="en-US" dirty="0"/>
              <a:t>すると、スタックトップの値 </a:t>
            </a:r>
            <a:r>
              <a:rPr kumimoji="1" lang="en-US" altLang="ja-JP" dirty="0"/>
              <a:t>5 </a:t>
            </a:r>
            <a:r>
              <a:rPr kumimoji="1" lang="ja-JP" altLang="en-US" dirty="0"/>
              <a:t>が </a:t>
            </a:r>
            <a:r>
              <a:rPr kumimoji="1" lang="en-US" altLang="ja-JP" dirty="0"/>
              <a:t>Dseg </a:t>
            </a:r>
            <a:r>
              <a:rPr kumimoji="1" lang="ja-JP" altLang="en-US" dirty="0"/>
              <a:t>の</a:t>
            </a:r>
            <a:r>
              <a:rPr kumimoji="1" lang="en-US" altLang="ja-JP" dirty="0"/>
              <a:t>3</a:t>
            </a:r>
            <a:r>
              <a:rPr kumimoji="1" lang="ja-JP" altLang="en-US" dirty="0"/>
              <a:t>番地に入ります。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24</a:t>
            </a:fld>
            <a:endParaRPr kumimoji="1" lang="ja-JP" altLang="en-US"/>
          </a:p>
        </p:txBody>
      </p:sp>
    </p:spTree>
    <p:extLst>
      <p:ext uri="{BB962C8B-B14F-4D97-AF65-F5344CB8AC3E}">
        <p14:creationId xmlns:p14="http://schemas.microsoft.com/office/powerpoint/2010/main" val="4103781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&lt;Statement&gt; </a:t>
            </a:r>
            <a:r>
              <a:rPr kumimoji="1" lang="ja-JP" altLang="en-US" dirty="0"/>
              <a:t>の中で </a:t>
            </a:r>
            <a:r>
              <a:rPr kumimoji="1" lang="en-US" altLang="ja-JP" dirty="0"/>
              <a:t>a[</a:t>
            </a:r>
            <a:r>
              <a:rPr kumimoji="1" lang="en-US" altLang="ja-JP" dirty="0" err="1"/>
              <a:t>i</a:t>
            </a:r>
            <a:r>
              <a:rPr kumimoji="1" lang="en-US" altLang="ja-JP" dirty="0"/>
              <a:t>] </a:t>
            </a:r>
            <a:r>
              <a:rPr kumimoji="1" lang="ja-JP" altLang="en-US" dirty="0"/>
              <a:t>に </a:t>
            </a:r>
            <a:r>
              <a:rPr kumimoji="1" lang="en-US" altLang="ja-JP" dirty="0"/>
              <a:t>10 </a:t>
            </a:r>
            <a:r>
              <a:rPr kumimoji="1" lang="ja-JP" altLang="en-US" dirty="0"/>
              <a:t>を代入する、という場合を見てみましょう。</a:t>
            </a:r>
            <a:endParaRPr kumimoji="1" lang="en-US" altLang="ja-JP" dirty="0"/>
          </a:p>
          <a:p>
            <a:r>
              <a:rPr kumimoji="1" lang="en-US" altLang="ja-JP" dirty="0" err="1"/>
              <a:t>i</a:t>
            </a:r>
            <a:r>
              <a:rPr kumimoji="1" lang="en-US" altLang="ja-JP" dirty="0"/>
              <a:t> </a:t>
            </a:r>
            <a:r>
              <a:rPr kumimoji="1" lang="ja-JP" altLang="en-US" dirty="0"/>
              <a:t>の値はコンパイル時にはわかりませんので、</a:t>
            </a:r>
            <a:r>
              <a:rPr kumimoji="1" lang="en-US" altLang="ja-JP" dirty="0"/>
              <a:t>a[</a:t>
            </a:r>
            <a:r>
              <a:rPr kumimoji="1" lang="en-US" altLang="ja-JP" dirty="0" err="1"/>
              <a:t>i</a:t>
            </a:r>
            <a:r>
              <a:rPr kumimoji="1" lang="en-US" altLang="ja-JP" dirty="0"/>
              <a:t>] </a:t>
            </a:r>
            <a:r>
              <a:rPr kumimoji="1" lang="ja-JP" altLang="en-US" dirty="0"/>
              <a:t>の番地のコンパイル時にはわかりません。</a:t>
            </a:r>
            <a:endParaRPr kumimoji="1" lang="en-US" altLang="ja-JP" dirty="0"/>
          </a:p>
          <a:p>
            <a:r>
              <a:rPr kumimoji="1" lang="ja-JP" altLang="en-US" dirty="0"/>
              <a:t>従って、</a:t>
            </a:r>
            <a:r>
              <a:rPr kumimoji="1" lang="en-US" altLang="ja-JP" dirty="0"/>
              <a:t>a[</a:t>
            </a:r>
            <a:r>
              <a:rPr kumimoji="1" lang="en-US" altLang="ja-JP" dirty="0" err="1"/>
              <a:t>i</a:t>
            </a:r>
            <a:r>
              <a:rPr kumimoji="1" lang="en-US" altLang="ja-JP" dirty="0"/>
              <a:t>] </a:t>
            </a:r>
            <a:r>
              <a:rPr kumimoji="1" lang="ja-JP" altLang="en-US" dirty="0"/>
              <a:t>の番地は実行中に求める必要があります。</a:t>
            </a:r>
            <a:endParaRPr kumimoji="1" lang="en-US" altLang="ja-JP" dirty="0"/>
          </a:p>
          <a:p>
            <a:r>
              <a:rPr kumimoji="1" lang="ja-JP" altLang="en-US" dirty="0"/>
              <a:t>まず </a:t>
            </a:r>
            <a:r>
              <a:rPr kumimoji="1" lang="en-US" altLang="ja-JP" dirty="0"/>
              <a:t>PUSHI</a:t>
            </a:r>
            <a:r>
              <a:rPr kumimoji="1" lang="ja-JP" altLang="en-US" dirty="0"/>
              <a:t> で </a:t>
            </a:r>
            <a:r>
              <a:rPr kumimoji="1" lang="en-US" altLang="ja-JP" dirty="0"/>
              <a:t>a[0] </a:t>
            </a:r>
            <a:r>
              <a:rPr kumimoji="1" lang="ja-JP" altLang="en-US" dirty="0"/>
              <a:t>の番地を積みます。</a:t>
            </a:r>
            <a:endParaRPr kumimoji="1" lang="en-US" altLang="ja-JP" dirty="0"/>
          </a:p>
          <a:p>
            <a:r>
              <a:rPr kumimoji="1" lang="ja-JP" altLang="en-US" dirty="0"/>
              <a:t>次に、</a:t>
            </a:r>
            <a:r>
              <a:rPr kumimoji="1" lang="en-US" altLang="ja-JP" dirty="0"/>
              <a:t>PUSH </a:t>
            </a:r>
            <a:r>
              <a:rPr kumimoji="1" lang="ja-JP" altLang="en-US" dirty="0"/>
              <a:t>で </a:t>
            </a:r>
            <a:r>
              <a:rPr kumimoji="1" lang="en-US" altLang="ja-JP" dirty="0" err="1"/>
              <a:t>i</a:t>
            </a:r>
            <a:r>
              <a:rPr kumimoji="1" lang="en-US" altLang="ja-JP" dirty="0"/>
              <a:t> </a:t>
            </a:r>
            <a:r>
              <a:rPr kumimoji="1" lang="ja-JP" altLang="en-US" dirty="0"/>
              <a:t>の中身を積みます。</a:t>
            </a:r>
            <a:endParaRPr kumimoji="1" lang="en-US" altLang="ja-JP" dirty="0"/>
          </a:p>
          <a:p>
            <a:r>
              <a:rPr kumimoji="1" lang="en-US" altLang="ja-JP" dirty="0" err="1"/>
              <a:t>i</a:t>
            </a:r>
            <a:r>
              <a:rPr kumimoji="1" lang="en-US" altLang="ja-JP" dirty="0"/>
              <a:t> </a:t>
            </a:r>
            <a:r>
              <a:rPr kumimoji="1" lang="ja-JP" altLang="en-US" dirty="0"/>
              <a:t>の中身は</a:t>
            </a:r>
            <a:r>
              <a:rPr kumimoji="1" lang="en-US" altLang="ja-JP" dirty="0"/>
              <a:t>4</a:t>
            </a:r>
            <a:r>
              <a:rPr kumimoji="1" lang="ja-JP" altLang="en-US" dirty="0"/>
              <a:t>ですので、</a:t>
            </a:r>
            <a:r>
              <a:rPr kumimoji="1" lang="en-US" altLang="ja-JP" dirty="0"/>
              <a:t>4</a:t>
            </a:r>
            <a:r>
              <a:rPr kumimoji="1" lang="ja-JP" altLang="en-US" dirty="0"/>
              <a:t>が積まれます。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25</a:t>
            </a:fld>
            <a:endParaRPr kumimoji="1" lang="ja-JP" altLang="en-US"/>
          </a:p>
        </p:txBody>
      </p:sp>
    </p:spTree>
    <p:extLst>
      <p:ext uri="{BB962C8B-B14F-4D97-AF65-F5344CB8AC3E}">
        <p14:creationId xmlns:p14="http://schemas.microsoft.com/office/powerpoint/2010/main" val="1484647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ADD</a:t>
            </a:r>
            <a:r>
              <a:rPr kumimoji="1" lang="ja-JP" altLang="en-US" dirty="0"/>
              <a:t> とすると、</a:t>
            </a:r>
            <a:r>
              <a:rPr kumimoji="1" lang="en-US" altLang="ja-JP" dirty="0"/>
              <a:t>a[0] </a:t>
            </a:r>
            <a:r>
              <a:rPr kumimoji="1" lang="ja-JP" altLang="en-US" dirty="0"/>
              <a:t>の番地足す</a:t>
            </a:r>
            <a:r>
              <a:rPr kumimoji="1" lang="en-US" altLang="ja-JP" dirty="0"/>
              <a:t>4</a:t>
            </a:r>
            <a:r>
              <a:rPr kumimoji="1" lang="ja-JP" altLang="en-US" dirty="0"/>
              <a:t>で、</a:t>
            </a:r>
            <a:r>
              <a:rPr kumimoji="1" lang="en-US" altLang="ja-JP" dirty="0"/>
              <a:t>a[</a:t>
            </a:r>
            <a:r>
              <a:rPr kumimoji="1" lang="en-US" altLang="ja-JP" dirty="0" err="1"/>
              <a:t>i</a:t>
            </a:r>
            <a:r>
              <a:rPr kumimoji="1" lang="en-US" altLang="ja-JP" dirty="0"/>
              <a:t>]</a:t>
            </a:r>
            <a:r>
              <a:rPr kumimoji="1" lang="ja-JP" altLang="en-US" dirty="0"/>
              <a:t>の番地は</a:t>
            </a:r>
            <a:r>
              <a:rPr kumimoji="1" lang="en-US" altLang="ja-JP" dirty="0"/>
              <a:t>8</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26</a:t>
            </a:fld>
            <a:endParaRPr kumimoji="1" lang="ja-JP" altLang="en-US"/>
          </a:p>
        </p:txBody>
      </p:sp>
    </p:spTree>
    <p:extLst>
      <p:ext uri="{BB962C8B-B14F-4D97-AF65-F5344CB8AC3E}">
        <p14:creationId xmlns:p14="http://schemas.microsoft.com/office/powerpoint/2010/main" val="3669859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次は右辺です。</a:t>
            </a:r>
            <a:endParaRPr kumimoji="1" lang="en-US" altLang="ja-JP" dirty="0"/>
          </a:p>
          <a:p>
            <a:r>
              <a:rPr kumimoji="1" lang="en-US" altLang="ja-JP" dirty="0"/>
              <a:t>PUSHI 10 </a:t>
            </a:r>
            <a:r>
              <a:rPr kumimoji="1" lang="ja-JP" altLang="en-US" dirty="0"/>
              <a:t>で右辺の値を積みます。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27</a:t>
            </a:fld>
            <a:endParaRPr kumimoji="1" lang="ja-JP" altLang="en-US"/>
          </a:p>
        </p:txBody>
      </p:sp>
    </p:spTree>
    <p:extLst>
      <p:ext uri="{BB962C8B-B14F-4D97-AF65-F5344CB8AC3E}">
        <p14:creationId xmlns:p14="http://schemas.microsoft.com/office/powerpoint/2010/main" val="26430737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ASSGN</a:t>
            </a:r>
            <a:r>
              <a:rPr kumimoji="1" lang="ja-JP" altLang="en-US" dirty="0"/>
              <a:t> とすると、スタックの</a:t>
            </a:r>
            <a:r>
              <a:rPr kumimoji="1" lang="en-US" altLang="ja-JP" dirty="0"/>
              <a:t>2</a:t>
            </a:r>
            <a:r>
              <a:rPr kumimoji="1" lang="ja-JP" altLang="en-US" dirty="0"/>
              <a:t>番目の番地に、スタックトップの値が代入されます。</a:t>
            </a:r>
            <a:endParaRPr kumimoji="1" lang="en-US" altLang="ja-JP" dirty="0"/>
          </a:p>
          <a:p>
            <a:r>
              <a:rPr kumimoji="1" lang="ja-JP" altLang="en-US" dirty="0"/>
              <a:t>この場合は、</a:t>
            </a:r>
            <a:r>
              <a:rPr kumimoji="1" lang="en-US" altLang="ja-JP" dirty="0"/>
              <a:t>8</a:t>
            </a:r>
            <a:r>
              <a:rPr kumimoji="1" lang="ja-JP" altLang="en-US" dirty="0"/>
              <a:t>番地に</a:t>
            </a:r>
            <a:r>
              <a:rPr kumimoji="1" lang="en-US" altLang="ja-JP" dirty="0"/>
              <a:t>10</a:t>
            </a:r>
            <a:r>
              <a:rPr kumimoji="1" lang="ja-JP" altLang="en-US" dirty="0"/>
              <a:t>が代入されます。</a:t>
            </a:r>
            <a:endParaRPr kumimoji="1" lang="en-US" altLang="ja-JP" dirty="0"/>
          </a:p>
          <a:p>
            <a:r>
              <a:rPr kumimoji="1" lang="en-US" altLang="ja-JP" dirty="0"/>
              <a:t>ASSGN </a:t>
            </a:r>
            <a:r>
              <a:rPr kumimoji="1" lang="ja-JP" altLang="en-US" dirty="0"/>
              <a:t>を使うと、スタックトップには代入した値が残ります。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28</a:t>
            </a:fld>
            <a:endParaRPr kumimoji="1" lang="ja-JP" altLang="en-US"/>
          </a:p>
        </p:txBody>
      </p:sp>
    </p:spTree>
    <p:extLst>
      <p:ext uri="{BB962C8B-B14F-4D97-AF65-F5344CB8AC3E}">
        <p14:creationId xmlns:p14="http://schemas.microsoft.com/office/powerpoint/2010/main" val="1250985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残っている値は不要なので、</a:t>
            </a:r>
            <a:r>
              <a:rPr kumimoji="1" lang="en-US" altLang="ja-JP" dirty="0"/>
              <a:t>REMOVE </a:t>
            </a:r>
            <a:r>
              <a:rPr kumimoji="1" lang="ja-JP" altLang="en-US" dirty="0"/>
              <a:t>で削除します。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29</a:t>
            </a:fld>
            <a:endParaRPr kumimoji="1" lang="ja-JP" altLang="en-US"/>
          </a:p>
        </p:txBody>
      </p:sp>
    </p:spTree>
    <p:extLst>
      <p:ext uri="{BB962C8B-B14F-4D97-AF65-F5344CB8AC3E}">
        <p14:creationId xmlns:p14="http://schemas.microsoft.com/office/powerpoint/2010/main" val="1435370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今まで何度も出ていますが、皆さんが情報システムプロジェクト</a:t>
            </a:r>
            <a:r>
              <a:rPr kumimoji="1" lang="en-US" altLang="ja-JP" dirty="0"/>
              <a:t>1</a:t>
            </a:r>
            <a:r>
              <a:rPr kumimoji="1" lang="ja-JP" altLang="en-US" dirty="0"/>
              <a:t>で作成するコンパイラでは、処理の流れはこのようになります。</a:t>
            </a:r>
            <a:endParaRPr kumimoji="1" lang="en-US" altLang="ja-JP" dirty="0"/>
          </a:p>
          <a:p>
            <a:r>
              <a:rPr kumimoji="1" lang="ja-JP" altLang="en-US" dirty="0"/>
              <a:t>まず入力として</a:t>
            </a:r>
            <a:r>
              <a:rPr kumimoji="1" lang="en-US" altLang="ja-JP" dirty="0"/>
              <a:t>K21</a:t>
            </a:r>
            <a:r>
              <a:rPr kumimoji="1" lang="ja-JP" altLang="en-US" dirty="0"/>
              <a:t>言語で書かれたプログラムが与えられます。</a:t>
            </a:r>
            <a:endParaRPr kumimoji="1" lang="en-US" altLang="ja-JP" dirty="0"/>
          </a:p>
          <a:p>
            <a:r>
              <a:rPr kumimoji="1" lang="ja-JP" altLang="en-US" dirty="0"/>
              <a:t>字句解析系が、マイクロ構文の文法に従って、トークンと呼ばれる単語単位に区切ります。</a:t>
            </a:r>
            <a:endParaRPr kumimoji="1" lang="en-US" altLang="ja-JP" dirty="0"/>
          </a:p>
          <a:p>
            <a:r>
              <a:rPr kumimoji="1" lang="ja-JP" altLang="en-US" dirty="0"/>
              <a:t>この場合は </a:t>
            </a:r>
            <a:r>
              <a:rPr kumimoji="1" lang="en-US" altLang="ja-JP" dirty="0"/>
              <a:t>output ( </a:t>
            </a:r>
            <a:r>
              <a:rPr kumimoji="1" lang="ja-JP" altLang="en-US" dirty="0"/>
              <a:t>変数名 </a:t>
            </a:r>
            <a:r>
              <a:rPr kumimoji="1" lang="en-US" altLang="ja-JP" dirty="0"/>
              <a:t>) ; </a:t>
            </a:r>
            <a:r>
              <a:rPr kumimoji="1" lang="ja-JP" altLang="en-US" dirty="0"/>
              <a:t>と区切られます。</a:t>
            </a:r>
            <a:endParaRPr kumimoji="1" lang="en-US" altLang="ja-JP" dirty="0"/>
          </a:p>
          <a:p>
            <a:r>
              <a:rPr kumimoji="1" lang="ja-JP" altLang="en-US" dirty="0"/>
              <a:t>次に構文解析系が、マクロ構文の文法に従い構文木を作成します。</a:t>
            </a:r>
            <a:endParaRPr kumimoji="1" lang="en-US" altLang="ja-JP" dirty="0"/>
          </a:p>
          <a:p>
            <a:r>
              <a:rPr kumimoji="1" lang="ja-JP" altLang="en-US" dirty="0"/>
              <a:t>例えば、出力文は、最初に </a:t>
            </a:r>
            <a:r>
              <a:rPr kumimoji="1" lang="en-US" altLang="ja-JP" dirty="0"/>
              <a:t>output </a:t>
            </a:r>
            <a:r>
              <a:rPr kumimoji="1" lang="ja-JP" altLang="en-US" dirty="0"/>
              <a:t>が来て、次に </a:t>
            </a:r>
            <a:r>
              <a:rPr kumimoji="1" lang="en-US" altLang="ja-JP" dirty="0"/>
              <a:t>( </a:t>
            </a:r>
            <a:r>
              <a:rPr kumimoji="1" lang="ja-JP" altLang="en-US" dirty="0"/>
              <a:t>式　</a:t>
            </a:r>
            <a:r>
              <a:rPr kumimoji="1" lang="en-US" altLang="ja-JP" dirty="0"/>
              <a:t>) ; </a:t>
            </a:r>
            <a:r>
              <a:rPr kumimoji="1" lang="ja-JP" altLang="en-US" dirty="0"/>
              <a:t>が来る、という規則に合っているかを判定します。</a:t>
            </a:r>
            <a:endParaRPr kumimoji="1" lang="en-US" altLang="ja-JP" dirty="0"/>
          </a:p>
          <a:p>
            <a:r>
              <a:rPr kumimoji="1" lang="ja-JP" altLang="en-US" dirty="0"/>
              <a:t>最後に、コード生成系が対応するアセンブリコードを出力します。</a:t>
            </a:r>
            <a:endParaRPr kumimoji="1" lang="en-US" altLang="ja-JP" dirty="0"/>
          </a:p>
          <a:p>
            <a:r>
              <a:rPr kumimoji="1" lang="ja-JP" altLang="en-US" dirty="0"/>
              <a:t>この場合ですと、スタックに変数の値を積み、それを画面に出力する、という命令を出力します。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a:t>
            </a:fld>
            <a:endParaRPr kumimoji="1" lang="ja-JP" altLang="en-US"/>
          </a:p>
        </p:txBody>
      </p:sp>
    </p:spTree>
    <p:extLst>
      <p:ext uri="{BB962C8B-B14F-4D97-AF65-F5344CB8AC3E}">
        <p14:creationId xmlns:p14="http://schemas.microsoft.com/office/powerpoint/2010/main" val="33557713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Dseg </a:t>
            </a:r>
            <a:r>
              <a:rPr kumimoji="1" lang="ja-JP" altLang="en-US" dirty="0"/>
              <a:t>への読み書きの仕方をまとめます。</a:t>
            </a:r>
            <a:endParaRPr kumimoji="1" lang="en-US" altLang="ja-JP" dirty="0"/>
          </a:p>
          <a:p>
            <a:r>
              <a:rPr kumimoji="1" lang="en-US" altLang="ja-JP" dirty="0"/>
              <a:t>Dseg </a:t>
            </a:r>
            <a:r>
              <a:rPr kumimoji="1" lang="ja-JP" altLang="en-US" dirty="0"/>
              <a:t>の値をスタックに積む方法は、</a:t>
            </a:r>
            <a:endParaRPr kumimoji="1" lang="en-US" altLang="ja-JP" dirty="0"/>
          </a:p>
          <a:p>
            <a:r>
              <a:rPr kumimoji="1" lang="en-US" altLang="ja-JP" dirty="0"/>
              <a:t>PUSH </a:t>
            </a:r>
            <a:r>
              <a:rPr kumimoji="1" lang="ja-JP" altLang="en-US" dirty="0"/>
              <a:t>を使う方法と、番地を積んでから </a:t>
            </a:r>
            <a:r>
              <a:rPr kumimoji="1" lang="en-US" altLang="ja-JP" dirty="0"/>
              <a:t>LOAD </a:t>
            </a:r>
            <a:r>
              <a:rPr kumimoji="1" lang="ja-JP" altLang="en-US" dirty="0"/>
              <a:t>を使う方法の</a:t>
            </a:r>
            <a:r>
              <a:rPr kumimoji="1" lang="en-US" altLang="ja-JP" dirty="0"/>
              <a:t>2</a:t>
            </a:r>
            <a:r>
              <a:rPr kumimoji="1" lang="ja-JP" altLang="en-US" dirty="0"/>
              <a:t>種類があります。</a:t>
            </a:r>
            <a:endParaRPr kumimoji="1" lang="en-US" altLang="ja-JP" dirty="0"/>
          </a:p>
          <a:p>
            <a:r>
              <a:rPr kumimoji="1" lang="ja-JP" altLang="en-US" dirty="0"/>
              <a:t>コンパイル時に番地を計算できる、スカラー変数を参照する場合は、</a:t>
            </a:r>
            <a:r>
              <a:rPr kumimoji="1" lang="en-US" altLang="ja-JP" dirty="0"/>
              <a:t>PUSH </a:t>
            </a:r>
            <a:r>
              <a:rPr kumimoji="1" lang="ja-JP" altLang="en-US" dirty="0"/>
              <a:t>を使います。</a:t>
            </a:r>
            <a:endParaRPr kumimoji="1" lang="en-US" altLang="ja-JP" dirty="0"/>
          </a:p>
          <a:p>
            <a:r>
              <a:rPr kumimoji="1" lang="ja-JP" altLang="en-US" dirty="0"/>
              <a:t>一方、配列は実行時にしか番地が分かりませんので、番地を積んだ後 </a:t>
            </a:r>
            <a:r>
              <a:rPr kumimoji="1" lang="en-US" altLang="ja-JP" dirty="0"/>
              <a:t>LOAD </a:t>
            </a:r>
            <a:r>
              <a:rPr kumimoji="1" lang="ja-JP" altLang="en-US" dirty="0"/>
              <a:t>を使います。</a:t>
            </a:r>
            <a:endParaRPr kumimoji="1" lang="en-US" altLang="ja-JP" dirty="0"/>
          </a:p>
          <a:p>
            <a:r>
              <a:rPr kumimoji="1" lang="en-US" altLang="ja-JP" dirty="0"/>
              <a:t>Dseg </a:t>
            </a:r>
            <a:r>
              <a:rPr kumimoji="1" lang="ja-JP" altLang="en-US" dirty="0"/>
              <a:t>に値を書き込む方法は、</a:t>
            </a:r>
            <a:endParaRPr kumimoji="1" lang="en-US" altLang="ja-JP" dirty="0"/>
          </a:p>
          <a:p>
            <a:r>
              <a:rPr kumimoji="1" lang="en-US" altLang="ja-JP" dirty="0"/>
              <a:t>POP </a:t>
            </a:r>
            <a:r>
              <a:rPr kumimoji="1" lang="ja-JP" altLang="en-US" dirty="0"/>
              <a:t>を使う方法と、</a:t>
            </a:r>
            <a:r>
              <a:rPr kumimoji="1" lang="en-US" altLang="ja-JP" dirty="0"/>
              <a:t>ASSGN </a:t>
            </a:r>
            <a:r>
              <a:rPr kumimoji="1" lang="ja-JP" altLang="en-US" dirty="0"/>
              <a:t>を使う方法があります。</a:t>
            </a:r>
            <a:endParaRPr kumimoji="1" lang="en-US" altLang="ja-JP" dirty="0"/>
          </a:p>
          <a:p>
            <a:r>
              <a:rPr kumimoji="1" lang="ja-JP" altLang="en-US" dirty="0"/>
              <a:t>変数への初期値代入では </a:t>
            </a:r>
            <a:r>
              <a:rPr kumimoji="1" lang="en-US" altLang="ja-JP" dirty="0"/>
              <a:t>POP </a:t>
            </a:r>
            <a:r>
              <a:rPr kumimoji="1" lang="ja-JP" altLang="en-US" dirty="0"/>
              <a:t>が使えます。</a:t>
            </a:r>
            <a:endParaRPr kumimoji="1" lang="en-US" altLang="ja-JP" dirty="0"/>
          </a:p>
          <a:p>
            <a:r>
              <a:rPr kumimoji="1" lang="ja-JP" altLang="en-US" dirty="0"/>
              <a:t>一方、</a:t>
            </a:r>
            <a:r>
              <a:rPr kumimoji="1" lang="en-US" altLang="ja-JP" dirty="0"/>
              <a:t>&lt;Statement&gt; </a:t>
            </a:r>
            <a:r>
              <a:rPr kumimoji="1" lang="ja-JP" altLang="en-US" dirty="0"/>
              <a:t>中で変数に代入する場合は </a:t>
            </a:r>
            <a:r>
              <a:rPr kumimoji="1" lang="en-US" altLang="ja-JP" dirty="0"/>
              <a:t>ASSGN </a:t>
            </a:r>
            <a:r>
              <a:rPr kumimoji="1" lang="ja-JP" altLang="en-US" dirty="0"/>
              <a:t>を使います。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30</a:t>
            </a:fld>
            <a:endParaRPr kumimoji="1" lang="ja-JP" altLang="en-US"/>
          </a:p>
        </p:txBody>
      </p:sp>
    </p:spTree>
    <p:extLst>
      <p:ext uri="{BB962C8B-B14F-4D97-AF65-F5344CB8AC3E}">
        <p14:creationId xmlns:p14="http://schemas.microsoft.com/office/powerpoint/2010/main" val="29788714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次は入出力です。</a:t>
            </a:r>
            <a:endParaRPr kumimoji="1" lang="en-US" altLang="ja-JP" dirty="0"/>
          </a:p>
          <a:p>
            <a:r>
              <a:rPr kumimoji="1" lang="ja-JP" altLang="en-US" dirty="0"/>
              <a:t>こちらの表が入出力命令の一覧です。</a:t>
            </a:r>
            <a:endParaRPr kumimoji="1" lang="en-US" altLang="ja-JP" dirty="0"/>
          </a:p>
          <a:p>
            <a:r>
              <a:rPr kumimoji="1" lang="ja-JP" altLang="en-US" dirty="0"/>
              <a:t>入出力は、キーボードから値を読む命令と、画面に値を出力する命令があります。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31</a:t>
            </a:fld>
            <a:endParaRPr kumimoji="1" lang="ja-JP" altLang="en-US"/>
          </a:p>
        </p:txBody>
      </p:sp>
    </p:spTree>
    <p:extLst>
      <p:ext uri="{BB962C8B-B14F-4D97-AF65-F5344CB8AC3E}">
        <p14:creationId xmlns:p14="http://schemas.microsoft.com/office/powerpoint/2010/main" val="40321638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整数値の読み込みは </a:t>
            </a:r>
            <a:r>
              <a:rPr kumimoji="1" lang="en-US" altLang="ja-JP" dirty="0"/>
              <a:t>INPUT </a:t>
            </a:r>
            <a:r>
              <a:rPr kumimoji="1" lang="ja-JP" altLang="en-US" dirty="0"/>
              <a:t>命令を使います。</a:t>
            </a:r>
            <a:endParaRPr kumimoji="1" lang="en-US" altLang="ja-JP" dirty="0"/>
          </a:p>
          <a:p>
            <a:r>
              <a:rPr kumimoji="1" lang="en-US" altLang="ja-JP" dirty="0"/>
              <a:t>INPUT </a:t>
            </a:r>
            <a:r>
              <a:rPr kumimoji="1" lang="ja-JP" altLang="en-US" dirty="0"/>
              <a:t>命令を使うと、キーボードから読み込んだ整数値がスタックトップに積まれます。</a:t>
            </a:r>
            <a:endParaRPr kumimoji="1" lang="en-US" altLang="ja-JP" dirty="0"/>
          </a:p>
          <a:p>
            <a:r>
              <a:rPr kumimoji="1" lang="ja-JP" altLang="en-US" dirty="0"/>
              <a:t>例えば、この例のように変数 </a:t>
            </a:r>
            <a:r>
              <a:rPr kumimoji="1" lang="en-US" altLang="ja-JP" dirty="0" err="1"/>
              <a:t>i</a:t>
            </a:r>
            <a:r>
              <a:rPr kumimoji="1" lang="en-US" altLang="ja-JP" dirty="0"/>
              <a:t> </a:t>
            </a:r>
            <a:r>
              <a:rPr kumimoji="1" lang="ja-JP" altLang="en-US" dirty="0"/>
              <a:t>に読み込んだ整数値を入力する場合、</a:t>
            </a:r>
            <a:endParaRPr kumimoji="1" lang="en-US" altLang="ja-JP" dirty="0"/>
          </a:p>
          <a:p>
            <a:r>
              <a:rPr kumimoji="1" lang="ja-JP" altLang="en-US" dirty="0"/>
              <a:t>まず </a:t>
            </a:r>
            <a:r>
              <a:rPr kumimoji="1" lang="en-US" altLang="ja-JP" dirty="0" err="1"/>
              <a:t>i</a:t>
            </a:r>
            <a:r>
              <a:rPr kumimoji="1" lang="en-US" altLang="ja-JP" dirty="0"/>
              <a:t> </a:t>
            </a:r>
            <a:r>
              <a:rPr kumimoji="1" lang="ja-JP" altLang="en-US" dirty="0"/>
              <a:t>のアドレスを </a:t>
            </a:r>
            <a:r>
              <a:rPr kumimoji="1" lang="en-US" altLang="ja-JP" dirty="0"/>
              <a:t>PUSHI </a:t>
            </a:r>
            <a:r>
              <a:rPr kumimoji="1" lang="ja-JP" altLang="en-US" dirty="0"/>
              <a:t>で積んだ後、</a:t>
            </a:r>
            <a:endParaRPr kumimoji="1" lang="en-US" altLang="ja-JP" dirty="0"/>
          </a:p>
          <a:p>
            <a:r>
              <a:rPr kumimoji="1" lang="en-US" altLang="ja-JP" dirty="0"/>
              <a:t>INPUT </a:t>
            </a:r>
            <a:r>
              <a:rPr kumimoji="1" lang="ja-JP" altLang="en-US" dirty="0"/>
              <a:t>とすると、</a:t>
            </a:r>
            <a:endParaRPr kumimoji="1" lang="en-US" altLang="ja-JP" dirty="0"/>
          </a:p>
          <a:p>
            <a:r>
              <a:rPr kumimoji="1" lang="ja-JP" altLang="en-US" dirty="0"/>
              <a:t>キーボードから読み込んだ値がスタックトップに積まれます。</a:t>
            </a:r>
            <a:endParaRPr kumimoji="1" lang="en-US" altLang="ja-JP" dirty="0"/>
          </a:p>
          <a:p>
            <a:r>
              <a:rPr kumimoji="1" lang="ja-JP" altLang="en-US" dirty="0"/>
              <a:t>例えば、キーボードから </a:t>
            </a:r>
            <a:r>
              <a:rPr kumimoji="1" lang="en-US" altLang="ja-JP" dirty="0"/>
              <a:t>15 </a:t>
            </a:r>
            <a:r>
              <a:rPr kumimoji="1" lang="ja-JP" altLang="en-US" dirty="0"/>
              <a:t>と入力すると、</a:t>
            </a:r>
            <a:endParaRPr kumimoji="1" lang="en-US" altLang="ja-JP" dirty="0"/>
          </a:p>
          <a:p>
            <a:r>
              <a:rPr kumimoji="1" lang="ja-JP" altLang="en-US" dirty="0"/>
              <a:t>スタックトップに</a:t>
            </a:r>
            <a:r>
              <a:rPr kumimoji="1" lang="en-US" altLang="ja-JP" dirty="0"/>
              <a:t>15</a:t>
            </a:r>
            <a:r>
              <a:rPr kumimoji="1" lang="ja-JP" altLang="en-US" dirty="0"/>
              <a:t>が入ります。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32</a:t>
            </a:fld>
            <a:endParaRPr kumimoji="1" lang="ja-JP" altLang="en-US"/>
          </a:p>
        </p:txBody>
      </p:sp>
    </p:spTree>
    <p:extLst>
      <p:ext uri="{BB962C8B-B14F-4D97-AF65-F5344CB8AC3E}">
        <p14:creationId xmlns:p14="http://schemas.microsoft.com/office/powerpoint/2010/main" val="18011307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文字の読み込みは </a:t>
            </a:r>
            <a:r>
              <a:rPr kumimoji="1" lang="en-US" altLang="ja-JP" dirty="0"/>
              <a:t>INPUTC </a:t>
            </a:r>
            <a:r>
              <a:rPr kumimoji="1" lang="ja-JP" altLang="en-US" dirty="0"/>
              <a:t>命令を使います。</a:t>
            </a:r>
            <a:endParaRPr kumimoji="1" lang="en-US" altLang="ja-JP" dirty="0"/>
          </a:p>
          <a:p>
            <a:r>
              <a:rPr kumimoji="1" lang="en-US" altLang="ja-JP" dirty="0"/>
              <a:t>INPUTC</a:t>
            </a:r>
            <a:r>
              <a:rPr kumimoji="1" lang="ja-JP" altLang="en-US" dirty="0"/>
              <a:t> 命令を使うとキーボードから読みこんだ文字の文字コードがスタックトップに積まれます。</a:t>
            </a:r>
            <a:endParaRPr kumimoji="1" lang="en-US" altLang="ja-JP" dirty="0"/>
          </a:p>
          <a:p>
            <a:r>
              <a:rPr kumimoji="1" lang="ja-JP" altLang="en-US" dirty="0"/>
              <a:t>例えば、この例のように変数 </a:t>
            </a:r>
            <a:r>
              <a:rPr kumimoji="1" lang="en-US" altLang="ja-JP" dirty="0" err="1"/>
              <a:t>i</a:t>
            </a:r>
            <a:r>
              <a:rPr kumimoji="1" lang="en-US" altLang="ja-JP" dirty="0"/>
              <a:t> </a:t>
            </a:r>
            <a:r>
              <a:rPr kumimoji="1" lang="ja-JP" altLang="en-US" dirty="0"/>
              <a:t>に読み込んだ文字を入力する場合、</a:t>
            </a:r>
            <a:endParaRPr kumimoji="1" lang="en-US" altLang="ja-JP" dirty="0"/>
          </a:p>
          <a:p>
            <a:r>
              <a:rPr kumimoji="1" lang="ja-JP" altLang="en-US" dirty="0"/>
              <a:t>まず </a:t>
            </a:r>
            <a:r>
              <a:rPr kumimoji="1" lang="en-US" altLang="ja-JP" dirty="0" err="1"/>
              <a:t>i</a:t>
            </a:r>
            <a:r>
              <a:rPr kumimoji="1" lang="en-US" altLang="ja-JP" dirty="0"/>
              <a:t> </a:t>
            </a:r>
            <a:r>
              <a:rPr kumimoji="1" lang="ja-JP" altLang="en-US" dirty="0"/>
              <a:t>のアドレスを </a:t>
            </a:r>
            <a:r>
              <a:rPr kumimoji="1" lang="en-US" altLang="ja-JP" dirty="0"/>
              <a:t>PUSHI </a:t>
            </a:r>
            <a:r>
              <a:rPr kumimoji="1" lang="ja-JP" altLang="en-US" dirty="0"/>
              <a:t>で積んだ後、</a:t>
            </a:r>
            <a:endParaRPr kumimoji="1" lang="en-US" altLang="ja-JP" dirty="0"/>
          </a:p>
          <a:p>
            <a:r>
              <a:rPr kumimoji="1" lang="en-US" altLang="ja-JP" dirty="0"/>
              <a:t>INPUTC </a:t>
            </a:r>
            <a:r>
              <a:rPr kumimoji="1" lang="ja-JP" altLang="en-US" dirty="0"/>
              <a:t>とすると、</a:t>
            </a:r>
            <a:endParaRPr kumimoji="1" lang="en-US" altLang="ja-JP" dirty="0"/>
          </a:p>
          <a:p>
            <a:r>
              <a:rPr kumimoji="1" lang="ja-JP" altLang="en-US" dirty="0"/>
              <a:t>キーボードから読み込んだ文字の文字コードがスタックトップに積まれます。</a:t>
            </a:r>
            <a:endParaRPr kumimoji="1" lang="en-US" altLang="ja-JP" dirty="0"/>
          </a:p>
          <a:p>
            <a:r>
              <a:rPr kumimoji="1" lang="ja-JP" altLang="en-US" dirty="0"/>
              <a:t>例えば、キーボードから </a:t>
            </a:r>
            <a:r>
              <a:rPr kumimoji="1" lang="en-US" altLang="ja-JP" dirty="0"/>
              <a:t>‘a’ </a:t>
            </a:r>
            <a:r>
              <a:rPr kumimoji="1" lang="ja-JP" altLang="en-US" dirty="0"/>
              <a:t>と入力すると、</a:t>
            </a:r>
            <a:endParaRPr kumimoji="1" lang="en-US" altLang="ja-JP" dirty="0"/>
          </a:p>
          <a:p>
            <a:r>
              <a:rPr kumimoji="1" lang="ja-JP" altLang="en-US" dirty="0"/>
              <a:t>スタックトップに</a:t>
            </a:r>
            <a:r>
              <a:rPr kumimoji="1" lang="en-US" altLang="ja-JP" dirty="0"/>
              <a:t> ‘a’ </a:t>
            </a:r>
            <a:r>
              <a:rPr kumimoji="1" lang="ja-JP" altLang="en-US" dirty="0"/>
              <a:t>の文字コード </a:t>
            </a:r>
            <a:r>
              <a:rPr kumimoji="1" lang="en-US" altLang="ja-JP" dirty="0"/>
              <a:t>97 </a:t>
            </a:r>
            <a:r>
              <a:rPr kumimoji="1" lang="ja-JP" altLang="en-US" dirty="0"/>
              <a:t>が入ります。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33</a:t>
            </a:fld>
            <a:endParaRPr kumimoji="1" lang="ja-JP" altLang="en-US"/>
          </a:p>
        </p:txBody>
      </p:sp>
    </p:spTree>
    <p:extLst>
      <p:ext uri="{BB962C8B-B14F-4D97-AF65-F5344CB8AC3E}">
        <p14:creationId xmlns:p14="http://schemas.microsoft.com/office/powerpoint/2010/main" val="35082789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整数値の表示は </a:t>
            </a:r>
            <a:r>
              <a:rPr kumimoji="1" lang="en-US" altLang="ja-JP" dirty="0"/>
              <a:t>OUTPUT </a:t>
            </a:r>
            <a:r>
              <a:rPr kumimoji="1" lang="ja-JP" altLang="en-US" dirty="0"/>
              <a:t>命令を使います。</a:t>
            </a:r>
            <a:endParaRPr kumimoji="1" lang="en-US" altLang="ja-JP" dirty="0"/>
          </a:p>
          <a:p>
            <a:r>
              <a:rPr kumimoji="1" lang="en-US" altLang="ja-JP" dirty="0"/>
              <a:t>OUTPUT </a:t>
            </a:r>
            <a:r>
              <a:rPr kumimoji="1" lang="ja-JP" altLang="en-US" dirty="0"/>
              <a:t>命令を使うと、スタックトップの値が画面に表示されます。</a:t>
            </a:r>
            <a:endParaRPr kumimoji="1" lang="en-US" altLang="ja-JP" dirty="0"/>
          </a:p>
          <a:p>
            <a:r>
              <a:rPr kumimoji="1" lang="ja-JP" altLang="en-US" dirty="0"/>
              <a:t>例えばこのように整数値</a:t>
            </a:r>
            <a:r>
              <a:rPr kumimoji="1" lang="en-US" altLang="ja-JP" dirty="0"/>
              <a:t>12</a:t>
            </a:r>
            <a:r>
              <a:rPr kumimoji="1" lang="ja-JP" altLang="en-US" dirty="0"/>
              <a:t>を表示する場合、</a:t>
            </a:r>
            <a:endParaRPr kumimoji="1" lang="en-US" altLang="ja-JP" dirty="0"/>
          </a:p>
          <a:p>
            <a:r>
              <a:rPr kumimoji="1" lang="en-US" altLang="ja-JP" dirty="0"/>
              <a:t>PUSHI </a:t>
            </a:r>
            <a:r>
              <a:rPr kumimoji="1" lang="ja-JP" altLang="en-US" dirty="0"/>
              <a:t>で</a:t>
            </a:r>
            <a:r>
              <a:rPr kumimoji="1" lang="en-US" altLang="ja-JP" dirty="0"/>
              <a:t>12</a:t>
            </a:r>
            <a:r>
              <a:rPr kumimoji="1" lang="ja-JP" altLang="en-US" dirty="0"/>
              <a:t>を積み、</a:t>
            </a:r>
            <a:endParaRPr kumimoji="1" lang="en-US" altLang="ja-JP" dirty="0"/>
          </a:p>
          <a:p>
            <a:r>
              <a:rPr kumimoji="1" lang="en-US" altLang="ja-JP" dirty="0"/>
              <a:t>OUTPUT </a:t>
            </a:r>
            <a:r>
              <a:rPr kumimoji="1" lang="ja-JP" altLang="en-US" dirty="0"/>
              <a:t>とすると </a:t>
            </a:r>
            <a:r>
              <a:rPr kumimoji="1" lang="en-US" altLang="ja-JP" dirty="0"/>
              <a:t>12</a:t>
            </a:r>
            <a:r>
              <a:rPr kumimoji="1" lang="ja-JP" altLang="en-US" dirty="0"/>
              <a:t> が表示されます。</a:t>
            </a:r>
            <a:endParaRPr kumimoji="1" lang="en-US" altLang="ja-JP" dirty="0"/>
          </a:p>
          <a:p>
            <a:r>
              <a:rPr kumimoji="1" lang="ja-JP" altLang="en-US" dirty="0"/>
              <a:t>その後 </a:t>
            </a:r>
            <a:r>
              <a:rPr kumimoji="1" lang="en-US" altLang="ja-JP" dirty="0"/>
              <a:t>OUTPUTLN </a:t>
            </a:r>
            <a:r>
              <a:rPr kumimoji="1" lang="ja-JP" altLang="en-US" dirty="0"/>
              <a:t>で改行を表示します。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34</a:t>
            </a:fld>
            <a:endParaRPr kumimoji="1" lang="ja-JP" altLang="en-US"/>
          </a:p>
        </p:txBody>
      </p:sp>
    </p:spTree>
    <p:extLst>
      <p:ext uri="{BB962C8B-B14F-4D97-AF65-F5344CB8AC3E}">
        <p14:creationId xmlns:p14="http://schemas.microsoft.com/office/powerpoint/2010/main" val="3631620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文字の表示は </a:t>
            </a:r>
            <a:r>
              <a:rPr kumimoji="1" lang="en-US" altLang="ja-JP" dirty="0"/>
              <a:t>OUTPUTC </a:t>
            </a:r>
            <a:r>
              <a:rPr kumimoji="1" lang="ja-JP" altLang="en-US" dirty="0"/>
              <a:t>命令を使います。</a:t>
            </a:r>
            <a:endParaRPr kumimoji="1" lang="en-US" altLang="ja-JP" dirty="0"/>
          </a:p>
          <a:p>
            <a:r>
              <a:rPr kumimoji="1" lang="en-US" altLang="ja-JP" dirty="0"/>
              <a:t>OUTPUTC </a:t>
            </a:r>
            <a:r>
              <a:rPr kumimoji="1" lang="ja-JP" altLang="en-US" dirty="0"/>
              <a:t>命令を使うと、スタックトップの文字コードの文字が表示されます。</a:t>
            </a:r>
            <a:endParaRPr kumimoji="1" lang="en-US" altLang="ja-JP" dirty="0"/>
          </a:p>
          <a:p>
            <a:r>
              <a:rPr kumimoji="1" lang="ja-JP" altLang="en-US" dirty="0"/>
              <a:t>例えばこのように </a:t>
            </a:r>
            <a:r>
              <a:rPr kumimoji="1" lang="en-US" altLang="ja-JP" dirty="0"/>
              <a:t>‘c’ </a:t>
            </a:r>
            <a:r>
              <a:rPr kumimoji="1" lang="ja-JP" altLang="en-US" dirty="0"/>
              <a:t>を表示する場合、</a:t>
            </a:r>
            <a:endParaRPr kumimoji="1" lang="en-US" altLang="ja-JP" dirty="0"/>
          </a:p>
          <a:p>
            <a:r>
              <a:rPr kumimoji="1" lang="en-US" altLang="ja-JP" dirty="0"/>
              <a:t>PUSHI </a:t>
            </a:r>
            <a:r>
              <a:rPr kumimoji="1" lang="ja-JP" altLang="en-US" dirty="0"/>
              <a:t>で </a:t>
            </a:r>
            <a:r>
              <a:rPr kumimoji="1" lang="en-US" altLang="ja-JP" dirty="0"/>
              <a:t>‘c’ </a:t>
            </a:r>
            <a:r>
              <a:rPr kumimoji="1" lang="ja-JP" altLang="en-US" dirty="0"/>
              <a:t>の文字コード </a:t>
            </a:r>
            <a:r>
              <a:rPr kumimoji="1" lang="en-US" altLang="ja-JP" dirty="0"/>
              <a:t>9 </a:t>
            </a:r>
            <a:r>
              <a:rPr kumimoji="1" lang="ja-JP" altLang="en-US" dirty="0"/>
              <a:t>を積み、</a:t>
            </a:r>
            <a:endParaRPr kumimoji="1" lang="en-US" altLang="ja-JP" dirty="0"/>
          </a:p>
          <a:p>
            <a:r>
              <a:rPr kumimoji="1" lang="en-US" altLang="ja-JP" dirty="0"/>
              <a:t>OUTPUTC </a:t>
            </a:r>
            <a:r>
              <a:rPr kumimoji="1" lang="ja-JP" altLang="en-US" dirty="0"/>
              <a:t>とすると </a:t>
            </a:r>
            <a:r>
              <a:rPr kumimoji="1" lang="en-US" altLang="ja-JP" dirty="0"/>
              <a:t>‘c’ </a:t>
            </a:r>
            <a:r>
              <a:rPr kumimoji="1" lang="ja-JP" altLang="en-US" dirty="0"/>
              <a:t>が表示され、</a:t>
            </a:r>
            <a:r>
              <a:rPr kumimoji="1" lang="en-US" altLang="ja-JP" dirty="0"/>
              <a:t>OUTPUTLN </a:t>
            </a:r>
            <a:r>
              <a:rPr kumimoji="1" lang="ja-JP" altLang="en-US" dirty="0"/>
              <a:t>で改行を表示します。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35</a:t>
            </a:fld>
            <a:endParaRPr kumimoji="1" lang="ja-JP" altLang="en-US"/>
          </a:p>
        </p:txBody>
      </p:sp>
    </p:spTree>
    <p:extLst>
      <p:ext uri="{BB962C8B-B14F-4D97-AF65-F5344CB8AC3E}">
        <p14:creationId xmlns:p14="http://schemas.microsoft.com/office/powerpoint/2010/main" val="26283082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次は演算命令です。</a:t>
            </a:r>
            <a:endParaRPr kumimoji="1" lang="en-US" altLang="ja-JP" dirty="0"/>
          </a:p>
          <a:p>
            <a:r>
              <a:rPr kumimoji="1" lang="en-US" altLang="ja-JP" dirty="0"/>
              <a:t>VSM </a:t>
            </a:r>
            <a:r>
              <a:rPr kumimoji="1" lang="ja-JP" altLang="en-US" dirty="0"/>
              <a:t>では、演算はスタック上で行います。</a:t>
            </a:r>
            <a:endParaRPr kumimoji="1" lang="en-US" altLang="ja-JP" dirty="0"/>
          </a:p>
          <a:p>
            <a:r>
              <a:rPr kumimoji="1" lang="ja-JP" altLang="en-US" dirty="0"/>
              <a:t>まずスタックにデータを積み、その後演算を行います。</a:t>
            </a:r>
            <a:endParaRPr kumimoji="1" lang="en-US" altLang="ja-JP" dirty="0"/>
          </a:p>
          <a:p>
            <a:r>
              <a:rPr kumimoji="1" lang="ja-JP" altLang="en-US" dirty="0"/>
              <a:t>例えば、</a:t>
            </a:r>
            <a:r>
              <a:rPr kumimoji="1" lang="en-US" altLang="ja-JP" dirty="0"/>
              <a:t>5+3 </a:t>
            </a:r>
            <a:r>
              <a:rPr kumimoji="1" lang="ja-JP" altLang="en-US" dirty="0"/>
              <a:t>を求める場合、</a:t>
            </a:r>
            <a:endParaRPr kumimoji="1" lang="en-US" altLang="ja-JP" dirty="0"/>
          </a:p>
          <a:p>
            <a:r>
              <a:rPr kumimoji="1" lang="ja-JP" altLang="en-US" dirty="0"/>
              <a:t>まずスタックに </a:t>
            </a:r>
            <a:r>
              <a:rPr kumimoji="1" lang="en-US" altLang="ja-JP" dirty="0"/>
              <a:t>PUSHI </a:t>
            </a:r>
            <a:r>
              <a:rPr kumimoji="1" lang="ja-JP" altLang="en-US" dirty="0"/>
              <a:t>で </a:t>
            </a:r>
            <a:r>
              <a:rPr kumimoji="1" lang="en-US" altLang="ja-JP" dirty="0"/>
              <a:t>5 </a:t>
            </a:r>
            <a:r>
              <a:rPr kumimoji="1" lang="ja-JP" altLang="en-US" dirty="0"/>
              <a:t>と </a:t>
            </a:r>
            <a:r>
              <a:rPr kumimoji="1" lang="en-US" altLang="ja-JP" dirty="0"/>
              <a:t>3 </a:t>
            </a:r>
            <a:r>
              <a:rPr kumimoji="1" lang="ja-JP" altLang="en-US" dirty="0"/>
              <a:t>を積みます。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36</a:t>
            </a:fld>
            <a:endParaRPr kumimoji="1" lang="ja-JP" altLang="en-US"/>
          </a:p>
        </p:txBody>
      </p:sp>
    </p:spTree>
    <p:extLst>
      <p:ext uri="{BB962C8B-B14F-4D97-AF65-F5344CB8AC3E}">
        <p14:creationId xmlns:p14="http://schemas.microsoft.com/office/powerpoint/2010/main" val="33502579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その後 </a:t>
            </a:r>
            <a:r>
              <a:rPr kumimoji="1" lang="en-US" altLang="ja-JP" dirty="0"/>
              <a:t>ADD </a:t>
            </a:r>
            <a:r>
              <a:rPr kumimoji="1" lang="ja-JP" altLang="en-US" dirty="0"/>
              <a:t>とすると、</a:t>
            </a:r>
            <a:endParaRPr kumimoji="1" lang="en-US" altLang="ja-JP" dirty="0"/>
          </a:p>
          <a:p>
            <a:r>
              <a:rPr kumimoji="1" lang="ja-JP" altLang="en-US" dirty="0"/>
              <a:t>スタックトップと</a:t>
            </a:r>
            <a:r>
              <a:rPr kumimoji="1" lang="en-US" altLang="ja-JP" dirty="0"/>
              <a:t>2</a:t>
            </a:r>
            <a:r>
              <a:rPr kumimoji="1" lang="ja-JP" altLang="en-US" dirty="0"/>
              <a:t>番目の値の和がスタップトップい積まれます。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37</a:t>
            </a:fld>
            <a:endParaRPr kumimoji="1" lang="ja-JP" altLang="en-US"/>
          </a:p>
        </p:txBody>
      </p:sp>
    </p:spTree>
    <p:extLst>
      <p:ext uri="{BB962C8B-B14F-4D97-AF65-F5344CB8AC3E}">
        <p14:creationId xmlns:p14="http://schemas.microsoft.com/office/powerpoint/2010/main" val="24801802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VSM</a:t>
            </a:r>
            <a:r>
              <a:rPr kumimoji="1" lang="ja-JP" altLang="en-US" dirty="0"/>
              <a:t>上での演算は、まずスタックにデータを積んだ後演算をしますので、</a:t>
            </a:r>
            <a:endParaRPr kumimoji="1" lang="en-US" altLang="ja-JP" dirty="0"/>
          </a:p>
          <a:p>
            <a:r>
              <a:rPr kumimoji="1" lang="ja-JP" altLang="en-US" dirty="0"/>
              <a:t>式を逆ポーランド記法に変形する必要があります。</a:t>
            </a:r>
            <a:endParaRPr kumimoji="1" lang="en-US" altLang="ja-JP" dirty="0"/>
          </a:p>
          <a:p>
            <a:r>
              <a:rPr kumimoji="1" lang="ja-JP" altLang="en-US" dirty="0"/>
              <a:t>通常の式では、演算子が被演算子の間に置かれる中間記法です。</a:t>
            </a:r>
            <a:endParaRPr kumimoji="1" lang="en-US" altLang="ja-JP" dirty="0"/>
          </a:p>
          <a:p>
            <a:r>
              <a:rPr kumimoji="1" lang="ja-JP" altLang="en-US" dirty="0"/>
              <a:t>逆ポーランド記法では、先に被演算子を置き、最後に演算子を置きます。</a:t>
            </a:r>
            <a:endParaRPr kumimoji="1" lang="en-US" altLang="ja-JP" dirty="0"/>
          </a:p>
          <a:p>
            <a:r>
              <a:rPr kumimoji="1" lang="ja-JP" altLang="en-US" dirty="0"/>
              <a:t>逆ポーランド記法は、後置記法とも呼ばれます。</a:t>
            </a:r>
            <a:endParaRPr kumimoji="1" lang="en-US" altLang="ja-JP" dirty="0"/>
          </a:p>
          <a:p>
            <a:r>
              <a:rPr kumimoji="1" lang="ja-JP" altLang="en-US" dirty="0"/>
              <a:t>なお、ポーランド記法、前置記法と呼ばれる書き方もあります。</a:t>
            </a:r>
            <a:endParaRPr kumimoji="1" lang="en-US" altLang="ja-JP" dirty="0"/>
          </a:p>
          <a:p>
            <a:r>
              <a:rPr kumimoji="1" lang="ja-JP" altLang="en-US" dirty="0"/>
              <a:t>ポーランド記法では、演算子を先に置きます。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38</a:t>
            </a:fld>
            <a:endParaRPr kumimoji="1" lang="ja-JP" altLang="en-US"/>
          </a:p>
        </p:txBody>
      </p:sp>
    </p:spTree>
    <p:extLst>
      <p:ext uri="{BB962C8B-B14F-4D97-AF65-F5344CB8AC3E}">
        <p14:creationId xmlns:p14="http://schemas.microsoft.com/office/powerpoint/2010/main" val="36579727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逆ポーランド記法の利点は、演算の優先順位を表す括弧が不要なことです。</a:t>
            </a:r>
            <a:endParaRPr kumimoji="1" lang="en-US" altLang="ja-JP" dirty="0"/>
          </a:p>
          <a:p>
            <a:r>
              <a:rPr kumimoji="1" lang="ja-JP" altLang="en-US" dirty="0"/>
              <a:t>逆ポーランド記法にすれば、演算子の優先順位を考えなくてすみます。</a:t>
            </a:r>
            <a:endParaRPr kumimoji="1" lang="en-US" altLang="ja-JP" dirty="0"/>
          </a:p>
          <a:p>
            <a:r>
              <a:rPr kumimoji="1" lang="ja-JP" altLang="en-US" dirty="0"/>
              <a:t>また、逆ポーランド記法は、演算子を読んだ時点で、</a:t>
            </a:r>
            <a:endParaRPr kumimoji="1" lang="en-US" altLang="ja-JP" dirty="0"/>
          </a:p>
          <a:p>
            <a:r>
              <a:rPr kumimoji="1" lang="ja-JP" altLang="en-US" dirty="0"/>
              <a:t>その演算子より前にある値の演算すればいいので</a:t>
            </a:r>
            <a:endParaRPr kumimoji="1" lang="en-US" altLang="ja-JP" dirty="0"/>
          </a:p>
          <a:p>
            <a:r>
              <a:rPr kumimoji="1" lang="ja-JP" altLang="en-US" dirty="0"/>
              <a:t>スタックマシンに向いています。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39</a:t>
            </a:fld>
            <a:endParaRPr kumimoji="1" lang="ja-JP" altLang="en-US"/>
          </a:p>
        </p:txBody>
      </p:sp>
    </p:spTree>
    <p:extLst>
      <p:ext uri="{BB962C8B-B14F-4D97-AF65-F5344CB8AC3E}">
        <p14:creationId xmlns:p14="http://schemas.microsoft.com/office/powerpoint/2010/main" val="1244640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目的言語である</a:t>
            </a:r>
            <a:r>
              <a:rPr kumimoji="1" lang="en-US" altLang="ja-JP"/>
              <a:t>VSM</a:t>
            </a:r>
            <a:r>
              <a:rPr kumimoji="1" lang="ja-JP" altLang="en-US"/>
              <a:t>アセンブラは、スタックマシンの上で動くアセンブラです。</a:t>
            </a:r>
            <a:endParaRPr kumimoji="1" lang="en-US" altLang="ja-JP"/>
          </a:p>
          <a:p>
            <a:r>
              <a:rPr kumimoji="1" lang="ja-JP" altLang="en-US"/>
              <a:t>スタックマシンは、</a:t>
            </a:r>
            <a:r>
              <a:rPr kumimoji="1" lang="en-US" altLang="ja-JP"/>
              <a:t>Iseg, Dseg, Stack, Program Counter, Stack Top </a:t>
            </a:r>
            <a:r>
              <a:rPr kumimoji="1" lang="ja-JP" altLang="en-US"/>
              <a:t>から成ります。</a:t>
            </a:r>
            <a:endParaRPr kumimoji="1" lang="en-US" altLang="ja-JP"/>
          </a:p>
          <a:p>
            <a:r>
              <a:rPr kumimoji="1" lang="en-US" altLang="ja-JP"/>
              <a:t>Iseg </a:t>
            </a:r>
            <a:r>
              <a:rPr kumimoji="1" lang="ja-JP" altLang="en-US"/>
              <a:t>は、アセンブラプログラムを格納する配列です。</a:t>
            </a:r>
            <a:endParaRPr kumimoji="1" lang="en-US" altLang="ja-JP"/>
          </a:p>
          <a:p>
            <a:r>
              <a:rPr kumimoji="1" lang="en-US" altLang="ja-JP"/>
              <a:t>Dseg </a:t>
            </a:r>
            <a:r>
              <a:rPr kumimoji="1" lang="ja-JP" altLang="en-US"/>
              <a:t>は実行中の変数の値が格納される配列です。</a:t>
            </a:r>
            <a:endParaRPr kumimoji="1" lang="en-US" altLang="ja-JP"/>
          </a:p>
          <a:p>
            <a:r>
              <a:rPr kumimoji="1" lang="en-US" altLang="ja-JP"/>
              <a:t>Stack</a:t>
            </a:r>
            <a:r>
              <a:rPr kumimoji="1" lang="ja-JP" altLang="en-US"/>
              <a:t> は作業領域です。</a:t>
            </a:r>
            <a:r>
              <a:rPr kumimoji="1" lang="en-US" altLang="ja-JP"/>
              <a:t>Stack </a:t>
            </a:r>
            <a:r>
              <a:rPr kumimoji="1" lang="ja-JP" altLang="en-US"/>
              <a:t>ですので </a:t>
            </a:r>
            <a:r>
              <a:rPr kumimoji="1" lang="en-US" altLang="ja-JP"/>
              <a:t>last in first out</a:t>
            </a:r>
            <a:r>
              <a:rPr kumimoji="1" lang="ja-JP" altLang="en-US"/>
              <a:t>、最後に入れたデータが最初に出てきます。</a:t>
            </a:r>
            <a:endParaRPr kumimoji="1" lang="en-US" altLang="ja-JP"/>
          </a:p>
          <a:p>
            <a:r>
              <a:rPr kumimoji="1" lang="en-US" altLang="ja-JP"/>
              <a:t>Program Counter </a:t>
            </a:r>
            <a:r>
              <a:rPr kumimoji="1" lang="ja-JP" altLang="en-US"/>
              <a:t>は、現在実行中の </a:t>
            </a:r>
            <a:r>
              <a:rPr kumimoji="1" lang="en-US" altLang="ja-JP"/>
              <a:t>Iseg </a:t>
            </a:r>
            <a:r>
              <a:rPr kumimoji="1" lang="ja-JP" altLang="en-US"/>
              <a:t>の位置を表します。</a:t>
            </a:r>
            <a:endParaRPr kumimoji="1" lang="en-US" altLang="ja-JP"/>
          </a:p>
          <a:p>
            <a:r>
              <a:rPr kumimoji="1" lang="en-US" altLang="ja-JP"/>
              <a:t>Stack Top </a:t>
            </a:r>
            <a:r>
              <a:rPr kumimoji="1" lang="ja-JP" altLang="en-US"/>
              <a:t>は現在のスタックの操作位置を表します。</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a:t>
            </a:fld>
            <a:endParaRPr kumimoji="1" lang="ja-JP" altLang="en-US"/>
          </a:p>
        </p:txBody>
      </p:sp>
    </p:spTree>
    <p:extLst>
      <p:ext uri="{BB962C8B-B14F-4D97-AF65-F5344CB8AC3E}">
        <p14:creationId xmlns:p14="http://schemas.microsoft.com/office/powerpoint/2010/main" val="338535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演算のアセンブラコードを見ていましょう。</a:t>
            </a:r>
            <a:endParaRPr kumimoji="1" lang="en-US" altLang="ja-JP" dirty="0"/>
          </a:p>
          <a:p>
            <a:r>
              <a:rPr kumimoji="1" lang="ja-JP" altLang="en-US" dirty="0"/>
              <a:t>例えば、</a:t>
            </a:r>
            <a:r>
              <a:rPr kumimoji="1" lang="en-US" altLang="ja-JP" dirty="0"/>
              <a:t>2 + 3 * 5 </a:t>
            </a:r>
            <a:r>
              <a:rPr kumimoji="1" lang="ja-JP" altLang="en-US" dirty="0"/>
              <a:t>という式が与えられた場合、</a:t>
            </a:r>
            <a:endParaRPr kumimoji="1" lang="en-US" altLang="ja-JP" dirty="0"/>
          </a:p>
          <a:p>
            <a:r>
              <a:rPr kumimoji="1" lang="ja-JP" altLang="en-US" dirty="0"/>
              <a:t>まずこれを逆ポーランド記法にします。</a:t>
            </a:r>
            <a:endParaRPr kumimoji="1" lang="en-US" altLang="ja-JP" dirty="0"/>
          </a:p>
          <a:p>
            <a:r>
              <a:rPr kumimoji="1" lang="ja-JP" altLang="en-US" dirty="0"/>
              <a:t>すると、</a:t>
            </a:r>
            <a:r>
              <a:rPr kumimoji="1" lang="en-US" altLang="ja-JP" dirty="0"/>
              <a:t>2 3 5 * + </a:t>
            </a:r>
            <a:r>
              <a:rPr kumimoji="1" lang="ja-JP" altLang="en-US" dirty="0"/>
              <a:t>となります。</a:t>
            </a:r>
            <a:endParaRPr kumimoji="1" lang="en-US" altLang="ja-JP" dirty="0"/>
          </a:p>
          <a:p>
            <a:r>
              <a:rPr kumimoji="1" lang="ja-JP" altLang="en-US" dirty="0"/>
              <a:t>これをアセンブラーコードに置き換えます。</a:t>
            </a:r>
            <a:endParaRPr kumimoji="1" lang="en-US" altLang="ja-JP" dirty="0"/>
          </a:p>
          <a:p>
            <a:r>
              <a:rPr kumimoji="1" lang="ja-JP" altLang="en-US" dirty="0"/>
              <a:t>整数は </a:t>
            </a:r>
            <a:r>
              <a:rPr kumimoji="1" lang="en-US" altLang="ja-JP" dirty="0"/>
              <a:t>PUSHI </a:t>
            </a:r>
            <a:r>
              <a:rPr kumimoji="1" lang="ja-JP" altLang="en-US" dirty="0"/>
              <a:t>に、 </a:t>
            </a:r>
            <a:r>
              <a:rPr kumimoji="1" lang="en-US" altLang="ja-JP" dirty="0"/>
              <a:t>* </a:t>
            </a:r>
            <a:r>
              <a:rPr kumimoji="1" lang="ja-JP" altLang="en-US" dirty="0"/>
              <a:t>は </a:t>
            </a:r>
            <a:r>
              <a:rPr kumimoji="1" lang="en-US" altLang="ja-JP" dirty="0"/>
              <a:t>MUL </a:t>
            </a:r>
            <a:r>
              <a:rPr kumimoji="1" lang="ja-JP" altLang="en-US" dirty="0"/>
              <a:t>に、</a:t>
            </a:r>
            <a:r>
              <a:rPr kumimoji="1" lang="en-US" altLang="ja-JP" dirty="0"/>
              <a:t>+ </a:t>
            </a:r>
            <a:r>
              <a:rPr kumimoji="1" lang="ja-JP" altLang="en-US" dirty="0"/>
              <a:t>は </a:t>
            </a:r>
            <a:r>
              <a:rPr kumimoji="1" lang="en-US" altLang="ja-JP" dirty="0"/>
              <a:t>ADD </a:t>
            </a:r>
            <a:r>
              <a:rPr kumimoji="1" lang="ja-JP" altLang="en-US" dirty="0"/>
              <a:t>にます。</a:t>
            </a:r>
            <a:endParaRPr kumimoji="1" lang="en-US" altLang="ja-JP" dirty="0"/>
          </a:p>
          <a:p>
            <a:r>
              <a:rPr kumimoji="1" lang="ja-JP" altLang="en-US" dirty="0"/>
              <a:t>このコードを実行すると、</a:t>
            </a:r>
            <a:endParaRPr kumimoji="1" lang="en-US" altLang="ja-JP" dirty="0"/>
          </a:p>
          <a:p>
            <a:r>
              <a:rPr kumimoji="1" lang="ja-JP" altLang="en-US" dirty="0"/>
              <a:t>まずスタックに、</a:t>
            </a:r>
            <a:r>
              <a:rPr kumimoji="1" lang="en-US" altLang="ja-JP" dirty="0"/>
              <a:t>2 3 5 </a:t>
            </a:r>
            <a:r>
              <a:rPr kumimoji="1" lang="ja-JP" altLang="en-US" dirty="0"/>
              <a:t>と積まれます。</a:t>
            </a:r>
            <a:endParaRPr kumimoji="1" lang="en-US" altLang="ja-JP" dirty="0"/>
          </a:p>
          <a:p>
            <a:r>
              <a:rPr kumimoji="1" lang="ja-JP" altLang="en-US" dirty="0"/>
              <a:t>ここで </a:t>
            </a:r>
            <a:r>
              <a:rPr kumimoji="1" lang="en-US" altLang="ja-JP" dirty="0"/>
              <a:t>MUL </a:t>
            </a:r>
            <a:r>
              <a:rPr kumimoji="1" lang="ja-JP" altLang="en-US" dirty="0"/>
              <a:t>を実行すると、</a:t>
            </a:r>
            <a:r>
              <a:rPr kumimoji="1" lang="en-US" altLang="ja-JP" dirty="0"/>
              <a:t>3*5 </a:t>
            </a:r>
            <a:r>
              <a:rPr kumimoji="1" lang="ja-JP" altLang="en-US" dirty="0"/>
              <a:t>が計算されて </a:t>
            </a:r>
            <a:r>
              <a:rPr kumimoji="1" lang="en-US" altLang="ja-JP" dirty="0"/>
              <a:t>15 </a:t>
            </a:r>
            <a:r>
              <a:rPr kumimoji="1" lang="ja-JP" altLang="en-US" dirty="0"/>
              <a:t>が積まれます。</a:t>
            </a:r>
            <a:endParaRPr kumimoji="1" lang="en-US" altLang="ja-JP" dirty="0"/>
          </a:p>
          <a:p>
            <a:r>
              <a:rPr kumimoji="1" lang="ja-JP" altLang="en-US" dirty="0"/>
              <a:t>さらに </a:t>
            </a:r>
            <a:r>
              <a:rPr kumimoji="1" lang="en-US" altLang="ja-JP" dirty="0"/>
              <a:t>ADD </a:t>
            </a:r>
            <a:r>
              <a:rPr kumimoji="1" lang="ja-JP" altLang="en-US" dirty="0"/>
              <a:t>を実行すると、</a:t>
            </a:r>
            <a:r>
              <a:rPr kumimoji="1" lang="en-US" altLang="ja-JP" dirty="0"/>
              <a:t>2+15 </a:t>
            </a:r>
            <a:r>
              <a:rPr kumimoji="1" lang="ja-JP" altLang="en-US" dirty="0"/>
              <a:t>が計算されて </a:t>
            </a:r>
            <a:r>
              <a:rPr kumimoji="1" lang="en-US" altLang="ja-JP" dirty="0"/>
              <a:t>17 </a:t>
            </a:r>
            <a:r>
              <a:rPr kumimoji="1" lang="ja-JP" altLang="en-US" dirty="0"/>
              <a:t>が積まれます。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40</a:t>
            </a:fld>
            <a:endParaRPr kumimoji="1" lang="ja-JP" altLang="en-US"/>
          </a:p>
        </p:txBody>
      </p:sp>
    </p:spTree>
    <p:extLst>
      <p:ext uri="{BB962C8B-B14F-4D97-AF65-F5344CB8AC3E}">
        <p14:creationId xmlns:p14="http://schemas.microsoft.com/office/powerpoint/2010/main" val="20390739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スタックマシンでは逆ポーランド記法にすれば計算できますので、</a:t>
            </a:r>
            <a:endParaRPr kumimoji="1" lang="en-US" altLang="ja-JP" dirty="0"/>
          </a:p>
          <a:p>
            <a:r>
              <a:rPr kumimoji="1" lang="ja-JP" altLang="en-US" dirty="0"/>
              <a:t>演算のアセンブラコードは、演算子に対応するコードを最後に書きます。</a:t>
            </a:r>
            <a:endParaRPr kumimoji="1" lang="en-US" altLang="ja-JP" dirty="0"/>
          </a:p>
          <a:p>
            <a:r>
              <a:rPr kumimoji="1" lang="ja-JP" altLang="en-US" dirty="0"/>
              <a:t>例えば、</a:t>
            </a:r>
            <a:r>
              <a:rPr kumimoji="1" lang="en-US" altLang="ja-JP" dirty="0"/>
              <a:t>&lt;Exp&gt; ::= &lt;Term&gt; “+” &lt;Term&gt; </a:t>
            </a:r>
            <a:r>
              <a:rPr kumimoji="1" lang="ja-JP" altLang="en-US" dirty="0"/>
              <a:t>の場合、</a:t>
            </a:r>
            <a:endParaRPr kumimoji="1" lang="en-US" altLang="ja-JP" dirty="0"/>
          </a:p>
          <a:p>
            <a:r>
              <a:rPr kumimoji="1" lang="ja-JP" altLang="en-US" dirty="0"/>
              <a:t>左の </a:t>
            </a:r>
            <a:r>
              <a:rPr kumimoji="1" lang="en-US" altLang="ja-JP" dirty="0"/>
              <a:t>&lt;Term&gt; </a:t>
            </a:r>
            <a:r>
              <a:rPr kumimoji="1" lang="ja-JP" altLang="en-US" dirty="0"/>
              <a:t>のコード、右の </a:t>
            </a:r>
            <a:r>
              <a:rPr kumimoji="1" lang="en-US" altLang="ja-JP" dirty="0"/>
              <a:t>&lt;Term&gt; </a:t>
            </a:r>
            <a:r>
              <a:rPr kumimoji="1" lang="ja-JP" altLang="en-US" dirty="0"/>
              <a:t>のコードの後に、</a:t>
            </a:r>
            <a:r>
              <a:rPr kumimoji="1" lang="en-US" altLang="ja-JP" dirty="0"/>
              <a:t>ADD </a:t>
            </a:r>
            <a:r>
              <a:rPr kumimoji="1" lang="ja-JP" altLang="en-US" dirty="0"/>
              <a:t>を付けます。</a:t>
            </a:r>
            <a:endParaRPr kumimoji="1" lang="en-US" altLang="ja-JP" dirty="0"/>
          </a:p>
          <a:p>
            <a:r>
              <a:rPr kumimoji="1" lang="ja-JP" altLang="en-US" dirty="0"/>
              <a:t>同様に、</a:t>
            </a:r>
            <a:r>
              <a:rPr kumimoji="1" lang="en-US" altLang="ja-JP" dirty="0"/>
              <a:t>&lt;Term&gt; ::= &lt;Factor&gt; “*” &lt;Factor&gt; </a:t>
            </a:r>
            <a:r>
              <a:rPr kumimoji="1" lang="ja-JP" altLang="en-US" dirty="0"/>
              <a:t>なら</a:t>
            </a:r>
            <a:endParaRPr kumimoji="1" lang="en-US" altLang="ja-JP" dirty="0"/>
          </a:p>
          <a:p>
            <a:r>
              <a:rPr kumimoji="1" lang="ja-JP" altLang="en-US" dirty="0"/>
              <a:t>左の </a:t>
            </a:r>
            <a:r>
              <a:rPr kumimoji="1" lang="en-US" altLang="ja-JP" dirty="0"/>
              <a:t>&lt;Factor&gt; </a:t>
            </a:r>
            <a:r>
              <a:rPr kumimoji="1" lang="ja-JP" altLang="en-US" dirty="0"/>
              <a:t>のコード、右の </a:t>
            </a:r>
            <a:r>
              <a:rPr kumimoji="1" lang="en-US" altLang="ja-JP" dirty="0"/>
              <a:t>&lt;Factor&gt; </a:t>
            </a:r>
            <a:r>
              <a:rPr kumimoji="1" lang="ja-JP" altLang="en-US" dirty="0"/>
              <a:t>のコードの後に、</a:t>
            </a:r>
            <a:r>
              <a:rPr kumimoji="1" lang="en-US" altLang="ja-JP" dirty="0"/>
              <a:t>MUL </a:t>
            </a:r>
            <a:r>
              <a:rPr kumimoji="1" lang="ja-JP" altLang="en-US" dirty="0"/>
              <a:t>を付けます。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41</a:t>
            </a:fld>
            <a:endParaRPr kumimoji="1" lang="ja-JP" altLang="en-US"/>
          </a:p>
        </p:txBody>
      </p:sp>
    </p:spTree>
    <p:extLst>
      <p:ext uri="{BB962C8B-B14F-4D97-AF65-F5344CB8AC3E}">
        <p14:creationId xmlns:p14="http://schemas.microsoft.com/office/powerpoint/2010/main" val="3332613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次は論理演算です。</a:t>
            </a:r>
            <a:endParaRPr kumimoji="1" lang="en-US" altLang="ja-JP" dirty="0"/>
          </a:p>
          <a:p>
            <a:r>
              <a:rPr kumimoji="1" lang="en-US" altLang="ja-JP" dirty="0"/>
              <a:t>VSM </a:t>
            </a:r>
            <a:r>
              <a:rPr kumimoji="1" lang="ja-JP" altLang="en-US" dirty="0"/>
              <a:t>で論理演算をする場合、値 </a:t>
            </a:r>
            <a:r>
              <a:rPr kumimoji="1" lang="en-US" altLang="ja-JP" dirty="0"/>
              <a:t>0 </a:t>
            </a:r>
            <a:r>
              <a:rPr kumimoji="1" lang="ja-JP" altLang="en-US" dirty="0"/>
              <a:t>ならば </a:t>
            </a:r>
            <a:r>
              <a:rPr kumimoji="1" lang="en-US" altLang="ja-JP" dirty="0"/>
              <a:t>false, </a:t>
            </a:r>
            <a:r>
              <a:rPr kumimoji="1" lang="ja-JP" altLang="en-US" dirty="0"/>
              <a:t>それ以外ならば </a:t>
            </a:r>
            <a:r>
              <a:rPr kumimoji="1" lang="en-US" altLang="ja-JP" dirty="0"/>
              <a:t>true </a:t>
            </a:r>
            <a:r>
              <a:rPr kumimoji="1" lang="ja-JP" altLang="en-US" dirty="0"/>
              <a:t>とみなされます。</a:t>
            </a:r>
            <a:endParaRPr kumimoji="1" lang="en-US" altLang="ja-JP" dirty="0"/>
          </a:p>
          <a:p>
            <a:r>
              <a:rPr kumimoji="1" lang="ja-JP" altLang="en-US" dirty="0"/>
              <a:t>演算結果は、</a:t>
            </a:r>
            <a:r>
              <a:rPr kumimoji="1" lang="en-US" altLang="ja-JP" dirty="0"/>
              <a:t>false </a:t>
            </a:r>
            <a:r>
              <a:rPr kumimoji="1" lang="ja-JP" altLang="en-US" dirty="0"/>
              <a:t>なら </a:t>
            </a:r>
            <a:r>
              <a:rPr kumimoji="1" lang="en-US" altLang="ja-JP" dirty="0"/>
              <a:t>0 </a:t>
            </a:r>
            <a:r>
              <a:rPr kumimoji="1" lang="ja-JP" altLang="en-US" dirty="0"/>
              <a:t>、 </a:t>
            </a:r>
            <a:r>
              <a:rPr kumimoji="1" lang="en-US" altLang="ja-JP" dirty="0"/>
              <a:t>true </a:t>
            </a:r>
            <a:r>
              <a:rPr kumimoji="1" lang="ja-JP" altLang="en-US" dirty="0"/>
              <a:t>なら </a:t>
            </a:r>
            <a:r>
              <a:rPr kumimoji="1" lang="en-US" altLang="ja-JP" dirty="0"/>
              <a:t>1 </a:t>
            </a:r>
            <a:r>
              <a:rPr kumimoji="1" lang="ja-JP" altLang="en-US" dirty="0"/>
              <a:t>になります。</a:t>
            </a:r>
            <a:endParaRPr kumimoji="1" lang="en-US" altLang="ja-JP" dirty="0"/>
          </a:p>
          <a:p>
            <a:r>
              <a:rPr kumimoji="1" lang="ja-JP" altLang="en-US" dirty="0"/>
              <a:t>たとえば、 </a:t>
            </a:r>
            <a:r>
              <a:rPr kumimoji="1" lang="en-US" altLang="ja-JP" dirty="0"/>
              <a:t>1 &amp;&amp; 0 </a:t>
            </a:r>
            <a:r>
              <a:rPr kumimoji="1" lang="ja-JP" altLang="en-US" dirty="0"/>
              <a:t>は、 </a:t>
            </a:r>
            <a:r>
              <a:rPr kumimoji="1" lang="en-US" altLang="ja-JP" dirty="0"/>
              <a:t>true and false </a:t>
            </a:r>
            <a:r>
              <a:rPr kumimoji="1" lang="ja-JP" altLang="en-US" dirty="0"/>
              <a:t>を意味します。</a:t>
            </a:r>
            <a:endParaRPr kumimoji="1" lang="en-US" altLang="ja-JP" dirty="0"/>
          </a:p>
          <a:p>
            <a:r>
              <a:rPr kumimoji="1" lang="en-US" altLang="ja-JP" dirty="0"/>
              <a:t>PUSHI</a:t>
            </a:r>
            <a:r>
              <a:rPr kumimoji="1" lang="ja-JP" altLang="en-US" dirty="0"/>
              <a:t> で </a:t>
            </a:r>
            <a:r>
              <a:rPr kumimoji="1" lang="en-US" altLang="ja-JP" dirty="0"/>
              <a:t>1, 0 </a:t>
            </a:r>
            <a:r>
              <a:rPr kumimoji="1" lang="ja-JP" altLang="en-US" dirty="0"/>
              <a:t>を積んだ後、</a:t>
            </a:r>
            <a:r>
              <a:rPr kumimoji="1" lang="en-US" altLang="ja-JP" dirty="0"/>
              <a:t>AND </a:t>
            </a:r>
            <a:r>
              <a:rPr kumimoji="1" lang="ja-JP" altLang="en-US" dirty="0"/>
              <a:t>を実行すると、</a:t>
            </a:r>
            <a:endParaRPr kumimoji="1" lang="en-US" altLang="ja-JP" dirty="0"/>
          </a:p>
          <a:p>
            <a:r>
              <a:rPr kumimoji="1" lang="en-US" altLang="ja-JP" dirty="0"/>
              <a:t>true and false </a:t>
            </a:r>
            <a:r>
              <a:rPr kumimoji="1" lang="ja-JP" altLang="en-US" dirty="0"/>
              <a:t>は </a:t>
            </a:r>
            <a:r>
              <a:rPr kumimoji="1" lang="en-US" altLang="ja-JP" dirty="0"/>
              <a:t>false </a:t>
            </a:r>
            <a:r>
              <a:rPr kumimoji="1" lang="ja-JP" altLang="en-US" dirty="0"/>
              <a:t>ですので、</a:t>
            </a:r>
            <a:r>
              <a:rPr kumimoji="1" lang="en-US" altLang="ja-JP" dirty="0"/>
              <a:t>0 </a:t>
            </a:r>
            <a:r>
              <a:rPr kumimoji="1" lang="ja-JP" altLang="en-US" dirty="0"/>
              <a:t>が積まれます。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42</a:t>
            </a:fld>
            <a:endParaRPr kumimoji="1" lang="ja-JP" altLang="en-US"/>
          </a:p>
        </p:txBody>
      </p:sp>
    </p:spTree>
    <p:extLst>
      <p:ext uri="{BB962C8B-B14F-4D97-AF65-F5344CB8AC3E}">
        <p14:creationId xmlns:p14="http://schemas.microsoft.com/office/powerpoint/2010/main" val="34301002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演算子の一覧をまとめたものがこちらの表です。</a:t>
            </a:r>
            <a:endParaRPr kumimoji="1" lang="en-US" altLang="ja-JP" dirty="0"/>
          </a:p>
          <a:p>
            <a:r>
              <a:rPr kumimoji="1" lang="en-US" altLang="ja-JP" dirty="0"/>
              <a:t>K21 </a:t>
            </a:r>
            <a:r>
              <a:rPr kumimoji="1" lang="ja-JP" altLang="en-US" dirty="0"/>
              <a:t>言語の演算子は、</a:t>
            </a:r>
            <a:r>
              <a:rPr kumimoji="1" lang="en-US" altLang="ja-JP" dirty="0"/>
              <a:t>VSM</a:t>
            </a:r>
            <a:r>
              <a:rPr kumimoji="1" lang="ja-JP" altLang="en-US" dirty="0"/>
              <a:t>の命令と</a:t>
            </a:r>
            <a:r>
              <a:rPr kumimoji="1" lang="en-US" altLang="ja-JP" dirty="0"/>
              <a:t>1</a:t>
            </a:r>
            <a:r>
              <a:rPr kumimoji="1" lang="ja-JP" altLang="en-US" dirty="0"/>
              <a:t>対</a:t>
            </a:r>
            <a:r>
              <a:rPr kumimoji="1" lang="en-US" altLang="ja-JP" dirty="0"/>
              <a:t>1</a:t>
            </a:r>
            <a:r>
              <a:rPr kumimoji="1" lang="ja-JP" altLang="en-US" dirty="0"/>
              <a:t>に対応しています。</a:t>
            </a:r>
            <a:endParaRPr kumimoji="1" lang="en-US" altLang="ja-JP" dirty="0"/>
          </a:p>
          <a:p>
            <a:r>
              <a:rPr kumimoji="1" lang="en-US" altLang="ja-JP" dirty="0"/>
              <a:t>VSM </a:t>
            </a:r>
            <a:r>
              <a:rPr kumimoji="1" lang="ja-JP" altLang="en-US" dirty="0"/>
              <a:t>上の演算は全て、まず被演算子を積み、その後に演算命令を付けることでできます。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43</a:t>
            </a:fld>
            <a:endParaRPr kumimoji="1" lang="ja-JP" altLang="en-US"/>
          </a:p>
        </p:txBody>
      </p:sp>
    </p:spTree>
    <p:extLst>
      <p:ext uri="{BB962C8B-B14F-4D97-AF65-F5344CB8AC3E}">
        <p14:creationId xmlns:p14="http://schemas.microsoft.com/office/powerpoint/2010/main" val="23079539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次はジャンプ命令です。</a:t>
            </a:r>
            <a:endParaRPr kumimoji="1" lang="en-US" altLang="ja-JP" dirty="0"/>
          </a:p>
          <a:p>
            <a:r>
              <a:rPr kumimoji="1" lang="ja-JP" altLang="en-US" dirty="0"/>
              <a:t>ジャンプ命令はプログラムカウンタをオペランドで指定した値に書き換えます。</a:t>
            </a:r>
            <a:endParaRPr kumimoji="1" lang="en-US" altLang="ja-JP" dirty="0"/>
          </a:p>
          <a:p>
            <a:r>
              <a:rPr kumimoji="1" lang="ja-JP" altLang="en-US" dirty="0"/>
              <a:t>例えば、</a:t>
            </a:r>
            <a:r>
              <a:rPr kumimoji="1" lang="en-US" altLang="ja-JP" dirty="0"/>
              <a:t>JUMP 6 </a:t>
            </a:r>
            <a:r>
              <a:rPr kumimoji="1" lang="ja-JP" altLang="en-US" dirty="0"/>
              <a:t>とすると、プログラムカウンタが </a:t>
            </a:r>
            <a:r>
              <a:rPr kumimoji="1" lang="en-US" altLang="ja-JP" dirty="0"/>
              <a:t>6 </a:t>
            </a:r>
            <a:r>
              <a:rPr kumimoji="1" lang="ja-JP" altLang="en-US" dirty="0"/>
              <a:t>に書き換えられ、</a:t>
            </a:r>
            <a:endParaRPr kumimoji="1" lang="en-US" altLang="ja-JP" dirty="0"/>
          </a:p>
          <a:p>
            <a:r>
              <a:rPr kumimoji="1" lang="ja-JP" altLang="en-US" dirty="0"/>
              <a:t>次は </a:t>
            </a:r>
            <a:r>
              <a:rPr kumimoji="1" lang="en-US" altLang="ja-JP" dirty="0" err="1"/>
              <a:t>Iseg</a:t>
            </a:r>
            <a:r>
              <a:rPr kumimoji="1" lang="en-US" altLang="ja-JP" dirty="0"/>
              <a:t> </a:t>
            </a:r>
            <a:r>
              <a:rPr kumimoji="1" lang="ja-JP" altLang="en-US" dirty="0"/>
              <a:t>の </a:t>
            </a:r>
            <a:r>
              <a:rPr kumimoji="1" lang="en-US" altLang="ja-JP" dirty="0"/>
              <a:t>6 </a:t>
            </a:r>
            <a:r>
              <a:rPr kumimoji="1" lang="ja-JP" altLang="en-US" dirty="0"/>
              <a:t>番地の命令が実行されます。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44</a:t>
            </a:fld>
            <a:endParaRPr kumimoji="1" lang="ja-JP" altLang="en-US"/>
          </a:p>
        </p:txBody>
      </p:sp>
    </p:spTree>
    <p:extLst>
      <p:ext uri="{BB962C8B-B14F-4D97-AF65-F5344CB8AC3E}">
        <p14:creationId xmlns:p14="http://schemas.microsoft.com/office/powerpoint/2010/main" val="34361032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ジャンプ命令には、無条件で指定した番地にジャンプする </a:t>
            </a:r>
            <a:r>
              <a:rPr kumimoji="1" lang="en-US" altLang="ja-JP" dirty="0"/>
              <a:t>JUMP </a:t>
            </a:r>
            <a:r>
              <a:rPr kumimoji="1" lang="ja-JP" altLang="en-US" dirty="0"/>
              <a:t>命令と、</a:t>
            </a:r>
            <a:endParaRPr kumimoji="1" lang="en-US" altLang="ja-JP" dirty="0"/>
          </a:p>
          <a:p>
            <a:r>
              <a:rPr kumimoji="1" lang="ja-JP" altLang="en-US" dirty="0"/>
              <a:t>スタックトップの値によって条件付きでジャンプする </a:t>
            </a:r>
            <a:r>
              <a:rPr kumimoji="1" lang="en-US" altLang="ja-JP" dirty="0"/>
              <a:t>BEQ </a:t>
            </a:r>
            <a:r>
              <a:rPr kumimoji="1" lang="ja-JP" altLang="en-US" dirty="0"/>
              <a:t>から </a:t>
            </a:r>
            <a:r>
              <a:rPr kumimoji="1" lang="en-US" altLang="ja-JP" dirty="0"/>
              <a:t>BLT </a:t>
            </a:r>
            <a:r>
              <a:rPr kumimoji="1" lang="ja-JP" altLang="en-US" dirty="0"/>
              <a:t>の６つの命令があります。</a:t>
            </a:r>
            <a:endParaRPr kumimoji="1" lang="en-US" altLang="ja-JP" dirty="0"/>
          </a:p>
          <a:p>
            <a:r>
              <a:rPr kumimoji="1" lang="en-US" altLang="ja-JP" dirty="0"/>
              <a:t>BEQ</a:t>
            </a:r>
            <a:r>
              <a:rPr kumimoji="1" lang="ja-JP" altLang="en-US" dirty="0"/>
              <a:t> は、スタックトップの値が </a:t>
            </a:r>
            <a:r>
              <a:rPr kumimoji="1" lang="en-US" altLang="ja-JP" dirty="0"/>
              <a:t>0 </a:t>
            </a:r>
            <a:r>
              <a:rPr kumimoji="1" lang="ja-JP" altLang="en-US" dirty="0"/>
              <a:t>ならばオペランドで指定した番地にジャンプし、</a:t>
            </a:r>
            <a:endParaRPr kumimoji="1" lang="en-US" altLang="ja-JP" dirty="0"/>
          </a:p>
          <a:p>
            <a:r>
              <a:rPr kumimoji="1" lang="ja-JP" altLang="en-US" dirty="0"/>
              <a:t>それ以外なら次の行に行きます。</a:t>
            </a:r>
            <a:endParaRPr kumimoji="1" lang="en-US" altLang="ja-JP" dirty="0"/>
          </a:p>
          <a:p>
            <a:r>
              <a:rPr kumimoji="1" lang="en-US" altLang="ja-JP" dirty="0"/>
              <a:t>BNQ </a:t>
            </a:r>
            <a:r>
              <a:rPr kumimoji="1" lang="ja-JP" altLang="en-US" dirty="0"/>
              <a:t>は、スタックトップの値が </a:t>
            </a:r>
            <a:r>
              <a:rPr kumimoji="1" lang="en-US" altLang="ja-JP" dirty="0"/>
              <a:t>0 </a:t>
            </a:r>
            <a:r>
              <a:rPr kumimoji="1" lang="ja-JP" altLang="en-US" dirty="0"/>
              <a:t>以外ならばジャンプします。</a:t>
            </a:r>
            <a:endParaRPr kumimoji="1" lang="en-US" altLang="ja-JP" dirty="0"/>
          </a:p>
          <a:p>
            <a:r>
              <a:rPr kumimoji="1" lang="ja-JP" altLang="en-US" dirty="0"/>
              <a:t>以下、</a:t>
            </a:r>
            <a:r>
              <a:rPr kumimoji="1" lang="en-US" altLang="ja-JP" dirty="0"/>
              <a:t>BGE </a:t>
            </a:r>
            <a:r>
              <a:rPr kumimoji="1" lang="ja-JP" altLang="en-US" dirty="0"/>
              <a:t>は </a:t>
            </a:r>
            <a:r>
              <a:rPr kumimoji="1" lang="en-US" altLang="ja-JP" dirty="0"/>
              <a:t>0 </a:t>
            </a:r>
            <a:r>
              <a:rPr kumimoji="1" lang="ja-JP" altLang="en-US" dirty="0"/>
              <a:t>以上、</a:t>
            </a:r>
            <a:r>
              <a:rPr kumimoji="1" lang="en-US" altLang="ja-JP" dirty="0"/>
              <a:t>BGT </a:t>
            </a:r>
            <a:r>
              <a:rPr kumimoji="1" lang="ja-JP" altLang="en-US" dirty="0"/>
              <a:t>は </a:t>
            </a:r>
            <a:r>
              <a:rPr kumimoji="1" lang="en-US" altLang="ja-JP" dirty="0"/>
              <a:t>0 </a:t>
            </a:r>
            <a:r>
              <a:rPr kumimoji="1" lang="ja-JP" altLang="en-US" dirty="0"/>
              <a:t>より大きい、</a:t>
            </a:r>
            <a:r>
              <a:rPr kumimoji="1" lang="en-US" altLang="ja-JP" dirty="0"/>
              <a:t>BLE</a:t>
            </a:r>
            <a:r>
              <a:rPr kumimoji="1" lang="ja-JP" altLang="en-US" dirty="0"/>
              <a:t> は </a:t>
            </a:r>
            <a:r>
              <a:rPr kumimoji="1" lang="en-US" altLang="ja-JP" dirty="0"/>
              <a:t>0 </a:t>
            </a:r>
            <a:r>
              <a:rPr kumimoji="1" lang="ja-JP" altLang="en-US" dirty="0"/>
              <a:t>以下、</a:t>
            </a:r>
            <a:r>
              <a:rPr kumimoji="1" lang="en-US" altLang="ja-JP" dirty="0"/>
              <a:t>BLT </a:t>
            </a:r>
            <a:r>
              <a:rPr kumimoji="1" lang="ja-JP" altLang="en-US" dirty="0"/>
              <a:t>は </a:t>
            </a:r>
            <a:r>
              <a:rPr kumimoji="1" lang="en-US" altLang="ja-JP" dirty="0"/>
              <a:t>0 </a:t>
            </a:r>
            <a:r>
              <a:rPr kumimoji="1" lang="ja-JP" altLang="en-US" dirty="0"/>
              <a:t>より小さいときにジャンプします。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45</a:t>
            </a:fld>
            <a:endParaRPr kumimoji="1" lang="ja-JP" altLang="en-US"/>
          </a:p>
        </p:txBody>
      </p:sp>
    </p:spTree>
    <p:extLst>
      <p:ext uri="{BB962C8B-B14F-4D97-AF65-F5344CB8AC3E}">
        <p14:creationId xmlns:p14="http://schemas.microsoft.com/office/powerpoint/2010/main" val="1413042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ジャンプ命令が来たときのプログラムカウンタの動作をまとめたのがこちらの表です。</a:t>
            </a:r>
            <a:endParaRPr kumimoji="1" lang="en-US" altLang="ja-JP" dirty="0"/>
          </a:p>
          <a:p>
            <a:r>
              <a:rPr kumimoji="1" lang="ja-JP" altLang="en-US" dirty="0"/>
              <a:t>無条件ジャンプでは、プログラムカウンタはオペランドで指定した値に変更されます。</a:t>
            </a:r>
            <a:endParaRPr kumimoji="1" lang="en-US" altLang="ja-JP" dirty="0"/>
          </a:p>
          <a:p>
            <a:r>
              <a:rPr kumimoji="1" lang="ja-JP" altLang="en-US" dirty="0"/>
              <a:t>条件付きジャンプでは、スタックトップの値により、ジャンプするか次の行に行くか分岐します。</a:t>
            </a:r>
            <a:endParaRPr kumimoji="1" lang="en-US" altLang="ja-JP" dirty="0"/>
          </a:p>
          <a:p>
            <a:r>
              <a:rPr kumimoji="1" lang="ja-JP" altLang="en-US" dirty="0"/>
              <a:t>ジャンプ命令以外の命令では、命令実行後は次の命令に行きます。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46</a:t>
            </a:fld>
            <a:endParaRPr kumimoji="1" lang="ja-JP" altLang="en-US"/>
          </a:p>
        </p:txBody>
      </p:sp>
    </p:spTree>
    <p:extLst>
      <p:ext uri="{BB962C8B-B14F-4D97-AF65-F5344CB8AC3E}">
        <p14:creationId xmlns:p14="http://schemas.microsoft.com/office/powerpoint/2010/main" val="19230483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無条件ジャンプでは、スタックの値に関係なくオペランドで指定した番地にジャンプします。</a:t>
            </a:r>
            <a:endParaRPr kumimoji="1" lang="en-US" altLang="ja-JP" dirty="0"/>
          </a:p>
          <a:p>
            <a:r>
              <a:rPr kumimoji="1" lang="ja-JP" altLang="en-US" dirty="0"/>
              <a:t>このときスタックは変化しません。</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47</a:t>
            </a:fld>
            <a:endParaRPr kumimoji="1" lang="ja-JP" altLang="en-US"/>
          </a:p>
        </p:txBody>
      </p:sp>
    </p:spTree>
    <p:extLst>
      <p:ext uri="{BB962C8B-B14F-4D97-AF65-F5344CB8AC3E}">
        <p14:creationId xmlns:p14="http://schemas.microsoft.com/office/powerpoint/2010/main" val="2756070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条件付きジャンプは、スタックトップの値が条件を満たせばジャンプします。</a:t>
            </a:r>
            <a:endParaRPr kumimoji="1" lang="en-US" altLang="ja-JP" dirty="0"/>
          </a:p>
          <a:p>
            <a:r>
              <a:rPr kumimoji="1" lang="ja-JP" altLang="en-US" dirty="0"/>
              <a:t>例えば </a:t>
            </a:r>
            <a:r>
              <a:rPr kumimoji="1" lang="en-US" altLang="ja-JP" dirty="0"/>
              <a:t>BEQ </a:t>
            </a:r>
            <a:r>
              <a:rPr kumimoji="1" lang="ja-JP" altLang="en-US" dirty="0"/>
              <a:t>なら、スタックの値が </a:t>
            </a:r>
            <a:r>
              <a:rPr kumimoji="1" lang="en-US" altLang="ja-JP" dirty="0"/>
              <a:t>0 </a:t>
            </a:r>
            <a:r>
              <a:rPr kumimoji="1" lang="ja-JP" altLang="en-US" dirty="0"/>
              <a:t>ならばジャンプします。</a:t>
            </a:r>
            <a:endParaRPr kumimoji="1" lang="en-US" altLang="ja-JP" dirty="0"/>
          </a:p>
          <a:p>
            <a:r>
              <a:rPr kumimoji="1" lang="en-US" altLang="ja-JP" dirty="0"/>
              <a:t>BEQ </a:t>
            </a:r>
            <a:r>
              <a:rPr kumimoji="1" lang="ja-JP" altLang="en-US" dirty="0"/>
              <a:t>実行後は、スタックトップが削除されます。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48</a:t>
            </a:fld>
            <a:endParaRPr kumimoji="1" lang="ja-JP" altLang="en-US"/>
          </a:p>
        </p:txBody>
      </p:sp>
    </p:spTree>
    <p:extLst>
      <p:ext uri="{BB962C8B-B14F-4D97-AF65-F5344CB8AC3E}">
        <p14:creationId xmlns:p14="http://schemas.microsoft.com/office/powerpoint/2010/main" val="38122069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スタックの値が </a:t>
            </a:r>
            <a:r>
              <a:rPr kumimoji="1" lang="en-US" altLang="ja-JP" dirty="0"/>
              <a:t>0 </a:t>
            </a:r>
            <a:r>
              <a:rPr kumimoji="1" lang="ja-JP" altLang="en-US" dirty="0"/>
              <a:t>以外ならば、</a:t>
            </a:r>
            <a:endParaRPr kumimoji="1" lang="en-US" altLang="ja-JP" dirty="0"/>
          </a:p>
          <a:p>
            <a:r>
              <a:rPr kumimoji="1" lang="ja-JP" altLang="en-US" dirty="0"/>
              <a:t>次の行へ行きます。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49</a:t>
            </a:fld>
            <a:endParaRPr kumimoji="1" lang="ja-JP" altLang="en-US"/>
          </a:p>
        </p:txBody>
      </p:sp>
    </p:spTree>
    <p:extLst>
      <p:ext uri="{BB962C8B-B14F-4D97-AF65-F5344CB8AC3E}">
        <p14:creationId xmlns:p14="http://schemas.microsoft.com/office/powerpoint/2010/main" val="112205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こちらがスタックマシンの概念図です。</a:t>
            </a:r>
            <a:endParaRPr kumimoji="1" lang="en-US" altLang="ja-JP"/>
          </a:p>
          <a:p>
            <a:r>
              <a:rPr kumimoji="1" lang="en-US" altLang="ja-JP"/>
              <a:t>Iseg </a:t>
            </a:r>
            <a:r>
              <a:rPr kumimoji="1" lang="ja-JP" altLang="en-US"/>
              <a:t>には</a:t>
            </a:r>
            <a:r>
              <a:rPr kumimoji="1" lang="en-US" altLang="ja-JP"/>
              <a:t>VSM</a:t>
            </a:r>
            <a:r>
              <a:rPr kumimoji="1" lang="ja-JP" altLang="en-US"/>
              <a:t>アセンブラ命令は入っており、</a:t>
            </a:r>
            <a:r>
              <a:rPr kumimoji="1" lang="en-US" altLang="ja-JP"/>
              <a:t>Program Counter </a:t>
            </a:r>
            <a:r>
              <a:rPr kumimoji="1" lang="ja-JP" altLang="en-US"/>
              <a:t>が現在実行中のアセンブラ命令を指しています。</a:t>
            </a:r>
            <a:endParaRPr kumimoji="1" lang="en-US" altLang="ja-JP"/>
          </a:p>
          <a:p>
            <a:r>
              <a:rPr kumimoji="1" lang="en-US" altLang="ja-JP"/>
              <a:t>Dseg </a:t>
            </a:r>
            <a:r>
              <a:rPr kumimoji="1" lang="ja-JP" altLang="en-US"/>
              <a:t>には現在の変数の値が入っています。</a:t>
            </a:r>
            <a:endParaRPr kumimoji="1" lang="en-US" altLang="ja-JP"/>
          </a:p>
          <a:p>
            <a:r>
              <a:rPr kumimoji="1" lang="en-US" altLang="ja-JP"/>
              <a:t>Stack </a:t>
            </a:r>
            <a:r>
              <a:rPr kumimoji="1" lang="ja-JP" altLang="en-US"/>
              <a:t>は作業領域で、その一番上を </a:t>
            </a:r>
            <a:r>
              <a:rPr kumimoji="1" lang="en-US" altLang="ja-JP"/>
              <a:t>Stack Top </a:t>
            </a:r>
            <a:r>
              <a:rPr kumimoji="1" lang="ja-JP" altLang="en-US"/>
              <a:t>が指しています。</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a:t>
            </a:fld>
            <a:endParaRPr kumimoji="1" lang="ja-JP" altLang="en-US"/>
          </a:p>
        </p:txBody>
      </p:sp>
    </p:spTree>
    <p:extLst>
      <p:ext uri="{BB962C8B-B14F-4D97-AF65-F5344CB8AC3E}">
        <p14:creationId xmlns:p14="http://schemas.microsoft.com/office/powerpoint/2010/main" val="225427403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スタックトップの値とスタックの２番目の値を比較するのが </a:t>
            </a:r>
            <a:r>
              <a:rPr kumimoji="1" lang="en-US" altLang="ja-JP" dirty="0"/>
              <a:t>COMP </a:t>
            </a:r>
            <a:r>
              <a:rPr kumimoji="1" lang="ja-JP" altLang="en-US" dirty="0"/>
              <a:t>命令です。</a:t>
            </a:r>
            <a:endParaRPr kumimoji="1" lang="en-US" altLang="ja-JP" dirty="0"/>
          </a:p>
          <a:p>
            <a:r>
              <a:rPr kumimoji="1" lang="en-US" altLang="ja-JP" dirty="0"/>
              <a:t>COMP </a:t>
            </a:r>
            <a:r>
              <a:rPr kumimoji="1" lang="ja-JP" altLang="en-US" dirty="0"/>
              <a:t>命令を実行すると、</a:t>
            </a:r>
            <a:endParaRPr kumimoji="1" lang="en-US" altLang="ja-JP" dirty="0"/>
          </a:p>
          <a:p>
            <a:r>
              <a:rPr kumimoji="1" lang="ja-JP" altLang="en-US" dirty="0"/>
              <a:t>スタックトップの値と２番目の値が等しいときは </a:t>
            </a:r>
            <a:r>
              <a:rPr kumimoji="1" lang="en-US" altLang="ja-JP" dirty="0"/>
              <a:t>0</a:t>
            </a:r>
          </a:p>
          <a:p>
            <a:r>
              <a:rPr kumimoji="1" lang="ja-JP" altLang="en-US" dirty="0"/>
              <a:t>スタックトップの値の方が大きいときは </a:t>
            </a:r>
            <a:r>
              <a:rPr kumimoji="1" lang="en-US" altLang="ja-JP" dirty="0"/>
              <a:t>-1</a:t>
            </a:r>
          </a:p>
          <a:p>
            <a:r>
              <a:rPr kumimoji="1" lang="ja-JP" altLang="en-US" dirty="0"/>
              <a:t>スタックトップの値の方が小さいときは </a:t>
            </a:r>
            <a:r>
              <a:rPr kumimoji="1" lang="en-US" altLang="ja-JP" dirty="0"/>
              <a:t>1 </a:t>
            </a:r>
            <a:r>
              <a:rPr kumimoji="1" lang="ja-JP" altLang="en-US" dirty="0"/>
              <a:t>が積まれます。</a:t>
            </a:r>
            <a:endParaRPr kumimoji="1" lang="en-US" altLang="ja-JP" dirty="0"/>
          </a:p>
          <a:p>
            <a:r>
              <a:rPr kumimoji="1" lang="ja-JP" altLang="en-US" dirty="0"/>
              <a:t>例えば、</a:t>
            </a:r>
            <a:r>
              <a:rPr kumimoji="1" lang="en-US" altLang="ja-JP" dirty="0"/>
              <a:t>1, 2 </a:t>
            </a:r>
            <a:r>
              <a:rPr kumimoji="1" lang="ja-JP" altLang="en-US" dirty="0"/>
              <a:t>と積んだ後に、</a:t>
            </a:r>
            <a:r>
              <a:rPr kumimoji="1" lang="en-US" altLang="ja-JP" dirty="0"/>
              <a:t>COMP</a:t>
            </a:r>
            <a:r>
              <a:rPr kumimoji="1" lang="ja-JP" altLang="en-US" dirty="0"/>
              <a:t>を実行すると、</a:t>
            </a:r>
            <a:endParaRPr kumimoji="1" lang="en-US" altLang="ja-JP" dirty="0"/>
          </a:p>
          <a:p>
            <a:r>
              <a:rPr kumimoji="1" lang="ja-JP" altLang="en-US" dirty="0"/>
              <a:t>スタックトップの値の方が大きいので、</a:t>
            </a:r>
            <a:r>
              <a:rPr kumimoji="1" lang="en-US" altLang="ja-JP" dirty="0"/>
              <a:t>-1 </a:t>
            </a:r>
            <a:r>
              <a:rPr kumimoji="1" lang="ja-JP" altLang="en-US" dirty="0"/>
              <a:t>が積まれます。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50</a:t>
            </a:fld>
            <a:endParaRPr kumimoji="1" lang="ja-JP" altLang="en-US"/>
          </a:p>
        </p:txBody>
      </p:sp>
    </p:spTree>
    <p:extLst>
      <p:ext uri="{BB962C8B-B14F-4D97-AF65-F5344CB8AC3E}">
        <p14:creationId xmlns:p14="http://schemas.microsoft.com/office/powerpoint/2010/main" val="338779799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情報システムプロジェクト</a:t>
            </a:r>
            <a:r>
              <a:rPr kumimoji="1" lang="en-US" altLang="ja-JP" dirty="0"/>
              <a:t>1 </a:t>
            </a:r>
            <a:r>
              <a:rPr kumimoji="1" lang="ja-JP" altLang="en-US" dirty="0"/>
              <a:t>では、比較命令は </a:t>
            </a:r>
            <a:r>
              <a:rPr kumimoji="1" lang="en-US" altLang="ja-JP" dirty="0"/>
              <a:t>COMP </a:t>
            </a:r>
            <a:r>
              <a:rPr kumimoji="1" lang="ja-JP" altLang="en-US" dirty="0"/>
              <a:t>しかありませんが、</a:t>
            </a:r>
            <a:endParaRPr kumimoji="1" lang="en-US" altLang="ja-JP" dirty="0"/>
          </a:p>
          <a:p>
            <a:r>
              <a:rPr kumimoji="1" lang="ja-JP" altLang="en-US" dirty="0"/>
              <a:t>他にもよく使われる命令として、</a:t>
            </a:r>
            <a:r>
              <a:rPr kumimoji="1" lang="en-US" altLang="ja-JP" dirty="0"/>
              <a:t>EQ </a:t>
            </a:r>
            <a:r>
              <a:rPr kumimoji="1" lang="ja-JP" altLang="en-US" dirty="0"/>
              <a:t>などの命令があります。</a:t>
            </a:r>
            <a:endParaRPr kumimoji="1" lang="en-US" altLang="ja-JP" dirty="0"/>
          </a:p>
          <a:p>
            <a:r>
              <a:rPr kumimoji="1" lang="ja-JP" altLang="en-US" dirty="0"/>
              <a:t>各比較命令実行後の値をまとめたのがこちらの表です。</a:t>
            </a:r>
            <a:endParaRPr kumimoji="1" lang="en-US" altLang="ja-JP" dirty="0"/>
          </a:p>
          <a:p>
            <a:r>
              <a:rPr kumimoji="1" lang="en-US" altLang="ja-JP" dirty="0"/>
              <a:t>COMP</a:t>
            </a:r>
            <a:r>
              <a:rPr kumimoji="1" lang="ja-JP" altLang="en-US" dirty="0"/>
              <a:t> 命令は、スタックトップとスタックの</a:t>
            </a:r>
            <a:r>
              <a:rPr kumimoji="1" lang="en-US" altLang="ja-JP" dirty="0"/>
              <a:t>2</a:t>
            </a:r>
            <a:r>
              <a:rPr kumimoji="1" lang="ja-JP" altLang="en-US" dirty="0"/>
              <a:t>番目の値の大小により、</a:t>
            </a:r>
            <a:endParaRPr kumimoji="1" lang="en-US" altLang="ja-JP" dirty="0"/>
          </a:p>
          <a:p>
            <a:r>
              <a:rPr kumimoji="1" lang="en-US" altLang="ja-JP" dirty="0"/>
              <a:t>-1, 0, 1 </a:t>
            </a:r>
            <a:r>
              <a:rPr kumimoji="1" lang="ja-JP" altLang="en-US" dirty="0"/>
              <a:t>のいずれかが積まれます。</a:t>
            </a:r>
            <a:endParaRPr kumimoji="1" lang="en-US" altLang="ja-JP" dirty="0"/>
          </a:p>
          <a:p>
            <a:r>
              <a:rPr kumimoji="1" lang="ja-JP" altLang="en-US" dirty="0"/>
              <a:t>その他の命令では、例えば </a:t>
            </a:r>
            <a:r>
              <a:rPr kumimoji="1" lang="en-US" altLang="ja-JP" dirty="0"/>
              <a:t>EQ </a:t>
            </a:r>
            <a:r>
              <a:rPr kumimoji="1" lang="ja-JP" altLang="en-US" dirty="0"/>
              <a:t>なら、スタックトップと </a:t>
            </a:r>
            <a:r>
              <a:rPr kumimoji="1" lang="en-US" altLang="ja-JP" dirty="0"/>
              <a:t>2 </a:t>
            </a:r>
            <a:r>
              <a:rPr kumimoji="1" lang="ja-JP" altLang="en-US" dirty="0"/>
              <a:t>番目の値が等しいなら </a:t>
            </a:r>
            <a:r>
              <a:rPr kumimoji="1" lang="en-US" altLang="ja-JP" dirty="0"/>
              <a:t>1 </a:t>
            </a:r>
            <a:r>
              <a:rPr kumimoji="1" lang="ja-JP" altLang="en-US" dirty="0"/>
              <a:t>、異なるなら </a:t>
            </a:r>
            <a:r>
              <a:rPr kumimoji="1" lang="en-US" altLang="ja-JP" dirty="0"/>
              <a:t>0 </a:t>
            </a:r>
            <a:r>
              <a:rPr kumimoji="1" lang="ja-JP" altLang="en-US" dirty="0"/>
              <a:t>が積まれます。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51</a:t>
            </a:fld>
            <a:endParaRPr kumimoji="1" lang="ja-JP" altLang="en-US"/>
          </a:p>
        </p:txBody>
      </p:sp>
    </p:spTree>
    <p:extLst>
      <p:ext uri="{BB962C8B-B14F-4D97-AF65-F5344CB8AC3E}">
        <p14:creationId xmlns:p14="http://schemas.microsoft.com/office/powerpoint/2010/main" val="323008323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COPY</a:t>
            </a:r>
            <a:r>
              <a:rPr kumimoji="1" lang="ja-JP" altLang="en-US" dirty="0"/>
              <a:t> 命令はスタップトップの値をコピーする命令です。</a:t>
            </a:r>
            <a:endParaRPr kumimoji="1" lang="en-US" altLang="ja-JP" dirty="0"/>
          </a:p>
          <a:p>
            <a:r>
              <a:rPr kumimoji="1" lang="en-US" altLang="ja-JP" dirty="0"/>
              <a:t>15</a:t>
            </a:r>
            <a:r>
              <a:rPr kumimoji="1" lang="ja-JP" altLang="en-US" dirty="0"/>
              <a:t> を積んだ後に、</a:t>
            </a:r>
            <a:r>
              <a:rPr kumimoji="1" lang="en-US" altLang="ja-JP" dirty="0"/>
              <a:t>COPY </a:t>
            </a:r>
            <a:r>
              <a:rPr kumimoji="1" lang="ja-JP" altLang="en-US" dirty="0"/>
              <a:t>をすると、スタックトップにもう一つ </a:t>
            </a:r>
            <a:r>
              <a:rPr kumimoji="1" lang="en-US" altLang="ja-JP" dirty="0"/>
              <a:t>15 </a:t>
            </a:r>
            <a:r>
              <a:rPr kumimoji="1" lang="ja-JP" altLang="en-US" dirty="0"/>
              <a:t>が積まれます。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52</a:t>
            </a:fld>
            <a:endParaRPr kumimoji="1" lang="ja-JP" altLang="en-US"/>
          </a:p>
        </p:txBody>
      </p:sp>
    </p:spTree>
    <p:extLst>
      <p:ext uri="{BB962C8B-B14F-4D97-AF65-F5344CB8AC3E}">
        <p14:creationId xmlns:p14="http://schemas.microsoft.com/office/powerpoint/2010/main" val="24745282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INC </a:t>
            </a:r>
            <a:r>
              <a:rPr kumimoji="1" lang="ja-JP" altLang="en-US" dirty="0"/>
              <a:t>と </a:t>
            </a:r>
            <a:r>
              <a:rPr kumimoji="1" lang="en-US" altLang="ja-JP" dirty="0"/>
              <a:t>DEC </a:t>
            </a:r>
            <a:r>
              <a:rPr kumimoji="1" lang="ja-JP" altLang="en-US" dirty="0"/>
              <a:t>はスタックトップの値を</a:t>
            </a:r>
            <a:r>
              <a:rPr kumimoji="1" lang="en-US" altLang="ja-JP" dirty="0"/>
              <a:t>1</a:t>
            </a:r>
            <a:r>
              <a:rPr kumimoji="1" lang="ja-JP" altLang="en-US" dirty="0"/>
              <a:t>増減する命令です。</a:t>
            </a:r>
            <a:endParaRPr kumimoji="1" lang="en-US" altLang="ja-JP" dirty="0"/>
          </a:p>
          <a:p>
            <a:r>
              <a:rPr kumimoji="1" lang="en-US" altLang="ja-JP" dirty="0"/>
              <a:t>INC </a:t>
            </a:r>
            <a:r>
              <a:rPr kumimoji="1" lang="ja-JP" altLang="en-US" dirty="0"/>
              <a:t>をすると、スタックトップの値が </a:t>
            </a:r>
            <a:r>
              <a:rPr kumimoji="1" lang="en-US" altLang="ja-JP" dirty="0"/>
              <a:t>1 </a:t>
            </a:r>
            <a:r>
              <a:rPr kumimoji="1" lang="ja-JP" altLang="en-US" dirty="0"/>
              <a:t>増えます。</a:t>
            </a:r>
            <a:endParaRPr kumimoji="1" lang="en-US" altLang="ja-JP" dirty="0"/>
          </a:p>
          <a:p>
            <a:r>
              <a:rPr kumimoji="1" lang="en-US" altLang="ja-JP" dirty="0"/>
              <a:t>DEC </a:t>
            </a:r>
            <a:r>
              <a:rPr kumimoji="1" lang="ja-JP" altLang="en-US" dirty="0"/>
              <a:t>をすると、スタックトップの値が </a:t>
            </a:r>
            <a:r>
              <a:rPr kumimoji="1" lang="en-US" altLang="ja-JP" dirty="0"/>
              <a:t>1 </a:t>
            </a:r>
            <a:r>
              <a:rPr kumimoji="1" lang="ja-JP" altLang="en-US" dirty="0"/>
              <a:t>減ります。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53</a:t>
            </a:fld>
            <a:endParaRPr kumimoji="1" lang="ja-JP" altLang="en-US"/>
          </a:p>
        </p:txBody>
      </p:sp>
    </p:spTree>
    <p:extLst>
      <p:ext uri="{BB962C8B-B14F-4D97-AF65-F5344CB8AC3E}">
        <p14:creationId xmlns:p14="http://schemas.microsoft.com/office/powerpoint/2010/main" val="236272931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次は変数を扱う場合を見てみましょう。</a:t>
            </a:r>
            <a:endParaRPr kumimoji="1" lang="en-US" altLang="ja-JP" dirty="0"/>
          </a:p>
          <a:p>
            <a:r>
              <a:rPr kumimoji="1" lang="ja-JP" altLang="en-US" dirty="0"/>
              <a:t>変数に値を代入したり、変数の中身を参照したりするには、変数の番地が必要です。</a:t>
            </a:r>
            <a:endParaRPr kumimoji="1" lang="en-US" altLang="ja-JP" dirty="0"/>
          </a:p>
          <a:p>
            <a:r>
              <a:rPr kumimoji="1" lang="ja-JP" altLang="en-US" dirty="0"/>
              <a:t>変数の番地は、変数表に登録されています。</a:t>
            </a:r>
            <a:endParaRPr kumimoji="1" lang="en-US" altLang="ja-JP" dirty="0"/>
          </a:p>
          <a:p>
            <a:r>
              <a:rPr kumimoji="1" lang="ja-JP" altLang="en-US" dirty="0"/>
              <a:t>例えば、このように変数宣言すると、</a:t>
            </a:r>
            <a:endParaRPr kumimoji="1" lang="en-US" altLang="ja-JP" dirty="0"/>
          </a:p>
          <a:p>
            <a:r>
              <a:rPr kumimoji="1" lang="ja-JP" altLang="en-US" dirty="0"/>
              <a:t>このような変数表が作成され、</a:t>
            </a:r>
            <a:endParaRPr kumimoji="1" lang="en-US" altLang="ja-JP" dirty="0"/>
          </a:p>
          <a:p>
            <a:r>
              <a:rPr kumimoji="1" lang="en-US" altLang="ja-JP" dirty="0"/>
              <a:t>Dseg </a:t>
            </a:r>
            <a:r>
              <a:rPr kumimoji="1" lang="ja-JP" altLang="en-US" dirty="0"/>
              <a:t>の先頭から順に、</a:t>
            </a:r>
            <a:r>
              <a:rPr kumimoji="1" lang="en-US" altLang="ja-JP" dirty="0"/>
              <a:t>x, y, sum </a:t>
            </a:r>
            <a:r>
              <a:rPr kumimoji="1" lang="ja-JP" altLang="en-US" dirty="0"/>
              <a:t>が割り当てられます。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54</a:t>
            </a:fld>
            <a:endParaRPr kumimoji="1" lang="ja-JP" altLang="en-US"/>
          </a:p>
        </p:txBody>
      </p:sp>
    </p:spTree>
    <p:extLst>
      <p:ext uri="{BB962C8B-B14F-4D97-AF65-F5344CB8AC3E}">
        <p14:creationId xmlns:p14="http://schemas.microsoft.com/office/powerpoint/2010/main" val="3525240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変数に代入をする場合を見てみましょう。</a:t>
            </a:r>
            <a:endParaRPr kumimoji="1" lang="en-US" altLang="ja-JP" dirty="0"/>
          </a:p>
          <a:p>
            <a:r>
              <a:rPr kumimoji="1" lang="ja-JP" altLang="en-US" dirty="0"/>
              <a:t>変数への代入では、まず左辺の変数の番地を積みます。</a:t>
            </a:r>
            <a:endParaRPr kumimoji="1" lang="en-US" altLang="ja-JP" dirty="0"/>
          </a:p>
          <a:p>
            <a:r>
              <a:rPr kumimoji="1" lang="ja-JP" altLang="en-US" dirty="0"/>
              <a:t>この場合ですと、</a:t>
            </a:r>
            <a:r>
              <a:rPr kumimoji="1" lang="en-US" altLang="ja-JP" dirty="0"/>
              <a:t>sum </a:t>
            </a:r>
            <a:r>
              <a:rPr kumimoji="1" lang="ja-JP" altLang="en-US" dirty="0"/>
              <a:t>の番地は </a:t>
            </a:r>
            <a:r>
              <a:rPr kumimoji="1" lang="en-US" altLang="ja-JP" dirty="0"/>
              <a:t>2 </a:t>
            </a:r>
            <a:r>
              <a:rPr kumimoji="1" lang="ja-JP" altLang="en-US" dirty="0"/>
              <a:t>ですので、</a:t>
            </a:r>
            <a:endParaRPr kumimoji="1" lang="en-US" altLang="ja-JP" dirty="0"/>
          </a:p>
          <a:p>
            <a:r>
              <a:rPr kumimoji="1" lang="en-US" altLang="ja-JP" dirty="0"/>
              <a:t>PUSHI 2 </a:t>
            </a:r>
            <a:r>
              <a:rPr kumimoji="1" lang="ja-JP" altLang="en-US" dirty="0"/>
              <a:t>とします。</a:t>
            </a:r>
            <a:endParaRPr kumimoji="1" lang="en-US" altLang="ja-JP" dirty="0"/>
          </a:p>
          <a:p>
            <a:r>
              <a:rPr kumimoji="1" lang="ja-JP" altLang="en-US" dirty="0"/>
              <a:t>次の右辺の式を、逆ポーランド記法にしてから積んでいきます。</a:t>
            </a:r>
            <a:endParaRPr kumimoji="1" lang="en-US" altLang="ja-JP" dirty="0"/>
          </a:p>
          <a:p>
            <a:r>
              <a:rPr kumimoji="1" lang="en-US" altLang="ja-JP" dirty="0"/>
              <a:t>x+ 3 </a:t>
            </a:r>
            <a:r>
              <a:rPr kumimoji="1" lang="ja-JP" altLang="en-US" dirty="0"/>
              <a:t>を逆ポーランド記法にすると、</a:t>
            </a:r>
            <a:r>
              <a:rPr kumimoji="1" lang="en-US" altLang="ja-JP" dirty="0"/>
              <a:t>x 3 + </a:t>
            </a:r>
            <a:r>
              <a:rPr kumimoji="1" lang="ja-JP" altLang="en-US" dirty="0"/>
              <a:t>となりますので、</a:t>
            </a:r>
            <a:endParaRPr kumimoji="1" lang="en-US" altLang="ja-JP" dirty="0"/>
          </a:p>
          <a:p>
            <a:r>
              <a:rPr kumimoji="1" lang="ja-JP" altLang="en-US" dirty="0"/>
              <a:t>まず </a:t>
            </a:r>
            <a:r>
              <a:rPr kumimoji="1" lang="en-US" altLang="ja-JP" dirty="0"/>
              <a:t>x </a:t>
            </a:r>
            <a:r>
              <a:rPr kumimoji="1" lang="ja-JP" altLang="en-US" dirty="0"/>
              <a:t>の中身を積みます。</a:t>
            </a:r>
            <a:endParaRPr kumimoji="1" lang="en-US" altLang="ja-JP" dirty="0"/>
          </a:p>
          <a:p>
            <a:r>
              <a:rPr kumimoji="1" lang="en-US" altLang="ja-JP" dirty="0"/>
              <a:t>x </a:t>
            </a:r>
            <a:r>
              <a:rPr kumimoji="1" lang="ja-JP" altLang="en-US" dirty="0"/>
              <a:t>の番地は </a:t>
            </a:r>
            <a:r>
              <a:rPr kumimoji="1" lang="en-US" altLang="ja-JP" dirty="0"/>
              <a:t>0 </a:t>
            </a:r>
            <a:r>
              <a:rPr kumimoji="1" lang="ja-JP" altLang="en-US" dirty="0"/>
              <a:t>ですので、</a:t>
            </a:r>
            <a:r>
              <a:rPr kumimoji="1" lang="en-US" altLang="ja-JP" dirty="0"/>
              <a:t>PUSH 0 </a:t>
            </a:r>
            <a:r>
              <a:rPr kumimoji="1" lang="ja-JP" altLang="en-US" dirty="0"/>
              <a:t>とすると </a:t>
            </a:r>
            <a:r>
              <a:rPr kumimoji="1" lang="en-US" altLang="ja-JP" dirty="0"/>
              <a:t>x </a:t>
            </a:r>
            <a:r>
              <a:rPr kumimoji="1" lang="ja-JP" altLang="en-US" dirty="0"/>
              <a:t>の中身が積まれます。</a:t>
            </a:r>
            <a:endParaRPr kumimoji="1" lang="en-US" altLang="ja-JP" dirty="0"/>
          </a:p>
          <a:p>
            <a:r>
              <a:rPr kumimoji="1" lang="ja-JP" altLang="en-US" dirty="0"/>
              <a:t>その後 </a:t>
            </a:r>
            <a:r>
              <a:rPr kumimoji="1" lang="en-US" altLang="ja-JP" dirty="0"/>
              <a:t>ADD </a:t>
            </a:r>
            <a:r>
              <a:rPr kumimoji="1" lang="ja-JP" altLang="en-US" dirty="0"/>
              <a:t>で足し算し、</a:t>
            </a:r>
            <a:endParaRPr kumimoji="1" lang="en-US" altLang="ja-JP" dirty="0"/>
          </a:p>
          <a:p>
            <a:r>
              <a:rPr kumimoji="1" lang="en-US" altLang="ja-JP" dirty="0"/>
              <a:t>ASSGN</a:t>
            </a:r>
            <a:r>
              <a:rPr kumimoji="1" lang="ja-JP" altLang="en-US" dirty="0"/>
              <a:t>で代入、</a:t>
            </a:r>
            <a:r>
              <a:rPr kumimoji="1" lang="en-US" altLang="ja-JP" dirty="0"/>
              <a:t>REMOVE </a:t>
            </a:r>
            <a:r>
              <a:rPr kumimoji="1" lang="ja-JP" altLang="en-US" dirty="0"/>
              <a:t>でスタックトップの値を削除します。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55</a:t>
            </a:fld>
            <a:endParaRPr kumimoji="1" lang="ja-JP" altLang="en-US"/>
          </a:p>
        </p:txBody>
      </p:sp>
    </p:spTree>
    <p:extLst>
      <p:ext uri="{BB962C8B-B14F-4D97-AF65-F5344CB8AC3E}">
        <p14:creationId xmlns:p14="http://schemas.microsoft.com/office/powerpoint/2010/main" val="10227854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代入の動作を見てみましょう。</a:t>
            </a:r>
            <a:endParaRPr kumimoji="1" lang="en-US" altLang="ja-JP" dirty="0"/>
          </a:p>
          <a:p>
            <a:r>
              <a:rPr kumimoji="1" lang="ja-JP" altLang="en-US" dirty="0"/>
              <a:t>まず </a:t>
            </a:r>
            <a:r>
              <a:rPr kumimoji="1" lang="en-US" altLang="ja-JP" dirty="0"/>
              <a:t>PUSHI 2 </a:t>
            </a:r>
            <a:r>
              <a:rPr kumimoji="1" lang="ja-JP" altLang="en-US" dirty="0"/>
              <a:t>で </a:t>
            </a:r>
            <a:r>
              <a:rPr kumimoji="1" lang="en-US" altLang="ja-JP" dirty="0"/>
              <a:t>sum </a:t>
            </a:r>
            <a:r>
              <a:rPr kumimoji="1" lang="ja-JP" altLang="en-US" dirty="0"/>
              <a:t>の番地を積みます。</a:t>
            </a:r>
            <a:endParaRPr kumimoji="1" lang="en-US" altLang="ja-JP" dirty="0"/>
          </a:p>
          <a:p>
            <a:r>
              <a:rPr kumimoji="1" lang="en-US" altLang="ja-JP" dirty="0"/>
              <a:t>PUSH 0 </a:t>
            </a:r>
            <a:r>
              <a:rPr kumimoji="1" lang="ja-JP" altLang="en-US" dirty="0"/>
              <a:t>で </a:t>
            </a:r>
            <a:r>
              <a:rPr kumimoji="1" lang="en-US" altLang="ja-JP" dirty="0"/>
              <a:t>x </a:t>
            </a:r>
            <a:r>
              <a:rPr kumimoji="1" lang="ja-JP" altLang="en-US" dirty="0"/>
              <a:t>の中身を積み、</a:t>
            </a:r>
            <a:endParaRPr kumimoji="1" lang="en-US" altLang="ja-JP" dirty="0"/>
          </a:p>
          <a:p>
            <a:r>
              <a:rPr kumimoji="1" lang="en-US" altLang="ja-JP" dirty="0"/>
              <a:t>PUSHI</a:t>
            </a:r>
            <a:r>
              <a:rPr kumimoji="1" lang="ja-JP" altLang="en-US" dirty="0"/>
              <a:t> </a:t>
            </a:r>
            <a:r>
              <a:rPr kumimoji="1" lang="en-US" altLang="ja-JP" dirty="0"/>
              <a:t>3</a:t>
            </a:r>
            <a:r>
              <a:rPr kumimoji="1" lang="ja-JP" altLang="en-US" dirty="0"/>
              <a:t> </a:t>
            </a:r>
            <a:r>
              <a:rPr kumimoji="1" lang="en-US" altLang="ja-JP" dirty="0"/>
              <a:t>ADD </a:t>
            </a:r>
            <a:r>
              <a:rPr kumimoji="1" lang="ja-JP" altLang="en-US" dirty="0"/>
              <a:t>として</a:t>
            </a:r>
            <a:endParaRPr kumimoji="1" lang="en-US" altLang="ja-JP" dirty="0"/>
          </a:p>
          <a:p>
            <a:r>
              <a:rPr kumimoji="1" lang="en-US" altLang="ja-JP" dirty="0"/>
              <a:t>X+3 </a:t>
            </a:r>
            <a:r>
              <a:rPr kumimoji="1" lang="ja-JP" altLang="en-US" dirty="0"/>
              <a:t>を計算します。</a:t>
            </a:r>
            <a:endParaRPr kumimoji="1" lang="en-US" altLang="ja-JP" dirty="0"/>
          </a:p>
          <a:p>
            <a:r>
              <a:rPr kumimoji="1" lang="ja-JP" altLang="en-US" dirty="0"/>
              <a:t>ここで </a:t>
            </a:r>
            <a:r>
              <a:rPr kumimoji="1" lang="en-US" altLang="ja-JP" dirty="0"/>
              <a:t>ASSGN </a:t>
            </a:r>
            <a:r>
              <a:rPr kumimoji="1" lang="ja-JP" altLang="en-US" dirty="0"/>
              <a:t>とすると、スタックトップの値が、スタックの</a:t>
            </a:r>
            <a:r>
              <a:rPr kumimoji="1" lang="en-US" altLang="ja-JP" dirty="0"/>
              <a:t>2</a:t>
            </a:r>
            <a:r>
              <a:rPr kumimoji="1" lang="ja-JP" altLang="en-US" dirty="0"/>
              <a:t>番目の番地に代入されます。</a:t>
            </a:r>
            <a:endParaRPr kumimoji="1" lang="en-US" altLang="ja-JP" dirty="0"/>
          </a:p>
          <a:p>
            <a:r>
              <a:rPr kumimoji="1" lang="ja-JP" altLang="en-US" dirty="0"/>
              <a:t>この場合は、</a:t>
            </a:r>
            <a:r>
              <a:rPr kumimoji="1" lang="en-US" altLang="ja-JP" dirty="0"/>
              <a:t>2 </a:t>
            </a:r>
            <a:r>
              <a:rPr kumimoji="1" lang="ja-JP" altLang="en-US" dirty="0"/>
              <a:t>番地に </a:t>
            </a:r>
            <a:r>
              <a:rPr kumimoji="1" lang="en-US" altLang="ja-JP" dirty="0"/>
              <a:t>4 </a:t>
            </a:r>
            <a:r>
              <a:rPr kumimoji="1" lang="ja-JP" altLang="en-US" dirty="0"/>
              <a:t>が代入されます。</a:t>
            </a:r>
            <a:endParaRPr kumimoji="1" lang="en-US" altLang="ja-JP" dirty="0"/>
          </a:p>
          <a:p>
            <a:r>
              <a:rPr kumimoji="1" lang="ja-JP" altLang="en-US" dirty="0"/>
              <a:t>代入後は、スタックトップには代入値が残りますので、</a:t>
            </a:r>
            <a:r>
              <a:rPr kumimoji="1" lang="en-US" altLang="ja-JP" dirty="0"/>
              <a:t>REMOVE </a:t>
            </a:r>
            <a:r>
              <a:rPr kumimoji="1" lang="ja-JP" altLang="en-US" dirty="0"/>
              <a:t>で削除します。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56</a:t>
            </a:fld>
            <a:endParaRPr kumimoji="1" lang="ja-JP" altLang="en-US"/>
          </a:p>
        </p:txBody>
      </p:sp>
    </p:spTree>
    <p:extLst>
      <p:ext uri="{BB962C8B-B14F-4D97-AF65-F5344CB8AC3E}">
        <p14:creationId xmlns:p14="http://schemas.microsoft.com/office/powerpoint/2010/main" val="9809304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次は配列の場合を見てみましょう。</a:t>
            </a:r>
            <a:endParaRPr kumimoji="1" lang="en-US" altLang="ja-JP" dirty="0"/>
          </a:p>
          <a:p>
            <a:r>
              <a:rPr kumimoji="1" lang="ja-JP" altLang="en-US" dirty="0"/>
              <a:t>配列では、変数表には、配列の先頭の番地が登録されています。</a:t>
            </a:r>
            <a:endParaRPr kumimoji="1" lang="en-US" altLang="ja-JP" dirty="0"/>
          </a:p>
          <a:p>
            <a:r>
              <a:rPr kumimoji="1" lang="ja-JP" altLang="en-US" dirty="0"/>
              <a:t>例えば、</a:t>
            </a:r>
            <a:r>
              <a:rPr kumimoji="1" lang="en-US" altLang="ja-JP" dirty="0"/>
              <a:t>int </a:t>
            </a:r>
            <a:r>
              <a:rPr kumimoji="1" lang="en-US" altLang="ja-JP" dirty="0" err="1"/>
              <a:t>i</a:t>
            </a:r>
            <a:r>
              <a:rPr kumimoji="1" lang="en-US" altLang="ja-JP" dirty="0"/>
              <a:t>, j, a[5] </a:t>
            </a:r>
            <a:r>
              <a:rPr kumimoji="1" lang="ja-JP" altLang="en-US" dirty="0"/>
              <a:t>と宣言した場合、</a:t>
            </a:r>
            <a:endParaRPr kumimoji="1" lang="en-US" altLang="ja-JP" dirty="0"/>
          </a:p>
          <a:p>
            <a:r>
              <a:rPr kumimoji="1" lang="ja-JP" altLang="en-US" dirty="0"/>
              <a:t>変数表には、</a:t>
            </a:r>
            <a:r>
              <a:rPr kumimoji="1" lang="en-US" altLang="ja-JP" dirty="0"/>
              <a:t>a[0] </a:t>
            </a:r>
            <a:r>
              <a:rPr kumimoji="1" lang="ja-JP" altLang="en-US" dirty="0"/>
              <a:t>の番地が登録されます。</a:t>
            </a:r>
            <a:endParaRPr kumimoji="1" lang="en-US" altLang="ja-JP" dirty="0"/>
          </a:p>
          <a:p>
            <a:r>
              <a:rPr kumimoji="1" lang="en-US" altLang="ja-JP" dirty="0"/>
              <a:t>Dseg </a:t>
            </a:r>
            <a:r>
              <a:rPr kumimoji="1" lang="ja-JP" altLang="en-US" dirty="0"/>
              <a:t>では、</a:t>
            </a:r>
            <a:r>
              <a:rPr kumimoji="1" lang="en-US" altLang="ja-JP" dirty="0"/>
              <a:t>a[0]</a:t>
            </a:r>
            <a:r>
              <a:rPr kumimoji="1" lang="ja-JP" altLang="en-US" dirty="0"/>
              <a:t> が </a:t>
            </a:r>
            <a:r>
              <a:rPr kumimoji="1" lang="en-US" altLang="ja-JP" dirty="0"/>
              <a:t>2 </a:t>
            </a:r>
            <a:r>
              <a:rPr kumimoji="1" lang="ja-JP" altLang="en-US" dirty="0"/>
              <a:t>番地、</a:t>
            </a:r>
            <a:r>
              <a:rPr kumimoji="1" lang="en-US" altLang="ja-JP" dirty="0"/>
              <a:t>a[1] </a:t>
            </a:r>
            <a:r>
              <a:rPr kumimoji="1" lang="ja-JP" altLang="en-US" dirty="0"/>
              <a:t>が </a:t>
            </a:r>
            <a:r>
              <a:rPr kumimoji="1" lang="en-US" altLang="ja-JP" dirty="0"/>
              <a:t>3 </a:t>
            </a:r>
            <a:r>
              <a:rPr kumimoji="1" lang="ja-JP" altLang="en-US" dirty="0"/>
              <a:t>番地、</a:t>
            </a:r>
            <a:r>
              <a:rPr kumimoji="1" lang="en-US" altLang="ja-JP" dirty="0"/>
              <a:t>a[2] </a:t>
            </a:r>
            <a:r>
              <a:rPr kumimoji="1" lang="ja-JP" altLang="en-US" dirty="0"/>
              <a:t>が </a:t>
            </a:r>
            <a:r>
              <a:rPr kumimoji="1" lang="en-US" altLang="ja-JP" dirty="0"/>
              <a:t>4 </a:t>
            </a:r>
            <a:r>
              <a:rPr kumimoji="1" lang="ja-JP" altLang="en-US" dirty="0"/>
              <a:t>番地、と</a:t>
            </a:r>
            <a:endParaRPr kumimoji="1" lang="en-US" altLang="ja-JP" dirty="0"/>
          </a:p>
          <a:p>
            <a:r>
              <a:rPr kumimoji="1" lang="ja-JP" altLang="en-US" dirty="0"/>
              <a:t>順番に割り当てられます。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57</a:t>
            </a:fld>
            <a:endParaRPr kumimoji="1" lang="ja-JP" altLang="en-US"/>
          </a:p>
        </p:txBody>
      </p:sp>
    </p:spTree>
    <p:extLst>
      <p:ext uri="{BB962C8B-B14F-4D97-AF65-F5344CB8AC3E}">
        <p14:creationId xmlns:p14="http://schemas.microsoft.com/office/powerpoint/2010/main" val="277739689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配列に値を代入する場合、配列の番地が必要です。</a:t>
            </a:r>
            <a:endParaRPr kumimoji="1" lang="en-US" altLang="ja-JP" dirty="0"/>
          </a:p>
          <a:p>
            <a:r>
              <a:rPr kumimoji="1" lang="ja-JP" altLang="en-US" dirty="0"/>
              <a:t>配列の番地は、まず配列の先頭の番地を積みます。</a:t>
            </a:r>
            <a:endParaRPr kumimoji="1" lang="en-US" altLang="ja-JP" dirty="0"/>
          </a:p>
          <a:p>
            <a:r>
              <a:rPr kumimoji="1" lang="ja-JP" altLang="en-US" dirty="0"/>
              <a:t>例えば、</a:t>
            </a:r>
            <a:r>
              <a:rPr kumimoji="1" lang="en-US" altLang="ja-JP" dirty="0"/>
              <a:t>a[3] = 7 </a:t>
            </a:r>
            <a:r>
              <a:rPr kumimoji="1" lang="ja-JP" altLang="en-US" dirty="0"/>
              <a:t>でｓたら、</a:t>
            </a:r>
            <a:endParaRPr kumimoji="1" lang="en-US" altLang="ja-JP" dirty="0"/>
          </a:p>
          <a:p>
            <a:r>
              <a:rPr kumimoji="1" lang="en-US" altLang="ja-JP" dirty="0"/>
              <a:t>a[0] </a:t>
            </a:r>
            <a:r>
              <a:rPr kumimoji="1" lang="ja-JP" altLang="en-US" dirty="0"/>
              <a:t>の番地を積みます。</a:t>
            </a:r>
            <a:endParaRPr kumimoji="1" lang="en-US" altLang="ja-JP" dirty="0"/>
          </a:p>
          <a:p>
            <a:r>
              <a:rPr kumimoji="1" lang="ja-JP" altLang="en-US" dirty="0"/>
              <a:t>次い、添え字の値を積みます。</a:t>
            </a:r>
            <a:endParaRPr kumimoji="1" lang="en-US" altLang="ja-JP" dirty="0"/>
          </a:p>
          <a:p>
            <a:r>
              <a:rPr kumimoji="1" lang="ja-JP" altLang="en-US" dirty="0"/>
              <a:t>ここで </a:t>
            </a:r>
            <a:r>
              <a:rPr kumimoji="1" lang="en-US" altLang="ja-JP" dirty="0"/>
              <a:t>ADD </a:t>
            </a:r>
            <a:r>
              <a:rPr kumimoji="1" lang="ja-JP" altLang="en-US" dirty="0"/>
              <a:t>とすると、</a:t>
            </a:r>
            <a:r>
              <a:rPr kumimoji="1" lang="en-US" altLang="ja-JP" dirty="0"/>
              <a:t>a[3] </a:t>
            </a:r>
            <a:r>
              <a:rPr kumimoji="1" lang="ja-JP" altLang="en-US" dirty="0"/>
              <a:t>の番地になります。</a:t>
            </a:r>
            <a:endParaRPr kumimoji="1" lang="en-US" altLang="ja-JP" dirty="0"/>
          </a:p>
          <a:p>
            <a:r>
              <a:rPr kumimoji="1" lang="ja-JP" altLang="en-US" dirty="0"/>
              <a:t>つまり、配列の番地は、配列の先頭の番地に、添え字を値を足すと求められます。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58</a:t>
            </a:fld>
            <a:endParaRPr kumimoji="1" lang="ja-JP" altLang="en-US"/>
          </a:p>
        </p:txBody>
      </p:sp>
    </p:spTree>
    <p:extLst>
      <p:ext uri="{BB962C8B-B14F-4D97-AF65-F5344CB8AC3E}">
        <p14:creationId xmlns:p14="http://schemas.microsoft.com/office/powerpoint/2010/main" val="24982754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配列に代入する場合の動作を見てみましょう。</a:t>
            </a:r>
            <a:endParaRPr kumimoji="1" lang="en-US" altLang="ja-JP" dirty="0"/>
          </a:p>
          <a:p>
            <a:r>
              <a:rPr kumimoji="1" lang="ja-JP" altLang="en-US" dirty="0"/>
              <a:t>まず </a:t>
            </a:r>
            <a:r>
              <a:rPr kumimoji="1" lang="en-US" altLang="ja-JP" dirty="0"/>
              <a:t>a[0] </a:t>
            </a:r>
            <a:r>
              <a:rPr kumimoji="1" lang="ja-JP" altLang="en-US" dirty="0"/>
              <a:t>の番地を積み、</a:t>
            </a:r>
            <a:endParaRPr kumimoji="1" lang="en-US" altLang="ja-JP" dirty="0"/>
          </a:p>
          <a:p>
            <a:r>
              <a:rPr kumimoji="1" lang="ja-JP" altLang="en-US" dirty="0"/>
              <a:t>添え字の中身を積みます。</a:t>
            </a:r>
            <a:endParaRPr kumimoji="1" lang="en-US" altLang="ja-JP" dirty="0"/>
          </a:p>
          <a:p>
            <a:r>
              <a:rPr kumimoji="1" lang="en-US" altLang="ja-JP" dirty="0"/>
              <a:t>ADD </a:t>
            </a:r>
            <a:r>
              <a:rPr kumimoji="1" lang="ja-JP" altLang="en-US" dirty="0"/>
              <a:t>とすると、</a:t>
            </a:r>
            <a:r>
              <a:rPr kumimoji="1" lang="en-US" altLang="ja-JP" dirty="0"/>
              <a:t>a[3] </a:t>
            </a:r>
            <a:r>
              <a:rPr kumimoji="1" lang="ja-JP" altLang="en-US" dirty="0"/>
              <a:t>の番地が求まります。</a:t>
            </a:r>
            <a:endParaRPr kumimoji="1" lang="en-US" altLang="ja-JP" dirty="0"/>
          </a:p>
          <a:p>
            <a:r>
              <a:rPr kumimoji="1" lang="ja-JP" altLang="en-US" dirty="0"/>
              <a:t>右辺の </a:t>
            </a:r>
            <a:r>
              <a:rPr kumimoji="1" lang="en-US" altLang="ja-JP" dirty="0"/>
              <a:t>7 </a:t>
            </a:r>
            <a:r>
              <a:rPr kumimoji="1" lang="ja-JP" altLang="en-US" dirty="0"/>
              <a:t>を積み、</a:t>
            </a:r>
            <a:endParaRPr kumimoji="1" lang="en-US" altLang="ja-JP" dirty="0"/>
          </a:p>
          <a:p>
            <a:r>
              <a:rPr kumimoji="1" lang="en-US" altLang="ja-JP" dirty="0"/>
              <a:t>ASSGN </a:t>
            </a:r>
            <a:r>
              <a:rPr kumimoji="1" lang="ja-JP" altLang="en-US" dirty="0"/>
              <a:t>で代入、</a:t>
            </a:r>
            <a:endParaRPr kumimoji="1" lang="en-US" altLang="ja-JP" dirty="0"/>
          </a:p>
          <a:p>
            <a:r>
              <a:rPr kumimoji="1" lang="en-US" altLang="ja-JP" dirty="0"/>
              <a:t>REMOVE </a:t>
            </a:r>
            <a:r>
              <a:rPr kumimoji="1" lang="ja-JP" altLang="en-US" dirty="0"/>
              <a:t>でスタックトップを削除します。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59</a:t>
            </a:fld>
            <a:endParaRPr kumimoji="1" lang="ja-JP" altLang="en-US"/>
          </a:p>
        </p:txBody>
      </p:sp>
    </p:spTree>
    <p:extLst>
      <p:ext uri="{BB962C8B-B14F-4D97-AF65-F5344CB8AC3E}">
        <p14:creationId xmlns:p14="http://schemas.microsoft.com/office/powerpoint/2010/main" val="122671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VSM</a:t>
            </a:r>
            <a:r>
              <a:rPr kumimoji="1" lang="ja-JP" altLang="en-US"/>
              <a:t> は、</a:t>
            </a:r>
            <a:r>
              <a:rPr kumimoji="1" lang="en-US" altLang="ja-JP"/>
              <a:t>Program Counter </a:t>
            </a:r>
            <a:r>
              <a:rPr kumimoji="1" lang="ja-JP" altLang="en-US"/>
              <a:t>が指している番地にある命令を実行します。</a:t>
            </a:r>
            <a:endParaRPr kumimoji="1" lang="en-US" altLang="ja-JP"/>
          </a:p>
          <a:p>
            <a:r>
              <a:rPr kumimoji="1" lang="ja-JP" altLang="en-US"/>
              <a:t>実行後は、</a:t>
            </a:r>
            <a:r>
              <a:rPr kumimoji="1" lang="en-US" altLang="ja-JP"/>
              <a:t>Program Counter </a:t>
            </a:r>
            <a:r>
              <a:rPr kumimoji="1" lang="ja-JP" altLang="en-US"/>
              <a:t>が</a:t>
            </a:r>
            <a:r>
              <a:rPr kumimoji="1" lang="en-US" altLang="ja-JP"/>
              <a:t>1</a:t>
            </a:r>
            <a:r>
              <a:rPr kumimoji="1" lang="ja-JP" altLang="en-US"/>
              <a:t>増えて、次は</a:t>
            </a:r>
            <a:r>
              <a:rPr kumimoji="1" lang="en-US" altLang="ja-JP"/>
              <a:t>1</a:t>
            </a:r>
            <a:r>
              <a:rPr kumimoji="1" lang="ja-JP" altLang="en-US"/>
              <a:t>つ下の命令を実行します。</a:t>
            </a:r>
            <a:endParaRPr kumimoji="1" lang="en-US" altLang="ja-JP"/>
          </a:p>
          <a:p>
            <a:r>
              <a:rPr kumimoji="1" lang="ja-JP" altLang="en-US"/>
              <a:t>命令がジャンプ命令の場合は </a:t>
            </a:r>
            <a:r>
              <a:rPr kumimoji="1" lang="en-US" altLang="ja-JP"/>
              <a:t>Program Counter </a:t>
            </a:r>
            <a:r>
              <a:rPr kumimoji="1" lang="ja-JP" altLang="en-US"/>
              <a:t>はジャンプ命令で指定した値に変更されます。</a:t>
            </a:r>
            <a:r>
              <a:rPr kumimoji="1" lang="en-US" altLang="ja-JP"/>
              <a:t> </a:t>
            </a:r>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a:t>
            </a:fld>
            <a:endParaRPr kumimoji="1" lang="ja-JP" altLang="en-US"/>
          </a:p>
        </p:txBody>
      </p:sp>
    </p:spTree>
    <p:extLst>
      <p:ext uri="{BB962C8B-B14F-4D97-AF65-F5344CB8AC3E}">
        <p14:creationId xmlns:p14="http://schemas.microsoft.com/office/powerpoint/2010/main" val="8049486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変数のコードをまとめましょう。</a:t>
            </a:r>
            <a:endParaRPr kumimoji="1" lang="en-US" altLang="ja-JP" dirty="0"/>
          </a:p>
          <a:p>
            <a:r>
              <a:rPr kumimoji="1" lang="ja-JP" altLang="en-US" dirty="0"/>
              <a:t>変数のコードは、代入の左辺に来る左辺値の場合と、</a:t>
            </a:r>
            <a:endParaRPr kumimoji="1" lang="en-US" altLang="ja-JP" dirty="0"/>
          </a:p>
          <a:p>
            <a:r>
              <a:rPr kumimoji="1" lang="ja-JP" altLang="en-US" dirty="0"/>
              <a:t>それ以外の右辺値の場合とで異なります。</a:t>
            </a:r>
            <a:endParaRPr kumimoji="1" lang="en-US" altLang="ja-JP" dirty="0"/>
          </a:p>
          <a:p>
            <a:r>
              <a:rPr kumimoji="1" lang="ja-JP" altLang="en-US" dirty="0"/>
              <a:t>代入の左辺に来る場合は、変数のアドレスをスタックに積みます。</a:t>
            </a:r>
            <a:endParaRPr kumimoji="1" lang="en-US" altLang="ja-JP" dirty="0"/>
          </a:p>
          <a:p>
            <a:r>
              <a:rPr kumimoji="1" lang="ja-JP" altLang="en-US" dirty="0"/>
              <a:t>それ以外の場合は、変数の中身をスタックに積みます。</a:t>
            </a:r>
            <a:endParaRPr kumimoji="1" lang="en-US" altLang="ja-JP" dirty="0"/>
          </a:p>
          <a:p>
            <a:r>
              <a:rPr kumimoji="1" lang="ja-JP" altLang="en-US" dirty="0"/>
              <a:t>スカラー変数の場合は、</a:t>
            </a:r>
            <a:endParaRPr kumimoji="1" lang="en-US" altLang="ja-JP" dirty="0"/>
          </a:p>
          <a:p>
            <a:r>
              <a:rPr kumimoji="1" lang="ja-JP" altLang="en-US" dirty="0"/>
              <a:t>左辺値なら </a:t>
            </a:r>
            <a:r>
              <a:rPr kumimoji="1" lang="en-US" altLang="ja-JP" dirty="0"/>
              <a:t>PUSHI </a:t>
            </a:r>
            <a:r>
              <a:rPr kumimoji="1" lang="ja-JP" altLang="en-US" dirty="0"/>
              <a:t>で変数のアドレスを積みます。</a:t>
            </a:r>
            <a:endParaRPr kumimoji="1" lang="en-US" altLang="ja-JP" dirty="0"/>
          </a:p>
          <a:p>
            <a:r>
              <a:rPr kumimoji="1" lang="ja-JP" altLang="en-US" dirty="0"/>
              <a:t>右辺値なら、 </a:t>
            </a:r>
            <a:r>
              <a:rPr kumimoji="1" lang="en-US" altLang="ja-JP" dirty="0"/>
              <a:t>PUSH </a:t>
            </a:r>
            <a:r>
              <a:rPr kumimoji="1" lang="ja-JP" altLang="en-US" dirty="0"/>
              <a:t>で変数のアドレスを積みます。</a:t>
            </a:r>
            <a:endParaRPr kumimoji="1" lang="en-US" altLang="ja-JP" dirty="0"/>
          </a:p>
          <a:p>
            <a:r>
              <a:rPr kumimoji="1" lang="ja-JP" altLang="en-US" dirty="0"/>
              <a:t>配列の場合は、左辺値なら、</a:t>
            </a:r>
            <a:r>
              <a:rPr kumimoji="1" lang="en-US" altLang="ja-JP" dirty="0"/>
              <a:t>PUSHI </a:t>
            </a:r>
            <a:r>
              <a:rPr kumimoji="1" lang="ja-JP" altLang="en-US" dirty="0"/>
              <a:t>で配列の先頭の番地を積みます。</a:t>
            </a:r>
            <a:endParaRPr kumimoji="1" lang="en-US" altLang="ja-JP" dirty="0"/>
          </a:p>
          <a:p>
            <a:r>
              <a:rPr kumimoji="1" lang="ja-JP" altLang="en-US" dirty="0"/>
              <a:t>次に添え字の中身を積み、</a:t>
            </a:r>
            <a:r>
              <a:rPr kumimoji="1" lang="en-US" altLang="ja-JP" dirty="0"/>
              <a:t>ADD </a:t>
            </a:r>
            <a:r>
              <a:rPr kumimoji="1" lang="ja-JP" altLang="en-US" dirty="0"/>
              <a:t>とします。</a:t>
            </a:r>
            <a:endParaRPr kumimoji="1" lang="en-US" altLang="ja-JP" dirty="0"/>
          </a:p>
          <a:p>
            <a:r>
              <a:rPr kumimoji="1" lang="ja-JP" altLang="en-US" dirty="0"/>
              <a:t>右辺値の場合は、そこにさらに </a:t>
            </a:r>
            <a:r>
              <a:rPr kumimoji="1" lang="en-US" altLang="ja-JP" dirty="0"/>
              <a:t>LOAD </a:t>
            </a:r>
            <a:r>
              <a:rPr kumimoji="1" lang="ja-JP" altLang="en-US" dirty="0"/>
              <a:t>を付けます。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60</a:t>
            </a:fld>
            <a:endParaRPr kumimoji="1" lang="ja-JP" altLang="en-US"/>
          </a:p>
        </p:txBody>
      </p:sp>
    </p:spTree>
    <p:extLst>
      <p:ext uri="{BB962C8B-B14F-4D97-AF65-F5344CB8AC3E}">
        <p14:creationId xmlns:p14="http://schemas.microsoft.com/office/powerpoint/2010/main" val="25245154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変数のコードは、代入の左辺か否かにより異なります。</a:t>
            </a:r>
            <a:endParaRPr kumimoji="1" lang="en-US" altLang="ja-JP" dirty="0"/>
          </a:p>
          <a:p>
            <a:r>
              <a:rPr kumimoji="1" lang="ja-JP" altLang="en-US" dirty="0"/>
              <a:t>代入以外の場合は、変数は右辺値を積みます。</a:t>
            </a:r>
            <a:endParaRPr kumimoji="1" lang="en-US" altLang="ja-JP" dirty="0"/>
          </a:p>
          <a:p>
            <a:r>
              <a:rPr kumimoji="1" lang="ja-JP" altLang="en-US" dirty="0"/>
              <a:t>代入の場合は、</a:t>
            </a:r>
            <a:endParaRPr kumimoji="1" lang="en-US" altLang="ja-JP" dirty="0"/>
          </a:p>
          <a:p>
            <a:r>
              <a:rPr kumimoji="1" lang="ja-JP" altLang="en-US" dirty="0"/>
              <a:t>代入の左辺では左辺値を積み、右辺では右辺値を積みます。</a:t>
            </a:r>
            <a:endParaRPr kumimoji="1" lang="en-US" altLang="ja-JP" dirty="0"/>
          </a:p>
          <a:p>
            <a:r>
              <a:rPr kumimoji="1" lang="ja-JP" altLang="en-US" dirty="0"/>
              <a:t>その後 </a:t>
            </a:r>
            <a:r>
              <a:rPr kumimoji="1" lang="en-US" altLang="ja-JP" dirty="0"/>
              <a:t>ASSGN </a:t>
            </a:r>
            <a:r>
              <a:rPr kumimoji="1" lang="ja-JP" altLang="en-US" dirty="0"/>
              <a:t>すれば、左辺の変数に右辺の値が代入できます。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61</a:t>
            </a:fld>
            <a:endParaRPr kumimoji="1" lang="ja-JP" altLang="en-US"/>
          </a:p>
        </p:txBody>
      </p:sp>
    </p:spTree>
    <p:extLst>
      <p:ext uri="{BB962C8B-B14F-4D97-AF65-F5344CB8AC3E}">
        <p14:creationId xmlns:p14="http://schemas.microsoft.com/office/powerpoint/2010/main" val="87699377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代入のアセンブラコードを見てみましょう。</a:t>
            </a:r>
            <a:endParaRPr kumimoji="1" lang="en-US" altLang="ja-JP" dirty="0"/>
          </a:p>
          <a:p>
            <a:r>
              <a:rPr kumimoji="1" lang="en-US" altLang="ja-JP" dirty="0" err="1"/>
              <a:t>i</a:t>
            </a:r>
            <a:r>
              <a:rPr kumimoji="1" lang="en-US" altLang="ja-JP" dirty="0"/>
              <a:t> </a:t>
            </a:r>
            <a:r>
              <a:rPr kumimoji="1" lang="ja-JP" altLang="en-US" dirty="0"/>
              <a:t>に </a:t>
            </a:r>
            <a:r>
              <a:rPr kumimoji="1" lang="en-US" altLang="ja-JP" dirty="0"/>
              <a:t>j </a:t>
            </a:r>
            <a:r>
              <a:rPr kumimoji="1" lang="ja-JP" altLang="en-US" dirty="0"/>
              <a:t>を代入する場合は、</a:t>
            </a:r>
            <a:r>
              <a:rPr kumimoji="1" lang="en-US" altLang="ja-JP" dirty="0" err="1"/>
              <a:t>i</a:t>
            </a:r>
            <a:r>
              <a:rPr kumimoji="1" lang="en-US" altLang="ja-JP" dirty="0"/>
              <a:t> </a:t>
            </a:r>
            <a:r>
              <a:rPr kumimoji="1" lang="ja-JP" altLang="en-US" dirty="0"/>
              <a:t>は代入の左辺に来ていますので、左辺値が必要です。</a:t>
            </a:r>
            <a:endParaRPr kumimoji="1" lang="en-US" altLang="ja-JP" dirty="0"/>
          </a:p>
          <a:p>
            <a:r>
              <a:rPr kumimoji="1" lang="ja-JP" altLang="en-US" dirty="0"/>
              <a:t>この場合は、</a:t>
            </a:r>
            <a:r>
              <a:rPr kumimoji="1" lang="en-US" altLang="ja-JP" dirty="0"/>
              <a:t>PUSHI </a:t>
            </a:r>
            <a:r>
              <a:rPr kumimoji="1" lang="ja-JP" altLang="en-US" dirty="0"/>
              <a:t>で </a:t>
            </a:r>
            <a:r>
              <a:rPr kumimoji="1" lang="en-US" altLang="ja-JP" dirty="0" err="1"/>
              <a:t>i</a:t>
            </a:r>
            <a:r>
              <a:rPr kumimoji="1" lang="en-US" altLang="ja-JP" dirty="0"/>
              <a:t> </a:t>
            </a:r>
            <a:r>
              <a:rPr kumimoji="1" lang="ja-JP" altLang="en-US" dirty="0"/>
              <a:t>の番地を積みます。</a:t>
            </a:r>
            <a:endParaRPr kumimoji="1" lang="en-US" altLang="ja-JP" dirty="0"/>
          </a:p>
          <a:p>
            <a:r>
              <a:rPr kumimoji="1" lang="en-US" altLang="ja-JP" dirty="0"/>
              <a:t>j </a:t>
            </a:r>
            <a:r>
              <a:rPr kumimoji="1" lang="ja-JP" altLang="en-US" dirty="0"/>
              <a:t>は代入の左辺ではありませんので、右辺値が必要です。</a:t>
            </a:r>
            <a:endParaRPr kumimoji="1" lang="en-US" altLang="ja-JP" dirty="0"/>
          </a:p>
          <a:p>
            <a:r>
              <a:rPr kumimoji="1" lang="ja-JP" altLang="en-US" dirty="0"/>
              <a:t>この場合は </a:t>
            </a:r>
            <a:r>
              <a:rPr kumimoji="1" lang="en-US" altLang="ja-JP" dirty="0"/>
              <a:t>PUSH </a:t>
            </a:r>
            <a:r>
              <a:rPr kumimoji="1" lang="ja-JP" altLang="en-US" dirty="0"/>
              <a:t>で </a:t>
            </a:r>
            <a:r>
              <a:rPr kumimoji="1" lang="en-US" altLang="ja-JP" dirty="0"/>
              <a:t>j </a:t>
            </a:r>
            <a:r>
              <a:rPr kumimoji="1" lang="ja-JP" altLang="en-US" dirty="0"/>
              <a:t>の番地を積みます。</a:t>
            </a:r>
            <a:endParaRPr kumimoji="1" lang="en-US" altLang="ja-JP" dirty="0"/>
          </a:p>
          <a:p>
            <a:r>
              <a:rPr kumimoji="1" lang="en-US" altLang="ja-JP" dirty="0"/>
              <a:t>a[10] </a:t>
            </a:r>
            <a:r>
              <a:rPr kumimoji="1" lang="ja-JP" altLang="en-US" dirty="0"/>
              <a:t>に </a:t>
            </a:r>
            <a:r>
              <a:rPr kumimoji="1" lang="en-US" altLang="ja-JP" dirty="0"/>
              <a:t>b[20] </a:t>
            </a:r>
            <a:r>
              <a:rPr kumimoji="1" lang="ja-JP" altLang="en-US" dirty="0"/>
              <a:t>を代入する場合は、</a:t>
            </a:r>
            <a:endParaRPr kumimoji="1" lang="en-US" altLang="ja-JP" dirty="0"/>
          </a:p>
          <a:p>
            <a:r>
              <a:rPr kumimoji="1" lang="en-US" altLang="ja-JP" dirty="0"/>
              <a:t>a[10] </a:t>
            </a:r>
            <a:r>
              <a:rPr kumimoji="1" lang="ja-JP" altLang="en-US" dirty="0"/>
              <a:t>は代入の左辺ですので左辺値を積みます。</a:t>
            </a:r>
            <a:endParaRPr kumimoji="1" lang="en-US" altLang="ja-JP" dirty="0"/>
          </a:p>
          <a:p>
            <a:r>
              <a:rPr kumimoji="1" lang="en-US" altLang="ja-JP" dirty="0"/>
              <a:t>a[0] </a:t>
            </a:r>
            <a:r>
              <a:rPr kumimoji="1" lang="ja-JP" altLang="en-US" dirty="0"/>
              <a:t>の番地、添え字の中身、</a:t>
            </a:r>
            <a:r>
              <a:rPr kumimoji="1" lang="en-US" altLang="ja-JP" dirty="0"/>
              <a:t>ADD </a:t>
            </a:r>
            <a:r>
              <a:rPr kumimoji="1" lang="ja-JP" altLang="en-US" dirty="0"/>
              <a:t>とすると </a:t>
            </a:r>
            <a:r>
              <a:rPr kumimoji="1" lang="en-US" altLang="ja-JP" dirty="0"/>
              <a:t>a[10] </a:t>
            </a:r>
            <a:r>
              <a:rPr kumimoji="1" lang="ja-JP" altLang="en-US" dirty="0"/>
              <a:t>の番地が積まれます。</a:t>
            </a:r>
            <a:endParaRPr kumimoji="1" lang="en-US" altLang="ja-JP" dirty="0"/>
          </a:p>
          <a:p>
            <a:r>
              <a:rPr kumimoji="1" lang="en-US" altLang="ja-JP" dirty="0"/>
              <a:t>b[20] </a:t>
            </a:r>
            <a:r>
              <a:rPr kumimoji="1" lang="ja-JP" altLang="en-US" dirty="0"/>
              <a:t>は代入の左辺ではありませんので、右辺値を積みます。</a:t>
            </a:r>
            <a:endParaRPr kumimoji="1" lang="en-US" altLang="ja-JP" dirty="0"/>
          </a:p>
          <a:p>
            <a:r>
              <a:rPr kumimoji="1" lang="en-US" altLang="ja-JP" dirty="0"/>
              <a:t>b[0] </a:t>
            </a:r>
            <a:r>
              <a:rPr kumimoji="1" lang="ja-JP" altLang="en-US" dirty="0"/>
              <a:t>の番地、添え字の中身、</a:t>
            </a:r>
            <a:r>
              <a:rPr kumimoji="1" lang="en-US" altLang="ja-JP" dirty="0"/>
              <a:t>ADD </a:t>
            </a:r>
            <a:r>
              <a:rPr kumimoji="1" lang="ja-JP" altLang="en-US" dirty="0"/>
              <a:t>とすると</a:t>
            </a:r>
            <a:r>
              <a:rPr kumimoji="1" lang="en-US" altLang="ja-JP" dirty="0"/>
              <a:t> b[20] </a:t>
            </a:r>
            <a:r>
              <a:rPr kumimoji="1" lang="ja-JP" altLang="en-US" dirty="0"/>
              <a:t>の番地が積まれます。</a:t>
            </a:r>
            <a:endParaRPr kumimoji="1" lang="en-US" altLang="ja-JP" dirty="0"/>
          </a:p>
          <a:p>
            <a:r>
              <a:rPr kumimoji="1" lang="ja-JP" altLang="en-US" dirty="0"/>
              <a:t>ここで </a:t>
            </a:r>
            <a:r>
              <a:rPr kumimoji="1" lang="en-US" altLang="ja-JP" dirty="0"/>
              <a:t>LOAD </a:t>
            </a:r>
            <a:r>
              <a:rPr kumimoji="1" lang="ja-JP" altLang="en-US" dirty="0"/>
              <a:t>とすると、</a:t>
            </a:r>
            <a:r>
              <a:rPr kumimoji="1" lang="en-US" altLang="ja-JP" dirty="0"/>
              <a:t>b[20] </a:t>
            </a:r>
            <a:r>
              <a:rPr kumimoji="1" lang="ja-JP" altLang="en-US" dirty="0"/>
              <a:t>の中身が積まれます。</a:t>
            </a:r>
            <a:endParaRPr kumimoji="1" lang="en-US" altLang="ja-JP" dirty="0"/>
          </a:p>
          <a:p>
            <a:r>
              <a:rPr kumimoji="1" lang="en-US" altLang="ja-JP" dirty="0" err="1"/>
              <a:t>i</a:t>
            </a:r>
            <a:r>
              <a:rPr kumimoji="1" lang="en-US" altLang="ja-JP" dirty="0"/>
              <a:t> = j = k </a:t>
            </a:r>
            <a:r>
              <a:rPr kumimoji="1" lang="ja-JP" altLang="en-US" dirty="0"/>
              <a:t>の場合はどうでしょう。</a:t>
            </a:r>
            <a:endParaRPr kumimoji="1" lang="en-US" altLang="ja-JP" dirty="0"/>
          </a:p>
          <a:p>
            <a:r>
              <a:rPr kumimoji="1" lang="ja-JP" altLang="en-US" dirty="0"/>
              <a:t>この式は、まず </a:t>
            </a:r>
            <a:r>
              <a:rPr kumimoji="1" lang="en-US" altLang="ja-JP" dirty="0"/>
              <a:t>j </a:t>
            </a:r>
            <a:r>
              <a:rPr kumimoji="1" lang="ja-JP" altLang="en-US" dirty="0"/>
              <a:t>に </a:t>
            </a:r>
            <a:r>
              <a:rPr kumimoji="1" lang="en-US" altLang="ja-JP" dirty="0"/>
              <a:t>k </a:t>
            </a:r>
            <a:r>
              <a:rPr kumimoji="1" lang="ja-JP" altLang="en-US" dirty="0"/>
              <a:t>を代入し、その結果を </a:t>
            </a:r>
            <a:r>
              <a:rPr kumimoji="1" lang="en-US" altLang="ja-JP" dirty="0" err="1"/>
              <a:t>i</a:t>
            </a:r>
            <a:r>
              <a:rPr kumimoji="1" lang="en-US" altLang="ja-JP" dirty="0"/>
              <a:t> </a:t>
            </a:r>
            <a:r>
              <a:rPr kumimoji="1" lang="ja-JP" altLang="en-US" dirty="0"/>
              <a:t>に代入する、という意味です。</a:t>
            </a:r>
            <a:endParaRPr kumimoji="1" lang="en-US" altLang="ja-JP" dirty="0"/>
          </a:p>
          <a:p>
            <a:r>
              <a:rPr kumimoji="1" lang="en-US" altLang="ja-JP" dirty="0" err="1"/>
              <a:t>i</a:t>
            </a:r>
            <a:r>
              <a:rPr kumimoji="1" lang="en-US" altLang="ja-JP" dirty="0"/>
              <a:t> </a:t>
            </a:r>
            <a:r>
              <a:rPr kumimoji="1" lang="ja-JP" altLang="en-US" dirty="0"/>
              <a:t>は代入の左辺、</a:t>
            </a:r>
            <a:r>
              <a:rPr kumimoji="1" lang="en-US" altLang="ja-JP" dirty="0"/>
              <a:t>k </a:t>
            </a:r>
            <a:r>
              <a:rPr kumimoji="1" lang="ja-JP" altLang="en-US" dirty="0"/>
              <a:t>は代入の右辺です。</a:t>
            </a:r>
            <a:endParaRPr kumimoji="1" lang="en-US" altLang="ja-JP" dirty="0"/>
          </a:p>
          <a:p>
            <a:r>
              <a:rPr kumimoji="1" lang="ja-JP" altLang="en-US" dirty="0"/>
              <a:t>それでは </a:t>
            </a:r>
            <a:r>
              <a:rPr kumimoji="1" lang="en-US" altLang="ja-JP" dirty="0"/>
              <a:t>j </a:t>
            </a:r>
            <a:r>
              <a:rPr kumimoji="1" lang="ja-JP" altLang="en-US" dirty="0"/>
              <a:t>はどうでしょうか？</a:t>
            </a:r>
            <a:endParaRPr kumimoji="1" lang="en-US" altLang="ja-JP" dirty="0"/>
          </a:p>
          <a:p>
            <a:r>
              <a:rPr kumimoji="1" lang="ja-JP" altLang="en-US" dirty="0"/>
              <a:t>左辺値か右辺値かは、代入の左辺に来るか否かで判定します。</a:t>
            </a:r>
            <a:endParaRPr kumimoji="1" lang="en-US" altLang="ja-JP" dirty="0"/>
          </a:p>
          <a:p>
            <a:r>
              <a:rPr kumimoji="1" lang="en-US" altLang="ja-JP" dirty="0"/>
              <a:t>j </a:t>
            </a:r>
            <a:r>
              <a:rPr kumimoji="1" lang="ja-JP" altLang="en-US" dirty="0"/>
              <a:t>は代入の左辺に来ていますので、左辺値が必要です。</a:t>
            </a:r>
            <a:endParaRPr kumimoji="1" lang="en-US" altLang="ja-JP" dirty="0"/>
          </a:p>
          <a:p>
            <a:r>
              <a:rPr kumimoji="1" lang="ja-JP" altLang="en-US" dirty="0"/>
              <a:t>ですので、</a:t>
            </a:r>
            <a:r>
              <a:rPr kumimoji="1" lang="en-US" altLang="ja-JP" dirty="0"/>
              <a:t>PUSHI </a:t>
            </a:r>
            <a:r>
              <a:rPr kumimoji="1" lang="ja-JP" altLang="en-US" dirty="0"/>
              <a:t>で </a:t>
            </a:r>
            <a:r>
              <a:rPr kumimoji="1" lang="en-US" altLang="ja-JP" dirty="0" err="1"/>
              <a:t>i</a:t>
            </a:r>
            <a:r>
              <a:rPr kumimoji="1" lang="en-US" altLang="ja-JP" dirty="0"/>
              <a:t> </a:t>
            </a:r>
            <a:r>
              <a:rPr kumimoji="1" lang="ja-JP" altLang="en-US" dirty="0"/>
              <a:t>の左辺値を積み、</a:t>
            </a:r>
            <a:r>
              <a:rPr kumimoji="1" lang="en-US" altLang="ja-JP" dirty="0"/>
              <a:t>PUSHI </a:t>
            </a:r>
            <a:r>
              <a:rPr kumimoji="1" lang="ja-JP" altLang="en-US" dirty="0"/>
              <a:t>で </a:t>
            </a:r>
            <a:r>
              <a:rPr kumimoji="1" lang="en-US" altLang="ja-JP" dirty="0"/>
              <a:t>j</a:t>
            </a:r>
            <a:r>
              <a:rPr kumimoji="1" lang="ja-JP" altLang="en-US" dirty="0"/>
              <a:t> の左辺値を積み、</a:t>
            </a:r>
            <a:r>
              <a:rPr kumimoji="1" lang="en-US" altLang="ja-JP" dirty="0"/>
              <a:t>PUSH </a:t>
            </a:r>
            <a:r>
              <a:rPr kumimoji="1" lang="ja-JP" altLang="en-US" dirty="0"/>
              <a:t>で </a:t>
            </a:r>
            <a:r>
              <a:rPr kumimoji="1" lang="en-US" altLang="ja-JP" dirty="0"/>
              <a:t>k </a:t>
            </a:r>
            <a:r>
              <a:rPr kumimoji="1" lang="ja-JP" altLang="en-US" dirty="0"/>
              <a:t>の右辺値を積みます。</a:t>
            </a:r>
            <a:endParaRPr kumimoji="1" lang="en-US" altLang="ja-JP" dirty="0"/>
          </a:p>
          <a:p>
            <a:r>
              <a:rPr kumimoji="1" lang="ja-JP" altLang="en-US" dirty="0"/>
              <a:t>その後、</a:t>
            </a:r>
            <a:r>
              <a:rPr kumimoji="1" lang="en-US" altLang="ja-JP" dirty="0"/>
              <a:t>ASSGN </a:t>
            </a:r>
            <a:r>
              <a:rPr kumimoji="1" lang="ja-JP" altLang="en-US" dirty="0"/>
              <a:t>で </a:t>
            </a:r>
            <a:r>
              <a:rPr kumimoji="1" lang="en-US" altLang="ja-JP" dirty="0"/>
              <a:t>j</a:t>
            </a:r>
            <a:r>
              <a:rPr kumimoji="1" lang="ja-JP" altLang="en-US" dirty="0"/>
              <a:t> に </a:t>
            </a:r>
            <a:r>
              <a:rPr kumimoji="1" lang="en-US" altLang="ja-JP" dirty="0"/>
              <a:t>k </a:t>
            </a:r>
            <a:r>
              <a:rPr kumimoji="1" lang="ja-JP" altLang="en-US" dirty="0"/>
              <a:t>を代入します。</a:t>
            </a:r>
            <a:endParaRPr kumimoji="1" lang="en-US" altLang="ja-JP" dirty="0"/>
          </a:p>
          <a:p>
            <a:r>
              <a:rPr kumimoji="1" lang="en-US" altLang="ja-JP" dirty="0"/>
              <a:t>2</a:t>
            </a:r>
            <a:r>
              <a:rPr kumimoji="1" lang="ja-JP" altLang="en-US" dirty="0"/>
              <a:t> 個めの </a:t>
            </a:r>
            <a:r>
              <a:rPr kumimoji="1" lang="en-US" altLang="ja-JP" dirty="0"/>
              <a:t>ASSGN </a:t>
            </a:r>
            <a:r>
              <a:rPr kumimoji="1" lang="ja-JP" altLang="en-US" dirty="0"/>
              <a:t>で、</a:t>
            </a:r>
            <a:r>
              <a:rPr kumimoji="1" lang="en-US" altLang="ja-JP" dirty="0" err="1"/>
              <a:t>i</a:t>
            </a:r>
            <a:r>
              <a:rPr kumimoji="1" lang="en-US" altLang="ja-JP" dirty="0"/>
              <a:t> </a:t>
            </a:r>
            <a:r>
              <a:rPr kumimoji="1" lang="ja-JP" altLang="en-US" dirty="0"/>
              <a:t>に </a:t>
            </a:r>
            <a:r>
              <a:rPr kumimoji="1" lang="en-US" altLang="ja-JP" dirty="0"/>
              <a:t>j=k </a:t>
            </a:r>
            <a:r>
              <a:rPr kumimoji="1" lang="ja-JP" altLang="en-US" dirty="0"/>
              <a:t>の結果を代入します。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62</a:t>
            </a:fld>
            <a:endParaRPr kumimoji="1" lang="ja-JP" altLang="en-US"/>
          </a:p>
        </p:txBody>
      </p:sp>
    </p:spTree>
    <p:extLst>
      <p:ext uri="{BB962C8B-B14F-4D97-AF65-F5344CB8AC3E}">
        <p14:creationId xmlns:p14="http://schemas.microsoft.com/office/powerpoint/2010/main" val="341816170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次は条件式のアセンブラコードです。</a:t>
            </a:r>
            <a:endParaRPr kumimoji="1" lang="en-US" altLang="ja-JP" dirty="0"/>
          </a:p>
          <a:p>
            <a:r>
              <a:rPr kumimoji="1" lang="en-US" altLang="ja-JP" dirty="0"/>
              <a:t>&lt;Exp&gt;1 == &lt;Exp&gt;2 </a:t>
            </a:r>
            <a:r>
              <a:rPr kumimoji="1" lang="ja-JP" altLang="en-US" dirty="0"/>
              <a:t>という式を考えてみます。</a:t>
            </a:r>
            <a:endParaRPr kumimoji="1" lang="en-US" altLang="ja-JP" dirty="0"/>
          </a:p>
          <a:p>
            <a:r>
              <a:rPr kumimoji="1" lang="ja-JP" altLang="en-US" dirty="0"/>
              <a:t>この式のアセンブラコードは 式</a:t>
            </a:r>
            <a:r>
              <a:rPr kumimoji="1" lang="en-US" altLang="ja-JP" dirty="0"/>
              <a:t>1 </a:t>
            </a:r>
            <a:r>
              <a:rPr kumimoji="1" lang="ja-JP" altLang="en-US" dirty="0"/>
              <a:t>と 式</a:t>
            </a:r>
            <a:r>
              <a:rPr kumimoji="1" lang="en-US" altLang="ja-JP" dirty="0"/>
              <a:t>2</a:t>
            </a:r>
            <a:r>
              <a:rPr kumimoji="1" lang="ja-JP" altLang="en-US" dirty="0"/>
              <a:t> の値が等しければ </a:t>
            </a:r>
            <a:r>
              <a:rPr kumimoji="1" lang="en-US" altLang="ja-JP" dirty="0"/>
              <a:t>true </a:t>
            </a:r>
            <a:r>
              <a:rPr kumimoji="1" lang="ja-JP" altLang="en-US" dirty="0"/>
              <a:t>、つまり </a:t>
            </a:r>
            <a:r>
              <a:rPr kumimoji="1" lang="en-US" altLang="ja-JP" dirty="0"/>
              <a:t>1 </a:t>
            </a:r>
            <a:r>
              <a:rPr kumimoji="1" lang="ja-JP" altLang="en-US" dirty="0"/>
              <a:t>となるようにします。</a:t>
            </a:r>
            <a:endParaRPr kumimoji="1" lang="en-US" altLang="ja-JP" dirty="0"/>
          </a:p>
          <a:p>
            <a:r>
              <a:rPr kumimoji="1" lang="ja-JP" altLang="en-US" dirty="0"/>
              <a:t>まず式</a:t>
            </a:r>
            <a:r>
              <a:rPr kumimoji="1" lang="en-US" altLang="ja-JP" dirty="0"/>
              <a:t>1 </a:t>
            </a:r>
            <a:r>
              <a:rPr kumimoji="1" lang="ja-JP" altLang="en-US" dirty="0"/>
              <a:t>と式</a:t>
            </a:r>
            <a:r>
              <a:rPr kumimoji="1" lang="en-US" altLang="ja-JP" dirty="0"/>
              <a:t>2</a:t>
            </a:r>
            <a:r>
              <a:rPr kumimoji="1" lang="ja-JP" altLang="en-US" dirty="0"/>
              <a:t>のコードを積みます。</a:t>
            </a:r>
            <a:endParaRPr kumimoji="1" lang="en-US" altLang="ja-JP" dirty="0"/>
          </a:p>
          <a:p>
            <a:r>
              <a:rPr kumimoji="1" lang="ja-JP" altLang="en-US" dirty="0"/>
              <a:t>その後、</a:t>
            </a:r>
            <a:r>
              <a:rPr kumimoji="1" lang="en-US" altLang="ja-JP" dirty="0"/>
              <a:t>COMP, BEQ </a:t>
            </a:r>
            <a:r>
              <a:rPr kumimoji="1" lang="ja-JP" altLang="en-US" dirty="0"/>
              <a:t>で </a:t>
            </a:r>
            <a:r>
              <a:rPr kumimoji="1" lang="en-US" altLang="ja-JP" dirty="0"/>
              <a:t>3 </a:t>
            </a:r>
            <a:r>
              <a:rPr kumimoji="1" lang="ja-JP" altLang="en-US" dirty="0"/>
              <a:t>番地先へジャンプ、</a:t>
            </a:r>
            <a:r>
              <a:rPr kumimoji="1" lang="en-US" altLang="ja-JP" dirty="0"/>
              <a:t>PUSHI 0, </a:t>
            </a:r>
          </a:p>
          <a:p>
            <a:r>
              <a:rPr kumimoji="1" lang="en-US" altLang="ja-JP" dirty="0"/>
              <a:t>JUMP </a:t>
            </a:r>
            <a:r>
              <a:rPr kumimoji="1" lang="ja-JP" altLang="en-US" dirty="0"/>
              <a:t>で</a:t>
            </a:r>
            <a:r>
              <a:rPr kumimoji="1" lang="en-US" altLang="ja-JP" dirty="0"/>
              <a:t>2</a:t>
            </a:r>
            <a:r>
              <a:rPr kumimoji="1" lang="ja-JP" altLang="en-US" dirty="0"/>
              <a:t>番地先へジャンプ、</a:t>
            </a:r>
            <a:r>
              <a:rPr kumimoji="1" lang="en-US" altLang="ja-JP" dirty="0"/>
              <a:t>PUSHI 1 </a:t>
            </a:r>
            <a:r>
              <a:rPr kumimoji="1" lang="ja-JP" altLang="en-US" dirty="0"/>
              <a:t>という</a:t>
            </a:r>
            <a:r>
              <a:rPr kumimoji="1" lang="en-US" altLang="ja-JP" dirty="0"/>
              <a:t>5</a:t>
            </a:r>
            <a:r>
              <a:rPr kumimoji="1" lang="ja-JP" altLang="en-US" dirty="0"/>
              <a:t>つの命令を付けます。</a:t>
            </a:r>
            <a:endParaRPr kumimoji="1" lang="en-US" altLang="ja-JP" dirty="0"/>
          </a:p>
          <a:p>
            <a:r>
              <a:rPr kumimoji="1" lang="en-US" altLang="ja-JP" dirty="0"/>
              <a:t>COMP </a:t>
            </a:r>
            <a:r>
              <a:rPr kumimoji="1" lang="ja-JP" altLang="en-US" dirty="0"/>
              <a:t>命令では、式</a:t>
            </a:r>
            <a:r>
              <a:rPr kumimoji="1" lang="en-US" altLang="ja-JP" dirty="0"/>
              <a:t>1</a:t>
            </a:r>
            <a:r>
              <a:rPr kumimoji="1" lang="ja-JP" altLang="en-US" dirty="0"/>
              <a:t>と式</a:t>
            </a:r>
            <a:r>
              <a:rPr kumimoji="1" lang="en-US" altLang="ja-JP" dirty="0"/>
              <a:t>2</a:t>
            </a:r>
            <a:r>
              <a:rPr kumimoji="1" lang="ja-JP" altLang="en-US" dirty="0"/>
              <a:t>の値が比較されます。</a:t>
            </a:r>
            <a:endParaRPr kumimoji="1" lang="en-US" altLang="ja-JP" dirty="0"/>
          </a:p>
          <a:p>
            <a:r>
              <a:rPr kumimoji="1" lang="en-US" altLang="ja-JP" dirty="0"/>
              <a:t>2</a:t>
            </a:r>
            <a:r>
              <a:rPr kumimoji="1" lang="ja-JP" altLang="en-US" dirty="0"/>
              <a:t>つの式が等しければ、</a:t>
            </a:r>
            <a:r>
              <a:rPr kumimoji="1" lang="en-US" altLang="ja-JP" dirty="0"/>
              <a:t>COMP </a:t>
            </a:r>
            <a:r>
              <a:rPr kumimoji="1" lang="ja-JP" altLang="en-US" dirty="0"/>
              <a:t>の結果は</a:t>
            </a:r>
            <a:r>
              <a:rPr kumimoji="1" lang="en-US" altLang="ja-JP" dirty="0"/>
              <a:t>0 </a:t>
            </a:r>
            <a:r>
              <a:rPr kumimoji="1" lang="ja-JP" altLang="en-US" dirty="0"/>
              <a:t>になります。</a:t>
            </a:r>
            <a:endParaRPr kumimoji="1" lang="en-US" altLang="ja-JP" dirty="0"/>
          </a:p>
          <a:p>
            <a:r>
              <a:rPr kumimoji="1" lang="ja-JP" altLang="en-US" dirty="0"/>
              <a:t>すると、</a:t>
            </a:r>
            <a:r>
              <a:rPr kumimoji="1" lang="en-US" altLang="ja-JP" dirty="0"/>
              <a:t>BEQ</a:t>
            </a:r>
            <a:r>
              <a:rPr kumimoji="1" lang="ja-JP" altLang="en-US" dirty="0"/>
              <a:t> で</a:t>
            </a:r>
            <a:r>
              <a:rPr kumimoji="1" lang="en-US" altLang="ja-JP" dirty="0"/>
              <a:t>3</a:t>
            </a:r>
            <a:r>
              <a:rPr kumimoji="1" lang="ja-JP" altLang="en-US" dirty="0"/>
              <a:t>番地先の </a:t>
            </a:r>
            <a:r>
              <a:rPr kumimoji="1" lang="en-US" altLang="ja-JP" dirty="0"/>
              <a:t>(L1) </a:t>
            </a:r>
            <a:r>
              <a:rPr kumimoji="1" lang="ja-JP" altLang="en-US" dirty="0"/>
              <a:t>へ飛んで</a:t>
            </a:r>
            <a:r>
              <a:rPr kumimoji="1" lang="en-US" altLang="ja-JP" dirty="0"/>
              <a:t>PUSHI </a:t>
            </a:r>
            <a:r>
              <a:rPr kumimoji="1" lang="ja-JP" altLang="en-US" dirty="0"/>
              <a:t>で</a:t>
            </a:r>
            <a:r>
              <a:rPr kumimoji="1" lang="en-US" altLang="ja-JP" dirty="0"/>
              <a:t>1 </a:t>
            </a:r>
            <a:r>
              <a:rPr kumimoji="1" lang="ja-JP" altLang="en-US" dirty="0"/>
              <a:t>が積まれます</a:t>
            </a:r>
            <a:endParaRPr kumimoji="1" lang="en-US" altLang="ja-JP" dirty="0"/>
          </a:p>
          <a:p>
            <a:r>
              <a:rPr kumimoji="1" lang="ja-JP" altLang="en-US" dirty="0"/>
              <a:t>式</a:t>
            </a:r>
            <a:r>
              <a:rPr kumimoji="1" lang="en-US" altLang="ja-JP" dirty="0"/>
              <a:t>1 </a:t>
            </a:r>
            <a:r>
              <a:rPr kumimoji="1" lang="ja-JP" altLang="en-US" dirty="0"/>
              <a:t>と式</a:t>
            </a:r>
            <a:r>
              <a:rPr kumimoji="1" lang="en-US" altLang="ja-JP" dirty="0"/>
              <a:t>2</a:t>
            </a:r>
            <a:r>
              <a:rPr kumimoji="1" lang="ja-JP" altLang="en-US" dirty="0"/>
              <a:t>が等しくなければ、</a:t>
            </a:r>
            <a:r>
              <a:rPr kumimoji="1" lang="en-US" altLang="ja-JP" dirty="0"/>
              <a:t>COMP </a:t>
            </a:r>
            <a:r>
              <a:rPr kumimoji="1" lang="ja-JP" altLang="en-US" dirty="0"/>
              <a:t>の結果が </a:t>
            </a:r>
            <a:r>
              <a:rPr kumimoji="1" lang="en-US" altLang="ja-JP" dirty="0"/>
              <a:t>0</a:t>
            </a:r>
            <a:r>
              <a:rPr kumimoji="1" lang="ja-JP" altLang="en-US" dirty="0"/>
              <a:t>以外となり、</a:t>
            </a:r>
            <a:endParaRPr kumimoji="1" lang="en-US" altLang="ja-JP" dirty="0"/>
          </a:p>
          <a:p>
            <a:r>
              <a:rPr kumimoji="1" lang="en-US" altLang="ja-JP" dirty="0"/>
              <a:t>BEQ </a:t>
            </a:r>
            <a:r>
              <a:rPr kumimoji="1" lang="ja-JP" altLang="en-US" dirty="0"/>
              <a:t>では次の行に進み </a:t>
            </a:r>
            <a:r>
              <a:rPr kumimoji="1" lang="en-US" altLang="ja-JP" dirty="0"/>
              <a:t>PUSHI </a:t>
            </a:r>
            <a:r>
              <a:rPr kumimoji="1" lang="ja-JP" altLang="en-US" dirty="0"/>
              <a:t>で </a:t>
            </a:r>
            <a:r>
              <a:rPr kumimoji="1" lang="en-US" altLang="ja-JP" dirty="0"/>
              <a:t>0 </a:t>
            </a:r>
            <a:r>
              <a:rPr kumimoji="1" lang="ja-JP" altLang="en-US" dirty="0"/>
              <a:t>が積まれます。</a:t>
            </a:r>
            <a:endParaRPr kumimoji="1" lang="en-US" altLang="ja-JP" dirty="0"/>
          </a:p>
          <a:p>
            <a:r>
              <a:rPr kumimoji="1" lang="en-US" altLang="ja-JP" dirty="0"/>
              <a:t>JUMP </a:t>
            </a:r>
            <a:r>
              <a:rPr kumimoji="1" lang="ja-JP" altLang="en-US" dirty="0"/>
              <a:t>命令で</a:t>
            </a:r>
            <a:r>
              <a:rPr kumimoji="1" lang="en-US" altLang="ja-JP" dirty="0"/>
              <a:t>2 </a:t>
            </a:r>
            <a:r>
              <a:rPr kumimoji="1" lang="ja-JP" altLang="en-US" dirty="0"/>
              <a:t>行先に進み、</a:t>
            </a:r>
            <a:r>
              <a:rPr kumimoji="1" lang="en-US" altLang="ja-JP" dirty="0"/>
              <a:t>2</a:t>
            </a:r>
            <a:r>
              <a:rPr kumimoji="1" lang="ja-JP" altLang="en-US" dirty="0"/>
              <a:t>つの式が等しい場合と合流します。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63</a:t>
            </a:fld>
            <a:endParaRPr kumimoji="1" lang="ja-JP" altLang="en-US"/>
          </a:p>
        </p:txBody>
      </p:sp>
    </p:spTree>
    <p:extLst>
      <p:ext uri="{BB962C8B-B14F-4D97-AF65-F5344CB8AC3E}">
        <p14:creationId xmlns:p14="http://schemas.microsoft.com/office/powerpoint/2010/main" val="149300445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err="1"/>
              <a:t>i</a:t>
            </a:r>
            <a:r>
              <a:rPr kumimoji="1" lang="en-US" altLang="ja-JP" dirty="0"/>
              <a:t>==j </a:t>
            </a:r>
            <a:r>
              <a:rPr kumimoji="1" lang="ja-JP" altLang="en-US" dirty="0"/>
              <a:t>という条件式のコードを見てみます。</a:t>
            </a:r>
            <a:endParaRPr kumimoji="1" lang="en-US" altLang="ja-JP" dirty="0"/>
          </a:p>
          <a:p>
            <a:r>
              <a:rPr kumimoji="1" lang="ja-JP" altLang="en-US" dirty="0"/>
              <a:t>アセンブラコードが </a:t>
            </a:r>
            <a:r>
              <a:rPr kumimoji="1" lang="en-US" altLang="ja-JP" dirty="0" err="1"/>
              <a:t>Iseg</a:t>
            </a:r>
            <a:r>
              <a:rPr kumimoji="1" lang="en-US" altLang="ja-JP" dirty="0"/>
              <a:t> </a:t>
            </a:r>
            <a:r>
              <a:rPr kumimoji="1" lang="ja-JP" altLang="en-US" dirty="0"/>
              <a:t>の</a:t>
            </a:r>
            <a:r>
              <a:rPr kumimoji="1" lang="en-US" altLang="ja-JP" dirty="0"/>
              <a:t> 100</a:t>
            </a:r>
            <a:r>
              <a:rPr kumimoji="1" lang="ja-JP" altLang="en-US" dirty="0"/>
              <a:t> 番地から始まるとします。</a:t>
            </a:r>
            <a:endParaRPr kumimoji="1" lang="en-US" altLang="ja-JP" dirty="0"/>
          </a:p>
          <a:p>
            <a:r>
              <a:rPr kumimoji="1" lang="ja-JP" altLang="en-US" dirty="0"/>
              <a:t>まず、</a:t>
            </a:r>
            <a:r>
              <a:rPr kumimoji="1" lang="en-US" altLang="ja-JP" dirty="0"/>
              <a:t>PUSH </a:t>
            </a:r>
            <a:r>
              <a:rPr kumimoji="1" lang="ja-JP" altLang="en-US" dirty="0"/>
              <a:t>で、</a:t>
            </a:r>
            <a:r>
              <a:rPr kumimoji="1" lang="en-US" altLang="ja-JP" dirty="0" err="1"/>
              <a:t>i</a:t>
            </a:r>
            <a:r>
              <a:rPr kumimoji="1" lang="en-US" altLang="ja-JP" dirty="0"/>
              <a:t>, j </a:t>
            </a:r>
            <a:r>
              <a:rPr kumimoji="1" lang="ja-JP" altLang="en-US" dirty="0"/>
              <a:t>の右辺値を積みます。</a:t>
            </a:r>
            <a:endParaRPr kumimoji="1" lang="en-US" altLang="ja-JP" dirty="0"/>
          </a:p>
          <a:p>
            <a:r>
              <a:rPr kumimoji="1" lang="ja-JP" altLang="en-US" dirty="0"/>
              <a:t>その後、</a:t>
            </a:r>
            <a:endParaRPr kumimoji="1" lang="en-US" altLang="ja-JP" dirty="0"/>
          </a:p>
          <a:p>
            <a:r>
              <a:rPr kumimoji="1" lang="en-US" altLang="ja-JP" dirty="0"/>
              <a:t>COMP, </a:t>
            </a:r>
          </a:p>
          <a:p>
            <a:r>
              <a:rPr kumimoji="1" lang="en-US" altLang="ja-JP" dirty="0"/>
              <a:t>BEQ 3</a:t>
            </a:r>
            <a:r>
              <a:rPr kumimoji="1" lang="ja-JP" altLang="en-US" dirty="0"/>
              <a:t>番地先、</a:t>
            </a:r>
            <a:endParaRPr kumimoji="1" lang="en-US" altLang="ja-JP" dirty="0"/>
          </a:p>
          <a:p>
            <a:r>
              <a:rPr kumimoji="1" lang="en-US" altLang="ja-JP" dirty="0"/>
              <a:t>PHSHI 0</a:t>
            </a:r>
          </a:p>
          <a:p>
            <a:r>
              <a:rPr kumimoji="1" lang="en-US" altLang="ja-JP" dirty="0"/>
              <a:t>JUMP 2</a:t>
            </a:r>
            <a:r>
              <a:rPr kumimoji="1" lang="ja-JP" altLang="en-US" dirty="0"/>
              <a:t>番地先、</a:t>
            </a:r>
            <a:endParaRPr kumimoji="1" lang="en-US" altLang="ja-JP" dirty="0"/>
          </a:p>
          <a:p>
            <a:r>
              <a:rPr kumimoji="1" lang="en-US" altLang="ja-JP" dirty="0"/>
              <a:t>PUSHI 1</a:t>
            </a:r>
          </a:p>
          <a:p>
            <a:r>
              <a:rPr kumimoji="1" lang="ja-JP" altLang="en-US" dirty="0"/>
              <a:t>となります。</a:t>
            </a:r>
            <a:endParaRPr kumimoji="1" lang="en-US" altLang="ja-JP" dirty="0"/>
          </a:p>
          <a:p>
            <a:r>
              <a:rPr kumimoji="1" lang="en-US" altLang="ja-JP" dirty="0"/>
              <a:t>BEQ </a:t>
            </a:r>
            <a:r>
              <a:rPr kumimoji="1" lang="ja-JP" altLang="en-US" dirty="0"/>
              <a:t>は飛び先が</a:t>
            </a:r>
            <a:r>
              <a:rPr kumimoji="1" lang="en-US" altLang="ja-JP" dirty="0"/>
              <a:t> 3 </a:t>
            </a:r>
            <a:r>
              <a:rPr kumimoji="1" lang="ja-JP" altLang="en-US" dirty="0"/>
              <a:t>番地先ですので、</a:t>
            </a:r>
            <a:r>
              <a:rPr kumimoji="1" lang="en-US" altLang="ja-JP" dirty="0"/>
              <a:t>103</a:t>
            </a:r>
            <a:r>
              <a:rPr kumimoji="1" lang="ja-JP" altLang="en-US" dirty="0"/>
              <a:t>番地の</a:t>
            </a:r>
            <a:r>
              <a:rPr kumimoji="1" lang="en-US" altLang="ja-JP" dirty="0"/>
              <a:t>3</a:t>
            </a:r>
            <a:r>
              <a:rPr kumimoji="1" lang="ja-JP" altLang="en-US" dirty="0"/>
              <a:t>番地先で</a:t>
            </a:r>
            <a:r>
              <a:rPr kumimoji="1" lang="en-US" altLang="ja-JP" dirty="0"/>
              <a:t>106</a:t>
            </a:r>
            <a:r>
              <a:rPr kumimoji="1" lang="ja-JP" altLang="en-US" dirty="0"/>
              <a:t>番地へ飛びます。</a:t>
            </a:r>
            <a:endParaRPr kumimoji="1" lang="en-US" altLang="ja-JP" dirty="0"/>
          </a:p>
          <a:p>
            <a:r>
              <a:rPr kumimoji="1" lang="ja-JP" altLang="en-US" dirty="0"/>
              <a:t>また、</a:t>
            </a:r>
            <a:r>
              <a:rPr kumimoji="1" lang="en-US" altLang="ja-JP" dirty="0"/>
              <a:t>JUMP </a:t>
            </a:r>
            <a:r>
              <a:rPr kumimoji="1" lang="ja-JP" altLang="en-US" dirty="0"/>
              <a:t>は飛び先が </a:t>
            </a:r>
            <a:r>
              <a:rPr kumimoji="1" lang="en-US" altLang="ja-JP" dirty="0"/>
              <a:t>2 </a:t>
            </a:r>
            <a:r>
              <a:rPr kumimoji="1" lang="ja-JP" altLang="en-US" dirty="0"/>
              <a:t>番地先ですので、</a:t>
            </a:r>
            <a:r>
              <a:rPr kumimoji="1" lang="en-US" altLang="ja-JP" dirty="0"/>
              <a:t>105</a:t>
            </a:r>
            <a:r>
              <a:rPr kumimoji="1" lang="ja-JP" altLang="en-US" dirty="0"/>
              <a:t>番地の</a:t>
            </a:r>
            <a:r>
              <a:rPr kumimoji="1" lang="en-US" altLang="ja-JP" dirty="0"/>
              <a:t>2</a:t>
            </a:r>
            <a:r>
              <a:rPr kumimoji="1" lang="ja-JP" altLang="en-US" dirty="0"/>
              <a:t>番地先で</a:t>
            </a:r>
            <a:r>
              <a:rPr kumimoji="1" lang="en-US" altLang="ja-JP" dirty="0"/>
              <a:t>107 </a:t>
            </a:r>
            <a:r>
              <a:rPr kumimoji="1" lang="ja-JP" altLang="en-US" dirty="0"/>
              <a:t>番地へ飛びます。</a:t>
            </a:r>
            <a:endParaRPr kumimoji="1" lang="en-US" altLang="ja-JP" dirty="0"/>
          </a:p>
          <a:p>
            <a:r>
              <a:rPr kumimoji="1" lang="en-US" altLang="ja-JP" dirty="0"/>
              <a:t> </a:t>
            </a:r>
          </a:p>
          <a:p>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64</a:t>
            </a:fld>
            <a:endParaRPr kumimoji="1" lang="ja-JP" altLang="en-US"/>
          </a:p>
        </p:txBody>
      </p:sp>
    </p:spTree>
    <p:extLst>
      <p:ext uri="{BB962C8B-B14F-4D97-AF65-F5344CB8AC3E}">
        <p14:creationId xmlns:p14="http://schemas.microsoft.com/office/powerpoint/2010/main" val="345574284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BEQ</a:t>
            </a:r>
            <a:r>
              <a:rPr kumimoji="1" lang="ja-JP" altLang="en-US" dirty="0"/>
              <a:t> の部分は、原始言語の演算子によってかわります。</a:t>
            </a:r>
            <a:endParaRPr kumimoji="1" lang="en-US" altLang="ja-JP" dirty="0"/>
          </a:p>
          <a:p>
            <a:r>
              <a:rPr kumimoji="1" lang="ja-JP" altLang="en-US" dirty="0"/>
              <a:t>右の表とは演算子とコードの対応を表したものです。</a:t>
            </a:r>
            <a:endParaRPr kumimoji="1" lang="en-US" altLang="ja-JP" dirty="0"/>
          </a:p>
          <a:p>
            <a:r>
              <a:rPr kumimoji="1" lang="ja-JP" altLang="en-US" dirty="0"/>
              <a:t>例えば、演算子が </a:t>
            </a:r>
            <a:r>
              <a:rPr kumimoji="1" lang="en-US" altLang="ja-JP" dirty="0"/>
              <a:t>&lt; </a:t>
            </a:r>
            <a:r>
              <a:rPr kumimoji="1" lang="ja-JP" altLang="en-US" dirty="0"/>
              <a:t>なら、コードは </a:t>
            </a:r>
            <a:r>
              <a:rPr kumimoji="1" lang="en-US" altLang="ja-JP" dirty="0"/>
              <a:t>BLT </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65</a:t>
            </a:fld>
            <a:endParaRPr kumimoji="1" lang="ja-JP" altLang="en-US"/>
          </a:p>
        </p:txBody>
      </p:sp>
    </p:spTree>
    <p:extLst>
      <p:ext uri="{BB962C8B-B14F-4D97-AF65-F5344CB8AC3E}">
        <p14:creationId xmlns:p14="http://schemas.microsoft.com/office/powerpoint/2010/main" val="249515515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 </a:t>
            </a:r>
            <a:r>
              <a:rPr kumimoji="1" lang="en-US" altLang="ja-JP" dirty="0" err="1"/>
              <a:t>i</a:t>
            </a:r>
            <a:r>
              <a:rPr kumimoji="1" lang="en-US" altLang="ja-JP" dirty="0"/>
              <a:t> &lt; j </a:t>
            </a:r>
            <a:r>
              <a:rPr kumimoji="1" lang="ja-JP" altLang="en-US" dirty="0"/>
              <a:t>なら、</a:t>
            </a:r>
            <a:r>
              <a:rPr kumimoji="1" lang="en-US" altLang="ja-JP" dirty="0"/>
              <a:t>103</a:t>
            </a:r>
            <a:r>
              <a:rPr kumimoji="1" lang="ja-JP" altLang="en-US" dirty="0"/>
              <a:t>行目の </a:t>
            </a:r>
            <a:r>
              <a:rPr kumimoji="1" lang="en-US" altLang="ja-JP" dirty="0"/>
              <a:t>BEQ </a:t>
            </a:r>
            <a:r>
              <a:rPr kumimoji="1" lang="ja-JP" altLang="en-US" dirty="0"/>
              <a:t>を </a:t>
            </a:r>
            <a:r>
              <a:rPr kumimoji="1" lang="en-US" altLang="ja-JP" dirty="0"/>
              <a:t>BLT </a:t>
            </a:r>
            <a:r>
              <a:rPr kumimoji="1" lang="ja-JP" altLang="en-US" dirty="0"/>
              <a:t>にします。</a:t>
            </a:r>
            <a:endParaRPr kumimoji="1" lang="en-US" altLang="ja-JP" dirty="0"/>
          </a:p>
          <a:p>
            <a:r>
              <a:rPr kumimoji="1" lang="ja-JP" altLang="en-US" dirty="0"/>
              <a:t>同様に、 </a:t>
            </a:r>
            <a:r>
              <a:rPr kumimoji="1" lang="en-US" altLang="ja-JP" dirty="0" err="1"/>
              <a:t>i</a:t>
            </a:r>
            <a:r>
              <a:rPr kumimoji="1" lang="en-US" altLang="ja-JP" dirty="0"/>
              <a:t> &gt;= j </a:t>
            </a:r>
            <a:r>
              <a:rPr kumimoji="1" lang="ja-JP" altLang="en-US" dirty="0"/>
              <a:t>なら、</a:t>
            </a:r>
            <a:r>
              <a:rPr kumimoji="1" lang="en-US" altLang="ja-JP" dirty="0"/>
              <a:t>103</a:t>
            </a:r>
            <a:r>
              <a:rPr kumimoji="1" lang="ja-JP" altLang="en-US" dirty="0"/>
              <a:t>行目を</a:t>
            </a:r>
            <a:r>
              <a:rPr kumimoji="1" lang="en-US" altLang="ja-JP" dirty="0"/>
              <a:t>BGE </a:t>
            </a:r>
            <a:r>
              <a:rPr kumimoji="1" lang="ja-JP" altLang="en-US" dirty="0"/>
              <a:t>にします。</a:t>
            </a:r>
            <a:endParaRPr kumimoji="1" lang="en-US" altLang="ja-JP" dirty="0"/>
          </a:p>
          <a:p>
            <a:r>
              <a:rPr kumimoji="1" lang="ja-JP" altLang="en-US" dirty="0"/>
              <a:t>どの分岐命令でも飛び先は、</a:t>
            </a:r>
            <a:r>
              <a:rPr kumimoji="1" lang="en-US" altLang="ja-JP" dirty="0"/>
              <a:t>3</a:t>
            </a:r>
            <a:r>
              <a:rPr kumimoji="1" lang="ja-JP" altLang="en-US" dirty="0"/>
              <a:t>番地先なのは変わりません。</a:t>
            </a:r>
            <a:endParaRPr kumimoji="1" lang="en-US" altLang="ja-JP" dirty="0"/>
          </a:p>
          <a:p>
            <a:r>
              <a:rPr kumimoji="1" lang="ja-JP" altLang="en-US" dirty="0"/>
              <a:t>分岐命令の</a:t>
            </a:r>
            <a:r>
              <a:rPr kumimoji="1" lang="en-US" altLang="ja-JP" dirty="0"/>
              <a:t>2</a:t>
            </a:r>
            <a:r>
              <a:rPr kumimoji="1" lang="ja-JP" altLang="en-US" dirty="0"/>
              <a:t>つ下の </a:t>
            </a:r>
            <a:r>
              <a:rPr kumimoji="1" lang="en-US" altLang="ja-JP" dirty="0"/>
              <a:t>JUMP </a:t>
            </a:r>
            <a:r>
              <a:rPr kumimoji="1" lang="ja-JP" altLang="en-US" dirty="0"/>
              <a:t>の飛び先も</a:t>
            </a:r>
            <a:r>
              <a:rPr kumimoji="1" lang="en-US" altLang="ja-JP" dirty="0"/>
              <a:t>2</a:t>
            </a:r>
            <a:r>
              <a:rPr kumimoji="1" lang="ja-JP" altLang="en-US" dirty="0"/>
              <a:t>番地先なのは同じです。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66</a:t>
            </a:fld>
            <a:endParaRPr kumimoji="1" lang="ja-JP" altLang="en-US"/>
          </a:p>
        </p:txBody>
      </p:sp>
    </p:spTree>
    <p:extLst>
      <p:ext uri="{BB962C8B-B14F-4D97-AF65-F5344CB8AC3E}">
        <p14:creationId xmlns:p14="http://schemas.microsoft.com/office/powerpoint/2010/main" val="392136443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先ほど、アセンブラによっては、</a:t>
            </a:r>
            <a:r>
              <a:rPr kumimoji="1" lang="en-US" altLang="ja-JP" dirty="0"/>
              <a:t>COMP </a:t>
            </a:r>
            <a:r>
              <a:rPr kumimoji="1" lang="ja-JP" altLang="en-US" dirty="0"/>
              <a:t>以外の比較命令もある、という話をしました。</a:t>
            </a:r>
            <a:endParaRPr kumimoji="1" lang="en-US" altLang="ja-JP" dirty="0"/>
          </a:p>
          <a:p>
            <a:r>
              <a:rPr kumimoji="1" lang="en-US" altLang="ja-JP" dirty="0"/>
              <a:t>EQ</a:t>
            </a:r>
            <a:r>
              <a:rPr kumimoji="1" lang="ja-JP" altLang="en-US" dirty="0"/>
              <a:t> 命令のあるアセンブラなら、</a:t>
            </a:r>
            <a:r>
              <a:rPr kumimoji="1" lang="en-US" altLang="ja-JP" dirty="0"/>
              <a:t>== </a:t>
            </a:r>
            <a:r>
              <a:rPr kumimoji="1" lang="ja-JP" altLang="en-US" dirty="0"/>
              <a:t>は </a:t>
            </a:r>
            <a:r>
              <a:rPr kumimoji="1" lang="en-US" altLang="ja-JP" dirty="0"/>
              <a:t>EQ </a:t>
            </a:r>
            <a:r>
              <a:rPr kumimoji="1" lang="ja-JP" altLang="en-US" dirty="0"/>
              <a:t>命令一つだけですみます。</a:t>
            </a:r>
            <a:endParaRPr kumimoji="1" lang="en-US" altLang="ja-JP" dirty="0"/>
          </a:p>
          <a:p>
            <a:r>
              <a:rPr kumimoji="1" lang="ja-JP" altLang="en-US" dirty="0"/>
              <a:t>残念ながらシステムプロジェクト</a:t>
            </a:r>
            <a:r>
              <a:rPr kumimoji="1" lang="en-US" altLang="ja-JP" dirty="0"/>
              <a:t>1</a:t>
            </a:r>
            <a:r>
              <a:rPr kumimoji="1" lang="ja-JP" altLang="en-US" dirty="0"/>
              <a:t>のアセンブラには </a:t>
            </a:r>
            <a:r>
              <a:rPr kumimoji="1" lang="en-US" altLang="ja-JP" dirty="0"/>
              <a:t>EQ </a:t>
            </a:r>
            <a:r>
              <a:rPr kumimoji="1" lang="ja-JP" altLang="en-US" dirty="0"/>
              <a:t>命令はありませんので、</a:t>
            </a:r>
            <a:endParaRPr kumimoji="1" lang="en-US" altLang="ja-JP" dirty="0"/>
          </a:p>
          <a:p>
            <a:r>
              <a:rPr kumimoji="1" lang="en-US" altLang="ja-JP" dirty="0"/>
              <a:t>COMP</a:t>
            </a:r>
          </a:p>
          <a:p>
            <a:r>
              <a:rPr kumimoji="1" lang="en-US" altLang="ja-JP" dirty="0"/>
              <a:t>BEQ</a:t>
            </a:r>
          </a:p>
          <a:p>
            <a:r>
              <a:rPr kumimoji="1" lang="en-US" altLang="ja-JP" dirty="0"/>
              <a:t>PUSHI 0</a:t>
            </a:r>
          </a:p>
          <a:p>
            <a:r>
              <a:rPr kumimoji="1" lang="en-US" altLang="ja-JP" dirty="0"/>
              <a:t>JUMP </a:t>
            </a:r>
          </a:p>
          <a:p>
            <a:r>
              <a:rPr kumimoji="1" lang="en-US" altLang="ja-JP" dirty="0"/>
              <a:t>PUSHI 1</a:t>
            </a:r>
          </a:p>
          <a:p>
            <a:r>
              <a:rPr kumimoji="1" lang="ja-JP" altLang="en-US" dirty="0"/>
              <a:t>と命令を</a:t>
            </a:r>
            <a:r>
              <a:rPr kumimoji="1" lang="en-US" altLang="ja-JP" dirty="0"/>
              <a:t>5</a:t>
            </a:r>
            <a:r>
              <a:rPr kumimoji="1" lang="ja-JP" altLang="en-US" dirty="0"/>
              <a:t>個書く必要があります。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67</a:t>
            </a:fld>
            <a:endParaRPr kumimoji="1" lang="ja-JP" altLang="en-US"/>
          </a:p>
        </p:txBody>
      </p:sp>
    </p:spTree>
    <p:extLst>
      <p:ext uri="{BB962C8B-B14F-4D97-AF65-F5344CB8AC3E}">
        <p14:creationId xmlns:p14="http://schemas.microsoft.com/office/powerpoint/2010/main" val="128999885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条件式のコードが作れましたので、次は </a:t>
            </a:r>
            <a:r>
              <a:rPr kumimoji="1" lang="en-US" altLang="ja-JP" dirty="0"/>
              <a:t>if </a:t>
            </a:r>
            <a:r>
              <a:rPr kumimoji="1" lang="ja-JP" altLang="en-US" dirty="0"/>
              <a:t>文のコードを作りましょう。</a:t>
            </a:r>
            <a:endParaRPr kumimoji="1" lang="en-US" altLang="ja-JP" dirty="0"/>
          </a:p>
          <a:p>
            <a:r>
              <a:rPr kumimoji="1" lang="ja-JP" altLang="en-US" dirty="0"/>
              <a:t>情報システムプロジェクトでは </a:t>
            </a:r>
            <a:r>
              <a:rPr kumimoji="1" lang="en-US" altLang="ja-JP" dirty="0"/>
              <a:t>if </a:t>
            </a:r>
            <a:r>
              <a:rPr kumimoji="1" lang="ja-JP" altLang="en-US" dirty="0"/>
              <a:t>文に </a:t>
            </a:r>
            <a:r>
              <a:rPr kumimoji="1" lang="en-US" altLang="ja-JP" dirty="0"/>
              <a:t>else </a:t>
            </a:r>
            <a:r>
              <a:rPr kumimoji="1" lang="ja-JP" altLang="en-US" dirty="0"/>
              <a:t>節はありません。</a:t>
            </a:r>
            <a:endParaRPr kumimoji="1" lang="en-US" altLang="ja-JP" dirty="0"/>
          </a:p>
          <a:p>
            <a:r>
              <a:rPr kumimoji="1" lang="en-US" altLang="ja-JP" dirty="0"/>
              <a:t>if </a:t>
            </a:r>
            <a:r>
              <a:rPr kumimoji="1" lang="ja-JP" altLang="en-US" dirty="0"/>
              <a:t>文は条件式が </a:t>
            </a:r>
            <a:r>
              <a:rPr kumimoji="1" lang="en-US" altLang="ja-JP" dirty="0"/>
              <a:t>true </a:t>
            </a:r>
            <a:r>
              <a:rPr kumimoji="1" lang="ja-JP" altLang="en-US" dirty="0"/>
              <a:t>であれば後に続く </a:t>
            </a:r>
            <a:r>
              <a:rPr kumimoji="1" lang="en-US" altLang="ja-JP" dirty="0"/>
              <a:t>&lt;Statement&gt; </a:t>
            </a:r>
            <a:r>
              <a:rPr kumimoji="1" lang="ja-JP" altLang="en-US" dirty="0"/>
              <a:t>を実行します。</a:t>
            </a:r>
            <a:endParaRPr kumimoji="1" lang="en-US" altLang="ja-JP" dirty="0"/>
          </a:p>
          <a:p>
            <a:r>
              <a:rPr kumimoji="1" lang="ja-JP" altLang="en-US" dirty="0"/>
              <a:t>そこで条件式が </a:t>
            </a:r>
            <a:r>
              <a:rPr kumimoji="1" lang="en-US" altLang="ja-JP" dirty="0"/>
              <a:t>false </a:t>
            </a:r>
            <a:r>
              <a:rPr kumimoji="1" lang="ja-JP" altLang="en-US" dirty="0"/>
              <a:t>つまり </a:t>
            </a:r>
            <a:r>
              <a:rPr kumimoji="1" lang="en-US" altLang="ja-JP" dirty="0"/>
              <a:t>0 </a:t>
            </a:r>
            <a:r>
              <a:rPr kumimoji="1" lang="ja-JP" altLang="en-US" dirty="0"/>
              <a:t>であれば、後に続く </a:t>
            </a:r>
            <a:r>
              <a:rPr kumimoji="1" lang="en-US" altLang="ja-JP" dirty="0"/>
              <a:t>&lt;Statement&gt; </a:t>
            </a:r>
            <a:r>
              <a:rPr kumimoji="1" lang="ja-JP" altLang="en-US" dirty="0"/>
              <a:t>を飛ばすようにします。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if </a:t>
            </a:r>
            <a:r>
              <a:rPr kumimoji="1" lang="ja-JP" altLang="en-US" dirty="0"/>
              <a:t>文は、条件式のコード、</a:t>
            </a:r>
            <a:r>
              <a:rPr kumimoji="1" lang="en-US" altLang="ja-JP" dirty="0"/>
              <a:t>BEQ</a:t>
            </a:r>
            <a:r>
              <a:rPr kumimoji="1" lang="ja-JP" altLang="en-US" dirty="0"/>
              <a:t>、 </a:t>
            </a:r>
            <a:r>
              <a:rPr kumimoji="1" lang="en-US" altLang="ja-JP" dirty="0"/>
              <a:t>&lt;Statement&gt; </a:t>
            </a:r>
            <a:r>
              <a:rPr kumimoji="1" lang="ja-JP" altLang="en-US" dirty="0"/>
              <a:t>のコード、とします。</a:t>
            </a:r>
            <a:endParaRPr kumimoji="1" lang="en-US" altLang="ja-JP" dirty="0"/>
          </a:p>
          <a:p>
            <a:r>
              <a:rPr kumimoji="1" lang="ja-JP" altLang="en-US" dirty="0"/>
              <a:t>条件式の後に、</a:t>
            </a:r>
            <a:endParaRPr kumimoji="1" lang="en-US" altLang="ja-JP" dirty="0"/>
          </a:p>
          <a:p>
            <a:r>
              <a:rPr kumimoji="1" lang="en-US" altLang="ja-JP" dirty="0"/>
              <a:t>BEQ </a:t>
            </a:r>
            <a:r>
              <a:rPr kumimoji="1" lang="ja-JP" altLang="en-US" dirty="0"/>
              <a:t>命令が来ますので、条件式が </a:t>
            </a:r>
            <a:r>
              <a:rPr kumimoji="1" lang="en-US" altLang="ja-JP" dirty="0"/>
              <a:t>false , 0 </a:t>
            </a:r>
            <a:r>
              <a:rPr kumimoji="1" lang="ja-JP" altLang="en-US" dirty="0"/>
              <a:t>の場合はジャンプします。</a:t>
            </a:r>
            <a:endParaRPr kumimoji="1" lang="en-US" altLang="ja-JP" dirty="0"/>
          </a:p>
          <a:p>
            <a:r>
              <a:rPr kumimoji="1" lang="en-US" altLang="ja-JP" dirty="0"/>
              <a:t>BEQ </a:t>
            </a:r>
            <a:r>
              <a:rPr kumimoji="1" lang="ja-JP" altLang="en-US" dirty="0"/>
              <a:t>の飛び先は、後に来る </a:t>
            </a:r>
            <a:r>
              <a:rPr kumimoji="1" lang="en-US" altLang="ja-JP" dirty="0"/>
              <a:t>&lt;Statement&gt; </a:t>
            </a:r>
            <a:r>
              <a:rPr kumimoji="1" lang="ja-JP" altLang="en-US" dirty="0"/>
              <a:t>の次の行です。</a:t>
            </a:r>
            <a:endParaRPr kumimoji="1" lang="en-US" altLang="ja-JP" dirty="0"/>
          </a:p>
          <a:p>
            <a:r>
              <a:rPr kumimoji="1" lang="ja-JP" altLang="en-US" dirty="0"/>
              <a:t>さて、</a:t>
            </a:r>
            <a:r>
              <a:rPr kumimoji="1" lang="en-US" altLang="ja-JP" dirty="0"/>
              <a:t>&lt;Statement&gt; </a:t>
            </a:r>
            <a:r>
              <a:rPr kumimoji="1" lang="ja-JP" altLang="en-US" dirty="0"/>
              <a:t>のコードが何行になるかは、作っていみるまでわかりません。</a:t>
            </a:r>
            <a:endParaRPr kumimoji="1" lang="en-US" altLang="ja-JP" dirty="0"/>
          </a:p>
          <a:p>
            <a:r>
              <a:rPr kumimoji="1" lang="ja-JP" altLang="en-US" dirty="0"/>
              <a:t>ですので、</a:t>
            </a:r>
            <a:r>
              <a:rPr kumimoji="1" lang="en-US" altLang="ja-JP" dirty="0"/>
              <a:t>BEQ </a:t>
            </a:r>
            <a:r>
              <a:rPr kumimoji="1" lang="ja-JP" altLang="en-US" dirty="0"/>
              <a:t>の飛び先の番地は、</a:t>
            </a:r>
            <a:r>
              <a:rPr kumimoji="1" lang="en-US" altLang="ja-JP" dirty="0"/>
              <a:t>&lt;Statement&gt; </a:t>
            </a:r>
            <a:r>
              <a:rPr kumimoji="1" lang="ja-JP" altLang="en-US" dirty="0"/>
              <a:t>のコードを作ってから出ないと分かりません。</a:t>
            </a:r>
            <a:endParaRPr kumimoji="1" lang="en-US" altLang="ja-JP" dirty="0"/>
          </a:p>
          <a:p>
            <a:r>
              <a:rPr kumimoji="1" lang="ja-JP" altLang="en-US" dirty="0"/>
              <a:t>そこで、</a:t>
            </a:r>
            <a:r>
              <a:rPr kumimoji="1" lang="en-US" altLang="ja-JP" dirty="0"/>
              <a:t>BEQ </a:t>
            </a:r>
            <a:r>
              <a:rPr kumimoji="1" lang="ja-JP" altLang="en-US" dirty="0"/>
              <a:t>の飛び先は、</a:t>
            </a:r>
            <a:r>
              <a:rPr kumimoji="1" lang="en-US" altLang="ja-JP" dirty="0"/>
              <a:t>&lt;Statement&gt; </a:t>
            </a:r>
            <a:r>
              <a:rPr kumimoji="1" lang="ja-JP" altLang="en-US" dirty="0"/>
              <a:t>のコードを作った後に書き直します。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68</a:t>
            </a:fld>
            <a:endParaRPr kumimoji="1" lang="ja-JP" altLang="en-US"/>
          </a:p>
        </p:txBody>
      </p:sp>
    </p:spTree>
    <p:extLst>
      <p:ext uri="{BB962C8B-B14F-4D97-AF65-F5344CB8AC3E}">
        <p14:creationId xmlns:p14="http://schemas.microsoft.com/office/powerpoint/2010/main" val="411178896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 </a:t>
            </a:r>
            <a:r>
              <a:rPr kumimoji="1" lang="en-US" altLang="ja-JP" dirty="0"/>
              <a:t>if </a:t>
            </a:r>
            <a:r>
              <a:rPr kumimoji="1" lang="ja-JP" altLang="en-US" dirty="0"/>
              <a:t>文のコードを考えます。</a:t>
            </a:r>
            <a:endParaRPr kumimoji="1" lang="en-US" altLang="ja-JP" dirty="0"/>
          </a:p>
          <a:p>
            <a:r>
              <a:rPr kumimoji="1" lang="ja-JP" altLang="en-US" dirty="0"/>
              <a:t>条件式が </a:t>
            </a:r>
            <a:r>
              <a:rPr kumimoji="1" lang="en-US" altLang="ja-JP" dirty="0"/>
              <a:t>f </a:t>
            </a:r>
            <a:r>
              <a:rPr kumimoji="1" lang="ja-JP" altLang="en-US" dirty="0"/>
              <a:t>ですので、まず </a:t>
            </a:r>
            <a:r>
              <a:rPr kumimoji="1" lang="en-US" altLang="ja-JP" dirty="0"/>
              <a:t>f </a:t>
            </a:r>
            <a:r>
              <a:rPr kumimoji="1" lang="ja-JP" altLang="en-US" dirty="0"/>
              <a:t>の右辺値を積みます。</a:t>
            </a:r>
            <a:endParaRPr kumimoji="1" lang="en-US" altLang="ja-JP" dirty="0"/>
          </a:p>
          <a:p>
            <a:r>
              <a:rPr kumimoji="1" lang="ja-JP" altLang="en-US" dirty="0"/>
              <a:t>その後に </a:t>
            </a:r>
            <a:r>
              <a:rPr kumimoji="1" lang="en-US" altLang="ja-JP" dirty="0"/>
              <a:t>BEQ </a:t>
            </a:r>
            <a:r>
              <a:rPr kumimoji="1" lang="ja-JP" altLang="en-US" dirty="0"/>
              <a:t>が来ますが、この時点では分岐先は不明です。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69</a:t>
            </a:fld>
            <a:endParaRPr kumimoji="1" lang="ja-JP" altLang="en-US"/>
          </a:p>
        </p:txBody>
      </p:sp>
    </p:spTree>
    <p:extLst>
      <p:ext uri="{BB962C8B-B14F-4D97-AF65-F5344CB8AC3E}">
        <p14:creationId xmlns:p14="http://schemas.microsoft.com/office/powerpoint/2010/main" val="3516061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Dseg</a:t>
            </a:r>
            <a:r>
              <a:rPr kumimoji="1" lang="ja-JP" altLang="en-US" dirty="0"/>
              <a:t> は実行中の変数の値が格納されます。</a:t>
            </a:r>
            <a:endParaRPr kumimoji="1" lang="en-US" altLang="ja-JP" dirty="0"/>
          </a:p>
          <a:p>
            <a:r>
              <a:rPr kumimoji="1" lang="ja-JP" altLang="en-US" dirty="0"/>
              <a:t>例えば左図のように宣言した場合、</a:t>
            </a:r>
            <a:r>
              <a:rPr kumimoji="1" lang="en-US" altLang="ja-JP" dirty="0" err="1"/>
              <a:t>i</a:t>
            </a:r>
            <a:r>
              <a:rPr kumimoji="1" lang="en-US" altLang="ja-JP" dirty="0"/>
              <a:t> </a:t>
            </a:r>
            <a:r>
              <a:rPr kumimoji="1" lang="ja-JP" altLang="en-US" dirty="0"/>
              <a:t>に</a:t>
            </a:r>
            <a:r>
              <a:rPr kumimoji="1" lang="en-US" altLang="ja-JP" dirty="0"/>
              <a:t>0</a:t>
            </a:r>
            <a:r>
              <a:rPr kumimoji="1" lang="ja-JP" altLang="en-US" dirty="0"/>
              <a:t>番地、</a:t>
            </a:r>
            <a:r>
              <a:rPr kumimoji="1" lang="en-US" altLang="ja-JP" dirty="0"/>
              <a:t>j </a:t>
            </a:r>
            <a:r>
              <a:rPr kumimoji="1" lang="ja-JP" altLang="en-US" dirty="0"/>
              <a:t>に</a:t>
            </a:r>
            <a:r>
              <a:rPr kumimoji="1" lang="en-US" altLang="ja-JP" dirty="0"/>
              <a:t>1</a:t>
            </a:r>
            <a:r>
              <a:rPr kumimoji="1" lang="ja-JP" altLang="en-US" dirty="0"/>
              <a:t>番地、</a:t>
            </a:r>
            <a:r>
              <a:rPr kumimoji="1" lang="en-US" altLang="ja-JP" dirty="0"/>
              <a:t>x</a:t>
            </a:r>
            <a:r>
              <a:rPr kumimoji="1" lang="ja-JP" altLang="en-US" dirty="0"/>
              <a:t>に</a:t>
            </a:r>
            <a:r>
              <a:rPr kumimoji="1" lang="en-US" altLang="ja-JP" dirty="0"/>
              <a:t>2</a:t>
            </a:r>
            <a:r>
              <a:rPr kumimoji="1" lang="ja-JP" altLang="en-US" dirty="0"/>
              <a:t>番地</a:t>
            </a:r>
            <a:r>
              <a:rPr kumimoji="1" lang="en-US" altLang="ja-JP" dirty="0"/>
              <a:t>, y </a:t>
            </a:r>
            <a:r>
              <a:rPr kumimoji="1" lang="ja-JP" altLang="en-US" dirty="0"/>
              <a:t>に</a:t>
            </a:r>
            <a:r>
              <a:rPr kumimoji="1" lang="en-US" altLang="ja-JP" dirty="0"/>
              <a:t>3</a:t>
            </a:r>
            <a:r>
              <a:rPr kumimoji="1" lang="ja-JP" altLang="en-US" dirty="0"/>
              <a:t>番地、</a:t>
            </a:r>
            <a:r>
              <a:rPr kumimoji="1" lang="en-US" altLang="ja-JP" dirty="0"/>
              <a:t>c </a:t>
            </a:r>
            <a:r>
              <a:rPr kumimoji="1" lang="ja-JP" altLang="en-US" dirty="0"/>
              <a:t>に</a:t>
            </a:r>
            <a:r>
              <a:rPr kumimoji="1" lang="en-US" altLang="ja-JP" dirty="0"/>
              <a:t>4</a:t>
            </a:r>
            <a:r>
              <a:rPr kumimoji="1" lang="ja-JP" altLang="en-US" dirty="0"/>
              <a:t>番地、配列　</a:t>
            </a:r>
            <a:r>
              <a:rPr kumimoji="1" lang="en-US" altLang="ja-JP" dirty="0"/>
              <a:t>a </a:t>
            </a:r>
            <a:r>
              <a:rPr kumimoji="1" lang="ja-JP" altLang="en-US" dirty="0"/>
              <a:t>に</a:t>
            </a:r>
            <a:r>
              <a:rPr kumimoji="1" lang="en-US" altLang="ja-JP" dirty="0"/>
              <a:t>5</a:t>
            </a:r>
            <a:r>
              <a:rPr kumimoji="1" lang="ja-JP" altLang="en-US" dirty="0"/>
              <a:t>番地から</a:t>
            </a:r>
            <a:r>
              <a:rPr kumimoji="1" lang="en-US" altLang="ja-JP" dirty="0"/>
              <a:t>9</a:t>
            </a:r>
            <a:r>
              <a:rPr kumimoji="1" lang="ja-JP" altLang="en-US" dirty="0"/>
              <a:t>番地が割り当てられます。</a:t>
            </a:r>
            <a:endParaRPr kumimoji="1" lang="en-US" altLang="ja-JP" dirty="0"/>
          </a:p>
          <a:p>
            <a:r>
              <a:rPr kumimoji="1" lang="en-US" altLang="ja-JP" dirty="0"/>
              <a:t>x </a:t>
            </a:r>
            <a:r>
              <a:rPr kumimoji="1" lang="ja-JP" altLang="en-US" dirty="0"/>
              <a:t>に </a:t>
            </a:r>
            <a:r>
              <a:rPr kumimoji="1" lang="en-US" altLang="ja-JP" dirty="0"/>
              <a:t>2</a:t>
            </a:r>
            <a:r>
              <a:rPr kumimoji="1" lang="ja-JP" altLang="en-US" dirty="0"/>
              <a:t>、</a:t>
            </a:r>
            <a:r>
              <a:rPr kumimoji="1" lang="en-US" altLang="ja-JP" dirty="0"/>
              <a:t>y</a:t>
            </a:r>
            <a:r>
              <a:rPr kumimoji="1" lang="ja-JP" altLang="en-US" dirty="0"/>
              <a:t>　に </a:t>
            </a:r>
            <a:r>
              <a:rPr kumimoji="1" lang="en-US" altLang="ja-JP" dirty="0"/>
              <a:t>3</a:t>
            </a:r>
            <a:r>
              <a:rPr kumimoji="1" lang="ja-JP" altLang="en-US" dirty="0"/>
              <a:t>、</a:t>
            </a:r>
            <a:r>
              <a:rPr kumimoji="1" lang="en-US" altLang="ja-JP" dirty="0"/>
              <a:t>c </a:t>
            </a:r>
            <a:r>
              <a:rPr kumimoji="1" lang="ja-JP" altLang="en-US" dirty="0"/>
              <a:t>に文字 </a:t>
            </a:r>
            <a:r>
              <a:rPr kumimoji="1" lang="en-US" altLang="ja-JP" dirty="0"/>
              <a:t>‘a’ </a:t>
            </a:r>
            <a:r>
              <a:rPr kumimoji="1" lang="ja-JP" altLang="en-US" dirty="0"/>
              <a:t>が代入されると、</a:t>
            </a:r>
            <a:r>
              <a:rPr kumimoji="1" lang="en-US" altLang="ja-JP" dirty="0"/>
              <a:t>2</a:t>
            </a:r>
            <a:r>
              <a:rPr kumimoji="1" lang="ja-JP" altLang="en-US" dirty="0"/>
              <a:t>番地に </a:t>
            </a:r>
            <a:r>
              <a:rPr kumimoji="1" lang="en-US" altLang="ja-JP" dirty="0"/>
              <a:t>2</a:t>
            </a:r>
            <a:r>
              <a:rPr kumimoji="1" lang="ja-JP" altLang="en-US" dirty="0"/>
              <a:t>、</a:t>
            </a:r>
            <a:r>
              <a:rPr kumimoji="1" lang="en-US" altLang="ja-JP" dirty="0"/>
              <a:t> 3</a:t>
            </a:r>
            <a:r>
              <a:rPr kumimoji="1" lang="ja-JP" altLang="en-US" dirty="0"/>
              <a:t>番地に </a:t>
            </a:r>
            <a:r>
              <a:rPr kumimoji="1" lang="en-US" altLang="ja-JP" dirty="0"/>
              <a:t>3</a:t>
            </a:r>
            <a:r>
              <a:rPr kumimoji="1" lang="ja-JP" altLang="en-US" dirty="0"/>
              <a:t>、</a:t>
            </a:r>
            <a:r>
              <a:rPr kumimoji="1" lang="en-US" altLang="ja-JP" dirty="0"/>
              <a:t> 4</a:t>
            </a:r>
            <a:r>
              <a:rPr kumimoji="1" lang="ja-JP" altLang="en-US" dirty="0"/>
              <a:t>番地に </a:t>
            </a:r>
            <a:r>
              <a:rPr kumimoji="1" lang="en-US" altLang="ja-JP" dirty="0"/>
              <a:t>‘a’ </a:t>
            </a:r>
            <a:r>
              <a:rPr kumimoji="1" lang="ja-JP" altLang="en-US" dirty="0"/>
              <a:t>が格納されます。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a:t>
            </a:fld>
            <a:endParaRPr kumimoji="1" lang="ja-JP" altLang="en-US"/>
          </a:p>
        </p:txBody>
      </p:sp>
    </p:spTree>
    <p:extLst>
      <p:ext uri="{BB962C8B-B14F-4D97-AF65-F5344CB8AC3E}">
        <p14:creationId xmlns:p14="http://schemas.microsoft.com/office/powerpoint/2010/main" val="27291628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&lt;Statement&gt; </a:t>
            </a:r>
            <a:r>
              <a:rPr kumimoji="1" lang="ja-JP" altLang="en-US" dirty="0"/>
              <a:t>のコードを作成すれば、</a:t>
            </a:r>
            <a:r>
              <a:rPr kumimoji="1" lang="en-US" altLang="ja-JP" dirty="0"/>
              <a:t>BEQ </a:t>
            </a:r>
            <a:r>
              <a:rPr kumimoji="1" lang="ja-JP" altLang="en-US" dirty="0"/>
              <a:t>の飛び先が決定できます。</a:t>
            </a:r>
            <a:endParaRPr kumimoji="1" lang="en-US" altLang="ja-JP" dirty="0"/>
          </a:p>
          <a:p>
            <a:r>
              <a:rPr kumimoji="1" lang="ja-JP" altLang="en-US" dirty="0"/>
              <a:t>この場合ですと、</a:t>
            </a:r>
            <a:r>
              <a:rPr kumimoji="1" lang="en-US" altLang="ja-JP" dirty="0"/>
              <a:t>&lt;Statement&gt; </a:t>
            </a:r>
            <a:r>
              <a:rPr kumimoji="1" lang="ja-JP" altLang="en-US" dirty="0"/>
              <a:t>は</a:t>
            </a:r>
            <a:r>
              <a:rPr kumimoji="1" lang="en-US" altLang="ja-JP" dirty="0"/>
              <a:t>105 </a:t>
            </a:r>
            <a:r>
              <a:rPr kumimoji="1" lang="ja-JP" altLang="en-US" dirty="0"/>
              <a:t>行目で終わっていますので、</a:t>
            </a:r>
            <a:endParaRPr kumimoji="1" lang="en-US" altLang="ja-JP" dirty="0"/>
          </a:p>
          <a:p>
            <a:r>
              <a:rPr kumimoji="1" lang="en-US" altLang="ja-JP" dirty="0"/>
              <a:t>BEQ </a:t>
            </a:r>
            <a:r>
              <a:rPr kumimoji="1" lang="ja-JP" altLang="en-US" dirty="0"/>
              <a:t>の飛び先は </a:t>
            </a:r>
            <a:r>
              <a:rPr kumimoji="1" lang="en-US" altLang="ja-JP" dirty="0"/>
              <a:t>&lt;Statement&gt; </a:t>
            </a:r>
            <a:r>
              <a:rPr kumimoji="1" lang="ja-JP" altLang="en-US" dirty="0"/>
              <a:t>の次の行、</a:t>
            </a:r>
            <a:r>
              <a:rPr kumimoji="1" lang="en-US" altLang="ja-JP" dirty="0"/>
              <a:t>106 </a:t>
            </a:r>
            <a:r>
              <a:rPr kumimoji="1" lang="ja-JP" altLang="en-US" dirty="0"/>
              <a:t>行目に飛べばいいことがわかります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70</a:t>
            </a:fld>
            <a:endParaRPr kumimoji="1" lang="ja-JP" altLang="en-US"/>
          </a:p>
        </p:txBody>
      </p:sp>
    </p:spTree>
    <p:extLst>
      <p:ext uri="{BB962C8B-B14F-4D97-AF65-F5344CB8AC3E}">
        <p14:creationId xmlns:p14="http://schemas.microsoft.com/office/powerpoint/2010/main" val="262054520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a:t>
            </a:r>
            <a:r>
              <a:rPr kumimoji="1" lang="en-US" altLang="ja-JP" dirty="0"/>
              <a:t>101</a:t>
            </a:r>
            <a:r>
              <a:rPr kumimoji="1" lang="ja-JP" altLang="en-US" dirty="0"/>
              <a:t> 行目に戻って、</a:t>
            </a:r>
            <a:r>
              <a:rPr kumimoji="1" lang="en-US" altLang="ja-JP" dirty="0"/>
              <a:t>BEQ </a:t>
            </a:r>
            <a:r>
              <a:rPr kumimoji="1" lang="ja-JP" altLang="en-US" dirty="0"/>
              <a:t>の飛び先を </a:t>
            </a:r>
            <a:r>
              <a:rPr kumimoji="1" lang="en-US" altLang="ja-JP" dirty="0"/>
              <a:t>106 </a:t>
            </a:r>
            <a:r>
              <a:rPr kumimoji="1" lang="ja-JP" altLang="en-US" dirty="0"/>
              <a:t>行目に書き換えます。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71</a:t>
            </a:fld>
            <a:endParaRPr kumimoji="1" lang="ja-JP" altLang="en-US"/>
          </a:p>
        </p:txBody>
      </p:sp>
    </p:spTree>
    <p:extLst>
      <p:ext uri="{BB962C8B-B14F-4D97-AF65-F5344CB8AC3E}">
        <p14:creationId xmlns:p14="http://schemas.microsoft.com/office/powerpoint/2010/main" val="265284088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while </a:t>
            </a:r>
            <a:r>
              <a:rPr kumimoji="1" lang="ja-JP" altLang="en-US" dirty="0"/>
              <a:t>文を見てみましょう。</a:t>
            </a:r>
            <a:endParaRPr kumimoji="1" lang="en-US" altLang="ja-JP" dirty="0"/>
          </a:p>
          <a:p>
            <a:r>
              <a:rPr kumimoji="1" lang="en-US" altLang="ja-JP" dirty="0"/>
              <a:t>while </a:t>
            </a:r>
            <a:r>
              <a:rPr kumimoji="1" lang="ja-JP" altLang="en-US" dirty="0"/>
              <a:t>文は、条件式が </a:t>
            </a:r>
            <a:r>
              <a:rPr kumimoji="1" lang="en-US" altLang="ja-JP" dirty="0"/>
              <a:t>true </a:t>
            </a:r>
            <a:r>
              <a:rPr kumimoji="1" lang="ja-JP" altLang="en-US" dirty="0"/>
              <a:t>であれば </a:t>
            </a:r>
            <a:r>
              <a:rPr kumimoji="1" lang="en-US" altLang="ja-JP" dirty="0"/>
              <a:t>&lt;Statement&gt; </a:t>
            </a:r>
            <a:r>
              <a:rPr kumimoji="1" lang="ja-JP" altLang="en-US" dirty="0"/>
              <a:t>を実行し、</a:t>
            </a:r>
            <a:endParaRPr kumimoji="1" lang="en-US" altLang="ja-JP" dirty="0"/>
          </a:p>
          <a:p>
            <a:r>
              <a:rPr kumimoji="1" lang="ja-JP" altLang="en-US" dirty="0"/>
              <a:t>再度条件式の判定をします。</a:t>
            </a:r>
            <a:endParaRPr kumimoji="1" lang="en-US" altLang="ja-JP" dirty="0"/>
          </a:p>
          <a:p>
            <a:r>
              <a:rPr kumimoji="1" lang="en-US" altLang="ja-JP" dirty="0"/>
              <a:t>while </a:t>
            </a:r>
            <a:r>
              <a:rPr kumimoji="1" lang="ja-JP" altLang="en-US" dirty="0"/>
              <a:t>文のアセンブラコードは、条件式のコード、</a:t>
            </a:r>
            <a:r>
              <a:rPr kumimoji="1" lang="en-US" altLang="ja-JP" dirty="0"/>
              <a:t>BEQ, &lt;Statement&gt; </a:t>
            </a:r>
            <a:r>
              <a:rPr kumimoji="1" lang="ja-JP" altLang="en-US" dirty="0"/>
              <a:t>のコード、</a:t>
            </a:r>
            <a:r>
              <a:rPr kumimoji="1" lang="en-US" altLang="ja-JP" dirty="0"/>
              <a:t>JUMP </a:t>
            </a:r>
            <a:r>
              <a:rPr kumimoji="1" lang="ja-JP" altLang="en-US" dirty="0"/>
              <a:t>となります。</a:t>
            </a:r>
            <a:endParaRPr kumimoji="1" lang="en-US" altLang="ja-JP" dirty="0"/>
          </a:p>
          <a:p>
            <a:r>
              <a:rPr kumimoji="1" lang="ja-JP" altLang="en-US" dirty="0"/>
              <a:t>条件式が </a:t>
            </a:r>
            <a:r>
              <a:rPr kumimoji="1" lang="en-US" altLang="ja-JP" dirty="0"/>
              <a:t>false, 0 </a:t>
            </a:r>
            <a:r>
              <a:rPr kumimoji="1" lang="ja-JP" altLang="en-US" dirty="0"/>
              <a:t>であれば </a:t>
            </a:r>
            <a:r>
              <a:rPr kumimoji="1" lang="en-US" altLang="ja-JP" dirty="0"/>
              <a:t>while </a:t>
            </a:r>
            <a:r>
              <a:rPr kumimoji="1" lang="ja-JP" altLang="en-US" dirty="0"/>
              <a:t>文から出ますので、</a:t>
            </a:r>
            <a:endParaRPr kumimoji="1" lang="en-US" altLang="ja-JP" dirty="0"/>
          </a:p>
          <a:p>
            <a:r>
              <a:rPr kumimoji="1" lang="en-US" altLang="ja-JP" dirty="0"/>
              <a:t>BEQ </a:t>
            </a:r>
            <a:r>
              <a:rPr kumimoji="1" lang="ja-JP" altLang="en-US" dirty="0"/>
              <a:t>で </a:t>
            </a:r>
            <a:r>
              <a:rPr kumimoji="1" lang="en-US" altLang="ja-JP" dirty="0"/>
              <a:t>while</a:t>
            </a:r>
            <a:r>
              <a:rPr kumimoji="1" lang="ja-JP" altLang="en-US" dirty="0"/>
              <a:t>文の外へ分岐します。</a:t>
            </a:r>
            <a:endParaRPr kumimoji="1" lang="en-US" altLang="ja-JP" dirty="0"/>
          </a:p>
          <a:p>
            <a:r>
              <a:rPr kumimoji="1" lang="ja-JP" altLang="en-US" dirty="0"/>
              <a:t>最後の </a:t>
            </a:r>
            <a:r>
              <a:rPr kumimoji="1" lang="en-US" altLang="ja-JP" dirty="0"/>
              <a:t>JUMP </a:t>
            </a:r>
            <a:r>
              <a:rPr kumimoji="1" lang="ja-JP" altLang="en-US" dirty="0"/>
              <a:t>命令は、</a:t>
            </a:r>
            <a:endParaRPr kumimoji="1" lang="en-US" altLang="ja-JP" dirty="0"/>
          </a:p>
          <a:p>
            <a:r>
              <a:rPr kumimoji="1" lang="en-US" altLang="ja-JP" dirty="0"/>
              <a:t>&lt;Statement&gt;</a:t>
            </a:r>
            <a:r>
              <a:rPr kumimoji="1" lang="ja-JP" altLang="en-US" dirty="0"/>
              <a:t> 実行後に</a:t>
            </a:r>
            <a:endParaRPr kumimoji="1" lang="en-US" altLang="ja-JP" dirty="0"/>
          </a:p>
          <a:p>
            <a:r>
              <a:rPr kumimoji="1" lang="ja-JP" altLang="en-US" dirty="0"/>
              <a:t>再度条件式を判定するため、条件式にジャンプします。</a:t>
            </a:r>
            <a:endParaRPr kumimoji="1" lang="en-US" altLang="ja-JP" dirty="0"/>
          </a:p>
          <a:p>
            <a:r>
              <a:rPr kumimoji="1" lang="ja-JP" altLang="en-US" dirty="0"/>
              <a:t>ですので、</a:t>
            </a:r>
            <a:r>
              <a:rPr kumimoji="1" lang="en-US" altLang="ja-JP" dirty="0"/>
              <a:t>BEQ </a:t>
            </a:r>
            <a:r>
              <a:rPr kumimoji="1" lang="ja-JP" altLang="en-US" dirty="0"/>
              <a:t>は </a:t>
            </a:r>
            <a:r>
              <a:rPr kumimoji="1" lang="en-US" altLang="ja-JP" dirty="0"/>
              <a:t>JUMP </a:t>
            </a:r>
            <a:r>
              <a:rPr kumimoji="1" lang="ja-JP" altLang="en-US" dirty="0"/>
              <a:t>の次の行へ飛び、</a:t>
            </a:r>
            <a:r>
              <a:rPr kumimoji="1" lang="en-US" altLang="ja-JP" dirty="0"/>
              <a:t>JUMP </a:t>
            </a:r>
            <a:r>
              <a:rPr kumimoji="1" lang="ja-JP" altLang="en-US" dirty="0"/>
              <a:t>は条件式に飛びます。</a:t>
            </a:r>
            <a:endParaRPr kumimoji="1" lang="en-US" altLang="ja-JP" dirty="0"/>
          </a:p>
          <a:p>
            <a:r>
              <a:rPr kumimoji="1" lang="en-US" altLang="ja-JP" dirty="0"/>
              <a:t>BEQ </a:t>
            </a:r>
            <a:r>
              <a:rPr kumimoji="1" lang="ja-JP" altLang="en-US" dirty="0"/>
              <a:t>の飛び先は、</a:t>
            </a:r>
            <a:r>
              <a:rPr kumimoji="1" lang="en-US" altLang="ja-JP" dirty="0"/>
              <a:t>&lt;Statement&gt; </a:t>
            </a:r>
            <a:r>
              <a:rPr kumimoji="1" lang="ja-JP" altLang="en-US" dirty="0"/>
              <a:t>のコードを作るまでわかりませんので、</a:t>
            </a:r>
            <a:endParaRPr kumimoji="1" lang="en-US" altLang="ja-JP" dirty="0"/>
          </a:p>
          <a:p>
            <a:r>
              <a:rPr kumimoji="1" lang="ja-JP" altLang="en-US" dirty="0"/>
              <a:t>後から書き換えます。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72</a:t>
            </a:fld>
            <a:endParaRPr kumimoji="1" lang="ja-JP" altLang="en-US"/>
          </a:p>
        </p:txBody>
      </p:sp>
    </p:spTree>
    <p:extLst>
      <p:ext uri="{BB962C8B-B14F-4D97-AF65-F5344CB8AC3E}">
        <p14:creationId xmlns:p14="http://schemas.microsoft.com/office/powerpoint/2010/main" val="352519919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 </a:t>
            </a:r>
            <a:r>
              <a:rPr kumimoji="1" lang="en-US" altLang="ja-JP" dirty="0"/>
              <a:t>while </a:t>
            </a:r>
            <a:r>
              <a:rPr kumimoji="1" lang="ja-JP" altLang="en-US" dirty="0"/>
              <a:t>文のコードを考えます。</a:t>
            </a:r>
            <a:endParaRPr kumimoji="1" lang="en-US" altLang="ja-JP" dirty="0"/>
          </a:p>
          <a:p>
            <a:r>
              <a:rPr kumimoji="1" lang="ja-JP" altLang="en-US" dirty="0"/>
              <a:t>条件式が </a:t>
            </a:r>
            <a:r>
              <a:rPr kumimoji="1" lang="en-US" altLang="ja-JP" dirty="0"/>
              <a:t>f </a:t>
            </a:r>
            <a:r>
              <a:rPr kumimoji="1" lang="ja-JP" altLang="en-US" dirty="0"/>
              <a:t>ですので、まず </a:t>
            </a:r>
            <a:r>
              <a:rPr kumimoji="1" lang="en-US" altLang="ja-JP" dirty="0"/>
              <a:t>f </a:t>
            </a:r>
            <a:r>
              <a:rPr kumimoji="1" lang="ja-JP" altLang="en-US" dirty="0"/>
              <a:t>の右辺値を積みます。</a:t>
            </a:r>
            <a:endParaRPr kumimoji="1" lang="en-US" altLang="ja-JP" dirty="0"/>
          </a:p>
          <a:p>
            <a:r>
              <a:rPr kumimoji="1" lang="ja-JP" altLang="en-US" dirty="0"/>
              <a:t>その後に </a:t>
            </a:r>
            <a:r>
              <a:rPr kumimoji="1" lang="en-US" altLang="ja-JP" dirty="0"/>
              <a:t>BEQ </a:t>
            </a:r>
            <a:r>
              <a:rPr kumimoji="1" lang="ja-JP" altLang="en-US" dirty="0"/>
              <a:t>が来ますが、この時点では分岐先は不明です。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73</a:t>
            </a:fld>
            <a:endParaRPr kumimoji="1" lang="ja-JP" altLang="en-US"/>
          </a:p>
        </p:txBody>
      </p:sp>
    </p:spTree>
    <p:extLst>
      <p:ext uri="{BB962C8B-B14F-4D97-AF65-F5344CB8AC3E}">
        <p14:creationId xmlns:p14="http://schemas.microsoft.com/office/powerpoint/2010/main" val="334805715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&lt;Statement&gt; </a:t>
            </a:r>
            <a:r>
              <a:rPr kumimoji="1" lang="ja-JP" altLang="en-US" dirty="0"/>
              <a:t>のコードを作成し、最後に</a:t>
            </a:r>
            <a:r>
              <a:rPr kumimoji="1" lang="en-US" altLang="ja-JP" dirty="0"/>
              <a:t>JUMP </a:t>
            </a:r>
            <a:r>
              <a:rPr kumimoji="1" lang="ja-JP" altLang="en-US" dirty="0"/>
              <a:t>を付けます。</a:t>
            </a:r>
            <a:endParaRPr kumimoji="1" lang="en-US" altLang="ja-JP" dirty="0"/>
          </a:p>
          <a:p>
            <a:r>
              <a:rPr kumimoji="1" lang="en-US" altLang="ja-JP" dirty="0"/>
              <a:t>JUMP </a:t>
            </a:r>
            <a:r>
              <a:rPr kumimoji="1" lang="ja-JP" altLang="en-US" dirty="0"/>
              <a:t>の飛び先は条件式ですので、</a:t>
            </a:r>
            <a:r>
              <a:rPr kumimoji="1" lang="en-US" altLang="ja-JP" dirty="0" err="1"/>
              <a:t>whle</a:t>
            </a:r>
            <a:r>
              <a:rPr kumimoji="1" lang="ja-JP" altLang="en-US" dirty="0"/>
              <a:t>文の先頭、</a:t>
            </a:r>
            <a:r>
              <a:rPr kumimoji="1" lang="en-US" altLang="ja-JP" dirty="0"/>
              <a:t>100</a:t>
            </a:r>
            <a:r>
              <a:rPr kumimoji="1" lang="ja-JP" altLang="en-US" dirty="0"/>
              <a:t>行目に飛びます。</a:t>
            </a:r>
            <a:endParaRPr kumimoji="1" lang="en-US" altLang="ja-JP" dirty="0"/>
          </a:p>
          <a:p>
            <a:r>
              <a:rPr kumimoji="1" lang="ja-JP" altLang="en-US" dirty="0"/>
              <a:t>さて、</a:t>
            </a:r>
            <a:r>
              <a:rPr kumimoji="1" lang="en-US" altLang="ja-JP" dirty="0"/>
              <a:t>JUMP </a:t>
            </a:r>
            <a:r>
              <a:rPr kumimoji="1" lang="ja-JP" altLang="en-US" dirty="0"/>
              <a:t>まで作れば、</a:t>
            </a:r>
            <a:r>
              <a:rPr kumimoji="1" lang="en-US" altLang="ja-JP" dirty="0"/>
              <a:t>BEQ </a:t>
            </a:r>
            <a:r>
              <a:rPr kumimoji="1" lang="ja-JP" altLang="en-US" dirty="0"/>
              <a:t>の飛び先が決定できます。</a:t>
            </a:r>
            <a:endParaRPr kumimoji="1" lang="en-US" altLang="ja-JP" dirty="0"/>
          </a:p>
          <a:p>
            <a:r>
              <a:rPr kumimoji="1" lang="ja-JP" altLang="en-US" dirty="0"/>
              <a:t>この場合ですと、</a:t>
            </a:r>
            <a:r>
              <a:rPr kumimoji="1" lang="en-US" altLang="ja-JP" dirty="0"/>
              <a:t>106 </a:t>
            </a:r>
            <a:r>
              <a:rPr kumimoji="1" lang="ja-JP" altLang="en-US" dirty="0"/>
              <a:t>行目に </a:t>
            </a:r>
            <a:r>
              <a:rPr kumimoji="1" lang="en-US" altLang="ja-JP" dirty="0"/>
              <a:t>JUMP </a:t>
            </a:r>
            <a:r>
              <a:rPr kumimoji="1" lang="ja-JP" altLang="en-US" dirty="0"/>
              <a:t>が来ていますので、</a:t>
            </a:r>
            <a:endParaRPr kumimoji="1" lang="en-US" altLang="ja-JP" dirty="0"/>
          </a:p>
          <a:p>
            <a:r>
              <a:rPr kumimoji="1" lang="en-US" altLang="ja-JP" dirty="0"/>
              <a:t>BEQ </a:t>
            </a:r>
            <a:r>
              <a:rPr kumimoji="1" lang="ja-JP" altLang="en-US" dirty="0"/>
              <a:t>の飛び先は </a:t>
            </a:r>
            <a:r>
              <a:rPr kumimoji="1" lang="en-US" altLang="ja-JP" dirty="0"/>
              <a:t>JUMP </a:t>
            </a:r>
            <a:r>
              <a:rPr kumimoji="1" lang="ja-JP" altLang="en-US" dirty="0"/>
              <a:t>のの次の行、</a:t>
            </a:r>
            <a:r>
              <a:rPr kumimoji="1" lang="en-US" altLang="ja-JP" dirty="0"/>
              <a:t>107 </a:t>
            </a:r>
            <a:r>
              <a:rPr kumimoji="1" lang="ja-JP" altLang="en-US" dirty="0"/>
              <a:t>行目に飛べばいいことがわかります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74</a:t>
            </a:fld>
            <a:endParaRPr kumimoji="1" lang="ja-JP" altLang="en-US"/>
          </a:p>
        </p:txBody>
      </p:sp>
    </p:spTree>
    <p:extLst>
      <p:ext uri="{BB962C8B-B14F-4D97-AF65-F5344CB8AC3E}">
        <p14:creationId xmlns:p14="http://schemas.microsoft.com/office/powerpoint/2010/main" val="162871559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a:t>
            </a:r>
            <a:r>
              <a:rPr kumimoji="1" lang="en-US" altLang="ja-JP" dirty="0"/>
              <a:t>101</a:t>
            </a:r>
            <a:r>
              <a:rPr kumimoji="1" lang="ja-JP" altLang="en-US" dirty="0"/>
              <a:t> 行目に戻って、</a:t>
            </a:r>
            <a:r>
              <a:rPr kumimoji="1" lang="en-US" altLang="ja-JP" dirty="0"/>
              <a:t>BEQ </a:t>
            </a:r>
            <a:r>
              <a:rPr kumimoji="1" lang="ja-JP" altLang="en-US" dirty="0"/>
              <a:t>の飛び先を </a:t>
            </a:r>
            <a:r>
              <a:rPr kumimoji="1" lang="en-US" altLang="ja-JP" dirty="0"/>
              <a:t>107 </a:t>
            </a:r>
            <a:r>
              <a:rPr kumimoji="1" lang="ja-JP" altLang="en-US" dirty="0"/>
              <a:t>行目に書き換えます。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75</a:t>
            </a:fld>
            <a:endParaRPr kumimoji="1" lang="ja-JP" altLang="en-US"/>
          </a:p>
        </p:txBody>
      </p:sp>
    </p:spTree>
    <p:extLst>
      <p:ext uri="{BB962C8B-B14F-4D97-AF65-F5344CB8AC3E}">
        <p14:creationId xmlns:p14="http://schemas.microsoft.com/office/powerpoint/2010/main" val="333926610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t>
            </a:r>
            <a:r>
              <a:rPr kumimoji="1" lang="ja-JP" altLang="en-US" dirty="0"/>
              <a:t>文と </a:t>
            </a:r>
            <a:r>
              <a:rPr kumimoji="1" lang="en-US" altLang="ja-JP" dirty="0"/>
              <a:t>while </a:t>
            </a:r>
            <a:r>
              <a:rPr kumimoji="1" lang="ja-JP" altLang="en-US" dirty="0"/>
              <a:t>文をのアセンブラコードを比べてみましょう。</a:t>
            </a:r>
            <a:endParaRPr kumimoji="1" lang="en-US" altLang="ja-JP" dirty="0"/>
          </a:p>
          <a:p>
            <a:r>
              <a:rPr kumimoji="1" lang="en-US" altLang="ja-JP" dirty="0"/>
              <a:t>if </a:t>
            </a:r>
            <a:r>
              <a:rPr kumimoji="1" lang="ja-JP" altLang="en-US" dirty="0"/>
              <a:t>文は、条件式のコード、</a:t>
            </a:r>
            <a:r>
              <a:rPr kumimoji="1" lang="en-US" altLang="ja-JP" dirty="0"/>
              <a:t>BEQ</a:t>
            </a:r>
            <a:r>
              <a:rPr kumimoji="1" lang="ja-JP" altLang="en-US" dirty="0"/>
              <a:t>、</a:t>
            </a:r>
            <a:r>
              <a:rPr kumimoji="1" lang="en-US" altLang="ja-JP" dirty="0"/>
              <a:t>&lt;Statement&gt; </a:t>
            </a:r>
            <a:r>
              <a:rPr kumimoji="1" lang="ja-JP" altLang="en-US" dirty="0"/>
              <a:t>のコードです。</a:t>
            </a:r>
            <a:endParaRPr kumimoji="1" lang="en-US" altLang="ja-JP" dirty="0"/>
          </a:p>
          <a:p>
            <a:r>
              <a:rPr kumimoji="1" lang="en-US" altLang="ja-JP" dirty="0"/>
              <a:t>while </a:t>
            </a:r>
            <a:r>
              <a:rPr kumimoji="1" lang="ja-JP" altLang="en-US" dirty="0"/>
              <a:t>文は、条件式のコード、</a:t>
            </a:r>
            <a:r>
              <a:rPr kumimoji="1" lang="en-US" altLang="ja-JP" dirty="0"/>
              <a:t>BEQ</a:t>
            </a:r>
            <a:r>
              <a:rPr kumimoji="1" lang="ja-JP" altLang="en-US" dirty="0"/>
              <a:t>、</a:t>
            </a:r>
            <a:r>
              <a:rPr kumimoji="1" lang="en-US" altLang="ja-JP" dirty="0"/>
              <a:t>&lt;Statement&gt; </a:t>
            </a:r>
            <a:r>
              <a:rPr kumimoji="1" lang="ja-JP" altLang="en-US" dirty="0"/>
              <a:t>のコード、</a:t>
            </a:r>
            <a:r>
              <a:rPr kumimoji="1" lang="en-US" altLang="ja-JP" dirty="0"/>
              <a:t>JUMP </a:t>
            </a:r>
            <a:r>
              <a:rPr kumimoji="1" lang="ja-JP" altLang="en-US" dirty="0"/>
              <a:t>です。</a:t>
            </a:r>
            <a:endParaRPr kumimoji="1" lang="en-US" altLang="ja-JP" dirty="0"/>
          </a:p>
          <a:p>
            <a:r>
              <a:rPr kumimoji="1" lang="ja-JP" altLang="en-US" dirty="0"/>
              <a:t>左右を見比べると、</a:t>
            </a:r>
            <a:r>
              <a:rPr kumimoji="1" lang="en-US" altLang="ja-JP" dirty="0"/>
              <a:t>if </a:t>
            </a:r>
            <a:r>
              <a:rPr kumimoji="1" lang="ja-JP" altLang="en-US" dirty="0"/>
              <a:t>文と </a:t>
            </a:r>
            <a:r>
              <a:rPr kumimoji="1" lang="en-US" altLang="ja-JP" dirty="0" err="1"/>
              <a:t>whie</a:t>
            </a:r>
            <a:r>
              <a:rPr kumimoji="1" lang="en-US" altLang="ja-JP" dirty="0"/>
              <a:t> </a:t>
            </a:r>
            <a:r>
              <a:rPr kumimoji="1" lang="ja-JP" altLang="en-US" dirty="0"/>
              <a:t>文の違いは、最後に </a:t>
            </a:r>
            <a:r>
              <a:rPr kumimoji="1" lang="en-US" altLang="ja-JP" dirty="0"/>
              <a:t>JUMP </a:t>
            </a:r>
            <a:r>
              <a:rPr kumimoji="1" lang="ja-JP" altLang="en-US" dirty="0"/>
              <a:t>命令があるか無いかだけです。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76</a:t>
            </a:fld>
            <a:endParaRPr kumimoji="1" lang="ja-JP" altLang="en-US"/>
          </a:p>
        </p:txBody>
      </p:sp>
    </p:spTree>
    <p:extLst>
      <p:ext uri="{BB962C8B-B14F-4D97-AF65-F5344CB8AC3E}">
        <p14:creationId xmlns:p14="http://schemas.microsoft.com/office/powerpoint/2010/main" val="79591639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for </a:t>
            </a:r>
            <a:r>
              <a:rPr kumimoji="1" lang="ja-JP" altLang="en-US" dirty="0"/>
              <a:t>文です。</a:t>
            </a:r>
            <a:endParaRPr kumimoji="1" lang="en-US" altLang="ja-JP" dirty="0"/>
          </a:p>
          <a:p>
            <a:r>
              <a:rPr kumimoji="1" lang="en-US" altLang="ja-JP" dirty="0"/>
              <a:t>for </a:t>
            </a:r>
            <a:r>
              <a:rPr kumimoji="1" lang="ja-JP" altLang="en-US" dirty="0"/>
              <a:t>文のアセンブラコードは下のようになります。</a:t>
            </a:r>
            <a:endParaRPr kumimoji="1" lang="en-US" altLang="ja-JP" dirty="0"/>
          </a:p>
          <a:p>
            <a:r>
              <a:rPr kumimoji="1" lang="en-US" altLang="ja-JP" dirty="0"/>
              <a:t>for</a:t>
            </a:r>
            <a:r>
              <a:rPr kumimoji="1" lang="ja-JP" altLang="en-US" dirty="0"/>
              <a:t> 文は</a:t>
            </a:r>
            <a:r>
              <a:rPr kumimoji="1" lang="en-US" altLang="ja-JP" dirty="0"/>
              <a:t> JUMP </a:t>
            </a:r>
            <a:r>
              <a:rPr kumimoji="1" lang="ja-JP" altLang="en-US" dirty="0"/>
              <a:t>や </a:t>
            </a:r>
            <a:r>
              <a:rPr kumimoji="1" lang="en-US" altLang="ja-JP" dirty="0"/>
              <a:t>BEQ </a:t>
            </a:r>
            <a:r>
              <a:rPr kumimoji="1" lang="ja-JP" altLang="en-US" dirty="0"/>
              <a:t>があちこちにあって飛び先が少しややこしいですね。</a:t>
            </a:r>
            <a:endParaRPr kumimoji="1" lang="en-US" altLang="ja-JP" dirty="0"/>
          </a:p>
          <a:p>
            <a:r>
              <a:rPr kumimoji="1" lang="ja-JP" altLang="en-US" dirty="0"/>
              <a:t>飛び先のラベルが</a:t>
            </a:r>
            <a:r>
              <a:rPr kumimoji="1" lang="en-US" altLang="ja-JP" dirty="0"/>
              <a:t>4</a:t>
            </a:r>
            <a:r>
              <a:rPr kumimoji="1" lang="ja-JP" altLang="en-US" dirty="0"/>
              <a:t>つもあります。</a:t>
            </a:r>
            <a:endParaRPr kumimoji="1" lang="en-US" altLang="ja-JP" dirty="0"/>
          </a:p>
          <a:p>
            <a:r>
              <a:rPr kumimoji="1" lang="en-US" altLang="ja-JP" dirty="0"/>
              <a:t>for </a:t>
            </a:r>
            <a:r>
              <a:rPr kumimoji="1" lang="ja-JP" altLang="en-US" dirty="0"/>
              <a:t>文は先頭に</a:t>
            </a:r>
            <a:r>
              <a:rPr kumimoji="1" lang="en-US" altLang="ja-JP" dirty="0"/>
              <a:t>3</a:t>
            </a:r>
            <a:r>
              <a:rPr kumimoji="1" lang="ja-JP" altLang="en-US" dirty="0"/>
              <a:t>つの文が並んでいます。</a:t>
            </a:r>
            <a:endParaRPr kumimoji="1" lang="en-US" altLang="ja-JP" dirty="0"/>
          </a:p>
          <a:p>
            <a:r>
              <a:rPr kumimoji="1" lang="ja-JP" altLang="en-US" dirty="0"/>
              <a:t>まず、</a:t>
            </a:r>
            <a:r>
              <a:rPr kumimoji="1" lang="en-US" altLang="ja-JP" dirty="0"/>
              <a:t>for </a:t>
            </a:r>
            <a:r>
              <a:rPr kumimoji="1" lang="ja-JP" altLang="en-US" dirty="0"/>
              <a:t>文の開始時に、式</a:t>
            </a:r>
            <a:r>
              <a:rPr kumimoji="1" lang="en-US" altLang="ja-JP" dirty="0"/>
              <a:t>1</a:t>
            </a:r>
            <a:r>
              <a:rPr kumimoji="1" lang="ja-JP" altLang="en-US" dirty="0"/>
              <a:t>を実行します。</a:t>
            </a:r>
            <a:endParaRPr kumimoji="1" lang="en-US" altLang="ja-JP" dirty="0"/>
          </a:p>
          <a:p>
            <a:r>
              <a:rPr kumimoji="1" lang="ja-JP" altLang="en-US" dirty="0"/>
              <a:t>式</a:t>
            </a:r>
            <a:r>
              <a:rPr kumimoji="1" lang="en-US" altLang="ja-JP" dirty="0"/>
              <a:t>2</a:t>
            </a:r>
            <a:r>
              <a:rPr kumimoji="1" lang="ja-JP" altLang="en-US" dirty="0"/>
              <a:t>は条件式ですので、式の値が </a:t>
            </a:r>
            <a:r>
              <a:rPr kumimoji="1" lang="en-US" altLang="ja-JP" dirty="0"/>
              <a:t>true </a:t>
            </a:r>
            <a:r>
              <a:rPr kumimoji="1" lang="ja-JP" altLang="en-US" dirty="0"/>
              <a:t>なら</a:t>
            </a:r>
            <a:r>
              <a:rPr kumimoji="1" lang="en-US" altLang="ja-JP" dirty="0"/>
              <a:t>&lt;Statement&gt;</a:t>
            </a:r>
            <a:r>
              <a:rPr kumimoji="1" lang="ja-JP" altLang="en-US" dirty="0"/>
              <a:t>へ、</a:t>
            </a:r>
            <a:r>
              <a:rPr kumimoji="1" lang="en-US" altLang="ja-JP" dirty="0"/>
              <a:t>false </a:t>
            </a:r>
            <a:r>
              <a:rPr kumimoji="1" lang="ja-JP" altLang="en-US" dirty="0"/>
              <a:t>なら </a:t>
            </a:r>
            <a:r>
              <a:rPr kumimoji="1" lang="en-US" altLang="ja-JP" dirty="0"/>
              <a:t>for </a:t>
            </a:r>
            <a:r>
              <a:rPr kumimoji="1" lang="ja-JP" altLang="en-US" dirty="0"/>
              <a:t>文の外へ飛びます。</a:t>
            </a:r>
            <a:endParaRPr kumimoji="1" lang="en-US" altLang="ja-JP" dirty="0"/>
          </a:p>
          <a:p>
            <a:r>
              <a:rPr kumimoji="1" lang="en-US" altLang="ja-JP" dirty="0"/>
              <a:t>BEQ </a:t>
            </a:r>
            <a:r>
              <a:rPr kumimoji="1" lang="ja-JP" altLang="en-US" dirty="0"/>
              <a:t>で</a:t>
            </a:r>
            <a:r>
              <a:rPr kumimoji="1" lang="en-US" altLang="ja-JP" dirty="0"/>
              <a:t>for</a:t>
            </a:r>
            <a:r>
              <a:rPr kumimoji="1" lang="ja-JP" altLang="en-US" dirty="0"/>
              <a:t>文の外へ飛び、その後に</a:t>
            </a:r>
            <a:r>
              <a:rPr kumimoji="1" lang="en-US" altLang="ja-JP" dirty="0"/>
              <a:t>JUMP </a:t>
            </a:r>
            <a:r>
              <a:rPr kumimoji="1" lang="ja-JP" altLang="en-US" dirty="0"/>
              <a:t>で</a:t>
            </a:r>
            <a:r>
              <a:rPr kumimoji="1" lang="en-US" altLang="ja-JP" dirty="0"/>
              <a:t>&lt;Statement&gt; </a:t>
            </a:r>
            <a:r>
              <a:rPr kumimoji="1" lang="ja-JP" altLang="en-US" dirty="0"/>
              <a:t>へ飛びます。</a:t>
            </a:r>
            <a:endParaRPr kumimoji="1" lang="en-US" altLang="ja-JP" dirty="0"/>
          </a:p>
          <a:p>
            <a:r>
              <a:rPr kumimoji="1" lang="en-US" altLang="ja-JP" dirty="0"/>
              <a:t>&lt;Statement&gt; </a:t>
            </a:r>
            <a:r>
              <a:rPr kumimoji="1" lang="ja-JP" altLang="en-US" dirty="0"/>
              <a:t>実行後、式</a:t>
            </a:r>
            <a:r>
              <a:rPr kumimoji="1" lang="en-US" altLang="ja-JP" dirty="0"/>
              <a:t>3</a:t>
            </a:r>
            <a:r>
              <a:rPr kumimoji="1" lang="ja-JP" altLang="en-US" dirty="0"/>
              <a:t>を実行しますので、</a:t>
            </a:r>
            <a:r>
              <a:rPr kumimoji="1" lang="en-US" altLang="ja-JP" dirty="0"/>
              <a:t>JUMP </a:t>
            </a:r>
            <a:r>
              <a:rPr kumimoji="1" lang="ja-JP" altLang="en-US" dirty="0"/>
              <a:t>で式</a:t>
            </a:r>
            <a:r>
              <a:rPr kumimoji="1" lang="en-US" altLang="ja-JP" dirty="0"/>
              <a:t>3</a:t>
            </a:r>
            <a:r>
              <a:rPr kumimoji="1" lang="ja-JP" altLang="en-US" dirty="0"/>
              <a:t>へ飛びます。</a:t>
            </a:r>
            <a:endParaRPr kumimoji="1" lang="en-US" altLang="ja-JP" dirty="0"/>
          </a:p>
          <a:p>
            <a:r>
              <a:rPr kumimoji="1" lang="ja-JP" altLang="en-US" dirty="0"/>
              <a:t>式</a:t>
            </a:r>
            <a:r>
              <a:rPr kumimoji="1" lang="en-US" altLang="ja-JP" dirty="0"/>
              <a:t>3</a:t>
            </a:r>
            <a:r>
              <a:rPr kumimoji="1" lang="ja-JP" altLang="en-US" dirty="0"/>
              <a:t>実行後は、再び条件判定ですので、</a:t>
            </a:r>
            <a:r>
              <a:rPr kumimoji="1" lang="en-US" altLang="ja-JP" dirty="0"/>
              <a:t>JUMP </a:t>
            </a:r>
            <a:r>
              <a:rPr kumimoji="1" lang="ja-JP" altLang="en-US" dirty="0"/>
              <a:t>で式</a:t>
            </a:r>
            <a:r>
              <a:rPr kumimoji="1" lang="en-US" altLang="ja-JP" dirty="0"/>
              <a:t>2</a:t>
            </a:r>
            <a:r>
              <a:rPr kumimoji="1" lang="ja-JP" altLang="en-US" dirty="0"/>
              <a:t>へ飛びます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77</a:t>
            </a:fld>
            <a:endParaRPr kumimoji="1" lang="ja-JP" altLang="en-US"/>
          </a:p>
        </p:txBody>
      </p:sp>
    </p:spTree>
    <p:extLst>
      <p:ext uri="{BB962C8B-B14F-4D97-AF65-F5344CB8AC3E}">
        <p14:creationId xmlns:p14="http://schemas.microsoft.com/office/powerpoint/2010/main" val="305076369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a:t>
            </a:r>
            <a:r>
              <a:rPr kumimoji="1" lang="ja-JP" altLang="en-US" dirty="0"/>
              <a:t>文は初期式の部分を変数宣言にすることもできます。</a:t>
            </a:r>
            <a:endParaRPr kumimoji="1" lang="en-US" altLang="ja-JP" dirty="0"/>
          </a:p>
          <a:p>
            <a:r>
              <a:rPr kumimoji="1" lang="ja-JP" altLang="en-US" dirty="0"/>
              <a:t>変数宣言が来た場合は、初期式のコードの部分を変数宣言のコードに置き換えます。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78</a:t>
            </a:fld>
            <a:endParaRPr kumimoji="1" lang="ja-JP" altLang="en-US"/>
          </a:p>
        </p:txBody>
      </p:sp>
    </p:spTree>
    <p:extLst>
      <p:ext uri="{BB962C8B-B14F-4D97-AF65-F5344CB8AC3E}">
        <p14:creationId xmlns:p14="http://schemas.microsoft.com/office/powerpoint/2010/main" val="336822470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次は前置 </a:t>
            </a:r>
            <a:r>
              <a:rPr kumimoji="1" lang="en-US" altLang="ja-JP" dirty="0"/>
              <a:t>++ </a:t>
            </a:r>
            <a:r>
              <a:rPr kumimoji="1" lang="ja-JP" altLang="en-US" dirty="0"/>
              <a:t>を見てみましょう。</a:t>
            </a:r>
            <a:endParaRPr kumimoji="1" lang="en-US" altLang="ja-JP" dirty="0"/>
          </a:p>
          <a:p>
            <a:r>
              <a:rPr kumimoji="1" lang="ja-JP" altLang="en-US" dirty="0"/>
              <a:t>前置 </a:t>
            </a:r>
            <a:r>
              <a:rPr kumimoji="1" lang="en-US" altLang="ja-JP" dirty="0"/>
              <a:t>++ </a:t>
            </a:r>
            <a:r>
              <a:rPr kumimoji="1" lang="ja-JP" altLang="en-US" dirty="0"/>
              <a:t>は、変数に</a:t>
            </a:r>
            <a:r>
              <a:rPr kumimoji="1" lang="en-US" altLang="ja-JP" dirty="0"/>
              <a:t>1</a:t>
            </a:r>
            <a:r>
              <a:rPr kumimoji="1" lang="ja-JP" altLang="en-US" dirty="0"/>
              <a:t>を加えます。</a:t>
            </a:r>
            <a:endParaRPr kumimoji="1" lang="en-US" altLang="ja-JP" dirty="0"/>
          </a:p>
          <a:p>
            <a:r>
              <a:rPr kumimoji="1" lang="ja-JP" altLang="en-US" dirty="0"/>
              <a:t>前置 </a:t>
            </a:r>
            <a:r>
              <a:rPr kumimoji="1" lang="en-US" altLang="ja-JP" dirty="0"/>
              <a:t>++ </a:t>
            </a:r>
            <a:r>
              <a:rPr kumimoji="1" lang="ja-JP" altLang="en-US" dirty="0"/>
              <a:t>をした後、スタックトップには、</a:t>
            </a:r>
            <a:r>
              <a:rPr kumimoji="1" lang="en-US" altLang="ja-JP" dirty="0"/>
              <a:t>1</a:t>
            </a:r>
            <a:r>
              <a:rPr kumimoji="1" lang="ja-JP" altLang="en-US" dirty="0"/>
              <a:t>加えた後の値が残ります。</a:t>
            </a:r>
            <a:endParaRPr kumimoji="1" lang="en-US" altLang="ja-JP" dirty="0"/>
          </a:p>
          <a:p>
            <a:r>
              <a:rPr kumimoji="1" lang="ja-JP" altLang="en-US" dirty="0"/>
              <a:t>まずスカラー変数の場合、前置 </a:t>
            </a:r>
            <a:r>
              <a:rPr kumimoji="1" lang="en-US" altLang="ja-JP" dirty="0"/>
              <a:t>++ </a:t>
            </a:r>
            <a:r>
              <a:rPr kumimoji="1" lang="ja-JP" altLang="en-US" dirty="0"/>
              <a:t>は</a:t>
            </a:r>
            <a:r>
              <a:rPr kumimoji="1" lang="en-US" altLang="ja-JP" dirty="0"/>
              <a:t>2</a:t>
            </a:r>
            <a:r>
              <a:rPr kumimoji="1" lang="ja-JP" altLang="en-US" dirty="0"/>
              <a:t>種類の書き方があります。</a:t>
            </a:r>
            <a:endParaRPr kumimoji="1" lang="en-US" altLang="ja-JP" dirty="0"/>
          </a:p>
          <a:p>
            <a:r>
              <a:rPr kumimoji="1" lang="ja-JP" altLang="en-US" dirty="0"/>
              <a:t>一つは、</a:t>
            </a:r>
            <a:endParaRPr kumimoji="1" lang="en-US" altLang="ja-JP" dirty="0"/>
          </a:p>
          <a:p>
            <a:r>
              <a:rPr kumimoji="1" lang="en-US" altLang="ja-JP" dirty="0"/>
              <a:t>PUSHI PUSH INC ASSGN </a:t>
            </a:r>
            <a:r>
              <a:rPr kumimoji="1" lang="ja-JP" altLang="en-US" dirty="0"/>
              <a:t>というコードです。</a:t>
            </a:r>
            <a:endParaRPr kumimoji="1" lang="en-US" altLang="ja-JP" dirty="0"/>
          </a:p>
          <a:p>
            <a:r>
              <a:rPr kumimoji="1" lang="ja-JP" altLang="en-US" dirty="0"/>
              <a:t>もう一つは、</a:t>
            </a:r>
            <a:endParaRPr kumimoji="1" lang="en-US" altLang="ja-JP" dirty="0"/>
          </a:p>
          <a:p>
            <a:r>
              <a:rPr kumimoji="1" lang="en-US" altLang="ja-JP" dirty="0"/>
              <a:t>PUSH INC COPY POP </a:t>
            </a:r>
            <a:r>
              <a:rPr kumimoji="1" lang="ja-JP" altLang="en-US" dirty="0"/>
              <a:t>というコードです。</a:t>
            </a:r>
            <a:endParaRPr kumimoji="1" lang="en-US" altLang="ja-JP" dirty="0"/>
          </a:p>
          <a:p>
            <a:r>
              <a:rPr kumimoji="1" lang="ja-JP" altLang="en-US" dirty="0"/>
              <a:t>それそれのコードの動作を見てみましょう。</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79</a:t>
            </a:fld>
            <a:endParaRPr kumimoji="1" lang="ja-JP" altLang="en-US"/>
          </a:p>
        </p:txBody>
      </p:sp>
    </p:spTree>
    <p:extLst>
      <p:ext uri="{BB962C8B-B14F-4D97-AF65-F5344CB8AC3E}">
        <p14:creationId xmlns:p14="http://schemas.microsoft.com/office/powerpoint/2010/main" val="1218874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Stack</a:t>
            </a:r>
            <a:r>
              <a:rPr kumimoji="1" lang="ja-JP" altLang="en-US" dirty="0"/>
              <a:t> は作業領域です。</a:t>
            </a:r>
            <a:endParaRPr kumimoji="1" lang="en-US" altLang="ja-JP" dirty="0"/>
          </a:p>
          <a:p>
            <a:r>
              <a:rPr kumimoji="1" lang="ja-JP" altLang="en-US" dirty="0"/>
              <a:t>処理中のデータの一時置き場となっています。</a:t>
            </a:r>
            <a:endParaRPr kumimoji="1" lang="en-US" altLang="ja-JP" dirty="0"/>
          </a:p>
          <a:p>
            <a:r>
              <a:rPr kumimoji="1" lang="en-US" altLang="ja-JP" dirty="0"/>
              <a:t>Stack </a:t>
            </a:r>
            <a:r>
              <a:rPr kumimoji="1" lang="ja-JP" altLang="en-US" dirty="0"/>
              <a:t>は </a:t>
            </a:r>
            <a:r>
              <a:rPr kumimoji="1" lang="en-US" altLang="ja-JP" dirty="0"/>
              <a:t>Last In First out </a:t>
            </a:r>
            <a:r>
              <a:rPr kumimoji="1" lang="ja-JP" altLang="en-US" dirty="0"/>
              <a:t>ですので、最後に入れたデータが最初に出てきます。</a:t>
            </a:r>
            <a:endParaRPr kumimoji="1" lang="en-US" altLang="ja-JP" dirty="0"/>
          </a:p>
          <a:p>
            <a:r>
              <a:rPr kumimoji="1" lang="en-US" altLang="ja-JP" dirty="0"/>
              <a:t>Stack Top </a:t>
            </a:r>
            <a:r>
              <a:rPr kumimoji="1" lang="ja-JP" altLang="en-US" dirty="0"/>
              <a:t>は最後に入れたデータの位置を表します。</a:t>
            </a:r>
            <a:endParaRPr kumimoji="1" lang="en-US" altLang="ja-JP" dirty="0"/>
          </a:p>
          <a:p>
            <a:r>
              <a:rPr kumimoji="1" lang="en-US" altLang="ja-JP" dirty="0"/>
              <a:t>Stack Top </a:t>
            </a:r>
            <a:r>
              <a:rPr kumimoji="1" lang="ja-JP" altLang="en-US" dirty="0"/>
              <a:t>はスタックにデータを入れると </a:t>
            </a:r>
            <a:r>
              <a:rPr kumimoji="1" lang="en-US" altLang="ja-JP" dirty="0"/>
              <a:t>1 </a:t>
            </a:r>
            <a:r>
              <a:rPr kumimoji="1" lang="ja-JP" altLang="en-US" dirty="0"/>
              <a:t>増え、スタックからデータを出すと </a:t>
            </a:r>
            <a:r>
              <a:rPr kumimoji="1" lang="en-US" altLang="ja-JP" dirty="0"/>
              <a:t>1 </a:t>
            </a:r>
            <a:r>
              <a:rPr kumimoji="1" lang="ja-JP" altLang="en-US" dirty="0"/>
              <a:t>減ります。</a:t>
            </a:r>
            <a:endParaRPr kumimoji="1" lang="en-US" altLang="ja-JP" dirty="0"/>
          </a:p>
          <a:p>
            <a:r>
              <a:rPr kumimoji="1" lang="ja-JP" altLang="en-US" dirty="0"/>
              <a:t>初期状態では </a:t>
            </a:r>
            <a:r>
              <a:rPr kumimoji="1" lang="en-US" altLang="ja-JP" dirty="0"/>
              <a:t>Stack </a:t>
            </a:r>
            <a:r>
              <a:rPr kumimoji="1" lang="ja-JP" altLang="en-US" dirty="0"/>
              <a:t>には何も入っていません。このとき </a:t>
            </a:r>
            <a:r>
              <a:rPr kumimoji="1" lang="en-US" altLang="ja-JP" dirty="0"/>
              <a:t>Stack Top </a:t>
            </a:r>
            <a:r>
              <a:rPr kumimoji="1" lang="ja-JP" altLang="en-US" dirty="0"/>
              <a:t>は </a:t>
            </a:r>
            <a:r>
              <a:rPr kumimoji="1" lang="en-US" altLang="ja-JP" dirty="0"/>
              <a:t>-1 </a:t>
            </a:r>
            <a:r>
              <a:rPr kumimoji="1" lang="ja-JP" altLang="en-US" dirty="0"/>
              <a:t>になっています。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a:t>
            </a:fld>
            <a:endParaRPr kumimoji="1" lang="ja-JP" altLang="en-US"/>
          </a:p>
        </p:txBody>
      </p:sp>
    </p:spTree>
    <p:extLst>
      <p:ext uri="{BB962C8B-B14F-4D97-AF65-F5344CB8AC3E}">
        <p14:creationId xmlns:p14="http://schemas.microsoft.com/office/powerpoint/2010/main" val="140357082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++y </a:t>
            </a:r>
            <a:r>
              <a:rPr kumimoji="1" lang="ja-JP" altLang="en-US" dirty="0"/>
              <a:t>のアセンブラコードの一つめは</a:t>
            </a:r>
            <a:endParaRPr kumimoji="1" lang="en-US" altLang="ja-JP" dirty="0"/>
          </a:p>
          <a:p>
            <a:r>
              <a:rPr kumimoji="1" lang="en-US" altLang="ja-JP" dirty="0"/>
              <a:t>PUSHI</a:t>
            </a:r>
            <a:r>
              <a:rPr kumimoji="1" lang="ja-JP" altLang="en-US" dirty="0"/>
              <a:t> １</a:t>
            </a:r>
            <a:endParaRPr kumimoji="1" lang="en-US" altLang="ja-JP" dirty="0"/>
          </a:p>
          <a:p>
            <a:r>
              <a:rPr kumimoji="1" lang="en-US" altLang="ja-JP" dirty="0"/>
              <a:t>PUSH</a:t>
            </a:r>
            <a:r>
              <a:rPr kumimoji="1" lang="ja-JP" altLang="en-US" dirty="0"/>
              <a:t> </a:t>
            </a:r>
            <a:r>
              <a:rPr kumimoji="1" lang="en-US" altLang="ja-JP" dirty="0"/>
              <a:t>1</a:t>
            </a:r>
          </a:p>
          <a:p>
            <a:r>
              <a:rPr kumimoji="1" lang="en-US" altLang="ja-JP" dirty="0"/>
              <a:t>INC</a:t>
            </a:r>
          </a:p>
          <a:p>
            <a:r>
              <a:rPr kumimoji="1" lang="en-US" altLang="ja-JP" dirty="0"/>
              <a:t>ASSIGN</a:t>
            </a:r>
          </a:p>
          <a:p>
            <a:r>
              <a:rPr kumimoji="1" lang="ja-JP" altLang="en-US" dirty="0"/>
              <a:t>です。</a:t>
            </a:r>
            <a:endParaRPr kumimoji="1" lang="en-US" altLang="ja-JP" dirty="0"/>
          </a:p>
          <a:p>
            <a:r>
              <a:rPr kumimoji="1" lang="ja-JP" altLang="en-US" dirty="0"/>
              <a:t>このコードの動きをみてみましょう。</a:t>
            </a:r>
            <a:endParaRPr kumimoji="1" lang="en-US" altLang="ja-JP" dirty="0"/>
          </a:p>
          <a:p>
            <a:r>
              <a:rPr kumimoji="1" lang="ja-JP" altLang="en-US" dirty="0"/>
              <a:t>まず </a:t>
            </a:r>
            <a:r>
              <a:rPr kumimoji="1" lang="en-US" altLang="ja-JP" dirty="0"/>
              <a:t>PUSHI </a:t>
            </a:r>
            <a:r>
              <a:rPr kumimoji="1" lang="ja-JP" altLang="en-US" dirty="0"/>
              <a:t>で変数の左辺値を積みます。</a:t>
            </a:r>
            <a:endParaRPr kumimoji="1" lang="en-US" altLang="ja-JP" dirty="0"/>
          </a:p>
          <a:p>
            <a:r>
              <a:rPr kumimoji="1" lang="ja-JP" altLang="en-US" dirty="0"/>
              <a:t>この場合は </a:t>
            </a:r>
            <a:r>
              <a:rPr kumimoji="1" lang="en-US" altLang="ja-JP" dirty="0"/>
              <a:t>y </a:t>
            </a:r>
            <a:r>
              <a:rPr kumimoji="1" lang="ja-JP" altLang="en-US" dirty="0"/>
              <a:t>の番地 </a:t>
            </a:r>
            <a:r>
              <a:rPr kumimoji="1" lang="en-US" altLang="ja-JP" dirty="0"/>
              <a:t>1 </a:t>
            </a:r>
            <a:r>
              <a:rPr kumimoji="1" lang="ja-JP" altLang="en-US" dirty="0"/>
              <a:t>が積まれます。</a:t>
            </a:r>
            <a:endParaRPr kumimoji="1" lang="en-US" altLang="ja-JP" dirty="0"/>
          </a:p>
          <a:p>
            <a:r>
              <a:rPr kumimoji="1" lang="ja-JP" altLang="en-US" dirty="0"/>
              <a:t>次に、</a:t>
            </a:r>
            <a:r>
              <a:rPr kumimoji="1" lang="en-US" altLang="ja-JP" dirty="0"/>
              <a:t>PUSH </a:t>
            </a:r>
            <a:r>
              <a:rPr kumimoji="1" lang="ja-JP" altLang="en-US" dirty="0"/>
              <a:t>で変数の右辺値を積みます。</a:t>
            </a:r>
            <a:endParaRPr kumimoji="1" lang="en-US" altLang="ja-JP" dirty="0"/>
          </a:p>
          <a:p>
            <a:r>
              <a:rPr kumimoji="1" lang="ja-JP" altLang="en-US" dirty="0"/>
              <a:t>この場合は </a:t>
            </a:r>
            <a:r>
              <a:rPr kumimoji="1" lang="en-US" altLang="ja-JP" dirty="0"/>
              <a:t>y </a:t>
            </a:r>
            <a:r>
              <a:rPr kumimoji="1" lang="ja-JP" altLang="en-US" dirty="0"/>
              <a:t>の中身 </a:t>
            </a:r>
            <a:r>
              <a:rPr kumimoji="1" lang="en-US" altLang="ja-JP" dirty="0"/>
              <a:t>5 </a:t>
            </a:r>
            <a:r>
              <a:rPr kumimoji="1" lang="ja-JP" altLang="en-US" dirty="0"/>
              <a:t>が積まれます。</a:t>
            </a:r>
            <a:endParaRPr kumimoji="1" lang="en-US" altLang="ja-JP" dirty="0"/>
          </a:p>
          <a:p>
            <a:r>
              <a:rPr kumimoji="1" lang="en-US" altLang="ja-JP" dirty="0"/>
              <a:t>INC </a:t>
            </a:r>
            <a:r>
              <a:rPr kumimoji="1" lang="ja-JP" altLang="en-US" dirty="0"/>
              <a:t>とすると、スタックトップ値が</a:t>
            </a:r>
            <a:r>
              <a:rPr kumimoji="1" lang="en-US" altLang="ja-JP" dirty="0"/>
              <a:t>1</a:t>
            </a:r>
            <a:r>
              <a:rPr kumimoji="1" lang="ja-JP" altLang="en-US" dirty="0"/>
              <a:t>増えます。</a:t>
            </a:r>
            <a:endParaRPr kumimoji="1" lang="en-US" altLang="ja-JP" dirty="0"/>
          </a:p>
          <a:p>
            <a:r>
              <a:rPr kumimoji="1" lang="ja-JP" altLang="en-US" dirty="0"/>
              <a:t>最後に </a:t>
            </a:r>
            <a:r>
              <a:rPr kumimoji="1" lang="en-US" altLang="ja-JP" dirty="0"/>
              <a:t>ASSIGN </a:t>
            </a:r>
            <a:r>
              <a:rPr kumimoji="1" lang="ja-JP" altLang="en-US" dirty="0"/>
              <a:t>とすると、</a:t>
            </a:r>
            <a:r>
              <a:rPr kumimoji="1" lang="en-US" altLang="ja-JP" dirty="0"/>
              <a:t>y </a:t>
            </a:r>
            <a:r>
              <a:rPr kumimoji="1" lang="ja-JP" altLang="en-US" dirty="0"/>
              <a:t>に </a:t>
            </a:r>
            <a:r>
              <a:rPr kumimoji="1" lang="en-US" altLang="ja-JP" dirty="0"/>
              <a:t>6 </a:t>
            </a:r>
            <a:r>
              <a:rPr kumimoji="1" lang="ja-JP" altLang="en-US" dirty="0"/>
              <a:t>が代入され、</a:t>
            </a:r>
            <a:endParaRPr kumimoji="1" lang="en-US" altLang="ja-JP" dirty="0"/>
          </a:p>
          <a:p>
            <a:r>
              <a:rPr kumimoji="1" lang="ja-JP" altLang="en-US" dirty="0"/>
              <a:t>スタックトップには、</a:t>
            </a:r>
            <a:r>
              <a:rPr kumimoji="1" lang="en-US" altLang="ja-JP" dirty="0"/>
              <a:t>1</a:t>
            </a:r>
            <a:r>
              <a:rPr kumimoji="1" lang="ja-JP" altLang="en-US" dirty="0"/>
              <a:t>増えた後の値、</a:t>
            </a:r>
            <a:r>
              <a:rPr kumimoji="1" lang="en-US" altLang="ja-JP" dirty="0"/>
              <a:t>6</a:t>
            </a:r>
            <a:r>
              <a:rPr kumimoji="1" lang="ja-JP" altLang="en-US" dirty="0"/>
              <a:t>が残ります。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80</a:t>
            </a:fld>
            <a:endParaRPr kumimoji="1" lang="ja-JP" altLang="en-US"/>
          </a:p>
        </p:txBody>
      </p:sp>
    </p:spTree>
    <p:extLst>
      <p:ext uri="{BB962C8B-B14F-4D97-AF65-F5344CB8AC3E}">
        <p14:creationId xmlns:p14="http://schemas.microsoft.com/office/powerpoint/2010/main" val="21232836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++y</a:t>
            </a:r>
            <a:r>
              <a:rPr kumimoji="1" lang="ja-JP" altLang="en-US" dirty="0"/>
              <a:t> のもう一つのアセンブラコードは、</a:t>
            </a:r>
            <a:endParaRPr kumimoji="1" lang="en-US" altLang="ja-JP" dirty="0"/>
          </a:p>
          <a:p>
            <a:r>
              <a:rPr kumimoji="1" lang="en-US" altLang="ja-JP" dirty="0"/>
              <a:t>PUSH 1</a:t>
            </a:r>
          </a:p>
          <a:p>
            <a:r>
              <a:rPr kumimoji="1" lang="en-US" altLang="ja-JP" dirty="0"/>
              <a:t>INC</a:t>
            </a:r>
          </a:p>
          <a:p>
            <a:r>
              <a:rPr kumimoji="1" lang="en-US" altLang="ja-JP" dirty="0"/>
              <a:t>COPY</a:t>
            </a:r>
          </a:p>
          <a:p>
            <a:r>
              <a:rPr kumimoji="1" lang="en-US" altLang="ja-JP" dirty="0"/>
              <a:t>POP1 </a:t>
            </a:r>
            <a:r>
              <a:rPr kumimoji="1" lang="ja-JP" altLang="en-US" dirty="0"/>
              <a:t>となります。</a:t>
            </a:r>
            <a:endParaRPr kumimoji="1" lang="en-US" altLang="ja-JP" dirty="0"/>
          </a:p>
          <a:p>
            <a:r>
              <a:rPr kumimoji="1" lang="ja-JP" altLang="en-US" dirty="0"/>
              <a:t>まず </a:t>
            </a:r>
            <a:r>
              <a:rPr kumimoji="1" lang="en-US" altLang="ja-JP" dirty="0"/>
              <a:t>PUSH </a:t>
            </a:r>
            <a:r>
              <a:rPr kumimoji="1" lang="ja-JP" altLang="en-US" dirty="0"/>
              <a:t>で変数の右辺値を積みます。</a:t>
            </a:r>
            <a:endParaRPr kumimoji="1" lang="en-US" altLang="ja-JP" dirty="0"/>
          </a:p>
          <a:p>
            <a:r>
              <a:rPr kumimoji="1" lang="ja-JP" altLang="en-US" dirty="0"/>
              <a:t>この場合は </a:t>
            </a:r>
            <a:r>
              <a:rPr kumimoji="1" lang="en-US" altLang="ja-JP" dirty="0"/>
              <a:t>y </a:t>
            </a:r>
            <a:r>
              <a:rPr kumimoji="1" lang="ja-JP" altLang="en-US" dirty="0"/>
              <a:t>の中身 </a:t>
            </a:r>
            <a:r>
              <a:rPr kumimoji="1" lang="en-US" altLang="ja-JP" dirty="0"/>
              <a:t>5 </a:t>
            </a:r>
            <a:r>
              <a:rPr kumimoji="1" lang="ja-JP" altLang="en-US" dirty="0"/>
              <a:t>を積みます。</a:t>
            </a:r>
            <a:endParaRPr kumimoji="1" lang="en-US" altLang="ja-JP" dirty="0"/>
          </a:p>
          <a:p>
            <a:r>
              <a:rPr kumimoji="1" lang="en-US" altLang="ja-JP" dirty="0"/>
              <a:t>INC </a:t>
            </a:r>
            <a:r>
              <a:rPr kumimoji="1" lang="ja-JP" altLang="en-US" dirty="0"/>
              <a:t>でスタックトップを</a:t>
            </a:r>
            <a:r>
              <a:rPr kumimoji="1" lang="en-US" altLang="ja-JP" dirty="0"/>
              <a:t>1</a:t>
            </a:r>
            <a:r>
              <a:rPr kumimoji="1" lang="ja-JP" altLang="en-US" dirty="0"/>
              <a:t>増やし、</a:t>
            </a:r>
            <a:endParaRPr kumimoji="1" lang="en-US" altLang="ja-JP" dirty="0"/>
          </a:p>
          <a:p>
            <a:r>
              <a:rPr kumimoji="1" lang="en-US" altLang="ja-JP" dirty="0"/>
              <a:t>COPY </a:t>
            </a:r>
            <a:r>
              <a:rPr kumimoji="1" lang="ja-JP" altLang="en-US" dirty="0"/>
              <a:t>で増やした後の値をコピーします。</a:t>
            </a:r>
            <a:endParaRPr kumimoji="1" lang="en-US" altLang="ja-JP" dirty="0"/>
          </a:p>
          <a:p>
            <a:r>
              <a:rPr kumimoji="1" lang="en-US" altLang="ja-JP" dirty="0"/>
              <a:t>POP 1</a:t>
            </a:r>
            <a:r>
              <a:rPr kumimoji="1" lang="ja-JP" altLang="en-US" dirty="0"/>
              <a:t> でスタックトップの値を</a:t>
            </a:r>
            <a:r>
              <a:rPr kumimoji="1" lang="en-US" altLang="ja-JP" dirty="0"/>
              <a:t>1 </a:t>
            </a:r>
            <a:r>
              <a:rPr kumimoji="1" lang="ja-JP" altLang="en-US" dirty="0"/>
              <a:t>番地に代入します。</a:t>
            </a:r>
            <a:endParaRPr kumimoji="1" lang="en-US" altLang="ja-JP" dirty="0"/>
          </a:p>
          <a:p>
            <a:r>
              <a:rPr kumimoji="1" lang="ja-JP" altLang="en-US" dirty="0"/>
              <a:t>すると、</a:t>
            </a:r>
            <a:r>
              <a:rPr kumimoji="1" lang="en-US" altLang="ja-JP" dirty="0"/>
              <a:t>y </a:t>
            </a:r>
            <a:r>
              <a:rPr kumimoji="1" lang="ja-JP" altLang="en-US" dirty="0"/>
              <a:t>に </a:t>
            </a:r>
            <a:r>
              <a:rPr kumimoji="1" lang="en-US" altLang="ja-JP" dirty="0"/>
              <a:t>6 </a:t>
            </a:r>
            <a:r>
              <a:rPr kumimoji="1" lang="ja-JP" altLang="en-US" dirty="0"/>
              <a:t>が代入され、</a:t>
            </a:r>
            <a:endParaRPr kumimoji="1" lang="en-US" altLang="ja-JP" dirty="0"/>
          </a:p>
          <a:p>
            <a:r>
              <a:rPr kumimoji="1" lang="ja-JP" altLang="en-US" dirty="0"/>
              <a:t>スタックトップには、</a:t>
            </a:r>
            <a:r>
              <a:rPr kumimoji="1" lang="en-US" altLang="ja-JP" dirty="0"/>
              <a:t>1</a:t>
            </a:r>
            <a:r>
              <a:rPr kumimoji="1" lang="ja-JP" altLang="en-US" dirty="0"/>
              <a:t>増えた後の値、</a:t>
            </a:r>
            <a:r>
              <a:rPr kumimoji="1" lang="en-US" altLang="ja-JP" dirty="0"/>
              <a:t>6</a:t>
            </a:r>
            <a:r>
              <a:rPr kumimoji="1" lang="ja-JP" altLang="en-US" dirty="0"/>
              <a:t>が残ります。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81</a:t>
            </a:fld>
            <a:endParaRPr kumimoji="1" lang="ja-JP" altLang="en-US"/>
          </a:p>
        </p:txBody>
      </p:sp>
    </p:spTree>
    <p:extLst>
      <p:ext uri="{BB962C8B-B14F-4D97-AF65-F5344CB8AC3E}">
        <p14:creationId xmlns:p14="http://schemas.microsoft.com/office/powerpoint/2010/main" val="150856683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次は配列の前置 </a:t>
            </a:r>
            <a:r>
              <a:rPr kumimoji="1" lang="en-US" altLang="ja-JP" dirty="0"/>
              <a:t>++ </a:t>
            </a:r>
            <a:r>
              <a:rPr kumimoji="1" lang="ja-JP" altLang="en-US" dirty="0"/>
              <a:t>です。</a:t>
            </a:r>
            <a:endParaRPr kumimoji="1" lang="en-US" altLang="ja-JP" dirty="0"/>
          </a:p>
          <a:p>
            <a:r>
              <a:rPr kumimoji="1" lang="ja-JP" altLang="en-US" dirty="0"/>
              <a:t>配列の前置 </a:t>
            </a:r>
            <a:r>
              <a:rPr kumimoji="1" lang="en-US" altLang="ja-JP" dirty="0"/>
              <a:t>++ </a:t>
            </a:r>
            <a:r>
              <a:rPr kumimoji="1" lang="ja-JP" altLang="en-US" dirty="0"/>
              <a:t>は、</a:t>
            </a:r>
            <a:endParaRPr kumimoji="1" lang="en-US" altLang="ja-JP" dirty="0"/>
          </a:p>
          <a:p>
            <a:r>
              <a:rPr kumimoji="1" lang="ja-JP" altLang="en-US" dirty="0"/>
              <a:t>まず配列の左辺値、番地を積みます。</a:t>
            </a:r>
            <a:endParaRPr kumimoji="1" lang="en-US" altLang="ja-JP" dirty="0"/>
          </a:p>
          <a:p>
            <a:r>
              <a:rPr kumimoji="1" lang="ja-JP" altLang="en-US" dirty="0"/>
              <a:t>配列の左辺値は、</a:t>
            </a:r>
            <a:endParaRPr kumimoji="1" lang="en-US" altLang="ja-JP" dirty="0"/>
          </a:p>
          <a:p>
            <a:r>
              <a:rPr kumimoji="1" lang="ja-JP" altLang="en-US" dirty="0"/>
              <a:t>配列の先頭の番地、添え字の中身、</a:t>
            </a:r>
            <a:r>
              <a:rPr kumimoji="1" lang="en-US" altLang="ja-JP" dirty="0"/>
              <a:t>ADD </a:t>
            </a:r>
            <a:r>
              <a:rPr kumimoji="1" lang="ja-JP" altLang="en-US" dirty="0"/>
              <a:t>です。</a:t>
            </a:r>
            <a:endParaRPr kumimoji="1" lang="en-US" altLang="ja-JP" dirty="0"/>
          </a:p>
          <a:p>
            <a:r>
              <a:rPr kumimoji="1" lang="ja-JP" altLang="en-US" dirty="0"/>
              <a:t>このときスタックトップのは、配列の番地が入っています。</a:t>
            </a:r>
            <a:endParaRPr kumimoji="1" lang="en-US" altLang="ja-JP" dirty="0"/>
          </a:p>
          <a:p>
            <a:r>
              <a:rPr kumimoji="1" lang="en-US" altLang="ja-JP" dirty="0"/>
              <a:t>COPY </a:t>
            </a:r>
            <a:r>
              <a:rPr kumimoji="1" lang="ja-JP" altLang="en-US" dirty="0"/>
              <a:t>で番地をコピーした後、</a:t>
            </a:r>
            <a:r>
              <a:rPr kumimoji="1" lang="en-US" altLang="ja-JP" dirty="0"/>
              <a:t>LOAD </a:t>
            </a:r>
            <a:r>
              <a:rPr kumimoji="1" lang="ja-JP" altLang="en-US" dirty="0"/>
              <a:t>すると、スタックトップには配列の中身が積まれます。</a:t>
            </a:r>
            <a:endParaRPr kumimoji="1" lang="en-US" altLang="ja-JP" dirty="0"/>
          </a:p>
          <a:p>
            <a:r>
              <a:rPr kumimoji="1" lang="en-US" altLang="ja-JP" dirty="0"/>
              <a:t>INC </a:t>
            </a:r>
            <a:r>
              <a:rPr kumimoji="1" lang="ja-JP" altLang="en-US" dirty="0"/>
              <a:t>で</a:t>
            </a:r>
            <a:r>
              <a:rPr kumimoji="1" lang="en-US" altLang="ja-JP" dirty="0"/>
              <a:t>1</a:t>
            </a:r>
            <a:r>
              <a:rPr kumimoji="1" lang="ja-JP" altLang="en-US" dirty="0"/>
              <a:t>増やしてから </a:t>
            </a:r>
            <a:r>
              <a:rPr kumimoji="1" lang="en-US" altLang="ja-JP" dirty="0"/>
              <a:t>ASSGN </a:t>
            </a:r>
            <a:r>
              <a:rPr kumimoji="1" lang="ja-JP" altLang="en-US" dirty="0"/>
              <a:t>すると、</a:t>
            </a:r>
            <a:endParaRPr kumimoji="1" lang="en-US" altLang="ja-JP" dirty="0"/>
          </a:p>
          <a:p>
            <a:r>
              <a:rPr kumimoji="1" lang="ja-JP" altLang="en-US" dirty="0"/>
              <a:t>配列の値が</a:t>
            </a:r>
            <a:r>
              <a:rPr kumimoji="1" lang="en-US" altLang="ja-JP" dirty="0"/>
              <a:t>1</a:t>
            </a:r>
            <a:r>
              <a:rPr kumimoji="1" lang="ja-JP" altLang="en-US" dirty="0"/>
              <a:t>増え、スタックトップには、</a:t>
            </a:r>
            <a:r>
              <a:rPr kumimoji="1" lang="en-US" altLang="ja-JP" dirty="0"/>
              <a:t>1</a:t>
            </a:r>
            <a:r>
              <a:rPr kumimoji="1" lang="ja-JP" altLang="en-US" dirty="0"/>
              <a:t>増えた後の値が残ります。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82</a:t>
            </a:fld>
            <a:endParaRPr kumimoji="1" lang="ja-JP" altLang="en-US"/>
          </a:p>
        </p:txBody>
      </p:sp>
    </p:spTree>
    <p:extLst>
      <p:ext uri="{BB962C8B-B14F-4D97-AF65-F5344CB8AC3E}">
        <p14:creationId xmlns:p14="http://schemas.microsoft.com/office/powerpoint/2010/main" val="145447240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++a[1] </a:t>
            </a:r>
            <a:r>
              <a:rPr kumimoji="1" lang="ja-JP" altLang="en-US" dirty="0"/>
              <a:t>のアセンブラコードは</a:t>
            </a:r>
            <a:endParaRPr kumimoji="1" lang="en-US" altLang="ja-JP" dirty="0"/>
          </a:p>
          <a:p>
            <a:r>
              <a:rPr kumimoji="1" lang="ja-JP" altLang="en-US" dirty="0"/>
              <a:t>下のコードになります。</a:t>
            </a:r>
            <a:endParaRPr kumimoji="1" lang="en-US" altLang="ja-JP" dirty="0"/>
          </a:p>
          <a:p>
            <a:r>
              <a:rPr kumimoji="1" lang="ja-JP" altLang="en-US" dirty="0"/>
              <a:t>この動きを見てみましょう。</a:t>
            </a:r>
            <a:endParaRPr kumimoji="1" lang="en-US" altLang="ja-JP" dirty="0"/>
          </a:p>
          <a:p>
            <a:r>
              <a:rPr kumimoji="1" lang="ja-JP" altLang="en-US" dirty="0"/>
              <a:t>まず </a:t>
            </a:r>
            <a:r>
              <a:rPr kumimoji="1" lang="en-US" altLang="ja-JP" dirty="0"/>
              <a:t>PUSHI </a:t>
            </a:r>
            <a:r>
              <a:rPr kumimoji="1" lang="ja-JP" altLang="en-US" dirty="0"/>
              <a:t>で </a:t>
            </a:r>
            <a:r>
              <a:rPr kumimoji="1" lang="en-US" altLang="ja-JP" dirty="0"/>
              <a:t>a[0] </a:t>
            </a:r>
            <a:r>
              <a:rPr kumimoji="1" lang="ja-JP" altLang="en-US" dirty="0"/>
              <a:t>の番地、この場合は </a:t>
            </a:r>
            <a:r>
              <a:rPr kumimoji="1" lang="en-US" altLang="ja-JP" dirty="0"/>
              <a:t>2 </a:t>
            </a:r>
            <a:r>
              <a:rPr kumimoji="1" lang="ja-JP" altLang="en-US" dirty="0"/>
              <a:t>をを積みます。</a:t>
            </a:r>
            <a:endParaRPr kumimoji="1" lang="en-US" altLang="ja-JP" dirty="0"/>
          </a:p>
          <a:p>
            <a:r>
              <a:rPr kumimoji="1" lang="ja-JP" altLang="en-US" dirty="0"/>
              <a:t>次に </a:t>
            </a:r>
            <a:r>
              <a:rPr kumimoji="1" lang="en-US" altLang="ja-JP" dirty="0"/>
              <a:t>PUSHI 1 </a:t>
            </a:r>
            <a:r>
              <a:rPr kumimoji="1" lang="ja-JP" altLang="en-US" dirty="0"/>
              <a:t>で添え字の値、この場合は </a:t>
            </a:r>
            <a:r>
              <a:rPr kumimoji="1" lang="en-US" altLang="ja-JP" dirty="0"/>
              <a:t>1 </a:t>
            </a:r>
            <a:r>
              <a:rPr kumimoji="1" lang="ja-JP" altLang="en-US" dirty="0"/>
              <a:t>を積みます。</a:t>
            </a:r>
            <a:endParaRPr kumimoji="1" lang="en-US" altLang="ja-JP" dirty="0"/>
          </a:p>
          <a:p>
            <a:r>
              <a:rPr kumimoji="1" lang="ja-JP" altLang="en-US" dirty="0"/>
              <a:t>ここで </a:t>
            </a:r>
            <a:r>
              <a:rPr kumimoji="1" lang="en-US" altLang="ja-JP" dirty="0"/>
              <a:t>ADD </a:t>
            </a:r>
            <a:r>
              <a:rPr kumimoji="1" lang="ja-JP" altLang="en-US" dirty="0"/>
              <a:t>すると、</a:t>
            </a:r>
            <a:r>
              <a:rPr kumimoji="1" lang="en-US" altLang="ja-JP" dirty="0"/>
              <a:t>a[1] </a:t>
            </a:r>
            <a:r>
              <a:rPr kumimoji="1" lang="ja-JP" altLang="en-US" dirty="0"/>
              <a:t>の番地、この場合は </a:t>
            </a:r>
            <a:r>
              <a:rPr kumimoji="1" lang="en-US" altLang="ja-JP" dirty="0"/>
              <a:t>3 </a:t>
            </a:r>
            <a:r>
              <a:rPr kumimoji="1" lang="ja-JP" altLang="en-US" dirty="0"/>
              <a:t>が積まれます。</a:t>
            </a:r>
            <a:endParaRPr kumimoji="1" lang="en-US" altLang="ja-JP" dirty="0"/>
          </a:p>
          <a:p>
            <a:r>
              <a:rPr kumimoji="1" lang="en-US" altLang="ja-JP" dirty="0"/>
              <a:t>COPY </a:t>
            </a:r>
            <a:r>
              <a:rPr kumimoji="1" lang="ja-JP" altLang="en-US" dirty="0"/>
              <a:t>で </a:t>
            </a:r>
            <a:r>
              <a:rPr kumimoji="1" lang="en-US" altLang="ja-JP" dirty="0"/>
              <a:t>a[1] </a:t>
            </a:r>
            <a:r>
              <a:rPr kumimoji="1" lang="ja-JP" altLang="en-US" dirty="0"/>
              <a:t>の番地をコピーします。</a:t>
            </a:r>
            <a:endParaRPr kumimoji="1" lang="en-US" altLang="ja-JP" dirty="0"/>
          </a:p>
          <a:p>
            <a:r>
              <a:rPr kumimoji="1" lang="en-US" altLang="ja-JP" dirty="0"/>
              <a:t>LOAD </a:t>
            </a:r>
            <a:r>
              <a:rPr kumimoji="1" lang="ja-JP" altLang="en-US" dirty="0"/>
              <a:t>すると、スタックトップにある </a:t>
            </a:r>
            <a:r>
              <a:rPr kumimoji="1" lang="en-US" altLang="ja-JP" dirty="0"/>
              <a:t>a[1]</a:t>
            </a:r>
            <a:r>
              <a:rPr kumimoji="1" lang="ja-JP" altLang="en-US" dirty="0"/>
              <a:t>の番地が、</a:t>
            </a:r>
            <a:r>
              <a:rPr kumimoji="1" lang="en-US" altLang="ja-JP" dirty="0"/>
              <a:t>a[1] </a:t>
            </a:r>
            <a:r>
              <a:rPr kumimoji="1" lang="ja-JP" altLang="en-US" dirty="0"/>
              <a:t>の中身 </a:t>
            </a:r>
            <a:r>
              <a:rPr kumimoji="1" lang="en-US" altLang="ja-JP" dirty="0"/>
              <a:t>15 </a:t>
            </a:r>
            <a:r>
              <a:rPr kumimoji="1" lang="ja-JP" altLang="en-US" dirty="0"/>
              <a:t>に変わります。</a:t>
            </a:r>
            <a:endParaRPr kumimoji="1" lang="en-US" altLang="ja-JP" dirty="0"/>
          </a:p>
          <a:p>
            <a:r>
              <a:rPr kumimoji="1" lang="en-US" altLang="ja-JP" dirty="0"/>
              <a:t>INC </a:t>
            </a:r>
            <a:r>
              <a:rPr kumimoji="1" lang="ja-JP" altLang="en-US" dirty="0"/>
              <a:t>でスタックトップを </a:t>
            </a:r>
            <a:r>
              <a:rPr kumimoji="1" lang="en-US" altLang="ja-JP" dirty="0"/>
              <a:t>1 </a:t>
            </a:r>
            <a:r>
              <a:rPr kumimoji="1" lang="ja-JP" altLang="en-US" dirty="0"/>
              <a:t>増やして</a:t>
            </a:r>
            <a:r>
              <a:rPr kumimoji="1" lang="en-US" altLang="ja-JP" dirty="0"/>
              <a:t>16</a:t>
            </a:r>
            <a:r>
              <a:rPr kumimoji="1" lang="ja-JP" altLang="en-US" dirty="0"/>
              <a:t>にします。</a:t>
            </a:r>
            <a:endParaRPr kumimoji="1" lang="en-US" altLang="ja-JP" dirty="0"/>
          </a:p>
          <a:p>
            <a:r>
              <a:rPr kumimoji="1" lang="ja-JP" altLang="en-US" dirty="0"/>
              <a:t>ここで　</a:t>
            </a:r>
            <a:r>
              <a:rPr kumimoji="1" lang="en-US" altLang="ja-JP" dirty="0"/>
              <a:t>ASSIGN </a:t>
            </a:r>
            <a:r>
              <a:rPr kumimoji="1" lang="ja-JP" altLang="en-US" dirty="0"/>
              <a:t>すると、</a:t>
            </a:r>
            <a:r>
              <a:rPr kumimoji="1" lang="en-US" altLang="ja-JP" dirty="0"/>
              <a:t>a[1] </a:t>
            </a:r>
            <a:r>
              <a:rPr kumimoji="1" lang="ja-JP" altLang="en-US" dirty="0"/>
              <a:t>に </a:t>
            </a:r>
            <a:r>
              <a:rPr kumimoji="1" lang="en-US" altLang="ja-JP" dirty="0"/>
              <a:t>16 </a:t>
            </a:r>
            <a:r>
              <a:rPr kumimoji="1" lang="ja-JP" altLang="en-US" dirty="0"/>
              <a:t>が代入され、</a:t>
            </a:r>
            <a:endParaRPr kumimoji="1" lang="en-US" altLang="ja-JP" dirty="0"/>
          </a:p>
          <a:p>
            <a:r>
              <a:rPr kumimoji="1" lang="ja-JP" altLang="en-US" dirty="0"/>
              <a:t>スタックトップには</a:t>
            </a:r>
            <a:r>
              <a:rPr kumimoji="1" lang="en-US" altLang="ja-JP" dirty="0"/>
              <a:t>1</a:t>
            </a:r>
            <a:r>
              <a:rPr kumimoji="1" lang="ja-JP" altLang="en-US" dirty="0"/>
              <a:t>増えた後の値、</a:t>
            </a:r>
            <a:r>
              <a:rPr kumimoji="1" lang="en-US" altLang="ja-JP" dirty="0"/>
              <a:t>16</a:t>
            </a:r>
            <a:r>
              <a:rPr kumimoji="1" lang="ja-JP" altLang="en-US" dirty="0"/>
              <a:t>が残ります。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83</a:t>
            </a:fld>
            <a:endParaRPr kumimoji="1" lang="ja-JP" altLang="en-US"/>
          </a:p>
        </p:txBody>
      </p:sp>
    </p:spTree>
    <p:extLst>
      <p:ext uri="{BB962C8B-B14F-4D97-AF65-F5344CB8AC3E}">
        <p14:creationId xmlns:p14="http://schemas.microsoft.com/office/powerpoint/2010/main" val="386599939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次は後置 </a:t>
            </a:r>
            <a:r>
              <a:rPr kumimoji="1" lang="en-US" altLang="ja-JP" dirty="0"/>
              <a:t>++ </a:t>
            </a:r>
            <a:r>
              <a:rPr kumimoji="1" lang="ja-JP" altLang="en-US" dirty="0"/>
              <a:t>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後置 </a:t>
            </a:r>
            <a:r>
              <a:rPr kumimoji="1" lang="en-US" altLang="ja-JP" dirty="0"/>
              <a:t>++ </a:t>
            </a:r>
            <a:r>
              <a:rPr kumimoji="1" lang="ja-JP" altLang="en-US" dirty="0"/>
              <a:t>をした後、スタックトップには、</a:t>
            </a:r>
            <a:r>
              <a:rPr kumimoji="1" lang="en-US" altLang="ja-JP" dirty="0"/>
              <a:t>1</a:t>
            </a:r>
            <a:r>
              <a:rPr kumimoji="1" lang="ja-JP" altLang="en-US" dirty="0"/>
              <a:t>加える前の値が残ります。</a:t>
            </a:r>
            <a:endParaRPr kumimoji="1" lang="en-US" altLang="ja-JP" dirty="0"/>
          </a:p>
          <a:p>
            <a:r>
              <a:rPr kumimoji="1" lang="ja-JP" altLang="en-US" dirty="0"/>
              <a:t>情報システムプロジェクト</a:t>
            </a:r>
            <a:r>
              <a:rPr kumimoji="1" lang="en-US" altLang="ja-JP" dirty="0"/>
              <a:t>1 </a:t>
            </a:r>
            <a:r>
              <a:rPr kumimoji="1" lang="ja-JP" altLang="en-US" dirty="0"/>
              <a:t>では、後置 </a:t>
            </a:r>
            <a:r>
              <a:rPr kumimoji="1" lang="en-US" altLang="ja-JP" dirty="0"/>
              <a:t>++ </a:t>
            </a:r>
            <a:r>
              <a:rPr kumimoji="1" lang="ja-JP" altLang="en-US" dirty="0"/>
              <a:t>はスカラー変数のみです。</a:t>
            </a:r>
            <a:endParaRPr kumimoji="1" lang="en-US" altLang="ja-JP" dirty="0"/>
          </a:p>
          <a:p>
            <a:r>
              <a:rPr kumimoji="1" lang="ja-JP" altLang="en-US" dirty="0"/>
              <a:t>スカラー変数の後置</a:t>
            </a:r>
            <a:r>
              <a:rPr kumimoji="1" lang="en-US" altLang="ja-JP" dirty="0"/>
              <a:t>++ </a:t>
            </a:r>
            <a:r>
              <a:rPr kumimoji="1" lang="ja-JP" altLang="en-US" dirty="0"/>
              <a:t>は、</a:t>
            </a:r>
            <a:endParaRPr kumimoji="1" lang="en-US" altLang="ja-JP" dirty="0"/>
          </a:p>
          <a:p>
            <a:r>
              <a:rPr kumimoji="1" lang="en-US" altLang="ja-JP" dirty="0"/>
              <a:t>PUSH COPY INC POP </a:t>
            </a:r>
            <a:r>
              <a:rPr kumimoji="1" lang="ja-JP" altLang="en-US" dirty="0"/>
              <a:t>となります。</a:t>
            </a:r>
            <a:endParaRPr kumimoji="1" lang="en-US" altLang="ja-JP" dirty="0"/>
          </a:p>
          <a:p>
            <a:r>
              <a:rPr kumimoji="1" lang="ja-JP" altLang="en-US" dirty="0"/>
              <a:t>スカラー変数に対しては、このように</a:t>
            </a:r>
            <a:r>
              <a:rPr kumimoji="1" lang="en-US" altLang="ja-JP" dirty="0"/>
              <a:t>4</a:t>
            </a:r>
            <a:r>
              <a:rPr kumimoji="1" lang="ja-JP" altLang="en-US" dirty="0"/>
              <a:t>行で書けますが、配列の後置 </a:t>
            </a:r>
            <a:r>
              <a:rPr kumimoji="1" lang="en-US" altLang="ja-JP" dirty="0"/>
              <a:t>++ </a:t>
            </a:r>
            <a:r>
              <a:rPr kumimoji="1" lang="ja-JP" altLang="en-US" dirty="0"/>
              <a:t>は少し工夫が必要です。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84</a:t>
            </a:fld>
            <a:endParaRPr kumimoji="1" lang="ja-JP" altLang="en-US"/>
          </a:p>
        </p:txBody>
      </p:sp>
    </p:spTree>
    <p:extLst>
      <p:ext uri="{BB962C8B-B14F-4D97-AF65-F5344CB8AC3E}">
        <p14:creationId xmlns:p14="http://schemas.microsoft.com/office/powerpoint/2010/main" val="213085679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y++</a:t>
            </a:r>
            <a:r>
              <a:rPr kumimoji="1" lang="ja-JP" altLang="en-US" dirty="0"/>
              <a:t> のアセンブラコードは、</a:t>
            </a:r>
            <a:endParaRPr kumimoji="1" lang="en-US" altLang="ja-JP" dirty="0"/>
          </a:p>
          <a:p>
            <a:r>
              <a:rPr kumimoji="1" lang="en-US" altLang="ja-JP" dirty="0"/>
              <a:t>PUSH 1</a:t>
            </a:r>
          </a:p>
          <a:p>
            <a:r>
              <a:rPr kumimoji="1" lang="en-US" altLang="ja-JP" dirty="0"/>
              <a:t>COPY</a:t>
            </a:r>
          </a:p>
          <a:p>
            <a:r>
              <a:rPr kumimoji="1" lang="en-US" altLang="ja-JP" dirty="0"/>
              <a:t>INC</a:t>
            </a:r>
          </a:p>
          <a:p>
            <a:r>
              <a:rPr kumimoji="1" lang="en-US" altLang="ja-JP" dirty="0"/>
              <a:t>POP1 </a:t>
            </a:r>
            <a:r>
              <a:rPr kumimoji="1" lang="ja-JP" altLang="en-US" dirty="0"/>
              <a:t>となります。</a:t>
            </a:r>
            <a:endParaRPr kumimoji="1" lang="en-US" altLang="ja-JP" dirty="0"/>
          </a:p>
          <a:p>
            <a:r>
              <a:rPr kumimoji="1" lang="ja-JP" altLang="en-US" dirty="0"/>
              <a:t>このコードの動きをみてみましょう</a:t>
            </a:r>
            <a:endParaRPr kumimoji="1" lang="en-US" altLang="ja-JP" dirty="0"/>
          </a:p>
          <a:p>
            <a:r>
              <a:rPr kumimoji="1" lang="ja-JP" altLang="en-US" dirty="0"/>
              <a:t>まず </a:t>
            </a:r>
            <a:r>
              <a:rPr kumimoji="1" lang="en-US" altLang="ja-JP" dirty="0"/>
              <a:t>PUSH </a:t>
            </a:r>
            <a:r>
              <a:rPr kumimoji="1" lang="ja-JP" altLang="en-US" dirty="0"/>
              <a:t>で変数の右辺値を積みます。</a:t>
            </a:r>
            <a:endParaRPr kumimoji="1" lang="en-US" altLang="ja-JP" dirty="0"/>
          </a:p>
          <a:p>
            <a:r>
              <a:rPr kumimoji="1" lang="ja-JP" altLang="en-US" dirty="0"/>
              <a:t>この場合は </a:t>
            </a:r>
            <a:r>
              <a:rPr kumimoji="1" lang="en-US" altLang="ja-JP" dirty="0"/>
              <a:t>y </a:t>
            </a:r>
            <a:r>
              <a:rPr kumimoji="1" lang="ja-JP" altLang="en-US" dirty="0"/>
              <a:t>の中身 </a:t>
            </a:r>
            <a:r>
              <a:rPr kumimoji="1" lang="en-US" altLang="ja-JP" dirty="0"/>
              <a:t>5 </a:t>
            </a:r>
            <a:r>
              <a:rPr kumimoji="1" lang="ja-JP" altLang="en-US" dirty="0"/>
              <a:t>を積みます。</a:t>
            </a:r>
            <a:endParaRPr kumimoji="1" lang="en-US" altLang="ja-JP" dirty="0"/>
          </a:p>
          <a:p>
            <a:r>
              <a:rPr kumimoji="1" lang="ja-JP" altLang="en-US" dirty="0"/>
              <a:t>次に</a:t>
            </a:r>
            <a:r>
              <a:rPr kumimoji="1" lang="en-US" altLang="ja-JP" dirty="0"/>
              <a:t>COPY </a:t>
            </a:r>
            <a:r>
              <a:rPr kumimoji="1" lang="ja-JP" altLang="en-US" dirty="0"/>
              <a:t>で、増やす前の値 </a:t>
            </a:r>
            <a:r>
              <a:rPr kumimoji="1" lang="en-US" altLang="ja-JP" dirty="0"/>
              <a:t>5 </a:t>
            </a:r>
            <a:r>
              <a:rPr kumimoji="1" lang="ja-JP" altLang="en-US" dirty="0"/>
              <a:t>をコピーします。</a:t>
            </a:r>
            <a:endParaRPr kumimoji="1" lang="en-US" altLang="ja-JP" dirty="0"/>
          </a:p>
          <a:p>
            <a:r>
              <a:rPr kumimoji="1" lang="ja-JP" altLang="en-US" dirty="0"/>
              <a:t>ここで </a:t>
            </a:r>
            <a:r>
              <a:rPr kumimoji="1" lang="en-US" altLang="ja-JP" dirty="0"/>
              <a:t>INC </a:t>
            </a:r>
            <a:r>
              <a:rPr kumimoji="1" lang="ja-JP" altLang="en-US" dirty="0"/>
              <a:t>をすると、</a:t>
            </a:r>
            <a:endParaRPr kumimoji="1" lang="en-US" altLang="ja-JP" dirty="0"/>
          </a:p>
          <a:p>
            <a:r>
              <a:rPr kumimoji="1" lang="ja-JP" altLang="en-US" dirty="0"/>
              <a:t>スタックトップには</a:t>
            </a:r>
            <a:r>
              <a:rPr kumimoji="1" lang="en-US" altLang="ja-JP" dirty="0"/>
              <a:t>1</a:t>
            </a:r>
            <a:r>
              <a:rPr kumimoji="1" lang="ja-JP" altLang="en-US" dirty="0"/>
              <a:t>増やした後の値 </a:t>
            </a:r>
            <a:r>
              <a:rPr kumimoji="1" lang="en-US" altLang="ja-JP" dirty="0"/>
              <a:t>6 </a:t>
            </a:r>
            <a:r>
              <a:rPr kumimoji="1" lang="ja-JP" altLang="en-US" dirty="0"/>
              <a:t>が、スタックの</a:t>
            </a:r>
            <a:r>
              <a:rPr kumimoji="1" lang="en-US" altLang="ja-JP" dirty="0"/>
              <a:t>2</a:t>
            </a:r>
            <a:r>
              <a:rPr kumimoji="1" lang="ja-JP" altLang="en-US" dirty="0"/>
              <a:t>番目には、</a:t>
            </a:r>
            <a:r>
              <a:rPr kumimoji="1" lang="en-US" altLang="ja-JP" dirty="0"/>
              <a:t>1</a:t>
            </a:r>
            <a:r>
              <a:rPr kumimoji="1" lang="ja-JP" altLang="en-US" dirty="0"/>
              <a:t>増やす前の値 </a:t>
            </a:r>
            <a:r>
              <a:rPr kumimoji="1" lang="en-US" altLang="ja-JP" dirty="0"/>
              <a:t>5 </a:t>
            </a:r>
            <a:r>
              <a:rPr kumimoji="1" lang="ja-JP" altLang="en-US" dirty="0"/>
              <a:t>が積まれます。</a:t>
            </a:r>
            <a:endParaRPr kumimoji="1" lang="en-US" altLang="ja-JP" dirty="0"/>
          </a:p>
          <a:p>
            <a:r>
              <a:rPr kumimoji="1" lang="en-US" altLang="ja-JP" dirty="0"/>
              <a:t>POP 1</a:t>
            </a:r>
            <a:r>
              <a:rPr kumimoji="1" lang="ja-JP" altLang="en-US" dirty="0"/>
              <a:t> でスタックトップの値を</a:t>
            </a:r>
            <a:r>
              <a:rPr kumimoji="1" lang="en-US" altLang="ja-JP" dirty="0"/>
              <a:t>1 </a:t>
            </a:r>
            <a:r>
              <a:rPr kumimoji="1" lang="ja-JP" altLang="en-US" dirty="0"/>
              <a:t>番地に代入します。</a:t>
            </a:r>
            <a:endParaRPr kumimoji="1" lang="en-US" altLang="ja-JP" dirty="0"/>
          </a:p>
          <a:p>
            <a:r>
              <a:rPr kumimoji="1" lang="ja-JP" altLang="en-US" dirty="0"/>
              <a:t>すると、</a:t>
            </a:r>
            <a:r>
              <a:rPr kumimoji="1" lang="en-US" altLang="ja-JP" dirty="0"/>
              <a:t>y </a:t>
            </a:r>
            <a:r>
              <a:rPr kumimoji="1" lang="ja-JP" altLang="en-US" dirty="0"/>
              <a:t>に </a:t>
            </a:r>
            <a:r>
              <a:rPr kumimoji="1" lang="en-US" altLang="ja-JP" dirty="0"/>
              <a:t>6 </a:t>
            </a:r>
            <a:r>
              <a:rPr kumimoji="1" lang="ja-JP" altLang="en-US" dirty="0"/>
              <a:t>が代入され、</a:t>
            </a:r>
            <a:endParaRPr kumimoji="1" lang="en-US" altLang="ja-JP" dirty="0"/>
          </a:p>
          <a:p>
            <a:r>
              <a:rPr kumimoji="1" lang="ja-JP" altLang="en-US" dirty="0"/>
              <a:t>スタックトップには、</a:t>
            </a:r>
            <a:r>
              <a:rPr kumimoji="1" lang="en-US" altLang="ja-JP" dirty="0"/>
              <a:t>1</a:t>
            </a:r>
            <a:r>
              <a:rPr kumimoji="1" lang="ja-JP" altLang="en-US" dirty="0"/>
              <a:t>増えやす前の値、</a:t>
            </a:r>
            <a:r>
              <a:rPr kumimoji="1" lang="en-US" altLang="ja-JP" dirty="0"/>
              <a:t>5</a:t>
            </a:r>
            <a:r>
              <a:rPr kumimoji="1" lang="ja-JP" altLang="en-US" dirty="0"/>
              <a:t> が残ります。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85</a:t>
            </a:fld>
            <a:endParaRPr kumimoji="1" lang="ja-JP" altLang="en-US"/>
          </a:p>
        </p:txBody>
      </p:sp>
    </p:spTree>
    <p:extLst>
      <p:ext uri="{BB962C8B-B14F-4D97-AF65-F5344CB8AC3E}">
        <p14:creationId xmlns:p14="http://schemas.microsoft.com/office/powerpoint/2010/main" val="356858538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スカラー変数に対する前置</a:t>
            </a:r>
            <a:r>
              <a:rPr kumimoji="1" lang="en-US" altLang="ja-JP" dirty="0"/>
              <a:t>++ </a:t>
            </a:r>
            <a:r>
              <a:rPr kumimoji="1" lang="ja-JP" altLang="en-US" dirty="0"/>
              <a:t>と後置 </a:t>
            </a:r>
            <a:r>
              <a:rPr kumimoji="1" lang="en-US" altLang="ja-JP" dirty="0"/>
              <a:t>++ </a:t>
            </a:r>
            <a:r>
              <a:rPr kumimoji="1" lang="ja-JP" altLang="en-US" dirty="0"/>
              <a:t>のコードを比べてみましょう。</a:t>
            </a:r>
            <a:endParaRPr kumimoji="1" lang="en-US" altLang="ja-JP" dirty="0"/>
          </a:p>
          <a:p>
            <a:r>
              <a:rPr kumimoji="1" lang="ja-JP" altLang="en-US" dirty="0"/>
              <a:t>前置 </a:t>
            </a:r>
            <a:r>
              <a:rPr kumimoji="1" lang="en-US" altLang="ja-JP" dirty="0"/>
              <a:t>++ </a:t>
            </a:r>
            <a:r>
              <a:rPr kumimoji="1" lang="ja-JP" altLang="en-US" dirty="0"/>
              <a:t>では、</a:t>
            </a:r>
            <a:r>
              <a:rPr kumimoji="1" lang="en-US" altLang="ja-JP" dirty="0"/>
              <a:t>INC </a:t>
            </a:r>
            <a:r>
              <a:rPr kumimoji="1" lang="ja-JP" altLang="en-US" dirty="0"/>
              <a:t>してから </a:t>
            </a:r>
            <a:r>
              <a:rPr kumimoji="1" lang="en-US" altLang="ja-JP" dirty="0"/>
              <a:t>COPY </a:t>
            </a:r>
            <a:r>
              <a:rPr kumimoji="1" lang="ja-JP" altLang="en-US" dirty="0"/>
              <a:t>します。</a:t>
            </a:r>
            <a:endParaRPr kumimoji="1" lang="en-US" altLang="ja-JP" dirty="0"/>
          </a:p>
          <a:p>
            <a:r>
              <a:rPr kumimoji="1" lang="ja-JP" altLang="en-US" dirty="0"/>
              <a:t>こうすると、</a:t>
            </a:r>
            <a:r>
              <a:rPr kumimoji="1" lang="en-US" altLang="ja-JP" dirty="0"/>
              <a:t>1</a:t>
            </a:r>
            <a:r>
              <a:rPr kumimoji="1" lang="ja-JP" altLang="en-US" dirty="0"/>
              <a:t>増やした後の値がコピーされますので、</a:t>
            </a:r>
            <a:endParaRPr kumimoji="1" lang="en-US" altLang="ja-JP" dirty="0"/>
          </a:p>
          <a:p>
            <a:r>
              <a:rPr kumimoji="1" lang="ja-JP" altLang="en-US" dirty="0"/>
              <a:t>スタックトップには、</a:t>
            </a:r>
            <a:r>
              <a:rPr kumimoji="1" lang="en-US" altLang="ja-JP" dirty="0"/>
              <a:t>1</a:t>
            </a:r>
            <a:r>
              <a:rPr kumimoji="1" lang="ja-JP" altLang="en-US" dirty="0"/>
              <a:t>増やした後の値が残ります。</a:t>
            </a:r>
            <a:endParaRPr kumimoji="1" lang="en-US" altLang="ja-JP" dirty="0"/>
          </a:p>
          <a:p>
            <a:r>
              <a:rPr kumimoji="1" lang="ja-JP" altLang="en-US" dirty="0"/>
              <a:t>後置 </a:t>
            </a:r>
            <a:r>
              <a:rPr kumimoji="1" lang="en-US" altLang="ja-JP" dirty="0"/>
              <a:t>++ </a:t>
            </a:r>
            <a:r>
              <a:rPr kumimoji="1" lang="ja-JP" altLang="en-US" dirty="0"/>
              <a:t>では、</a:t>
            </a:r>
            <a:r>
              <a:rPr kumimoji="1" lang="en-US" altLang="ja-JP" dirty="0"/>
              <a:t>COPY </a:t>
            </a:r>
            <a:r>
              <a:rPr kumimoji="1" lang="ja-JP" altLang="en-US" dirty="0"/>
              <a:t>してから </a:t>
            </a:r>
            <a:r>
              <a:rPr kumimoji="1" lang="en-US" altLang="ja-JP" dirty="0"/>
              <a:t>INC </a:t>
            </a:r>
            <a:r>
              <a:rPr kumimoji="1" lang="ja-JP" altLang="en-US" dirty="0"/>
              <a:t>します。</a:t>
            </a:r>
            <a:endParaRPr kumimoji="1" lang="en-US" altLang="ja-JP" dirty="0"/>
          </a:p>
          <a:p>
            <a:r>
              <a:rPr kumimoji="1" lang="ja-JP" altLang="en-US" dirty="0"/>
              <a:t>こうすると、</a:t>
            </a:r>
            <a:r>
              <a:rPr kumimoji="1" lang="en-US" altLang="ja-JP" dirty="0"/>
              <a:t>1</a:t>
            </a:r>
            <a:r>
              <a:rPr kumimoji="1" lang="ja-JP" altLang="en-US" dirty="0"/>
              <a:t>増やす前の値がコピーされますので、</a:t>
            </a:r>
            <a:endParaRPr kumimoji="1" lang="en-US" altLang="ja-JP" dirty="0"/>
          </a:p>
          <a:p>
            <a:r>
              <a:rPr kumimoji="1" lang="ja-JP" altLang="en-US" dirty="0"/>
              <a:t>スタックトップには、</a:t>
            </a:r>
            <a:r>
              <a:rPr kumimoji="1" lang="en-US" altLang="ja-JP" dirty="0"/>
              <a:t>1</a:t>
            </a:r>
            <a:r>
              <a:rPr kumimoji="1" lang="ja-JP" altLang="en-US" dirty="0"/>
              <a:t>増やす前の値が残ります、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86</a:t>
            </a:fld>
            <a:endParaRPr kumimoji="1" lang="ja-JP" altLang="en-US"/>
          </a:p>
        </p:txBody>
      </p:sp>
    </p:spTree>
    <p:extLst>
      <p:ext uri="{BB962C8B-B14F-4D97-AF65-F5344CB8AC3E}">
        <p14:creationId xmlns:p14="http://schemas.microsoft.com/office/powerpoint/2010/main" val="55503908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配列の後置</a:t>
            </a:r>
            <a:r>
              <a:rPr kumimoji="1" lang="en-US" altLang="ja-JP" dirty="0"/>
              <a:t>++</a:t>
            </a:r>
            <a:r>
              <a:rPr kumimoji="1" lang="ja-JP" altLang="en-US" dirty="0"/>
              <a:t>は拡張課題です。</a:t>
            </a:r>
            <a:endParaRPr kumimoji="1" lang="en-US" altLang="ja-JP" dirty="0"/>
          </a:p>
          <a:p>
            <a:r>
              <a:rPr kumimoji="1" lang="ja-JP" altLang="en-US" dirty="0"/>
              <a:t>配列の場合、コードを作成する順番の都合上、</a:t>
            </a:r>
            <a:endParaRPr kumimoji="1" lang="en-US" altLang="ja-JP" dirty="0"/>
          </a:p>
          <a:p>
            <a:r>
              <a:rPr kumimoji="1" lang="ja-JP" altLang="en-US" dirty="0"/>
              <a:t>増やす前の値をそのままスタックに残すのは難しいのですが、</a:t>
            </a:r>
            <a:endParaRPr kumimoji="1" lang="en-US" altLang="ja-JP" dirty="0"/>
          </a:p>
          <a:p>
            <a:r>
              <a:rPr kumimoji="1" lang="en-US" altLang="ja-JP" dirty="0"/>
              <a:t>1</a:t>
            </a:r>
            <a:r>
              <a:rPr kumimoji="1" lang="ja-JP" altLang="en-US" dirty="0"/>
              <a:t>増やした後、</a:t>
            </a:r>
            <a:r>
              <a:rPr kumimoji="1" lang="en-US" altLang="ja-JP" dirty="0"/>
              <a:t>1</a:t>
            </a:r>
            <a:r>
              <a:rPr kumimoji="1" lang="ja-JP" altLang="en-US" dirty="0"/>
              <a:t>減らせば元通りになります。</a:t>
            </a:r>
            <a:endParaRPr kumimoji="1" lang="en-US" altLang="ja-JP" dirty="0"/>
          </a:p>
          <a:p>
            <a:r>
              <a:rPr kumimoji="1" lang="ja-JP" altLang="en-US" dirty="0"/>
              <a:t>つまり、前置 </a:t>
            </a:r>
            <a:r>
              <a:rPr kumimoji="1" lang="en-US" altLang="ja-JP" dirty="0"/>
              <a:t>++ </a:t>
            </a:r>
            <a:r>
              <a:rPr kumimoji="1" lang="ja-JP" altLang="en-US" dirty="0"/>
              <a:t>してから</a:t>
            </a:r>
            <a:r>
              <a:rPr kumimoji="1" lang="en-US" altLang="ja-JP" dirty="0"/>
              <a:t>1</a:t>
            </a:r>
            <a:r>
              <a:rPr kumimoji="1" lang="ja-JP" altLang="en-US" dirty="0"/>
              <a:t>を引けば、元の値にもどります。</a:t>
            </a:r>
            <a:endParaRPr kumimoji="1" lang="en-US" altLang="ja-JP" dirty="0"/>
          </a:p>
          <a:p>
            <a:r>
              <a:rPr kumimoji="1" lang="ja-JP" altLang="en-US" dirty="0"/>
              <a:t>配列の前置 </a:t>
            </a:r>
            <a:r>
              <a:rPr kumimoji="1" lang="en-US" altLang="ja-JP" dirty="0"/>
              <a:t>++ </a:t>
            </a:r>
            <a:r>
              <a:rPr kumimoji="1" lang="ja-JP" altLang="en-US" dirty="0"/>
              <a:t>がこちらのコードです。</a:t>
            </a:r>
            <a:endParaRPr kumimoji="1" lang="en-US" altLang="ja-JP" dirty="0"/>
          </a:p>
          <a:p>
            <a:r>
              <a:rPr kumimoji="1" lang="ja-JP" altLang="en-US" dirty="0"/>
              <a:t>このコードを実行すると、スタックトップには </a:t>
            </a:r>
            <a:r>
              <a:rPr kumimoji="1" lang="en-US" altLang="ja-JP" dirty="0"/>
              <a:t>1 </a:t>
            </a:r>
            <a:r>
              <a:rPr kumimoji="1" lang="ja-JP" altLang="en-US" dirty="0"/>
              <a:t>増やした後の値が残りますので、</a:t>
            </a:r>
            <a:endParaRPr kumimoji="1" lang="en-US" altLang="ja-JP" dirty="0"/>
          </a:p>
          <a:p>
            <a:r>
              <a:rPr kumimoji="1" lang="ja-JP" altLang="en-US" dirty="0"/>
              <a:t>そこから </a:t>
            </a:r>
            <a:r>
              <a:rPr kumimoji="1" lang="en-US" altLang="ja-JP" dirty="0"/>
              <a:t>1 </a:t>
            </a:r>
            <a:r>
              <a:rPr kumimoji="1" lang="ja-JP" altLang="en-US" dirty="0"/>
              <a:t>引けば元の値に戻ります。</a:t>
            </a:r>
            <a:endParaRPr kumimoji="1" lang="en-US" altLang="ja-JP" dirty="0"/>
          </a:p>
          <a:p>
            <a:r>
              <a:rPr kumimoji="1" lang="ja-JP" altLang="en-US" dirty="0"/>
              <a:t>つまり、配列の後置 </a:t>
            </a:r>
            <a:r>
              <a:rPr kumimoji="1" lang="en-US" altLang="ja-JP" dirty="0"/>
              <a:t>++ </a:t>
            </a:r>
            <a:r>
              <a:rPr kumimoji="1" lang="ja-JP" altLang="en-US" dirty="0"/>
              <a:t>は、前置 </a:t>
            </a:r>
            <a:r>
              <a:rPr kumimoji="1" lang="en-US" altLang="ja-JP" dirty="0"/>
              <a:t>++ </a:t>
            </a:r>
            <a:r>
              <a:rPr kumimoji="1" lang="ja-JP" altLang="en-US" dirty="0"/>
              <a:t>のコードの最後に </a:t>
            </a:r>
            <a:r>
              <a:rPr kumimoji="1" lang="en-US" altLang="ja-JP" dirty="0"/>
              <a:t>DEC </a:t>
            </a:r>
            <a:r>
              <a:rPr kumimoji="1" lang="ja-JP" altLang="en-US" dirty="0"/>
              <a:t>を付ければできます。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87</a:t>
            </a:fld>
            <a:endParaRPr kumimoji="1" lang="ja-JP" altLang="en-US"/>
          </a:p>
        </p:txBody>
      </p:sp>
    </p:spTree>
    <p:extLst>
      <p:ext uri="{BB962C8B-B14F-4D97-AF65-F5344CB8AC3E}">
        <p14:creationId xmlns:p14="http://schemas.microsoft.com/office/powerpoint/2010/main" val="420176483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 += </a:t>
            </a:r>
            <a:r>
              <a:rPr kumimoji="1" lang="ja-JP" altLang="en-US" dirty="0"/>
              <a:t>加算代入です。</a:t>
            </a:r>
            <a:endParaRPr kumimoji="1" lang="en-US" altLang="ja-JP" dirty="0"/>
          </a:p>
          <a:p>
            <a:r>
              <a:rPr kumimoji="1" lang="ja-JP" altLang="en-US" dirty="0"/>
              <a:t>加算代入は、左辺の値に、右辺の値を足したものを左辺に代入します。</a:t>
            </a:r>
            <a:endParaRPr kumimoji="1" lang="en-US" altLang="ja-JP" dirty="0"/>
          </a:p>
          <a:p>
            <a:r>
              <a:rPr kumimoji="1" lang="ja-JP" altLang="en-US" dirty="0"/>
              <a:t>加算代入のアセンブラコードは、</a:t>
            </a:r>
            <a:endParaRPr kumimoji="1" lang="en-US" altLang="ja-JP" dirty="0"/>
          </a:p>
          <a:p>
            <a:r>
              <a:rPr kumimoji="1" lang="ja-JP" altLang="en-US" dirty="0"/>
              <a:t>左辺の式の左辺値</a:t>
            </a:r>
            <a:endParaRPr kumimoji="1" lang="en-US" altLang="ja-JP" dirty="0"/>
          </a:p>
          <a:p>
            <a:r>
              <a:rPr kumimoji="1" lang="en-US" altLang="ja-JP" dirty="0"/>
              <a:t>COPY, LOAD, </a:t>
            </a:r>
            <a:r>
              <a:rPr kumimoji="1" lang="ja-JP" altLang="en-US" dirty="0"/>
              <a:t>右辺の式の右辺値</a:t>
            </a:r>
            <a:r>
              <a:rPr kumimoji="1" lang="en-US" altLang="ja-JP" dirty="0"/>
              <a:t>, ADD, ASSGN </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88</a:t>
            </a:fld>
            <a:endParaRPr kumimoji="1" lang="ja-JP" altLang="en-US"/>
          </a:p>
        </p:txBody>
      </p:sp>
    </p:spTree>
    <p:extLst>
      <p:ext uri="{BB962C8B-B14F-4D97-AF65-F5344CB8AC3E}">
        <p14:creationId xmlns:p14="http://schemas.microsoft.com/office/powerpoint/2010/main" val="209963058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x += 5 </a:t>
            </a:r>
            <a:r>
              <a:rPr kumimoji="1" lang="ja-JP" altLang="en-US" dirty="0"/>
              <a:t>のアセンブラコードは</a:t>
            </a:r>
            <a:endParaRPr kumimoji="1" lang="en-US" altLang="ja-JP" dirty="0"/>
          </a:p>
          <a:p>
            <a:r>
              <a:rPr kumimoji="1" lang="ja-JP" altLang="en-US" dirty="0"/>
              <a:t>下のコードになります。</a:t>
            </a:r>
            <a:endParaRPr kumimoji="1" lang="en-US" altLang="ja-JP" dirty="0"/>
          </a:p>
          <a:p>
            <a:r>
              <a:rPr kumimoji="1" lang="ja-JP" altLang="en-US" dirty="0"/>
              <a:t>この動きを見てみましょう。</a:t>
            </a:r>
            <a:endParaRPr kumimoji="1" lang="en-US" altLang="ja-JP" dirty="0"/>
          </a:p>
          <a:p>
            <a:r>
              <a:rPr kumimoji="1" lang="ja-JP" altLang="en-US" dirty="0"/>
              <a:t>まず </a:t>
            </a:r>
            <a:r>
              <a:rPr kumimoji="1" lang="en-US" altLang="ja-JP" dirty="0"/>
              <a:t>PUSHI </a:t>
            </a:r>
            <a:r>
              <a:rPr kumimoji="1" lang="ja-JP" altLang="en-US" dirty="0"/>
              <a:t>で</a:t>
            </a:r>
            <a:r>
              <a:rPr kumimoji="1" lang="en-US" altLang="ja-JP" dirty="0"/>
              <a:t> x </a:t>
            </a:r>
            <a:r>
              <a:rPr kumimoji="1" lang="ja-JP" altLang="en-US" dirty="0"/>
              <a:t>番地、この場合は </a:t>
            </a:r>
            <a:r>
              <a:rPr kumimoji="1" lang="en-US" altLang="ja-JP" dirty="0"/>
              <a:t>0 </a:t>
            </a:r>
            <a:r>
              <a:rPr kumimoji="1" lang="ja-JP" altLang="en-US" dirty="0"/>
              <a:t>を積みます。</a:t>
            </a:r>
            <a:endParaRPr kumimoji="1" lang="en-US" altLang="ja-JP" dirty="0"/>
          </a:p>
          <a:p>
            <a:r>
              <a:rPr kumimoji="1" lang="en-US" altLang="ja-JP" dirty="0"/>
              <a:t>COPY </a:t>
            </a:r>
            <a:r>
              <a:rPr kumimoji="1" lang="ja-JP" altLang="en-US" dirty="0"/>
              <a:t>で番地をコピーします。</a:t>
            </a:r>
            <a:endParaRPr kumimoji="1" lang="en-US" altLang="ja-JP" dirty="0"/>
          </a:p>
          <a:p>
            <a:r>
              <a:rPr kumimoji="1" lang="en-US" altLang="ja-JP" dirty="0"/>
              <a:t>LOAD </a:t>
            </a:r>
            <a:r>
              <a:rPr kumimoji="1" lang="ja-JP" altLang="en-US" dirty="0"/>
              <a:t>とすると、スタックトップに </a:t>
            </a:r>
            <a:r>
              <a:rPr kumimoji="1" lang="en-US" altLang="ja-JP" dirty="0"/>
              <a:t>x </a:t>
            </a:r>
            <a:r>
              <a:rPr kumimoji="1" lang="ja-JP" altLang="en-US" dirty="0"/>
              <a:t>の中身、この場合は </a:t>
            </a:r>
            <a:r>
              <a:rPr kumimoji="1" lang="en-US" altLang="ja-JP" dirty="0"/>
              <a:t>10 </a:t>
            </a:r>
            <a:r>
              <a:rPr kumimoji="1" lang="ja-JP" altLang="en-US" dirty="0"/>
              <a:t>が積まれます。</a:t>
            </a:r>
            <a:endParaRPr kumimoji="1" lang="en-US" altLang="ja-JP" dirty="0"/>
          </a:p>
          <a:p>
            <a:r>
              <a:rPr kumimoji="1" lang="en-US" altLang="ja-JP" dirty="0"/>
              <a:t>PUSHI </a:t>
            </a:r>
            <a:r>
              <a:rPr kumimoji="1" lang="ja-JP" altLang="en-US" dirty="0"/>
              <a:t>で </a:t>
            </a:r>
            <a:r>
              <a:rPr kumimoji="1" lang="en-US" altLang="ja-JP" dirty="0"/>
              <a:t>5 </a:t>
            </a:r>
            <a:r>
              <a:rPr kumimoji="1" lang="ja-JP" altLang="en-US" dirty="0"/>
              <a:t>を積み、</a:t>
            </a:r>
            <a:r>
              <a:rPr kumimoji="1" lang="en-US" altLang="ja-JP" dirty="0"/>
              <a:t>ADD </a:t>
            </a:r>
            <a:r>
              <a:rPr kumimoji="1" lang="ja-JP" altLang="en-US" dirty="0"/>
              <a:t>すると、</a:t>
            </a:r>
            <a:r>
              <a:rPr kumimoji="1" lang="en-US" altLang="ja-JP" dirty="0"/>
              <a:t>x+5 </a:t>
            </a:r>
            <a:r>
              <a:rPr kumimoji="1" lang="ja-JP" altLang="en-US" dirty="0"/>
              <a:t>の値がスタックトップに積まれます。</a:t>
            </a:r>
            <a:endParaRPr kumimoji="1" lang="en-US" altLang="ja-JP" dirty="0"/>
          </a:p>
          <a:p>
            <a:r>
              <a:rPr kumimoji="1" lang="en-US" altLang="ja-JP" dirty="0"/>
              <a:t>ASSGN </a:t>
            </a:r>
            <a:r>
              <a:rPr kumimoji="1" lang="ja-JP" altLang="en-US" dirty="0"/>
              <a:t>すると、</a:t>
            </a:r>
            <a:r>
              <a:rPr kumimoji="1" lang="en-US" altLang="ja-JP" dirty="0"/>
              <a:t>x </a:t>
            </a:r>
            <a:r>
              <a:rPr kumimoji="1" lang="ja-JP" altLang="en-US" dirty="0"/>
              <a:t>に </a:t>
            </a:r>
            <a:r>
              <a:rPr kumimoji="1" lang="en-US" altLang="ja-JP" dirty="0"/>
              <a:t>15 </a:t>
            </a:r>
            <a:r>
              <a:rPr kumimoji="1" lang="ja-JP" altLang="en-US" dirty="0"/>
              <a:t>が代入され、スタックトップには代入した値 </a:t>
            </a:r>
            <a:r>
              <a:rPr kumimoji="1" lang="en-US" altLang="ja-JP" dirty="0"/>
              <a:t>15 </a:t>
            </a:r>
            <a:r>
              <a:rPr kumimoji="1" lang="ja-JP" altLang="en-US" dirty="0"/>
              <a:t>が残ります。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89</a:t>
            </a:fld>
            <a:endParaRPr kumimoji="1" lang="ja-JP" altLang="en-US"/>
          </a:p>
        </p:txBody>
      </p:sp>
    </p:spTree>
    <p:extLst>
      <p:ext uri="{BB962C8B-B14F-4D97-AF65-F5344CB8AC3E}">
        <p14:creationId xmlns:p14="http://schemas.microsoft.com/office/powerpoint/2010/main" val="927570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VSM</a:t>
            </a:r>
            <a:r>
              <a:rPr kumimoji="1" lang="ja-JP" altLang="en-US" dirty="0"/>
              <a:t>アセンブラの命令を見ていきましょう。</a:t>
            </a:r>
            <a:endParaRPr kumimoji="1" lang="en-US" altLang="ja-JP" dirty="0"/>
          </a:p>
          <a:p>
            <a:r>
              <a:rPr kumimoji="1" lang="ja-JP" altLang="en-US" dirty="0"/>
              <a:t>まずは、</a:t>
            </a:r>
            <a:r>
              <a:rPr kumimoji="1" lang="en-US" altLang="ja-JP" dirty="0" err="1"/>
              <a:t>Stack,Dseg</a:t>
            </a:r>
            <a:r>
              <a:rPr kumimoji="1" lang="ja-JP" altLang="en-US" dirty="0"/>
              <a:t> を操作する命令です。</a:t>
            </a:r>
            <a:endParaRPr kumimoji="1" lang="en-US" altLang="ja-JP" dirty="0"/>
          </a:p>
          <a:p>
            <a:r>
              <a:rPr kumimoji="1" lang="ja-JP" altLang="en-US" dirty="0"/>
              <a:t>こちらの表が </a:t>
            </a:r>
            <a:r>
              <a:rPr kumimoji="1" lang="en-US" altLang="ja-JP" dirty="0" err="1"/>
              <a:t>Srack</a:t>
            </a:r>
            <a:r>
              <a:rPr kumimoji="1" lang="en-US" altLang="ja-JP" dirty="0"/>
              <a:t>, Dseg </a:t>
            </a:r>
            <a:r>
              <a:rPr kumimoji="1" lang="ja-JP" altLang="en-US" dirty="0"/>
              <a:t>操作命令の一覧です。</a:t>
            </a:r>
            <a:endParaRPr kumimoji="1" lang="en-US" altLang="ja-JP" dirty="0"/>
          </a:p>
          <a:p>
            <a:r>
              <a:rPr kumimoji="1" lang="ja-JP" altLang="en-US" dirty="0"/>
              <a:t>それでは各命令を詳しく見てきましょう。</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a:t>
            </a:fld>
            <a:endParaRPr kumimoji="1" lang="ja-JP" altLang="en-US"/>
          </a:p>
        </p:txBody>
      </p:sp>
    </p:spTree>
    <p:extLst>
      <p:ext uri="{BB962C8B-B14F-4D97-AF65-F5344CB8AC3E}">
        <p14:creationId xmlns:p14="http://schemas.microsoft.com/office/powerpoint/2010/main" val="1767853469"/>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ここまでで式のアセンブラコードができました。</a:t>
            </a:r>
            <a:endParaRPr kumimoji="1" lang="en-US" altLang="ja-JP" dirty="0"/>
          </a:p>
          <a:p>
            <a:r>
              <a:rPr kumimoji="1" lang="ja-JP" altLang="en-US" dirty="0"/>
              <a:t>式のコードを実行するとスタックトップには式の値が残ります。</a:t>
            </a:r>
            <a:endParaRPr kumimoji="1" lang="en-US" altLang="ja-JP" dirty="0"/>
          </a:p>
          <a:p>
            <a:r>
              <a:rPr kumimoji="1" lang="ja-JP" altLang="en-US" dirty="0"/>
              <a:t>式が終了すると式の値はもう要りませんので、</a:t>
            </a:r>
            <a:endParaRPr kumimoji="1" lang="en-US" altLang="ja-JP" dirty="0"/>
          </a:p>
          <a:p>
            <a:r>
              <a:rPr kumimoji="1" lang="ja-JP" altLang="en-US" dirty="0"/>
              <a:t>式文では、</a:t>
            </a:r>
            <a:r>
              <a:rPr kumimoji="1" lang="en-US" altLang="ja-JP" dirty="0"/>
              <a:t>”;” </a:t>
            </a:r>
            <a:r>
              <a:rPr kumimoji="1" lang="ja-JP" altLang="en-US" dirty="0"/>
              <a:t>を読めば、</a:t>
            </a:r>
            <a:r>
              <a:rPr kumimoji="1" lang="en-US" altLang="ja-JP" dirty="0"/>
              <a:t>REMOVE </a:t>
            </a:r>
            <a:r>
              <a:rPr kumimoji="1" lang="ja-JP" altLang="en-US" dirty="0"/>
              <a:t>でスタックトップに残った式の値を削除します。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90</a:t>
            </a:fld>
            <a:endParaRPr kumimoji="1" lang="ja-JP" altLang="en-US"/>
          </a:p>
        </p:txBody>
      </p:sp>
    </p:spTree>
    <p:extLst>
      <p:ext uri="{BB962C8B-B14F-4D97-AF65-F5344CB8AC3E}">
        <p14:creationId xmlns:p14="http://schemas.microsoft.com/office/powerpoint/2010/main" val="406334741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break </a:t>
            </a:r>
            <a:r>
              <a:rPr kumimoji="1" lang="ja-JP" altLang="en-US" dirty="0"/>
              <a:t>文です。</a:t>
            </a:r>
            <a:endParaRPr kumimoji="1" lang="en-US" altLang="ja-JP" dirty="0"/>
          </a:p>
          <a:p>
            <a:r>
              <a:rPr kumimoji="1" lang="en-US" altLang="ja-JP" dirty="0"/>
              <a:t>break </a:t>
            </a:r>
            <a:r>
              <a:rPr kumimoji="1" lang="ja-JP" altLang="en-US" dirty="0"/>
              <a:t>文は、ループからの脱出ですので、</a:t>
            </a:r>
            <a:r>
              <a:rPr kumimoji="1" lang="en-US" altLang="ja-JP" dirty="0"/>
              <a:t>JUMP </a:t>
            </a:r>
            <a:r>
              <a:rPr kumimoji="1" lang="ja-JP" altLang="en-US" dirty="0"/>
              <a:t>命令で</a:t>
            </a:r>
            <a:endParaRPr kumimoji="1" lang="en-US" altLang="ja-JP" dirty="0"/>
          </a:p>
          <a:p>
            <a:r>
              <a:rPr kumimoji="1" lang="ja-JP" altLang="en-US" dirty="0"/>
              <a:t>ループの外に飛びます。</a:t>
            </a:r>
            <a:endParaRPr kumimoji="1" lang="en-US" altLang="ja-JP" dirty="0"/>
          </a:p>
          <a:p>
            <a:r>
              <a:rPr kumimoji="1" lang="ja-JP" altLang="en-US" dirty="0"/>
              <a:t>拡張課題ですが、</a:t>
            </a:r>
            <a:r>
              <a:rPr kumimoji="1" lang="en-US" altLang="ja-JP" dirty="0"/>
              <a:t>continue </a:t>
            </a:r>
            <a:r>
              <a:rPr kumimoji="1" lang="ja-JP" altLang="en-US" dirty="0"/>
              <a:t>文なら、</a:t>
            </a:r>
            <a:r>
              <a:rPr kumimoji="1" lang="en-US" altLang="ja-JP" dirty="0"/>
              <a:t>JUMP </a:t>
            </a:r>
            <a:r>
              <a:rPr kumimoji="1" lang="ja-JP" altLang="en-US" dirty="0"/>
              <a:t>命令でループの条件式、</a:t>
            </a:r>
            <a:endParaRPr kumimoji="1" lang="en-US" altLang="ja-JP" dirty="0"/>
          </a:p>
          <a:p>
            <a:r>
              <a:rPr kumimoji="1" lang="en-US" altLang="ja-JP" dirty="0"/>
              <a:t>for </a:t>
            </a:r>
            <a:r>
              <a:rPr kumimoji="1" lang="ja-JP" altLang="en-US" dirty="0"/>
              <a:t>文なら継続式にに飛びます。</a:t>
            </a:r>
            <a:endParaRPr kumimoji="1" lang="en-US" altLang="ja-JP" dirty="0"/>
          </a:p>
          <a:p>
            <a:r>
              <a:rPr kumimoji="1" lang="en-US" altLang="ja-JP" dirty="0"/>
              <a:t>break </a:t>
            </a:r>
            <a:r>
              <a:rPr kumimoji="1" lang="ja-JP" altLang="en-US" dirty="0"/>
              <a:t>文はループ内または </a:t>
            </a:r>
            <a:r>
              <a:rPr kumimoji="1" lang="en-US" altLang="ja-JP" dirty="0"/>
              <a:t>switch </a:t>
            </a:r>
            <a:r>
              <a:rPr kumimoji="1" lang="ja-JP" altLang="en-US" dirty="0"/>
              <a:t>文内以外、</a:t>
            </a:r>
            <a:endParaRPr kumimoji="1" lang="en-US" altLang="ja-JP" dirty="0"/>
          </a:p>
          <a:p>
            <a:r>
              <a:rPr kumimoji="1" lang="en-US" altLang="ja-JP" dirty="0"/>
              <a:t>continue </a:t>
            </a:r>
            <a:r>
              <a:rPr kumimoji="1" lang="ja-JP" altLang="en-US" dirty="0"/>
              <a:t>文は、ループ内以外で使われた場合は制約エラーになります。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91</a:t>
            </a:fld>
            <a:endParaRPr kumimoji="1" lang="ja-JP" altLang="en-US"/>
          </a:p>
        </p:txBody>
      </p:sp>
    </p:spTree>
    <p:extLst>
      <p:ext uri="{BB962C8B-B14F-4D97-AF65-F5344CB8AC3E}">
        <p14:creationId xmlns:p14="http://schemas.microsoft.com/office/powerpoint/2010/main" val="289345796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 </a:t>
            </a:r>
            <a:r>
              <a:rPr kumimoji="1" lang="en-US" altLang="ja-JP" dirty="0"/>
              <a:t>while </a:t>
            </a:r>
            <a:r>
              <a:rPr kumimoji="1" lang="ja-JP" altLang="en-US" dirty="0"/>
              <a:t>文を考えてみます。</a:t>
            </a:r>
            <a:endParaRPr kumimoji="1" lang="en-US" altLang="ja-JP" dirty="0"/>
          </a:p>
          <a:p>
            <a:r>
              <a:rPr kumimoji="1" lang="ja-JP" altLang="en-US" dirty="0"/>
              <a:t>この </a:t>
            </a:r>
            <a:r>
              <a:rPr kumimoji="1" lang="en-US" altLang="ja-JP" dirty="0"/>
              <a:t>while </a:t>
            </a:r>
            <a:r>
              <a:rPr kumimoji="1" lang="ja-JP" altLang="en-US" dirty="0"/>
              <a:t>文の中には、</a:t>
            </a:r>
            <a:r>
              <a:rPr kumimoji="1" lang="en-US" altLang="ja-JP" dirty="0"/>
              <a:t>break </a:t>
            </a:r>
            <a:r>
              <a:rPr kumimoji="1" lang="ja-JP" altLang="en-US" dirty="0"/>
              <a:t>文と </a:t>
            </a:r>
            <a:r>
              <a:rPr kumimoji="1" lang="en-US" altLang="ja-JP" dirty="0"/>
              <a:t>continue </a:t>
            </a:r>
            <a:r>
              <a:rPr kumimoji="1" lang="ja-JP" altLang="en-US" dirty="0"/>
              <a:t>文があります。</a:t>
            </a:r>
            <a:endParaRPr kumimoji="1" lang="en-US" altLang="ja-JP" dirty="0"/>
          </a:p>
          <a:p>
            <a:r>
              <a:rPr kumimoji="1" lang="en-US" altLang="ja-JP" dirty="0"/>
              <a:t>break </a:t>
            </a:r>
            <a:r>
              <a:rPr kumimoji="1" lang="ja-JP" altLang="en-US" dirty="0"/>
              <a:t>文では、</a:t>
            </a:r>
            <a:r>
              <a:rPr kumimoji="1" lang="en-US" altLang="ja-JP" dirty="0"/>
              <a:t>while </a:t>
            </a:r>
            <a:r>
              <a:rPr kumimoji="1" lang="ja-JP" altLang="en-US" dirty="0"/>
              <a:t>文の外、最後の </a:t>
            </a:r>
            <a:r>
              <a:rPr kumimoji="1" lang="en-US" altLang="ja-JP" dirty="0"/>
              <a:t>JUMP </a:t>
            </a:r>
            <a:r>
              <a:rPr kumimoji="1" lang="ja-JP" altLang="en-US" dirty="0"/>
              <a:t>命令の次の行へ飛びます。</a:t>
            </a:r>
            <a:endParaRPr kumimoji="1" lang="en-US" altLang="ja-JP" dirty="0"/>
          </a:p>
          <a:p>
            <a:r>
              <a:rPr kumimoji="1" lang="ja-JP" altLang="en-US" dirty="0"/>
              <a:t>この飛び先は、</a:t>
            </a:r>
            <a:r>
              <a:rPr kumimoji="1" lang="en-US" altLang="ja-JP" dirty="0"/>
              <a:t>while </a:t>
            </a:r>
            <a:r>
              <a:rPr kumimoji="1" lang="ja-JP" altLang="en-US" dirty="0"/>
              <a:t>文の条件式の次にある </a:t>
            </a:r>
            <a:r>
              <a:rPr kumimoji="1" lang="en-US" altLang="ja-JP" dirty="0"/>
              <a:t>BEQ </a:t>
            </a:r>
            <a:r>
              <a:rPr kumimoji="1" lang="ja-JP" altLang="en-US" dirty="0"/>
              <a:t>命令の飛び先と同じです。</a:t>
            </a:r>
            <a:endParaRPr kumimoji="1" lang="en-US" altLang="ja-JP" dirty="0"/>
          </a:p>
          <a:p>
            <a:r>
              <a:rPr kumimoji="1" lang="en-US" altLang="ja-JP" dirty="0"/>
              <a:t>continue </a:t>
            </a:r>
            <a:r>
              <a:rPr kumimoji="1" lang="ja-JP" altLang="en-US" dirty="0"/>
              <a:t>文では、</a:t>
            </a:r>
            <a:r>
              <a:rPr kumimoji="1" lang="en-US" altLang="ja-JP" dirty="0"/>
              <a:t>while</a:t>
            </a:r>
            <a:r>
              <a:rPr kumimoji="1" lang="ja-JP" altLang="en-US" dirty="0"/>
              <a:t>文の先頭に飛びます。</a:t>
            </a:r>
            <a:endParaRPr kumimoji="1" lang="en-US" altLang="ja-JP" dirty="0"/>
          </a:p>
          <a:p>
            <a:r>
              <a:rPr kumimoji="1" lang="ja-JP" altLang="en-US" dirty="0"/>
              <a:t>この飛び先は、</a:t>
            </a:r>
            <a:r>
              <a:rPr kumimoji="1" lang="en-US" altLang="ja-JP" dirty="0"/>
              <a:t>while </a:t>
            </a:r>
            <a:r>
              <a:rPr kumimoji="1" lang="ja-JP" altLang="en-US" dirty="0"/>
              <a:t>文の最後の </a:t>
            </a:r>
            <a:r>
              <a:rPr kumimoji="1" lang="en-US" altLang="ja-JP" dirty="0"/>
              <a:t>JUMP </a:t>
            </a:r>
            <a:r>
              <a:rPr kumimoji="1" lang="ja-JP" altLang="en-US" dirty="0"/>
              <a:t>命令と同じです。</a:t>
            </a:r>
            <a:endParaRPr kumimoji="1" lang="en-US" altLang="ja-JP" dirty="0"/>
          </a:p>
          <a:p>
            <a:r>
              <a:rPr kumimoji="1" lang="en-US" altLang="ja-JP" dirty="0"/>
              <a:t>JUMP </a:t>
            </a:r>
            <a:r>
              <a:rPr kumimoji="1" lang="ja-JP" altLang="en-US" dirty="0"/>
              <a:t>命令の番地は、</a:t>
            </a:r>
            <a:r>
              <a:rPr kumimoji="1" lang="en-US" altLang="ja-JP" dirty="0"/>
              <a:t>while </a:t>
            </a:r>
            <a:r>
              <a:rPr kumimoji="1" lang="ja-JP" altLang="en-US" dirty="0"/>
              <a:t>文の </a:t>
            </a:r>
            <a:r>
              <a:rPr kumimoji="1" lang="en-US" altLang="ja-JP" dirty="0"/>
              <a:t>&lt;Statement&gt; </a:t>
            </a:r>
            <a:r>
              <a:rPr kumimoji="1" lang="ja-JP" altLang="en-US" dirty="0"/>
              <a:t>のコードを作るまで分かりませんので、</a:t>
            </a:r>
            <a:endParaRPr kumimoji="1" lang="en-US" altLang="ja-JP" dirty="0"/>
          </a:p>
          <a:p>
            <a:r>
              <a:rPr kumimoji="1" lang="en-US" altLang="ja-JP" dirty="0"/>
              <a:t>break </a:t>
            </a:r>
            <a:r>
              <a:rPr kumimoji="1" lang="ja-JP" altLang="en-US" dirty="0"/>
              <a:t>文の飛び先は、</a:t>
            </a:r>
            <a:r>
              <a:rPr kumimoji="1" lang="en-US" altLang="ja-JP" dirty="0"/>
              <a:t>while </a:t>
            </a:r>
            <a:r>
              <a:rPr kumimoji="1" lang="ja-JP" altLang="en-US" dirty="0"/>
              <a:t>文終了時に書き直します。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92</a:t>
            </a:fld>
            <a:endParaRPr kumimoji="1" lang="ja-JP" altLang="en-US"/>
          </a:p>
        </p:txBody>
      </p:sp>
    </p:spTree>
    <p:extLst>
      <p:ext uri="{BB962C8B-B14F-4D97-AF65-F5344CB8AC3E}">
        <p14:creationId xmlns:p14="http://schemas.microsoft.com/office/powerpoint/2010/main" val="1776445847"/>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VSM</a:t>
            </a:r>
            <a:r>
              <a:rPr kumimoji="1" lang="ja-JP" altLang="en-US" dirty="0"/>
              <a:t>アセンブラでは、プログラムの最後には</a:t>
            </a:r>
            <a:endParaRPr kumimoji="1" lang="en-US" altLang="ja-JP" dirty="0"/>
          </a:p>
          <a:p>
            <a:r>
              <a:rPr kumimoji="1" lang="ja-JP" altLang="en-US" dirty="0"/>
              <a:t>プログラムを停止させる </a:t>
            </a:r>
            <a:r>
              <a:rPr kumimoji="1" lang="en-US" altLang="ja-JP" dirty="0"/>
              <a:t>HALT </a:t>
            </a:r>
            <a:r>
              <a:rPr kumimoji="1" lang="ja-JP" altLang="en-US" dirty="0"/>
              <a:t>命令が必要です。</a:t>
            </a:r>
            <a:endParaRPr kumimoji="1" lang="en-US" altLang="ja-JP" dirty="0"/>
          </a:p>
          <a:p>
            <a:r>
              <a:rPr kumimoji="1" lang="ja-JP" altLang="en-US" dirty="0"/>
              <a:t>これは、</a:t>
            </a:r>
            <a:r>
              <a:rPr kumimoji="1" lang="en-US" altLang="ja-JP" dirty="0"/>
              <a:t>&lt;Program&gt; </a:t>
            </a:r>
            <a:r>
              <a:rPr kumimoji="1" lang="ja-JP" altLang="en-US" dirty="0"/>
              <a:t>の解析で、ファイル末を読んだときに、</a:t>
            </a:r>
            <a:endParaRPr kumimoji="1" lang="en-US" altLang="ja-JP" dirty="0"/>
          </a:p>
          <a:p>
            <a:r>
              <a:rPr kumimoji="1" lang="en-US" altLang="ja-JP" dirty="0"/>
              <a:t>HALT </a:t>
            </a:r>
            <a:r>
              <a:rPr kumimoji="1" lang="ja-JP" altLang="en-US" dirty="0"/>
              <a:t>命令を付けます。</a:t>
            </a:r>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93</a:t>
            </a:fld>
            <a:endParaRPr kumimoji="1" lang="ja-JP" altLang="en-US"/>
          </a:p>
        </p:txBody>
      </p:sp>
    </p:spTree>
    <p:extLst>
      <p:ext uri="{BB962C8B-B14F-4D97-AF65-F5344CB8AC3E}">
        <p14:creationId xmlns:p14="http://schemas.microsoft.com/office/powerpoint/2010/main" val="409169776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ここから先は拡張課題です。</a:t>
            </a:r>
            <a:endParaRPr kumimoji="1" lang="en-US" altLang="ja-JP" dirty="0"/>
          </a:p>
          <a:p>
            <a:r>
              <a:rPr kumimoji="1" lang="ja-JP" altLang="en-US" dirty="0"/>
              <a:t>まず</a:t>
            </a:r>
            <a:r>
              <a:rPr kumimoji="1" lang="en-US" altLang="ja-JP" dirty="0"/>
              <a:t>2</a:t>
            </a:r>
            <a:r>
              <a:rPr kumimoji="1" lang="ja-JP" altLang="en-US" dirty="0"/>
              <a:t>次元配列です。</a:t>
            </a:r>
            <a:endParaRPr kumimoji="1" lang="en-US" altLang="ja-JP" dirty="0"/>
          </a:p>
          <a:p>
            <a:r>
              <a:rPr kumimoji="1" lang="en-US" altLang="ja-JP" dirty="0"/>
              <a:t>2</a:t>
            </a:r>
            <a:r>
              <a:rPr kumimoji="1" lang="ja-JP" altLang="en-US" dirty="0"/>
              <a:t>次元配列 </a:t>
            </a:r>
            <a:r>
              <a:rPr kumimoji="1" lang="en-US" altLang="ja-JP" dirty="0"/>
              <a:t>a[M][N] </a:t>
            </a:r>
            <a:r>
              <a:rPr kumimoji="1" lang="ja-JP" altLang="en-US" dirty="0"/>
              <a:t>と宣言した場合、</a:t>
            </a:r>
            <a:endParaRPr kumimoji="1" lang="en-US" altLang="ja-JP" dirty="0"/>
          </a:p>
          <a:p>
            <a:r>
              <a:rPr kumimoji="1" lang="ja-JP" altLang="en-US" dirty="0"/>
              <a:t>このように縦 </a:t>
            </a:r>
            <a:r>
              <a:rPr kumimoji="1" lang="en-US" altLang="ja-JP" dirty="0"/>
              <a:t>M </a:t>
            </a:r>
            <a:r>
              <a:rPr kumimoji="1" lang="ja-JP" altLang="en-US" dirty="0"/>
              <a:t>横 </a:t>
            </a:r>
            <a:r>
              <a:rPr kumimoji="1" lang="en-US" altLang="ja-JP" dirty="0"/>
              <a:t>N </a:t>
            </a:r>
            <a:r>
              <a:rPr kumimoji="1" lang="ja-JP" altLang="en-US" dirty="0"/>
              <a:t>の空間に値が格納されます。</a:t>
            </a:r>
            <a:endParaRPr kumimoji="1" lang="en-US" altLang="ja-JP" dirty="0"/>
          </a:p>
          <a:p>
            <a:r>
              <a:rPr kumimoji="1" lang="en-US" altLang="ja-JP" dirty="0"/>
              <a:t>a[1][2] </a:t>
            </a:r>
            <a:r>
              <a:rPr kumimoji="1" lang="ja-JP" altLang="en-US" dirty="0"/>
              <a:t>であれば、縦</a:t>
            </a:r>
            <a:r>
              <a:rPr kumimoji="1" lang="en-US" altLang="ja-JP" dirty="0"/>
              <a:t>1 </a:t>
            </a:r>
            <a:r>
              <a:rPr kumimoji="1" lang="ja-JP" altLang="en-US" dirty="0"/>
              <a:t>横 </a:t>
            </a:r>
            <a:r>
              <a:rPr kumimoji="1" lang="en-US" altLang="ja-JP" dirty="0"/>
              <a:t>2 </a:t>
            </a:r>
            <a:r>
              <a:rPr kumimoji="1" lang="ja-JP" altLang="en-US" dirty="0"/>
              <a:t>の位置にになります。</a:t>
            </a:r>
            <a:endParaRPr kumimoji="1" lang="en-US" altLang="ja-JP" dirty="0"/>
          </a:p>
          <a:p>
            <a:r>
              <a:rPr kumimoji="1" lang="en-US" altLang="ja-JP" dirty="0"/>
              <a:t>Dseg</a:t>
            </a:r>
            <a:r>
              <a:rPr kumimoji="1" lang="ja-JP" altLang="en-US" dirty="0"/>
              <a:t> は</a:t>
            </a:r>
            <a:r>
              <a:rPr kumimoji="1" lang="en-US" altLang="ja-JP" dirty="0"/>
              <a:t>1</a:t>
            </a:r>
            <a:r>
              <a:rPr kumimoji="1" lang="ja-JP" altLang="en-US" dirty="0"/>
              <a:t>次元配列ですので、</a:t>
            </a:r>
            <a:r>
              <a:rPr kumimoji="1" lang="en-US" altLang="ja-JP" dirty="0"/>
              <a:t>2</a:t>
            </a:r>
            <a:r>
              <a:rPr kumimoji="1" lang="ja-JP" altLang="en-US" dirty="0"/>
              <a:t>次元配列は実際には</a:t>
            </a:r>
            <a:r>
              <a:rPr kumimoji="1" lang="en-US" altLang="ja-JP" dirty="0"/>
              <a:t>1</a:t>
            </a:r>
            <a:r>
              <a:rPr kumimoji="1" lang="ja-JP" altLang="en-US" dirty="0"/>
              <a:t>次元で格納されます。</a:t>
            </a:r>
            <a:endParaRPr kumimoji="1" lang="en-US" altLang="ja-JP" dirty="0"/>
          </a:p>
          <a:p>
            <a:r>
              <a:rPr kumimoji="1" lang="ja-JP" altLang="en-US" dirty="0"/>
              <a:t>例えば縦 </a:t>
            </a:r>
            <a:r>
              <a:rPr kumimoji="1" lang="en-US" altLang="ja-JP" dirty="0"/>
              <a:t>5 </a:t>
            </a:r>
            <a:r>
              <a:rPr kumimoji="1" lang="ja-JP" altLang="en-US" dirty="0"/>
              <a:t>横 </a:t>
            </a:r>
            <a:r>
              <a:rPr kumimoji="1" lang="en-US" altLang="ja-JP" dirty="0"/>
              <a:t>4 </a:t>
            </a:r>
            <a:r>
              <a:rPr kumimoji="1" lang="ja-JP" altLang="en-US" dirty="0"/>
              <a:t>の</a:t>
            </a:r>
            <a:r>
              <a:rPr kumimoji="1" lang="en-US" altLang="ja-JP" dirty="0"/>
              <a:t>2</a:t>
            </a:r>
            <a:r>
              <a:rPr kumimoji="1" lang="ja-JP" altLang="en-US" dirty="0"/>
              <a:t>次元配列であれば、</a:t>
            </a:r>
            <a:endParaRPr kumimoji="1" lang="en-US" altLang="ja-JP" dirty="0"/>
          </a:p>
          <a:p>
            <a:r>
              <a:rPr kumimoji="1" lang="ja-JP" altLang="en-US" dirty="0"/>
              <a:t>まず一番上の段、</a:t>
            </a:r>
            <a:r>
              <a:rPr kumimoji="1" lang="en-US" altLang="ja-JP" dirty="0"/>
              <a:t> a[0][0]</a:t>
            </a:r>
            <a:r>
              <a:rPr kumimoji="1" lang="ja-JP" altLang="en-US" dirty="0"/>
              <a:t>から </a:t>
            </a:r>
            <a:r>
              <a:rPr kumimoji="1" lang="en-US" altLang="ja-JP" dirty="0"/>
              <a:t>a[0][3] </a:t>
            </a:r>
            <a:r>
              <a:rPr kumimoji="1" lang="ja-JP" altLang="en-US" dirty="0"/>
              <a:t>に番地が割り当てられます。</a:t>
            </a:r>
            <a:endParaRPr kumimoji="1" lang="en-US" altLang="ja-JP" dirty="0"/>
          </a:p>
          <a:p>
            <a:r>
              <a:rPr kumimoji="1" lang="ja-JP" altLang="en-US" dirty="0"/>
              <a:t>次に、上から</a:t>
            </a:r>
            <a:r>
              <a:rPr kumimoji="1" lang="en-US" altLang="ja-JP" dirty="0"/>
              <a:t>2</a:t>
            </a:r>
            <a:r>
              <a:rPr kumimoji="1" lang="ja-JP" altLang="en-US" dirty="0"/>
              <a:t>番目の段、 </a:t>
            </a:r>
            <a:r>
              <a:rPr kumimoji="1" lang="en-US" altLang="ja-JP" dirty="0"/>
              <a:t>a[1][0]</a:t>
            </a:r>
            <a:r>
              <a:rPr kumimoji="1" lang="ja-JP" altLang="en-US" dirty="0"/>
              <a:t>から</a:t>
            </a:r>
            <a:r>
              <a:rPr kumimoji="1" lang="en-US" altLang="ja-JP" dirty="0"/>
              <a:t>a[1][3]</a:t>
            </a:r>
            <a:r>
              <a:rPr kumimoji="1" lang="ja-JP" altLang="en-US" dirty="0"/>
              <a:t>に番地が割り当てられます。</a:t>
            </a:r>
            <a:endParaRPr kumimoji="1" lang="en-US" altLang="ja-JP" dirty="0"/>
          </a:p>
          <a:p>
            <a:r>
              <a:rPr kumimoji="1" lang="ja-JP" altLang="en-US" dirty="0"/>
              <a:t>以下同様に、</a:t>
            </a:r>
            <a:r>
              <a:rPr kumimoji="1" lang="en-US" altLang="ja-JP" dirty="0"/>
              <a:t>2</a:t>
            </a:r>
            <a:r>
              <a:rPr kumimoji="1" lang="ja-JP" altLang="en-US" dirty="0"/>
              <a:t>次元配列の上の段から順に番地が割り当てられます。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94</a:t>
            </a:fld>
            <a:endParaRPr kumimoji="1" lang="ja-JP" altLang="en-US"/>
          </a:p>
        </p:txBody>
      </p:sp>
    </p:spTree>
    <p:extLst>
      <p:ext uri="{BB962C8B-B14F-4D97-AF65-F5344CB8AC3E}">
        <p14:creationId xmlns:p14="http://schemas.microsoft.com/office/powerpoint/2010/main" val="224829141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次元配列では、配列の番地は、</a:t>
            </a:r>
            <a:endParaRPr kumimoji="1" lang="en-US" altLang="ja-JP" dirty="0"/>
          </a:p>
          <a:p>
            <a:r>
              <a:rPr kumimoji="1" lang="ja-JP" altLang="en-US" dirty="0"/>
              <a:t>先頭の番地足す添え字の番地で計算できました。</a:t>
            </a:r>
            <a:endParaRPr kumimoji="1" lang="en-US" altLang="ja-JP" dirty="0"/>
          </a:p>
          <a:p>
            <a:r>
              <a:rPr kumimoji="1" lang="en-US" altLang="ja-JP" dirty="0"/>
              <a:t>a[</a:t>
            </a:r>
            <a:r>
              <a:rPr kumimoji="1" lang="en-US" altLang="ja-JP" dirty="0" err="1"/>
              <a:t>i</a:t>
            </a:r>
            <a:r>
              <a:rPr kumimoji="1" lang="en-US" altLang="ja-JP" dirty="0"/>
              <a:t>] </a:t>
            </a:r>
            <a:r>
              <a:rPr kumimoji="1" lang="ja-JP" altLang="en-US" dirty="0"/>
              <a:t>の番地は </a:t>
            </a:r>
            <a:r>
              <a:rPr kumimoji="1" lang="en-US" altLang="ja-JP" dirty="0"/>
              <a:t>a[0] </a:t>
            </a:r>
            <a:r>
              <a:rPr kumimoji="1" lang="ja-JP" altLang="en-US" dirty="0"/>
              <a:t>の番地 </a:t>
            </a:r>
            <a:r>
              <a:rPr kumimoji="1" lang="en-US" altLang="ja-JP" dirty="0"/>
              <a:t>+ </a:t>
            </a:r>
            <a:r>
              <a:rPr kumimoji="1" lang="en-US" altLang="ja-JP" dirty="0" err="1"/>
              <a:t>i</a:t>
            </a:r>
            <a:r>
              <a:rPr kumimoji="1" lang="en-US" altLang="ja-JP" dirty="0"/>
              <a:t> </a:t>
            </a:r>
            <a:r>
              <a:rPr kumimoji="1" lang="ja-JP" altLang="en-US" dirty="0"/>
              <a:t>です。</a:t>
            </a:r>
            <a:endParaRPr kumimoji="1" lang="en-US" altLang="ja-JP" dirty="0"/>
          </a:p>
          <a:p>
            <a:r>
              <a:rPr kumimoji="1" lang="en-US" altLang="ja-JP" dirty="0"/>
              <a:t>2</a:t>
            </a:r>
            <a:r>
              <a:rPr kumimoji="1" lang="ja-JP" altLang="en-US" dirty="0"/>
              <a:t>次元になると、大きさ </a:t>
            </a:r>
            <a:r>
              <a:rPr kumimoji="1" lang="en-US" altLang="ja-JP" dirty="0"/>
              <a:t>M*N </a:t>
            </a:r>
            <a:r>
              <a:rPr kumimoji="1" lang="ja-JP" altLang="en-US" dirty="0"/>
              <a:t>の</a:t>
            </a:r>
            <a:r>
              <a:rPr kumimoji="1" lang="en-US" altLang="ja-JP" dirty="0"/>
              <a:t>2</a:t>
            </a:r>
            <a:r>
              <a:rPr kumimoji="1" lang="ja-JP" altLang="en-US" dirty="0"/>
              <a:t>次元配列の場合、</a:t>
            </a:r>
            <a:endParaRPr kumimoji="1" lang="en-US" altLang="ja-JP" dirty="0"/>
          </a:p>
          <a:p>
            <a:r>
              <a:rPr kumimoji="1" lang="en-US" altLang="ja-JP" dirty="0"/>
              <a:t>a[</a:t>
            </a:r>
            <a:r>
              <a:rPr kumimoji="1" lang="en-US" altLang="ja-JP" dirty="0" err="1"/>
              <a:t>i</a:t>
            </a:r>
            <a:r>
              <a:rPr kumimoji="1" lang="en-US" altLang="ja-JP" dirty="0"/>
              <a:t>][j] </a:t>
            </a:r>
            <a:r>
              <a:rPr kumimoji="1" lang="ja-JP" altLang="en-US" dirty="0"/>
              <a:t>の番地は、</a:t>
            </a:r>
            <a:r>
              <a:rPr kumimoji="1" lang="en-US" altLang="ja-JP" dirty="0"/>
              <a:t>a[0][0] </a:t>
            </a:r>
            <a:r>
              <a:rPr kumimoji="1" lang="ja-JP" altLang="en-US" dirty="0"/>
              <a:t>の番地 </a:t>
            </a:r>
            <a:r>
              <a:rPr kumimoji="1" lang="en-US" altLang="ja-JP" dirty="0"/>
              <a:t>+ N*</a:t>
            </a:r>
            <a:r>
              <a:rPr kumimoji="1" lang="en-US" altLang="ja-JP" dirty="0" err="1"/>
              <a:t>i</a:t>
            </a:r>
            <a:r>
              <a:rPr kumimoji="1" lang="en-US" altLang="ja-JP" dirty="0"/>
              <a:t> + j </a:t>
            </a:r>
            <a:r>
              <a:rPr kumimoji="1" lang="ja-JP" altLang="en-US" dirty="0"/>
              <a:t>となります。</a:t>
            </a:r>
            <a:endParaRPr kumimoji="1" lang="en-US" altLang="ja-JP" dirty="0"/>
          </a:p>
          <a:p>
            <a:r>
              <a:rPr kumimoji="1" lang="ja-JP" altLang="en-US" dirty="0"/>
              <a:t>さらに</a:t>
            </a:r>
            <a:r>
              <a:rPr kumimoji="1" lang="en-US" altLang="ja-JP" dirty="0"/>
              <a:t>3</a:t>
            </a:r>
            <a:r>
              <a:rPr kumimoji="1" lang="ja-JP" altLang="en-US" dirty="0"/>
              <a:t>次元になると、大きさ </a:t>
            </a:r>
            <a:r>
              <a:rPr kumimoji="1" lang="en-US" altLang="ja-JP" dirty="0"/>
              <a:t>L*M*N </a:t>
            </a:r>
            <a:r>
              <a:rPr kumimoji="1" lang="ja-JP" altLang="en-US" dirty="0"/>
              <a:t>の</a:t>
            </a:r>
            <a:r>
              <a:rPr kumimoji="1" lang="en-US" altLang="ja-JP" dirty="0"/>
              <a:t>3</a:t>
            </a:r>
            <a:r>
              <a:rPr kumimoji="1" lang="ja-JP" altLang="en-US" dirty="0"/>
              <a:t>次元配列の場合、</a:t>
            </a:r>
            <a:endParaRPr kumimoji="1" lang="en-US" altLang="ja-JP" dirty="0"/>
          </a:p>
          <a:p>
            <a:r>
              <a:rPr kumimoji="1" lang="en-US" altLang="ja-JP" dirty="0"/>
              <a:t>a[</a:t>
            </a:r>
            <a:r>
              <a:rPr kumimoji="1" lang="en-US" altLang="ja-JP" dirty="0" err="1"/>
              <a:t>i</a:t>
            </a:r>
            <a:r>
              <a:rPr kumimoji="1" lang="en-US" altLang="ja-JP" dirty="0"/>
              <a:t>][j][k] </a:t>
            </a:r>
            <a:r>
              <a:rPr kumimoji="1" lang="ja-JP" altLang="en-US" dirty="0"/>
              <a:t>の番地は、</a:t>
            </a:r>
            <a:r>
              <a:rPr kumimoji="1" lang="en-US" altLang="ja-JP" dirty="0"/>
              <a:t>a[0][0][0] </a:t>
            </a:r>
            <a:r>
              <a:rPr kumimoji="1" lang="ja-JP" altLang="en-US" dirty="0"/>
              <a:t>の番地 </a:t>
            </a:r>
            <a:r>
              <a:rPr kumimoji="1" lang="en-US" altLang="ja-JP" dirty="0"/>
              <a:t>+ M*N*</a:t>
            </a:r>
            <a:r>
              <a:rPr kumimoji="1" lang="en-US" altLang="ja-JP" dirty="0" err="1"/>
              <a:t>i</a:t>
            </a:r>
            <a:r>
              <a:rPr kumimoji="1" lang="en-US" altLang="ja-JP" dirty="0"/>
              <a:t> + N*j + j k </a:t>
            </a:r>
            <a:r>
              <a:rPr kumimoji="1" lang="ja-JP" altLang="en-US" dirty="0"/>
              <a:t>となります。</a:t>
            </a:r>
            <a:endParaRPr kumimoji="1" lang="en-US" altLang="ja-JP" dirty="0"/>
          </a:p>
          <a:p>
            <a:r>
              <a:rPr kumimoji="1" lang="ja-JP" altLang="en-US" dirty="0"/>
              <a:t>多次元配列の場合番地を計算するには、各次元の大きさが必要になります。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95</a:t>
            </a:fld>
            <a:endParaRPr kumimoji="1" lang="ja-JP" altLang="en-US"/>
          </a:p>
        </p:txBody>
      </p:sp>
    </p:spTree>
    <p:extLst>
      <p:ext uri="{BB962C8B-B14F-4D97-AF65-F5344CB8AC3E}">
        <p14:creationId xmlns:p14="http://schemas.microsoft.com/office/powerpoint/2010/main" val="382642710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こちらが配列の番地を求めるアセンブラコードです。</a:t>
            </a:r>
            <a:endParaRPr kumimoji="1" lang="en-US" altLang="ja-JP" dirty="0"/>
          </a:p>
          <a:p>
            <a:r>
              <a:rPr kumimoji="1" lang="en-US" altLang="ja-JP" dirty="0"/>
              <a:t>1</a:t>
            </a:r>
            <a:r>
              <a:rPr kumimoji="1" lang="ja-JP" altLang="en-US" dirty="0"/>
              <a:t>次元配列では、</a:t>
            </a:r>
            <a:r>
              <a:rPr kumimoji="1" lang="en-US" altLang="ja-JP" dirty="0"/>
              <a:t>PUSHI </a:t>
            </a:r>
            <a:r>
              <a:rPr kumimoji="1" lang="ja-JP" altLang="en-US" dirty="0"/>
              <a:t>で配列の先頭の番地を積んだ後、</a:t>
            </a:r>
            <a:endParaRPr kumimoji="1" lang="en-US" altLang="ja-JP" dirty="0"/>
          </a:p>
          <a:p>
            <a:r>
              <a:rPr kumimoji="1" lang="ja-JP" altLang="en-US" dirty="0"/>
              <a:t>添え字の値を積み、</a:t>
            </a:r>
            <a:r>
              <a:rPr kumimoji="1" lang="en-US" altLang="ja-JP" dirty="0"/>
              <a:t>ADD </a:t>
            </a:r>
            <a:r>
              <a:rPr kumimoji="1" lang="ja-JP" altLang="en-US" dirty="0"/>
              <a:t>すれば番地が求まりました。</a:t>
            </a:r>
            <a:endParaRPr kumimoji="1" lang="en-US" altLang="ja-JP" dirty="0"/>
          </a:p>
          <a:p>
            <a:r>
              <a:rPr kumimoji="1" lang="en-US" altLang="ja-JP" dirty="0"/>
              <a:t>2</a:t>
            </a:r>
            <a:r>
              <a:rPr kumimoji="1" lang="ja-JP" altLang="en-US" dirty="0"/>
              <a:t>次元配列では、配列の先頭の番地を積んだ後、</a:t>
            </a:r>
            <a:endParaRPr kumimoji="1" lang="en-US" altLang="ja-JP" dirty="0"/>
          </a:p>
          <a:p>
            <a:r>
              <a:rPr kumimoji="1" lang="en-US" altLang="ja-JP" dirty="0"/>
              <a:t>1</a:t>
            </a:r>
            <a:r>
              <a:rPr kumimoji="1" lang="ja-JP" altLang="en-US" dirty="0"/>
              <a:t>つ目の添え字を </a:t>
            </a:r>
            <a:r>
              <a:rPr kumimoji="1" lang="en-US" altLang="ja-JP" dirty="0"/>
              <a:t>N </a:t>
            </a:r>
            <a:r>
              <a:rPr kumimoji="1" lang="ja-JP" altLang="en-US" dirty="0"/>
              <a:t>倍してから足します。</a:t>
            </a:r>
            <a:endParaRPr kumimoji="1" lang="en-US" altLang="ja-JP" dirty="0"/>
          </a:p>
          <a:p>
            <a:r>
              <a:rPr kumimoji="1" lang="en-US" altLang="ja-JP" dirty="0"/>
              <a:t>2</a:t>
            </a:r>
            <a:r>
              <a:rPr kumimoji="1" lang="ja-JP" altLang="en-US" dirty="0"/>
              <a:t>つ目の添え字はそのまま足します。</a:t>
            </a:r>
            <a:endParaRPr kumimoji="1" lang="en-US" altLang="ja-JP" dirty="0"/>
          </a:p>
          <a:p>
            <a:r>
              <a:rPr kumimoji="1" lang="en-US" altLang="ja-JP" dirty="0"/>
              <a:t>3</a:t>
            </a:r>
            <a:r>
              <a:rPr kumimoji="1" lang="ja-JP" altLang="en-US" dirty="0"/>
              <a:t>次元配列では配列の先頭の番地を積んだ後、</a:t>
            </a:r>
            <a:endParaRPr kumimoji="1" lang="en-US" altLang="ja-JP" dirty="0"/>
          </a:p>
          <a:p>
            <a:r>
              <a:rPr kumimoji="1" lang="en-US" altLang="ja-JP" dirty="0"/>
              <a:t>1</a:t>
            </a:r>
            <a:r>
              <a:rPr kumimoji="1" lang="ja-JP" altLang="en-US" dirty="0"/>
              <a:t>つ目の添え字は </a:t>
            </a:r>
            <a:r>
              <a:rPr kumimoji="1" lang="en-US" altLang="ja-JP" dirty="0"/>
              <a:t>M*N </a:t>
            </a:r>
            <a:r>
              <a:rPr kumimoji="1" lang="ja-JP" altLang="en-US" dirty="0"/>
              <a:t>倍、</a:t>
            </a:r>
            <a:r>
              <a:rPr kumimoji="1" lang="en-US" altLang="ja-JP" dirty="0"/>
              <a:t>2</a:t>
            </a:r>
            <a:r>
              <a:rPr kumimoji="1" lang="ja-JP" altLang="en-US" dirty="0"/>
              <a:t>つ目の添え字は </a:t>
            </a:r>
            <a:r>
              <a:rPr kumimoji="1" lang="en-US" altLang="ja-JP" dirty="0"/>
              <a:t>N </a:t>
            </a:r>
            <a:r>
              <a:rPr kumimoji="1" lang="ja-JP" altLang="en-US" dirty="0"/>
              <a:t>倍、</a:t>
            </a:r>
            <a:endParaRPr kumimoji="1" lang="en-US" altLang="ja-JP" dirty="0"/>
          </a:p>
          <a:p>
            <a:r>
              <a:rPr kumimoji="1" lang="en-US" altLang="ja-JP" dirty="0"/>
              <a:t>3</a:t>
            </a:r>
            <a:r>
              <a:rPr kumimoji="1" lang="ja-JP" altLang="en-US" dirty="0"/>
              <a:t>つ目の添え字はそのまま足します。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96</a:t>
            </a:fld>
            <a:endParaRPr kumimoji="1" lang="ja-JP" altLang="en-US"/>
          </a:p>
        </p:txBody>
      </p:sp>
    </p:spTree>
    <p:extLst>
      <p:ext uri="{BB962C8B-B14F-4D97-AF65-F5344CB8AC3E}">
        <p14:creationId xmlns:p14="http://schemas.microsoft.com/office/powerpoint/2010/main" val="204770670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else </a:t>
            </a:r>
            <a:r>
              <a:rPr kumimoji="1" lang="ja-JP" altLang="en-US" dirty="0"/>
              <a:t>節ありの </a:t>
            </a:r>
            <a:r>
              <a:rPr kumimoji="1" lang="en-US" altLang="ja-JP" dirty="0"/>
              <a:t>if </a:t>
            </a:r>
            <a:r>
              <a:rPr kumimoji="1" lang="ja-JP" altLang="en-US" dirty="0"/>
              <a:t>文のコードです。</a:t>
            </a:r>
            <a:endParaRPr kumimoji="1" lang="en-US" altLang="ja-JP" dirty="0"/>
          </a:p>
          <a:p>
            <a:r>
              <a:rPr kumimoji="1" lang="en-US" altLang="ja-JP" dirty="0"/>
              <a:t>else </a:t>
            </a:r>
            <a:r>
              <a:rPr kumimoji="1" lang="ja-JP" altLang="en-US" dirty="0"/>
              <a:t>節がある場合は、条件式が </a:t>
            </a:r>
            <a:r>
              <a:rPr kumimoji="1" lang="en-US" altLang="ja-JP" dirty="0"/>
              <a:t>false , 0 </a:t>
            </a:r>
            <a:r>
              <a:rPr kumimoji="1" lang="ja-JP" altLang="en-US" dirty="0"/>
              <a:t>であれば </a:t>
            </a:r>
            <a:r>
              <a:rPr kumimoji="1" lang="en-US" altLang="ja-JP" dirty="0"/>
              <a:t>else </a:t>
            </a:r>
            <a:r>
              <a:rPr kumimoji="1" lang="ja-JP" altLang="en-US" dirty="0"/>
              <a:t>節に飛びます。</a:t>
            </a:r>
            <a:endParaRPr kumimoji="1" lang="en-US" altLang="ja-JP" dirty="0"/>
          </a:p>
          <a:p>
            <a:r>
              <a:rPr kumimoji="1" lang="en-US" altLang="ja-JP" dirty="0"/>
              <a:t>“if” “(“ </a:t>
            </a:r>
            <a:r>
              <a:rPr kumimoji="1" lang="ja-JP" altLang="en-US" dirty="0"/>
              <a:t>式 </a:t>
            </a:r>
            <a:r>
              <a:rPr kumimoji="1" lang="en-US" altLang="ja-JP" dirty="0"/>
              <a:t>“)” &lt;Statement&gt;1 “else” &lt;Statement&gt;2 </a:t>
            </a:r>
            <a:r>
              <a:rPr kumimoji="1" lang="ja-JP" altLang="en-US" dirty="0"/>
              <a:t>の場合、</a:t>
            </a:r>
            <a:endParaRPr kumimoji="1" lang="en-US" altLang="ja-JP" dirty="0"/>
          </a:p>
          <a:p>
            <a:r>
              <a:rPr kumimoji="1" lang="ja-JP" altLang="en-US" dirty="0"/>
              <a:t>条件式のコード、</a:t>
            </a:r>
            <a:endParaRPr kumimoji="1" lang="en-US" altLang="ja-JP" dirty="0"/>
          </a:p>
          <a:p>
            <a:r>
              <a:rPr kumimoji="1" lang="en-US" altLang="ja-JP" dirty="0"/>
              <a:t>BEQ</a:t>
            </a:r>
          </a:p>
          <a:p>
            <a:r>
              <a:rPr kumimoji="1" lang="en-US" altLang="ja-JP" dirty="0"/>
              <a:t>&lt;Statement&gt;1 </a:t>
            </a:r>
            <a:r>
              <a:rPr kumimoji="1" lang="ja-JP" altLang="en-US" dirty="0"/>
              <a:t>のコード</a:t>
            </a:r>
            <a:endParaRPr kumimoji="1" lang="en-US" altLang="ja-JP" dirty="0"/>
          </a:p>
          <a:p>
            <a:r>
              <a:rPr kumimoji="1" lang="en-US" altLang="ja-JP" dirty="0"/>
              <a:t>JUMP</a:t>
            </a:r>
          </a:p>
          <a:p>
            <a:r>
              <a:rPr kumimoji="1" lang="en-US" altLang="ja-JP" dirty="0"/>
              <a:t>&lt;Statement&gt;2 </a:t>
            </a:r>
            <a:r>
              <a:rPr kumimoji="1" lang="ja-JP" altLang="en-US" dirty="0"/>
              <a:t>のコード</a:t>
            </a:r>
            <a:endParaRPr kumimoji="1" lang="en-US" altLang="ja-JP" dirty="0"/>
          </a:p>
          <a:p>
            <a:r>
              <a:rPr kumimoji="1" lang="ja-JP" altLang="en-US" dirty="0"/>
              <a:t>となります。</a:t>
            </a:r>
            <a:endParaRPr kumimoji="1" lang="en-US" altLang="ja-JP" dirty="0"/>
          </a:p>
          <a:p>
            <a:r>
              <a:rPr kumimoji="1" lang="en-US" altLang="ja-JP" dirty="0"/>
              <a:t>&lt;Statement&gt;1 </a:t>
            </a:r>
            <a:r>
              <a:rPr kumimoji="1" lang="ja-JP" altLang="en-US" dirty="0"/>
              <a:t>コードの後に、</a:t>
            </a:r>
            <a:r>
              <a:rPr kumimoji="1" lang="en-US" altLang="ja-JP" dirty="0"/>
              <a:t>JUMP </a:t>
            </a:r>
            <a:r>
              <a:rPr kumimoji="1" lang="ja-JP" altLang="en-US" dirty="0"/>
              <a:t>で </a:t>
            </a:r>
            <a:r>
              <a:rPr kumimoji="1" lang="en-US" altLang="ja-JP" dirty="0"/>
              <a:t>if </a:t>
            </a:r>
            <a:r>
              <a:rPr kumimoji="1" lang="ja-JP" altLang="en-US" dirty="0"/>
              <a:t>文の外、</a:t>
            </a:r>
            <a:endParaRPr kumimoji="1" lang="en-US" altLang="ja-JP" dirty="0"/>
          </a:p>
          <a:p>
            <a:r>
              <a:rPr kumimoji="1" lang="en-US" altLang="ja-JP" dirty="0"/>
              <a:t>&lt;Statement&gt;2 </a:t>
            </a:r>
            <a:r>
              <a:rPr kumimoji="1" lang="ja-JP" altLang="en-US" dirty="0"/>
              <a:t>のコードの次の行へ飛びます。</a:t>
            </a:r>
            <a:endParaRPr kumimoji="1" lang="en-US" altLang="ja-JP" dirty="0"/>
          </a:p>
          <a:p>
            <a:r>
              <a:rPr kumimoji="1" lang="en-US" altLang="ja-JP" dirty="0"/>
              <a:t>BEQ</a:t>
            </a:r>
            <a:r>
              <a:rPr kumimoji="1" lang="ja-JP" altLang="en-US" dirty="0"/>
              <a:t> の飛び先は、</a:t>
            </a:r>
            <a:r>
              <a:rPr kumimoji="1" lang="en-US" altLang="ja-JP" dirty="0"/>
              <a:t>JUMP </a:t>
            </a:r>
            <a:r>
              <a:rPr kumimoji="1" lang="ja-JP" altLang="en-US" dirty="0"/>
              <a:t>の次の行にします。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97</a:t>
            </a:fld>
            <a:endParaRPr kumimoji="1" lang="ja-JP" altLang="en-US"/>
          </a:p>
        </p:txBody>
      </p:sp>
    </p:spTree>
    <p:extLst>
      <p:ext uri="{BB962C8B-B14F-4D97-AF65-F5344CB8AC3E}">
        <p14:creationId xmlns:p14="http://schemas.microsoft.com/office/powerpoint/2010/main" val="40314968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do-while </a:t>
            </a:r>
            <a:r>
              <a:rPr kumimoji="1" lang="ja-JP" altLang="en-US" dirty="0"/>
              <a:t>文です。</a:t>
            </a:r>
            <a:endParaRPr kumimoji="1" lang="en-US" altLang="ja-JP" dirty="0"/>
          </a:p>
          <a:p>
            <a:r>
              <a:rPr kumimoji="1" lang="en-US" altLang="ja-JP" dirty="0"/>
              <a:t>do-while </a:t>
            </a:r>
            <a:r>
              <a:rPr kumimoji="1" lang="ja-JP" altLang="en-US" dirty="0"/>
              <a:t>文は最後の条件式が </a:t>
            </a:r>
            <a:r>
              <a:rPr kumimoji="1" lang="en-US" altLang="ja-JP" dirty="0"/>
              <a:t>true </a:t>
            </a:r>
            <a:r>
              <a:rPr kumimoji="1" lang="ja-JP" altLang="en-US" dirty="0"/>
              <a:t>であれば先頭に戻ってループしますので、</a:t>
            </a:r>
            <a:endParaRPr kumimoji="1" lang="en-US" altLang="ja-JP" dirty="0"/>
          </a:p>
          <a:p>
            <a:r>
              <a:rPr kumimoji="1" lang="en-US" altLang="ja-JP" dirty="0"/>
              <a:t>&lt;Statement&gt; </a:t>
            </a:r>
            <a:r>
              <a:rPr kumimoji="1" lang="ja-JP" altLang="en-US" dirty="0"/>
              <a:t>のコード、</a:t>
            </a:r>
            <a:endParaRPr kumimoji="1" lang="en-US" altLang="ja-JP" dirty="0"/>
          </a:p>
          <a:p>
            <a:r>
              <a:rPr kumimoji="1" lang="ja-JP" altLang="en-US" dirty="0"/>
              <a:t>式のコード</a:t>
            </a:r>
            <a:endParaRPr kumimoji="1" lang="en-US" altLang="ja-JP" dirty="0"/>
          </a:p>
          <a:p>
            <a:r>
              <a:rPr kumimoji="1" lang="ja-JP" altLang="en-US" dirty="0"/>
              <a:t>の後に、</a:t>
            </a:r>
            <a:endParaRPr kumimoji="1" lang="en-US" altLang="ja-JP" dirty="0"/>
          </a:p>
          <a:p>
            <a:r>
              <a:rPr kumimoji="1" lang="en-US" altLang="ja-JP" dirty="0"/>
              <a:t>BNE </a:t>
            </a:r>
            <a:r>
              <a:rPr kumimoji="1" lang="ja-JP" altLang="en-US" dirty="0"/>
              <a:t>で先頭に戻ります。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98</a:t>
            </a:fld>
            <a:endParaRPr kumimoji="1" lang="ja-JP" altLang="en-US"/>
          </a:p>
        </p:txBody>
      </p:sp>
    </p:spTree>
    <p:extLst>
      <p:ext uri="{BB962C8B-B14F-4D97-AF65-F5344CB8AC3E}">
        <p14:creationId xmlns:p14="http://schemas.microsoft.com/office/powerpoint/2010/main" val="94755202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課題の </a:t>
            </a:r>
            <a:r>
              <a:rPr kumimoji="1" lang="en-US" altLang="ja-JP" dirty="0"/>
              <a:t>for </a:t>
            </a:r>
            <a:r>
              <a:rPr kumimoji="1" lang="ja-JP" altLang="en-US" dirty="0"/>
              <a:t>文は、式</a:t>
            </a:r>
            <a:r>
              <a:rPr kumimoji="1" lang="en-US" altLang="ja-JP" dirty="0"/>
              <a:t>1 </a:t>
            </a:r>
            <a:r>
              <a:rPr kumimoji="1" lang="ja-JP" altLang="en-US" dirty="0"/>
              <a:t>式</a:t>
            </a:r>
            <a:r>
              <a:rPr kumimoji="1" lang="en-US" altLang="ja-JP" dirty="0"/>
              <a:t>2 </a:t>
            </a:r>
            <a:r>
              <a:rPr kumimoji="1" lang="ja-JP" altLang="en-US" dirty="0"/>
              <a:t>式</a:t>
            </a:r>
            <a:r>
              <a:rPr kumimoji="1" lang="en-US" altLang="ja-JP" dirty="0"/>
              <a:t>3</a:t>
            </a:r>
            <a:r>
              <a:rPr kumimoji="1" lang="ja-JP" altLang="en-US" dirty="0"/>
              <a:t>が一つずつです。</a:t>
            </a:r>
            <a:endParaRPr kumimoji="1" lang="en-US" altLang="ja-JP" dirty="0"/>
          </a:p>
          <a:p>
            <a:r>
              <a:rPr kumimoji="1" lang="ja-JP" altLang="en-US" dirty="0"/>
              <a:t>拡張課題として、</a:t>
            </a:r>
            <a:r>
              <a:rPr kumimoji="1" lang="en-US" altLang="ja-JP" dirty="0"/>
              <a:t>Java </a:t>
            </a:r>
            <a:r>
              <a:rPr kumimoji="1" lang="ja-JP" altLang="en-US" dirty="0"/>
              <a:t>の </a:t>
            </a:r>
            <a:r>
              <a:rPr kumimoji="1" lang="en-US" altLang="ja-JP" dirty="0"/>
              <a:t>for </a:t>
            </a:r>
            <a:r>
              <a:rPr kumimoji="1" lang="ja-JP" altLang="en-US" dirty="0"/>
              <a:t>文のように、</a:t>
            </a:r>
            <a:endParaRPr kumimoji="1" lang="en-US" altLang="ja-JP" dirty="0"/>
          </a:p>
          <a:p>
            <a:r>
              <a:rPr kumimoji="1" lang="ja-JP" altLang="en-US" dirty="0"/>
              <a:t>式</a:t>
            </a:r>
            <a:r>
              <a:rPr kumimoji="1" lang="en-US" altLang="ja-JP" dirty="0"/>
              <a:t>1</a:t>
            </a:r>
            <a:r>
              <a:rPr kumimoji="1" lang="ja-JP" altLang="en-US" dirty="0"/>
              <a:t>と式</a:t>
            </a:r>
            <a:r>
              <a:rPr kumimoji="1" lang="en-US" altLang="ja-JP" dirty="0"/>
              <a:t>3</a:t>
            </a:r>
            <a:r>
              <a:rPr kumimoji="1" lang="ja-JP" altLang="en-US" dirty="0"/>
              <a:t>は式をコンマで区切って並べることができ、また、式</a:t>
            </a:r>
            <a:r>
              <a:rPr kumimoji="1" lang="en-US" altLang="ja-JP" dirty="0"/>
              <a:t>2</a:t>
            </a:r>
            <a:r>
              <a:rPr kumimoji="1" lang="ja-JP" altLang="en-US" dirty="0"/>
              <a:t>を省略できるようにする、</a:t>
            </a:r>
            <a:endParaRPr kumimoji="1" lang="en-US" altLang="ja-JP" dirty="0"/>
          </a:p>
          <a:p>
            <a:r>
              <a:rPr kumimoji="1" lang="ja-JP" altLang="en-US" dirty="0"/>
              <a:t>というのが考えられます。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66320000-1DA8-4533-97CF-5F088F591C80}" type="slidenum">
              <a:rPr kumimoji="1" lang="ja-JP" altLang="en-US" smtClean="0"/>
              <a:t>99</a:t>
            </a:fld>
            <a:endParaRPr kumimoji="1" lang="ja-JP" altLang="en-US"/>
          </a:p>
        </p:txBody>
      </p:sp>
    </p:spTree>
    <p:extLst>
      <p:ext uri="{BB962C8B-B14F-4D97-AF65-F5344CB8AC3E}">
        <p14:creationId xmlns:p14="http://schemas.microsoft.com/office/powerpoint/2010/main" val="1838464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a:lvl1pPr>
          </a:lstStyle>
          <a:p>
            <a:pPr>
              <a:defRPr/>
            </a:pPr>
            <a:fld id="{AE8D8B0E-DE2F-4F55-A342-7C557ED9AF0E}" type="slidenum">
              <a:rPr lang="en-US" altLang="ja-JP"/>
              <a:pPr>
                <a:defRPr/>
              </a:pPr>
              <a:t>‹#›</a:t>
            </a:fld>
            <a:endParaRPr lang="en-US" altLang="ja-JP"/>
          </a:p>
        </p:txBody>
      </p:sp>
    </p:spTree>
    <p:extLst>
      <p:ext uri="{BB962C8B-B14F-4D97-AF65-F5344CB8AC3E}">
        <p14:creationId xmlns:p14="http://schemas.microsoft.com/office/powerpoint/2010/main" val="10276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pPr>
              <a:defRPr/>
            </a:pPr>
            <a:fld id="{63C6698B-ADF6-4442-933C-71B3E0E09351}" type="slidenum">
              <a:rPr lang="en-US" altLang="ja-JP"/>
              <a:pPr>
                <a:defRPr/>
              </a:pPr>
              <a:t>‹#›</a:t>
            </a:fld>
            <a:endParaRPr lang="en-US" altLang="ja-JP"/>
          </a:p>
        </p:txBody>
      </p:sp>
    </p:spTree>
    <p:extLst>
      <p:ext uri="{BB962C8B-B14F-4D97-AF65-F5344CB8AC3E}">
        <p14:creationId xmlns:p14="http://schemas.microsoft.com/office/powerpoint/2010/main" val="29653093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4" name="Rectangle 18"/>
          <p:cNvSpPr>
            <a:spLocks noGrp="1" noChangeArrowheads="1"/>
          </p:cNvSpPr>
          <p:nvPr>
            <p:ph type="dt" sz="quarter" idx="2"/>
          </p:nvPr>
        </p:nvSpPr>
        <p:spPr bwMode="auto">
          <a:xfrm>
            <a:off x="1066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kumimoji="0" sz="1000">
                <a:effectLst>
                  <a:outerShdw blurRad="38100" dist="38100" dir="2700000" algn="tl">
                    <a:srgbClr val="000000"/>
                  </a:outerShdw>
                </a:effectLst>
                <a:latin typeface="+mn-lt"/>
              </a:defRPr>
            </a:lvl1pPr>
          </a:lstStyle>
          <a:p>
            <a:pPr>
              <a:defRPr/>
            </a:pPr>
            <a:endParaRPr lang="en-US" altLang="ja-JP"/>
          </a:p>
        </p:txBody>
      </p:sp>
      <p:sp>
        <p:nvSpPr>
          <p:cNvPr id="35" name="Rectangle 19"/>
          <p:cNvSpPr>
            <a:spLocks noGrp="1" noChangeArrowheads="1"/>
          </p:cNvSpPr>
          <p:nvPr>
            <p:ph type="ftr" sz="quarter" idx="3"/>
          </p:nvPr>
        </p:nvSpPr>
        <p:spPr bwMode="auto">
          <a:xfrm>
            <a:off x="33528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kumimoji="0" sz="1000">
                <a:effectLst>
                  <a:outerShdw blurRad="38100" dist="38100" dir="2700000" algn="tl">
                    <a:srgbClr val="000000"/>
                  </a:outerShdw>
                </a:effectLst>
                <a:latin typeface="+mn-lt"/>
              </a:defRPr>
            </a:lvl1pPr>
          </a:lstStyle>
          <a:p>
            <a:pPr>
              <a:defRPr/>
            </a:pPr>
            <a:endParaRPr lang="en-US" altLang="ja-JP"/>
          </a:p>
        </p:txBody>
      </p:sp>
      <p:sp>
        <p:nvSpPr>
          <p:cNvPr id="36" name="Rectangle 20"/>
          <p:cNvSpPr>
            <a:spLocks noGrp="1" noChangeArrowheads="1"/>
          </p:cNvSpPr>
          <p:nvPr>
            <p:ph type="sldNum" sz="quarter" idx="4"/>
          </p:nvPr>
        </p:nvSpPr>
        <p:spPr bwMode="auto">
          <a:xfrm>
            <a:off x="6705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kumimoji="0" sz="1000">
                <a:effectLst>
                  <a:outerShdw blurRad="38100" dist="38100" dir="2700000" algn="tl">
                    <a:srgbClr val="000000"/>
                  </a:outerShdw>
                </a:effectLst>
              </a:defRPr>
            </a:lvl1pPr>
          </a:lstStyle>
          <a:p>
            <a:pPr>
              <a:defRPr/>
            </a:pPr>
            <a:fld id="{C724E92D-ECAF-4028-8928-85ED0D63126C}" type="slidenum">
              <a:rPr lang="en-US" altLang="ja-JP"/>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711" r:id="rId1"/>
    <p:sldLayoutId id="2147483712" r:id="rId2"/>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676400"/>
            <a:ext cx="7086600" cy="898525"/>
          </a:xfrm>
        </p:spPr>
        <p:txBody>
          <a:bodyPr/>
          <a:lstStyle/>
          <a:p>
            <a:pPr eaLnBrk="1" hangingPunct="1"/>
            <a:r>
              <a:rPr lang="ja-JP" altLang="en-US">
                <a:effectLst/>
              </a:rPr>
              <a:t>コンパイラ</a:t>
            </a:r>
          </a:p>
        </p:txBody>
      </p:sp>
      <p:sp>
        <p:nvSpPr>
          <p:cNvPr id="4099"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a:t>
            </a:r>
            <a:r>
              <a:rPr lang="en-US" altLang="ja-JP" dirty="0">
                <a:effectLst/>
              </a:rPr>
              <a:t>8</a:t>
            </a:r>
            <a:r>
              <a:rPr lang="ja-JP" altLang="en-US" dirty="0">
                <a:effectLst/>
              </a:rPr>
              <a:t>回 コード生成</a:t>
            </a:r>
            <a:endParaRPr lang="en-US" altLang="ja-JP" dirty="0">
              <a:effectLst/>
            </a:endParaRPr>
          </a:p>
          <a:p>
            <a:pPr eaLnBrk="1" hangingPunct="1"/>
            <a:r>
              <a:rPr lang="en-US" altLang="ja-JP" dirty="0">
                <a:effectLst/>
              </a:rPr>
              <a:t>― </a:t>
            </a:r>
            <a:r>
              <a:rPr lang="ja-JP" altLang="en-US" dirty="0">
                <a:effectLst/>
              </a:rPr>
              <a:t>スタックマシン ―</a:t>
            </a:r>
          </a:p>
          <a:p>
            <a:pPr algn="r" eaLnBrk="1" hangingPunct="1"/>
            <a:r>
              <a:rPr lang="en-US" altLang="ja-JP" dirty="0">
                <a:effectLst/>
              </a:rPr>
              <a:t>http://www.info.kindai.ac.jp/compiler</a:t>
            </a:r>
          </a:p>
          <a:p>
            <a:pPr algn="r"/>
            <a:r>
              <a:rPr lang="en-US" altLang="ja-JP" dirty="0">
                <a:latin typeface="Times New Roman" panose="02020603050405020304" pitchFamily="18" charset="0"/>
              </a:rPr>
              <a:t>E</a:t>
            </a:r>
            <a:r>
              <a:rPr lang="ja-JP" altLang="en-US" dirty="0">
                <a:latin typeface="Times New Roman" panose="02020603050405020304" pitchFamily="18" charset="0"/>
              </a:rPr>
              <a:t>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数値 → </a:t>
            </a:r>
            <a:r>
              <a:rPr lang="en-US" altLang="ja-JP">
                <a:effectLst/>
              </a:rPr>
              <a:t>Stack</a:t>
            </a:r>
            <a:br>
              <a:rPr lang="en-US" altLang="ja-JP">
                <a:effectLst/>
              </a:rPr>
            </a:br>
            <a:r>
              <a:rPr lang="en-US" altLang="ja-JP">
                <a:effectLst/>
              </a:rPr>
              <a:t>PUSHI </a:t>
            </a:r>
            <a:r>
              <a:rPr lang="ja-JP" altLang="en-US">
                <a:effectLst/>
              </a:rPr>
              <a:t>命令</a:t>
            </a:r>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3344"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14141" name="Group 93"/>
          <p:cNvGraphicFramePr>
            <a:graphicFrameLocks noGrp="1"/>
          </p:cNvGraphicFramePr>
          <p:nvPr/>
        </p:nvGraphicFramePr>
        <p:xfrm>
          <a:off x="56388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3374" name="Text Box 62"/>
          <p:cNvSpPr txBox="1">
            <a:spLocks noChangeArrowheads="1"/>
          </p:cNvSpPr>
          <p:nvPr/>
        </p:nvSpPr>
        <p:spPr bwMode="auto">
          <a:xfrm>
            <a:off x="56388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13375" name="Text Box 37"/>
          <p:cNvSpPr txBox="1">
            <a:spLocks noChangeArrowheads="1"/>
          </p:cNvSpPr>
          <p:nvPr/>
        </p:nvSpPr>
        <p:spPr bwMode="auto">
          <a:xfrm>
            <a:off x="544513" y="1806575"/>
            <a:ext cx="2533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整数値 </a:t>
            </a:r>
            <a:r>
              <a:rPr lang="en-US" altLang="ja-JP" sz="2800" i="1"/>
              <a:t>i</a:t>
            </a:r>
            <a:r>
              <a:rPr lang="en-US" altLang="ja-JP" sz="2800"/>
              <a:t> </a:t>
            </a:r>
            <a:r>
              <a:rPr lang="ja-JP" altLang="en-US" sz="2800"/>
              <a:t>を積む</a:t>
            </a:r>
          </a:p>
        </p:txBody>
      </p:sp>
      <p:sp>
        <p:nvSpPr>
          <p:cNvPr id="13376" name="Rectangle 38"/>
          <p:cNvSpPr>
            <a:spLocks noChangeArrowheads="1"/>
          </p:cNvSpPr>
          <p:nvPr/>
        </p:nvSpPr>
        <p:spPr bwMode="auto">
          <a:xfrm>
            <a:off x="711200" y="2349500"/>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t>
            </a:r>
            <a:r>
              <a:rPr lang="en-US" altLang="ja-JP" sz="2800" i="1"/>
              <a:t>i</a:t>
            </a:r>
          </a:p>
        </p:txBody>
      </p:sp>
      <p:sp>
        <p:nvSpPr>
          <p:cNvPr id="514144" name="Rectangle 38"/>
          <p:cNvSpPr>
            <a:spLocks noChangeArrowheads="1"/>
          </p:cNvSpPr>
          <p:nvPr/>
        </p:nvSpPr>
        <p:spPr bwMode="auto">
          <a:xfrm>
            <a:off x="711200" y="3862388"/>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a:t>
            </a:r>
            <a:r>
              <a:rPr lang="ja-JP" altLang="en-US" sz="2800"/>
              <a:t> </a:t>
            </a:r>
            <a:r>
              <a:rPr lang="en-US" altLang="ja-JP" sz="2800"/>
              <a:t>5</a:t>
            </a:r>
            <a:endParaRPr lang="en-US" altLang="ja-JP" sz="2800" i="1"/>
          </a:p>
        </p:txBody>
      </p:sp>
      <p:sp>
        <p:nvSpPr>
          <p:cNvPr id="514145" name="テキスト ボックス 1"/>
          <p:cNvSpPr txBox="1">
            <a:spLocks noChangeArrowheads="1"/>
          </p:cNvSpPr>
          <p:nvPr/>
        </p:nvSpPr>
        <p:spPr bwMode="auto">
          <a:xfrm>
            <a:off x="555625" y="3367088"/>
            <a:ext cx="2527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整数 </a:t>
            </a:r>
            <a:r>
              <a:rPr lang="en-US" altLang="ja-JP" sz="2400"/>
              <a:t>5 </a:t>
            </a:r>
            <a:r>
              <a:rPr lang="ja-JP" altLang="en-US" sz="2400"/>
              <a:t>を積む</a:t>
            </a:r>
          </a:p>
        </p:txBody>
      </p:sp>
      <p:sp>
        <p:nvSpPr>
          <p:cNvPr id="514177" name="Line 129"/>
          <p:cNvSpPr>
            <a:spLocks noChangeShapeType="1"/>
          </p:cNvSpPr>
          <p:nvPr/>
        </p:nvSpPr>
        <p:spPr bwMode="auto">
          <a:xfrm>
            <a:off x="6705600" y="34290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14209" name="Group 161"/>
          <p:cNvGraphicFramePr>
            <a:graphicFrameLocks noGrp="1"/>
          </p:cNvGraphicFramePr>
          <p:nvPr/>
        </p:nvGraphicFramePr>
        <p:xfrm>
          <a:off x="70866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4145"/>
                                        </p:tgtEl>
                                        <p:attrNameLst>
                                          <p:attrName>style.visibility</p:attrName>
                                        </p:attrNameLst>
                                      </p:cBhvr>
                                      <p:to>
                                        <p:strVal val="visible"/>
                                      </p:to>
                                    </p:set>
                                    <p:animEffect transition="in" filter="checkerboard(across)">
                                      <p:cBhvr>
                                        <p:cTn id="7" dur="500"/>
                                        <p:tgtEl>
                                          <p:spTgt spid="5141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14144"/>
                                        </p:tgtEl>
                                        <p:attrNameLst>
                                          <p:attrName>style.visibility</p:attrName>
                                        </p:attrNameLst>
                                      </p:cBhvr>
                                      <p:to>
                                        <p:strVal val="visible"/>
                                      </p:to>
                                    </p:set>
                                    <p:animEffect transition="in" filter="checkerboard(across)">
                                      <p:cBhvr>
                                        <p:cTn id="12" dur="500"/>
                                        <p:tgtEl>
                                          <p:spTgt spid="5141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4177"/>
                                        </p:tgtEl>
                                        <p:attrNameLst>
                                          <p:attrName>style.visibility</p:attrName>
                                        </p:attrNameLst>
                                      </p:cBhvr>
                                      <p:to>
                                        <p:strVal val="visible"/>
                                      </p:to>
                                    </p:set>
                                    <p:animEffect transition="in" filter="wipe(left)">
                                      <p:cBhvr>
                                        <p:cTn id="17" dur="500"/>
                                        <p:tgtEl>
                                          <p:spTgt spid="514177"/>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14209"/>
                                        </p:tgtEl>
                                        <p:attrNameLst>
                                          <p:attrName>style.visibility</p:attrName>
                                        </p:attrNameLst>
                                      </p:cBhvr>
                                      <p:to>
                                        <p:strVal val="visible"/>
                                      </p:to>
                                    </p:set>
                                    <p:animEffect transition="in" filter="wipe(left)">
                                      <p:cBhvr>
                                        <p:cTn id="21" dur="500"/>
                                        <p:tgtEl>
                                          <p:spTgt spid="514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144" grpId="0" animBg="1" autoUpdateAnimBg="0"/>
      <p:bldP spid="514145" grpId="0" autoUpdateAnimBg="0"/>
      <p:bldP spid="514177"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26"/>
          <p:cNvSpPr>
            <a:spLocks noGrp="1" noChangeArrowheads="1"/>
          </p:cNvSpPr>
          <p:nvPr>
            <p:ph type="title" idx="4294967295"/>
          </p:nvPr>
        </p:nvSpPr>
        <p:spPr>
          <a:xfrm>
            <a:off x="1066800" y="152400"/>
            <a:ext cx="7620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for </a:t>
            </a:r>
            <a:r>
              <a:rPr lang="ja-JP" altLang="en-US">
                <a:effectLst/>
              </a:rPr>
              <a:t>文のアセンブラコード</a:t>
            </a:r>
          </a:p>
        </p:txBody>
      </p:sp>
      <p:sp>
        <p:nvSpPr>
          <p:cNvPr id="97283" name="Text Box 1027"/>
          <p:cNvSpPr txBox="1">
            <a:spLocks noChangeArrowheads="1"/>
          </p:cNvSpPr>
          <p:nvPr/>
        </p:nvSpPr>
        <p:spPr bwMode="auto">
          <a:xfrm>
            <a:off x="228600" y="762000"/>
            <a:ext cx="8763000"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a:t>
            </a:r>
            <a:r>
              <a:rPr lang="en-US" altLang="ja-JP" sz="2800" dirty="0" err="1"/>
              <a:t>For_St</a:t>
            </a:r>
            <a:r>
              <a:rPr lang="en-US" altLang="ja-JP" sz="2800" dirty="0"/>
              <a:t>&gt; ::= “for” “(”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 “;” </a:t>
            </a:r>
          </a:p>
          <a:p>
            <a:pPr eaLnBrk="1" hangingPunct="1">
              <a:spcBef>
                <a:spcPct val="0"/>
              </a:spcBef>
              <a:buClrTx/>
              <a:buSzTx/>
              <a:buFontTx/>
              <a:buNone/>
            </a:pPr>
            <a:r>
              <a:rPr lang="en-US" altLang="ja-JP" sz="2800" dirty="0"/>
              <a:t>                                     [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t> ] “;” </a:t>
            </a:r>
          </a:p>
          <a:p>
            <a:pPr eaLnBrk="1" hangingPunct="1">
              <a:spcBef>
                <a:spcPct val="0"/>
              </a:spcBef>
              <a:buClrTx/>
              <a:buSzTx/>
              <a:buFontTx/>
              <a:buNone/>
            </a:pPr>
            <a:r>
              <a:rPr lang="en-US" altLang="ja-JP" sz="2800" dirty="0"/>
              <a:t>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 “)” &lt;St&gt;</a:t>
            </a:r>
          </a:p>
        </p:txBody>
      </p:sp>
      <p:sp>
        <p:nvSpPr>
          <p:cNvPr id="653316" name="Rectangle 1028"/>
          <p:cNvSpPr>
            <a:spLocks noChangeArrowheads="1"/>
          </p:cNvSpPr>
          <p:nvPr/>
        </p:nvSpPr>
        <p:spPr bwMode="auto">
          <a:xfrm>
            <a:off x="152400" y="3429000"/>
            <a:ext cx="4419600" cy="2895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600" dirty="0"/>
              <a:t>        </a:t>
            </a:r>
            <a:r>
              <a:rPr lang="ja-JP" altLang="en-US" sz="2600" dirty="0">
                <a:solidFill>
                  <a:srgbClr val="FFCCFF"/>
                </a:solidFill>
              </a:rPr>
              <a:t>&lt;</a:t>
            </a:r>
            <a:r>
              <a:rPr lang="en-US" altLang="ja-JP" sz="2600" dirty="0" err="1">
                <a:solidFill>
                  <a:srgbClr val="FFCCFF"/>
                </a:solidFill>
              </a:rPr>
              <a:t>Exp</a:t>
            </a:r>
            <a:r>
              <a:rPr lang="en-US" altLang="ja-JP" sz="2600" dirty="0">
                <a:solidFill>
                  <a:srgbClr val="FFCCFF"/>
                </a:solidFill>
              </a:rPr>
              <a:t>&gt;</a:t>
            </a:r>
            <a:r>
              <a:rPr lang="en-US" altLang="ja-JP" sz="2600" baseline="-25000" dirty="0">
                <a:solidFill>
                  <a:srgbClr val="FFCCFF"/>
                </a:solidFill>
              </a:rPr>
              <a:t>11</a:t>
            </a:r>
            <a:r>
              <a:rPr lang="en-US" altLang="ja-JP" sz="2600" dirty="0">
                <a:solidFill>
                  <a:srgbClr val="FFCCFF"/>
                </a:solidFill>
              </a:rPr>
              <a:t> </a:t>
            </a:r>
            <a:r>
              <a:rPr lang="ja-JP" altLang="en-US" sz="2600" dirty="0">
                <a:solidFill>
                  <a:srgbClr val="FFCCFF"/>
                </a:solidFill>
              </a:rPr>
              <a:t>のコード </a:t>
            </a:r>
            <a:r>
              <a:rPr lang="ja-JP" altLang="en-US" sz="2400" dirty="0">
                <a:solidFill>
                  <a:srgbClr val="FFCCFF"/>
                </a:solidFill>
              </a:rPr>
              <a:t>(右辺値)</a:t>
            </a:r>
            <a:endParaRPr lang="ja-JP" altLang="en-US" sz="2600" dirty="0">
              <a:solidFill>
                <a:srgbClr val="FFCCFF"/>
              </a:solidFill>
            </a:endParaRPr>
          </a:p>
          <a:p>
            <a:pPr eaLnBrk="1" hangingPunct="1">
              <a:spcBef>
                <a:spcPct val="0"/>
              </a:spcBef>
              <a:buClrTx/>
              <a:buSzTx/>
              <a:buFontTx/>
              <a:buNone/>
            </a:pPr>
            <a:r>
              <a:rPr lang="ja-JP" altLang="en-US" sz="2600" dirty="0">
                <a:solidFill>
                  <a:srgbClr val="FFCCFF"/>
                </a:solidFill>
              </a:rPr>
              <a:t>        </a:t>
            </a:r>
            <a:r>
              <a:rPr lang="en-US" altLang="ja-JP" sz="2600" dirty="0">
                <a:solidFill>
                  <a:srgbClr val="FFCCFF"/>
                </a:solidFill>
              </a:rPr>
              <a:t>REMOVE</a:t>
            </a:r>
          </a:p>
          <a:p>
            <a:pPr eaLnBrk="1" hangingPunct="1">
              <a:spcBef>
                <a:spcPct val="0"/>
              </a:spcBef>
              <a:buClrTx/>
              <a:buSzTx/>
              <a:buFontTx/>
              <a:buNone/>
            </a:pPr>
            <a:r>
              <a:rPr lang="ja-JP" altLang="en-US" sz="2600" dirty="0">
                <a:solidFill>
                  <a:srgbClr val="FFCCFF"/>
                </a:solidFill>
              </a:rPr>
              <a:t>        &lt;</a:t>
            </a:r>
            <a:r>
              <a:rPr lang="en-US" altLang="ja-JP" sz="2600" dirty="0" err="1">
                <a:solidFill>
                  <a:srgbClr val="FFCCFF"/>
                </a:solidFill>
              </a:rPr>
              <a:t>Exp</a:t>
            </a:r>
            <a:r>
              <a:rPr lang="en-US" altLang="ja-JP" sz="2600" dirty="0">
                <a:solidFill>
                  <a:srgbClr val="FFCCFF"/>
                </a:solidFill>
              </a:rPr>
              <a:t>&gt;</a:t>
            </a:r>
            <a:r>
              <a:rPr lang="en-US" altLang="ja-JP" sz="2600" baseline="-25000" dirty="0">
                <a:solidFill>
                  <a:srgbClr val="FFCCFF"/>
                </a:solidFill>
              </a:rPr>
              <a:t>12</a:t>
            </a:r>
            <a:r>
              <a:rPr lang="en-US" altLang="ja-JP" sz="2600" dirty="0">
                <a:solidFill>
                  <a:srgbClr val="FFCCFF"/>
                </a:solidFill>
              </a:rPr>
              <a:t> </a:t>
            </a:r>
            <a:r>
              <a:rPr lang="ja-JP" altLang="en-US" sz="2600" dirty="0">
                <a:solidFill>
                  <a:srgbClr val="FFCCFF"/>
                </a:solidFill>
              </a:rPr>
              <a:t>のコード </a:t>
            </a:r>
            <a:r>
              <a:rPr lang="ja-JP" altLang="en-US" sz="2400" dirty="0">
                <a:solidFill>
                  <a:srgbClr val="FFCCFF"/>
                </a:solidFill>
              </a:rPr>
              <a:t>(右辺値)</a:t>
            </a:r>
            <a:endParaRPr lang="ja-JP" altLang="en-US" sz="2600" dirty="0">
              <a:solidFill>
                <a:srgbClr val="FFCCFF"/>
              </a:solidFill>
            </a:endParaRPr>
          </a:p>
          <a:p>
            <a:pPr eaLnBrk="1" hangingPunct="1">
              <a:spcBef>
                <a:spcPct val="0"/>
              </a:spcBef>
              <a:buClrTx/>
              <a:buSzTx/>
              <a:buFontTx/>
              <a:buNone/>
            </a:pPr>
            <a:r>
              <a:rPr lang="ja-JP" altLang="en-US" sz="2600" dirty="0">
                <a:solidFill>
                  <a:srgbClr val="FFCCFF"/>
                </a:solidFill>
              </a:rPr>
              <a:t>        </a:t>
            </a:r>
            <a:r>
              <a:rPr lang="en-US" altLang="ja-JP" sz="2600" dirty="0">
                <a:solidFill>
                  <a:srgbClr val="FFCCFF"/>
                </a:solidFill>
              </a:rPr>
              <a:t>REMOVE</a:t>
            </a:r>
          </a:p>
          <a:p>
            <a:pPr eaLnBrk="1" hangingPunct="1">
              <a:spcBef>
                <a:spcPct val="0"/>
              </a:spcBef>
              <a:buClrTx/>
              <a:buSzTx/>
              <a:buFontTx/>
              <a:buNone/>
            </a:pPr>
            <a:r>
              <a:rPr lang="ja-JP" altLang="en-US" sz="2600" dirty="0">
                <a:solidFill>
                  <a:srgbClr val="CCFF99"/>
                </a:solidFill>
              </a:rPr>
              <a:t>(</a:t>
            </a:r>
            <a:r>
              <a:rPr lang="en-US" altLang="ja-JP" sz="2600" dirty="0">
                <a:solidFill>
                  <a:srgbClr val="CCFF99"/>
                </a:solidFill>
              </a:rPr>
              <a:t>L1)</a:t>
            </a:r>
            <a:r>
              <a:rPr lang="en-US" altLang="ja-JP" sz="2600" dirty="0"/>
              <a:t> </a:t>
            </a:r>
            <a:r>
              <a:rPr lang="en-US" altLang="ja-JP" sz="2600" dirty="0">
                <a:solidFill>
                  <a:srgbClr val="FFFF99"/>
                </a:solidFill>
              </a:rPr>
              <a:t>&lt;</a:t>
            </a:r>
            <a:r>
              <a:rPr lang="en-US" altLang="ja-JP" sz="2600" dirty="0" err="1">
                <a:solidFill>
                  <a:srgbClr val="FFFF99"/>
                </a:solidFill>
              </a:rPr>
              <a:t>Exp</a:t>
            </a:r>
            <a:r>
              <a:rPr lang="en-US" altLang="ja-JP" sz="2600" dirty="0">
                <a:solidFill>
                  <a:srgbClr val="FFFF99"/>
                </a:solidFill>
              </a:rPr>
              <a:t>&gt;</a:t>
            </a:r>
            <a:r>
              <a:rPr lang="en-US" altLang="ja-JP" sz="2600" baseline="-25000" dirty="0">
                <a:solidFill>
                  <a:srgbClr val="FFFF99"/>
                </a:solidFill>
              </a:rPr>
              <a:t>2</a:t>
            </a:r>
            <a:r>
              <a:rPr lang="en-US" altLang="ja-JP" sz="2600" dirty="0">
                <a:solidFill>
                  <a:srgbClr val="FFFF99"/>
                </a:solidFill>
              </a:rPr>
              <a:t> </a:t>
            </a:r>
            <a:r>
              <a:rPr lang="ja-JP" altLang="en-US" sz="2600" dirty="0">
                <a:solidFill>
                  <a:srgbClr val="FFFF99"/>
                </a:solidFill>
              </a:rPr>
              <a:t>のコード </a:t>
            </a:r>
            <a:r>
              <a:rPr lang="ja-JP" altLang="en-US" sz="2400" dirty="0">
                <a:solidFill>
                  <a:srgbClr val="FFFF99"/>
                </a:solidFill>
              </a:rPr>
              <a:t>(右辺値)</a:t>
            </a:r>
            <a:endParaRPr lang="ja-JP" altLang="en-US" sz="2600" dirty="0">
              <a:solidFill>
                <a:srgbClr val="FFFF99"/>
              </a:solidFill>
            </a:endParaRPr>
          </a:p>
          <a:p>
            <a:pPr eaLnBrk="1" hangingPunct="1">
              <a:spcBef>
                <a:spcPct val="0"/>
              </a:spcBef>
              <a:buClrTx/>
              <a:buSzTx/>
              <a:buFontTx/>
              <a:buNone/>
            </a:pPr>
            <a:r>
              <a:rPr lang="en-US" altLang="ja-JP" sz="2600" dirty="0">
                <a:solidFill>
                  <a:srgbClr val="FFFF99"/>
                </a:solidFill>
              </a:rPr>
              <a:t>        BEQ</a:t>
            </a:r>
            <a:r>
              <a:rPr lang="ja-JP" altLang="en-US" sz="2600" dirty="0">
                <a:solidFill>
                  <a:srgbClr val="FFFF99"/>
                </a:solidFill>
              </a:rPr>
              <a:t>   (</a:t>
            </a:r>
            <a:r>
              <a:rPr lang="en-US" altLang="ja-JP" sz="2600" dirty="0">
                <a:solidFill>
                  <a:srgbClr val="FFFF99"/>
                </a:solidFill>
              </a:rPr>
              <a:t>L4)</a:t>
            </a:r>
          </a:p>
          <a:p>
            <a:pPr eaLnBrk="1" hangingPunct="1">
              <a:spcBef>
                <a:spcPct val="0"/>
              </a:spcBef>
              <a:buClrTx/>
              <a:buSzTx/>
              <a:buFontTx/>
              <a:buNone/>
            </a:pPr>
            <a:r>
              <a:rPr lang="ja-JP" altLang="en-US" sz="2600" dirty="0">
                <a:solidFill>
                  <a:srgbClr val="FFFF99"/>
                </a:solidFill>
              </a:rPr>
              <a:t>        </a:t>
            </a:r>
            <a:r>
              <a:rPr lang="en-US" altLang="ja-JP" sz="2600" dirty="0">
                <a:solidFill>
                  <a:srgbClr val="FFFF99"/>
                </a:solidFill>
              </a:rPr>
              <a:t>JUMP (L3)</a:t>
            </a:r>
          </a:p>
        </p:txBody>
      </p:sp>
      <p:sp>
        <p:nvSpPr>
          <p:cNvPr id="97285" name="Text Box 1029"/>
          <p:cNvSpPr txBox="1">
            <a:spLocks noChangeArrowheads="1"/>
          </p:cNvSpPr>
          <p:nvPr/>
        </p:nvSpPr>
        <p:spPr bwMode="auto">
          <a:xfrm>
            <a:off x="1081268" y="2041824"/>
            <a:ext cx="5991040"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for</a:t>
            </a:r>
            <a:r>
              <a:rPr lang="ja-JP" altLang="en-US" sz="2800" dirty="0"/>
              <a:t>　</a:t>
            </a:r>
            <a:r>
              <a:rPr lang="en-US" altLang="ja-JP" sz="2800" dirty="0"/>
              <a:t>(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11</a:t>
            </a:r>
            <a:r>
              <a:rPr lang="en-US" altLang="ja-JP" sz="2800" dirty="0"/>
              <a:t>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12</a:t>
            </a:r>
            <a:r>
              <a:rPr lang="en-US" altLang="ja-JP" sz="2800" dirty="0"/>
              <a:t> ;</a:t>
            </a:r>
          </a:p>
          <a:p>
            <a:pPr eaLnBrk="1" hangingPunct="1">
              <a:spcBef>
                <a:spcPct val="0"/>
              </a:spcBef>
              <a:buClrTx/>
              <a:buSzTx/>
              <a:buFontTx/>
              <a:buNone/>
            </a:pPr>
            <a:r>
              <a:rPr lang="en-US" altLang="ja-JP" sz="2800" dirty="0"/>
              <a:t>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t> ; </a:t>
            </a:r>
          </a:p>
          <a:p>
            <a:pPr eaLnBrk="1" hangingPunct="1">
              <a:spcBef>
                <a:spcPct val="0"/>
              </a:spcBef>
              <a:buClrTx/>
              <a:buSzTx/>
              <a:buFontTx/>
              <a:buNone/>
            </a:pPr>
            <a:r>
              <a:rPr lang="en-US" altLang="ja-JP" sz="2800" dirty="0">
                <a:solidFill>
                  <a:srgbClr val="CCFF99"/>
                </a:solidFill>
              </a:rPr>
              <a:t>          &lt;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31</a:t>
            </a:r>
            <a:r>
              <a:rPr lang="en-US" altLang="ja-JP" sz="2800" dirty="0"/>
              <a:t>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32</a:t>
            </a:r>
            <a:r>
              <a:rPr lang="en-US" altLang="ja-JP" sz="2800" dirty="0"/>
              <a:t>  )  &lt;St&gt; </a:t>
            </a:r>
            <a:r>
              <a:rPr lang="ja-JP" altLang="en-US" sz="2400" dirty="0"/>
              <a:t>の場合</a:t>
            </a:r>
          </a:p>
        </p:txBody>
      </p:sp>
      <p:sp>
        <p:nvSpPr>
          <p:cNvPr id="653318" name="Rectangle 1030"/>
          <p:cNvSpPr>
            <a:spLocks noChangeArrowheads="1"/>
          </p:cNvSpPr>
          <p:nvPr/>
        </p:nvSpPr>
        <p:spPr bwMode="auto">
          <a:xfrm>
            <a:off x="4648200" y="3429000"/>
            <a:ext cx="43434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600" dirty="0"/>
              <a:t>(L2) </a:t>
            </a:r>
            <a:r>
              <a:rPr lang="en-US" altLang="ja-JP" sz="2600" dirty="0">
                <a:solidFill>
                  <a:srgbClr val="CCFF99"/>
                </a:solidFill>
              </a:rPr>
              <a:t>&lt;Exp&gt;</a:t>
            </a:r>
            <a:r>
              <a:rPr lang="en-US" altLang="ja-JP" sz="2600" baseline="-25000" dirty="0">
                <a:solidFill>
                  <a:srgbClr val="CCFF99"/>
                </a:solidFill>
              </a:rPr>
              <a:t>31</a:t>
            </a:r>
            <a:r>
              <a:rPr lang="en-US" altLang="ja-JP" sz="2600" dirty="0">
                <a:solidFill>
                  <a:srgbClr val="CCFF99"/>
                </a:solidFill>
              </a:rPr>
              <a:t> </a:t>
            </a:r>
            <a:r>
              <a:rPr lang="ja-JP" altLang="en-US" sz="2600" dirty="0">
                <a:solidFill>
                  <a:srgbClr val="CCFF99"/>
                </a:solidFill>
              </a:rPr>
              <a:t>のコード </a:t>
            </a:r>
            <a:r>
              <a:rPr lang="ja-JP" altLang="en-US" sz="2400" dirty="0">
                <a:solidFill>
                  <a:srgbClr val="CCFF99"/>
                </a:solidFill>
              </a:rPr>
              <a:t>(右辺値)</a:t>
            </a:r>
            <a:endParaRPr lang="ja-JP" altLang="en-US" sz="2600" dirty="0">
              <a:solidFill>
                <a:srgbClr val="CCFF99"/>
              </a:solidFill>
            </a:endParaRPr>
          </a:p>
          <a:p>
            <a:pPr eaLnBrk="1" hangingPunct="1">
              <a:spcBef>
                <a:spcPct val="0"/>
              </a:spcBef>
              <a:buClrTx/>
              <a:buSzTx/>
              <a:buFontTx/>
              <a:buNone/>
            </a:pPr>
            <a:r>
              <a:rPr lang="ja-JP" altLang="en-US" sz="2600" dirty="0">
                <a:solidFill>
                  <a:srgbClr val="CCFF99"/>
                </a:solidFill>
              </a:rPr>
              <a:t>        </a:t>
            </a:r>
            <a:r>
              <a:rPr lang="en-US" altLang="ja-JP" sz="2600" dirty="0">
                <a:solidFill>
                  <a:srgbClr val="CCFF99"/>
                </a:solidFill>
              </a:rPr>
              <a:t>REMOVE</a:t>
            </a:r>
          </a:p>
          <a:p>
            <a:pPr eaLnBrk="1" hangingPunct="1">
              <a:spcBef>
                <a:spcPct val="0"/>
              </a:spcBef>
              <a:buClrTx/>
              <a:buSzTx/>
              <a:buFontTx/>
              <a:buNone/>
            </a:pPr>
            <a:r>
              <a:rPr lang="en-US" altLang="ja-JP" sz="2600" dirty="0">
                <a:solidFill>
                  <a:srgbClr val="CCFF99"/>
                </a:solidFill>
              </a:rPr>
              <a:t>        &lt;Exp&gt;</a:t>
            </a:r>
            <a:r>
              <a:rPr lang="en-US" altLang="ja-JP" sz="2600" baseline="-25000" dirty="0">
                <a:solidFill>
                  <a:srgbClr val="CCFF99"/>
                </a:solidFill>
              </a:rPr>
              <a:t>32</a:t>
            </a:r>
            <a:r>
              <a:rPr lang="en-US" altLang="ja-JP" sz="2600" dirty="0">
                <a:solidFill>
                  <a:srgbClr val="CCFF99"/>
                </a:solidFill>
              </a:rPr>
              <a:t> </a:t>
            </a:r>
            <a:r>
              <a:rPr lang="ja-JP" altLang="en-US" sz="2600" dirty="0">
                <a:solidFill>
                  <a:srgbClr val="CCFF99"/>
                </a:solidFill>
              </a:rPr>
              <a:t>のコード </a:t>
            </a:r>
            <a:r>
              <a:rPr lang="ja-JP" altLang="en-US" sz="2400" dirty="0">
                <a:solidFill>
                  <a:srgbClr val="CCFF99"/>
                </a:solidFill>
              </a:rPr>
              <a:t>(右辺値)</a:t>
            </a:r>
            <a:endParaRPr lang="ja-JP" altLang="en-US" sz="2600" dirty="0">
              <a:solidFill>
                <a:srgbClr val="CCFF99"/>
              </a:solidFill>
            </a:endParaRPr>
          </a:p>
          <a:p>
            <a:pPr eaLnBrk="1" hangingPunct="1">
              <a:spcBef>
                <a:spcPct val="0"/>
              </a:spcBef>
              <a:buClrTx/>
              <a:buSzTx/>
              <a:buFontTx/>
              <a:buNone/>
            </a:pPr>
            <a:r>
              <a:rPr lang="ja-JP" altLang="en-US" sz="2600" dirty="0">
                <a:solidFill>
                  <a:srgbClr val="CCFF99"/>
                </a:solidFill>
              </a:rPr>
              <a:t>        </a:t>
            </a:r>
            <a:r>
              <a:rPr lang="en-US" altLang="ja-JP" sz="2600" dirty="0">
                <a:solidFill>
                  <a:srgbClr val="CCFF99"/>
                </a:solidFill>
              </a:rPr>
              <a:t>REMOVE</a:t>
            </a:r>
          </a:p>
          <a:p>
            <a:pPr eaLnBrk="1" hangingPunct="1">
              <a:spcBef>
                <a:spcPct val="0"/>
              </a:spcBef>
              <a:buClrTx/>
              <a:buSzTx/>
              <a:buFontTx/>
              <a:buNone/>
            </a:pPr>
            <a:r>
              <a:rPr lang="ja-JP" altLang="en-US" sz="2600" dirty="0">
                <a:solidFill>
                  <a:srgbClr val="CCFF99"/>
                </a:solidFill>
              </a:rPr>
              <a:t>        </a:t>
            </a:r>
            <a:r>
              <a:rPr lang="en-US" altLang="ja-JP" sz="2600" dirty="0">
                <a:solidFill>
                  <a:srgbClr val="CCFF99"/>
                </a:solidFill>
              </a:rPr>
              <a:t>JUMP (L1)</a:t>
            </a:r>
          </a:p>
          <a:p>
            <a:pPr eaLnBrk="1" hangingPunct="1">
              <a:spcBef>
                <a:spcPct val="0"/>
              </a:spcBef>
              <a:buClrTx/>
              <a:buSzTx/>
              <a:buFontTx/>
              <a:buNone/>
            </a:pPr>
            <a:r>
              <a:rPr lang="en-US" altLang="ja-JP" sz="2600" dirty="0">
                <a:solidFill>
                  <a:srgbClr val="FFFF99"/>
                </a:solidFill>
              </a:rPr>
              <a:t>(L3)</a:t>
            </a:r>
            <a:r>
              <a:rPr lang="en-US" altLang="ja-JP" sz="2600" dirty="0"/>
              <a:t> &lt;St&gt; </a:t>
            </a:r>
            <a:r>
              <a:rPr lang="ja-JP" altLang="en-US" sz="2600" dirty="0"/>
              <a:t>のコード</a:t>
            </a:r>
          </a:p>
          <a:p>
            <a:pPr eaLnBrk="1" hangingPunct="1">
              <a:spcBef>
                <a:spcPct val="0"/>
              </a:spcBef>
              <a:buClrTx/>
              <a:buSzTx/>
              <a:buFontTx/>
              <a:buNone/>
            </a:pPr>
            <a:r>
              <a:rPr lang="ja-JP" altLang="en-US" sz="2600" dirty="0"/>
              <a:t>        </a:t>
            </a:r>
            <a:r>
              <a:rPr lang="en-US" altLang="ja-JP" sz="2600" dirty="0"/>
              <a:t>JUMP (L2)</a:t>
            </a:r>
          </a:p>
          <a:p>
            <a:pPr eaLnBrk="1" hangingPunct="1">
              <a:spcBef>
                <a:spcPct val="0"/>
              </a:spcBef>
              <a:buClrTx/>
              <a:buSzTx/>
              <a:buFontTx/>
              <a:buNone/>
            </a:pPr>
            <a:r>
              <a:rPr lang="en-US" altLang="ja-JP" sz="2600" dirty="0">
                <a:solidFill>
                  <a:srgbClr val="FFFF99"/>
                </a:solidFill>
              </a:rPr>
              <a:t>(L4)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3316"/>
                                        </p:tgtEl>
                                        <p:attrNameLst>
                                          <p:attrName>style.visibility</p:attrName>
                                        </p:attrNameLst>
                                      </p:cBhvr>
                                      <p:to>
                                        <p:strVal val="visible"/>
                                      </p:to>
                                    </p:set>
                                    <p:animEffect transition="in" filter="checkerboard(across)">
                                      <p:cBhvr>
                                        <p:cTn id="7" dur="500"/>
                                        <p:tgtEl>
                                          <p:spTgt spid="653316"/>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53318"/>
                                        </p:tgtEl>
                                        <p:attrNameLst>
                                          <p:attrName>style.visibility</p:attrName>
                                        </p:attrNameLst>
                                      </p:cBhvr>
                                      <p:to>
                                        <p:strVal val="visible"/>
                                      </p:to>
                                    </p:set>
                                    <p:animEffect transition="in" filter="checkerboard(across)">
                                      <p:cBhvr>
                                        <p:cTn id="11" dur="500"/>
                                        <p:tgtEl>
                                          <p:spTgt spid="65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316" grpId="0" animBg="1" autoUpdateAnimBg="0"/>
      <p:bldP spid="653318" grpId="0" animBg="1"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1066800" y="152400"/>
            <a:ext cx="7620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for </a:t>
            </a:r>
            <a:r>
              <a:rPr lang="ja-JP" altLang="en-US">
                <a:effectLst/>
              </a:rPr>
              <a:t>文のアセンブラコード</a:t>
            </a:r>
          </a:p>
        </p:txBody>
      </p:sp>
      <p:sp>
        <p:nvSpPr>
          <p:cNvPr id="98307" name="Text Box 3"/>
          <p:cNvSpPr txBox="1">
            <a:spLocks noChangeArrowheads="1"/>
          </p:cNvSpPr>
          <p:nvPr/>
        </p:nvSpPr>
        <p:spPr bwMode="auto">
          <a:xfrm>
            <a:off x="228600" y="762000"/>
            <a:ext cx="8763000"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a:t>
            </a:r>
            <a:r>
              <a:rPr lang="en-US" altLang="ja-JP" sz="2800" dirty="0" err="1"/>
              <a:t>For_St</a:t>
            </a:r>
            <a:r>
              <a:rPr lang="en-US" altLang="ja-JP" sz="2800" dirty="0"/>
              <a:t>&gt; ::= “for” “(”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 “;” </a:t>
            </a:r>
          </a:p>
          <a:p>
            <a:pPr eaLnBrk="1" hangingPunct="1">
              <a:spcBef>
                <a:spcPct val="0"/>
              </a:spcBef>
              <a:buClrTx/>
              <a:buSzTx/>
              <a:buFontTx/>
              <a:buNone/>
            </a:pPr>
            <a:r>
              <a:rPr lang="en-US" altLang="ja-JP" sz="2800" dirty="0"/>
              <a:t>                                     [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t> ] “;” </a:t>
            </a:r>
          </a:p>
          <a:p>
            <a:pPr eaLnBrk="1" hangingPunct="1">
              <a:spcBef>
                <a:spcPct val="0"/>
              </a:spcBef>
              <a:buClrTx/>
              <a:buSzTx/>
              <a:buFontTx/>
              <a:buNone/>
            </a:pPr>
            <a:r>
              <a:rPr lang="en-US" altLang="ja-JP" sz="2800" dirty="0"/>
              <a:t>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 “)” &lt;St&gt;</a:t>
            </a:r>
          </a:p>
        </p:txBody>
      </p:sp>
      <p:sp>
        <p:nvSpPr>
          <p:cNvPr id="654340" name="Rectangle 4"/>
          <p:cNvSpPr>
            <a:spLocks noChangeArrowheads="1"/>
          </p:cNvSpPr>
          <p:nvPr/>
        </p:nvSpPr>
        <p:spPr bwMode="auto">
          <a:xfrm>
            <a:off x="685800" y="3962400"/>
            <a:ext cx="3886200" cy="2514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solidFill>
                  <a:srgbClr val="CCFF99"/>
                </a:solidFill>
              </a:rPr>
              <a:t>(</a:t>
            </a:r>
            <a:r>
              <a:rPr lang="en-US" altLang="ja-JP" sz="2800" dirty="0">
                <a:solidFill>
                  <a:srgbClr val="CCFF99"/>
                </a:solidFill>
              </a:rPr>
              <a:t>L1)</a:t>
            </a:r>
            <a:r>
              <a:rPr lang="en-US" altLang="ja-JP" sz="2800" dirty="0"/>
              <a:t> </a:t>
            </a:r>
            <a:r>
              <a:rPr lang="en-US" altLang="ja-JP" sz="2800" dirty="0">
                <a:solidFill>
                  <a:srgbClr val="FFFF99"/>
                </a:solidFill>
              </a:rPr>
              <a:t>JUMP (L3)</a:t>
            </a:r>
          </a:p>
          <a:p>
            <a:pPr eaLnBrk="1" hangingPunct="1">
              <a:spcBef>
                <a:spcPct val="0"/>
              </a:spcBef>
              <a:buClrTx/>
              <a:buSzTx/>
              <a:buFontTx/>
              <a:buNone/>
            </a:pPr>
            <a:r>
              <a:rPr lang="en-US" altLang="ja-JP" sz="2800" dirty="0"/>
              <a:t>(L2) </a:t>
            </a:r>
            <a:r>
              <a:rPr lang="en-US" altLang="ja-JP" sz="2800" dirty="0">
                <a:solidFill>
                  <a:srgbClr val="CCFF99"/>
                </a:solidFill>
              </a:rPr>
              <a:t>JUMP (L1)</a:t>
            </a:r>
          </a:p>
          <a:p>
            <a:pPr eaLnBrk="1" hangingPunct="1">
              <a:spcBef>
                <a:spcPct val="0"/>
              </a:spcBef>
              <a:buClrTx/>
              <a:buSzTx/>
              <a:buFontTx/>
              <a:buNone/>
            </a:pPr>
            <a:r>
              <a:rPr lang="en-US" altLang="ja-JP" sz="2800" dirty="0">
                <a:solidFill>
                  <a:srgbClr val="FFFF99"/>
                </a:solidFill>
              </a:rPr>
              <a:t>(L3)</a:t>
            </a:r>
            <a:r>
              <a:rPr lang="en-US" altLang="ja-JP" sz="2800" dirty="0"/>
              <a:t> &lt;St&gt; </a:t>
            </a:r>
            <a:r>
              <a:rPr lang="ja-JP" altLang="en-US" sz="2800" dirty="0"/>
              <a:t>のコード</a:t>
            </a:r>
          </a:p>
          <a:p>
            <a:pPr eaLnBrk="1" hangingPunct="1">
              <a:spcBef>
                <a:spcPct val="0"/>
              </a:spcBef>
              <a:buClrTx/>
              <a:buSzTx/>
              <a:buFontTx/>
              <a:buNone/>
            </a:pPr>
            <a:r>
              <a:rPr lang="ja-JP" altLang="en-US" sz="2800" dirty="0"/>
              <a:t>        </a:t>
            </a:r>
            <a:r>
              <a:rPr lang="en-US" altLang="ja-JP" sz="2800" dirty="0"/>
              <a:t>JUMP (L2)</a:t>
            </a:r>
          </a:p>
          <a:p>
            <a:pPr eaLnBrk="1" hangingPunct="1">
              <a:spcBef>
                <a:spcPct val="0"/>
              </a:spcBef>
              <a:buClrTx/>
              <a:buSzTx/>
              <a:buFontTx/>
              <a:buNone/>
            </a:pPr>
            <a:r>
              <a:rPr lang="en-US" altLang="ja-JP" sz="2800" dirty="0">
                <a:solidFill>
                  <a:srgbClr val="FFFF99"/>
                </a:solidFill>
              </a:rPr>
              <a:t>(L4)</a:t>
            </a:r>
          </a:p>
        </p:txBody>
      </p:sp>
      <p:sp>
        <p:nvSpPr>
          <p:cNvPr id="98309" name="Text Box 5"/>
          <p:cNvSpPr txBox="1">
            <a:spLocks noChangeArrowheads="1"/>
          </p:cNvSpPr>
          <p:nvPr/>
        </p:nvSpPr>
        <p:spPr bwMode="auto">
          <a:xfrm>
            <a:off x="1365375" y="2467194"/>
            <a:ext cx="320662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for ( ; ; ) &lt;St&gt; </a:t>
            </a:r>
            <a:r>
              <a:rPr lang="ja-JP" altLang="en-US" sz="2400" dirty="0"/>
              <a:t>の場合</a:t>
            </a:r>
          </a:p>
        </p:txBody>
      </p:sp>
      <p:sp>
        <p:nvSpPr>
          <p:cNvPr id="654343" name="Text Box 7"/>
          <p:cNvSpPr txBox="1">
            <a:spLocks noChangeArrowheads="1"/>
          </p:cNvSpPr>
          <p:nvPr/>
        </p:nvSpPr>
        <p:spPr bwMode="auto">
          <a:xfrm>
            <a:off x="838200" y="3200400"/>
            <a:ext cx="5022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a:t>
            </a:r>
            <a:r>
              <a:rPr lang="en-US" altLang="ja-JP" sz="2800" baseline="-25000"/>
              <a:t>2</a:t>
            </a:r>
            <a:r>
              <a:rPr lang="en-US" altLang="ja-JP" sz="2800"/>
              <a:t> </a:t>
            </a:r>
            <a:r>
              <a:rPr lang="ja-JP" altLang="en-US" sz="2800"/>
              <a:t>を省略すると無限ループ</a:t>
            </a:r>
          </a:p>
        </p:txBody>
      </p:sp>
      <p:sp useBgFill="1">
        <p:nvSpPr>
          <p:cNvPr id="654344" name="AutoShape 8"/>
          <p:cNvSpPr>
            <a:spLocks noChangeArrowheads="1"/>
          </p:cNvSpPr>
          <p:nvPr/>
        </p:nvSpPr>
        <p:spPr bwMode="auto">
          <a:xfrm>
            <a:off x="4114800" y="3886200"/>
            <a:ext cx="3200400" cy="1524000"/>
          </a:xfrm>
          <a:prstGeom prst="wedgeRoundRectCallout">
            <a:avLst>
              <a:gd name="adj1" fmla="val -78472"/>
              <a:gd name="adj2" fmla="val -1781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無限ループ</a:t>
            </a:r>
          </a:p>
          <a:p>
            <a:pPr algn="ctr" eaLnBrk="1" hangingPunct="1">
              <a:spcBef>
                <a:spcPct val="0"/>
              </a:spcBef>
              <a:buClrTx/>
              <a:buSzTx/>
              <a:buFontTx/>
              <a:buNone/>
            </a:pPr>
            <a:r>
              <a:rPr lang="ja-JP" altLang="en-US" sz="2800"/>
              <a:t>= ループ外へ出る</a:t>
            </a:r>
          </a:p>
          <a:p>
            <a:pPr algn="ctr" eaLnBrk="1" hangingPunct="1">
              <a:spcBef>
                <a:spcPct val="0"/>
              </a:spcBef>
              <a:buClrTx/>
              <a:buSzTx/>
              <a:buFontTx/>
              <a:buNone/>
            </a:pPr>
            <a:r>
              <a:rPr lang="ja-JP" altLang="en-US" sz="2800"/>
              <a:t>分岐命令無し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4343"/>
                                        </p:tgtEl>
                                        <p:attrNameLst>
                                          <p:attrName>style.visibility</p:attrName>
                                        </p:attrNameLst>
                                      </p:cBhvr>
                                      <p:to>
                                        <p:strVal val="visible"/>
                                      </p:to>
                                    </p:set>
                                    <p:animEffect transition="in" filter="checkerboard(across)">
                                      <p:cBhvr>
                                        <p:cTn id="7" dur="500"/>
                                        <p:tgtEl>
                                          <p:spTgt spid="6543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54340"/>
                                        </p:tgtEl>
                                        <p:attrNameLst>
                                          <p:attrName>style.visibility</p:attrName>
                                        </p:attrNameLst>
                                      </p:cBhvr>
                                      <p:to>
                                        <p:strVal val="visible"/>
                                      </p:to>
                                    </p:set>
                                    <p:animEffect transition="in" filter="checkerboard(across)">
                                      <p:cBhvr>
                                        <p:cTn id="12" dur="500"/>
                                        <p:tgtEl>
                                          <p:spTgt spid="6543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54344"/>
                                        </p:tgtEl>
                                        <p:attrNameLst>
                                          <p:attrName>style.visibility</p:attrName>
                                        </p:attrNameLst>
                                      </p:cBhvr>
                                      <p:to>
                                        <p:strVal val="visible"/>
                                      </p:to>
                                    </p:set>
                                    <p:animEffect transition="in" filter="checkerboard(across)">
                                      <p:cBhvr>
                                        <p:cTn id="17" dur="500"/>
                                        <p:tgtEl>
                                          <p:spTgt spid="65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4340" grpId="0" animBg="1" autoUpdateAnimBg="0"/>
      <p:bldP spid="654343" grpId="0" autoUpdateAnimBg="0"/>
      <p:bldP spid="654344" grpId="0" animBg="1"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a:xfrm>
            <a:off x="1066800" y="228600"/>
            <a:ext cx="7620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switch </a:t>
            </a:r>
            <a:r>
              <a:rPr lang="ja-JP" altLang="en-US">
                <a:effectLst/>
              </a:rPr>
              <a:t>文のアセンブラコード</a:t>
            </a:r>
          </a:p>
        </p:txBody>
      </p:sp>
      <p:sp>
        <p:nvSpPr>
          <p:cNvPr id="101379" name="Text Box 3"/>
          <p:cNvSpPr txBox="1">
            <a:spLocks noChangeArrowheads="1"/>
          </p:cNvSpPr>
          <p:nvPr/>
        </p:nvSpPr>
        <p:spPr bwMode="auto">
          <a:xfrm>
            <a:off x="457200" y="762000"/>
            <a:ext cx="8610600"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&lt;Switch_St&gt; ::= “switch” “(” &lt;Exp&gt; “)”  “{” { &lt;St&gt; } “}”</a:t>
            </a:r>
          </a:p>
        </p:txBody>
      </p:sp>
      <p:sp>
        <p:nvSpPr>
          <p:cNvPr id="644100" name="Rectangle 4"/>
          <p:cNvSpPr>
            <a:spLocks noChangeArrowheads="1"/>
          </p:cNvSpPr>
          <p:nvPr/>
        </p:nvSpPr>
        <p:spPr bwMode="auto">
          <a:xfrm>
            <a:off x="762000" y="1371600"/>
            <a:ext cx="49530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       &lt;Exp&gt; </a:t>
            </a:r>
            <a:r>
              <a:rPr lang="ja-JP" altLang="en-US" sz="2800"/>
              <a:t>のコード </a:t>
            </a:r>
            <a:r>
              <a:rPr lang="ja-JP" altLang="en-US" sz="2400"/>
              <a:t>(右辺値)</a:t>
            </a:r>
          </a:p>
          <a:p>
            <a:pPr eaLnBrk="1" hangingPunct="1">
              <a:spcBef>
                <a:spcPct val="0"/>
              </a:spcBef>
              <a:buClrTx/>
              <a:buSzTx/>
              <a:buFontTx/>
              <a:buNone/>
            </a:pPr>
            <a:r>
              <a:rPr lang="en-US" altLang="ja-JP" sz="2800"/>
              <a:t>       JUMP </a:t>
            </a:r>
            <a:r>
              <a:rPr lang="en-US" altLang="ja-JP" sz="2400"/>
              <a:t>(</a:t>
            </a:r>
            <a:r>
              <a:rPr lang="ja-JP" altLang="en-US" sz="2400"/>
              <a:t>最初の </a:t>
            </a:r>
            <a:r>
              <a:rPr lang="en-US" altLang="ja-JP" sz="2400"/>
              <a:t>case </a:t>
            </a:r>
            <a:r>
              <a:rPr lang="ja-JP" altLang="en-US" sz="2400"/>
              <a:t>値ラベルへ)</a:t>
            </a:r>
          </a:p>
          <a:p>
            <a:pPr eaLnBrk="1" hangingPunct="1">
              <a:spcBef>
                <a:spcPct val="0"/>
              </a:spcBef>
              <a:buClrTx/>
              <a:buSzTx/>
              <a:buFontTx/>
              <a:buNone/>
            </a:pPr>
            <a:r>
              <a:rPr lang="ja-JP" altLang="en-US" sz="2800"/>
              <a:t>       &lt;</a:t>
            </a:r>
            <a:r>
              <a:rPr lang="en-US" altLang="ja-JP" sz="2800"/>
              <a:t>St&gt; </a:t>
            </a:r>
            <a:r>
              <a:rPr lang="ja-JP" altLang="en-US" sz="2800"/>
              <a:t>のコード</a:t>
            </a:r>
          </a:p>
          <a:p>
            <a:pPr eaLnBrk="1" hangingPunct="1">
              <a:spcBef>
                <a:spcPct val="0"/>
              </a:spcBef>
              <a:buClrTx/>
              <a:buSzTx/>
              <a:buFontTx/>
              <a:buNone/>
            </a:pPr>
            <a:r>
              <a:rPr lang="en-US" altLang="ja-JP" sz="2800"/>
              <a:t>(L)  REMOVE</a:t>
            </a:r>
          </a:p>
        </p:txBody>
      </p:sp>
      <p:sp>
        <p:nvSpPr>
          <p:cNvPr id="101381" name="Text Box 5"/>
          <p:cNvSpPr txBox="1">
            <a:spLocks noChangeArrowheads="1"/>
          </p:cNvSpPr>
          <p:nvPr/>
        </p:nvSpPr>
        <p:spPr bwMode="auto">
          <a:xfrm>
            <a:off x="533400" y="3200400"/>
            <a:ext cx="5487988"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&lt;Case_Lb&gt; ::= “case” &lt;Const&gt; “:”</a:t>
            </a:r>
          </a:p>
        </p:txBody>
      </p:sp>
      <p:sp>
        <p:nvSpPr>
          <p:cNvPr id="644102" name="Rectangle 6"/>
          <p:cNvSpPr>
            <a:spLocks noChangeArrowheads="1"/>
          </p:cNvSpPr>
          <p:nvPr/>
        </p:nvSpPr>
        <p:spPr bwMode="auto">
          <a:xfrm>
            <a:off x="762000" y="3733800"/>
            <a:ext cx="4953000" cy="2590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       JUMP (L’)</a:t>
            </a:r>
          </a:p>
          <a:p>
            <a:pPr eaLnBrk="1" hangingPunct="1">
              <a:spcBef>
                <a:spcPct val="0"/>
              </a:spcBef>
              <a:buClrTx/>
              <a:buSzTx/>
              <a:buFontTx/>
              <a:buNone/>
            </a:pPr>
            <a:r>
              <a:rPr lang="en-US" altLang="ja-JP" sz="2800"/>
              <a:t>(L) COPY</a:t>
            </a:r>
          </a:p>
          <a:p>
            <a:pPr eaLnBrk="1" hangingPunct="1">
              <a:spcBef>
                <a:spcPct val="0"/>
              </a:spcBef>
              <a:buClrTx/>
              <a:buSzTx/>
              <a:buFontTx/>
              <a:buNone/>
            </a:pPr>
            <a:r>
              <a:rPr lang="en-US" altLang="ja-JP" sz="2800"/>
              <a:t>       &lt;Const&gt; </a:t>
            </a:r>
            <a:r>
              <a:rPr lang="ja-JP" altLang="en-US" sz="2800"/>
              <a:t>のコード </a:t>
            </a:r>
            <a:r>
              <a:rPr lang="ja-JP" altLang="en-US" sz="2400"/>
              <a:t>(右辺値)</a:t>
            </a:r>
          </a:p>
          <a:p>
            <a:pPr eaLnBrk="1" hangingPunct="1">
              <a:spcBef>
                <a:spcPct val="0"/>
              </a:spcBef>
              <a:buClrTx/>
              <a:buSzTx/>
              <a:buFontTx/>
              <a:buNone/>
            </a:pPr>
            <a:r>
              <a:rPr lang="en-US" altLang="ja-JP" sz="2800"/>
              <a:t>       COMP</a:t>
            </a:r>
          </a:p>
          <a:p>
            <a:pPr eaLnBrk="1" hangingPunct="1">
              <a:spcBef>
                <a:spcPct val="0"/>
              </a:spcBef>
              <a:buClrTx/>
              <a:buSzTx/>
              <a:buFontTx/>
              <a:buNone/>
            </a:pPr>
            <a:r>
              <a:rPr lang="en-US" altLang="ja-JP" sz="2800"/>
              <a:t>       BNE </a:t>
            </a:r>
            <a:r>
              <a:rPr lang="en-US" altLang="ja-JP" sz="2400"/>
              <a:t>(</a:t>
            </a:r>
            <a:r>
              <a:rPr lang="ja-JP" altLang="en-US" sz="2400"/>
              <a:t>次の </a:t>
            </a:r>
            <a:r>
              <a:rPr lang="en-US" altLang="ja-JP" sz="2400"/>
              <a:t>case </a:t>
            </a:r>
            <a:r>
              <a:rPr lang="ja-JP" altLang="en-US" sz="2400"/>
              <a:t>値ラベルへ)</a:t>
            </a:r>
          </a:p>
          <a:p>
            <a:pPr eaLnBrk="1" hangingPunct="1">
              <a:spcBef>
                <a:spcPct val="0"/>
              </a:spcBef>
              <a:buClrTx/>
              <a:buSzTx/>
              <a:buFontTx/>
              <a:buNone/>
            </a:pPr>
            <a:r>
              <a:rPr lang="ja-JP" altLang="en-US" sz="2800"/>
              <a:t>(</a:t>
            </a:r>
            <a:r>
              <a:rPr lang="en-US" altLang="ja-JP" sz="2800"/>
              <a:t>L’)</a:t>
            </a:r>
          </a:p>
        </p:txBody>
      </p:sp>
      <p:sp>
        <p:nvSpPr>
          <p:cNvPr id="101383" name="Text Box 7"/>
          <p:cNvSpPr txBox="1">
            <a:spLocks noChangeArrowheads="1"/>
          </p:cNvSpPr>
          <p:nvPr/>
        </p:nvSpPr>
        <p:spPr bwMode="auto">
          <a:xfrm>
            <a:off x="533400" y="6302375"/>
            <a:ext cx="5487988"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&lt;Default_Lb&gt; ::= “default”</a:t>
            </a:r>
            <a:r>
              <a:rPr lang="ja-JP" altLang="en-US" sz="2800"/>
              <a:t> </a:t>
            </a:r>
            <a:r>
              <a:rPr lang="en-US" altLang="ja-JP" sz="2800"/>
              <a:t>“</a:t>
            </a:r>
            <a:r>
              <a:rPr lang="ja-JP" altLang="en-US" sz="2800"/>
              <a:t>:</a:t>
            </a:r>
            <a:r>
              <a:rPr lang="en-US" altLang="ja-JP" sz="2800"/>
              <a:t>”</a:t>
            </a:r>
            <a:endParaRPr lang="ja-JP" altLang="en-US" sz="2800"/>
          </a:p>
        </p:txBody>
      </p:sp>
      <p:sp>
        <p:nvSpPr>
          <p:cNvPr id="644105" name="Text Box 9"/>
          <p:cNvSpPr txBox="1">
            <a:spLocks noChangeArrowheads="1"/>
          </p:cNvSpPr>
          <p:nvPr/>
        </p:nvSpPr>
        <p:spPr bwMode="auto">
          <a:xfrm>
            <a:off x="5000625" y="6337300"/>
            <a:ext cx="41417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ラベルのみでコード無し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4100"/>
                                        </p:tgtEl>
                                        <p:attrNameLst>
                                          <p:attrName>style.visibility</p:attrName>
                                        </p:attrNameLst>
                                      </p:cBhvr>
                                      <p:to>
                                        <p:strVal val="visible"/>
                                      </p:to>
                                    </p:set>
                                    <p:animEffect transition="in" filter="checkerboard(across)">
                                      <p:cBhvr>
                                        <p:cTn id="7" dur="500"/>
                                        <p:tgtEl>
                                          <p:spTgt spid="644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44102"/>
                                        </p:tgtEl>
                                        <p:attrNameLst>
                                          <p:attrName>style.visibility</p:attrName>
                                        </p:attrNameLst>
                                      </p:cBhvr>
                                      <p:to>
                                        <p:strVal val="visible"/>
                                      </p:to>
                                    </p:set>
                                    <p:animEffect transition="in" filter="checkerboard(across)">
                                      <p:cBhvr>
                                        <p:cTn id="12" dur="500"/>
                                        <p:tgtEl>
                                          <p:spTgt spid="6441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44105"/>
                                        </p:tgtEl>
                                        <p:attrNameLst>
                                          <p:attrName>style.visibility</p:attrName>
                                        </p:attrNameLst>
                                      </p:cBhvr>
                                      <p:to>
                                        <p:strVal val="visible"/>
                                      </p:to>
                                    </p:set>
                                    <p:animEffect transition="in" filter="checkerboard(across)">
                                      <p:cBhvr>
                                        <p:cTn id="17" dur="500"/>
                                        <p:tgtEl>
                                          <p:spTgt spid="644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100" grpId="0" animBg="1" autoUpdateAnimBg="0"/>
      <p:bldP spid="644102" grpId="0" animBg="1" autoUpdateAnimBg="0"/>
      <p:bldP spid="644105" grpId="0"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066800" y="152400"/>
            <a:ext cx="7543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switch </a:t>
            </a:r>
            <a:r>
              <a:rPr lang="ja-JP" altLang="en-US">
                <a:effectLst/>
              </a:rPr>
              <a:t>文のアセンブラコード</a:t>
            </a:r>
          </a:p>
        </p:txBody>
      </p:sp>
      <p:sp>
        <p:nvSpPr>
          <p:cNvPr id="102403" name="Text Box 3"/>
          <p:cNvSpPr txBox="1">
            <a:spLocks noChangeArrowheads="1"/>
          </p:cNvSpPr>
          <p:nvPr/>
        </p:nvSpPr>
        <p:spPr bwMode="auto">
          <a:xfrm>
            <a:off x="152400" y="838200"/>
            <a:ext cx="8991600" cy="181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solidFill>
                  <a:srgbClr val="FFCCFF"/>
                </a:solidFill>
              </a:rPr>
              <a:t>switch ( &lt;</a:t>
            </a:r>
            <a:r>
              <a:rPr lang="en-US" altLang="ja-JP" sz="2800" dirty="0" err="1">
                <a:solidFill>
                  <a:srgbClr val="FFCCFF"/>
                </a:solidFill>
              </a:rPr>
              <a:t>Exp</a:t>
            </a:r>
            <a:r>
              <a:rPr lang="en-US" altLang="ja-JP" sz="2800" dirty="0">
                <a:solidFill>
                  <a:srgbClr val="FFCCFF"/>
                </a:solidFill>
              </a:rPr>
              <a:t>&gt; )</a:t>
            </a:r>
            <a:r>
              <a:rPr lang="en-US" altLang="ja-JP" sz="2800" dirty="0"/>
              <a:t> </a:t>
            </a:r>
          </a:p>
          <a:p>
            <a:pPr eaLnBrk="1" hangingPunct="1">
              <a:spcBef>
                <a:spcPct val="0"/>
              </a:spcBef>
              <a:buClrTx/>
              <a:buSzTx/>
              <a:buFontTx/>
              <a:buNone/>
            </a:pPr>
            <a:r>
              <a:rPr lang="en-US" altLang="ja-JP" sz="2800" dirty="0"/>
              <a:t>           { </a:t>
            </a:r>
            <a:r>
              <a:rPr lang="en-US" altLang="ja-JP" sz="2800" dirty="0">
                <a:solidFill>
                  <a:srgbClr val="FFFF99"/>
                </a:solidFill>
              </a:rPr>
              <a:t>case &lt;Const</a:t>
            </a:r>
            <a:r>
              <a:rPr lang="en-US" altLang="ja-JP" sz="2800" baseline="-25000" dirty="0">
                <a:solidFill>
                  <a:srgbClr val="FFFF99"/>
                </a:solidFill>
              </a:rPr>
              <a:t>1</a:t>
            </a:r>
            <a:r>
              <a:rPr lang="en-US" altLang="ja-JP" sz="2800" dirty="0">
                <a:solidFill>
                  <a:srgbClr val="FFFF99"/>
                </a:solidFill>
              </a:rPr>
              <a:t>&gt;</a:t>
            </a:r>
            <a:r>
              <a:rPr lang="en-US" altLang="ja-JP" sz="2800" dirty="0"/>
              <a:t> : &lt;St</a:t>
            </a:r>
            <a:r>
              <a:rPr lang="en-US" altLang="ja-JP" sz="2800" baseline="-25000" dirty="0"/>
              <a:t>1</a:t>
            </a:r>
            <a:r>
              <a:rPr lang="en-US" altLang="ja-JP" sz="2800" dirty="0"/>
              <a:t>&gt; </a:t>
            </a:r>
            <a:r>
              <a:rPr lang="en-US" altLang="ja-JP" sz="2800" dirty="0">
                <a:solidFill>
                  <a:srgbClr val="CCFF99"/>
                </a:solidFill>
              </a:rPr>
              <a:t>break</a:t>
            </a:r>
            <a:r>
              <a:rPr lang="en-US" altLang="ja-JP" sz="2800" dirty="0"/>
              <a:t> ;  </a:t>
            </a:r>
          </a:p>
          <a:p>
            <a:pPr eaLnBrk="1" hangingPunct="1">
              <a:spcBef>
                <a:spcPct val="0"/>
              </a:spcBef>
              <a:buClrTx/>
              <a:buSzTx/>
              <a:buFontTx/>
              <a:buNone/>
            </a:pPr>
            <a:r>
              <a:rPr lang="en-US" altLang="ja-JP" sz="2800" dirty="0"/>
              <a:t>              </a:t>
            </a:r>
            <a:r>
              <a:rPr lang="en-US" altLang="ja-JP" sz="2800" dirty="0">
                <a:solidFill>
                  <a:srgbClr val="FFCC99"/>
                </a:solidFill>
              </a:rPr>
              <a:t>case &lt;Const</a:t>
            </a:r>
            <a:r>
              <a:rPr lang="en-US" altLang="ja-JP" sz="2800" baseline="-25000" dirty="0">
                <a:solidFill>
                  <a:srgbClr val="FFCC99"/>
                </a:solidFill>
              </a:rPr>
              <a:t>2</a:t>
            </a:r>
            <a:r>
              <a:rPr lang="en-US" altLang="ja-JP" sz="2800" dirty="0">
                <a:solidFill>
                  <a:srgbClr val="FFCC99"/>
                </a:solidFill>
              </a:rPr>
              <a:t>&gt;</a:t>
            </a:r>
            <a:r>
              <a:rPr lang="en-US" altLang="ja-JP" sz="2800" dirty="0"/>
              <a:t> : &lt;St</a:t>
            </a:r>
            <a:r>
              <a:rPr lang="en-US" altLang="ja-JP" sz="2800" baseline="-25000" dirty="0"/>
              <a:t>2</a:t>
            </a:r>
            <a:r>
              <a:rPr lang="en-US" altLang="ja-JP" sz="2800" dirty="0"/>
              <a:t>&gt; </a:t>
            </a:r>
            <a:r>
              <a:rPr lang="en-US" altLang="ja-JP" sz="2800" dirty="0">
                <a:solidFill>
                  <a:srgbClr val="CCFF99"/>
                </a:solidFill>
              </a:rPr>
              <a:t>break</a:t>
            </a:r>
            <a:r>
              <a:rPr lang="en-US" altLang="ja-JP" sz="2800" dirty="0"/>
              <a:t> ;</a:t>
            </a:r>
          </a:p>
          <a:p>
            <a:pPr eaLnBrk="1" hangingPunct="1">
              <a:spcBef>
                <a:spcPct val="0"/>
              </a:spcBef>
              <a:buClrTx/>
              <a:buSzTx/>
              <a:buFontTx/>
              <a:buNone/>
            </a:pPr>
            <a:r>
              <a:rPr lang="en-US" altLang="ja-JP" sz="2800" dirty="0"/>
              <a:t>              </a:t>
            </a:r>
            <a:r>
              <a:rPr lang="en-US" altLang="ja-JP" sz="2800" dirty="0">
                <a:solidFill>
                  <a:schemeClr val="accent1"/>
                </a:solidFill>
              </a:rPr>
              <a:t>default</a:t>
            </a:r>
            <a:r>
              <a:rPr lang="ja-JP" altLang="en-US" sz="2800" dirty="0"/>
              <a:t> :             &lt;</a:t>
            </a:r>
            <a:r>
              <a:rPr lang="en-US" altLang="ja-JP" sz="2800" dirty="0"/>
              <a:t>St</a:t>
            </a:r>
            <a:r>
              <a:rPr lang="en-US" altLang="ja-JP" sz="2800" baseline="-25000" dirty="0"/>
              <a:t>3</a:t>
            </a:r>
            <a:r>
              <a:rPr lang="en-US" altLang="ja-JP" sz="2800" dirty="0"/>
              <a:t>&gt; </a:t>
            </a:r>
            <a:r>
              <a:rPr lang="en-US" altLang="ja-JP" sz="2800" dirty="0">
                <a:solidFill>
                  <a:srgbClr val="CCFF99"/>
                </a:solidFill>
              </a:rPr>
              <a:t>break</a:t>
            </a:r>
            <a:r>
              <a:rPr lang="en-US" altLang="ja-JP" sz="2800" dirty="0"/>
              <a:t> ; } </a:t>
            </a:r>
            <a:r>
              <a:rPr lang="ja-JP" altLang="en-US" sz="2400" dirty="0"/>
              <a:t>の場合</a:t>
            </a:r>
          </a:p>
        </p:txBody>
      </p:sp>
      <p:sp>
        <p:nvSpPr>
          <p:cNvPr id="642053" name="Rectangle 5"/>
          <p:cNvSpPr>
            <a:spLocks noChangeArrowheads="1"/>
          </p:cNvSpPr>
          <p:nvPr/>
        </p:nvSpPr>
        <p:spPr bwMode="auto">
          <a:xfrm>
            <a:off x="152400" y="2590800"/>
            <a:ext cx="44196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600" dirty="0"/>
              <a:t>        </a:t>
            </a:r>
            <a:r>
              <a:rPr lang="en-US" altLang="ja-JP" sz="2600" dirty="0">
                <a:solidFill>
                  <a:srgbClr val="FFCCFF"/>
                </a:solidFill>
              </a:rPr>
              <a:t>&lt;</a:t>
            </a:r>
            <a:r>
              <a:rPr lang="en-US" altLang="ja-JP" sz="2600" dirty="0" err="1">
                <a:solidFill>
                  <a:srgbClr val="FFCCFF"/>
                </a:solidFill>
              </a:rPr>
              <a:t>Exp</a:t>
            </a:r>
            <a:r>
              <a:rPr lang="en-US" altLang="ja-JP" sz="2600" dirty="0">
                <a:solidFill>
                  <a:srgbClr val="FFCCFF"/>
                </a:solidFill>
              </a:rPr>
              <a:t>&gt; </a:t>
            </a:r>
            <a:r>
              <a:rPr lang="ja-JP" altLang="en-US" sz="2600" dirty="0">
                <a:solidFill>
                  <a:srgbClr val="FFCCFF"/>
                </a:solidFill>
              </a:rPr>
              <a:t>のコード</a:t>
            </a:r>
            <a:r>
              <a:rPr lang="ja-JP" altLang="en-US" sz="2400" dirty="0">
                <a:solidFill>
                  <a:srgbClr val="FFCCFF"/>
                </a:solidFill>
              </a:rPr>
              <a:t> (右辺値)</a:t>
            </a:r>
          </a:p>
          <a:p>
            <a:pPr eaLnBrk="1" hangingPunct="1">
              <a:spcBef>
                <a:spcPct val="0"/>
              </a:spcBef>
              <a:buClrTx/>
              <a:buSzTx/>
              <a:buFontTx/>
              <a:buNone/>
            </a:pPr>
            <a:r>
              <a:rPr lang="ja-JP" altLang="en-US" sz="2600" dirty="0">
                <a:solidFill>
                  <a:srgbClr val="FFCCFF"/>
                </a:solidFill>
              </a:rPr>
              <a:t>        </a:t>
            </a:r>
            <a:r>
              <a:rPr lang="en-US" altLang="ja-JP" sz="2600" dirty="0">
                <a:solidFill>
                  <a:srgbClr val="FFCCFF"/>
                </a:solidFill>
              </a:rPr>
              <a:t>JUMP (L1)</a:t>
            </a:r>
          </a:p>
          <a:p>
            <a:pPr eaLnBrk="1" hangingPunct="1">
              <a:spcBef>
                <a:spcPct val="0"/>
              </a:spcBef>
              <a:buClrTx/>
              <a:buSzTx/>
              <a:buFontTx/>
              <a:buNone/>
            </a:pPr>
            <a:r>
              <a:rPr lang="en-US" altLang="ja-JP" sz="2600" dirty="0"/>
              <a:t>        </a:t>
            </a:r>
            <a:r>
              <a:rPr lang="en-US" altLang="ja-JP" sz="2600" dirty="0">
                <a:solidFill>
                  <a:srgbClr val="FFFF99"/>
                </a:solidFill>
              </a:rPr>
              <a:t>JUMP (L1’)</a:t>
            </a:r>
          </a:p>
          <a:p>
            <a:pPr eaLnBrk="1" hangingPunct="1">
              <a:spcBef>
                <a:spcPct val="0"/>
              </a:spcBef>
              <a:buClrTx/>
              <a:buSzTx/>
              <a:buFontTx/>
              <a:buNone/>
            </a:pPr>
            <a:r>
              <a:rPr lang="ja-JP" altLang="en-US" sz="2600" dirty="0">
                <a:solidFill>
                  <a:srgbClr val="FFFF99"/>
                </a:solidFill>
              </a:rPr>
              <a:t>(</a:t>
            </a:r>
            <a:r>
              <a:rPr lang="en-US" altLang="ja-JP" sz="2600" dirty="0">
                <a:solidFill>
                  <a:srgbClr val="FFFF99"/>
                </a:solidFill>
              </a:rPr>
              <a:t>L1) COPY</a:t>
            </a:r>
          </a:p>
          <a:p>
            <a:pPr eaLnBrk="1" hangingPunct="1">
              <a:spcBef>
                <a:spcPct val="0"/>
              </a:spcBef>
              <a:buClrTx/>
              <a:buSzTx/>
              <a:buFontTx/>
              <a:buNone/>
            </a:pPr>
            <a:r>
              <a:rPr lang="en-US" altLang="ja-JP" sz="2600" dirty="0">
                <a:solidFill>
                  <a:srgbClr val="FFFF99"/>
                </a:solidFill>
              </a:rPr>
              <a:t>       &lt;Const</a:t>
            </a:r>
            <a:r>
              <a:rPr lang="en-US" altLang="ja-JP" sz="2600" baseline="-25000" dirty="0">
                <a:solidFill>
                  <a:srgbClr val="FFFF99"/>
                </a:solidFill>
              </a:rPr>
              <a:t>1</a:t>
            </a:r>
            <a:r>
              <a:rPr lang="en-US" altLang="ja-JP" sz="2600" dirty="0">
                <a:solidFill>
                  <a:srgbClr val="FFFF99"/>
                </a:solidFill>
              </a:rPr>
              <a:t>&gt; </a:t>
            </a:r>
            <a:r>
              <a:rPr lang="ja-JP" altLang="en-US" sz="2600" dirty="0">
                <a:solidFill>
                  <a:srgbClr val="FFFF99"/>
                </a:solidFill>
              </a:rPr>
              <a:t>のコード</a:t>
            </a:r>
            <a:r>
              <a:rPr lang="ja-JP" altLang="en-US" sz="2400" dirty="0">
                <a:solidFill>
                  <a:srgbClr val="FFFF99"/>
                </a:solidFill>
              </a:rPr>
              <a:t> (右辺値)</a:t>
            </a:r>
          </a:p>
          <a:p>
            <a:pPr eaLnBrk="1" hangingPunct="1">
              <a:spcBef>
                <a:spcPct val="0"/>
              </a:spcBef>
              <a:buClrTx/>
              <a:buSzTx/>
              <a:buFontTx/>
              <a:buNone/>
            </a:pPr>
            <a:r>
              <a:rPr lang="ja-JP" altLang="en-US" sz="2600" dirty="0">
                <a:solidFill>
                  <a:srgbClr val="FFFF99"/>
                </a:solidFill>
              </a:rPr>
              <a:t>        </a:t>
            </a:r>
            <a:r>
              <a:rPr lang="en-US" altLang="ja-JP" sz="2600" dirty="0">
                <a:solidFill>
                  <a:srgbClr val="FFFF99"/>
                </a:solidFill>
              </a:rPr>
              <a:t>COMP</a:t>
            </a:r>
          </a:p>
          <a:p>
            <a:pPr eaLnBrk="1" hangingPunct="1">
              <a:spcBef>
                <a:spcPct val="0"/>
              </a:spcBef>
              <a:buClrTx/>
              <a:buSzTx/>
              <a:buFontTx/>
              <a:buNone/>
            </a:pPr>
            <a:r>
              <a:rPr lang="en-US" altLang="ja-JP" sz="2600" dirty="0">
                <a:solidFill>
                  <a:srgbClr val="FFFF99"/>
                </a:solidFill>
              </a:rPr>
              <a:t>        BNE  (L2)</a:t>
            </a:r>
            <a:endParaRPr lang="ja-JP" altLang="en-US" sz="2600" dirty="0">
              <a:solidFill>
                <a:srgbClr val="FFFF99"/>
              </a:solidFill>
            </a:endParaRPr>
          </a:p>
          <a:p>
            <a:pPr eaLnBrk="1" hangingPunct="1">
              <a:spcBef>
                <a:spcPct val="0"/>
              </a:spcBef>
              <a:buClrTx/>
              <a:buSzTx/>
              <a:buFontTx/>
              <a:buNone/>
            </a:pPr>
            <a:r>
              <a:rPr lang="en-US" altLang="ja-JP" sz="2600" dirty="0">
                <a:solidFill>
                  <a:srgbClr val="FFFF99"/>
                </a:solidFill>
              </a:rPr>
              <a:t>(L1’)</a:t>
            </a:r>
            <a:r>
              <a:rPr lang="en-US" altLang="ja-JP" sz="2600" dirty="0"/>
              <a:t> &lt;St</a:t>
            </a:r>
            <a:r>
              <a:rPr lang="en-US" altLang="ja-JP" sz="2600" baseline="-25000" dirty="0"/>
              <a:t>1</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(L4)</a:t>
            </a:r>
          </a:p>
        </p:txBody>
      </p:sp>
      <p:sp>
        <p:nvSpPr>
          <p:cNvPr id="642058" name="Rectangle 10"/>
          <p:cNvSpPr>
            <a:spLocks noChangeArrowheads="1"/>
          </p:cNvSpPr>
          <p:nvPr/>
        </p:nvSpPr>
        <p:spPr bwMode="auto">
          <a:xfrm>
            <a:off x="4648200" y="2590800"/>
            <a:ext cx="4343400" cy="4038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600" dirty="0"/>
              <a:t>        </a:t>
            </a:r>
            <a:r>
              <a:rPr lang="en-US" altLang="ja-JP" sz="2600" dirty="0">
                <a:solidFill>
                  <a:srgbClr val="FFCC99"/>
                </a:solidFill>
              </a:rPr>
              <a:t>JUMP (L2’)</a:t>
            </a:r>
          </a:p>
          <a:p>
            <a:pPr eaLnBrk="1" hangingPunct="1">
              <a:spcBef>
                <a:spcPct val="0"/>
              </a:spcBef>
              <a:buClrTx/>
              <a:buSzTx/>
              <a:buFontTx/>
              <a:buNone/>
            </a:pPr>
            <a:r>
              <a:rPr lang="ja-JP" altLang="en-US" sz="2600" dirty="0">
                <a:solidFill>
                  <a:srgbClr val="FFCC99"/>
                </a:solidFill>
              </a:rPr>
              <a:t>(</a:t>
            </a:r>
            <a:r>
              <a:rPr lang="en-US" altLang="ja-JP" sz="2600" dirty="0">
                <a:solidFill>
                  <a:srgbClr val="FFCC99"/>
                </a:solidFill>
              </a:rPr>
              <a:t>L2) COPY</a:t>
            </a:r>
          </a:p>
          <a:p>
            <a:pPr eaLnBrk="1" hangingPunct="1">
              <a:spcBef>
                <a:spcPct val="0"/>
              </a:spcBef>
              <a:buClrTx/>
              <a:buSzTx/>
              <a:buFontTx/>
              <a:buNone/>
            </a:pPr>
            <a:r>
              <a:rPr lang="en-US" altLang="ja-JP" sz="2600" dirty="0">
                <a:solidFill>
                  <a:srgbClr val="FFCC99"/>
                </a:solidFill>
              </a:rPr>
              <a:t>       &lt;Const</a:t>
            </a:r>
            <a:r>
              <a:rPr lang="en-US" altLang="ja-JP" sz="2600" baseline="-25000" dirty="0">
                <a:solidFill>
                  <a:srgbClr val="FFCC99"/>
                </a:solidFill>
              </a:rPr>
              <a:t>2</a:t>
            </a:r>
            <a:r>
              <a:rPr lang="en-US" altLang="ja-JP" sz="2600" dirty="0">
                <a:solidFill>
                  <a:srgbClr val="FFCC99"/>
                </a:solidFill>
              </a:rPr>
              <a:t>&gt; </a:t>
            </a:r>
            <a:r>
              <a:rPr lang="ja-JP" altLang="en-US" sz="2600" dirty="0">
                <a:solidFill>
                  <a:srgbClr val="FFCC99"/>
                </a:solidFill>
              </a:rPr>
              <a:t>のコード</a:t>
            </a:r>
            <a:r>
              <a:rPr lang="ja-JP" altLang="en-US" sz="2400" dirty="0">
                <a:solidFill>
                  <a:srgbClr val="FFCC99"/>
                </a:solidFill>
              </a:rPr>
              <a:t> (右辺値)</a:t>
            </a:r>
          </a:p>
          <a:p>
            <a:pPr eaLnBrk="1" hangingPunct="1">
              <a:spcBef>
                <a:spcPct val="0"/>
              </a:spcBef>
              <a:buClrTx/>
              <a:buSzTx/>
              <a:buFontTx/>
              <a:buNone/>
            </a:pPr>
            <a:r>
              <a:rPr lang="ja-JP" altLang="en-US" sz="2600" dirty="0">
                <a:solidFill>
                  <a:srgbClr val="FFCC99"/>
                </a:solidFill>
              </a:rPr>
              <a:t>        </a:t>
            </a:r>
            <a:r>
              <a:rPr lang="en-US" altLang="ja-JP" sz="2600" dirty="0">
                <a:solidFill>
                  <a:srgbClr val="FFCC99"/>
                </a:solidFill>
              </a:rPr>
              <a:t>COMP</a:t>
            </a:r>
          </a:p>
          <a:p>
            <a:pPr eaLnBrk="1" hangingPunct="1">
              <a:spcBef>
                <a:spcPct val="0"/>
              </a:spcBef>
              <a:buClrTx/>
              <a:buSzTx/>
              <a:buFontTx/>
              <a:buNone/>
            </a:pPr>
            <a:r>
              <a:rPr lang="en-US" altLang="ja-JP" sz="2600" dirty="0">
                <a:solidFill>
                  <a:srgbClr val="FFCC99"/>
                </a:solidFill>
              </a:rPr>
              <a:t>        BNE  (L3)</a:t>
            </a:r>
            <a:endParaRPr lang="ja-JP" altLang="en-US" sz="2600" dirty="0">
              <a:solidFill>
                <a:srgbClr val="FFCC99"/>
              </a:solidFill>
            </a:endParaRPr>
          </a:p>
          <a:p>
            <a:pPr eaLnBrk="1" hangingPunct="1">
              <a:spcBef>
                <a:spcPct val="0"/>
              </a:spcBef>
              <a:buClrTx/>
              <a:buSzTx/>
              <a:buFontTx/>
              <a:buNone/>
            </a:pPr>
            <a:r>
              <a:rPr lang="en-US" altLang="ja-JP" sz="2600" dirty="0">
                <a:solidFill>
                  <a:srgbClr val="FFCC99"/>
                </a:solidFill>
              </a:rPr>
              <a:t>(L2’)</a:t>
            </a:r>
            <a:r>
              <a:rPr lang="en-US" altLang="ja-JP" sz="2600" dirty="0"/>
              <a:t> &lt;St</a:t>
            </a:r>
            <a:r>
              <a:rPr lang="en-US" altLang="ja-JP" sz="2600" baseline="-25000" dirty="0"/>
              <a:t>2</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(L4)</a:t>
            </a:r>
          </a:p>
          <a:p>
            <a:pPr eaLnBrk="1" hangingPunct="1">
              <a:spcBef>
                <a:spcPct val="0"/>
              </a:spcBef>
              <a:buClrTx/>
              <a:buSzTx/>
              <a:buFontTx/>
              <a:buNone/>
            </a:pPr>
            <a:r>
              <a:rPr lang="ja-JP" altLang="en-US" sz="2600" dirty="0">
                <a:solidFill>
                  <a:schemeClr val="accent1"/>
                </a:solidFill>
              </a:rPr>
              <a:t>(</a:t>
            </a:r>
            <a:r>
              <a:rPr lang="en-US" altLang="ja-JP" sz="2600" dirty="0">
                <a:solidFill>
                  <a:schemeClr val="accent1"/>
                </a:solidFill>
              </a:rPr>
              <a:t>L3)</a:t>
            </a:r>
            <a:r>
              <a:rPr lang="en-US" altLang="ja-JP" sz="2600" dirty="0"/>
              <a:t> &lt;St</a:t>
            </a:r>
            <a:r>
              <a:rPr lang="en-US" altLang="ja-JP" sz="2600" baseline="-25000" dirty="0"/>
              <a:t>3</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(L4)</a:t>
            </a:r>
          </a:p>
          <a:p>
            <a:pPr eaLnBrk="1" hangingPunct="1">
              <a:spcBef>
                <a:spcPct val="0"/>
              </a:spcBef>
              <a:buClrTx/>
              <a:buSzTx/>
              <a:buFontTx/>
              <a:buNone/>
            </a:pPr>
            <a:r>
              <a:rPr lang="ja-JP" altLang="en-US" sz="2600" dirty="0">
                <a:solidFill>
                  <a:srgbClr val="FFCCFF"/>
                </a:solidFill>
              </a:rPr>
              <a:t>(</a:t>
            </a:r>
            <a:r>
              <a:rPr lang="en-US" altLang="ja-JP" sz="2600" dirty="0">
                <a:solidFill>
                  <a:srgbClr val="FFCCFF"/>
                </a:solidFill>
              </a:rPr>
              <a:t>L4)</a:t>
            </a:r>
            <a:r>
              <a:rPr lang="en-US" altLang="ja-JP" sz="2600" dirty="0"/>
              <a:t> REMOVE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2053"/>
                                        </p:tgtEl>
                                        <p:attrNameLst>
                                          <p:attrName>style.visibility</p:attrName>
                                        </p:attrNameLst>
                                      </p:cBhvr>
                                      <p:to>
                                        <p:strVal val="visible"/>
                                      </p:to>
                                    </p:set>
                                    <p:animEffect transition="in" filter="checkerboard(across)">
                                      <p:cBhvr>
                                        <p:cTn id="7" dur="500"/>
                                        <p:tgtEl>
                                          <p:spTgt spid="642053"/>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42058"/>
                                        </p:tgtEl>
                                        <p:attrNameLst>
                                          <p:attrName>style.visibility</p:attrName>
                                        </p:attrNameLst>
                                      </p:cBhvr>
                                      <p:to>
                                        <p:strVal val="visible"/>
                                      </p:to>
                                    </p:set>
                                    <p:animEffect transition="in" filter="checkerboard(across)">
                                      <p:cBhvr>
                                        <p:cTn id="11" dur="500"/>
                                        <p:tgtEl>
                                          <p:spTgt spid="64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3" grpId="0" animBg="1" autoUpdateAnimBg="0"/>
      <p:bldP spid="642058" grpId="0" animBg="1"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1066800" y="152400"/>
            <a:ext cx="7543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switch </a:t>
            </a:r>
            <a:r>
              <a:rPr lang="ja-JP" altLang="en-US">
                <a:effectLst/>
              </a:rPr>
              <a:t>文のアセンブラコード</a:t>
            </a:r>
          </a:p>
        </p:txBody>
      </p:sp>
      <p:sp>
        <p:nvSpPr>
          <p:cNvPr id="103427" name="Text Box 3"/>
          <p:cNvSpPr txBox="1">
            <a:spLocks noChangeArrowheads="1"/>
          </p:cNvSpPr>
          <p:nvPr/>
        </p:nvSpPr>
        <p:spPr bwMode="auto">
          <a:xfrm>
            <a:off x="152400" y="838200"/>
            <a:ext cx="8991600" cy="181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solidFill>
                  <a:srgbClr val="FFCCFF"/>
                </a:solidFill>
              </a:rPr>
              <a:t>switch ( &lt;</a:t>
            </a:r>
            <a:r>
              <a:rPr lang="en-US" altLang="ja-JP" sz="2800" dirty="0" err="1">
                <a:solidFill>
                  <a:srgbClr val="FFCCFF"/>
                </a:solidFill>
              </a:rPr>
              <a:t>Exp</a:t>
            </a:r>
            <a:r>
              <a:rPr lang="en-US" altLang="ja-JP" sz="2800" dirty="0">
                <a:solidFill>
                  <a:srgbClr val="FFCCFF"/>
                </a:solidFill>
              </a:rPr>
              <a:t>&gt; )</a:t>
            </a:r>
            <a:r>
              <a:rPr lang="en-US" altLang="ja-JP" sz="2800" dirty="0"/>
              <a:t> </a:t>
            </a:r>
          </a:p>
          <a:p>
            <a:pPr eaLnBrk="1" hangingPunct="1">
              <a:spcBef>
                <a:spcPct val="0"/>
              </a:spcBef>
              <a:buClrTx/>
              <a:buSzTx/>
              <a:buFontTx/>
              <a:buNone/>
            </a:pPr>
            <a:r>
              <a:rPr lang="en-US" altLang="ja-JP" sz="2800" dirty="0"/>
              <a:t>           { </a:t>
            </a:r>
            <a:r>
              <a:rPr lang="en-US" altLang="ja-JP" sz="2800" dirty="0">
                <a:solidFill>
                  <a:srgbClr val="FFFF99"/>
                </a:solidFill>
              </a:rPr>
              <a:t>case &lt;Const</a:t>
            </a:r>
            <a:r>
              <a:rPr lang="en-US" altLang="ja-JP" sz="2800" baseline="-25000" dirty="0">
                <a:solidFill>
                  <a:srgbClr val="FFFF99"/>
                </a:solidFill>
              </a:rPr>
              <a:t>1</a:t>
            </a:r>
            <a:r>
              <a:rPr lang="en-US" altLang="ja-JP" sz="2800" dirty="0">
                <a:solidFill>
                  <a:srgbClr val="FFFF99"/>
                </a:solidFill>
              </a:rPr>
              <a:t>&gt;</a:t>
            </a:r>
            <a:r>
              <a:rPr lang="en-US" altLang="ja-JP" sz="2800" dirty="0"/>
              <a:t> :</a:t>
            </a:r>
          </a:p>
          <a:p>
            <a:pPr eaLnBrk="1" hangingPunct="1">
              <a:spcBef>
                <a:spcPct val="0"/>
              </a:spcBef>
              <a:buClrTx/>
              <a:buSzTx/>
              <a:buFontTx/>
              <a:buNone/>
            </a:pPr>
            <a:r>
              <a:rPr lang="en-US" altLang="ja-JP" sz="2800" dirty="0"/>
              <a:t>              </a:t>
            </a:r>
            <a:r>
              <a:rPr lang="en-US" altLang="ja-JP" sz="2800" dirty="0">
                <a:solidFill>
                  <a:srgbClr val="FFCC99"/>
                </a:solidFill>
              </a:rPr>
              <a:t>case &lt;Const</a:t>
            </a:r>
            <a:r>
              <a:rPr lang="en-US" altLang="ja-JP" sz="2800" baseline="-25000" dirty="0">
                <a:solidFill>
                  <a:srgbClr val="FFCC99"/>
                </a:solidFill>
              </a:rPr>
              <a:t>2</a:t>
            </a:r>
            <a:r>
              <a:rPr lang="en-US" altLang="ja-JP" sz="2800" dirty="0">
                <a:solidFill>
                  <a:srgbClr val="FFCC99"/>
                </a:solidFill>
              </a:rPr>
              <a:t>&gt;</a:t>
            </a:r>
            <a:r>
              <a:rPr lang="en-US" altLang="ja-JP" sz="2800" dirty="0"/>
              <a:t> : &lt;St</a:t>
            </a:r>
            <a:r>
              <a:rPr lang="en-US" altLang="ja-JP" sz="2800" baseline="-25000" dirty="0"/>
              <a:t>1</a:t>
            </a:r>
            <a:r>
              <a:rPr lang="en-US" altLang="ja-JP" sz="2800" dirty="0"/>
              <a:t>&gt; </a:t>
            </a:r>
            <a:r>
              <a:rPr lang="en-US" altLang="ja-JP" sz="2800" dirty="0">
                <a:solidFill>
                  <a:srgbClr val="CCFF99"/>
                </a:solidFill>
              </a:rPr>
              <a:t>break</a:t>
            </a:r>
            <a:r>
              <a:rPr lang="en-US" altLang="ja-JP" sz="2800" dirty="0"/>
              <a:t> ;</a:t>
            </a:r>
          </a:p>
          <a:p>
            <a:pPr eaLnBrk="1" hangingPunct="1">
              <a:spcBef>
                <a:spcPct val="0"/>
              </a:spcBef>
              <a:buClrTx/>
              <a:buSzTx/>
              <a:buFontTx/>
              <a:buNone/>
            </a:pPr>
            <a:r>
              <a:rPr lang="en-US" altLang="ja-JP" sz="2800" dirty="0"/>
              <a:t>              </a:t>
            </a:r>
            <a:r>
              <a:rPr lang="en-US" altLang="ja-JP" sz="2800" dirty="0">
                <a:solidFill>
                  <a:schemeClr val="accent1"/>
                </a:solidFill>
              </a:rPr>
              <a:t>default</a:t>
            </a:r>
            <a:r>
              <a:rPr lang="ja-JP" altLang="en-US" sz="2800" dirty="0"/>
              <a:t> </a:t>
            </a:r>
            <a:r>
              <a:rPr lang="en-US" altLang="ja-JP" sz="2800" dirty="0"/>
              <a:t>“</a:t>
            </a:r>
            <a:r>
              <a:rPr lang="ja-JP" altLang="en-US" sz="2800" dirty="0"/>
              <a:t>:</a:t>
            </a:r>
            <a:r>
              <a:rPr lang="en-US" altLang="ja-JP" sz="2800" dirty="0"/>
              <a:t>”</a:t>
            </a:r>
            <a:r>
              <a:rPr lang="ja-JP" altLang="en-US" sz="2800" dirty="0"/>
              <a:t>         &lt;</a:t>
            </a:r>
            <a:r>
              <a:rPr lang="en-US" altLang="ja-JP" sz="2800" dirty="0"/>
              <a:t>St</a:t>
            </a:r>
            <a:r>
              <a:rPr lang="en-US" altLang="ja-JP" sz="2800" baseline="-25000" dirty="0"/>
              <a:t>2</a:t>
            </a:r>
            <a:r>
              <a:rPr lang="en-US" altLang="ja-JP" sz="2800" dirty="0"/>
              <a:t>&gt; </a:t>
            </a:r>
            <a:r>
              <a:rPr lang="en-US" altLang="ja-JP" sz="2800" dirty="0">
                <a:solidFill>
                  <a:srgbClr val="CCFF99"/>
                </a:solidFill>
              </a:rPr>
              <a:t>break</a:t>
            </a:r>
            <a:r>
              <a:rPr lang="en-US" altLang="ja-JP" sz="2800" dirty="0"/>
              <a:t> ; } </a:t>
            </a:r>
            <a:r>
              <a:rPr lang="ja-JP" altLang="en-US" sz="2400" dirty="0"/>
              <a:t>の場合</a:t>
            </a:r>
          </a:p>
        </p:txBody>
      </p:sp>
      <p:sp>
        <p:nvSpPr>
          <p:cNvPr id="655364" name="Rectangle 4"/>
          <p:cNvSpPr>
            <a:spLocks noChangeArrowheads="1"/>
          </p:cNvSpPr>
          <p:nvPr/>
        </p:nvSpPr>
        <p:spPr bwMode="auto">
          <a:xfrm>
            <a:off x="152400" y="2743200"/>
            <a:ext cx="44196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600" dirty="0"/>
              <a:t>        </a:t>
            </a:r>
            <a:r>
              <a:rPr lang="en-US" altLang="ja-JP" sz="2600" dirty="0">
                <a:solidFill>
                  <a:srgbClr val="FFCCFF"/>
                </a:solidFill>
              </a:rPr>
              <a:t>&lt;</a:t>
            </a:r>
            <a:r>
              <a:rPr lang="en-US" altLang="ja-JP" sz="2600" dirty="0" err="1">
                <a:solidFill>
                  <a:srgbClr val="FFCCFF"/>
                </a:solidFill>
              </a:rPr>
              <a:t>Exp</a:t>
            </a:r>
            <a:r>
              <a:rPr lang="en-US" altLang="ja-JP" sz="2600" dirty="0">
                <a:solidFill>
                  <a:srgbClr val="FFCCFF"/>
                </a:solidFill>
              </a:rPr>
              <a:t>&gt; </a:t>
            </a:r>
            <a:r>
              <a:rPr lang="ja-JP" altLang="en-US" sz="2600" dirty="0">
                <a:solidFill>
                  <a:srgbClr val="FFCCFF"/>
                </a:solidFill>
              </a:rPr>
              <a:t>のコード</a:t>
            </a:r>
            <a:r>
              <a:rPr lang="ja-JP" altLang="en-US" sz="2400" dirty="0">
                <a:solidFill>
                  <a:srgbClr val="FFCCFF"/>
                </a:solidFill>
              </a:rPr>
              <a:t> (右辺値)</a:t>
            </a:r>
          </a:p>
          <a:p>
            <a:pPr eaLnBrk="1" hangingPunct="1">
              <a:spcBef>
                <a:spcPct val="0"/>
              </a:spcBef>
              <a:buClrTx/>
              <a:buSzTx/>
              <a:buFontTx/>
              <a:buNone/>
            </a:pPr>
            <a:r>
              <a:rPr lang="ja-JP" altLang="en-US" sz="2600" dirty="0">
                <a:solidFill>
                  <a:srgbClr val="FFCCFF"/>
                </a:solidFill>
              </a:rPr>
              <a:t>        </a:t>
            </a:r>
            <a:r>
              <a:rPr lang="en-US" altLang="ja-JP" sz="2600" dirty="0">
                <a:solidFill>
                  <a:srgbClr val="FFCCFF"/>
                </a:solidFill>
              </a:rPr>
              <a:t>JUMP (L1)</a:t>
            </a:r>
          </a:p>
          <a:p>
            <a:pPr eaLnBrk="1" hangingPunct="1">
              <a:spcBef>
                <a:spcPct val="0"/>
              </a:spcBef>
              <a:buClrTx/>
              <a:buSzTx/>
              <a:buFontTx/>
              <a:buNone/>
            </a:pPr>
            <a:r>
              <a:rPr lang="en-US" altLang="ja-JP" sz="2600" dirty="0"/>
              <a:t>        </a:t>
            </a:r>
            <a:r>
              <a:rPr lang="en-US" altLang="ja-JP" sz="2600" dirty="0">
                <a:solidFill>
                  <a:srgbClr val="FFFF99"/>
                </a:solidFill>
              </a:rPr>
              <a:t>JUMP (L1’)</a:t>
            </a:r>
          </a:p>
          <a:p>
            <a:pPr eaLnBrk="1" hangingPunct="1">
              <a:spcBef>
                <a:spcPct val="0"/>
              </a:spcBef>
              <a:buClrTx/>
              <a:buSzTx/>
              <a:buFontTx/>
              <a:buNone/>
            </a:pPr>
            <a:r>
              <a:rPr lang="ja-JP" altLang="en-US" sz="2600" dirty="0">
                <a:solidFill>
                  <a:srgbClr val="FFFF99"/>
                </a:solidFill>
              </a:rPr>
              <a:t>(</a:t>
            </a:r>
            <a:r>
              <a:rPr lang="en-US" altLang="ja-JP" sz="2600" dirty="0">
                <a:solidFill>
                  <a:srgbClr val="FFFF99"/>
                </a:solidFill>
              </a:rPr>
              <a:t>L1) COPY</a:t>
            </a:r>
          </a:p>
          <a:p>
            <a:pPr eaLnBrk="1" hangingPunct="1">
              <a:spcBef>
                <a:spcPct val="0"/>
              </a:spcBef>
              <a:buClrTx/>
              <a:buSzTx/>
              <a:buFontTx/>
              <a:buNone/>
            </a:pPr>
            <a:r>
              <a:rPr lang="en-US" altLang="ja-JP" sz="2600" dirty="0">
                <a:solidFill>
                  <a:srgbClr val="FFFF99"/>
                </a:solidFill>
              </a:rPr>
              <a:t>       &lt;Const</a:t>
            </a:r>
            <a:r>
              <a:rPr lang="en-US" altLang="ja-JP" sz="2600" baseline="-25000" dirty="0">
                <a:solidFill>
                  <a:srgbClr val="FFFF99"/>
                </a:solidFill>
              </a:rPr>
              <a:t>1</a:t>
            </a:r>
            <a:r>
              <a:rPr lang="en-US" altLang="ja-JP" sz="2600" dirty="0">
                <a:solidFill>
                  <a:srgbClr val="FFFF99"/>
                </a:solidFill>
              </a:rPr>
              <a:t>&gt; </a:t>
            </a:r>
            <a:r>
              <a:rPr lang="ja-JP" altLang="en-US" sz="2600" dirty="0">
                <a:solidFill>
                  <a:srgbClr val="FFFF99"/>
                </a:solidFill>
              </a:rPr>
              <a:t>のコード</a:t>
            </a:r>
            <a:r>
              <a:rPr lang="ja-JP" altLang="en-US" sz="2400" dirty="0">
                <a:solidFill>
                  <a:srgbClr val="FFFF99"/>
                </a:solidFill>
              </a:rPr>
              <a:t> (右辺値)</a:t>
            </a:r>
          </a:p>
          <a:p>
            <a:pPr eaLnBrk="1" hangingPunct="1">
              <a:spcBef>
                <a:spcPct val="0"/>
              </a:spcBef>
              <a:buClrTx/>
              <a:buSzTx/>
              <a:buFontTx/>
              <a:buNone/>
            </a:pPr>
            <a:r>
              <a:rPr lang="ja-JP" altLang="en-US" sz="2600" dirty="0">
                <a:solidFill>
                  <a:srgbClr val="FFFF99"/>
                </a:solidFill>
              </a:rPr>
              <a:t>        </a:t>
            </a:r>
            <a:r>
              <a:rPr lang="en-US" altLang="ja-JP" sz="2600" dirty="0">
                <a:solidFill>
                  <a:srgbClr val="FFFF99"/>
                </a:solidFill>
              </a:rPr>
              <a:t>COMP</a:t>
            </a:r>
          </a:p>
          <a:p>
            <a:pPr eaLnBrk="1" hangingPunct="1">
              <a:spcBef>
                <a:spcPct val="0"/>
              </a:spcBef>
              <a:buClrTx/>
              <a:buSzTx/>
              <a:buFontTx/>
              <a:buNone/>
            </a:pPr>
            <a:r>
              <a:rPr lang="en-US" altLang="ja-JP" sz="2600" dirty="0">
                <a:solidFill>
                  <a:srgbClr val="FFFF99"/>
                </a:solidFill>
              </a:rPr>
              <a:t>        BNE  (L2)</a:t>
            </a:r>
          </a:p>
          <a:p>
            <a:pPr eaLnBrk="1" hangingPunct="1">
              <a:spcBef>
                <a:spcPct val="0"/>
              </a:spcBef>
              <a:buClrTx/>
              <a:buSzTx/>
              <a:buFontTx/>
              <a:buNone/>
            </a:pPr>
            <a:r>
              <a:rPr lang="en-US" altLang="ja-JP" sz="2600" dirty="0">
                <a:solidFill>
                  <a:srgbClr val="FFFF99"/>
                </a:solidFill>
              </a:rPr>
              <a:t>(L1’)</a:t>
            </a:r>
            <a:r>
              <a:rPr lang="en-US" altLang="ja-JP" sz="2600" dirty="0"/>
              <a:t> </a:t>
            </a:r>
            <a:r>
              <a:rPr lang="en-US" altLang="ja-JP" sz="2600" dirty="0">
                <a:solidFill>
                  <a:srgbClr val="FFCC99"/>
                </a:solidFill>
              </a:rPr>
              <a:t>JUMP (L2’)</a:t>
            </a:r>
            <a:endParaRPr lang="ja-JP" altLang="en-US" sz="2600" dirty="0">
              <a:solidFill>
                <a:srgbClr val="FFCC99"/>
              </a:solidFill>
            </a:endParaRPr>
          </a:p>
        </p:txBody>
      </p:sp>
      <p:sp>
        <p:nvSpPr>
          <p:cNvPr id="655365" name="Rectangle 5"/>
          <p:cNvSpPr>
            <a:spLocks noChangeArrowheads="1"/>
          </p:cNvSpPr>
          <p:nvPr/>
        </p:nvSpPr>
        <p:spPr bwMode="auto">
          <a:xfrm>
            <a:off x="4648200" y="2743200"/>
            <a:ext cx="4343400" cy="3886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600" dirty="0">
                <a:solidFill>
                  <a:srgbClr val="FFCC99"/>
                </a:solidFill>
              </a:rPr>
              <a:t>(</a:t>
            </a:r>
            <a:r>
              <a:rPr lang="en-US" altLang="ja-JP" sz="2600" dirty="0">
                <a:solidFill>
                  <a:srgbClr val="FFCC99"/>
                </a:solidFill>
              </a:rPr>
              <a:t>L2) COPY</a:t>
            </a:r>
          </a:p>
          <a:p>
            <a:pPr eaLnBrk="1" hangingPunct="1">
              <a:spcBef>
                <a:spcPct val="0"/>
              </a:spcBef>
              <a:buClrTx/>
              <a:buSzTx/>
              <a:buFontTx/>
              <a:buNone/>
            </a:pPr>
            <a:r>
              <a:rPr lang="en-US" altLang="ja-JP" sz="2600" dirty="0">
                <a:solidFill>
                  <a:srgbClr val="FFCC99"/>
                </a:solidFill>
              </a:rPr>
              <a:t>       &lt;Const</a:t>
            </a:r>
            <a:r>
              <a:rPr lang="en-US" altLang="ja-JP" sz="2600" baseline="-25000" dirty="0">
                <a:solidFill>
                  <a:srgbClr val="FFCC99"/>
                </a:solidFill>
              </a:rPr>
              <a:t>2</a:t>
            </a:r>
            <a:r>
              <a:rPr lang="en-US" altLang="ja-JP" sz="2600" dirty="0">
                <a:solidFill>
                  <a:srgbClr val="FFCC99"/>
                </a:solidFill>
              </a:rPr>
              <a:t>&gt; </a:t>
            </a:r>
            <a:r>
              <a:rPr lang="ja-JP" altLang="en-US" sz="2600" dirty="0">
                <a:solidFill>
                  <a:srgbClr val="FFCC99"/>
                </a:solidFill>
              </a:rPr>
              <a:t>のコード</a:t>
            </a:r>
            <a:r>
              <a:rPr lang="ja-JP" altLang="en-US" sz="2400" dirty="0">
                <a:solidFill>
                  <a:srgbClr val="FFCC99"/>
                </a:solidFill>
              </a:rPr>
              <a:t> (右辺値)</a:t>
            </a:r>
            <a:endParaRPr lang="ja-JP" altLang="en-US" sz="2600" dirty="0">
              <a:solidFill>
                <a:srgbClr val="FFCC99"/>
              </a:solidFill>
            </a:endParaRPr>
          </a:p>
          <a:p>
            <a:pPr eaLnBrk="1" hangingPunct="1">
              <a:spcBef>
                <a:spcPct val="0"/>
              </a:spcBef>
              <a:buClrTx/>
              <a:buSzTx/>
              <a:buFontTx/>
              <a:buNone/>
            </a:pPr>
            <a:r>
              <a:rPr lang="ja-JP" altLang="en-US" sz="2600" dirty="0">
                <a:solidFill>
                  <a:srgbClr val="FFCC99"/>
                </a:solidFill>
              </a:rPr>
              <a:t>        </a:t>
            </a:r>
            <a:r>
              <a:rPr lang="en-US" altLang="ja-JP" sz="2600" dirty="0">
                <a:solidFill>
                  <a:srgbClr val="FFCC99"/>
                </a:solidFill>
              </a:rPr>
              <a:t>COMP</a:t>
            </a:r>
          </a:p>
          <a:p>
            <a:pPr eaLnBrk="1" hangingPunct="1">
              <a:spcBef>
                <a:spcPct val="0"/>
              </a:spcBef>
              <a:buClrTx/>
              <a:buSzTx/>
              <a:buFontTx/>
              <a:buNone/>
            </a:pPr>
            <a:r>
              <a:rPr lang="en-US" altLang="ja-JP" sz="2600" dirty="0">
                <a:solidFill>
                  <a:srgbClr val="FFCC99"/>
                </a:solidFill>
              </a:rPr>
              <a:t>        BNE  (L3)</a:t>
            </a:r>
            <a:endParaRPr lang="ja-JP" altLang="en-US" sz="2600" dirty="0">
              <a:solidFill>
                <a:srgbClr val="FFCC99"/>
              </a:solidFill>
            </a:endParaRPr>
          </a:p>
          <a:p>
            <a:pPr eaLnBrk="1" hangingPunct="1">
              <a:spcBef>
                <a:spcPct val="0"/>
              </a:spcBef>
              <a:buClrTx/>
              <a:buSzTx/>
              <a:buFontTx/>
              <a:buNone/>
            </a:pPr>
            <a:r>
              <a:rPr lang="en-US" altLang="ja-JP" sz="2600" dirty="0">
                <a:solidFill>
                  <a:srgbClr val="FFCC99"/>
                </a:solidFill>
              </a:rPr>
              <a:t>(L2’)</a:t>
            </a:r>
            <a:r>
              <a:rPr lang="en-US" altLang="ja-JP" sz="2600" dirty="0"/>
              <a:t> &lt;St</a:t>
            </a:r>
            <a:r>
              <a:rPr lang="en-US" altLang="ja-JP" sz="2600" baseline="-25000" dirty="0"/>
              <a:t>1</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(L4)</a:t>
            </a:r>
          </a:p>
          <a:p>
            <a:pPr eaLnBrk="1" hangingPunct="1">
              <a:spcBef>
                <a:spcPct val="0"/>
              </a:spcBef>
              <a:buClrTx/>
              <a:buSzTx/>
              <a:buFontTx/>
              <a:buNone/>
            </a:pPr>
            <a:r>
              <a:rPr lang="ja-JP" altLang="en-US" sz="2600" dirty="0">
                <a:solidFill>
                  <a:schemeClr val="accent1"/>
                </a:solidFill>
              </a:rPr>
              <a:t>(</a:t>
            </a:r>
            <a:r>
              <a:rPr lang="en-US" altLang="ja-JP" sz="2600" dirty="0">
                <a:solidFill>
                  <a:schemeClr val="accent1"/>
                </a:solidFill>
              </a:rPr>
              <a:t>L3)</a:t>
            </a:r>
            <a:r>
              <a:rPr lang="en-US" altLang="ja-JP" sz="2600" dirty="0"/>
              <a:t> &lt;St</a:t>
            </a:r>
            <a:r>
              <a:rPr lang="en-US" altLang="ja-JP" sz="2600" baseline="-25000" dirty="0"/>
              <a:t>2</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(L4)</a:t>
            </a:r>
          </a:p>
          <a:p>
            <a:pPr eaLnBrk="1" hangingPunct="1">
              <a:spcBef>
                <a:spcPct val="0"/>
              </a:spcBef>
              <a:buClrTx/>
              <a:buSzTx/>
              <a:buFontTx/>
              <a:buNone/>
            </a:pPr>
            <a:r>
              <a:rPr lang="ja-JP" altLang="en-US" sz="2600" dirty="0">
                <a:solidFill>
                  <a:srgbClr val="FFCCFF"/>
                </a:solidFill>
              </a:rPr>
              <a:t>(</a:t>
            </a:r>
            <a:r>
              <a:rPr lang="en-US" altLang="ja-JP" sz="2600" dirty="0">
                <a:solidFill>
                  <a:srgbClr val="FFCCFF"/>
                </a:solidFill>
              </a:rPr>
              <a:t>L4)</a:t>
            </a:r>
            <a:r>
              <a:rPr lang="en-US" altLang="ja-JP" sz="2600" dirty="0"/>
              <a:t> REMOVE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5364"/>
                                        </p:tgtEl>
                                        <p:attrNameLst>
                                          <p:attrName>style.visibility</p:attrName>
                                        </p:attrNameLst>
                                      </p:cBhvr>
                                      <p:to>
                                        <p:strVal val="visible"/>
                                      </p:to>
                                    </p:set>
                                    <p:animEffect transition="in" filter="checkerboard(across)">
                                      <p:cBhvr>
                                        <p:cTn id="7" dur="500"/>
                                        <p:tgtEl>
                                          <p:spTgt spid="655364"/>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55365"/>
                                        </p:tgtEl>
                                        <p:attrNameLst>
                                          <p:attrName>style.visibility</p:attrName>
                                        </p:attrNameLst>
                                      </p:cBhvr>
                                      <p:to>
                                        <p:strVal val="visible"/>
                                      </p:to>
                                    </p:set>
                                    <p:animEffect transition="in" filter="checkerboard(across)">
                                      <p:cBhvr>
                                        <p:cTn id="11" dur="500"/>
                                        <p:tgtEl>
                                          <p:spTgt spid="65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64" grpId="0" animBg="1" autoUpdateAnimBg="0"/>
      <p:bldP spid="655365" grpId="0" animBg="1"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685800" y="228600"/>
            <a:ext cx="8229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outputstr</a:t>
            </a:r>
            <a:r>
              <a:rPr lang="ja-JP" altLang="en-US" dirty="0">
                <a:effectLst/>
              </a:rPr>
              <a:t>文のアセンブラコード</a:t>
            </a:r>
          </a:p>
        </p:txBody>
      </p:sp>
      <p:sp>
        <p:nvSpPr>
          <p:cNvPr id="87043" name="Text Box 4"/>
          <p:cNvSpPr txBox="1">
            <a:spLocks noChangeArrowheads="1"/>
          </p:cNvSpPr>
          <p:nvPr/>
        </p:nvSpPr>
        <p:spPr bwMode="auto">
          <a:xfrm>
            <a:off x="457200" y="1190625"/>
            <a:ext cx="84582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&lt;</a:t>
            </a:r>
            <a:r>
              <a:rPr lang="en-US" altLang="ja-JP" dirty="0" err="1"/>
              <a:t>Outputstr_st</a:t>
            </a:r>
            <a:r>
              <a:rPr lang="en-US" altLang="ja-JP" dirty="0"/>
              <a:t>&gt; </a:t>
            </a:r>
          </a:p>
          <a:p>
            <a:pPr eaLnBrk="1" hangingPunct="1">
              <a:spcBef>
                <a:spcPct val="0"/>
              </a:spcBef>
              <a:buClrTx/>
              <a:buSzTx/>
              <a:buFontTx/>
              <a:buNone/>
            </a:pPr>
            <a:r>
              <a:rPr lang="en-US" altLang="ja-JP" dirty="0"/>
              <a:t>    ::= “</a:t>
            </a:r>
            <a:r>
              <a:rPr lang="en-US" altLang="ja-JP" dirty="0" err="1"/>
              <a:t>outputstr</a:t>
            </a:r>
            <a:r>
              <a:rPr lang="en-US" altLang="ja-JP" dirty="0"/>
              <a:t>” “(” STRING | NAME “)” “;”</a:t>
            </a:r>
            <a:endParaRPr lang="en-US" altLang="ja-JP" baseline="-25000" dirty="0"/>
          </a:p>
        </p:txBody>
      </p:sp>
      <p:sp>
        <p:nvSpPr>
          <p:cNvPr id="619525" name="Rectangle 5"/>
          <p:cNvSpPr>
            <a:spLocks noChangeArrowheads="1"/>
          </p:cNvSpPr>
          <p:nvPr/>
        </p:nvSpPr>
        <p:spPr bwMode="auto">
          <a:xfrm>
            <a:off x="971550" y="2947988"/>
            <a:ext cx="6648450" cy="353853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‘h’</a:t>
            </a:r>
          </a:p>
          <a:p>
            <a:pPr eaLnBrk="1" hangingPunct="1">
              <a:spcBef>
                <a:spcPct val="0"/>
              </a:spcBef>
              <a:buClrTx/>
              <a:buSzTx/>
              <a:buFontTx/>
              <a:buNone/>
            </a:pPr>
            <a:r>
              <a:rPr lang="en-US" altLang="ja-JP" sz="2800"/>
              <a:t>OUTPUTC</a:t>
            </a:r>
          </a:p>
          <a:p>
            <a:pPr eaLnBrk="1" hangingPunct="1">
              <a:spcBef>
                <a:spcPct val="0"/>
              </a:spcBef>
              <a:buClrTx/>
              <a:buSzTx/>
              <a:buFontTx/>
              <a:buNone/>
            </a:pPr>
            <a:r>
              <a:rPr lang="en-US" altLang="ja-JP" sz="2800"/>
              <a:t>PUSHI ‘e’</a:t>
            </a:r>
          </a:p>
          <a:p>
            <a:pPr eaLnBrk="1" hangingPunct="1">
              <a:spcBef>
                <a:spcPct val="0"/>
              </a:spcBef>
              <a:buClrTx/>
              <a:buSzTx/>
              <a:buFontTx/>
              <a:buNone/>
            </a:pPr>
            <a:r>
              <a:rPr lang="en-US" altLang="ja-JP" sz="2800"/>
              <a:t>OUTPUTC</a:t>
            </a:r>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PUSHI ‘o’</a:t>
            </a:r>
          </a:p>
          <a:p>
            <a:pPr eaLnBrk="1" hangingPunct="1">
              <a:spcBef>
                <a:spcPct val="0"/>
              </a:spcBef>
              <a:buClrTx/>
              <a:buSzTx/>
              <a:buFontTx/>
              <a:buNone/>
            </a:pPr>
            <a:r>
              <a:rPr lang="en-US" altLang="ja-JP" sz="2800"/>
              <a:t>OUTPUTC</a:t>
            </a:r>
          </a:p>
          <a:p>
            <a:pPr eaLnBrk="1" hangingPunct="1">
              <a:spcBef>
                <a:spcPct val="0"/>
              </a:spcBef>
              <a:buClrTx/>
              <a:buSzTx/>
              <a:buFontTx/>
              <a:buNone/>
            </a:pPr>
            <a:r>
              <a:rPr lang="en-US" altLang="ja-JP" sz="2800"/>
              <a:t>OUTPUTLN</a:t>
            </a:r>
            <a:endParaRPr lang="ja-JP" altLang="en-US" sz="2400"/>
          </a:p>
        </p:txBody>
      </p:sp>
      <p:sp>
        <p:nvSpPr>
          <p:cNvPr id="87045" name="テキスト ボックス 1"/>
          <p:cNvSpPr txBox="1">
            <a:spLocks noChangeArrowheads="1"/>
          </p:cNvSpPr>
          <p:nvPr/>
        </p:nvSpPr>
        <p:spPr bwMode="auto">
          <a:xfrm>
            <a:off x="762000" y="2298700"/>
            <a:ext cx="438453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outputstr</a:t>
            </a:r>
            <a:r>
              <a:rPr lang="en-US" altLang="ja-JP" dirty="0"/>
              <a:t> (“hello”) </a:t>
            </a:r>
            <a:r>
              <a:rPr lang="ja-JP" altLang="en-US" sz="2800" dirty="0"/>
              <a:t>の場合</a:t>
            </a:r>
          </a:p>
        </p:txBody>
      </p:sp>
      <p:sp>
        <p:nvSpPr>
          <p:cNvPr id="3" name="右中かっこ 2"/>
          <p:cNvSpPr/>
          <p:nvPr/>
        </p:nvSpPr>
        <p:spPr bwMode="auto">
          <a:xfrm>
            <a:off x="4291013" y="3124200"/>
            <a:ext cx="381000" cy="2819400"/>
          </a:xfrm>
          <a:prstGeom prst="rightBrace">
            <a:avLst>
              <a:gd name="adj1" fmla="val 47827"/>
              <a:gd name="adj2" fmla="val 50000"/>
            </a:avLst>
          </a:prstGeom>
          <a:noFill/>
          <a:ln w="38100" cap="flat" cmpd="sng" algn="ctr">
            <a:solidFill>
              <a:srgbClr val="FFFF99"/>
            </a:solidFill>
            <a:prstDash val="solid"/>
            <a:round/>
            <a:headEnd type="none" w="med" len="med"/>
            <a:tailEnd type="none" w="med" len="med"/>
          </a:ln>
          <a:effectLst/>
        </p:spPr>
        <p:txBody>
          <a:bodyPr/>
          <a:lstStyle/>
          <a:p>
            <a:pPr eaLnBrk="1" hangingPunct="1">
              <a:defRPr/>
            </a:pPr>
            <a:endParaRPr lang="ja-JP" altLang="en-US" i="1">
              <a:effectLst>
                <a:outerShdw blurRad="38100" dist="38100" dir="2700000" algn="tl">
                  <a:srgbClr val="000000">
                    <a:alpha val="43137"/>
                  </a:srgbClr>
                </a:outerShdw>
              </a:effectLst>
            </a:endParaRPr>
          </a:p>
        </p:txBody>
      </p:sp>
      <p:sp>
        <p:nvSpPr>
          <p:cNvPr id="87047" name="テキスト ボックス 3"/>
          <p:cNvSpPr txBox="1">
            <a:spLocks noChangeArrowheads="1"/>
          </p:cNvSpPr>
          <p:nvPr/>
        </p:nvSpPr>
        <p:spPr bwMode="auto">
          <a:xfrm>
            <a:off x="4700588" y="4056063"/>
            <a:ext cx="2614612"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文字列の長さ分</a:t>
            </a:r>
            <a:endParaRPr lang="en-US" altLang="ja-JP" sz="2800" dirty="0"/>
          </a:p>
          <a:p>
            <a:pPr eaLnBrk="1" hangingPunct="1">
              <a:spcBef>
                <a:spcPct val="0"/>
              </a:spcBef>
              <a:buClrTx/>
              <a:buSzTx/>
              <a:buFontTx/>
              <a:buNone/>
            </a:pPr>
            <a:r>
              <a:rPr lang="ja-JP" altLang="en-US" sz="2800" dirty="0"/>
              <a:t>繰り返す</a:t>
            </a:r>
          </a:p>
        </p:txBody>
      </p:sp>
    </p:spTree>
    <p:extLst>
      <p:ext uri="{BB962C8B-B14F-4D97-AF65-F5344CB8AC3E}">
        <p14:creationId xmlns:p14="http://schemas.microsoft.com/office/powerpoint/2010/main" val="6662109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a:xfrm>
            <a:off x="685800" y="228600"/>
            <a:ext cx="8229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outputstr</a:t>
            </a:r>
            <a:r>
              <a:rPr lang="ja-JP" altLang="en-US" dirty="0">
                <a:effectLst/>
              </a:rPr>
              <a:t>文のアセンブラコード</a:t>
            </a:r>
          </a:p>
        </p:txBody>
      </p:sp>
      <p:sp>
        <p:nvSpPr>
          <p:cNvPr id="88067" name="Text Box 4"/>
          <p:cNvSpPr txBox="1">
            <a:spLocks noChangeArrowheads="1"/>
          </p:cNvSpPr>
          <p:nvPr/>
        </p:nvSpPr>
        <p:spPr bwMode="auto">
          <a:xfrm>
            <a:off x="457200" y="1190625"/>
            <a:ext cx="84582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&lt;</a:t>
            </a:r>
            <a:r>
              <a:rPr lang="en-US" altLang="ja-JP" dirty="0" err="1"/>
              <a:t>Outputstr_st</a:t>
            </a:r>
            <a:r>
              <a:rPr lang="en-US" altLang="ja-JP" dirty="0"/>
              <a:t>&gt; </a:t>
            </a:r>
          </a:p>
          <a:p>
            <a:pPr eaLnBrk="1" hangingPunct="1">
              <a:spcBef>
                <a:spcPct val="0"/>
              </a:spcBef>
              <a:buClrTx/>
              <a:buSzTx/>
              <a:buFontTx/>
              <a:buNone/>
            </a:pPr>
            <a:r>
              <a:rPr lang="en-US" altLang="ja-JP" dirty="0"/>
              <a:t>    ::= “</a:t>
            </a:r>
            <a:r>
              <a:rPr lang="en-US" altLang="ja-JP" dirty="0" err="1"/>
              <a:t>outputstr</a:t>
            </a:r>
            <a:r>
              <a:rPr lang="en-US" altLang="ja-JP" dirty="0"/>
              <a:t>” “(” STRING | NAME “)” “;”</a:t>
            </a:r>
            <a:endParaRPr lang="en-US" altLang="ja-JP" baseline="-25000" dirty="0"/>
          </a:p>
        </p:txBody>
      </p:sp>
      <p:sp>
        <p:nvSpPr>
          <p:cNvPr id="619525" name="Rectangle 5"/>
          <p:cNvSpPr>
            <a:spLocks noChangeArrowheads="1"/>
          </p:cNvSpPr>
          <p:nvPr/>
        </p:nvSpPr>
        <p:spPr bwMode="auto">
          <a:xfrm>
            <a:off x="971550" y="2947988"/>
            <a:ext cx="6648450" cy="353853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 </a:t>
            </a:r>
            <a:r>
              <a:rPr lang="en-US" altLang="ja-JP" sz="2800" dirty="0" err="1"/>
              <a:t>str</a:t>
            </a:r>
            <a:r>
              <a:rPr lang="en-US" altLang="ja-JP" sz="2800" dirty="0"/>
              <a:t>[0] </a:t>
            </a:r>
            <a:r>
              <a:rPr lang="ja-JP" altLang="en-US" sz="2800" dirty="0"/>
              <a:t>の番地</a:t>
            </a:r>
            <a:endParaRPr lang="en-US" altLang="ja-JP" sz="2800" dirty="0"/>
          </a:p>
          <a:p>
            <a:pPr eaLnBrk="1" hangingPunct="1">
              <a:spcBef>
                <a:spcPct val="0"/>
              </a:spcBef>
              <a:buClrTx/>
              <a:buSzTx/>
              <a:buFontTx/>
              <a:buNone/>
            </a:pPr>
            <a:r>
              <a:rPr lang="en-US" altLang="ja-JP" sz="2800" dirty="0"/>
              <a:t>OUTPUTC</a:t>
            </a:r>
          </a:p>
          <a:p>
            <a:pPr eaLnBrk="1" hangingPunct="1">
              <a:spcBef>
                <a:spcPct val="0"/>
              </a:spcBef>
              <a:buClrTx/>
              <a:buSzTx/>
              <a:buFontTx/>
              <a:buNone/>
            </a:pPr>
            <a:r>
              <a:rPr lang="en-US" altLang="ja-JP" sz="2800" dirty="0"/>
              <a:t>PUSH </a:t>
            </a:r>
            <a:r>
              <a:rPr lang="en-US" altLang="ja-JP" sz="2800" dirty="0" err="1"/>
              <a:t>str</a:t>
            </a:r>
            <a:r>
              <a:rPr lang="en-US" altLang="ja-JP" sz="2800" dirty="0"/>
              <a:t>[1] </a:t>
            </a:r>
            <a:r>
              <a:rPr lang="ja-JP" altLang="en-US" sz="2800" dirty="0"/>
              <a:t>の番地</a:t>
            </a:r>
            <a:endParaRPr lang="en-US" altLang="ja-JP" sz="2800" dirty="0"/>
          </a:p>
          <a:p>
            <a:pPr eaLnBrk="1" hangingPunct="1">
              <a:spcBef>
                <a:spcPct val="0"/>
              </a:spcBef>
              <a:buClrTx/>
              <a:buSzTx/>
              <a:buFontTx/>
              <a:buNone/>
            </a:pPr>
            <a:r>
              <a:rPr lang="en-US" altLang="ja-JP" sz="2800" dirty="0"/>
              <a:t>OUTPUTC</a:t>
            </a:r>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PUSH </a:t>
            </a:r>
            <a:r>
              <a:rPr lang="en-US" altLang="ja-JP" sz="2800" dirty="0" err="1"/>
              <a:t>str</a:t>
            </a:r>
            <a:r>
              <a:rPr lang="en-US" altLang="ja-JP" sz="2800" dirty="0"/>
              <a:t>[4] </a:t>
            </a:r>
            <a:r>
              <a:rPr lang="ja-JP" altLang="en-US" sz="2800" dirty="0"/>
              <a:t>の番地</a:t>
            </a:r>
            <a:endParaRPr lang="en-US" altLang="ja-JP" sz="2800" dirty="0"/>
          </a:p>
          <a:p>
            <a:pPr eaLnBrk="1" hangingPunct="1">
              <a:spcBef>
                <a:spcPct val="0"/>
              </a:spcBef>
              <a:buClrTx/>
              <a:buSzTx/>
              <a:buFontTx/>
              <a:buNone/>
            </a:pPr>
            <a:r>
              <a:rPr lang="en-US" altLang="ja-JP" sz="2800" dirty="0"/>
              <a:t>OUTPUTC</a:t>
            </a:r>
          </a:p>
          <a:p>
            <a:pPr eaLnBrk="1" hangingPunct="1">
              <a:spcBef>
                <a:spcPct val="0"/>
              </a:spcBef>
              <a:buClrTx/>
              <a:buSzTx/>
              <a:buFontTx/>
              <a:buNone/>
            </a:pPr>
            <a:r>
              <a:rPr lang="en-US" altLang="ja-JP" sz="2800" dirty="0"/>
              <a:t>OUTPUTLN</a:t>
            </a:r>
            <a:endParaRPr lang="ja-JP" altLang="en-US" sz="2400" dirty="0"/>
          </a:p>
        </p:txBody>
      </p:sp>
      <p:sp>
        <p:nvSpPr>
          <p:cNvPr id="88069" name="テキスト ボックス 1"/>
          <p:cNvSpPr txBox="1">
            <a:spLocks noChangeArrowheads="1"/>
          </p:cNvSpPr>
          <p:nvPr/>
        </p:nvSpPr>
        <p:spPr bwMode="auto">
          <a:xfrm>
            <a:off x="762000" y="2298700"/>
            <a:ext cx="551625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Outputstr</a:t>
            </a:r>
            <a:r>
              <a:rPr lang="en-US" altLang="ja-JP" dirty="0"/>
              <a:t> (</a:t>
            </a:r>
            <a:r>
              <a:rPr lang="en-US" altLang="ja-JP" dirty="0" err="1"/>
              <a:t>str</a:t>
            </a:r>
            <a:r>
              <a:rPr lang="en-US" altLang="ja-JP" dirty="0"/>
              <a:t>) </a:t>
            </a:r>
            <a:r>
              <a:rPr lang="ja-JP" altLang="en-US" sz="2800" dirty="0"/>
              <a:t>の場合 </a:t>
            </a:r>
            <a:r>
              <a:rPr lang="en-US" altLang="ja-JP" sz="2800" dirty="0"/>
              <a:t>(char </a:t>
            </a:r>
            <a:r>
              <a:rPr lang="en-US" altLang="ja-JP" sz="2800" dirty="0" err="1"/>
              <a:t>str</a:t>
            </a:r>
            <a:r>
              <a:rPr lang="en-US" altLang="ja-JP" sz="2800" dirty="0"/>
              <a:t>[5])</a:t>
            </a:r>
            <a:endParaRPr lang="ja-JP" altLang="en-US" sz="2800" dirty="0"/>
          </a:p>
        </p:txBody>
      </p:sp>
      <p:sp>
        <p:nvSpPr>
          <p:cNvPr id="3" name="右中かっこ 2"/>
          <p:cNvSpPr/>
          <p:nvPr/>
        </p:nvSpPr>
        <p:spPr bwMode="auto">
          <a:xfrm>
            <a:off x="4291013" y="3124200"/>
            <a:ext cx="381000" cy="2819400"/>
          </a:xfrm>
          <a:prstGeom prst="rightBrace">
            <a:avLst>
              <a:gd name="adj1" fmla="val 47827"/>
              <a:gd name="adj2" fmla="val 50000"/>
            </a:avLst>
          </a:prstGeom>
          <a:noFill/>
          <a:ln w="38100" cap="flat" cmpd="sng" algn="ctr">
            <a:solidFill>
              <a:srgbClr val="FFFF99"/>
            </a:solidFill>
            <a:prstDash val="solid"/>
            <a:round/>
            <a:headEnd type="none" w="med" len="med"/>
            <a:tailEnd type="none" w="med" len="med"/>
          </a:ln>
          <a:effectLst/>
        </p:spPr>
        <p:txBody>
          <a:bodyPr/>
          <a:lstStyle/>
          <a:p>
            <a:pPr eaLnBrk="1" hangingPunct="1">
              <a:defRPr/>
            </a:pPr>
            <a:endParaRPr lang="ja-JP" altLang="en-US" i="1">
              <a:effectLst>
                <a:outerShdw blurRad="38100" dist="38100" dir="2700000" algn="tl">
                  <a:srgbClr val="000000">
                    <a:alpha val="43137"/>
                  </a:srgbClr>
                </a:outerShdw>
              </a:effectLst>
            </a:endParaRPr>
          </a:p>
        </p:txBody>
      </p:sp>
      <p:sp>
        <p:nvSpPr>
          <p:cNvPr id="88071" name="テキスト ボックス 3"/>
          <p:cNvSpPr txBox="1">
            <a:spLocks noChangeArrowheads="1"/>
          </p:cNvSpPr>
          <p:nvPr/>
        </p:nvSpPr>
        <p:spPr bwMode="auto">
          <a:xfrm>
            <a:off x="4700588" y="4056063"/>
            <a:ext cx="2794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配列 </a:t>
            </a:r>
            <a:r>
              <a:rPr lang="en-US" altLang="ja-JP" sz="2800"/>
              <a:t>str </a:t>
            </a:r>
            <a:r>
              <a:rPr lang="ja-JP" altLang="en-US" sz="2800"/>
              <a:t>の長さ分</a:t>
            </a:r>
            <a:endParaRPr lang="en-US" altLang="ja-JP" sz="2800"/>
          </a:p>
          <a:p>
            <a:pPr eaLnBrk="1" hangingPunct="1">
              <a:spcBef>
                <a:spcPct val="0"/>
              </a:spcBef>
              <a:buClrTx/>
              <a:buSzTx/>
              <a:buFontTx/>
              <a:buNone/>
            </a:pPr>
            <a:r>
              <a:rPr lang="ja-JP" altLang="en-US" sz="2800"/>
              <a:t>繰り返す</a:t>
            </a:r>
          </a:p>
        </p:txBody>
      </p:sp>
    </p:spTree>
    <p:extLst>
      <p:ext uri="{BB962C8B-B14F-4D97-AF65-F5344CB8AC3E}">
        <p14:creationId xmlns:p14="http://schemas.microsoft.com/office/powerpoint/2010/main" val="11175798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xfrm>
            <a:off x="685800" y="228600"/>
            <a:ext cx="8229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setstr</a:t>
            </a:r>
            <a:r>
              <a:rPr lang="ja-JP" altLang="en-US" dirty="0">
                <a:effectLst/>
              </a:rPr>
              <a:t>文のアセンブラコード</a:t>
            </a:r>
          </a:p>
        </p:txBody>
      </p:sp>
      <p:sp>
        <p:nvSpPr>
          <p:cNvPr id="89091" name="Text Box 4"/>
          <p:cNvSpPr txBox="1">
            <a:spLocks noChangeArrowheads="1"/>
          </p:cNvSpPr>
          <p:nvPr/>
        </p:nvSpPr>
        <p:spPr bwMode="auto">
          <a:xfrm>
            <a:off x="457200" y="1190625"/>
            <a:ext cx="8610600" cy="101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3000" dirty="0"/>
              <a:t>&lt;</a:t>
            </a:r>
            <a:r>
              <a:rPr lang="en-US" altLang="ja-JP" sz="3000" dirty="0" err="1"/>
              <a:t>Setstr_st</a:t>
            </a:r>
            <a:r>
              <a:rPr lang="en-US" altLang="ja-JP" sz="3000" dirty="0"/>
              <a:t>&gt; </a:t>
            </a:r>
          </a:p>
          <a:p>
            <a:pPr eaLnBrk="1" hangingPunct="1">
              <a:spcBef>
                <a:spcPct val="0"/>
              </a:spcBef>
              <a:buClrTx/>
              <a:buSzTx/>
              <a:buFontTx/>
              <a:buNone/>
            </a:pPr>
            <a:r>
              <a:rPr lang="en-US" altLang="ja-JP" sz="3000" dirty="0"/>
              <a:t>   ::= “</a:t>
            </a:r>
            <a:r>
              <a:rPr lang="en-US" altLang="ja-JP" sz="3000" dirty="0" err="1"/>
              <a:t>setstr</a:t>
            </a:r>
            <a:r>
              <a:rPr lang="en-US" altLang="ja-JP" sz="3000" dirty="0"/>
              <a:t>” “(” NAME, STRING | NAME “)” “;”</a:t>
            </a:r>
            <a:endParaRPr lang="en-US" altLang="ja-JP" sz="3000" baseline="-25000" dirty="0"/>
          </a:p>
        </p:txBody>
      </p:sp>
      <p:sp>
        <p:nvSpPr>
          <p:cNvPr id="619525" name="Rectangle 5"/>
          <p:cNvSpPr>
            <a:spLocks noChangeArrowheads="1"/>
          </p:cNvSpPr>
          <p:nvPr/>
        </p:nvSpPr>
        <p:spPr bwMode="auto">
          <a:xfrm>
            <a:off x="971550" y="2947988"/>
            <a:ext cx="6572250" cy="31480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‘w’</a:t>
            </a:r>
          </a:p>
          <a:p>
            <a:pPr eaLnBrk="1" hangingPunct="1">
              <a:spcBef>
                <a:spcPct val="0"/>
              </a:spcBef>
              <a:buClrTx/>
              <a:buSzTx/>
              <a:buFontTx/>
              <a:buNone/>
            </a:pPr>
            <a:r>
              <a:rPr lang="en-US" altLang="ja-JP" sz="2800"/>
              <a:t>POP mes[0] </a:t>
            </a:r>
            <a:r>
              <a:rPr lang="ja-JP" altLang="en-US" sz="2800"/>
              <a:t>の番地</a:t>
            </a:r>
            <a:endParaRPr lang="en-US" altLang="ja-JP" sz="2800"/>
          </a:p>
          <a:p>
            <a:pPr eaLnBrk="1" hangingPunct="1">
              <a:spcBef>
                <a:spcPct val="0"/>
              </a:spcBef>
              <a:buClrTx/>
              <a:buSzTx/>
              <a:buFontTx/>
              <a:buNone/>
            </a:pPr>
            <a:r>
              <a:rPr lang="en-US" altLang="ja-JP" sz="2800"/>
              <a:t>PUSHI ‘h’</a:t>
            </a:r>
          </a:p>
          <a:p>
            <a:pPr eaLnBrk="1" hangingPunct="1">
              <a:spcBef>
                <a:spcPct val="0"/>
              </a:spcBef>
              <a:buClrTx/>
              <a:buSzTx/>
              <a:buFontTx/>
              <a:buNone/>
            </a:pPr>
            <a:r>
              <a:rPr lang="en-US" altLang="ja-JP" sz="2800"/>
              <a:t>POP mes[1] </a:t>
            </a:r>
            <a:r>
              <a:rPr lang="ja-JP" altLang="en-US" sz="2800"/>
              <a:t>の番地</a:t>
            </a:r>
            <a:endParaRPr lang="en-US" altLang="ja-JP" sz="2800"/>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PUSHI ‘?’</a:t>
            </a:r>
          </a:p>
          <a:p>
            <a:pPr eaLnBrk="1" hangingPunct="1">
              <a:spcBef>
                <a:spcPct val="0"/>
              </a:spcBef>
              <a:buClrTx/>
              <a:buSzTx/>
              <a:buFontTx/>
              <a:buNone/>
            </a:pPr>
            <a:r>
              <a:rPr lang="en-US" altLang="ja-JP" sz="2800"/>
              <a:t>POP mes[4] </a:t>
            </a:r>
            <a:r>
              <a:rPr lang="ja-JP" altLang="en-US" sz="2800"/>
              <a:t>の番地</a:t>
            </a:r>
            <a:endParaRPr lang="en-US" altLang="ja-JP" sz="2800"/>
          </a:p>
        </p:txBody>
      </p:sp>
      <p:sp>
        <p:nvSpPr>
          <p:cNvPr id="89093" name="テキスト ボックス 1"/>
          <p:cNvSpPr txBox="1">
            <a:spLocks noChangeArrowheads="1"/>
          </p:cNvSpPr>
          <p:nvPr/>
        </p:nvSpPr>
        <p:spPr bwMode="auto">
          <a:xfrm>
            <a:off x="762000" y="2298700"/>
            <a:ext cx="49343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setstr</a:t>
            </a:r>
            <a:r>
              <a:rPr lang="en-US" altLang="ja-JP" dirty="0"/>
              <a:t> (</a:t>
            </a:r>
            <a:r>
              <a:rPr lang="en-US" altLang="ja-JP" dirty="0" err="1"/>
              <a:t>mes</a:t>
            </a:r>
            <a:r>
              <a:rPr lang="en-US" altLang="ja-JP" dirty="0"/>
              <a:t>, “what?”) </a:t>
            </a:r>
            <a:r>
              <a:rPr lang="ja-JP" altLang="en-US" sz="2800" dirty="0"/>
              <a:t>の場合</a:t>
            </a:r>
          </a:p>
        </p:txBody>
      </p:sp>
      <p:sp>
        <p:nvSpPr>
          <p:cNvPr id="3" name="右中かっこ 2"/>
          <p:cNvSpPr/>
          <p:nvPr/>
        </p:nvSpPr>
        <p:spPr bwMode="auto">
          <a:xfrm>
            <a:off x="4291013" y="3124200"/>
            <a:ext cx="381000" cy="2819400"/>
          </a:xfrm>
          <a:prstGeom prst="rightBrace">
            <a:avLst>
              <a:gd name="adj1" fmla="val 47827"/>
              <a:gd name="adj2" fmla="val 50000"/>
            </a:avLst>
          </a:prstGeom>
          <a:noFill/>
          <a:ln w="38100" cap="flat" cmpd="sng" algn="ctr">
            <a:solidFill>
              <a:srgbClr val="FFFF99"/>
            </a:solidFill>
            <a:prstDash val="solid"/>
            <a:round/>
            <a:headEnd type="none" w="med" len="med"/>
            <a:tailEnd type="none" w="med" len="med"/>
          </a:ln>
          <a:effectLst/>
        </p:spPr>
        <p:txBody>
          <a:bodyPr/>
          <a:lstStyle/>
          <a:p>
            <a:pPr eaLnBrk="1" hangingPunct="1">
              <a:defRPr/>
            </a:pPr>
            <a:endParaRPr lang="ja-JP" altLang="en-US" i="1">
              <a:effectLst>
                <a:outerShdw blurRad="38100" dist="38100" dir="2700000" algn="tl">
                  <a:srgbClr val="000000">
                    <a:alpha val="43137"/>
                  </a:srgbClr>
                </a:outerShdw>
              </a:effectLst>
            </a:endParaRPr>
          </a:p>
        </p:txBody>
      </p:sp>
      <p:sp>
        <p:nvSpPr>
          <p:cNvPr id="89095" name="テキスト ボックス 3"/>
          <p:cNvSpPr txBox="1">
            <a:spLocks noChangeArrowheads="1"/>
          </p:cNvSpPr>
          <p:nvPr/>
        </p:nvSpPr>
        <p:spPr bwMode="auto">
          <a:xfrm>
            <a:off x="4700588" y="4056063"/>
            <a:ext cx="2614612"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文字列の長さ分</a:t>
            </a:r>
            <a:endParaRPr lang="en-US" altLang="ja-JP" sz="2800"/>
          </a:p>
          <a:p>
            <a:pPr eaLnBrk="1" hangingPunct="1">
              <a:spcBef>
                <a:spcPct val="0"/>
              </a:spcBef>
              <a:buClrTx/>
              <a:buSzTx/>
              <a:buFontTx/>
              <a:buNone/>
            </a:pPr>
            <a:r>
              <a:rPr lang="ja-JP" altLang="en-US" sz="2800"/>
              <a:t>繰り返す</a:t>
            </a:r>
          </a:p>
        </p:txBody>
      </p:sp>
    </p:spTree>
    <p:extLst>
      <p:ext uri="{BB962C8B-B14F-4D97-AF65-F5344CB8AC3E}">
        <p14:creationId xmlns:p14="http://schemas.microsoft.com/office/powerpoint/2010/main" val="393437620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685800" y="228600"/>
            <a:ext cx="8229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err="1">
                <a:effectLst/>
              </a:rPr>
              <a:t>setstr</a:t>
            </a:r>
            <a:r>
              <a:rPr lang="ja-JP" altLang="en-US" dirty="0">
                <a:effectLst/>
              </a:rPr>
              <a:t>文のアセンブラコード</a:t>
            </a:r>
          </a:p>
        </p:txBody>
      </p:sp>
      <p:sp>
        <p:nvSpPr>
          <p:cNvPr id="90115" name="Text Box 4"/>
          <p:cNvSpPr txBox="1">
            <a:spLocks noChangeArrowheads="1"/>
          </p:cNvSpPr>
          <p:nvPr/>
        </p:nvSpPr>
        <p:spPr bwMode="auto">
          <a:xfrm>
            <a:off x="457200" y="1190625"/>
            <a:ext cx="8458200" cy="101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3000" dirty="0"/>
              <a:t>&lt;</a:t>
            </a:r>
            <a:r>
              <a:rPr lang="en-US" altLang="ja-JP" sz="3000" dirty="0" err="1"/>
              <a:t>Setstr_st</a:t>
            </a:r>
            <a:r>
              <a:rPr lang="en-US" altLang="ja-JP" sz="3000" dirty="0"/>
              <a:t>&gt; </a:t>
            </a:r>
          </a:p>
          <a:p>
            <a:pPr eaLnBrk="1" hangingPunct="1">
              <a:spcBef>
                <a:spcPct val="0"/>
              </a:spcBef>
              <a:buClrTx/>
              <a:buSzTx/>
              <a:buFontTx/>
              <a:buNone/>
            </a:pPr>
            <a:r>
              <a:rPr lang="en-US" altLang="ja-JP" sz="3000" dirty="0"/>
              <a:t>   ::= “</a:t>
            </a:r>
            <a:r>
              <a:rPr lang="en-US" altLang="ja-JP" sz="3000" dirty="0" err="1"/>
              <a:t>setstr</a:t>
            </a:r>
            <a:r>
              <a:rPr lang="en-US" altLang="ja-JP" sz="3000" dirty="0"/>
              <a:t>” “(” NAME, STRING | NAME “)” “;”</a:t>
            </a:r>
          </a:p>
        </p:txBody>
      </p:sp>
      <p:sp>
        <p:nvSpPr>
          <p:cNvPr id="619525" name="Rectangle 5"/>
          <p:cNvSpPr>
            <a:spLocks noChangeArrowheads="1"/>
          </p:cNvSpPr>
          <p:nvPr/>
        </p:nvSpPr>
        <p:spPr bwMode="auto">
          <a:xfrm>
            <a:off x="971550" y="2947988"/>
            <a:ext cx="6724650" cy="314801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str[0] </a:t>
            </a:r>
            <a:r>
              <a:rPr lang="ja-JP" altLang="en-US" sz="2800"/>
              <a:t>の番地</a:t>
            </a:r>
            <a:endParaRPr lang="en-US" altLang="ja-JP" sz="2800"/>
          </a:p>
          <a:p>
            <a:pPr eaLnBrk="1" hangingPunct="1">
              <a:spcBef>
                <a:spcPct val="0"/>
              </a:spcBef>
              <a:buClrTx/>
              <a:buSzTx/>
              <a:buFontTx/>
              <a:buNone/>
            </a:pPr>
            <a:r>
              <a:rPr lang="en-US" altLang="ja-JP" sz="2800"/>
              <a:t>POP mes[0] </a:t>
            </a:r>
            <a:r>
              <a:rPr lang="ja-JP" altLang="en-US" sz="2800"/>
              <a:t>の番地</a:t>
            </a:r>
            <a:endParaRPr lang="en-US" altLang="ja-JP" sz="2800"/>
          </a:p>
          <a:p>
            <a:pPr eaLnBrk="1" hangingPunct="1">
              <a:spcBef>
                <a:spcPct val="0"/>
              </a:spcBef>
              <a:buClrTx/>
              <a:buSzTx/>
              <a:buFontTx/>
              <a:buNone/>
            </a:pPr>
            <a:r>
              <a:rPr lang="en-US" altLang="ja-JP" sz="2800"/>
              <a:t>PUSH str[1] </a:t>
            </a:r>
            <a:r>
              <a:rPr lang="ja-JP" altLang="en-US" sz="2800"/>
              <a:t>の番地</a:t>
            </a:r>
            <a:endParaRPr lang="en-US" altLang="ja-JP" sz="2800"/>
          </a:p>
          <a:p>
            <a:pPr eaLnBrk="1" hangingPunct="1">
              <a:spcBef>
                <a:spcPct val="0"/>
              </a:spcBef>
              <a:buClrTx/>
              <a:buSzTx/>
              <a:buFontTx/>
              <a:buNone/>
            </a:pPr>
            <a:r>
              <a:rPr lang="en-US" altLang="ja-JP" sz="2800"/>
              <a:t>POP mes[1] </a:t>
            </a:r>
            <a:r>
              <a:rPr lang="ja-JP" altLang="en-US" sz="2800"/>
              <a:t>の番地</a:t>
            </a:r>
            <a:endParaRPr lang="en-US" altLang="ja-JP" sz="2800"/>
          </a:p>
          <a:p>
            <a:pPr eaLnBrk="1" hangingPunct="1">
              <a:spcBef>
                <a:spcPct val="0"/>
              </a:spcBef>
              <a:buClrTx/>
              <a:buSzTx/>
              <a:buFontTx/>
              <a:buNone/>
            </a:pPr>
            <a:r>
              <a:rPr lang="en-US" altLang="ja-JP" sz="2800"/>
              <a:t>     :</a:t>
            </a:r>
          </a:p>
          <a:p>
            <a:pPr eaLnBrk="1" hangingPunct="1">
              <a:spcBef>
                <a:spcPct val="0"/>
              </a:spcBef>
              <a:buClrTx/>
              <a:buSzTx/>
              <a:buFontTx/>
              <a:buNone/>
            </a:pPr>
            <a:r>
              <a:rPr lang="en-US" altLang="ja-JP" sz="2800"/>
              <a:t>PUSH str[4] </a:t>
            </a:r>
            <a:r>
              <a:rPr lang="ja-JP" altLang="en-US" sz="2800"/>
              <a:t>の番地</a:t>
            </a:r>
            <a:endParaRPr lang="en-US" altLang="ja-JP" sz="2800"/>
          </a:p>
          <a:p>
            <a:pPr eaLnBrk="1" hangingPunct="1">
              <a:spcBef>
                <a:spcPct val="0"/>
              </a:spcBef>
              <a:buClrTx/>
              <a:buSzTx/>
              <a:buFontTx/>
              <a:buNone/>
            </a:pPr>
            <a:r>
              <a:rPr lang="en-US" altLang="ja-JP" sz="2800"/>
              <a:t>POP mes[4] </a:t>
            </a:r>
            <a:r>
              <a:rPr lang="ja-JP" altLang="en-US" sz="2800"/>
              <a:t>の番地</a:t>
            </a:r>
            <a:endParaRPr lang="en-US" altLang="ja-JP" sz="2800"/>
          </a:p>
        </p:txBody>
      </p:sp>
      <p:sp>
        <p:nvSpPr>
          <p:cNvPr id="90117" name="テキスト ボックス 1"/>
          <p:cNvSpPr txBox="1">
            <a:spLocks noChangeArrowheads="1"/>
          </p:cNvSpPr>
          <p:nvPr/>
        </p:nvSpPr>
        <p:spPr bwMode="auto">
          <a:xfrm>
            <a:off x="762000" y="2298700"/>
            <a:ext cx="705674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setstr</a:t>
            </a:r>
            <a:r>
              <a:rPr lang="en-US" altLang="ja-JP" dirty="0"/>
              <a:t> (</a:t>
            </a:r>
            <a:r>
              <a:rPr lang="en-US" altLang="ja-JP" dirty="0" err="1"/>
              <a:t>mes</a:t>
            </a:r>
            <a:r>
              <a:rPr lang="en-US" altLang="ja-JP" dirty="0"/>
              <a:t>, </a:t>
            </a:r>
            <a:r>
              <a:rPr lang="en-US" altLang="ja-JP" dirty="0" err="1"/>
              <a:t>str</a:t>
            </a:r>
            <a:r>
              <a:rPr lang="en-US" altLang="ja-JP" dirty="0"/>
              <a:t>) </a:t>
            </a:r>
            <a:r>
              <a:rPr lang="ja-JP" altLang="en-US" sz="2800" dirty="0"/>
              <a:t>の場合 </a:t>
            </a:r>
            <a:r>
              <a:rPr lang="en-US" altLang="ja-JP" sz="2800" dirty="0"/>
              <a:t>(char </a:t>
            </a:r>
            <a:r>
              <a:rPr lang="en-US" altLang="ja-JP" sz="2800" dirty="0" err="1"/>
              <a:t>mes</a:t>
            </a:r>
            <a:r>
              <a:rPr lang="en-US" altLang="ja-JP" sz="2800" dirty="0"/>
              <a:t>[10], </a:t>
            </a:r>
            <a:r>
              <a:rPr lang="en-US" altLang="ja-JP" sz="2800" dirty="0" err="1"/>
              <a:t>str</a:t>
            </a:r>
            <a:r>
              <a:rPr lang="en-US" altLang="ja-JP" sz="2800" dirty="0"/>
              <a:t>[5])</a:t>
            </a:r>
            <a:endParaRPr lang="ja-JP" altLang="en-US" sz="2800" dirty="0"/>
          </a:p>
        </p:txBody>
      </p:sp>
      <p:sp>
        <p:nvSpPr>
          <p:cNvPr id="3" name="右中かっこ 2"/>
          <p:cNvSpPr/>
          <p:nvPr/>
        </p:nvSpPr>
        <p:spPr bwMode="auto">
          <a:xfrm>
            <a:off x="4291013" y="3124200"/>
            <a:ext cx="381000" cy="2819400"/>
          </a:xfrm>
          <a:prstGeom prst="rightBrace">
            <a:avLst>
              <a:gd name="adj1" fmla="val 47827"/>
              <a:gd name="adj2" fmla="val 50000"/>
            </a:avLst>
          </a:prstGeom>
          <a:noFill/>
          <a:ln w="38100" cap="flat" cmpd="sng" algn="ctr">
            <a:solidFill>
              <a:srgbClr val="FFFF99"/>
            </a:solidFill>
            <a:prstDash val="solid"/>
            <a:round/>
            <a:headEnd type="none" w="med" len="med"/>
            <a:tailEnd type="none" w="med" len="med"/>
          </a:ln>
          <a:effectLst/>
        </p:spPr>
        <p:txBody>
          <a:bodyPr/>
          <a:lstStyle/>
          <a:p>
            <a:pPr eaLnBrk="1" hangingPunct="1">
              <a:defRPr/>
            </a:pPr>
            <a:endParaRPr lang="ja-JP" altLang="en-US" i="1">
              <a:effectLst>
                <a:outerShdw blurRad="38100" dist="38100" dir="2700000" algn="tl">
                  <a:srgbClr val="000000">
                    <a:alpha val="43137"/>
                  </a:srgbClr>
                </a:outerShdw>
              </a:effectLst>
            </a:endParaRPr>
          </a:p>
        </p:txBody>
      </p:sp>
      <p:sp>
        <p:nvSpPr>
          <p:cNvPr id="90119" name="テキスト ボックス 3"/>
          <p:cNvSpPr txBox="1">
            <a:spLocks noChangeArrowheads="1"/>
          </p:cNvSpPr>
          <p:nvPr/>
        </p:nvSpPr>
        <p:spPr bwMode="auto">
          <a:xfrm>
            <a:off x="4700588" y="4056063"/>
            <a:ext cx="2794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配列 </a:t>
            </a:r>
            <a:r>
              <a:rPr lang="en-US" altLang="ja-JP" sz="2800"/>
              <a:t>str </a:t>
            </a:r>
            <a:r>
              <a:rPr lang="ja-JP" altLang="en-US" sz="2800"/>
              <a:t>の長さ分</a:t>
            </a:r>
            <a:endParaRPr lang="en-US" altLang="ja-JP" sz="2800"/>
          </a:p>
          <a:p>
            <a:pPr eaLnBrk="1" hangingPunct="1">
              <a:spcBef>
                <a:spcPct val="0"/>
              </a:spcBef>
              <a:buClrTx/>
              <a:buSzTx/>
              <a:buFontTx/>
              <a:buNone/>
            </a:pPr>
            <a:r>
              <a:rPr lang="ja-JP" altLang="en-US" sz="2800"/>
              <a:t>繰り返す</a:t>
            </a:r>
          </a:p>
        </p:txBody>
      </p:sp>
    </p:spTree>
    <p:extLst>
      <p:ext uri="{BB962C8B-B14F-4D97-AF65-F5344CB8AC3E}">
        <p14:creationId xmlns:p14="http://schemas.microsoft.com/office/powerpoint/2010/main" val="3051278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 </a:t>
            </a:r>
            <a:r>
              <a:rPr lang="en-US" altLang="ja-JP">
                <a:effectLst/>
              </a:rPr>
              <a:t>Stack</a:t>
            </a:r>
            <a:br>
              <a:rPr lang="en-US" altLang="ja-JP">
                <a:effectLst/>
              </a:rPr>
            </a:br>
            <a:r>
              <a:rPr lang="en-US" altLang="ja-JP">
                <a:effectLst/>
              </a:rPr>
              <a:t>PUSH </a:t>
            </a:r>
            <a:r>
              <a:rPr lang="ja-JP" altLang="en-US">
                <a:effectLst/>
              </a:rPr>
              <a:t>命令</a:t>
            </a:r>
          </a:p>
        </p:txBody>
      </p:sp>
      <p:sp>
        <p:nvSpPr>
          <p:cNvPr id="14339" name="Text Box 39"/>
          <p:cNvSpPr txBox="1">
            <a:spLocks noChangeArrowheads="1"/>
          </p:cNvSpPr>
          <p:nvPr/>
        </p:nvSpPr>
        <p:spPr bwMode="auto">
          <a:xfrm>
            <a:off x="693738" y="1816100"/>
            <a:ext cx="2714625"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r>
              <a:rPr lang="ja-JP" altLang="en-US" sz="2800"/>
              <a:t>の </a:t>
            </a:r>
            <a:r>
              <a:rPr lang="en-US" altLang="ja-JP" sz="2800" i="1"/>
              <a:t>d</a:t>
            </a:r>
            <a:r>
              <a:rPr lang="en-US" altLang="ja-JP" sz="2800"/>
              <a:t> </a:t>
            </a:r>
            <a:r>
              <a:rPr lang="ja-JP" altLang="en-US" sz="2800"/>
              <a:t>番地の</a:t>
            </a:r>
            <a:endParaRPr lang="en-US" altLang="ja-JP" sz="2800"/>
          </a:p>
          <a:p>
            <a:pPr eaLnBrk="1" hangingPunct="1">
              <a:spcBef>
                <a:spcPct val="0"/>
              </a:spcBef>
              <a:buClrTx/>
              <a:buSzTx/>
              <a:buFontTx/>
              <a:buNone/>
            </a:pPr>
            <a:r>
              <a:rPr lang="ja-JP" altLang="en-US" sz="2800"/>
              <a:t>データを積む</a:t>
            </a:r>
          </a:p>
        </p:txBody>
      </p:sp>
      <p:sp>
        <p:nvSpPr>
          <p:cNvPr id="14340" name="Rectangle 40"/>
          <p:cNvSpPr>
            <a:spLocks noChangeArrowheads="1"/>
          </p:cNvSpPr>
          <p:nvPr/>
        </p:nvSpPr>
        <p:spPr bwMode="auto">
          <a:xfrm>
            <a:off x="693738" y="2773363"/>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a:t>
            </a:r>
            <a:r>
              <a:rPr lang="en-US" altLang="ja-JP" sz="2800" i="1"/>
              <a:t>d</a:t>
            </a:r>
          </a:p>
        </p:txBody>
      </p:sp>
      <p:sp>
        <p:nvSpPr>
          <p:cNvPr id="506946" name="Rectangle 38"/>
          <p:cNvSpPr>
            <a:spLocks noChangeArrowheads="1"/>
          </p:cNvSpPr>
          <p:nvPr/>
        </p:nvSpPr>
        <p:spPr bwMode="auto">
          <a:xfrm>
            <a:off x="693738" y="4229100"/>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a:t>
            </a:r>
            <a:r>
              <a:rPr lang="ja-JP" altLang="en-US" sz="2800"/>
              <a:t> </a:t>
            </a:r>
            <a:r>
              <a:rPr lang="en-US" altLang="ja-JP" sz="2800"/>
              <a:t>3</a:t>
            </a:r>
            <a:endParaRPr lang="en-US" altLang="ja-JP" sz="2800" i="1"/>
          </a:p>
        </p:txBody>
      </p:sp>
      <p:sp>
        <p:nvSpPr>
          <p:cNvPr id="506949" name="テキスト ボックス 20"/>
          <p:cNvSpPr txBox="1">
            <a:spLocks noChangeArrowheads="1"/>
          </p:cNvSpPr>
          <p:nvPr/>
        </p:nvSpPr>
        <p:spPr bwMode="auto">
          <a:xfrm>
            <a:off x="555625" y="3759200"/>
            <a:ext cx="36639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 </a:t>
            </a:r>
            <a:r>
              <a:rPr lang="en-US" altLang="ja-JP" sz="2400"/>
              <a:t>3 </a:t>
            </a:r>
            <a:r>
              <a:rPr lang="ja-JP" altLang="en-US" sz="2400"/>
              <a:t>番地のデータを積む</a:t>
            </a:r>
          </a:p>
        </p:txBody>
      </p:sp>
      <p:sp>
        <p:nvSpPr>
          <p:cNvPr id="506960" name="AutoShape 80"/>
          <p:cNvSpPr>
            <a:spLocks noChangeArrowheads="1"/>
          </p:cNvSpPr>
          <p:nvPr/>
        </p:nvSpPr>
        <p:spPr bwMode="auto">
          <a:xfrm>
            <a:off x="4191000" y="3581400"/>
            <a:ext cx="1295400" cy="685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373"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06991" name="Group 111"/>
          <p:cNvGraphicFramePr>
            <a:graphicFrameLocks noGrp="1"/>
          </p:cNvGraphicFramePr>
          <p:nvPr/>
        </p:nvGraphicFramePr>
        <p:xfrm>
          <a:off x="56388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403" name="Text Box 62"/>
          <p:cNvSpPr txBox="1">
            <a:spLocks noChangeArrowheads="1"/>
          </p:cNvSpPr>
          <p:nvPr/>
        </p:nvSpPr>
        <p:spPr bwMode="auto">
          <a:xfrm>
            <a:off x="56388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07053" name="Line 173"/>
          <p:cNvSpPr>
            <a:spLocks noChangeShapeType="1"/>
          </p:cNvSpPr>
          <p:nvPr/>
        </p:nvSpPr>
        <p:spPr bwMode="auto">
          <a:xfrm>
            <a:off x="6705600" y="38862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07075" name="Group 195"/>
          <p:cNvGraphicFramePr>
            <a:graphicFrameLocks noGrp="1"/>
          </p:cNvGraphicFramePr>
          <p:nvPr/>
        </p:nvGraphicFramePr>
        <p:xfrm>
          <a:off x="70866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6949"/>
                                        </p:tgtEl>
                                        <p:attrNameLst>
                                          <p:attrName>style.visibility</p:attrName>
                                        </p:attrNameLst>
                                      </p:cBhvr>
                                      <p:to>
                                        <p:strVal val="visible"/>
                                      </p:to>
                                    </p:set>
                                    <p:animEffect transition="in" filter="checkerboard(across)">
                                      <p:cBhvr>
                                        <p:cTn id="7" dur="500"/>
                                        <p:tgtEl>
                                          <p:spTgt spid="5069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6946"/>
                                        </p:tgtEl>
                                        <p:attrNameLst>
                                          <p:attrName>style.visibility</p:attrName>
                                        </p:attrNameLst>
                                      </p:cBhvr>
                                      <p:to>
                                        <p:strVal val="visible"/>
                                      </p:to>
                                    </p:set>
                                    <p:animEffect transition="in" filter="checkerboard(across)">
                                      <p:cBhvr>
                                        <p:cTn id="12" dur="500"/>
                                        <p:tgtEl>
                                          <p:spTgt spid="5069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6960"/>
                                        </p:tgtEl>
                                        <p:attrNameLst>
                                          <p:attrName>style.visibility</p:attrName>
                                        </p:attrNameLst>
                                      </p:cBhvr>
                                      <p:to>
                                        <p:strVal val="visible"/>
                                      </p:to>
                                    </p:set>
                                    <p:animEffect transition="in" filter="checkerboard(across)">
                                      <p:cBhvr>
                                        <p:cTn id="17" dur="500"/>
                                        <p:tgtEl>
                                          <p:spTgt spid="5069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7053"/>
                                        </p:tgtEl>
                                        <p:attrNameLst>
                                          <p:attrName>style.visibility</p:attrName>
                                        </p:attrNameLst>
                                      </p:cBhvr>
                                      <p:to>
                                        <p:strVal val="visible"/>
                                      </p:to>
                                    </p:set>
                                    <p:animEffect transition="in" filter="wipe(left)">
                                      <p:cBhvr>
                                        <p:cTn id="22" dur="500"/>
                                        <p:tgtEl>
                                          <p:spTgt spid="507053"/>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507075"/>
                                        </p:tgtEl>
                                        <p:attrNameLst>
                                          <p:attrName>style.visibility</p:attrName>
                                        </p:attrNameLst>
                                      </p:cBhvr>
                                      <p:to>
                                        <p:strVal val="visible"/>
                                      </p:to>
                                    </p:set>
                                    <p:animEffect transition="in" filter="wipe(left)">
                                      <p:cBhvr>
                                        <p:cTn id="26" dur="500"/>
                                        <p:tgtEl>
                                          <p:spTgt spid="507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946" grpId="0" animBg="1" autoUpdateAnimBg="0"/>
      <p:bldP spid="506949" grpId="0" autoUpdateAnimBg="0"/>
      <p:bldP spid="506960" grpId="0" animBg="1"/>
      <p:bldP spid="50705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 </a:t>
            </a:r>
            <a:r>
              <a:rPr lang="en-US" altLang="ja-JP">
                <a:effectLst/>
              </a:rPr>
              <a:t>Stack</a:t>
            </a:r>
            <a:br>
              <a:rPr lang="en-US" altLang="ja-JP">
                <a:effectLst/>
              </a:rPr>
            </a:br>
            <a:r>
              <a:rPr lang="en-US" altLang="ja-JP">
                <a:effectLst/>
              </a:rPr>
              <a:t>LOAD </a:t>
            </a:r>
            <a:r>
              <a:rPr lang="ja-JP" altLang="en-US">
                <a:effectLst/>
              </a:rPr>
              <a:t>命令</a:t>
            </a:r>
          </a:p>
        </p:txBody>
      </p:sp>
      <p:sp>
        <p:nvSpPr>
          <p:cNvPr id="15363" name="Text Box 39"/>
          <p:cNvSpPr txBox="1">
            <a:spLocks noChangeArrowheads="1"/>
          </p:cNvSpPr>
          <p:nvPr/>
        </p:nvSpPr>
        <p:spPr bwMode="auto">
          <a:xfrm>
            <a:off x="693738" y="1816100"/>
            <a:ext cx="35512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スタックトップの番地の</a:t>
            </a:r>
            <a:endParaRPr lang="en-US" altLang="ja-JP" sz="2800"/>
          </a:p>
          <a:p>
            <a:pPr eaLnBrk="1" hangingPunct="1">
              <a:spcBef>
                <a:spcPct val="0"/>
              </a:spcBef>
              <a:buClrTx/>
              <a:buSzTx/>
              <a:buFontTx/>
              <a:buNone/>
            </a:pPr>
            <a:r>
              <a:rPr lang="ja-JP" altLang="en-US" sz="2800"/>
              <a:t>データを積む</a:t>
            </a:r>
          </a:p>
        </p:txBody>
      </p:sp>
      <p:sp>
        <p:nvSpPr>
          <p:cNvPr id="15364" name="Rectangle 40"/>
          <p:cNvSpPr>
            <a:spLocks noChangeArrowheads="1"/>
          </p:cNvSpPr>
          <p:nvPr/>
        </p:nvSpPr>
        <p:spPr bwMode="auto">
          <a:xfrm>
            <a:off x="693738" y="2773363"/>
            <a:ext cx="3116262" cy="96043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a:t>
            </a:r>
            <a:r>
              <a:rPr lang="ja-JP" altLang="en-US" sz="2800"/>
              <a:t> </a:t>
            </a:r>
            <a:r>
              <a:rPr lang="en-US" altLang="ja-JP" sz="2800" i="1"/>
              <a:t>d</a:t>
            </a:r>
          </a:p>
          <a:p>
            <a:pPr eaLnBrk="1" hangingPunct="1">
              <a:spcBef>
                <a:spcPct val="0"/>
              </a:spcBef>
              <a:buClrTx/>
              <a:buSzTx/>
              <a:buFontTx/>
              <a:buNone/>
            </a:pPr>
            <a:r>
              <a:rPr lang="en-US" altLang="ja-JP" sz="2800"/>
              <a:t>LOAD</a:t>
            </a:r>
          </a:p>
        </p:txBody>
      </p:sp>
      <p:sp>
        <p:nvSpPr>
          <p:cNvPr id="518210" name="Rectangle 38"/>
          <p:cNvSpPr>
            <a:spLocks noChangeArrowheads="1"/>
          </p:cNvSpPr>
          <p:nvPr/>
        </p:nvSpPr>
        <p:spPr bwMode="auto">
          <a:xfrm>
            <a:off x="693738" y="4229100"/>
            <a:ext cx="3116262" cy="9525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a:t>
            </a:r>
            <a:r>
              <a:rPr lang="ja-JP" altLang="en-US" sz="2800"/>
              <a:t> 5</a:t>
            </a:r>
            <a:endParaRPr lang="en-US" altLang="ja-JP" sz="2800"/>
          </a:p>
          <a:p>
            <a:pPr eaLnBrk="1" hangingPunct="1">
              <a:spcBef>
                <a:spcPct val="0"/>
              </a:spcBef>
              <a:buClrTx/>
              <a:buSzTx/>
              <a:buFontTx/>
              <a:buNone/>
            </a:pPr>
            <a:r>
              <a:rPr lang="en-US" altLang="ja-JP" sz="2800"/>
              <a:t>LOAD</a:t>
            </a:r>
            <a:endParaRPr lang="en-US" altLang="ja-JP" sz="2800" i="1"/>
          </a:p>
        </p:txBody>
      </p:sp>
      <p:sp>
        <p:nvSpPr>
          <p:cNvPr id="518213" name="テキスト ボックス 20"/>
          <p:cNvSpPr txBox="1">
            <a:spLocks noChangeArrowheads="1"/>
          </p:cNvSpPr>
          <p:nvPr/>
        </p:nvSpPr>
        <p:spPr bwMode="auto">
          <a:xfrm>
            <a:off x="555625" y="3759200"/>
            <a:ext cx="3629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 5</a:t>
            </a:r>
            <a:r>
              <a:rPr lang="en-US" altLang="ja-JP" sz="2400"/>
              <a:t> </a:t>
            </a:r>
            <a:r>
              <a:rPr lang="ja-JP" altLang="en-US" sz="2400"/>
              <a:t>番地のデータを積む</a:t>
            </a:r>
          </a:p>
        </p:txBody>
      </p:sp>
      <p:sp>
        <p:nvSpPr>
          <p:cNvPr id="518237" name="AutoShape 93"/>
          <p:cNvSpPr>
            <a:spLocks noChangeArrowheads="1"/>
          </p:cNvSpPr>
          <p:nvPr/>
        </p:nvSpPr>
        <p:spPr bwMode="auto">
          <a:xfrm>
            <a:off x="304800" y="44196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5397"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18269" name="Group 125"/>
          <p:cNvGraphicFramePr>
            <a:graphicFrameLocks noGrp="1"/>
          </p:cNvGraphicFramePr>
          <p:nvPr/>
        </p:nvGraphicFramePr>
        <p:xfrm>
          <a:off x="56388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5427" name="Text Box 62"/>
          <p:cNvSpPr txBox="1">
            <a:spLocks noChangeArrowheads="1"/>
          </p:cNvSpPr>
          <p:nvPr/>
        </p:nvSpPr>
        <p:spPr bwMode="auto">
          <a:xfrm>
            <a:off x="56388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18330" name="Line 186"/>
          <p:cNvSpPr>
            <a:spLocks noChangeShapeType="1"/>
          </p:cNvSpPr>
          <p:nvPr/>
        </p:nvSpPr>
        <p:spPr bwMode="auto">
          <a:xfrm>
            <a:off x="6705600" y="43434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18352" name="Group 208"/>
          <p:cNvGraphicFramePr>
            <a:graphicFrameLocks noGrp="1"/>
          </p:cNvGraphicFramePr>
          <p:nvPr/>
        </p:nvGraphicFramePr>
        <p:xfrm>
          <a:off x="70866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8213"/>
                                        </p:tgtEl>
                                        <p:attrNameLst>
                                          <p:attrName>style.visibility</p:attrName>
                                        </p:attrNameLst>
                                      </p:cBhvr>
                                      <p:to>
                                        <p:strVal val="visible"/>
                                      </p:to>
                                    </p:set>
                                    <p:animEffect transition="in" filter="checkerboard(across)">
                                      <p:cBhvr>
                                        <p:cTn id="7" dur="500"/>
                                        <p:tgtEl>
                                          <p:spTgt spid="518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18210"/>
                                        </p:tgtEl>
                                        <p:attrNameLst>
                                          <p:attrName>style.visibility</p:attrName>
                                        </p:attrNameLst>
                                      </p:cBhvr>
                                      <p:to>
                                        <p:strVal val="visible"/>
                                      </p:to>
                                    </p:set>
                                    <p:animEffect transition="in" filter="checkerboard(across)">
                                      <p:cBhvr>
                                        <p:cTn id="12" dur="500"/>
                                        <p:tgtEl>
                                          <p:spTgt spid="5182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18237"/>
                                        </p:tgtEl>
                                        <p:attrNameLst>
                                          <p:attrName>style.visibility</p:attrName>
                                        </p:attrNameLst>
                                      </p:cBhvr>
                                      <p:to>
                                        <p:strVal val="visible"/>
                                      </p:to>
                                    </p:set>
                                    <p:animEffect transition="in" filter="checkerboard(across)">
                                      <p:cBhvr>
                                        <p:cTn id="17" dur="500"/>
                                        <p:tgtEl>
                                          <p:spTgt spid="5182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8330"/>
                                        </p:tgtEl>
                                        <p:attrNameLst>
                                          <p:attrName>style.visibility</p:attrName>
                                        </p:attrNameLst>
                                      </p:cBhvr>
                                      <p:to>
                                        <p:strVal val="visible"/>
                                      </p:to>
                                    </p:set>
                                    <p:animEffect transition="in" filter="wipe(left)">
                                      <p:cBhvr>
                                        <p:cTn id="22" dur="500"/>
                                        <p:tgtEl>
                                          <p:spTgt spid="518330"/>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518352"/>
                                        </p:tgtEl>
                                        <p:attrNameLst>
                                          <p:attrName>style.visibility</p:attrName>
                                        </p:attrNameLst>
                                      </p:cBhvr>
                                      <p:to>
                                        <p:strVal val="visible"/>
                                      </p:to>
                                    </p:set>
                                    <p:animEffect transition="in" filter="wipe(left)">
                                      <p:cBhvr>
                                        <p:cTn id="26" dur="500"/>
                                        <p:tgtEl>
                                          <p:spTgt spid="518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210" grpId="0" animBg="1" autoUpdateAnimBg="0"/>
      <p:bldP spid="518213" grpId="0" autoUpdateAnimBg="0"/>
      <p:bldP spid="518237" grpId="0" animBg="1"/>
      <p:bldP spid="5183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 </a:t>
            </a:r>
            <a:r>
              <a:rPr lang="en-US" altLang="ja-JP">
                <a:effectLst/>
              </a:rPr>
              <a:t>Stack</a:t>
            </a:r>
            <a:br>
              <a:rPr lang="en-US" altLang="ja-JP">
                <a:effectLst/>
              </a:rPr>
            </a:br>
            <a:r>
              <a:rPr lang="en-US" altLang="ja-JP">
                <a:effectLst/>
              </a:rPr>
              <a:t>LOAD </a:t>
            </a:r>
            <a:r>
              <a:rPr lang="ja-JP" altLang="en-US">
                <a:effectLst/>
              </a:rPr>
              <a:t>命令</a:t>
            </a:r>
          </a:p>
        </p:txBody>
      </p:sp>
      <p:sp>
        <p:nvSpPr>
          <p:cNvPr id="16387" name="Text Box 39"/>
          <p:cNvSpPr txBox="1">
            <a:spLocks noChangeArrowheads="1"/>
          </p:cNvSpPr>
          <p:nvPr/>
        </p:nvSpPr>
        <p:spPr bwMode="auto">
          <a:xfrm>
            <a:off x="693738" y="1816100"/>
            <a:ext cx="35512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ClrTx/>
              <a:buSzTx/>
              <a:buFontTx/>
              <a:buNone/>
            </a:pPr>
            <a:r>
              <a:rPr lang="ja-JP" altLang="en-US" sz="2800"/>
              <a:t>スタックトップの番地の</a:t>
            </a:r>
          </a:p>
          <a:p>
            <a:pPr>
              <a:spcBef>
                <a:spcPct val="0"/>
              </a:spcBef>
              <a:buClrTx/>
              <a:buSzTx/>
              <a:buFontTx/>
              <a:buNone/>
            </a:pPr>
            <a:r>
              <a:rPr lang="ja-JP" altLang="en-US" sz="2800"/>
              <a:t>データを積む</a:t>
            </a:r>
          </a:p>
        </p:txBody>
      </p:sp>
      <p:sp>
        <p:nvSpPr>
          <p:cNvPr id="16388" name="Rectangle 40"/>
          <p:cNvSpPr>
            <a:spLocks noChangeArrowheads="1"/>
          </p:cNvSpPr>
          <p:nvPr/>
        </p:nvSpPr>
        <p:spPr bwMode="auto">
          <a:xfrm>
            <a:off x="693738" y="2773363"/>
            <a:ext cx="3116262" cy="96043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a:t>
            </a:r>
            <a:r>
              <a:rPr lang="ja-JP" altLang="en-US" sz="2800"/>
              <a:t> </a:t>
            </a:r>
            <a:r>
              <a:rPr lang="en-US" altLang="ja-JP" sz="2800" i="1"/>
              <a:t>d</a:t>
            </a:r>
          </a:p>
          <a:p>
            <a:pPr eaLnBrk="1" hangingPunct="1">
              <a:spcBef>
                <a:spcPct val="0"/>
              </a:spcBef>
              <a:buClrTx/>
              <a:buSzTx/>
              <a:buFontTx/>
              <a:buNone/>
            </a:pPr>
            <a:r>
              <a:rPr lang="en-US" altLang="ja-JP" sz="2800"/>
              <a:t>LOAD</a:t>
            </a:r>
          </a:p>
        </p:txBody>
      </p:sp>
      <p:sp>
        <p:nvSpPr>
          <p:cNvPr id="16389" name="Rectangle 38"/>
          <p:cNvSpPr>
            <a:spLocks noChangeArrowheads="1"/>
          </p:cNvSpPr>
          <p:nvPr/>
        </p:nvSpPr>
        <p:spPr bwMode="auto">
          <a:xfrm>
            <a:off x="693738" y="4229100"/>
            <a:ext cx="3116262" cy="9525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a:t>
            </a:r>
            <a:r>
              <a:rPr lang="ja-JP" altLang="en-US" sz="2800"/>
              <a:t> 5</a:t>
            </a:r>
            <a:endParaRPr lang="en-US" altLang="ja-JP" sz="2800"/>
          </a:p>
          <a:p>
            <a:pPr eaLnBrk="1" hangingPunct="1">
              <a:spcBef>
                <a:spcPct val="0"/>
              </a:spcBef>
              <a:buClrTx/>
              <a:buSzTx/>
              <a:buFontTx/>
              <a:buNone/>
            </a:pPr>
            <a:r>
              <a:rPr lang="en-US" altLang="ja-JP" sz="2800"/>
              <a:t>LOAD</a:t>
            </a:r>
            <a:endParaRPr lang="en-US" altLang="ja-JP" sz="2800" i="1"/>
          </a:p>
        </p:txBody>
      </p:sp>
      <p:sp>
        <p:nvSpPr>
          <p:cNvPr id="16390" name="テキスト ボックス 20"/>
          <p:cNvSpPr txBox="1">
            <a:spLocks noChangeArrowheads="1"/>
          </p:cNvSpPr>
          <p:nvPr/>
        </p:nvSpPr>
        <p:spPr bwMode="auto">
          <a:xfrm>
            <a:off x="555625" y="3759200"/>
            <a:ext cx="3629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 5</a:t>
            </a:r>
            <a:r>
              <a:rPr lang="en-US" altLang="ja-JP" sz="2400"/>
              <a:t> </a:t>
            </a:r>
            <a:r>
              <a:rPr lang="ja-JP" altLang="en-US" sz="2400"/>
              <a:t>番地のデータを積む</a:t>
            </a:r>
          </a:p>
        </p:txBody>
      </p:sp>
      <p:sp>
        <p:nvSpPr>
          <p:cNvPr id="521286" name="AutoShape 70"/>
          <p:cNvSpPr>
            <a:spLocks noChangeArrowheads="1"/>
          </p:cNvSpPr>
          <p:nvPr/>
        </p:nvSpPr>
        <p:spPr bwMode="auto">
          <a:xfrm>
            <a:off x="4114800" y="4495800"/>
            <a:ext cx="1295400" cy="685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16392" name="AutoShape 81"/>
          <p:cNvSpPr>
            <a:spLocks noChangeArrowheads="1"/>
          </p:cNvSpPr>
          <p:nvPr/>
        </p:nvSpPr>
        <p:spPr bwMode="auto">
          <a:xfrm>
            <a:off x="304800" y="48006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6422"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21328" name="Group 112"/>
          <p:cNvGraphicFramePr>
            <a:graphicFrameLocks noGrp="1"/>
          </p:cNvGraphicFramePr>
          <p:nvPr/>
        </p:nvGraphicFramePr>
        <p:xfrm>
          <a:off x="56388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6452" name="Text Box 62"/>
          <p:cNvSpPr txBox="1">
            <a:spLocks noChangeArrowheads="1"/>
          </p:cNvSpPr>
          <p:nvPr/>
        </p:nvSpPr>
        <p:spPr bwMode="auto">
          <a:xfrm>
            <a:off x="56388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16453" name="Line 142"/>
          <p:cNvSpPr>
            <a:spLocks noChangeShapeType="1"/>
          </p:cNvSpPr>
          <p:nvPr/>
        </p:nvSpPr>
        <p:spPr bwMode="auto">
          <a:xfrm>
            <a:off x="6705600" y="43434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21400" name="Group 184"/>
          <p:cNvGraphicFramePr>
            <a:graphicFrameLocks noGrp="1"/>
          </p:cNvGraphicFramePr>
          <p:nvPr/>
        </p:nvGraphicFramePr>
        <p:xfrm>
          <a:off x="70866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21379" name="Line 163"/>
          <p:cNvSpPr>
            <a:spLocks noChangeShapeType="1"/>
          </p:cNvSpPr>
          <p:nvPr/>
        </p:nvSpPr>
        <p:spPr bwMode="auto">
          <a:xfrm>
            <a:off x="7696200" y="43434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21380" name="Group 164"/>
          <p:cNvGraphicFramePr>
            <a:graphicFrameLocks noGrp="1"/>
          </p:cNvGraphicFramePr>
          <p:nvPr/>
        </p:nvGraphicFramePr>
        <p:xfrm>
          <a:off x="80772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1286"/>
                                        </p:tgtEl>
                                        <p:attrNameLst>
                                          <p:attrName>style.visibility</p:attrName>
                                        </p:attrNameLst>
                                      </p:cBhvr>
                                      <p:to>
                                        <p:strVal val="visible"/>
                                      </p:to>
                                    </p:set>
                                    <p:animEffect transition="in" filter="checkerboard(across)">
                                      <p:cBhvr>
                                        <p:cTn id="7" dur="500"/>
                                        <p:tgtEl>
                                          <p:spTgt spid="5212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1379"/>
                                        </p:tgtEl>
                                        <p:attrNameLst>
                                          <p:attrName>style.visibility</p:attrName>
                                        </p:attrNameLst>
                                      </p:cBhvr>
                                      <p:to>
                                        <p:strVal val="visible"/>
                                      </p:to>
                                    </p:set>
                                    <p:animEffect transition="in" filter="wipe(left)">
                                      <p:cBhvr>
                                        <p:cTn id="12" dur="500"/>
                                        <p:tgtEl>
                                          <p:spTgt spid="521379"/>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521380"/>
                                        </p:tgtEl>
                                        <p:attrNameLst>
                                          <p:attrName>style.visibility</p:attrName>
                                        </p:attrNameLst>
                                      </p:cBhvr>
                                      <p:to>
                                        <p:strVal val="visible"/>
                                      </p:to>
                                    </p:set>
                                    <p:animEffect transition="in" filter="wipe(left)">
                                      <p:cBhvr>
                                        <p:cTn id="16" dur="500"/>
                                        <p:tgtEl>
                                          <p:spTgt spid="521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86" grpId="0" animBg="1"/>
      <p:bldP spid="52137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 </a:t>
            </a:r>
            <a:r>
              <a:rPr lang="ja-JP" altLang="en-US">
                <a:effectLst/>
              </a:rPr>
              <a:t>→ 削除</a:t>
            </a:r>
            <a:br>
              <a:rPr lang="ja-JP" altLang="en-US">
                <a:effectLst/>
              </a:rPr>
            </a:br>
            <a:r>
              <a:rPr lang="en-US" altLang="ja-JP">
                <a:effectLst/>
              </a:rPr>
              <a:t>REMOVE </a:t>
            </a:r>
            <a:r>
              <a:rPr lang="ja-JP" altLang="en-US">
                <a:effectLst/>
              </a:rPr>
              <a:t>命令</a:t>
            </a:r>
          </a:p>
        </p:txBody>
      </p:sp>
      <p:sp>
        <p:nvSpPr>
          <p:cNvPr id="17411" name="Text Box 39"/>
          <p:cNvSpPr txBox="1">
            <a:spLocks noChangeArrowheads="1"/>
          </p:cNvSpPr>
          <p:nvPr/>
        </p:nvSpPr>
        <p:spPr bwMode="auto">
          <a:xfrm>
            <a:off x="687388" y="1817688"/>
            <a:ext cx="2825750" cy="5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データを削除する</a:t>
            </a:r>
          </a:p>
        </p:txBody>
      </p:sp>
      <p:sp>
        <p:nvSpPr>
          <p:cNvPr id="17412" name="Rectangle 40"/>
          <p:cNvSpPr>
            <a:spLocks noChangeArrowheads="1"/>
          </p:cNvSpPr>
          <p:nvPr/>
        </p:nvSpPr>
        <p:spPr bwMode="auto">
          <a:xfrm>
            <a:off x="695325" y="2419350"/>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REMOVE</a:t>
            </a:r>
            <a:endParaRPr lang="en-US" altLang="ja-JP" sz="2800" i="1"/>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42"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22373" name="Group 133"/>
          <p:cNvGraphicFramePr>
            <a:graphicFrameLocks noGrp="1"/>
          </p:cNvGraphicFramePr>
          <p:nvPr/>
        </p:nvGraphicFramePr>
        <p:xfrm>
          <a:off x="56388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72" name="Text Box 62"/>
          <p:cNvSpPr txBox="1">
            <a:spLocks noChangeArrowheads="1"/>
          </p:cNvSpPr>
          <p:nvPr/>
        </p:nvSpPr>
        <p:spPr bwMode="auto">
          <a:xfrm>
            <a:off x="56388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22403" name="Line 163"/>
          <p:cNvSpPr>
            <a:spLocks noChangeShapeType="1"/>
          </p:cNvSpPr>
          <p:nvPr/>
        </p:nvSpPr>
        <p:spPr bwMode="auto">
          <a:xfrm>
            <a:off x="6705600" y="43434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22424" name="Group 184"/>
          <p:cNvGraphicFramePr>
            <a:graphicFrameLocks noGrp="1"/>
          </p:cNvGraphicFramePr>
          <p:nvPr/>
        </p:nvGraphicFramePr>
        <p:xfrm>
          <a:off x="70866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22403"/>
                                        </p:tgtEl>
                                        <p:attrNameLst>
                                          <p:attrName>style.visibility</p:attrName>
                                        </p:attrNameLst>
                                      </p:cBhvr>
                                      <p:to>
                                        <p:strVal val="visible"/>
                                      </p:to>
                                    </p:set>
                                    <p:animEffect transition="in" filter="wipe(left)">
                                      <p:cBhvr>
                                        <p:cTn id="7" dur="500"/>
                                        <p:tgtEl>
                                          <p:spTgt spid="522403"/>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22424"/>
                                        </p:tgtEl>
                                        <p:attrNameLst>
                                          <p:attrName>style.visibility</p:attrName>
                                        </p:attrNameLst>
                                      </p:cBhvr>
                                      <p:to>
                                        <p:strVal val="visible"/>
                                      </p:to>
                                    </p:set>
                                    <p:animEffect transition="in" filter="wipe(left)">
                                      <p:cBhvr>
                                        <p:cTn id="11" dur="500"/>
                                        <p:tgtEl>
                                          <p:spTgt spid="5224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 </a:t>
            </a:r>
            <a:r>
              <a:rPr lang="ja-JP" altLang="en-US">
                <a:effectLst/>
              </a:rPr>
              <a:t>→ </a:t>
            </a:r>
            <a:r>
              <a:rPr lang="en-US" altLang="ja-JP">
                <a:effectLst/>
              </a:rPr>
              <a:t>Dseg</a:t>
            </a:r>
            <a:br>
              <a:rPr lang="en-US" altLang="ja-JP">
                <a:effectLst/>
              </a:rPr>
            </a:br>
            <a:r>
              <a:rPr lang="en-US" altLang="ja-JP">
                <a:effectLst/>
              </a:rPr>
              <a:t>POP </a:t>
            </a:r>
            <a:r>
              <a:rPr lang="ja-JP" altLang="en-US">
                <a:effectLst/>
              </a:rPr>
              <a:t>命令</a:t>
            </a:r>
          </a:p>
        </p:txBody>
      </p:sp>
      <p:sp>
        <p:nvSpPr>
          <p:cNvPr id="18435" name="Text Box 39"/>
          <p:cNvSpPr txBox="1">
            <a:spLocks noChangeArrowheads="1"/>
          </p:cNvSpPr>
          <p:nvPr/>
        </p:nvSpPr>
        <p:spPr bwMode="auto">
          <a:xfrm>
            <a:off x="687388" y="1817688"/>
            <a:ext cx="2827337"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r>
              <a:rPr lang="ja-JP" altLang="en-US" sz="2800"/>
              <a:t>の </a:t>
            </a:r>
            <a:r>
              <a:rPr lang="en-US" altLang="ja-JP" sz="2800" i="1"/>
              <a:t>d</a:t>
            </a:r>
            <a:r>
              <a:rPr lang="en-US" altLang="ja-JP" sz="2800"/>
              <a:t> </a:t>
            </a:r>
            <a:r>
              <a:rPr lang="ja-JP" altLang="en-US" sz="2800"/>
              <a:t>番地に</a:t>
            </a:r>
            <a:endParaRPr lang="en-US" altLang="ja-JP" sz="2800"/>
          </a:p>
          <a:p>
            <a:pPr eaLnBrk="1" hangingPunct="1">
              <a:spcBef>
                <a:spcPct val="0"/>
              </a:spcBef>
              <a:buClrTx/>
              <a:buSzTx/>
              <a:buFontTx/>
              <a:buNone/>
            </a:pPr>
            <a:r>
              <a:rPr lang="ja-JP" altLang="en-US" sz="2800"/>
              <a:t>データを書き込む</a:t>
            </a:r>
          </a:p>
        </p:txBody>
      </p:sp>
      <p:sp>
        <p:nvSpPr>
          <p:cNvPr id="18436" name="Rectangle 40"/>
          <p:cNvSpPr>
            <a:spLocks noChangeArrowheads="1"/>
          </p:cNvSpPr>
          <p:nvPr/>
        </p:nvSpPr>
        <p:spPr bwMode="auto">
          <a:xfrm>
            <a:off x="695325" y="2771775"/>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POP </a:t>
            </a:r>
            <a:r>
              <a:rPr lang="en-US" altLang="ja-JP" sz="2800" i="1"/>
              <a:t>d</a:t>
            </a:r>
          </a:p>
        </p:txBody>
      </p:sp>
      <p:sp>
        <p:nvSpPr>
          <p:cNvPr id="507972" name="Rectangle 38"/>
          <p:cNvSpPr>
            <a:spLocks noChangeArrowheads="1"/>
          </p:cNvSpPr>
          <p:nvPr/>
        </p:nvSpPr>
        <p:spPr bwMode="auto">
          <a:xfrm>
            <a:off x="693738" y="4229100"/>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POP</a:t>
            </a:r>
            <a:r>
              <a:rPr lang="ja-JP" altLang="en-US" sz="2800"/>
              <a:t> </a:t>
            </a:r>
            <a:r>
              <a:rPr lang="en-US" altLang="ja-JP" sz="2800"/>
              <a:t>4</a:t>
            </a:r>
            <a:endParaRPr lang="en-US" altLang="ja-JP" sz="2800" i="1"/>
          </a:p>
        </p:txBody>
      </p:sp>
      <p:sp>
        <p:nvSpPr>
          <p:cNvPr id="507973" name="テキスト ボックス 19"/>
          <p:cNvSpPr txBox="1">
            <a:spLocks noChangeArrowheads="1"/>
          </p:cNvSpPr>
          <p:nvPr/>
        </p:nvSpPr>
        <p:spPr bwMode="auto">
          <a:xfrm>
            <a:off x="555625" y="3759200"/>
            <a:ext cx="35258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 </a:t>
            </a:r>
            <a:r>
              <a:rPr lang="en-US" altLang="ja-JP" sz="2400"/>
              <a:t>4 </a:t>
            </a:r>
            <a:r>
              <a:rPr lang="ja-JP" altLang="en-US" sz="2400"/>
              <a:t>番地にデータを書く</a:t>
            </a:r>
          </a:p>
        </p:txBody>
      </p:sp>
      <p:sp>
        <p:nvSpPr>
          <p:cNvPr id="508005" name="AutoShape 101"/>
          <p:cNvSpPr>
            <a:spLocks noChangeArrowheads="1"/>
          </p:cNvSpPr>
          <p:nvPr/>
        </p:nvSpPr>
        <p:spPr bwMode="auto">
          <a:xfrm>
            <a:off x="4114800" y="4038600"/>
            <a:ext cx="1295400" cy="685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8469"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08036" name="Group 132"/>
          <p:cNvGraphicFramePr>
            <a:graphicFrameLocks noGrp="1"/>
          </p:cNvGraphicFramePr>
          <p:nvPr/>
        </p:nvGraphicFramePr>
        <p:xfrm>
          <a:off x="65532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8499" name="Text Box 62"/>
          <p:cNvSpPr txBox="1">
            <a:spLocks noChangeArrowheads="1"/>
          </p:cNvSpPr>
          <p:nvPr/>
        </p:nvSpPr>
        <p:spPr bwMode="auto">
          <a:xfrm>
            <a:off x="65532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08066" name="Line 162"/>
          <p:cNvSpPr>
            <a:spLocks noChangeShapeType="1"/>
          </p:cNvSpPr>
          <p:nvPr/>
        </p:nvSpPr>
        <p:spPr bwMode="auto">
          <a:xfrm>
            <a:off x="7620000" y="38862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08088" name="Group 184"/>
          <p:cNvGraphicFramePr>
            <a:graphicFrameLocks noGrp="1"/>
          </p:cNvGraphicFramePr>
          <p:nvPr/>
        </p:nvGraphicFramePr>
        <p:xfrm>
          <a:off x="80010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8089" name="Line 185"/>
          <p:cNvSpPr>
            <a:spLocks noChangeShapeType="1"/>
          </p:cNvSpPr>
          <p:nvPr/>
        </p:nvSpPr>
        <p:spPr bwMode="auto">
          <a:xfrm>
            <a:off x="5334000" y="43434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08114" name="Group 210"/>
          <p:cNvGraphicFramePr>
            <a:graphicFrameLocks noGrp="1"/>
          </p:cNvGraphicFramePr>
          <p:nvPr/>
        </p:nvGraphicFramePr>
        <p:xfrm>
          <a:off x="57150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8113" name="AutoShape 209"/>
          <p:cNvSpPr>
            <a:spLocks noChangeArrowheads="1"/>
          </p:cNvSpPr>
          <p:nvPr/>
        </p:nvSpPr>
        <p:spPr bwMode="auto">
          <a:xfrm>
            <a:off x="6400800" y="3581400"/>
            <a:ext cx="1295400" cy="685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7973"/>
                                        </p:tgtEl>
                                        <p:attrNameLst>
                                          <p:attrName>style.visibility</p:attrName>
                                        </p:attrNameLst>
                                      </p:cBhvr>
                                      <p:to>
                                        <p:strVal val="visible"/>
                                      </p:to>
                                    </p:set>
                                    <p:animEffect transition="in" filter="checkerboard(across)">
                                      <p:cBhvr>
                                        <p:cTn id="7" dur="500"/>
                                        <p:tgtEl>
                                          <p:spTgt spid="5079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7972"/>
                                        </p:tgtEl>
                                        <p:attrNameLst>
                                          <p:attrName>style.visibility</p:attrName>
                                        </p:attrNameLst>
                                      </p:cBhvr>
                                      <p:to>
                                        <p:strVal val="visible"/>
                                      </p:to>
                                    </p:set>
                                    <p:animEffect transition="in" filter="checkerboard(across)">
                                      <p:cBhvr>
                                        <p:cTn id="12" dur="500"/>
                                        <p:tgtEl>
                                          <p:spTgt spid="5079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8005"/>
                                        </p:tgtEl>
                                        <p:attrNameLst>
                                          <p:attrName>style.visibility</p:attrName>
                                        </p:attrNameLst>
                                      </p:cBhvr>
                                      <p:to>
                                        <p:strVal val="visible"/>
                                      </p:to>
                                    </p:set>
                                    <p:animEffect transition="in" filter="checkerboard(across)">
                                      <p:cBhvr>
                                        <p:cTn id="17" dur="500"/>
                                        <p:tgtEl>
                                          <p:spTgt spid="5080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08113"/>
                                        </p:tgtEl>
                                        <p:attrNameLst>
                                          <p:attrName>style.visibility</p:attrName>
                                        </p:attrNameLst>
                                      </p:cBhvr>
                                      <p:to>
                                        <p:strVal val="visible"/>
                                      </p:to>
                                    </p:set>
                                    <p:animEffect transition="in" filter="checkerboard(across)">
                                      <p:cBhvr>
                                        <p:cTn id="22" dur="500"/>
                                        <p:tgtEl>
                                          <p:spTgt spid="5081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08089"/>
                                        </p:tgtEl>
                                        <p:attrNameLst>
                                          <p:attrName>style.visibility</p:attrName>
                                        </p:attrNameLst>
                                      </p:cBhvr>
                                      <p:to>
                                        <p:strVal val="visible"/>
                                      </p:to>
                                    </p:set>
                                    <p:animEffect transition="in" filter="wipe(left)">
                                      <p:cBhvr>
                                        <p:cTn id="27" dur="500"/>
                                        <p:tgtEl>
                                          <p:spTgt spid="508089"/>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508114"/>
                                        </p:tgtEl>
                                        <p:attrNameLst>
                                          <p:attrName>style.visibility</p:attrName>
                                        </p:attrNameLst>
                                      </p:cBhvr>
                                      <p:to>
                                        <p:strVal val="visible"/>
                                      </p:to>
                                    </p:set>
                                    <p:animEffect transition="in" filter="wipe(left)">
                                      <p:cBhvr>
                                        <p:cTn id="31" dur="500"/>
                                        <p:tgtEl>
                                          <p:spTgt spid="50811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08066"/>
                                        </p:tgtEl>
                                        <p:attrNameLst>
                                          <p:attrName>style.visibility</p:attrName>
                                        </p:attrNameLst>
                                      </p:cBhvr>
                                      <p:to>
                                        <p:strVal val="visible"/>
                                      </p:to>
                                    </p:set>
                                    <p:animEffect transition="in" filter="wipe(left)">
                                      <p:cBhvr>
                                        <p:cTn id="36" dur="500"/>
                                        <p:tgtEl>
                                          <p:spTgt spid="508066"/>
                                        </p:tgtEl>
                                      </p:cBhvr>
                                    </p:animEffect>
                                  </p:childTnLst>
                                </p:cTn>
                              </p:par>
                            </p:childTnLst>
                          </p:cTn>
                        </p:par>
                        <p:par>
                          <p:cTn id="37" fill="hold" nodeType="afterGroup">
                            <p:stCondLst>
                              <p:cond delay="500"/>
                            </p:stCondLst>
                            <p:childTnLst>
                              <p:par>
                                <p:cTn id="38" presetID="22" presetClass="entr" presetSubtype="8" fill="hold" nodeType="afterEffect">
                                  <p:stCondLst>
                                    <p:cond delay="0"/>
                                  </p:stCondLst>
                                  <p:childTnLst>
                                    <p:set>
                                      <p:cBhvr>
                                        <p:cTn id="39" dur="1" fill="hold">
                                          <p:stCondLst>
                                            <p:cond delay="0"/>
                                          </p:stCondLst>
                                        </p:cTn>
                                        <p:tgtEl>
                                          <p:spTgt spid="508088"/>
                                        </p:tgtEl>
                                        <p:attrNameLst>
                                          <p:attrName>style.visibility</p:attrName>
                                        </p:attrNameLst>
                                      </p:cBhvr>
                                      <p:to>
                                        <p:strVal val="visible"/>
                                      </p:to>
                                    </p:set>
                                    <p:animEffect transition="in" filter="wipe(left)">
                                      <p:cBhvr>
                                        <p:cTn id="40" dur="500"/>
                                        <p:tgtEl>
                                          <p:spTgt spid="508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72" grpId="0" animBg="1" autoUpdateAnimBg="0"/>
      <p:bldP spid="507973" grpId="0" autoUpdateAnimBg="0"/>
      <p:bldP spid="508005" grpId="0" animBg="1"/>
      <p:bldP spid="508066" grpId="0" animBg="1"/>
      <p:bldP spid="508089" grpId="0" animBg="1"/>
      <p:bldP spid="5081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 </a:t>
            </a:r>
            <a:r>
              <a:rPr lang="ja-JP" altLang="en-US">
                <a:effectLst/>
              </a:rPr>
              <a:t>→ </a:t>
            </a:r>
            <a:r>
              <a:rPr lang="en-US" altLang="ja-JP">
                <a:effectLst/>
              </a:rPr>
              <a:t>Dseg</a:t>
            </a:r>
            <a:br>
              <a:rPr lang="en-US" altLang="ja-JP">
                <a:effectLst/>
              </a:rPr>
            </a:br>
            <a:r>
              <a:rPr lang="en-US" altLang="ja-JP">
                <a:effectLst/>
              </a:rPr>
              <a:t>ASSGN </a:t>
            </a:r>
            <a:r>
              <a:rPr lang="ja-JP" altLang="en-US">
                <a:effectLst/>
              </a:rPr>
              <a:t>命令</a:t>
            </a:r>
          </a:p>
        </p:txBody>
      </p:sp>
      <p:sp>
        <p:nvSpPr>
          <p:cNvPr id="19459" name="Text Box 39"/>
          <p:cNvSpPr txBox="1">
            <a:spLocks noChangeArrowheads="1"/>
          </p:cNvSpPr>
          <p:nvPr/>
        </p:nvSpPr>
        <p:spPr bwMode="auto">
          <a:xfrm>
            <a:off x="685800" y="1752600"/>
            <a:ext cx="314483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スタックトップの値を</a:t>
            </a:r>
          </a:p>
          <a:p>
            <a:pPr eaLnBrk="1" hangingPunct="1">
              <a:spcBef>
                <a:spcPct val="0"/>
              </a:spcBef>
              <a:buClrTx/>
              <a:buSzTx/>
              <a:buFontTx/>
              <a:buNone/>
            </a:pPr>
            <a:r>
              <a:rPr lang="ja-JP" altLang="en-US" sz="2800"/>
              <a:t>スタックの2番目の</a:t>
            </a:r>
          </a:p>
          <a:p>
            <a:pPr eaLnBrk="1" hangingPunct="1">
              <a:spcBef>
                <a:spcPct val="0"/>
              </a:spcBef>
              <a:buClrTx/>
              <a:buSzTx/>
              <a:buFontTx/>
              <a:buNone/>
            </a:pPr>
            <a:r>
              <a:rPr lang="ja-JP" altLang="en-US" sz="2800"/>
              <a:t>番地に書き込む</a:t>
            </a:r>
          </a:p>
        </p:txBody>
      </p:sp>
      <p:sp>
        <p:nvSpPr>
          <p:cNvPr id="19460" name="Rectangle 40"/>
          <p:cNvSpPr>
            <a:spLocks noChangeArrowheads="1"/>
          </p:cNvSpPr>
          <p:nvPr/>
        </p:nvSpPr>
        <p:spPr bwMode="auto">
          <a:xfrm>
            <a:off x="685800" y="3200400"/>
            <a:ext cx="3114675" cy="141922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t>
            </a:r>
            <a:r>
              <a:rPr lang="en-US" altLang="ja-JP" sz="2800" i="1"/>
              <a:t>d</a:t>
            </a:r>
          </a:p>
          <a:p>
            <a:pPr eaLnBrk="1" hangingPunct="1">
              <a:spcBef>
                <a:spcPct val="0"/>
              </a:spcBef>
              <a:buClrTx/>
              <a:buSzTx/>
              <a:buFontTx/>
              <a:buNone/>
            </a:pPr>
            <a:r>
              <a:rPr lang="en-US" altLang="ja-JP" sz="2800"/>
              <a:t>PUSHI</a:t>
            </a:r>
            <a:r>
              <a:rPr lang="en-US" altLang="ja-JP" sz="2800" i="1"/>
              <a:t> x</a:t>
            </a:r>
          </a:p>
          <a:p>
            <a:pPr eaLnBrk="1" hangingPunct="1">
              <a:spcBef>
                <a:spcPct val="0"/>
              </a:spcBef>
              <a:buClrTx/>
              <a:buSzTx/>
              <a:buFontTx/>
              <a:buNone/>
            </a:pPr>
            <a:r>
              <a:rPr lang="en-US" altLang="ja-JP" sz="2800"/>
              <a:t>ASSGN</a:t>
            </a:r>
          </a:p>
        </p:txBody>
      </p:sp>
      <p:sp>
        <p:nvSpPr>
          <p:cNvPr id="524355" name="Rectangle 38"/>
          <p:cNvSpPr>
            <a:spLocks noChangeArrowheads="1"/>
          </p:cNvSpPr>
          <p:nvPr/>
        </p:nvSpPr>
        <p:spPr bwMode="auto">
          <a:xfrm>
            <a:off x="671513" y="5194300"/>
            <a:ext cx="3062287" cy="13589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7</a:t>
            </a:r>
          </a:p>
          <a:p>
            <a:pPr eaLnBrk="1" hangingPunct="1">
              <a:spcBef>
                <a:spcPct val="0"/>
              </a:spcBef>
              <a:buClrTx/>
              <a:buSzTx/>
              <a:buFontTx/>
              <a:buNone/>
            </a:pPr>
            <a:r>
              <a:rPr lang="en-US" altLang="ja-JP" sz="2800" dirty="0"/>
              <a:t>PUSHI 6</a:t>
            </a:r>
          </a:p>
          <a:p>
            <a:pPr eaLnBrk="1" hangingPunct="1">
              <a:spcBef>
                <a:spcPct val="0"/>
              </a:spcBef>
              <a:buClrTx/>
              <a:buSzTx/>
              <a:buFontTx/>
              <a:buNone/>
            </a:pPr>
            <a:r>
              <a:rPr lang="en-US" altLang="ja-JP" sz="2800" dirty="0"/>
              <a:t>ASSGN</a:t>
            </a:r>
            <a:endParaRPr lang="en-US" altLang="ja-JP" sz="2800" i="1" dirty="0"/>
          </a:p>
        </p:txBody>
      </p:sp>
      <p:sp>
        <p:nvSpPr>
          <p:cNvPr id="524356" name="テキスト ボックス 19"/>
          <p:cNvSpPr txBox="1">
            <a:spLocks noChangeArrowheads="1"/>
          </p:cNvSpPr>
          <p:nvPr/>
        </p:nvSpPr>
        <p:spPr bwMode="auto">
          <a:xfrm>
            <a:off x="533400" y="4724400"/>
            <a:ext cx="349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 7</a:t>
            </a:r>
            <a:r>
              <a:rPr lang="en-US" altLang="ja-JP" sz="2400"/>
              <a:t> </a:t>
            </a:r>
            <a:r>
              <a:rPr lang="ja-JP" altLang="en-US" sz="2400"/>
              <a:t>番地にデータを書く</a:t>
            </a:r>
          </a:p>
        </p:txBody>
      </p:sp>
      <p:sp>
        <p:nvSpPr>
          <p:cNvPr id="524378" name="AutoShape 90"/>
          <p:cNvSpPr>
            <a:spLocks noChangeArrowheads="1"/>
          </p:cNvSpPr>
          <p:nvPr/>
        </p:nvSpPr>
        <p:spPr bwMode="auto">
          <a:xfrm>
            <a:off x="304800" y="57912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9493"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24416" name="Group 128"/>
          <p:cNvGraphicFramePr>
            <a:graphicFrameLocks noGrp="1"/>
          </p:cNvGraphicFramePr>
          <p:nvPr/>
        </p:nvGraphicFramePr>
        <p:xfrm>
          <a:off x="65532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9523" name="Text Box 62"/>
          <p:cNvSpPr txBox="1">
            <a:spLocks noChangeArrowheads="1"/>
          </p:cNvSpPr>
          <p:nvPr/>
        </p:nvSpPr>
        <p:spPr bwMode="auto">
          <a:xfrm>
            <a:off x="65532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24488" name="Group 200"/>
          <p:cNvGraphicFramePr>
            <a:graphicFrameLocks noGrp="1"/>
          </p:cNvGraphicFramePr>
          <p:nvPr/>
        </p:nvGraphicFramePr>
        <p:xfrm>
          <a:off x="80010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524490" name="Group 202"/>
          <p:cNvGrpSpPr>
            <a:grpSpLocks/>
          </p:cNvGrpSpPr>
          <p:nvPr/>
        </p:nvGrpSpPr>
        <p:grpSpPr bwMode="auto">
          <a:xfrm>
            <a:off x="7620000" y="3886200"/>
            <a:ext cx="381000" cy="457200"/>
            <a:chOff x="4800" y="2448"/>
            <a:chExt cx="240" cy="288"/>
          </a:xfrm>
        </p:grpSpPr>
        <p:sp>
          <p:nvSpPr>
            <p:cNvPr id="19545" name="Line 158"/>
            <p:cNvSpPr>
              <a:spLocks noChangeShapeType="1"/>
            </p:cNvSpPr>
            <p:nvPr/>
          </p:nvSpPr>
          <p:spPr bwMode="auto">
            <a:xfrm>
              <a:off x="4800" y="2448"/>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9546" name="Line 201"/>
            <p:cNvSpPr>
              <a:spLocks noChangeShapeType="1"/>
            </p:cNvSpPr>
            <p:nvPr/>
          </p:nvSpPr>
          <p:spPr bwMode="auto">
            <a:xfrm>
              <a:off x="4800" y="2736"/>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4356"/>
                                        </p:tgtEl>
                                        <p:attrNameLst>
                                          <p:attrName>style.visibility</p:attrName>
                                        </p:attrNameLst>
                                      </p:cBhvr>
                                      <p:to>
                                        <p:strVal val="visible"/>
                                      </p:to>
                                    </p:set>
                                    <p:animEffect transition="in" filter="checkerboard(across)">
                                      <p:cBhvr>
                                        <p:cTn id="7" dur="500"/>
                                        <p:tgtEl>
                                          <p:spTgt spid="5243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24355"/>
                                        </p:tgtEl>
                                        <p:attrNameLst>
                                          <p:attrName>style.visibility</p:attrName>
                                        </p:attrNameLst>
                                      </p:cBhvr>
                                      <p:to>
                                        <p:strVal val="visible"/>
                                      </p:to>
                                    </p:set>
                                    <p:animEffect transition="in" filter="checkerboard(across)">
                                      <p:cBhvr>
                                        <p:cTn id="12" dur="500"/>
                                        <p:tgtEl>
                                          <p:spTgt spid="5243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24378"/>
                                        </p:tgtEl>
                                        <p:attrNameLst>
                                          <p:attrName>style.visibility</p:attrName>
                                        </p:attrNameLst>
                                      </p:cBhvr>
                                      <p:to>
                                        <p:strVal val="visible"/>
                                      </p:to>
                                    </p:set>
                                    <p:animEffect transition="in" filter="checkerboard(across)">
                                      <p:cBhvr>
                                        <p:cTn id="17" dur="500"/>
                                        <p:tgtEl>
                                          <p:spTgt spid="5243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24490"/>
                                        </p:tgtEl>
                                        <p:attrNameLst>
                                          <p:attrName>style.visibility</p:attrName>
                                        </p:attrNameLst>
                                      </p:cBhvr>
                                      <p:to>
                                        <p:strVal val="visible"/>
                                      </p:to>
                                    </p:set>
                                    <p:animEffect transition="in" filter="wipe(left)">
                                      <p:cBhvr>
                                        <p:cTn id="22" dur="500"/>
                                        <p:tgtEl>
                                          <p:spTgt spid="524490"/>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524488"/>
                                        </p:tgtEl>
                                        <p:attrNameLst>
                                          <p:attrName>style.visibility</p:attrName>
                                        </p:attrNameLst>
                                      </p:cBhvr>
                                      <p:to>
                                        <p:strVal val="visible"/>
                                      </p:to>
                                    </p:set>
                                    <p:animEffect transition="in" filter="wipe(left)">
                                      <p:cBhvr>
                                        <p:cTn id="26" dur="500"/>
                                        <p:tgtEl>
                                          <p:spTgt spid="524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355" grpId="0" animBg="1" autoUpdateAnimBg="0"/>
      <p:bldP spid="524356" grpId="0" autoUpdateAnimBg="0"/>
      <p:bldP spid="52437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 </a:t>
            </a:r>
            <a:r>
              <a:rPr lang="ja-JP" altLang="en-US">
                <a:effectLst/>
              </a:rPr>
              <a:t>→ </a:t>
            </a:r>
            <a:r>
              <a:rPr lang="en-US" altLang="ja-JP">
                <a:effectLst/>
              </a:rPr>
              <a:t>Dseg</a:t>
            </a:r>
            <a:br>
              <a:rPr lang="en-US" altLang="ja-JP">
                <a:effectLst/>
              </a:rPr>
            </a:br>
            <a:r>
              <a:rPr lang="en-US" altLang="ja-JP">
                <a:effectLst/>
              </a:rPr>
              <a:t>ASSGN </a:t>
            </a:r>
            <a:r>
              <a:rPr lang="ja-JP" altLang="en-US">
                <a:effectLst/>
              </a:rPr>
              <a:t>命令</a:t>
            </a:r>
          </a:p>
        </p:txBody>
      </p:sp>
      <p:sp>
        <p:nvSpPr>
          <p:cNvPr id="20483" name="Text Box 39"/>
          <p:cNvSpPr txBox="1">
            <a:spLocks noChangeArrowheads="1"/>
          </p:cNvSpPr>
          <p:nvPr/>
        </p:nvSpPr>
        <p:spPr bwMode="auto">
          <a:xfrm>
            <a:off x="685800" y="1752600"/>
            <a:ext cx="314483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スタックトップの値を</a:t>
            </a:r>
          </a:p>
          <a:p>
            <a:pPr eaLnBrk="1" hangingPunct="1">
              <a:spcBef>
                <a:spcPct val="0"/>
              </a:spcBef>
              <a:buClrTx/>
              <a:buSzTx/>
              <a:buFontTx/>
              <a:buNone/>
            </a:pPr>
            <a:r>
              <a:rPr lang="ja-JP" altLang="en-US" sz="2800"/>
              <a:t>スタックの2番目の</a:t>
            </a:r>
          </a:p>
          <a:p>
            <a:pPr eaLnBrk="1" hangingPunct="1">
              <a:spcBef>
                <a:spcPct val="0"/>
              </a:spcBef>
              <a:buClrTx/>
              <a:buSzTx/>
              <a:buFontTx/>
              <a:buNone/>
            </a:pPr>
            <a:r>
              <a:rPr lang="ja-JP" altLang="en-US" sz="2800"/>
              <a:t>番地に書き込む</a:t>
            </a:r>
          </a:p>
        </p:txBody>
      </p:sp>
      <p:sp>
        <p:nvSpPr>
          <p:cNvPr id="20484" name="Rectangle 40"/>
          <p:cNvSpPr>
            <a:spLocks noChangeArrowheads="1"/>
          </p:cNvSpPr>
          <p:nvPr/>
        </p:nvSpPr>
        <p:spPr bwMode="auto">
          <a:xfrm>
            <a:off x="685800" y="3200400"/>
            <a:ext cx="3114675" cy="141922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t>
            </a:r>
            <a:r>
              <a:rPr lang="en-US" altLang="ja-JP" sz="2800" i="1"/>
              <a:t>d</a:t>
            </a:r>
          </a:p>
          <a:p>
            <a:pPr eaLnBrk="1" hangingPunct="1">
              <a:spcBef>
                <a:spcPct val="0"/>
              </a:spcBef>
              <a:buClrTx/>
              <a:buSzTx/>
              <a:buFontTx/>
              <a:buNone/>
            </a:pPr>
            <a:r>
              <a:rPr lang="en-US" altLang="ja-JP" sz="2800"/>
              <a:t>PUSHI</a:t>
            </a:r>
            <a:r>
              <a:rPr lang="en-US" altLang="ja-JP" sz="2800" i="1"/>
              <a:t> x</a:t>
            </a:r>
          </a:p>
          <a:p>
            <a:pPr eaLnBrk="1" hangingPunct="1">
              <a:spcBef>
                <a:spcPct val="0"/>
              </a:spcBef>
              <a:buClrTx/>
              <a:buSzTx/>
              <a:buFontTx/>
              <a:buNone/>
            </a:pPr>
            <a:r>
              <a:rPr lang="en-US" altLang="ja-JP" sz="2800"/>
              <a:t>ASSGN</a:t>
            </a:r>
          </a:p>
        </p:txBody>
      </p:sp>
      <p:sp>
        <p:nvSpPr>
          <p:cNvPr id="20485" name="Rectangle 38"/>
          <p:cNvSpPr>
            <a:spLocks noChangeArrowheads="1"/>
          </p:cNvSpPr>
          <p:nvPr/>
        </p:nvSpPr>
        <p:spPr bwMode="auto">
          <a:xfrm>
            <a:off x="671513" y="5194300"/>
            <a:ext cx="3062287" cy="13589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7</a:t>
            </a:r>
          </a:p>
          <a:p>
            <a:pPr eaLnBrk="1" hangingPunct="1">
              <a:spcBef>
                <a:spcPct val="0"/>
              </a:spcBef>
              <a:buClrTx/>
              <a:buSzTx/>
              <a:buFontTx/>
              <a:buNone/>
            </a:pPr>
            <a:r>
              <a:rPr lang="en-US" altLang="ja-JP" sz="2800" dirty="0"/>
              <a:t>PUSHI 6</a:t>
            </a:r>
          </a:p>
          <a:p>
            <a:pPr eaLnBrk="1" hangingPunct="1">
              <a:spcBef>
                <a:spcPct val="0"/>
              </a:spcBef>
              <a:buClrTx/>
              <a:buSzTx/>
              <a:buFontTx/>
              <a:buNone/>
            </a:pPr>
            <a:r>
              <a:rPr lang="en-US" altLang="ja-JP" sz="2800" dirty="0"/>
              <a:t>ASSGN</a:t>
            </a:r>
            <a:endParaRPr lang="en-US" altLang="ja-JP" sz="2800" i="1" dirty="0"/>
          </a:p>
        </p:txBody>
      </p:sp>
      <p:sp>
        <p:nvSpPr>
          <p:cNvPr id="20486" name="テキスト ボックス 19"/>
          <p:cNvSpPr txBox="1">
            <a:spLocks noChangeArrowheads="1"/>
          </p:cNvSpPr>
          <p:nvPr/>
        </p:nvSpPr>
        <p:spPr bwMode="auto">
          <a:xfrm>
            <a:off x="533400" y="4724400"/>
            <a:ext cx="349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例 </a:t>
            </a:r>
            <a:r>
              <a:rPr lang="en-US" altLang="ja-JP" sz="2400"/>
              <a:t>: </a:t>
            </a:r>
            <a:r>
              <a:rPr lang="ja-JP" altLang="en-US" sz="2400"/>
              <a:t> 7</a:t>
            </a:r>
            <a:r>
              <a:rPr lang="en-US" altLang="ja-JP" sz="2400"/>
              <a:t> </a:t>
            </a:r>
            <a:r>
              <a:rPr lang="ja-JP" altLang="en-US" sz="2400"/>
              <a:t>番地にデータを書く</a:t>
            </a:r>
          </a:p>
        </p:txBody>
      </p:sp>
      <p:sp>
        <p:nvSpPr>
          <p:cNvPr id="526406" name="AutoShape 70"/>
          <p:cNvSpPr>
            <a:spLocks noChangeArrowheads="1"/>
          </p:cNvSpPr>
          <p:nvPr/>
        </p:nvSpPr>
        <p:spPr bwMode="auto">
          <a:xfrm>
            <a:off x="4114800" y="5410200"/>
            <a:ext cx="1295400" cy="685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20488" name="AutoShape 86"/>
          <p:cNvSpPr>
            <a:spLocks noChangeArrowheads="1"/>
          </p:cNvSpPr>
          <p:nvPr/>
        </p:nvSpPr>
        <p:spPr bwMode="auto">
          <a:xfrm>
            <a:off x="304800" y="62484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499715" name="Group 3"/>
          <p:cNvGraphicFramePr>
            <a:graphicFrameLocks noGrp="1"/>
          </p:cNvGraphicFramePr>
          <p:nvPr/>
        </p:nvGraphicFramePr>
        <p:xfrm>
          <a:off x="4267200" y="2286000"/>
          <a:ext cx="1066800" cy="3678241"/>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0412">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4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0518" name="Text Box 32"/>
          <p:cNvSpPr txBox="1">
            <a:spLocks noChangeArrowheads="1"/>
          </p:cNvSpPr>
          <p:nvPr/>
        </p:nvSpPr>
        <p:spPr bwMode="auto">
          <a:xfrm>
            <a:off x="4267200" y="1752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26472" name="Group 136"/>
          <p:cNvGraphicFramePr>
            <a:graphicFrameLocks noGrp="1"/>
          </p:cNvGraphicFramePr>
          <p:nvPr/>
        </p:nvGraphicFramePr>
        <p:xfrm>
          <a:off x="6553200" y="2286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0548" name="Text Box 62"/>
          <p:cNvSpPr txBox="1">
            <a:spLocks noChangeArrowheads="1"/>
          </p:cNvSpPr>
          <p:nvPr/>
        </p:nvSpPr>
        <p:spPr bwMode="auto">
          <a:xfrm>
            <a:off x="6553200" y="1752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26544" name="Group 208"/>
          <p:cNvGraphicFramePr>
            <a:graphicFrameLocks noGrp="1"/>
          </p:cNvGraphicFramePr>
          <p:nvPr/>
        </p:nvGraphicFramePr>
        <p:xfrm>
          <a:off x="80010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26523" name="Line 187"/>
          <p:cNvSpPr>
            <a:spLocks noChangeShapeType="1"/>
          </p:cNvSpPr>
          <p:nvPr/>
        </p:nvSpPr>
        <p:spPr bwMode="auto">
          <a:xfrm>
            <a:off x="5334000" y="57150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26548" name="Group 212"/>
          <p:cNvGraphicFramePr>
            <a:graphicFrameLocks noGrp="1"/>
          </p:cNvGraphicFramePr>
          <p:nvPr/>
        </p:nvGraphicFramePr>
        <p:xfrm>
          <a:off x="5715000" y="2286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7"/>
                  </a:ext>
                </a:extLst>
              </a:tr>
            </a:tbl>
          </a:graphicData>
        </a:graphic>
      </p:graphicFrame>
      <p:grpSp>
        <p:nvGrpSpPr>
          <p:cNvPr id="526550" name="Group 214"/>
          <p:cNvGrpSpPr>
            <a:grpSpLocks/>
          </p:cNvGrpSpPr>
          <p:nvPr/>
        </p:nvGrpSpPr>
        <p:grpSpPr bwMode="auto">
          <a:xfrm>
            <a:off x="7620000" y="3886200"/>
            <a:ext cx="381000" cy="457200"/>
            <a:chOff x="4800" y="2448"/>
            <a:chExt cx="240" cy="288"/>
          </a:xfrm>
        </p:grpSpPr>
        <p:sp>
          <p:nvSpPr>
            <p:cNvPr id="20592" name="Line 210"/>
            <p:cNvSpPr>
              <a:spLocks noChangeShapeType="1"/>
            </p:cNvSpPr>
            <p:nvPr/>
          </p:nvSpPr>
          <p:spPr bwMode="auto">
            <a:xfrm>
              <a:off x="4800" y="2448"/>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0593" name="Line 211"/>
            <p:cNvSpPr>
              <a:spLocks noChangeShapeType="1"/>
            </p:cNvSpPr>
            <p:nvPr/>
          </p:nvSpPr>
          <p:spPr bwMode="auto">
            <a:xfrm flipV="1">
              <a:off x="4800" y="2448"/>
              <a:ext cx="240" cy="288"/>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526549" name="AutoShape 213"/>
          <p:cNvSpPr>
            <a:spLocks noChangeArrowheads="1"/>
          </p:cNvSpPr>
          <p:nvPr/>
        </p:nvSpPr>
        <p:spPr bwMode="auto">
          <a:xfrm>
            <a:off x="6400800" y="3581400"/>
            <a:ext cx="1295400" cy="1066800"/>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6406"/>
                                        </p:tgtEl>
                                        <p:attrNameLst>
                                          <p:attrName>style.visibility</p:attrName>
                                        </p:attrNameLst>
                                      </p:cBhvr>
                                      <p:to>
                                        <p:strVal val="visible"/>
                                      </p:to>
                                    </p:set>
                                    <p:animEffect transition="in" filter="checkerboard(across)">
                                      <p:cBhvr>
                                        <p:cTn id="7" dur="500"/>
                                        <p:tgtEl>
                                          <p:spTgt spid="526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26549"/>
                                        </p:tgtEl>
                                        <p:attrNameLst>
                                          <p:attrName>style.visibility</p:attrName>
                                        </p:attrNameLst>
                                      </p:cBhvr>
                                      <p:to>
                                        <p:strVal val="visible"/>
                                      </p:to>
                                    </p:set>
                                    <p:animEffect transition="in" filter="checkerboard(across)">
                                      <p:cBhvr>
                                        <p:cTn id="12" dur="500"/>
                                        <p:tgtEl>
                                          <p:spTgt spid="5265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26523"/>
                                        </p:tgtEl>
                                        <p:attrNameLst>
                                          <p:attrName>style.visibility</p:attrName>
                                        </p:attrNameLst>
                                      </p:cBhvr>
                                      <p:to>
                                        <p:strVal val="visible"/>
                                      </p:to>
                                    </p:set>
                                    <p:animEffect transition="in" filter="wipe(left)">
                                      <p:cBhvr>
                                        <p:cTn id="17" dur="500"/>
                                        <p:tgtEl>
                                          <p:spTgt spid="526523"/>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26548"/>
                                        </p:tgtEl>
                                        <p:attrNameLst>
                                          <p:attrName>style.visibility</p:attrName>
                                        </p:attrNameLst>
                                      </p:cBhvr>
                                      <p:to>
                                        <p:strVal val="visible"/>
                                      </p:to>
                                    </p:set>
                                    <p:animEffect transition="in" filter="wipe(left)">
                                      <p:cBhvr>
                                        <p:cTn id="21" dur="500"/>
                                        <p:tgtEl>
                                          <p:spTgt spid="5265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526550"/>
                                        </p:tgtEl>
                                        <p:attrNameLst>
                                          <p:attrName>style.visibility</p:attrName>
                                        </p:attrNameLst>
                                      </p:cBhvr>
                                      <p:to>
                                        <p:strVal val="visible"/>
                                      </p:to>
                                    </p:set>
                                    <p:animEffect transition="in" filter="wipe(left)">
                                      <p:cBhvr>
                                        <p:cTn id="26" dur="500"/>
                                        <p:tgtEl>
                                          <p:spTgt spid="526550"/>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526544"/>
                                        </p:tgtEl>
                                        <p:attrNameLst>
                                          <p:attrName>style.visibility</p:attrName>
                                        </p:attrNameLst>
                                      </p:cBhvr>
                                      <p:to>
                                        <p:strVal val="visible"/>
                                      </p:to>
                                    </p:set>
                                    <p:animEffect transition="in" filter="wipe(left)">
                                      <p:cBhvr>
                                        <p:cTn id="30" dur="500"/>
                                        <p:tgtEl>
                                          <p:spTgt spid="526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6406" grpId="0" animBg="1"/>
      <p:bldP spid="526523" grpId="0" animBg="1"/>
      <p:bldP spid="52654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の読み書き</a:t>
            </a:r>
          </a:p>
        </p:txBody>
      </p:sp>
      <p:sp>
        <p:nvSpPr>
          <p:cNvPr id="21507" name="Rectangle 3"/>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実行中の変数値を格納</a:t>
            </a:r>
          </a:p>
          <a:p>
            <a:pPr lvl="1"/>
            <a:r>
              <a:rPr lang="en-US" altLang="ja-JP" i="1">
                <a:effectLst/>
              </a:rPr>
              <a:t>d</a:t>
            </a:r>
            <a:r>
              <a:rPr lang="en-US" altLang="ja-JP">
                <a:effectLst/>
              </a:rPr>
              <a:t> </a:t>
            </a:r>
            <a:r>
              <a:rPr lang="ja-JP" altLang="en-US">
                <a:effectLst/>
              </a:rPr>
              <a:t>番地のデータをスタックに積む</a:t>
            </a:r>
          </a:p>
          <a:p>
            <a:endParaRPr lang="ja-JP" altLang="en-US" sz="2800">
              <a:effectLst/>
            </a:endParaRPr>
          </a:p>
          <a:p>
            <a:endParaRPr lang="ja-JP" altLang="en-US" sz="2800">
              <a:effectLst/>
            </a:endParaRPr>
          </a:p>
          <a:p>
            <a:pPr lvl="1"/>
            <a:r>
              <a:rPr lang="ja-JP" altLang="en-US">
                <a:effectLst/>
              </a:rPr>
              <a:t>スタックのデータを </a:t>
            </a:r>
            <a:r>
              <a:rPr lang="en-US" altLang="ja-JP" i="1">
                <a:effectLst/>
              </a:rPr>
              <a:t>d</a:t>
            </a:r>
            <a:r>
              <a:rPr lang="en-US" altLang="ja-JP">
                <a:effectLst/>
              </a:rPr>
              <a:t> </a:t>
            </a:r>
            <a:r>
              <a:rPr lang="ja-JP" altLang="en-US">
                <a:effectLst/>
              </a:rPr>
              <a:t>番地に書き込む</a:t>
            </a:r>
          </a:p>
        </p:txBody>
      </p:sp>
      <p:sp>
        <p:nvSpPr>
          <p:cNvPr id="500740" name="Rectangle 4"/>
          <p:cNvSpPr>
            <a:spLocks noChangeArrowheads="1"/>
          </p:cNvSpPr>
          <p:nvPr/>
        </p:nvSpPr>
        <p:spPr bwMode="auto">
          <a:xfrm>
            <a:off x="1600200" y="2667000"/>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a:t>
            </a:r>
            <a:r>
              <a:rPr lang="en-US" altLang="ja-JP" sz="2800" i="1"/>
              <a:t>d</a:t>
            </a:r>
          </a:p>
        </p:txBody>
      </p:sp>
      <p:sp>
        <p:nvSpPr>
          <p:cNvPr id="500741" name="Rectangle 5"/>
          <p:cNvSpPr>
            <a:spLocks noChangeArrowheads="1"/>
          </p:cNvSpPr>
          <p:nvPr/>
        </p:nvSpPr>
        <p:spPr bwMode="auto">
          <a:xfrm>
            <a:off x="4953000" y="2667000"/>
            <a:ext cx="3124200" cy="91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t>
            </a:r>
            <a:r>
              <a:rPr lang="en-US" altLang="ja-JP" sz="2800" i="1"/>
              <a:t>d</a:t>
            </a:r>
          </a:p>
          <a:p>
            <a:pPr eaLnBrk="1" hangingPunct="1">
              <a:spcBef>
                <a:spcPct val="0"/>
              </a:spcBef>
              <a:buClrTx/>
              <a:buSzTx/>
              <a:buFontTx/>
              <a:buNone/>
            </a:pPr>
            <a:r>
              <a:rPr lang="en-US" altLang="ja-JP" sz="2800"/>
              <a:t>LOAD</a:t>
            </a:r>
          </a:p>
        </p:txBody>
      </p:sp>
      <p:sp>
        <p:nvSpPr>
          <p:cNvPr id="500742" name="Rectangle 6"/>
          <p:cNvSpPr>
            <a:spLocks noChangeArrowheads="1"/>
          </p:cNvSpPr>
          <p:nvPr/>
        </p:nvSpPr>
        <p:spPr bwMode="auto">
          <a:xfrm>
            <a:off x="4953000" y="4114800"/>
            <a:ext cx="3124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a:t>
            </a:r>
            <a:r>
              <a:rPr lang="ja-JP" altLang="en-US" sz="2800"/>
              <a:t> </a:t>
            </a:r>
            <a:r>
              <a:rPr lang="en-US" altLang="ja-JP" sz="2800" i="1"/>
              <a:t>d</a:t>
            </a:r>
          </a:p>
          <a:p>
            <a:pPr eaLnBrk="1" hangingPunct="1">
              <a:spcBef>
                <a:spcPct val="0"/>
              </a:spcBef>
              <a:buClrTx/>
              <a:buSzTx/>
              <a:buFontTx/>
              <a:buNone/>
            </a:pPr>
            <a:r>
              <a:rPr lang="ja-JP" altLang="en-US" sz="2400"/>
              <a:t>データをスタックに積む</a:t>
            </a:r>
          </a:p>
          <a:p>
            <a:pPr eaLnBrk="1" hangingPunct="1">
              <a:spcBef>
                <a:spcPct val="0"/>
              </a:spcBef>
              <a:buClrTx/>
              <a:buSzTx/>
              <a:buFontTx/>
              <a:buNone/>
            </a:pPr>
            <a:r>
              <a:rPr lang="en-US" altLang="ja-JP" sz="2800"/>
              <a:t>ASSGN</a:t>
            </a:r>
          </a:p>
          <a:p>
            <a:pPr eaLnBrk="1" hangingPunct="1">
              <a:spcBef>
                <a:spcPct val="0"/>
              </a:spcBef>
              <a:buClrTx/>
              <a:buSzTx/>
              <a:buFontTx/>
              <a:buNone/>
            </a:pPr>
            <a:r>
              <a:rPr lang="en-US" altLang="ja-JP" sz="2800"/>
              <a:t>REMOVE</a:t>
            </a:r>
          </a:p>
        </p:txBody>
      </p:sp>
      <p:sp>
        <p:nvSpPr>
          <p:cNvPr id="500743" name="Rectangle 7"/>
          <p:cNvSpPr>
            <a:spLocks noChangeArrowheads="1"/>
          </p:cNvSpPr>
          <p:nvPr/>
        </p:nvSpPr>
        <p:spPr bwMode="auto">
          <a:xfrm>
            <a:off x="1600200" y="4114800"/>
            <a:ext cx="31242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データをスタックに積む</a:t>
            </a:r>
          </a:p>
          <a:p>
            <a:pPr eaLnBrk="1" hangingPunct="1">
              <a:spcBef>
                <a:spcPct val="0"/>
              </a:spcBef>
              <a:buClrTx/>
              <a:buSzTx/>
              <a:buFontTx/>
              <a:buNone/>
            </a:pPr>
            <a:r>
              <a:rPr lang="en-US" altLang="ja-JP" sz="2800"/>
              <a:t>POP </a:t>
            </a:r>
            <a:r>
              <a:rPr lang="en-US" altLang="ja-JP" sz="2800" i="1"/>
              <a:t>d</a:t>
            </a:r>
          </a:p>
        </p:txBody>
      </p:sp>
      <p:grpSp>
        <p:nvGrpSpPr>
          <p:cNvPr id="500744" name="グループ化 3"/>
          <p:cNvGrpSpPr>
            <a:grpSpLocks/>
          </p:cNvGrpSpPr>
          <p:nvPr/>
        </p:nvGrpSpPr>
        <p:grpSpPr bwMode="auto">
          <a:xfrm>
            <a:off x="1752600" y="5257800"/>
            <a:ext cx="2470150" cy="1295400"/>
            <a:chOff x="1752600" y="5369169"/>
            <a:chExt cx="2470760" cy="1295517"/>
          </a:xfrm>
        </p:grpSpPr>
        <p:sp>
          <p:nvSpPr>
            <p:cNvPr id="21514" name="テキスト ボックス 1"/>
            <p:cNvSpPr txBox="1">
              <a:spLocks noChangeArrowheads="1"/>
            </p:cNvSpPr>
            <p:nvPr/>
          </p:nvSpPr>
          <p:spPr bwMode="auto">
            <a:xfrm>
              <a:off x="1752600" y="5718450"/>
              <a:ext cx="2470760" cy="946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コンパイル時に</a:t>
              </a:r>
              <a:endParaRPr lang="en-US" altLang="ja-JP" sz="2800"/>
            </a:p>
            <a:p>
              <a:pPr eaLnBrk="1" hangingPunct="1">
                <a:spcBef>
                  <a:spcPct val="0"/>
                </a:spcBef>
                <a:buClrTx/>
                <a:buSzTx/>
                <a:buFontTx/>
                <a:buNone/>
              </a:pPr>
              <a:r>
                <a:rPr lang="ja-JP" altLang="en-US" sz="2800"/>
                <a:t>番地が必要</a:t>
              </a:r>
            </a:p>
          </p:txBody>
        </p:sp>
        <p:sp>
          <p:nvSpPr>
            <p:cNvPr id="3" name="上矢印 2"/>
            <p:cNvSpPr/>
            <p:nvPr/>
          </p:nvSpPr>
          <p:spPr bwMode="auto">
            <a:xfrm>
              <a:off x="2900646" y="5369169"/>
              <a:ext cx="342985" cy="384210"/>
            </a:xfrm>
            <a:prstGeom prst="upArrow">
              <a:avLst/>
            </a:prstGeom>
            <a:noFill/>
            <a:ln w="9525" cap="flat" cmpd="sng" algn="ctr">
              <a:solidFill>
                <a:schemeClr val="tx1"/>
              </a:solidFill>
              <a:prstDash val="solid"/>
              <a:round/>
              <a:headEnd type="none" w="med" len="med"/>
              <a:tailEnd type="none" w="med" len="med"/>
            </a:ln>
            <a:effectLst/>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sp>
        <p:nvSpPr>
          <p:cNvPr id="500747" name="AutoShape 11"/>
          <p:cNvSpPr>
            <a:spLocks noChangeArrowheads="1"/>
          </p:cNvSpPr>
          <p:nvPr/>
        </p:nvSpPr>
        <p:spPr bwMode="auto">
          <a:xfrm>
            <a:off x="1524000" y="2590800"/>
            <a:ext cx="3276600" cy="2667000"/>
          </a:xfrm>
          <a:prstGeom prst="roundRect">
            <a:avLst>
              <a:gd name="adj" fmla="val 16667"/>
            </a:avLst>
          </a:prstGeom>
          <a:noFill/>
          <a:ln w="28575">
            <a:solidFill>
              <a:srgbClr val="FF99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0740"/>
                                        </p:tgtEl>
                                        <p:attrNameLst>
                                          <p:attrName>style.visibility</p:attrName>
                                        </p:attrNameLst>
                                      </p:cBhvr>
                                      <p:to>
                                        <p:strVal val="visible"/>
                                      </p:to>
                                    </p:set>
                                    <p:animEffect transition="in" filter="checkerboard(across)">
                                      <p:cBhvr>
                                        <p:cTn id="7" dur="500"/>
                                        <p:tgtEl>
                                          <p:spTgt spid="500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0741"/>
                                        </p:tgtEl>
                                        <p:attrNameLst>
                                          <p:attrName>style.visibility</p:attrName>
                                        </p:attrNameLst>
                                      </p:cBhvr>
                                      <p:to>
                                        <p:strVal val="visible"/>
                                      </p:to>
                                    </p:set>
                                    <p:animEffect transition="in" filter="checkerboard(across)">
                                      <p:cBhvr>
                                        <p:cTn id="12" dur="500"/>
                                        <p:tgtEl>
                                          <p:spTgt spid="5007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0743"/>
                                        </p:tgtEl>
                                        <p:attrNameLst>
                                          <p:attrName>style.visibility</p:attrName>
                                        </p:attrNameLst>
                                      </p:cBhvr>
                                      <p:to>
                                        <p:strVal val="visible"/>
                                      </p:to>
                                    </p:set>
                                    <p:animEffect transition="in" filter="checkerboard(across)">
                                      <p:cBhvr>
                                        <p:cTn id="17" dur="500"/>
                                        <p:tgtEl>
                                          <p:spTgt spid="5007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00742"/>
                                        </p:tgtEl>
                                        <p:attrNameLst>
                                          <p:attrName>style.visibility</p:attrName>
                                        </p:attrNameLst>
                                      </p:cBhvr>
                                      <p:to>
                                        <p:strVal val="visible"/>
                                      </p:to>
                                    </p:set>
                                    <p:animEffect transition="in" filter="checkerboard(across)">
                                      <p:cBhvr>
                                        <p:cTn id="22" dur="500"/>
                                        <p:tgtEl>
                                          <p:spTgt spid="5007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00747"/>
                                        </p:tgtEl>
                                        <p:attrNameLst>
                                          <p:attrName>style.visibility</p:attrName>
                                        </p:attrNameLst>
                                      </p:cBhvr>
                                      <p:to>
                                        <p:strVal val="visible"/>
                                      </p:to>
                                    </p:set>
                                    <p:animEffect transition="in" filter="checkerboard(across)">
                                      <p:cBhvr>
                                        <p:cTn id="27" dur="500"/>
                                        <p:tgtEl>
                                          <p:spTgt spid="500747"/>
                                        </p:tgtEl>
                                      </p:cBhvr>
                                    </p:animEffect>
                                  </p:childTnLst>
                                </p:cTn>
                              </p:par>
                            </p:childTnLst>
                          </p:cTn>
                        </p:par>
                        <p:par>
                          <p:cTn id="28" fill="hold" nodeType="afterGroup">
                            <p:stCondLst>
                              <p:cond delay="500"/>
                            </p:stCondLst>
                            <p:childTnLst>
                              <p:par>
                                <p:cTn id="29" presetID="5" presetClass="entr" presetSubtype="10" fill="hold" nodeType="afterEffect">
                                  <p:stCondLst>
                                    <p:cond delay="0"/>
                                  </p:stCondLst>
                                  <p:childTnLst>
                                    <p:set>
                                      <p:cBhvr>
                                        <p:cTn id="30" dur="1" fill="hold">
                                          <p:stCondLst>
                                            <p:cond delay="0"/>
                                          </p:stCondLst>
                                        </p:cTn>
                                        <p:tgtEl>
                                          <p:spTgt spid="500744"/>
                                        </p:tgtEl>
                                        <p:attrNameLst>
                                          <p:attrName>style.visibility</p:attrName>
                                        </p:attrNameLst>
                                      </p:cBhvr>
                                      <p:to>
                                        <p:strVal val="visible"/>
                                      </p:to>
                                    </p:set>
                                    <p:animEffect transition="in" filter="checkerboard(across)">
                                      <p:cBhvr>
                                        <p:cTn id="31" dur="500"/>
                                        <p:tgtEl>
                                          <p:spTgt spid="5007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40" grpId="0" animBg="1" autoUpdateAnimBg="0"/>
      <p:bldP spid="500741" grpId="0" animBg="1" autoUpdateAnimBg="0"/>
      <p:bldP spid="500742" grpId="0" animBg="1" autoUpdateAnimBg="0"/>
      <p:bldP spid="500743" grpId="0" animBg="1" autoUpdateAnimBg="0"/>
      <p:bldP spid="50074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からの読み込み</a:t>
            </a:r>
            <a:br>
              <a:rPr lang="ja-JP" altLang="en-US">
                <a:effectLst/>
              </a:rPr>
            </a:br>
            <a:r>
              <a:rPr lang="en-US" altLang="ja-JP" sz="4000">
                <a:effectLst/>
              </a:rPr>
              <a:t>PUSH </a:t>
            </a:r>
            <a:r>
              <a:rPr lang="ja-JP" altLang="en-US" sz="4000">
                <a:effectLst/>
              </a:rPr>
              <a:t>と </a:t>
            </a:r>
            <a:r>
              <a:rPr lang="en-US" altLang="ja-JP" sz="4000">
                <a:effectLst/>
              </a:rPr>
              <a:t>PUSHI+LOAD</a:t>
            </a:r>
          </a:p>
        </p:txBody>
      </p:sp>
      <p:graphicFrame>
        <p:nvGraphicFramePr>
          <p:cNvPr id="529412" name="Group 4"/>
          <p:cNvGraphicFramePr>
            <a:graphicFrameLocks noGrp="1"/>
          </p:cNvGraphicFramePr>
          <p:nvPr/>
        </p:nvGraphicFramePr>
        <p:xfrm>
          <a:off x="54864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2576"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29472" name="Rectangle 4"/>
          <p:cNvSpPr>
            <a:spLocks noChangeArrowheads="1"/>
          </p:cNvSpPr>
          <p:nvPr/>
        </p:nvSpPr>
        <p:spPr bwMode="auto">
          <a:xfrm>
            <a:off x="762000" y="5334000"/>
            <a:ext cx="2209800" cy="99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2</a:t>
            </a:r>
          </a:p>
          <a:p>
            <a:pPr eaLnBrk="1" hangingPunct="1">
              <a:spcBef>
                <a:spcPct val="0"/>
              </a:spcBef>
              <a:buClrTx/>
              <a:buSzTx/>
              <a:buFontTx/>
              <a:buNone/>
            </a:pPr>
            <a:r>
              <a:rPr lang="en-US" altLang="ja-JP" sz="2800"/>
              <a:t>OUTPUT</a:t>
            </a:r>
          </a:p>
        </p:txBody>
      </p:sp>
      <p:sp>
        <p:nvSpPr>
          <p:cNvPr id="22578"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output ( x );</a:t>
            </a:r>
          </a:p>
        </p:txBody>
      </p:sp>
      <p:sp>
        <p:nvSpPr>
          <p:cNvPr id="529482" name="AutoShape 74"/>
          <p:cNvSpPr>
            <a:spLocks noChangeArrowheads="1"/>
          </p:cNvSpPr>
          <p:nvPr/>
        </p:nvSpPr>
        <p:spPr bwMode="auto">
          <a:xfrm>
            <a:off x="3048000" y="5181600"/>
            <a:ext cx="1828800" cy="533400"/>
          </a:xfrm>
          <a:prstGeom prst="wedgeRoundRectCallout">
            <a:avLst>
              <a:gd name="adj1" fmla="val -91148"/>
              <a:gd name="adj2" fmla="val 3303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x </a:t>
            </a:r>
            <a:r>
              <a:rPr lang="ja-JP" altLang="en-US" sz="2800"/>
              <a:t>の番地</a:t>
            </a:r>
          </a:p>
        </p:txBody>
      </p:sp>
      <p:sp>
        <p:nvSpPr>
          <p:cNvPr id="529483" name="Text Box 75"/>
          <p:cNvSpPr txBox="1">
            <a:spLocks noChangeArrowheads="1"/>
          </p:cNvSpPr>
          <p:nvPr/>
        </p:nvSpPr>
        <p:spPr bwMode="auto">
          <a:xfrm>
            <a:off x="1600200" y="2819400"/>
            <a:ext cx="24669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コンパイル時に</a:t>
            </a:r>
          </a:p>
          <a:p>
            <a:pPr eaLnBrk="1" hangingPunct="1">
              <a:spcBef>
                <a:spcPct val="0"/>
              </a:spcBef>
              <a:buClrTx/>
              <a:buSzTx/>
              <a:buFontTx/>
              <a:buNone/>
            </a:pPr>
            <a:r>
              <a:rPr lang="ja-JP" altLang="en-US" sz="2800"/>
              <a:t>番地が分かる</a:t>
            </a:r>
          </a:p>
        </p:txBody>
      </p:sp>
      <p:grpSp>
        <p:nvGrpSpPr>
          <p:cNvPr id="529488" name="Group 80"/>
          <p:cNvGrpSpPr>
            <a:grpSpLocks/>
          </p:cNvGrpSpPr>
          <p:nvPr/>
        </p:nvGrpSpPr>
        <p:grpSpPr bwMode="auto">
          <a:xfrm>
            <a:off x="1295400" y="3733800"/>
            <a:ext cx="2908300" cy="1052513"/>
            <a:chOff x="1104" y="3216"/>
            <a:chExt cx="1832" cy="663"/>
          </a:xfrm>
        </p:grpSpPr>
        <p:sp>
          <p:nvSpPr>
            <p:cNvPr id="22620" name="AutoShape 76"/>
            <p:cNvSpPr>
              <a:spLocks noChangeArrowheads="1"/>
            </p:cNvSpPr>
            <p:nvPr/>
          </p:nvSpPr>
          <p:spPr bwMode="auto">
            <a:xfrm>
              <a:off x="1824" y="3216"/>
              <a:ext cx="336"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22621" name="Text Box 79"/>
            <p:cNvSpPr txBox="1">
              <a:spLocks noChangeArrowheads="1"/>
            </p:cNvSpPr>
            <p:nvPr/>
          </p:nvSpPr>
          <p:spPr bwMode="auto">
            <a:xfrm>
              <a:off x="1104" y="3552"/>
              <a:ext cx="18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a:t>
              </a:r>
              <a:r>
                <a:rPr lang="ja-JP" altLang="en-US" sz="2800"/>
                <a:t>命令を使用</a:t>
              </a:r>
              <a:endParaRPr lang="en-US" altLang="ja-JP" sz="2800"/>
            </a:p>
          </p:txBody>
        </p:sp>
      </p:grpSp>
      <p:sp>
        <p:nvSpPr>
          <p:cNvPr id="529489" name="AutoShape 81"/>
          <p:cNvSpPr>
            <a:spLocks noChangeArrowheads="1"/>
          </p:cNvSpPr>
          <p:nvPr/>
        </p:nvSpPr>
        <p:spPr bwMode="auto">
          <a:xfrm>
            <a:off x="5410200" y="28956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29490" name="Group 82"/>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2612"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29520" name="AutoShape 112"/>
          <p:cNvSpPr>
            <a:spLocks noChangeArrowheads="1"/>
          </p:cNvSpPr>
          <p:nvPr/>
        </p:nvSpPr>
        <p:spPr bwMode="auto">
          <a:xfrm>
            <a:off x="304800" y="54864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529521" name="Group 113"/>
          <p:cNvGrpSpPr>
            <a:grpSpLocks/>
          </p:cNvGrpSpPr>
          <p:nvPr/>
        </p:nvGrpSpPr>
        <p:grpSpPr bwMode="auto">
          <a:xfrm>
            <a:off x="8153400" y="1981200"/>
            <a:ext cx="609600" cy="458788"/>
            <a:chOff x="5136" y="1248"/>
            <a:chExt cx="384" cy="289"/>
          </a:xfrm>
        </p:grpSpPr>
        <p:sp useBgFill="1">
          <p:nvSpPr>
            <p:cNvPr id="22615" name="Rectangle 114"/>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1</a:t>
              </a:r>
            </a:p>
          </p:txBody>
        </p:sp>
        <p:sp>
          <p:nvSpPr>
            <p:cNvPr id="22616" name="Line 115"/>
            <p:cNvSpPr>
              <a:spLocks noChangeShapeType="1"/>
            </p:cNvSpPr>
            <p:nvPr/>
          </p:nvSpPr>
          <p:spPr bwMode="auto">
            <a:xfrm>
              <a:off x="5136" y="1248"/>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2617" name="Line 116"/>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618" name="Line 117"/>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619" name="Line 118"/>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9483"/>
                                        </p:tgtEl>
                                        <p:attrNameLst>
                                          <p:attrName>style.visibility</p:attrName>
                                        </p:attrNameLst>
                                      </p:cBhvr>
                                      <p:to>
                                        <p:strVal val="visible"/>
                                      </p:to>
                                    </p:set>
                                    <p:animEffect transition="in" filter="checkerboard(across)">
                                      <p:cBhvr>
                                        <p:cTn id="7" dur="500"/>
                                        <p:tgtEl>
                                          <p:spTgt spid="5294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29488"/>
                                        </p:tgtEl>
                                        <p:attrNameLst>
                                          <p:attrName>style.visibility</p:attrName>
                                        </p:attrNameLst>
                                      </p:cBhvr>
                                      <p:to>
                                        <p:strVal val="visible"/>
                                      </p:to>
                                    </p:set>
                                    <p:animEffect transition="in" filter="wipe(up)">
                                      <p:cBhvr>
                                        <p:cTn id="12" dur="500"/>
                                        <p:tgtEl>
                                          <p:spTgt spid="5294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29472"/>
                                        </p:tgtEl>
                                        <p:attrNameLst>
                                          <p:attrName>style.visibility</p:attrName>
                                        </p:attrNameLst>
                                      </p:cBhvr>
                                      <p:to>
                                        <p:strVal val="visible"/>
                                      </p:to>
                                    </p:set>
                                    <p:animEffect transition="in" filter="checkerboard(across)">
                                      <p:cBhvr>
                                        <p:cTn id="17" dur="500"/>
                                        <p:tgtEl>
                                          <p:spTgt spid="5294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29520"/>
                                        </p:tgtEl>
                                        <p:attrNameLst>
                                          <p:attrName>style.visibility</p:attrName>
                                        </p:attrNameLst>
                                      </p:cBhvr>
                                      <p:to>
                                        <p:strVal val="visible"/>
                                      </p:to>
                                    </p:set>
                                    <p:animEffect transition="in" filter="checkerboard(across)">
                                      <p:cBhvr>
                                        <p:cTn id="22" dur="500"/>
                                        <p:tgtEl>
                                          <p:spTgt spid="52952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29482"/>
                                        </p:tgtEl>
                                        <p:attrNameLst>
                                          <p:attrName>style.visibility</p:attrName>
                                        </p:attrNameLst>
                                      </p:cBhvr>
                                      <p:to>
                                        <p:strVal val="visible"/>
                                      </p:to>
                                    </p:set>
                                    <p:animEffect transition="in" filter="checkerboard(across)">
                                      <p:cBhvr>
                                        <p:cTn id="27" dur="500"/>
                                        <p:tgtEl>
                                          <p:spTgt spid="52948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29489"/>
                                        </p:tgtEl>
                                        <p:attrNameLst>
                                          <p:attrName>style.visibility</p:attrName>
                                        </p:attrNameLst>
                                      </p:cBhvr>
                                      <p:to>
                                        <p:strVal val="visible"/>
                                      </p:to>
                                    </p:set>
                                    <p:animEffect transition="in" filter="checkerboard(across)">
                                      <p:cBhvr>
                                        <p:cTn id="32" dur="500"/>
                                        <p:tgtEl>
                                          <p:spTgt spid="5294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29521"/>
                                        </p:tgtEl>
                                        <p:attrNameLst>
                                          <p:attrName>style.visibility</p:attrName>
                                        </p:attrNameLst>
                                      </p:cBhvr>
                                      <p:to>
                                        <p:strVal val="visible"/>
                                      </p:to>
                                    </p:set>
                                    <p:animEffect transition="in" filter="checkerboard(across)">
                                      <p:cBhvr>
                                        <p:cTn id="37" dur="500"/>
                                        <p:tgtEl>
                                          <p:spTgt spid="529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9472" grpId="0" animBg="1" autoUpdateAnimBg="0"/>
      <p:bldP spid="529482" grpId="0" animBg="1" autoUpdateAnimBg="0"/>
      <p:bldP spid="529483" grpId="0" autoUpdateAnimBg="0"/>
      <p:bldP spid="529489" grpId="0" animBg="1"/>
      <p:bldP spid="5295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コンパイラの構造</a:t>
            </a:r>
          </a:p>
        </p:txBody>
      </p:sp>
      <p:sp>
        <p:nvSpPr>
          <p:cNvPr id="5123"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p>
          <a:p>
            <a:r>
              <a:rPr lang="ja-JP" altLang="en-US">
                <a:effectLst/>
              </a:rPr>
              <a:t>構文解析系</a:t>
            </a:r>
          </a:p>
          <a:p>
            <a:r>
              <a:rPr lang="ja-JP" altLang="en-US">
                <a:effectLst/>
              </a:rPr>
              <a:t>制約検査系</a:t>
            </a:r>
          </a:p>
          <a:p>
            <a:r>
              <a:rPr lang="ja-JP" altLang="en-US">
                <a:effectLst/>
              </a:rPr>
              <a:t>中間コード生成系</a:t>
            </a:r>
          </a:p>
          <a:p>
            <a:r>
              <a:rPr lang="ja-JP" altLang="en-US">
                <a:effectLst/>
              </a:rPr>
              <a:t>最適化系</a:t>
            </a:r>
          </a:p>
          <a:p>
            <a:r>
              <a:rPr lang="ja-JP" altLang="en-US">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からの読み込み</a:t>
            </a:r>
            <a:br>
              <a:rPr lang="ja-JP" altLang="en-US">
                <a:effectLst/>
              </a:rPr>
            </a:br>
            <a:r>
              <a:rPr lang="en-US" altLang="ja-JP" sz="4000">
                <a:effectLst/>
              </a:rPr>
              <a:t>PUSH </a:t>
            </a:r>
            <a:r>
              <a:rPr lang="ja-JP" altLang="en-US" sz="4000">
                <a:effectLst/>
              </a:rPr>
              <a:t>と </a:t>
            </a:r>
            <a:r>
              <a:rPr lang="en-US" altLang="ja-JP" sz="4000">
                <a:effectLst/>
              </a:rPr>
              <a:t>PUSHI+LOAD</a:t>
            </a:r>
            <a:endParaRPr lang="ja-JP" altLang="en-US" sz="4000">
              <a:effectLst/>
            </a:endParaRPr>
          </a:p>
        </p:txBody>
      </p:sp>
      <p:graphicFrame>
        <p:nvGraphicFramePr>
          <p:cNvPr id="531459" name="Group 3"/>
          <p:cNvGraphicFramePr>
            <a:graphicFrameLocks noGrp="1"/>
          </p:cNvGraphicFramePr>
          <p:nvPr/>
        </p:nvGraphicFramePr>
        <p:xfrm>
          <a:off x="54864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3600"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1517" name="Rectangle 4"/>
          <p:cNvSpPr>
            <a:spLocks noChangeArrowheads="1"/>
          </p:cNvSpPr>
          <p:nvPr/>
        </p:nvSpPr>
        <p:spPr bwMode="auto">
          <a:xfrm>
            <a:off x="762000" y="4419600"/>
            <a:ext cx="2209800" cy="2209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PUSH   0</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LOAD</a:t>
            </a:r>
          </a:p>
          <a:p>
            <a:pPr eaLnBrk="1" hangingPunct="1">
              <a:spcBef>
                <a:spcPct val="0"/>
              </a:spcBef>
              <a:buClrTx/>
              <a:buSzTx/>
              <a:buFontTx/>
              <a:buNone/>
            </a:pPr>
            <a:r>
              <a:rPr lang="en-US" altLang="ja-JP" sz="2800"/>
              <a:t>OUTPUT</a:t>
            </a:r>
          </a:p>
        </p:txBody>
      </p:sp>
      <p:sp>
        <p:nvSpPr>
          <p:cNvPr id="23602"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output ( a[</a:t>
            </a:r>
            <a:r>
              <a:rPr lang="en-US" altLang="ja-JP" sz="2800" dirty="0" err="1"/>
              <a:t>i</a:t>
            </a:r>
            <a:r>
              <a:rPr lang="en-US" altLang="ja-JP" sz="2800" dirty="0"/>
              <a:t>] );</a:t>
            </a:r>
          </a:p>
        </p:txBody>
      </p:sp>
      <p:sp>
        <p:nvSpPr>
          <p:cNvPr id="531521" name="Text Box 65"/>
          <p:cNvSpPr txBox="1">
            <a:spLocks noChangeArrowheads="1"/>
          </p:cNvSpPr>
          <p:nvPr/>
        </p:nvSpPr>
        <p:spPr bwMode="auto">
          <a:xfrm>
            <a:off x="2209800" y="2743200"/>
            <a:ext cx="2878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 </a:t>
            </a:r>
            <a:r>
              <a:rPr lang="ja-JP" altLang="en-US"/>
              <a:t>の番地は？</a:t>
            </a:r>
          </a:p>
        </p:txBody>
      </p:sp>
      <p:sp>
        <p:nvSpPr>
          <p:cNvPr id="531524" name="Text Box 68"/>
          <p:cNvSpPr txBox="1">
            <a:spLocks noChangeArrowheads="1"/>
          </p:cNvSpPr>
          <p:nvPr/>
        </p:nvSpPr>
        <p:spPr bwMode="auto">
          <a:xfrm>
            <a:off x="2133600" y="3352800"/>
            <a:ext cx="29019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コンパイル時には</a:t>
            </a:r>
          </a:p>
          <a:p>
            <a:pPr eaLnBrk="1" hangingPunct="1">
              <a:spcBef>
                <a:spcPct val="0"/>
              </a:spcBef>
              <a:buClrTx/>
              <a:buSzTx/>
              <a:buFontTx/>
              <a:buNone/>
            </a:pPr>
            <a:r>
              <a:rPr lang="ja-JP" altLang="en-US" sz="2800"/>
              <a:t>番地が分からない</a:t>
            </a:r>
          </a:p>
        </p:txBody>
      </p:sp>
      <p:sp>
        <p:nvSpPr>
          <p:cNvPr id="531525" name="AutoShape 69"/>
          <p:cNvSpPr>
            <a:spLocks noChangeArrowheads="1"/>
          </p:cNvSpPr>
          <p:nvPr/>
        </p:nvSpPr>
        <p:spPr bwMode="auto">
          <a:xfrm>
            <a:off x="2971800" y="4343400"/>
            <a:ext cx="2209800" cy="609600"/>
          </a:xfrm>
          <a:prstGeom prst="wedgeRoundRectCallout">
            <a:avLst>
              <a:gd name="adj1" fmla="val -75792"/>
              <a:gd name="adj2" fmla="val 755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a[0] </a:t>
            </a:r>
            <a:r>
              <a:rPr lang="ja-JP" altLang="en-US" sz="2800"/>
              <a:t>の番地</a:t>
            </a:r>
          </a:p>
        </p:txBody>
      </p:sp>
      <p:sp>
        <p:nvSpPr>
          <p:cNvPr id="531526" name="AutoShape 70"/>
          <p:cNvSpPr>
            <a:spLocks noChangeArrowheads="1"/>
          </p:cNvSpPr>
          <p:nvPr/>
        </p:nvSpPr>
        <p:spPr bwMode="auto">
          <a:xfrm>
            <a:off x="2971800" y="5105400"/>
            <a:ext cx="2209800" cy="609600"/>
          </a:xfrm>
          <a:prstGeom prst="wedgeRoundRectCallout">
            <a:avLst>
              <a:gd name="adj1" fmla="val -73778"/>
              <a:gd name="adj2" fmla="val -42185"/>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531527" name="AutoShape 71"/>
          <p:cNvSpPr>
            <a:spLocks noChangeArrowheads="1"/>
          </p:cNvSpPr>
          <p:nvPr/>
        </p:nvSpPr>
        <p:spPr bwMode="auto">
          <a:xfrm>
            <a:off x="304800" y="50292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1528" name="Group 72"/>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3637"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pSp>
        <p:nvGrpSpPr>
          <p:cNvPr id="531558" name="Group 102"/>
          <p:cNvGrpSpPr>
            <a:grpSpLocks/>
          </p:cNvGrpSpPr>
          <p:nvPr/>
        </p:nvGrpSpPr>
        <p:grpSpPr bwMode="auto">
          <a:xfrm>
            <a:off x="8153400" y="1981200"/>
            <a:ext cx="609600" cy="458788"/>
            <a:chOff x="5136" y="1248"/>
            <a:chExt cx="384" cy="289"/>
          </a:xfrm>
        </p:grpSpPr>
        <p:sp useBgFill="1">
          <p:nvSpPr>
            <p:cNvPr id="23647" name="Rectangle 103"/>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5</a:t>
              </a:r>
            </a:p>
          </p:txBody>
        </p:sp>
        <p:sp>
          <p:nvSpPr>
            <p:cNvPr id="23648" name="Line 104"/>
            <p:cNvSpPr>
              <a:spLocks noChangeShapeType="1"/>
            </p:cNvSpPr>
            <p:nvPr/>
          </p:nvSpPr>
          <p:spPr bwMode="auto">
            <a:xfrm>
              <a:off x="5136" y="1248"/>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3649" name="Line 105"/>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650" name="Line 106"/>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651" name="Line 107"/>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531564" name="Group 108"/>
          <p:cNvGrpSpPr>
            <a:grpSpLocks/>
          </p:cNvGrpSpPr>
          <p:nvPr/>
        </p:nvGrpSpPr>
        <p:grpSpPr bwMode="auto">
          <a:xfrm>
            <a:off x="8153400" y="2439988"/>
            <a:ext cx="609600" cy="458787"/>
            <a:chOff x="5136" y="1537"/>
            <a:chExt cx="384" cy="289"/>
          </a:xfrm>
        </p:grpSpPr>
        <p:sp useBgFill="1">
          <p:nvSpPr>
            <p:cNvPr id="23642" name="Rectangle 109"/>
            <p:cNvSpPr>
              <a:spLocks noChangeArrowheads="1"/>
            </p:cNvSpPr>
            <p:nvPr/>
          </p:nvSpPr>
          <p:spPr bwMode="auto">
            <a:xfrm>
              <a:off x="5136" y="1537"/>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2</a:t>
              </a:r>
            </a:p>
          </p:txBody>
        </p:sp>
        <p:sp>
          <p:nvSpPr>
            <p:cNvPr id="23643" name="Line 110"/>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3644" name="Line 111"/>
            <p:cNvSpPr>
              <a:spLocks noChangeShapeType="1"/>
            </p:cNvSpPr>
            <p:nvPr/>
          </p:nvSpPr>
          <p:spPr bwMode="auto">
            <a:xfrm>
              <a:off x="5136" y="1826"/>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3645" name="Line 112"/>
            <p:cNvSpPr>
              <a:spLocks noChangeShapeType="1"/>
            </p:cNvSpPr>
            <p:nvPr/>
          </p:nvSpPr>
          <p:spPr bwMode="auto">
            <a:xfrm>
              <a:off x="5136" y="1537"/>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3646" name="Line 113"/>
            <p:cNvSpPr>
              <a:spLocks noChangeShapeType="1"/>
            </p:cNvSpPr>
            <p:nvPr/>
          </p:nvSpPr>
          <p:spPr bwMode="auto">
            <a:xfrm>
              <a:off x="5520" y="15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531570" name="AutoShape 114"/>
          <p:cNvSpPr>
            <a:spLocks noChangeArrowheads="1"/>
          </p:cNvSpPr>
          <p:nvPr/>
        </p:nvSpPr>
        <p:spPr bwMode="auto">
          <a:xfrm>
            <a:off x="5410200" y="4267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31571" name="AutoShape 115"/>
          <p:cNvSpPr>
            <a:spLocks noChangeArrowheads="1"/>
          </p:cNvSpPr>
          <p:nvPr/>
        </p:nvSpPr>
        <p:spPr bwMode="auto">
          <a:xfrm>
            <a:off x="5410200" y="1981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1521"/>
                                        </p:tgtEl>
                                        <p:attrNameLst>
                                          <p:attrName>style.visibility</p:attrName>
                                        </p:attrNameLst>
                                      </p:cBhvr>
                                      <p:to>
                                        <p:strVal val="visible"/>
                                      </p:to>
                                    </p:set>
                                    <p:animEffect transition="in" filter="checkerboard(across)">
                                      <p:cBhvr>
                                        <p:cTn id="7" dur="500"/>
                                        <p:tgtEl>
                                          <p:spTgt spid="5315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1524"/>
                                        </p:tgtEl>
                                        <p:attrNameLst>
                                          <p:attrName>style.visibility</p:attrName>
                                        </p:attrNameLst>
                                      </p:cBhvr>
                                      <p:to>
                                        <p:strVal val="visible"/>
                                      </p:to>
                                    </p:set>
                                    <p:animEffect transition="in" filter="checkerboard(across)">
                                      <p:cBhvr>
                                        <p:cTn id="12" dur="500"/>
                                        <p:tgtEl>
                                          <p:spTgt spid="5315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31517"/>
                                        </p:tgtEl>
                                        <p:attrNameLst>
                                          <p:attrName>style.visibility</p:attrName>
                                        </p:attrNameLst>
                                      </p:cBhvr>
                                      <p:to>
                                        <p:strVal val="visible"/>
                                      </p:to>
                                    </p:set>
                                    <p:animEffect transition="in" filter="checkerboard(across)">
                                      <p:cBhvr>
                                        <p:cTn id="17" dur="500"/>
                                        <p:tgtEl>
                                          <p:spTgt spid="5315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31527"/>
                                        </p:tgtEl>
                                        <p:attrNameLst>
                                          <p:attrName>style.visibility</p:attrName>
                                        </p:attrNameLst>
                                      </p:cBhvr>
                                      <p:to>
                                        <p:strVal val="visible"/>
                                      </p:to>
                                    </p:set>
                                    <p:animEffect transition="in" filter="checkerboard(across)">
                                      <p:cBhvr>
                                        <p:cTn id="22" dur="500"/>
                                        <p:tgtEl>
                                          <p:spTgt spid="53152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31525"/>
                                        </p:tgtEl>
                                        <p:attrNameLst>
                                          <p:attrName>style.visibility</p:attrName>
                                        </p:attrNameLst>
                                      </p:cBhvr>
                                      <p:to>
                                        <p:strVal val="visible"/>
                                      </p:to>
                                    </p:set>
                                    <p:animEffect transition="in" filter="checkerboard(across)">
                                      <p:cBhvr>
                                        <p:cTn id="27" dur="500"/>
                                        <p:tgtEl>
                                          <p:spTgt spid="5315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31570"/>
                                        </p:tgtEl>
                                        <p:attrNameLst>
                                          <p:attrName>style.visibility</p:attrName>
                                        </p:attrNameLst>
                                      </p:cBhvr>
                                      <p:to>
                                        <p:strVal val="visible"/>
                                      </p:to>
                                    </p:set>
                                    <p:animEffect transition="in" filter="checkerboard(across)">
                                      <p:cBhvr>
                                        <p:cTn id="32" dur="500"/>
                                        <p:tgtEl>
                                          <p:spTgt spid="53157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31558"/>
                                        </p:tgtEl>
                                        <p:attrNameLst>
                                          <p:attrName>style.visibility</p:attrName>
                                        </p:attrNameLst>
                                      </p:cBhvr>
                                      <p:to>
                                        <p:strVal val="visible"/>
                                      </p:to>
                                    </p:set>
                                    <p:animEffect transition="in" filter="checkerboard(across)">
                                      <p:cBhvr>
                                        <p:cTn id="37" dur="500"/>
                                        <p:tgtEl>
                                          <p:spTgt spid="5315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531526"/>
                                        </p:tgtEl>
                                        <p:attrNameLst>
                                          <p:attrName>style.visibility</p:attrName>
                                        </p:attrNameLst>
                                      </p:cBhvr>
                                      <p:to>
                                        <p:strVal val="visible"/>
                                      </p:to>
                                    </p:set>
                                    <p:animEffect transition="in" filter="checkerboard(across)">
                                      <p:cBhvr>
                                        <p:cTn id="42" dur="500"/>
                                        <p:tgtEl>
                                          <p:spTgt spid="53152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531571"/>
                                        </p:tgtEl>
                                        <p:attrNameLst>
                                          <p:attrName>style.visibility</p:attrName>
                                        </p:attrNameLst>
                                      </p:cBhvr>
                                      <p:to>
                                        <p:strVal val="visible"/>
                                      </p:to>
                                    </p:set>
                                    <p:animEffect transition="in" filter="checkerboard(across)">
                                      <p:cBhvr>
                                        <p:cTn id="47" dur="500"/>
                                        <p:tgtEl>
                                          <p:spTgt spid="53157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531564"/>
                                        </p:tgtEl>
                                        <p:attrNameLst>
                                          <p:attrName>style.visibility</p:attrName>
                                        </p:attrNameLst>
                                      </p:cBhvr>
                                      <p:to>
                                        <p:strVal val="visible"/>
                                      </p:to>
                                    </p:set>
                                    <p:animEffect transition="in" filter="checkerboard(across)">
                                      <p:cBhvr>
                                        <p:cTn id="52" dur="500"/>
                                        <p:tgtEl>
                                          <p:spTgt spid="531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517" grpId="0" animBg="1" autoUpdateAnimBg="0"/>
      <p:bldP spid="531521" grpId="0" autoUpdateAnimBg="0"/>
      <p:bldP spid="531524" grpId="0" autoUpdateAnimBg="0"/>
      <p:bldP spid="531525" grpId="0" animBg="1" autoUpdateAnimBg="0"/>
      <p:bldP spid="531526" grpId="0" animBg="1" autoUpdateAnimBg="0"/>
      <p:bldP spid="531527" grpId="0" animBg="1"/>
      <p:bldP spid="531570" grpId="0" animBg="1"/>
      <p:bldP spid="53157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からの読み込み</a:t>
            </a:r>
            <a:br>
              <a:rPr lang="ja-JP" altLang="en-US">
                <a:effectLst/>
              </a:rPr>
            </a:br>
            <a:r>
              <a:rPr lang="en-US" altLang="ja-JP" sz="4000">
                <a:effectLst/>
              </a:rPr>
              <a:t>PUSH </a:t>
            </a:r>
            <a:r>
              <a:rPr lang="ja-JP" altLang="en-US" sz="4000">
                <a:effectLst/>
              </a:rPr>
              <a:t>と </a:t>
            </a:r>
            <a:r>
              <a:rPr lang="en-US" altLang="ja-JP" sz="4000">
                <a:effectLst/>
              </a:rPr>
              <a:t>PUSHI+LOAD</a:t>
            </a:r>
            <a:endParaRPr lang="ja-JP" altLang="en-US" sz="4000">
              <a:effectLst/>
            </a:endParaRPr>
          </a:p>
        </p:txBody>
      </p:sp>
      <p:graphicFrame>
        <p:nvGraphicFramePr>
          <p:cNvPr id="534531" name="Group 3"/>
          <p:cNvGraphicFramePr>
            <a:graphicFrameLocks noGrp="1"/>
          </p:cNvGraphicFramePr>
          <p:nvPr/>
        </p:nvGraphicFramePr>
        <p:xfrm>
          <a:off x="54864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4624"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24625" name="Rectangle 4"/>
          <p:cNvSpPr>
            <a:spLocks noChangeArrowheads="1"/>
          </p:cNvSpPr>
          <p:nvPr/>
        </p:nvSpPr>
        <p:spPr bwMode="auto">
          <a:xfrm>
            <a:off x="762000" y="4419600"/>
            <a:ext cx="2209800" cy="2209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PUSH   0</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LOAD</a:t>
            </a:r>
          </a:p>
          <a:p>
            <a:pPr eaLnBrk="1" hangingPunct="1">
              <a:spcBef>
                <a:spcPct val="0"/>
              </a:spcBef>
              <a:buClrTx/>
              <a:buSzTx/>
              <a:buFontTx/>
              <a:buNone/>
            </a:pPr>
            <a:r>
              <a:rPr lang="en-US" altLang="ja-JP" sz="2800"/>
              <a:t>OUTPUT</a:t>
            </a:r>
          </a:p>
        </p:txBody>
      </p:sp>
      <p:sp>
        <p:nvSpPr>
          <p:cNvPr id="24626"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output ( a[</a:t>
            </a:r>
            <a:r>
              <a:rPr lang="en-US" altLang="ja-JP" sz="2800" dirty="0" err="1"/>
              <a:t>i</a:t>
            </a:r>
            <a:r>
              <a:rPr lang="en-US" altLang="ja-JP" sz="2800" dirty="0"/>
              <a:t>] );</a:t>
            </a:r>
          </a:p>
        </p:txBody>
      </p:sp>
      <p:sp>
        <p:nvSpPr>
          <p:cNvPr id="24627" name="Text Box 63"/>
          <p:cNvSpPr txBox="1">
            <a:spLocks noChangeArrowheads="1"/>
          </p:cNvSpPr>
          <p:nvPr/>
        </p:nvSpPr>
        <p:spPr bwMode="auto">
          <a:xfrm>
            <a:off x="2209800" y="2743200"/>
            <a:ext cx="2878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 </a:t>
            </a:r>
            <a:r>
              <a:rPr lang="ja-JP" altLang="en-US"/>
              <a:t>の番地は？</a:t>
            </a:r>
          </a:p>
        </p:txBody>
      </p:sp>
      <p:sp>
        <p:nvSpPr>
          <p:cNvPr id="24628" name="Text Box 64"/>
          <p:cNvSpPr txBox="1">
            <a:spLocks noChangeArrowheads="1"/>
          </p:cNvSpPr>
          <p:nvPr/>
        </p:nvSpPr>
        <p:spPr bwMode="auto">
          <a:xfrm>
            <a:off x="2133600" y="3352800"/>
            <a:ext cx="29019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コンパイル時には</a:t>
            </a:r>
          </a:p>
          <a:p>
            <a:pPr eaLnBrk="1" hangingPunct="1">
              <a:spcBef>
                <a:spcPct val="0"/>
              </a:spcBef>
              <a:buClrTx/>
              <a:buSzTx/>
              <a:buFontTx/>
              <a:buNone/>
            </a:pPr>
            <a:r>
              <a:rPr lang="ja-JP" altLang="en-US" sz="2800"/>
              <a:t>番地が分からない</a:t>
            </a:r>
          </a:p>
        </p:txBody>
      </p:sp>
      <p:sp>
        <p:nvSpPr>
          <p:cNvPr id="24629" name="AutoShape 65"/>
          <p:cNvSpPr>
            <a:spLocks noChangeArrowheads="1"/>
          </p:cNvSpPr>
          <p:nvPr/>
        </p:nvSpPr>
        <p:spPr bwMode="auto">
          <a:xfrm>
            <a:off x="2971800" y="4343400"/>
            <a:ext cx="2209800" cy="609600"/>
          </a:xfrm>
          <a:prstGeom prst="wedgeRoundRectCallout">
            <a:avLst>
              <a:gd name="adj1" fmla="val -76435"/>
              <a:gd name="adj2" fmla="val 755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a[0] </a:t>
            </a:r>
            <a:r>
              <a:rPr lang="ja-JP" altLang="en-US" sz="2800"/>
              <a:t>の番地</a:t>
            </a:r>
          </a:p>
        </p:txBody>
      </p:sp>
      <p:sp>
        <p:nvSpPr>
          <p:cNvPr id="24630" name="AutoShape 66"/>
          <p:cNvSpPr>
            <a:spLocks noChangeArrowheads="1"/>
          </p:cNvSpPr>
          <p:nvPr/>
        </p:nvSpPr>
        <p:spPr bwMode="auto">
          <a:xfrm>
            <a:off x="2971800" y="5105400"/>
            <a:ext cx="2209800" cy="609600"/>
          </a:xfrm>
          <a:prstGeom prst="wedgeRoundRectCallout">
            <a:avLst>
              <a:gd name="adj1" fmla="val -73778"/>
              <a:gd name="adj2" fmla="val -4192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24631" name="AutoShape 67"/>
          <p:cNvSpPr>
            <a:spLocks noChangeArrowheads="1"/>
          </p:cNvSpPr>
          <p:nvPr/>
        </p:nvSpPr>
        <p:spPr bwMode="auto">
          <a:xfrm>
            <a:off x="304800" y="54102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4596" name="Group 68"/>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4661"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pSp>
        <p:nvGrpSpPr>
          <p:cNvPr id="534644" name="Group 116"/>
          <p:cNvGrpSpPr>
            <a:grpSpLocks/>
          </p:cNvGrpSpPr>
          <p:nvPr/>
        </p:nvGrpSpPr>
        <p:grpSpPr bwMode="auto">
          <a:xfrm>
            <a:off x="8153400" y="1981200"/>
            <a:ext cx="609600" cy="917575"/>
            <a:chOff x="5136" y="1248"/>
            <a:chExt cx="384" cy="578"/>
          </a:xfrm>
        </p:grpSpPr>
        <p:grpSp>
          <p:nvGrpSpPr>
            <p:cNvPr id="24663" name="Group 98"/>
            <p:cNvGrpSpPr>
              <a:grpSpLocks/>
            </p:cNvGrpSpPr>
            <p:nvPr/>
          </p:nvGrpSpPr>
          <p:grpSpPr bwMode="auto">
            <a:xfrm>
              <a:off x="5136" y="1248"/>
              <a:ext cx="384" cy="289"/>
              <a:chOff x="5136" y="1248"/>
              <a:chExt cx="384" cy="289"/>
            </a:xfrm>
          </p:grpSpPr>
          <p:sp useBgFill="1">
            <p:nvSpPr>
              <p:cNvPr id="24670" name="Rectangle 99"/>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7</a:t>
                </a:r>
              </a:p>
            </p:txBody>
          </p:sp>
          <p:sp>
            <p:nvSpPr>
              <p:cNvPr id="24671" name="Line 100"/>
              <p:cNvSpPr>
                <a:spLocks noChangeShapeType="1"/>
              </p:cNvSpPr>
              <p:nvPr/>
            </p:nvSpPr>
            <p:spPr bwMode="auto">
              <a:xfrm>
                <a:off x="5136" y="1248"/>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4672" name="Line 101"/>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73" name="Line 102"/>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674" name="Line 103"/>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24664" name="Group 110"/>
            <p:cNvGrpSpPr>
              <a:grpSpLocks/>
            </p:cNvGrpSpPr>
            <p:nvPr/>
          </p:nvGrpSpPr>
          <p:grpSpPr bwMode="auto">
            <a:xfrm>
              <a:off x="5136" y="1537"/>
              <a:ext cx="384" cy="289"/>
              <a:chOff x="5136" y="1537"/>
              <a:chExt cx="384" cy="289"/>
            </a:xfrm>
          </p:grpSpPr>
          <p:sp useBgFill="1">
            <p:nvSpPr>
              <p:cNvPr id="24665" name="Rectangle 111"/>
              <p:cNvSpPr>
                <a:spLocks noChangeArrowheads="1"/>
              </p:cNvSpPr>
              <p:nvPr/>
            </p:nvSpPr>
            <p:spPr bwMode="auto">
              <a:xfrm>
                <a:off x="5136" y="1537"/>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24666" name="Line 112"/>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4667" name="Line 113"/>
              <p:cNvSpPr>
                <a:spLocks noChangeShapeType="1"/>
              </p:cNvSpPr>
              <p:nvPr/>
            </p:nvSpPr>
            <p:spPr bwMode="auto">
              <a:xfrm>
                <a:off x="5136" y="1826"/>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4668" name="Line 114"/>
              <p:cNvSpPr>
                <a:spLocks noChangeShapeType="1"/>
              </p:cNvSpPr>
              <p:nvPr/>
            </p:nvSpPr>
            <p:spPr bwMode="auto">
              <a:xfrm>
                <a:off x="5136" y="1537"/>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4669" name="Line 115"/>
              <p:cNvSpPr>
                <a:spLocks noChangeShapeType="1"/>
              </p:cNvSpPr>
              <p:nvPr/>
            </p:nvSpPr>
            <p:spPr bwMode="auto">
              <a:xfrm>
                <a:off x="5520" y="15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34644"/>
                                        </p:tgtEl>
                                        <p:attrNameLst>
                                          <p:attrName>style.visibility</p:attrName>
                                        </p:attrNameLst>
                                      </p:cBhvr>
                                      <p:to>
                                        <p:strVal val="visible"/>
                                      </p:to>
                                    </p:set>
                                    <p:animEffect transition="in" filter="checkerboard(across)">
                                      <p:cBhvr>
                                        <p:cTn id="7" dur="500"/>
                                        <p:tgtEl>
                                          <p:spTgt spid="534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からの読み込み</a:t>
            </a:r>
            <a:br>
              <a:rPr lang="ja-JP" altLang="en-US">
                <a:effectLst/>
              </a:rPr>
            </a:br>
            <a:r>
              <a:rPr lang="en-US" altLang="ja-JP" sz="4000">
                <a:effectLst/>
              </a:rPr>
              <a:t>PUSH </a:t>
            </a:r>
            <a:r>
              <a:rPr lang="ja-JP" altLang="en-US" sz="4000">
                <a:effectLst/>
              </a:rPr>
              <a:t>と </a:t>
            </a:r>
            <a:r>
              <a:rPr lang="en-US" altLang="ja-JP" sz="4000">
                <a:effectLst/>
              </a:rPr>
              <a:t>PUSHI+LOAD</a:t>
            </a:r>
            <a:endParaRPr lang="ja-JP" altLang="en-US" sz="4000">
              <a:effectLst/>
            </a:endParaRPr>
          </a:p>
        </p:txBody>
      </p:sp>
      <p:graphicFrame>
        <p:nvGraphicFramePr>
          <p:cNvPr id="535555" name="Group 3"/>
          <p:cNvGraphicFramePr>
            <a:graphicFrameLocks noGrp="1"/>
          </p:cNvGraphicFramePr>
          <p:nvPr/>
        </p:nvGraphicFramePr>
        <p:xfrm>
          <a:off x="54864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5648"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25649" name="Rectangle 4"/>
          <p:cNvSpPr>
            <a:spLocks noChangeArrowheads="1"/>
          </p:cNvSpPr>
          <p:nvPr/>
        </p:nvSpPr>
        <p:spPr bwMode="auto">
          <a:xfrm>
            <a:off x="762000" y="4419600"/>
            <a:ext cx="2209800" cy="2209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PUSH   0</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LOAD</a:t>
            </a:r>
          </a:p>
          <a:p>
            <a:pPr eaLnBrk="1" hangingPunct="1">
              <a:spcBef>
                <a:spcPct val="0"/>
              </a:spcBef>
              <a:buClrTx/>
              <a:buSzTx/>
              <a:buFontTx/>
              <a:buNone/>
            </a:pPr>
            <a:r>
              <a:rPr lang="en-US" altLang="ja-JP" sz="2800"/>
              <a:t>OUTPUT</a:t>
            </a:r>
          </a:p>
        </p:txBody>
      </p:sp>
      <p:sp>
        <p:nvSpPr>
          <p:cNvPr id="25650"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output ( a[</a:t>
            </a:r>
            <a:r>
              <a:rPr lang="en-US" altLang="ja-JP" sz="2800" dirty="0" err="1"/>
              <a:t>i</a:t>
            </a:r>
            <a:r>
              <a:rPr lang="en-US" altLang="ja-JP" sz="2800" dirty="0"/>
              <a:t>] );</a:t>
            </a:r>
          </a:p>
        </p:txBody>
      </p:sp>
      <p:sp>
        <p:nvSpPr>
          <p:cNvPr id="25651" name="Text Box 63"/>
          <p:cNvSpPr txBox="1">
            <a:spLocks noChangeArrowheads="1"/>
          </p:cNvSpPr>
          <p:nvPr/>
        </p:nvSpPr>
        <p:spPr bwMode="auto">
          <a:xfrm>
            <a:off x="2209800" y="2743200"/>
            <a:ext cx="2878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 </a:t>
            </a:r>
            <a:r>
              <a:rPr lang="ja-JP" altLang="en-US"/>
              <a:t>の番地は？</a:t>
            </a:r>
          </a:p>
        </p:txBody>
      </p:sp>
      <p:sp>
        <p:nvSpPr>
          <p:cNvPr id="25652" name="Text Box 64"/>
          <p:cNvSpPr txBox="1">
            <a:spLocks noChangeArrowheads="1"/>
          </p:cNvSpPr>
          <p:nvPr/>
        </p:nvSpPr>
        <p:spPr bwMode="auto">
          <a:xfrm>
            <a:off x="2133600" y="3352800"/>
            <a:ext cx="29019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コンパイル時には</a:t>
            </a:r>
          </a:p>
          <a:p>
            <a:pPr eaLnBrk="1" hangingPunct="1">
              <a:spcBef>
                <a:spcPct val="0"/>
              </a:spcBef>
              <a:buClrTx/>
              <a:buSzTx/>
              <a:buFontTx/>
              <a:buNone/>
            </a:pPr>
            <a:r>
              <a:rPr lang="ja-JP" altLang="en-US" sz="2800"/>
              <a:t>番地が分からない</a:t>
            </a:r>
          </a:p>
        </p:txBody>
      </p:sp>
      <p:sp>
        <p:nvSpPr>
          <p:cNvPr id="25653" name="AutoShape 65"/>
          <p:cNvSpPr>
            <a:spLocks noChangeArrowheads="1"/>
          </p:cNvSpPr>
          <p:nvPr/>
        </p:nvSpPr>
        <p:spPr bwMode="auto">
          <a:xfrm>
            <a:off x="2971800" y="4343400"/>
            <a:ext cx="2209800" cy="609600"/>
          </a:xfrm>
          <a:prstGeom prst="wedgeRoundRectCallout">
            <a:avLst>
              <a:gd name="adj1" fmla="val -76435"/>
              <a:gd name="adj2" fmla="val 7551"/>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a[0] </a:t>
            </a:r>
            <a:r>
              <a:rPr lang="ja-JP" altLang="en-US" sz="2800"/>
              <a:t>の番地</a:t>
            </a:r>
          </a:p>
        </p:txBody>
      </p:sp>
      <p:sp>
        <p:nvSpPr>
          <p:cNvPr id="25654" name="AutoShape 66"/>
          <p:cNvSpPr>
            <a:spLocks noChangeArrowheads="1"/>
          </p:cNvSpPr>
          <p:nvPr/>
        </p:nvSpPr>
        <p:spPr bwMode="auto">
          <a:xfrm>
            <a:off x="2971800" y="5105400"/>
            <a:ext cx="2209800" cy="609600"/>
          </a:xfrm>
          <a:prstGeom prst="wedgeRoundRectCallout">
            <a:avLst>
              <a:gd name="adj1" fmla="val -73778"/>
              <a:gd name="adj2" fmla="val -4192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25655" name="AutoShape 67"/>
          <p:cNvSpPr>
            <a:spLocks noChangeArrowheads="1"/>
          </p:cNvSpPr>
          <p:nvPr/>
        </p:nvSpPr>
        <p:spPr bwMode="auto">
          <a:xfrm>
            <a:off x="304800" y="58674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5620" name="Group 68"/>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5685"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pSp>
        <p:nvGrpSpPr>
          <p:cNvPr id="535663" name="Group 111"/>
          <p:cNvGrpSpPr>
            <a:grpSpLocks/>
          </p:cNvGrpSpPr>
          <p:nvPr/>
        </p:nvGrpSpPr>
        <p:grpSpPr bwMode="auto">
          <a:xfrm>
            <a:off x="8153400" y="1981200"/>
            <a:ext cx="609600" cy="458788"/>
            <a:chOff x="5136" y="1248"/>
            <a:chExt cx="384" cy="289"/>
          </a:xfrm>
        </p:grpSpPr>
        <p:sp useBgFill="1">
          <p:nvSpPr>
            <p:cNvPr id="25688" name="Rectangle 112"/>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9</a:t>
              </a:r>
            </a:p>
          </p:txBody>
        </p:sp>
        <p:sp>
          <p:nvSpPr>
            <p:cNvPr id="25689" name="Line 113"/>
            <p:cNvSpPr>
              <a:spLocks noChangeShapeType="1"/>
            </p:cNvSpPr>
            <p:nvPr/>
          </p:nvSpPr>
          <p:spPr bwMode="auto">
            <a:xfrm>
              <a:off x="5136" y="1248"/>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5690" name="Line 114"/>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91" name="Line 115"/>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92" name="Line 116"/>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535669" name="AutoShape 117"/>
          <p:cNvSpPr>
            <a:spLocks noChangeArrowheads="1"/>
          </p:cNvSpPr>
          <p:nvPr/>
        </p:nvSpPr>
        <p:spPr bwMode="auto">
          <a:xfrm>
            <a:off x="5410200" y="51816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5669"/>
                                        </p:tgtEl>
                                        <p:attrNameLst>
                                          <p:attrName>style.visibility</p:attrName>
                                        </p:attrNameLst>
                                      </p:cBhvr>
                                      <p:to>
                                        <p:strVal val="visible"/>
                                      </p:to>
                                    </p:set>
                                    <p:animEffect transition="in" filter="checkerboard(across)">
                                      <p:cBhvr>
                                        <p:cTn id="7" dur="500"/>
                                        <p:tgtEl>
                                          <p:spTgt spid="5356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35663"/>
                                        </p:tgtEl>
                                        <p:attrNameLst>
                                          <p:attrName>style.visibility</p:attrName>
                                        </p:attrNameLst>
                                      </p:cBhvr>
                                      <p:to>
                                        <p:strVal val="visible"/>
                                      </p:to>
                                    </p:set>
                                    <p:animEffect transition="in" filter="checkerboard(across)">
                                      <p:cBhvr>
                                        <p:cTn id="12" dur="500"/>
                                        <p:tgtEl>
                                          <p:spTgt spid="535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66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7603" name="Group 3"/>
          <p:cNvGraphicFramePr>
            <a:graphicFrameLocks noGrp="1"/>
          </p:cNvGraphicFramePr>
          <p:nvPr/>
        </p:nvGraphicFramePr>
        <p:xfrm>
          <a:off x="54864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6672"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37662" name="Group 62"/>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6702"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6703"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y = 5;</a:t>
            </a:r>
          </a:p>
        </p:txBody>
      </p:sp>
      <p:sp>
        <p:nvSpPr>
          <p:cNvPr id="537693" name="Text Box 93"/>
          <p:cNvSpPr txBox="1">
            <a:spLocks noChangeArrowheads="1"/>
          </p:cNvSpPr>
          <p:nvPr/>
        </p:nvSpPr>
        <p:spPr bwMode="auto">
          <a:xfrm>
            <a:off x="1600200" y="2667000"/>
            <a:ext cx="32702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コンパイル時に</a:t>
            </a:r>
          </a:p>
          <a:p>
            <a:pPr eaLnBrk="1" hangingPunct="1">
              <a:spcBef>
                <a:spcPct val="0"/>
              </a:spcBef>
              <a:buClrTx/>
              <a:buSzTx/>
              <a:buFontTx/>
              <a:buNone/>
            </a:pPr>
            <a:r>
              <a:rPr lang="ja-JP" altLang="en-US" sz="2800"/>
              <a:t>番地および</a:t>
            </a:r>
          </a:p>
          <a:p>
            <a:pPr eaLnBrk="1" hangingPunct="1">
              <a:spcBef>
                <a:spcPct val="0"/>
              </a:spcBef>
              <a:buClrTx/>
              <a:buSzTx/>
              <a:buFontTx/>
              <a:buNone/>
            </a:pPr>
            <a:r>
              <a:rPr lang="ja-JP" altLang="en-US" sz="2800"/>
              <a:t>書き込む値が分かる</a:t>
            </a:r>
          </a:p>
        </p:txBody>
      </p:sp>
      <p:grpSp>
        <p:nvGrpSpPr>
          <p:cNvPr id="537694" name="Group 94"/>
          <p:cNvGrpSpPr>
            <a:grpSpLocks/>
          </p:cNvGrpSpPr>
          <p:nvPr/>
        </p:nvGrpSpPr>
        <p:grpSpPr bwMode="auto">
          <a:xfrm>
            <a:off x="1295400" y="4191000"/>
            <a:ext cx="2651125" cy="1052513"/>
            <a:chOff x="1104" y="3216"/>
            <a:chExt cx="1670" cy="663"/>
          </a:xfrm>
        </p:grpSpPr>
        <p:sp>
          <p:nvSpPr>
            <p:cNvPr id="26714" name="AutoShape 95"/>
            <p:cNvSpPr>
              <a:spLocks noChangeArrowheads="1"/>
            </p:cNvSpPr>
            <p:nvPr/>
          </p:nvSpPr>
          <p:spPr bwMode="auto">
            <a:xfrm>
              <a:off x="1824" y="3216"/>
              <a:ext cx="336"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26715" name="Text Box 96"/>
            <p:cNvSpPr txBox="1">
              <a:spLocks noChangeArrowheads="1"/>
            </p:cNvSpPr>
            <p:nvPr/>
          </p:nvSpPr>
          <p:spPr bwMode="auto">
            <a:xfrm>
              <a:off x="1104" y="3552"/>
              <a:ext cx="167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POP </a:t>
              </a:r>
              <a:r>
                <a:rPr lang="ja-JP" altLang="en-US" sz="2800"/>
                <a:t>命令を使用</a:t>
              </a:r>
              <a:endParaRPr lang="en-US" altLang="ja-JP" sz="2800"/>
            </a:p>
          </p:txBody>
        </p:sp>
      </p:grpSp>
      <p:sp>
        <p:nvSpPr>
          <p:cNvPr id="537697" name="Rectangle 4"/>
          <p:cNvSpPr>
            <a:spLocks noChangeArrowheads="1"/>
          </p:cNvSpPr>
          <p:nvPr/>
        </p:nvSpPr>
        <p:spPr bwMode="auto">
          <a:xfrm>
            <a:off x="762000" y="5334000"/>
            <a:ext cx="2209800" cy="99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POP     3</a:t>
            </a:r>
          </a:p>
        </p:txBody>
      </p:sp>
      <p:sp>
        <p:nvSpPr>
          <p:cNvPr id="537699" name="AutoShape 99"/>
          <p:cNvSpPr>
            <a:spLocks noChangeArrowheads="1"/>
          </p:cNvSpPr>
          <p:nvPr/>
        </p:nvSpPr>
        <p:spPr bwMode="auto">
          <a:xfrm>
            <a:off x="304800" y="54864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537700" name="Group 100"/>
          <p:cNvGrpSpPr>
            <a:grpSpLocks/>
          </p:cNvGrpSpPr>
          <p:nvPr/>
        </p:nvGrpSpPr>
        <p:grpSpPr bwMode="auto">
          <a:xfrm>
            <a:off x="8153400" y="1981200"/>
            <a:ext cx="609600" cy="458788"/>
            <a:chOff x="5136" y="1248"/>
            <a:chExt cx="384" cy="289"/>
          </a:xfrm>
        </p:grpSpPr>
        <p:sp useBgFill="1">
          <p:nvSpPr>
            <p:cNvPr id="26709" name="Rectangle 101"/>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5</a:t>
              </a:r>
            </a:p>
          </p:txBody>
        </p:sp>
        <p:sp>
          <p:nvSpPr>
            <p:cNvPr id="26710" name="Line 102"/>
            <p:cNvSpPr>
              <a:spLocks noChangeShapeType="1"/>
            </p:cNvSpPr>
            <p:nvPr/>
          </p:nvSpPr>
          <p:spPr bwMode="auto">
            <a:xfrm>
              <a:off x="5136" y="1248"/>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6711" name="Line 103"/>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6712" name="Line 104"/>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6713" name="Line 105"/>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7693"/>
                                        </p:tgtEl>
                                        <p:attrNameLst>
                                          <p:attrName>style.visibility</p:attrName>
                                        </p:attrNameLst>
                                      </p:cBhvr>
                                      <p:to>
                                        <p:strVal val="visible"/>
                                      </p:to>
                                    </p:set>
                                    <p:animEffect transition="in" filter="checkerboard(across)">
                                      <p:cBhvr>
                                        <p:cTn id="7" dur="500"/>
                                        <p:tgtEl>
                                          <p:spTgt spid="5376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37694"/>
                                        </p:tgtEl>
                                        <p:attrNameLst>
                                          <p:attrName>style.visibility</p:attrName>
                                        </p:attrNameLst>
                                      </p:cBhvr>
                                      <p:to>
                                        <p:strVal val="visible"/>
                                      </p:to>
                                    </p:set>
                                    <p:animEffect transition="in" filter="wipe(up)">
                                      <p:cBhvr>
                                        <p:cTn id="12" dur="500"/>
                                        <p:tgtEl>
                                          <p:spTgt spid="5376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37697"/>
                                        </p:tgtEl>
                                        <p:attrNameLst>
                                          <p:attrName>style.visibility</p:attrName>
                                        </p:attrNameLst>
                                      </p:cBhvr>
                                      <p:to>
                                        <p:strVal val="visible"/>
                                      </p:to>
                                    </p:set>
                                    <p:animEffect transition="in" filter="checkerboard(across)">
                                      <p:cBhvr>
                                        <p:cTn id="17" dur="500"/>
                                        <p:tgtEl>
                                          <p:spTgt spid="5376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37699"/>
                                        </p:tgtEl>
                                        <p:attrNameLst>
                                          <p:attrName>style.visibility</p:attrName>
                                        </p:attrNameLst>
                                      </p:cBhvr>
                                      <p:to>
                                        <p:strVal val="visible"/>
                                      </p:to>
                                    </p:set>
                                    <p:animEffect transition="in" filter="checkerboard(across)">
                                      <p:cBhvr>
                                        <p:cTn id="22" dur="500"/>
                                        <p:tgtEl>
                                          <p:spTgt spid="53769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537700"/>
                                        </p:tgtEl>
                                        <p:attrNameLst>
                                          <p:attrName>style.visibility</p:attrName>
                                        </p:attrNameLst>
                                      </p:cBhvr>
                                      <p:to>
                                        <p:strVal val="visible"/>
                                      </p:to>
                                    </p:set>
                                    <p:animEffect transition="in" filter="checkerboard(across)">
                                      <p:cBhvr>
                                        <p:cTn id="27" dur="500"/>
                                        <p:tgtEl>
                                          <p:spTgt spid="537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93" grpId="0" autoUpdateAnimBg="0"/>
      <p:bldP spid="537697" grpId="0" animBg="1" autoUpdateAnimBg="0"/>
      <p:bldP spid="53769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6579" name="Group 3"/>
          <p:cNvGraphicFramePr>
            <a:graphicFrameLocks noGrp="1"/>
          </p:cNvGraphicFramePr>
          <p:nvPr/>
        </p:nvGraphicFramePr>
        <p:xfrm>
          <a:off x="54864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7696"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6637" name="AutoShape 61"/>
          <p:cNvSpPr>
            <a:spLocks noChangeArrowheads="1"/>
          </p:cNvSpPr>
          <p:nvPr/>
        </p:nvSpPr>
        <p:spPr bwMode="auto">
          <a:xfrm>
            <a:off x="5410200" y="33528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6638" name="Group 62"/>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7727"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7728"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y = 5;</a:t>
            </a:r>
          </a:p>
        </p:txBody>
      </p:sp>
      <p:sp>
        <p:nvSpPr>
          <p:cNvPr id="27729" name="Text Box 99"/>
          <p:cNvSpPr txBox="1">
            <a:spLocks noChangeArrowheads="1"/>
          </p:cNvSpPr>
          <p:nvPr/>
        </p:nvSpPr>
        <p:spPr bwMode="auto">
          <a:xfrm>
            <a:off x="1600200" y="2667000"/>
            <a:ext cx="32702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コンパイル時に</a:t>
            </a:r>
          </a:p>
          <a:p>
            <a:pPr eaLnBrk="1" hangingPunct="1">
              <a:spcBef>
                <a:spcPct val="0"/>
              </a:spcBef>
              <a:buClrTx/>
              <a:buSzTx/>
              <a:buFontTx/>
              <a:buNone/>
            </a:pPr>
            <a:r>
              <a:rPr lang="ja-JP" altLang="en-US" sz="2800" dirty="0"/>
              <a:t>番地および</a:t>
            </a:r>
          </a:p>
          <a:p>
            <a:pPr eaLnBrk="1" hangingPunct="1">
              <a:spcBef>
                <a:spcPct val="0"/>
              </a:spcBef>
              <a:buClrTx/>
              <a:buSzTx/>
              <a:buFontTx/>
              <a:buNone/>
            </a:pPr>
            <a:r>
              <a:rPr lang="ja-JP" altLang="en-US" sz="2800" dirty="0"/>
              <a:t>書き込む値が分かる</a:t>
            </a:r>
          </a:p>
        </p:txBody>
      </p:sp>
      <p:grpSp>
        <p:nvGrpSpPr>
          <p:cNvPr id="27730" name="Group 100"/>
          <p:cNvGrpSpPr>
            <a:grpSpLocks/>
          </p:cNvGrpSpPr>
          <p:nvPr/>
        </p:nvGrpSpPr>
        <p:grpSpPr bwMode="auto">
          <a:xfrm>
            <a:off x="1295400" y="4191000"/>
            <a:ext cx="2651125" cy="1052513"/>
            <a:chOff x="1104" y="3216"/>
            <a:chExt cx="1670" cy="663"/>
          </a:xfrm>
        </p:grpSpPr>
        <p:sp>
          <p:nvSpPr>
            <p:cNvPr id="27747" name="AutoShape 101"/>
            <p:cNvSpPr>
              <a:spLocks noChangeArrowheads="1"/>
            </p:cNvSpPr>
            <p:nvPr/>
          </p:nvSpPr>
          <p:spPr bwMode="auto">
            <a:xfrm>
              <a:off x="1824" y="3216"/>
              <a:ext cx="336"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27748" name="Text Box 102"/>
            <p:cNvSpPr txBox="1">
              <a:spLocks noChangeArrowheads="1"/>
            </p:cNvSpPr>
            <p:nvPr/>
          </p:nvSpPr>
          <p:spPr bwMode="auto">
            <a:xfrm>
              <a:off x="1104" y="3552"/>
              <a:ext cx="167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POP </a:t>
              </a:r>
              <a:r>
                <a:rPr lang="ja-JP" altLang="en-US" sz="2800"/>
                <a:t>命令を使用</a:t>
              </a:r>
              <a:endParaRPr lang="en-US" altLang="ja-JP" sz="2800"/>
            </a:p>
          </p:txBody>
        </p:sp>
      </p:grpSp>
      <p:sp>
        <p:nvSpPr>
          <p:cNvPr id="27731" name="Rectangle 4"/>
          <p:cNvSpPr>
            <a:spLocks noChangeArrowheads="1"/>
          </p:cNvSpPr>
          <p:nvPr/>
        </p:nvSpPr>
        <p:spPr bwMode="auto">
          <a:xfrm>
            <a:off x="762000" y="5334000"/>
            <a:ext cx="2209800" cy="99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POP     3</a:t>
            </a:r>
          </a:p>
        </p:txBody>
      </p:sp>
      <p:sp>
        <p:nvSpPr>
          <p:cNvPr id="536680" name="AutoShape 104"/>
          <p:cNvSpPr>
            <a:spLocks noChangeArrowheads="1"/>
          </p:cNvSpPr>
          <p:nvPr/>
        </p:nvSpPr>
        <p:spPr bwMode="auto">
          <a:xfrm>
            <a:off x="3048000" y="5867400"/>
            <a:ext cx="1905000" cy="533400"/>
          </a:xfrm>
          <a:prstGeom prst="wedgeRoundRectCallout">
            <a:avLst>
              <a:gd name="adj1" fmla="val -91833"/>
              <a:gd name="adj2" fmla="val -981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y </a:t>
            </a:r>
            <a:r>
              <a:rPr lang="ja-JP" altLang="en-US" sz="2800"/>
              <a:t>の番地</a:t>
            </a:r>
          </a:p>
        </p:txBody>
      </p:sp>
      <p:sp>
        <p:nvSpPr>
          <p:cNvPr id="536681" name="AutoShape 105"/>
          <p:cNvSpPr>
            <a:spLocks noChangeArrowheads="1"/>
          </p:cNvSpPr>
          <p:nvPr/>
        </p:nvSpPr>
        <p:spPr bwMode="auto">
          <a:xfrm>
            <a:off x="304800" y="59436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536694" name="Group 118"/>
          <p:cNvGrpSpPr>
            <a:grpSpLocks/>
          </p:cNvGrpSpPr>
          <p:nvPr/>
        </p:nvGrpSpPr>
        <p:grpSpPr bwMode="auto">
          <a:xfrm>
            <a:off x="5964238" y="1981200"/>
            <a:ext cx="2798762" cy="1835150"/>
            <a:chOff x="3757" y="1248"/>
            <a:chExt cx="1763" cy="1156"/>
          </a:xfrm>
        </p:grpSpPr>
        <p:grpSp>
          <p:nvGrpSpPr>
            <p:cNvPr id="27735" name="Group 106"/>
            <p:cNvGrpSpPr>
              <a:grpSpLocks/>
            </p:cNvGrpSpPr>
            <p:nvPr/>
          </p:nvGrpSpPr>
          <p:grpSpPr bwMode="auto">
            <a:xfrm>
              <a:off x="5136" y="1248"/>
              <a:ext cx="384" cy="289"/>
              <a:chOff x="5136" y="1248"/>
              <a:chExt cx="384" cy="289"/>
            </a:xfrm>
          </p:grpSpPr>
          <p:sp useBgFill="1">
            <p:nvSpPr>
              <p:cNvPr id="27742" name="Rectangle 107"/>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27743" name="Line 108"/>
              <p:cNvSpPr>
                <a:spLocks noChangeShapeType="1"/>
              </p:cNvSpPr>
              <p:nvPr/>
            </p:nvSpPr>
            <p:spPr bwMode="auto">
              <a:xfrm>
                <a:off x="5136" y="1248"/>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744" name="Line 109"/>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745" name="Line 110"/>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746" name="Line 111"/>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27736" name="Group 112"/>
            <p:cNvGrpSpPr>
              <a:grpSpLocks/>
            </p:cNvGrpSpPr>
            <p:nvPr/>
          </p:nvGrpSpPr>
          <p:grpSpPr bwMode="auto">
            <a:xfrm>
              <a:off x="3757" y="2115"/>
              <a:ext cx="515" cy="289"/>
              <a:chOff x="3757" y="2115"/>
              <a:chExt cx="515" cy="289"/>
            </a:xfrm>
          </p:grpSpPr>
          <p:sp useBgFill="1">
            <p:nvSpPr>
              <p:cNvPr id="27737" name="Rectangle 113"/>
              <p:cNvSpPr>
                <a:spLocks noChangeArrowheads="1"/>
              </p:cNvSpPr>
              <p:nvPr/>
            </p:nvSpPr>
            <p:spPr bwMode="auto">
              <a:xfrm>
                <a:off x="3757" y="2115"/>
                <a:ext cx="515"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5</a:t>
                </a:r>
              </a:p>
            </p:txBody>
          </p:sp>
          <p:sp>
            <p:nvSpPr>
              <p:cNvPr id="27738" name="Line 114"/>
              <p:cNvSpPr>
                <a:spLocks noChangeShapeType="1"/>
              </p:cNvSpPr>
              <p:nvPr/>
            </p:nvSpPr>
            <p:spPr bwMode="auto">
              <a:xfrm>
                <a:off x="3757" y="2115"/>
                <a:ext cx="515"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7739" name="Line 115"/>
              <p:cNvSpPr>
                <a:spLocks noChangeShapeType="1"/>
              </p:cNvSpPr>
              <p:nvPr/>
            </p:nvSpPr>
            <p:spPr bwMode="auto">
              <a:xfrm>
                <a:off x="3757" y="2404"/>
                <a:ext cx="515"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7740" name="Line 116"/>
              <p:cNvSpPr>
                <a:spLocks noChangeShapeType="1"/>
              </p:cNvSpPr>
              <p:nvPr/>
            </p:nvSpPr>
            <p:spPr bwMode="auto">
              <a:xfrm>
                <a:off x="3757" y="2115"/>
                <a:ext cx="0" cy="28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7741" name="Line 117"/>
              <p:cNvSpPr>
                <a:spLocks noChangeShapeType="1"/>
              </p:cNvSpPr>
              <p:nvPr/>
            </p:nvSpPr>
            <p:spPr bwMode="auto">
              <a:xfrm>
                <a:off x="4272" y="2115"/>
                <a:ext cx="0" cy="28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6681"/>
                                        </p:tgtEl>
                                        <p:attrNameLst>
                                          <p:attrName>style.visibility</p:attrName>
                                        </p:attrNameLst>
                                      </p:cBhvr>
                                      <p:to>
                                        <p:strVal val="visible"/>
                                      </p:to>
                                    </p:set>
                                    <p:animEffect transition="in" filter="checkerboard(across)">
                                      <p:cBhvr>
                                        <p:cTn id="7" dur="500"/>
                                        <p:tgtEl>
                                          <p:spTgt spid="5366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6680"/>
                                        </p:tgtEl>
                                        <p:attrNameLst>
                                          <p:attrName>style.visibility</p:attrName>
                                        </p:attrNameLst>
                                      </p:cBhvr>
                                      <p:to>
                                        <p:strVal val="visible"/>
                                      </p:to>
                                    </p:set>
                                    <p:animEffect transition="in" filter="checkerboard(across)">
                                      <p:cBhvr>
                                        <p:cTn id="12" dur="500"/>
                                        <p:tgtEl>
                                          <p:spTgt spid="5366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36637"/>
                                        </p:tgtEl>
                                        <p:attrNameLst>
                                          <p:attrName>style.visibility</p:attrName>
                                        </p:attrNameLst>
                                      </p:cBhvr>
                                      <p:to>
                                        <p:strVal val="visible"/>
                                      </p:to>
                                    </p:set>
                                    <p:animEffect transition="in" filter="checkerboard(across)">
                                      <p:cBhvr>
                                        <p:cTn id="17" dur="500"/>
                                        <p:tgtEl>
                                          <p:spTgt spid="5366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36694"/>
                                        </p:tgtEl>
                                        <p:attrNameLst>
                                          <p:attrName>style.visibility</p:attrName>
                                        </p:attrNameLst>
                                      </p:cBhvr>
                                      <p:to>
                                        <p:strVal val="visible"/>
                                      </p:to>
                                    </p:set>
                                    <p:animEffect transition="in" filter="checkerboard(across)">
                                      <p:cBhvr>
                                        <p:cTn id="22" dur="500"/>
                                        <p:tgtEl>
                                          <p:spTgt spid="5366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637" grpId="0" animBg="1"/>
      <p:bldP spid="536680" grpId="0" animBg="1" autoUpdateAnimBg="0"/>
      <p:bldP spid="53668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9651" name="Group 3"/>
          <p:cNvGraphicFramePr>
            <a:graphicFrameLocks noGrp="1"/>
          </p:cNvGraphicFramePr>
          <p:nvPr>
            <p:extLst>
              <p:ext uri="{D42A27DB-BD31-4B8C-83A1-F6EECF244321}">
                <p14:modId xmlns:p14="http://schemas.microsoft.com/office/powerpoint/2010/main" val="3228503167"/>
              </p:ext>
            </p:extLst>
          </p:nvPr>
        </p:nvGraphicFramePr>
        <p:xfrm>
          <a:off x="5486400" y="1981200"/>
          <a:ext cx="2209800" cy="4594183"/>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3461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8720"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9709" name="AutoShape 61"/>
          <p:cNvSpPr>
            <a:spLocks noChangeArrowheads="1"/>
          </p:cNvSpPr>
          <p:nvPr/>
        </p:nvSpPr>
        <p:spPr bwMode="auto">
          <a:xfrm>
            <a:off x="5410200" y="3806804"/>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9710" name="Group 62"/>
          <p:cNvGraphicFramePr>
            <a:graphicFrameLocks noGrp="1"/>
          </p:cNvGraphicFramePr>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8751"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8752"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 10;</a:t>
            </a:r>
          </a:p>
        </p:txBody>
      </p:sp>
      <p:sp>
        <p:nvSpPr>
          <p:cNvPr id="539745" name="Rectangle 4"/>
          <p:cNvSpPr>
            <a:spLocks noChangeArrowheads="1"/>
          </p:cNvSpPr>
          <p:nvPr/>
        </p:nvSpPr>
        <p:spPr bwMode="auto">
          <a:xfrm>
            <a:off x="800100" y="4137002"/>
            <a:ext cx="2181639" cy="264148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4</a:t>
            </a:r>
          </a:p>
          <a:p>
            <a:pPr eaLnBrk="1" hangingPunct="1">
              <a:spcBef>
                <a:spcPct val="0"/>
              </a:spcBef>
              <a:buClrTx/>
              <a:buSzTx/>
              <a:buFontTx/>
              <a:buNone/>
            </a:pPr>
            <a:r>
              <a:rPr lang="en-US" altLang="ja-JP" sz="2800" dirty="0"/>
              <a:t>PUSH  0</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PUSHI</a:t>
            </a:r>
            <a:r>
              <a:rPr lang="ja-JP" altLang="en-US" sz="2800" dirty="0"/>
              <a:t> </a:t>
            </a:r>
            <a:r>
              <a:rPr lang="en-US" altLang="ja-JP" sz="2800" dirty="0"/>
              <a:t>10</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sp>
        <p:nvSpPr>
          <p:cNvPr id="539746" name="AutoShape 98"/>
          <p:cNvSpPr>
            <a:spLocks noChangeArrowheads="1"/>
          </p:cNvSpPr>
          <p:nvPr/>
        </p:nvSpPr>
        <p:spPr bwMode="auto">
          <a:xfrm>
            <a:off x="3086100" y="4137002"/>
            <a:ext cx="2019300" cy="533400"/>
          </a:xfrm>
          <a:prstGeom prst="wedgeRoundRectCallout">
            <a:avLst>
              <a:gd name="adj1" fmla="val -89417"/>
              <a:gd name="adj2" fmla="val 1012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dirty="0"/>
              <a:t>a[0] </a:t>
            </a:r>
            <a:r>
              <a:rPr lang="ja-JP" altLang="en-US" sz="2800" dirty="0"/>
              <a:t>の番地</a:t>
            </a:r>
          </a:p>
        </p:txBody>
      </p:sp>
      <p:sp>
        <p:nvSpPr>
          <p:cNvPr id="539747" name="AutoShape 99"/>
          <p:cNvSpPr>
            <a:spLocks noChangeArrowheads="1"/>
          </p:cNvSpPr>
          <p:nvPr/>
        </p:nvSpPr>
        <p:spPr bwMode="auto">
          <a:xfrm>
            <a:off x="342900" y="4746602"/>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39762" name="Text Box 114"/>
          <p:cNvSpPr txBox="1">
            <a:spLocks noChangeArrowheads="1"/>
          </p:cNvSpPr>
          <p:nvPr/>
        </p:nvSpPr>
        <p:spPr bwMode="auto">
          <a:xfrm>
            <a:off x="2256245" y="2700130"/>
            <a:ext cx="2849155"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a:t>
            </a:r>
            <a:r>
              <a:rPr lang="ja-JP" altLang="en-US" sz="2800" dirty="0"/>
              <a:t>の番地は</a:t>
            </a:r>
            <a:endParaRPr lang="en-US" altLang="ja-JP" sz="2800" dirty="0"/>
          </a:p>
          <a:p>
            <a:pPr eaLnBrk="1" hangingPunct="1">
              <a:spcBef>
                <a:spcPct val="0"/>
              </a:spcBef>
              <a:buClrTx/>
              <a:buSzTx/>
              <a:buFontTx/>
              <a:buNone/>
            </a:pPr>
            <a:r>
              <a:rPr lang="ja-JP" altLang="en-US" sz="2800" dirty="0"/>
              <a:t>コンパイル時には</a:t>
            </a:r>
          </a:p>
          <a:p>
            <a:pPr eaLnBrk="1" hangingPunct="1">
              <a:spcBef>
                <a:spcPct val="0"/>
              </a:spcBef>
              <a:buClrTx/>
              <a:buSzTx/>
              <a:buFontTx/>
              <a:buNone/>
            </a:pPr>
            <a:r>
              <a:rPr lang="ja-JP" altLang="en-US" sz="2800" dirty="0"/>
              <a:t>分からない</a:t>
            </a:r>
          </a:p>
        </p:txBody>
      </p:sp>
      <p:sp>
        <p:nvSpPr>
          <p:cNvPr id="539763" name="AutoShape 115"/>
          <p:cNvSpPr>
            <a:spLocks noChangeArrowheads="1"/>
          </p:cNvSpPr>
          <p:nvPr/>
        </p:nvSpPr>
        <p:spPr bwMode="auto">
          <a:xfrm>
            <a:off x="3162300" y="4746602"/>
            <a:ext cx="1905000" cy="533400"/>
          </a:xfrm>
          <a:prstGeom prst="wedgeRoundRectCallout">
            <a:avLst>
              <a:gd name="adj1" fmla="val -93417"/>
              <a:gd name="adj2" fmla="val -2976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539764" name="AutoShape 116"/>
          <p:cNvSpPr>
            <a:spLocks noChangeArrowheads="1"/>
          </p:cNvSpPr>
          <p:nvPr/>
        </p:nvSpPr>
        <p:spPr bwMode="auto">
          <a:xfrm>
            <a:off x="5410200" y="1981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539765" name="Group 117"/>
          <p:cNvGrpSpPr>
            <a:grpSpLocks/>
          </p:cNvGrpSpPr>
          <p:nvPr/>
        </p:nvGrpSpPr>
        <p:grpSpPr bwMode="auto">
          <a:xfrm>
            <a:off x="8153400" y="1981200"/>
            <a:ext cx="609600" cy="458788"/>
            <a:chOff x="5136" y="1248"/>
            <a:chExt cx="384" cy="289"/>
          </a:xfrm>
        </p:grpSpPr>
        <p:sp useBgFill="1">
          <p:nvSpPr>
            <p:cNvPr id="28767" name="Rectangle 118"/>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dirty="0"/>
                <a:t>4</a:t>
              </a:r>
            </a:p>
          </p:txBody>
        </p:sp>
        <p:sp>
          <p:nvSpPr>
            <p:cNvPr id="28768" name="Line 119"/>
            <p:cNvSpPr>
              <a:spLocks noChangeShapeType="1"/>
            </p:cNvSpPr>
            <p:nvPr/>
          </p:nvSpPr>
          <p:spPr bwMode="auto">
            <a:xfrm>
              <a:off x="5136" y="1248"/>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769" name="Line 120"/>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770" name="Line 121"/>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771" name="Line 122"/>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539771" name="Group 123"/>
          <p:cNvGrpSpPr>
            <a:grpSpLocks/>
          </p:cNvGrpSpPr>
          <p:nvPr/>
        </p:nvGrpSpPr>
        <p:grpSpPr bwMode="auto">
          <a:xfrm>
            <a:off x="8153400" y="2439988"/>
            <a:ext cx="609600" cy="458787"/>
            <a:chOff x="5136" y="1537"/>
            <a:chExt cx="384" cy="289"/>
          </a:xfrm>
        </p:grpSpPr>
        <p:sp useBgFill="1">
          <p:nvSpPr>
            <p:cNvPr id="28762" name="Rectangle 124"/>
            <p:cNvSpPr>
              <a:spLocks noChangeArrowheads="1"/>
            </p:cNvSpPr>
            <p:nvPr/>
          </p:nvSpPr>
          <p:spPr bwMode="auto">
            <a:xfrm>
              <a:off x="5136" y="1537"/>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4</a:t>
              </a:r>
            </a:p>
          </p:txBody>
        </p:sp>
        <p:sp>
          <p:nvSpPr>
            <p:cNvPr id="28763" name="Line 125"/>
            <p:cNvSpPr>
              <a:spLocks noChangeShapeType="1"/>
            </p:cNvSpPr>
            <p:nvPr/>
          </p:nvSpPr>
          <p:spPr bwMode="auto">
            <a:xfrm>
              <a:off x="5136" y="1537"/>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764" name="Line 126"/>
            <p:cNvSpPr>
              <a:spLocks noChangeShapeType="1"/>
            </p:cNvSpPr>
            <p:nvPr/>
          </p:nvSpPr>
          <p:spPr bwMode="auto">
            <a:xfrm>
              <a:off x="5520" y="15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765" name="Line 127"/>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8766" name="Line 128"/>
            <p:cNvSpPr>
              <a:spLocks noChangeShapeType="1"/>
            </p:cNvSpPr>
            <p:nvPr/>
          </p:nvSpPr>
          <p:spPr bwMode="auto">
            <a:xfrm>
              <a:off x="5136" y="1826"/>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Tree>
    <p:extLst>
      <p:ext uri="{BB962C8B-B14F-4D97-AF65-F5344CB8AC3E}">
        <p14:creationId xmlns:p14="http://schemas.microsoft.com/office/powerpoint/2010/main" val="2273457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9762"/>
                                        </p:tgtEl>
                                        <p:attrNameLst>
                                          <p:attrName>style.visibility</p:attrName>
                                        </p:attrNameLst>
                                      </p:cBhvr>
                                      <p:to>
                                        <p:strVal val="visible"/>
                                      </p:to>
                                    </p:set>
                                    <p:animEffect transition="in" filter="checkerboard(across)">
                                      <p:cBhvr>
                                        <p:cTn id="7" dur="500"/>
                                        <p:tgtEl>
                                          <p:spTgt spid="5397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9745"/>
                                        </p:tgtEl>
                                        <p:attrNameLst>
                                          <p:attrName>style.visibility</p:attrName>
                                        </p:attrNameLst>
                                      </p:cBhvr>
                                      <p:to>
                                        <p:strVal val="visible"/>
                                      </p:to>
                                    </p:set>
                                    <p:animEffect transition="in" filter="checkerboard(across)">
                                      <p:cBhvr>
                                        <p:cTn id="12" dur="500"/>
                                        <p:tgtEl>
                                          <p:spTgt spid="5397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39747"/>
                                        </p:tgtEl>
                                        <p:attrNameLst>
                                          <p:attrName>style.visibility</p:attrName>
                                        </p:attrNameLst>
                                      </p:cBhvr>
                                      <p:to>
                                        <p:strVal val="visible"/>
                                      </p:to>
                                    </p:set>
                                    <p:animEffect transition="in" filter="checkerboard(across)">
                                      <p:cBhvr>
                                        <p:cTn id="17" dur="500"/>
                                        <p:tgtEl>
                                          <p:spTgt spid="5397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39746"/>
                                        </p:tgtEl>
                                        <p:attrNameLst>
                                          <p:attrName>style.visibility</p:attrName>
                                        </p:attrNameLst>
                                      </p:cBhvr>
                                      <p:to>
                                        <p:strVal val="visible"/>
                                      </p:to>
                                    </p:set>
                                    <p:animEffect transition="in" filter="checkerboard(across)">
                                      <p:cBhvr>
                                        <p:cTn id="22" dur="500"/>
                                        <p:tgtEl>
                                          <p:spTgt spid="5397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39709"/>
                                        </p:tgtEl>
                                        <p:attrNameLst>
                                          <p:attrName>style.visibility</p:attrName>
                                        </p:attrNameLst>
                                      </p:cBhvr>
                                      <p:to>
                                        <p:strVal val="visible"/>
                                      </p:to>
                                    </p:set>
                                    <p:animEffect transition="in" filter="checkerboard(across)">
                                      <p:cBhvr>
                                        <p:cTn id="27" dur="500"/>
                                        <p:tgtEl>
                                          <p:spTgt spid="53970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539765"/>
                                        </p:tgtEl>
                                        <p:attrNameLst>
                                          <p:attrName>style.visibility</p:attrName>
                                        </p:attrNameLst>
                                      </p:cBhvr>
                                      <p:to>
                                        <p:strVal val="visible"/>
                                      </p:to>
                                    </p:set>
                                    <p:animEffect transition="in" filter="checkerboard(across)">
                                      <p:cBhvr>
                                        <p:cTn id="32" dur="500"/>
                                        <p:tgtEl>
                                          <p:spTgt spid="53976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39763"/>
                                        </p:tgtEl>
                                        <p:attrNameLst>
                                          <p:attrName>style.visibility</p:attrName>
                                        </p:attrNameLst>
                                      </p:cBhvr>
                                      <p:to>
                                        <p:strVal val="visible"/>
                                      </p:to>
                                    </p:set>
                                    <p:animEffect transition="in" filter="checkerboard(across)">
                                      <p:cBhvr>
                                        <p:cTn id="37" dur="500"/>
                                        <p:tgtEl>
                                          <p:spTgt spid="5397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539764"/>
                                        </p:tgtEl>
                                        <p:attrNameLst>
                                          <p:attrName>style.visibility</p:attrName>
                                        </p:attrNameLst>
                                      </p:cBhvr>
                                      <p:to>
                                        <p:strVal val="visible"/>
                                      </p:to>
                                    </p:set>
                                    <p:animEffect transition="in" filter="checkerboard(across)">
                                      <p:cBhvr>
                                        <p:cTn id="42" dur="500"/>
                                        <p:tgtEl>
                                          <p:spTgt spid="5397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539771"/>
                                        </p:tgtEl>
                                        <p:attrNameLst>
                                          <p:attrName>style.visibility</p:attrName>
                                        </p:attrNameLst>
                                      </p:cBhvr>
                                      <p:to>
                                        <p:strVal val="visible"/>
                                      </p:to>
                                    </p:set>
                                    <p:animEffect transition="in" filter="checkerboard(across)">
                                      <p:cBhvr>
                                        <p:cTn id="47" dur="500"/>
                                        <p:tgtEl>
                                          <p:spTgt spid="539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709" grpId="0" animBg="1"/>
      <p:bldP spid="539745" grpId="0" animBg="1" autoUpdateAnimBg="0"/>
      <p:bldP spid="539746" grpId="0" animBg="1" autoUpdateAnimBg="0"/>
      <p:bldP spid="539747" grpId="0" animBg="1"/>
      <p:bldP spid="539762" grpId="0" autoUpdateAnimBg="0"/>
      <p:bldP spid="539763" grpId="0" animBg="1" autoUpdateAnimBg="0"/>
      <p:bldP spid="53976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9651" name="Group 3"/>
          <p:cNvGraphicFramePr>
            <a:graphicFrameLocks noGrp="1"/>
          </p:cNvGraphicFramePr>
          <p:nvPr>
            <p:extLst>
              <p:ext uri="{D42A27DB-BD31-4B8C-83A1-F6EECF244321}">
                <p14:modId xmlns:p14="http://schemas.microsoft.com/office/powerpoint/2010/main" val="3370511049"/>
              </p:ext>
            </p:extLst>
          </p:nvPr>
        </p:nvGraphicFramePr>
        <p:xfrm>
          <a:off x="5486400" y="1981200"/>
          <a:ext cx="2209800" cy="4594183"/>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3461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8720"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9709" name="AutoShape 61"/>
          <p:cNvSpPr>
            <a:spLocks noChangeArrowheads="1"/>
          </p:cNvSpPr>
          <p:nvPr/>
        </p:nvSpPr>
        <p:spPr bwMode="auto">
          <a:xfrm>
            <a:off x="5410200" y="3815282"/>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9710" name="Group 62"/>
          <p:cNvGraphicFramePr>
            <a:graphicFrameLocks noGrp="1"/>
          </p:cNvGraphicFramePr>
          <p:nvPr>
            <p:extLst>
              <p:ext uri="{D42A27DB-BD31-4B8C-83A1-F6EECF244321}">
                <p14:modId xmlns:p14="http://schemas.microsoft.com/office/powerpoint/2010/main" val="1696005145"/>
              </p:ext>
            </p:extLst>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8751"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8752"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 10;</a:t>
            </a:r>
          </a:p>
        </p:txBody>
      </p:sp>
      <p:sp>
        <p:nvSpPr>
          <p:cNvPr id="539745" name="Rectangle 4"/>
          <p:cNvSpPr>
            <a:spLocks noChangeArrowheads="1"/>
          </p:cNvSpPr>
          <p:nvPr/>
        </p:nvSpPr>
        <p:spPr bwMode="auto">
          <a:xfrm>
            <a:off x="800100" y="4137002"/>
            <a:ext cx="2181639" cy="264148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4</a:t>
            </a:r>
          </a:p>
          <a:p>
            <a:pPr eaLnBrk="1" hangingPunct="1">
              <a:spcBef>
                <a:spcPct val="0"/>
              </a:spcBef>
              <a:buClrTx/>
              <a:buSzTx/>
              <a:buFontTx/>
              <a:buNone/>
            </a:pPr>
            <a:r>
              <a:rPr lang="en-US" altLang="ja-JP" sz="2800" dirty="0"/>
              <a:t>PUSH  0</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PUSHI</a:t>
            </a:r>
            <a:r>
              <a:rPr lang="ja-JP" altLang="en-US" sz="2800" dirty="0"/>
              <a:t> </a:t>
            </a:r>
            <a:r>
              <a:rPr lang="en-US" altLang="ja-JP" sz="2800" dirty="0"/>
              <a:t>10</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sp>
        <p:nvSpPr>
          <p:cNvPr id="539746" name="AutoShape 98"/>
          <p:cNvSpPr>
            <a:spLocks noChangeArrowheads="1"/>
          </p:cNvSpPr>
          <p:nvPr/>
        </p:nvSpPr>
        <p:spPr bwMode="auto">
          <a:xfrm>
            <a:off x="3086100" y="4137002"/>
            <a:ext cx="2019300" cy="533400"/>
          </a:xfrm>
          <a:prstGeom prst="wedgeRoundRectCallout">
            <a:avLst>
              <a:gd name="adj1" fmla="val -89417"/>
              <a:gd name="adj2" fmla="val 1012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dirty="0"/>
              <a:t>a[0] </a:t>
            </a:r>
            <a:r>
              <a:rPr lang="ja-JP" altLang="en-US" sz="2800" dirty="0"/>
              <a:t>の番地</a:t>
            </a:r>
          </a:p>
        </p:txBody>
      </p:sp>
      <p:sp>
        <p:nvSpPr>
          <p:cNvPr id="539747" name="AutoShape 99"/>
          <p:cNvSpPr>
            <a:spLocks noChangeArrowheads="1"/>
          </p:cNvSpPr>
          <p:nvPr/>
        </p:nvSpPr>
        <p:spPr bwMode="auto">
          <a:xfrm>
            <a:off x="361950" y="5165702"/>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39762" name="Text Box 114"/>
          <p:cNvSpPr txBox="1">
            <a:spLocks noChangeArrowheads="1"/>
          </p:cNvSpPr>
          <p:nvPr/>
        </p:nvSpPr>
        <p:spPr bwMode="auto">
          <a:xfrm>
            <a:off x="2256245" y="2700130"/>
            <a:ext cx="2849155"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a:t>
            </a:r>
            <a:r>
              <a:rPr lang="ja-JP" altLang="en-US" sz="2800" dirty="0"/>
              <a:t>の番地は</a:t>
            </a:r>
            <a:endParaRPr lang="en-US" altLang="ja-JP" sz="2800" dirty="0"/>
          </a:p>
          <a:p>
            <a:pPr eaLnBrk="1" hangingPunct="1">
              <a:spcBef>
                <a:spcPct val="0"/>
              </a:spcBef>
              <a:buClrTx/>
              <a:buSzTx/>
              <a:buFontTx/>
              <a:buNone/>
            </a:pPr>
            <a:r>
              <a:rPr lang="ja-JP" altLang="en-US" sz="2800" dirty="0"/>
              <a:t>コンパイル時には</a:t>
            </a:r>
          </a:p>
          <a:p>
            <a:pPr eaLnBrk="1" hangingPunct="1">
              <a:spcBef>
                <a:spcPct val="0"/>
              </a:spcBef>
              <a:buClrTx/>
              <a:buSzTx/>
              <a:buFontTx/>
              <a:buNone/>
            </a:pPr>
            <a:r>
              <a:rPr lang="ja-JP" altLang="en-US" sz="2800" dirty="0"/>
              <a:t>分からない</a:t>
            </a:r>
          </a:p>
        </p:txBody>
      </p:sp>
      <p:sp>
        <p:nvSpPr>
          <p:cNvPr id="539763" name="AutoShape 115"/>
          <p:cNvSpPr>
            <a:spLocks noChangeArrowheads="1"/>
          </p:cNvSpPr>
          <p:nvPr/>
        </p:nvSpPr>
        <p:spPr bwMode="auto">
          <a:xfrm>
            <a:off x="3162300" y="4746602"/>
            <a:ext cx="1905000" cy="533400"/>
          </a:xfrm>
          <a:prstGeom prst="wedgeRoundRectCallout">
            <a:avLst>
              <a:gd name="adj1" fmla="val -93417"/>
              <a:gd name="adj2" fmla="val -2976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539764" name="AutoShape 116"/>
          <p:cNvSpPr>
            <a:spLocks noChangeArrowheads="1"/>
          </p:cNvSpPr>
          <p:nvPr/>
        </p:nvSpPr>
        <p:spPr bwMode="auto">
          <a:xfrm>
            <a:off x="5410200" y="1981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7" name="Group 116">
            <a:extLst>
              <a:ext uri="{FF2B5EF4-FFF2-40B4-BE49-F238E27FC236}">
                <a16:creationId xmlns:a16="http://schemas.microsoft.com/office/drawing/2014/main" id="{763BA84D-F77C-4023-A030-D8D5B87F8192}"/>
              </a:ext>
            </a:extLst>
          </p:cNvPr>
          <p:cNvGrpSpPr>
            <a:grpSpLocks/>
          </p:cNvGrpSpPr>
          <p:nvPr/>
        </p:nvGrpSpPr>
        <p:grpSpPr bwMode="auto">
          <a:xfrm>
            <a:off x="8153400" y="1981200"/>
            <a:ext cx="609600" cy="917575"/>
            <a:chOff x="5136" y="1248"/>
            <a:chExt cx="384" cy="578"/>
          </a:xfrm>
        </p:grpSpPr>
        <p:grpSp>
          <p:nvGrpSpPr>
            <p:cNvPr id="28" name="Group 98">
              <a:extLst>
                <a:ext uri="{FF2B5EF4-FFF2-40B4-BE49-F238E27FC236}">
                  <a16:creationId xmlns:a16="http://schemas.microsoft.com/office/drawing/2014/main" id="{1743A443-7BE4-45C9-BA52-DB1D180D33E2}"/>
                </a:ext>
              </a:extLst>
            </p:cNvPr>
            <p:cNvGrpSpPr>
              <a:grpSpLocks/>
            </p:cNvGrpSpPr>
            <p:nvPr/>
          </p:nvGrpSpPr>
          <p:grpSpPr bwMode="auto">
            <a:xfrm>
              <a:off x="5136" y="1248"/>
              <a:ext cx="384" cy="289"/>
              <a:chOff x="5136" y="1248"/>
              <a:chExt cx="384" cy="289"/>
            </a:xfrm>
          </p:grpSpPr>
          <p:sp useBgFill="1">
            <p:nvSpPr>
              <p:cNvPr id="35" name="Rectangle 99">
                <a:extLst>
                  <a:ext uri="{FF2B5EF4-FFF2-40B4-BE49-F238E27FC236}">
                    <a16:creationId xmlns:a16="http://schemas.microsoft.com/office/drawing/2014/main" id="{F5663440-741F-4C2F-9C9E-A31B92CEB279}"/>
                  </a:ext>
                </a:extLst>
              </p:cNvPr>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dirty="0"/>
                  <a:t>8</a:t>
                </a:r>
              </a:p>
            </p:txBody>
          </p:sp>
          <p:sp>
            <p:nvSpPr>
              <p:cNvPr id="36" name="Line 100">
                <a:extLst>
                  <a:ext uri="{FF2B5EF4-FFF2-40B4-BE49-F238E27FC236}">
                    <a16:creationId xmlns:a16="http://schemas.microsoft.com/office/drawing/2014/main" id="{BE2CD982-22DE-4B38-8810-54B950090859}"/>
                  </a:ext>
                </a:extLst>
              </p:cNvPr>
              <p:cNvSpPr>
                <a:spLocks noChangeShapeType="1"/>
              </p:cNvSpPr>
              <p:nvPr/>
            </p:nvSpPr>
            <p:spPr bwMode="auto">
              <a:xfrm>
                <a:off x="5136" y="1248"/>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7" name="Line 101">
                <a:extLst>
                  <a:ext uri="{FF2B5EF4-FFF2-40B4-BE49-F238E27FC236}">
                    <a16:creationId xmlns:a16="http://schemas.microsoft.com/office/drawing/2014/main" id="{5BA1A87F-76B6-423F-B921-28CA920E54CB}"/>
                  </a:ext>
                </a:extLst>
              </p:cNvPr>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8" name="Line 102">
                <a:extLst>
                  <a:ext uri="{FF2B5EF4-FFF2-40B4-BE49-F238E27FC236}">
                    <a16:creationId xmlns:a16="http://schemas.microsoft.com/office/drawing/2014/main" id="{AD1F6B0B-B785-4EA8-9ABF-43764C2F5D27}"/>
                  </a:ext>
                </a:extLst>
              </p:cNvPr>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9" name="Line 103">
                <a:extLst>
                  <a:ext uri="{FF2B5EF4-FFF2-40B4-BE49-F238E27FC236}">
                    <a16:creationId xmlns:a16="http://schemas.microsoft.com/office/drawing/2014/main" id="{55C78185-87B9-44B3-AB6D-DDD244DA4B79}"/>
                  </a:ext>
                </a:extLst>
              </p:cNvPr>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29" name="Group 110">
              <a:extLst>
                <a:ext uri="{FF2B5EF4-FFF2-40B4-BE49-F238E27FC236}">
                  <a16:creationId xmlns:a16="http://schemas.microsoft.com/office/drawing/2014/main" id="{A110CF6B-D914-490B-AD34-BBDEB268D16F}"/>
                </a:ext>
              </a:extLst>
            </p:cNvPr>
            <p:cNvGrpSpPr>
              <a:grpSpLocks/>
            </p:cNvGrpSpPr>
            <p:nvPr/>
          </p:nvGrpSpPr>
          <p:grpSpPr bwMode="auto">
            <a:xfrm>
              <a:off x="5136" y="1537"/>
              <a:ext cx="384" cy="289"/>
              <a:chOff x="5136" y="1537"/>
              <a:chExt cx="384" cy="289"/>
            </a:xfrm>
          </p:grpSpPr>
          <p:sp useBgFill="1">
            <p:nvSpPr>
              <p:cNvPr id="30" name="Rectangle 111">
                <a:extLst>
                  <a:ext uri="{FF2B5EF4-FFF2-40B4-BE49-F238E27FC236}">
                    <a16:creationId xmlns:a16="http://schemas.microsoft.com/office/drawing/2014/main" id="{D1D3737A-1CE1-4DF6-986E-851B616BDB72}"/>
                  </a:ext>
                </a:extLst>
              </p:cNvPr>
              <p:cNvSpPr>
                <a:spLocks noChangeArrowheads="1"/>
              </p:cNvSpPr>
              <p:nvPr/>
            </p:nvSpPr>
            <p:spPr bwMode="auto">
              <a:xfrm>
                <a:off x="5136" y="1537"/>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31" name="Line 112">
                <a:extLst>
                  <a:ext uri="{FF2B5EF4-FFF2-40B4-BE49-F238E27FC236}">
                    <a16:creationId xmlns:a16="http://schemas.microsoft.com/office/drawing/2014/main" id="{0CEF1AC3-E781-49A0-88E3-D6D75F70E1F6}"/>
                  </a:ext>
                </a:extLst>
              </p:cNvPr>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2" name="Line 113">
                <a:extLst>
                  <a:ext uri="{FF2B5EF4-FFF2-40B4-BE49-F238E27FC236}">
                    <a16:creationId xmlns:a16="http://schemas.microsoft.com/office/drawing/2014/main" id="{EE0C8471-2707-40BD-81E5-EF9A10E670BF}"/>
                  </a:ext>
                </a:extLst>
              </p:cNvPr>
              <p:cNvSpPr>
                <a:spLocks noChangeShapeType="1"/>
              </p:cNvSpPr>
              <p:nvPr/>
            </p:nvSpPr>
            <p:spPr bwMode="auto">
              <a:xfrm>
                <a:off x="5136" y="1826"/>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3" name="Line 114">
                <a:extLst>
                  <a:ext uri="{FF2B5EF4-FFF2-40B4-BE49-F238E27FC236}">
                    <a16:creationId xmlns:a16="http://schemas.microsoft.com/office/drawing/2014/main" id="{737A39B5-8DEC-4CE8-8575-BF659FC3EDC6}"/>
                  </a:ext>
                </a:extLst>
              </p:cNvPr>
              <p:cNvSpPr>
                <a:spLocks noChangeShapeType="1"/>
              </p:cNvSpPr>
              <p:nvPr/>
            </p:nvSpPr>
            <p:spPr bwMode="auto">
              <a:xfrm>
                <a:off x="5136" y="1537"/>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4" name="Line 115">
                <a:extLst>
                  <a:ext uri="{FF2B5EF4-FFF2-40B4-BE49-F238E27FC236}">
                    <a16:creationId xmlns:a16="http://schemas.microsoft.com/office/drawing/2014/main" id="{79A3AAF4-0E80-4D61-8819-0E8820B80BF1}"/>
                  </a:ext>
                </a:extLst>
              </p:cNvPr>
              <p:cNvSpPr>
                <a:spLocks noChangeShapeType="1"/>
              </p:cNvSpPr>
              <p:nvPr/>
            </p:nvSpPr>
            <p:spPr bwMode="auto">
              <a:xfrm>
                <a:off x="5520" y="15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sp>
        <p:nvSpPr>
          <p:cNvPr id="40" name="AutoShape 61">
            <a:extLst>
              <a:ext uri="{FF2B5EF4-FFF2-40B4-BE49-F238E27FC236}">
                <a16:creationId xmlns:a16="http://schemas.microsoft.com/office/drawing/2014/main" id="{EC579DC7-EE14-4D81-98EF-C0903CE26C6D}"/>
              </a:ext>
            </a:extLst>
          </p:cNvPr>
          <p:cNvSpPr>
            <a:spLocks noChangeArrowheads="1"/>
          </p:cNvSpPr>
          <p:nvPr/>
        </p:nvSpPr>
        <p:spPr bwMode="auto">
          <a:xfrm>
            <a:off x="5423452" y="5656264"/>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extLst>
      <p:ext uri="{BB962C8B-B14F-4D97-AF65-F5344CB8AC3E}">
        <p14:creationId xmlns:p14="http://schemas.microsoft.com/office/powerpoint/2010/main" val="57672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heckerboard(across)">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checkerboard(across)">
                                      <p:cBhvr>
                                        <p:cTn id="1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9651" name="Group 3"/>
          <p:cNvGraphicFramePr>
            <a:graphicFrameLocks noGrp="1"/>
          </p:cNvGraphicFramePr>
          <p:nvPr/>
        </p:nvGraphicFramePr>
        <p:xfrm>
          <a:off x="5486400" y="1981200"/>
          <a:ext cx="2209800" cy="4594183"/>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3461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8720"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9709" name="AutoShape 61"/>
          <p:cNvSpPr>
            <a:spLocks noChangeArrowheads="1"/>
          </p:cNvSpPr>
          <p:nvPr/>
        </p:nvSpPr>
        <p:spPr bwMode="auto">
          <a:xfrm>
            <a:off x="5410200" y="3818732"/>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9710" name="Group 62"/>
          <p:cNvGraphicFramePr>
            <a:graphicFrameLocks noGrp="1"/>
          </p:cNvGraphicFramePr>
          <p:nvPr>
            <p:extLst>
              <p:ext uri="{D42A27DB-BD31-4B8C-83A1-F6EECF244321}">
                <p14:modId xmlns:p14="http://schemas.microsoft.com/office/powerpoint/2010/main" val="2174073222"/>
              </p:ext>
            </p:extLst>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8751"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8752"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 10;</a:t>
            </a:r>
          </a:p>
        </p:txBody>
      </p:sp>
      <p:sp>
        <p:nvSpPr>
          <p:cNvPr id="539745" name="Rectangle 4"/>
          <p:cNvSpPr>
            <a:spLocks noChangeArrowheads="1"/>
          </p:cNvSpPr>
          <p:nvPr/>
        </p:nvSpPr>
        <p:spPr bwMode="auto">
          <a:xfrm>
            <a:off x="800100" y="4137002"/>
            <a:ext cx="2181639" cy="264148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4</a:t>
            </a:r>
          </a:p>
          <a:p>
            <a:pPr eaLnBrk="1" hangingPunct="1">
              <a:spcBef>
                <a:spcPct val="0"/>
              </a:spcBef>
              <a:buClrTx/>
              <a:buSzTx/>
              <a:buFontTx/>
              <a:buNone/>
            </a:pPr>
            <a:r>
              <a:rPr lang="en-US" altLang="ja-JP" sz="2800" dirty="0"/>
              <a:t>PUSH  0</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PUSHI</a:t>
            </a:r>
            <a:r>
              <a:rPr lang="ja-JP" altLang="en-US" sz="2800" dirty="0"/>
              <a:t> </a:t>
            </a:r>
            <a:r>
              <a:rPr lang="en-US" altLang="ja-JP" sz="2800" dirty="0"/>
              <a:t>10</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sp>
        <p:nvSpPr>
          <p:cNvPr id="539746" name="AutoShape 98"/>
          <p:cNvSpPr>
            <a:spLocks noChangeArrowheads="1"/>
          </p:cNvSpPr>
          <p:nvPr/>
        </p:nvSpPr>
        <p:spPr bwMode="auto">
          <a:xfrm>
            <a:off x="3086100" y="4137002"/>
            <a:ext cx="2019300" cy="533400"/>
          </a:xfrm>
          <a:prstGeom prst="wedgeRoundRectCallout">
            <a:avLst>
              <a:gd name="adj1" fmla="val -89417"/>
              <a:gd name="adj2" fmla="val 1012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dirty="0"/>
              <a:t>a[0] </a:t>
            </a:r>
            <a:r>
              <a:rPr lang="ja-JP" altLang="en-US" sz="2800" dirty="0"/>
              <a:t>の番地</a:t>
            </a:r>
          </a:p>
        </p:txBody>
      </p:sp>
      <p:sp>
        <p:nvSpPr>
          <p:cNvPr id="539747" name="AutoShape 99"/>
          <p:cNvSpPr>
            <a:spLocks noChangeArrowheads="1"/>
          </p:cNvSpPr>
          <p:nvPr/>
        </p:nvSpPr>
        <p:spPr bwMode="auto">
          <a:xfrm>
            <a:off x="390939" y="5627345"/>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39762" name="Text Box 114"/>
          <p:cNvSpPr txBox="1">
            <a:spLocks noChangeArrowheads="1"/>
          </p:cNvSpPr>
          <p:nvPr/>
        </p:nvSpPr>
        <p:spPr bwMode="auto">
          <a:xfrm>
            <a:off x="2256245" y="2700130"/>
            <a:ext cx="2849155"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a:t>
            </a:r>
            <a:r>
              <a:rPr lang="ja-JP" altLang="en-US" sz="2800" dirty="0"/>
              <a:t>の番地は</a:t>
            </a:r>
            <a:endParaRPr lang="en-US" altLang="ja-JP" sz="2800" dirty="0"/>
          </a:p>
          <a:p>
            <a:pPr eaLnBrk="1" hangingPunct="1">
              <a:spcBef>
                <a:spcPct val="0"/>
              </a:spcBef>
              <a:buClrTx/>
              <a:buSzTx/>
              <a:buFontTx/>
              <a:buNone/>
            </a:pPr>
            <a:r>
              <a:rPr lang="ja-JP" altLang="en-US" sz="2800" dirty="0"/>
              <a:t>コンパイル時には</a:t>
            </a:r>
          </a:p>
          <a:p>
            <a:pPr eaLnBrk="1" hangingPunct="1">
              <a:spcBef>
                <a:spcPct val="0"/>
              </a:spcBef>
              <a:buClrTx/>
              <a:buSzTx/>
              <a:buFontTx/>
              <a:buNone/>
            </a:pPr>
            <a:r>
              <a:rPr lang="ja-JP" altLang="en-US" sz="2800" dirty="0"/>
              <a:t>分からない</a:t>
            </a:r>
          </a:p>
        </p:txBody>
      </p:sp>
      <p:sp>
        <p:nvSpPr>
          <p:cNvPr id="539763" name="AutoShape 115"/>
          <p:cNvSpPr>
            <a:spLocks noChangeArrowheads="1"/>
          </p:cNvSpPr>
          <p:nvPr/>
        </p:nvSpPr>
        <p:spPr bwMode="auto">
          <a:xfrm>
            <a:off x="3162300" y="4746602"/>
            <a:ext cx="1905000" cy="533400"/>
          </a:xfrm>
          <a:prstGeom prst="wedgeRoundRectCallout">
            <a:avLst>
              <a:gd name="adj1" fmla="val -93417"/>
              <a:gd name="adj2" fmla="val -2976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539764" name="AutoShape 116"/>
          <p:cNvSpPr>
            <a:spLocks noChangeArrowheads="1"/>
          </p:cNvSpPr>
          <p:nvPr/>
        </p:nvSpPr>
        <p:spPr bwMode="auto">
          <a:xfrm>
            <a:off x="5410200" y="1981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9" name="Group 110">
            <a:extLst>
              <a:ext uri="{FF2B5EF4-FFF2-40B4-BE49-F238E27FC236}">
                <a16:creationId xmlns:a16="http://schemas.microsoft.com/office/drawing/2014/main" id="{A110CF6B-D914-490B-AD34-BBDEB268D16F}"/>
              </a:ext>
            </a:extLst>
          </p:cNvPr>
          <p:cNvGrpSpPr>
            <a:grpSpLocks/>
          </p:cNvGrpSpPr>
          <p:nvPr/>
        </p:nvGrpSpPr>
        <p:grpSpPr bwMode="auto">
          <a:xfrm>
            <a:off x="8153400" y="2438400"/>
            <a:ext cx="609600" cy="458788"/>
            <a:chOff x="5136" y="1537"/>
            <a:chExt cx="384" cy="289"/>
          </a:xfrm>
        </p:grpSpPr>
        <p:sp useBgFill="1">
          <p:nvSpPr>
            <p:cNvPr id="30" name="Rectangle 111">
              <a:extLst>
                <a:ext uri="{FF2B5EF4-FFF2-40B4-BE49-F238E27FC236}">
                  <a16:creationId xmlns:a16="http://schemas.microsoft.com/office/drawing/2014/main" id="{D1D3737A-1CE1-4DF6-986E-851B616BDB72}"/>
                </a:ext>
              </a:extLst>
            </p:cNvPr>
            <p:cNvSpPr>
              <a:spLocks noChangeArrowheads="1"/>
            </p:cNvSpPr>
            <p:nvPr/>
          </p:nvSpPr>
          <p:spPr bwMode="auto">
            <a:xfrm>
              <a:off x="5136" y="1537"/>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dirty="0"/>
                <a:t>10</a:t>
              </a:r>
            </a:p>
          </p:txBody>
        </p:sp>
        <p:sp>
          <p:nvSpPr>
            <p:cNvPr id="31" name="Line 112">
              <a:extLst>
                <a:ext uri="{FF2B5EF4-FFF2-40B4-BE49-F238E27FC236}">
                  <a16:creationId xmlns:a16="http://schemas.microsoft.com/office/drawing/2014/main" id="{0CEF1AC3-E781-49A0-88E3-D6D75F70E1F6}"/>
                </a:ext>
              </a:extLst>
            </p:cNvPr>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2" name="Line 113">
              <a:extLst>
                <a:ext uri="{FF2B5EF4-FFF2-40B4-BE49-F238E27FC236}">
                  <a16:creationId xmlns:a16="http://schemas.microsoft.com/office/drawing/2014/main" id="{EE0C8471-2707-40BD-81E5-EF9A10E670BF}"/>
                </a:ext>
              </a:extLst>
            </p:cNvPr>
            <p:cNvSpPr>
              <a:spLocks noChangeShapeType="1"/>
            </p:cNvSpPr>
            <p:nvPr/>
          </p:nvSpPr>
          <p:spPr bwMode="auto">
            <a:xfrm>
              <a:off x="5136" y="1826"/>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3" name="Line 114">
              <a:extLst>
                <a:ext uri="{FF2B5EF4-FFF2-40B4-BE49-F238E27FC236}">
                  <a16:creationId xmlns:a16="http://schemas.microsoft.com/office/drawing/2014/main" id="{737A39B5-8DEC-4CE8-8575-BF659FC3EDC6}"/>
                </a:ext>
              </a:extLst>
            </p:cNvPr>
            <p:cNvSpPr>
              <a:spLocks noChangeShapeType="1"/>
            </p:cNvSpPr>
            <p:nvPr/>
          </p:nvSpPr>
          <p:spPr bwMode="auto">
            <a:xfrm>
              <a:off x="5136" y="1537"/>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4" name="Line 115">
              <a:extLst>
                <a:ext uri="{FF2B5EF4-FFF2-40B4-BE49-F238E27FC236}">
                  <a16:creationId xmlns:a16="http://schemas.microsoft.com/office/drawing/2014/main" id="{79A3AAF4-0E80-4D61-8819-0E8820B80BF1}"/>
                </a:ext>
              </a:extLst>
            </p:cNvPr>
            <p:cNvSpPr>
              <a:spLocks noChangeShapeType="1"/>
            </p:cNvSpPr>
            <p:nvPr/>
          </p:nvSpPr>
          <p:spPr bwMode="auto">
            <a:xfrm>
              <a:off x="5520" y="15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40" name="AutoShape 61">
            <a:extLst>
              <a:ext uri="{FF2B5EF4-FFF2-40B4-BE49-F238E27FC236}">
                <a16:creationId xmlns:a16="http://schemas.microsoft.com/office/drawing/2014/main" id="{16F0DAAB-7F4A-4CD4-9ACE-9EEB7B1A51BD}"/>
              </a:ext>
            </a:extLst>
          </p:cNvPr>
          <p:cNvSpPr>
            <a:spLocks noChangeArrowheads="1"/>
          </p:cNvSpPr>
          <p:nvPr/>
        </p:nvSpPr>
        <p:spPr bwMode="auto">
          <a:xfrm>
            <a:off x="5423452" y="5656264"/>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extLst>
      <p:ext uri="{BB962C8B-B14F-4D97-AF65-F5344CB8AC3E}">
        <p14:creationId xmlns:p14="http://schemas.microsoft.com/office/powerpoint/2010/main" val="375525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heckerboard(across)">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9651" name="Group 3"/>
          <p:cNvGraphicFramePr>
            <a:graphicFrameLocks noGrp="1"/>
          </p:cNvGraphicFramePr>
          <p:nvPr/>
        </p:nvGraphicFramePr>
        <p:xfrm>
          <a:off x="5486400" y="1981200"/>
          <a:ext cx="2209800" cy="4594183"/>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3461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8720"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9709" name="AutoShape 61"/>
          <p:cNvSpPr>
            <a:spLocks noChangeArrowheads="1"/>
          </p:cNvSpPr>
          <p:nvPr/>
        </p:nvSpPr>
        <p:spPr bwMode="auto">
          <a:xfrm>
            <a:off x="5410200" y="3821091"/>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9710" name="Group 62"/>
          <p:cNvGraphicFramePr>
            <a:graphicFrameLocks noGrp="1"/>
          </p:cNvGraphicFramePr>
          <p:nvPr>
            <p:extLst>
              <p:ext uri="{D42A27DB-BD31-4B8C-83A1-F6EECF244321}">
                <p14:modId xmlns:p14="http://schemas.microsoft.com/office/powerpoint/2010/main" val="1158226861"/>
              </p:ext>
            </p:extLst>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8751"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8752"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 10;</a:t>
            </a:r>
          </a:p>
        </p:txBody>
      </p:sp>
      <p:sp>
        <p:nvSpPr>
          <p:cNvPr id="539745" name="Rectangle 4"/>
          <p:cNvSpPr>
            <a:spLocks noChangeArrowheads="1"/>
          </p:cNvSpPr>
          <p:nvPr/>
        </p:nvSpPr>
        <p:spPr bwMode="auto">
          <a:xfrm>
            <a:off x="800100" y="4137002"/>
            <a:ext cx="2181639" cy="264148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4</a:t>
            </a:r>
          </a:p>
          <a:p>
            <a:pPr eaLnBrk="1" hangingPunct="1">
              <a:spcBef>
                <a:spcPct val="0"/>
              </a:spcBef>
              <a:buClrTx/>
              <a:buSzTx/>
              <a:buFontTx/>
              <a:buNone/>
            </a:pPr>
            <a:r>
              <a:rPr lang="en-US" altLang="ja-JP" sz="2800" dirty="0"/>
              <a:t>PUSH  0</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PUSHI</a:t>
            </a:r>
            <a:r>
              <a:rPr lang="ja-JP" altLang="en-US" sz="2800" dirty="0"/>
              <a:t> </a:t>
            </a:r>
            <a:r>
              <a:rPr lang="en-US" altLang="ja-JP" sz="2800" dirty="0"/>
              <a:t>10</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sp>
        <p:nvSpPr>
          <p:cNvPr id="539746" name="AutoShape 98"/>
          <p:cNvSpPr>
            <a:spLocks noChangeArrowheads="1"/>
          </p:cNvSpPr>
          <p:nvPr/>
        </p:nvSpPr>
        <p:spPr bwMode="auto">
          <a:xfrm>
            <a:off x="3086100" y="4137002"/>
            <a:ext cx="2019300" cy="533400"/>
          </a:xfrm>
          <a:prstGeom prst="wedgeRoundRectCallout">
            <a:avLst>
              <a:gd name="adj1" fmla="val -89417"/>
              <a:gd name="adj2" fmla="val 1012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dirty="0"/>
              <a:t>a[0] </a:t>
            </a:r>
            <a:r>
              <a:rPr lang="ja-JP" altLang="en-US" sz="2800" dirty="0"/>
              <a:t>の番地</a:t>
            </a:r>
          </a:p>
        </p:txBody>
      </p:sp>
      <p:sp>
        <p:nvSpPr>
          <p:cNvPr id="539747" name="AutoShape 99"/>
          <p:cNvSpPr>
            <a:spLocks noChangeArrowheads="1"/>
          </p:cNvSpPr>
          <p:nvPr/>
        </p:nvSpPr>
        <p:spPr bwMode="auto">
          <a:xfrm>
            <a:off x="390939" y="5999164"/>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39762" name="Text Box 114"/>
          <p:cNvSpPr txBox="1">
            <a:spLocks noChangeArrowheads="1"/>
          </p:cNvSpPr>
          <p:nvPr/>
        </p:nvSpPr>
        <p:spPr bwMode="auto">
          <a:xfrm>
            <a:off x="2256245" y="2700130"/>
            <a:ext cx="2849155"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a:t>
            </a:r>
            <a:r>
              <a:rPr lang="ja-JP" altLang="en-US" sz="2800" dirty="0"/>
              <a:t>の番地は</a:t>
            </a:r>
            <a:endParaRPr lang="en-US" altLang="ja-JP" sz="2800" dirty="0"/>
          </a:p>
          <a:p>
            <a:pPr eaLnBrk="1" hangingPunct="1">
              <a:spcBef>
                <a:spcPct val="0"/>
              </a:spcBef>
              <a:buClrTx/>
              <a:buSzTx/>
              <a:buFontTx/>
              <a:buNone/>
            </a:pPr>
            <a:r>
              <a:rPr lang="ja-JP" altLang="en-US" sz="2800" dirty="0"/>
              <a:t>コンパイル時には</a:t>
            </a:r>
          </a:p>
          <a:p>
            <a:pPr eaLnBrk="1" hangingPunct="1">
              <a:spcBef>
                <a:spcPct val="0"/>
              </a:spcBef>
              <a:buClrTx/>
              <a:buSzTx/>
              <a:buFontTx/>
              <a:buNone/>
            </a:pPr>
            <a:r>
              <a:rPr lang="ja-JP" altLang="en-US" sz="2800" dirty="0"/>
              <a:t>分からない</a:t>
            </a:r>
          </a:p>
        </p:txBody>
      </p:sp>
      <p:sp>
        <p:nvSpPr>
          <p:cNvPr id="539763" name="AutoShape 115"/>
          <p:cNvSpPr>
            <a:spLocks noChangeArrowheads="1"/>
          </p:cNvSpPr>
          <p:nvPr/>
        </p:nvSpPr>
        <p:spPr bwMode="auto">
          <a:xfrm>
            <a:off x="3162300" y="4746602"/>
            <a:ext cx="1905000" cy="533400"/>
          </a:xfrm>
          <a:prstGeom prst="wedgeRoundRectCallout">
            <a:avLst>
              <a:gd name="adj1" fmla="val -93417"/>
              <a:gd name="adj2" fmla="val -2976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539764" name="AutoShape 116"/>
          <p:cNvSpPr>
            <a:spLocks noChangeArrowheads="1"/>
          </p:cNvSpPr>
          <p:nvPr/>
        </p:nvSpPr>
        <p:spPr bwMode="auto">
          <a:xfrm>
            <a:off x="5410200" y="1981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useBgFill="1">
        <p:nvSpPr>
          <p:cNvPr id="43" name="Rectangle 113">
            <a:extLst>
              <a:ext uri="{FF2B5EF4-FFF2-40B4-BE49-F238E27FC236}">
                <a16:creationId xmlns:a16="http://schemas.microsoft.com/office/drawing/2014/main" id="{36C5D6FB-7678-4F8A-9968-524F00E87721}"/>
              </a:ext>
            </a:extLst>
          </p:cNvPr>
          <p:cNvSpPr>
            <a:spLocks noChangeArrowheads="1"/>
          </p:cNvSpPr>
          <p:nvPr/>
        </p:nvSpPr>
        <p:spPr bwMode="auto">
          <a:xfrm>
            <a:off x="5968800" y="5654676"/>
            <a:ext cx="817562" cy="458788"/>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dirty="0"/>
              <a:t>10</a:t>
            </a:r>
          </a:p>
        </p:txBody>
      </p:sp>
      <p:sp>
        <p:nvSpPr>
          <p:cNvPr id="40" name="AutoShape 61">
            <a:extLst>
              <a:ext uri="{FF2B5EF4-FFF2-40B4-BE49-F238E27FC236}">
                <a16:creationId xmlns:a16="http://schemas.microsoft.com/office/drawing/2014/main" id="{16F0DAAB-7F4A-4CD4-9ACE-9EEB7B1A51BD}"/>
              </a:ext>
            </a:extLst>
          </p:cNvPr>
          <p:cNvSpPr>
            <a:spLocks noChangeArrowheads="1"/>
          </p:cNvSpPr>
          <p:nvPr/>
        </p:nvSpPr>
        <p:spPr bwMode="auto">
          <a:xfrm>
            <a:off x="5423452" y="5656264"/>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nvGrpSpPr>
          <p:cNvPr id="22" name="Group 116">
            <a:extLst>
              <a:ext uri="{FF2B5EF4-FFF2-40B4-BE49-F238E27FC236}">
                <a16:creationId xmlns:a16="http://schemas.microsoft.com/office/drawing/2014/main" id="{31748F4D-DC50-4F9E-97E2-055DEF764C20}"/>
              </a:ext>
            </a:extLst>
          </p:cNvPr>
          <p:cNvGrpSpPr>
            <a:grpSpLocks/>
          </p:cNvGrpSpPr>
          <p:nvPr/>
        </p:nvGrpSpPr>
        <p:grpSpPr bwMode="auto">
          <a:xfrm>
            <a:off x="8153400" y="1981200"/>
            <a:ext cx="609600" cy="917575"/>
            <a:chOff x="5136" y="1248"/>
            <a:chExt cx="384" cy="578"/>
          </a:xfrm>
        </p:grpSpPr>
        <p:grpSp>
          <p:nvGrpSpPr>
            <p:cNvPr id="23" name="Group 98">
              <a:extLst>
                <a:ext uri="{FF2B5EF4-FFF2-40B4-BE49-F238E27FC236}">
                  <a16:creationId xmlns:a16="http://schemas.microsoft.com/office/drawing/2014/main" id="{E958F11C-F5DC-460C-877D-B4EE09EFA77B}"/>
                </a:ext>
              </a:extLst>
            </p:cNvPr>
            <p:cNvGrpSpPr>
              <a:grpSpLocks/>
            </p:cNvGrpSpPr>
            <p:nvPr/>
          </p:nvGrpSpPr>
          <p:grpSpPr bwMode="auto">
            <a:xfrm>
              <a:off x="5136" y="1248"/>
              <a:ext cx="384" cy="289"/>
              <a:chOff x="5136" y="1248"/>
              <a:chExt cx="384" cy="289"/>
            </a:xfrm>
          </p:grpSpPr>
          <p:sp useBgFill="1">
            <p:nvSpPr>
              <p:cNvPr id="36" name="Rectangle 99">
                <a:extLst>
                  <a:ext uri="{FF2B5EF4-FFF2-40B4-BE49-F238E27FC236}">
                    <a16:creationId xmlns:a16="http://schemas.microsoft.com/office/drawing/2014/main" id="{242D068A-03EA-4B10-9635-199E353EE086}"/>
                  </a:ext>
                </a:extLst>
              </p:cNvPr>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dirty="0"/>
                  <a:t>10</a:t>
                </a:r>
              </a:p>
            </p:txBody>
          </p:sp>
          <p:sp>
            <p:nvSpPr>
              <p:cNvPr id="37" name="Line 100">
                <a:extLst>
                  <a:ext uri="{FF2B5EF4-FFF2-40B4-BE49-F238E27FC236}">
                    <a16:creationId xmlns:a16="http://schemas.microsoft.com/office/drawing/2014/main" id="{CE3E1C45-A829-4379-A133-6A97E8DEBC7B}"/>
                  </a:ext>
                </a:extLst>
              </p:cNvPr>
              <p:cNvSpPr>
                <a:spLocks noChangeShapeType="1"/>
              </p:cNvSpPr>
              <p:nvPr/>
            </p:nvSpPr>
            <p:spPr bwMode="auto">
              <a:xfrm>
                <a:off x="5136" y="1248"/>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8" name="Line 101">
                <a:extLst>
                  <a:ext uri="{FF2B5EF4-FFF2-40B4-BE49-F238E27FC236}">
                    <a16:creationId xmlns:a16="http://schemas.microsoft.com/office/drawing/2014/main" id="{16903E22-9289-4AF3-BC64-E770C009EB14}"/>
                  </a:ext>
                </a:extLst>
              </p:cNvPr>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9" name="Line 102">
                <a:extLst>
                  <a:ext uri="{FF2B5EF4-FFF2-40B4-BE49-F238E27FC236}">
                    <a16:creationId xmlns:a16="http://schemas.microsoft.com/office/drawing/2014/main" id="{5724543B-C5D1-4362-A3F7-47A623427619}"/>
                  </a:ext>
                </a:extLst>
              </p:cNvPr>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 name="Line 103">
                <a:extLst>
                  <a:ext uri="{FF2B5EF4-FFF2-40B4-BE49-F238E27FC236}">
                    <a16:creationId xmlns:a16="http://schemas.microsoft.com/office/drawing/2014/main" id="{432DACE1-BFAC-4A55-8813-15F2F5A041C7}"/>
                  </a:ext>
                </a:extLst>
              </p:cNvPr>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grpSp>
          <p:nvGrpSpPr>
            <p:cNvPr id="24" name="Group 110">
              <a:extLst>
                <a:ext uri="{FF2B5EF4-FFF2-40B4-BE49-F238E27FC236}">
                  <a16:creationId xmlns:a16="http://schemas.microsoft.com/office/drawing/2014/main" id="{E1E44A3A-00CC-4B42-A458-7190EE49EF27}"/>
                </a:ext>
              </a:extLst>
            </p:cNvPr>
            <p:cNvGrpSpPr>
              <a:grpSpLocks/>
            </p:cNvGrpSpPr>
            <p:nvPr/>
          </p:nvGrpSpPr>
          <p:grpSpPr bwMode="auto">
            <a:xfrm>
              <a:off x="5136" y="1537"/>
              <a:ext cx="384" cy="289"/>
              <a:chOff x="5136" y="1537"/>
              <a:chExt cx="384" cy="289"/>
            </a:xfrm>
          </p:grpSpPr>
          <p:sp useBgFill="1">
            <p:nvSpPr>
              <p:cNvPr id="25" name="Rectangle 111">
                <a:extLst>
                  <a:ext uri="{FF2B5EF4-FFF2-40B4-BE49-F238E27FC236}">
                    <a16:creationId xmlns:a16="http://schemas.microsoft.com/office/drawing/2014/main" id="{4F8E63CE-6938-4226-81A6-E6C331F0C3AD}"/>
                  </a:ext>
                </a:extLst>
              </p:cNvPr>
              <p:cNvSpPr>
                <a:spLocks noChangeArrowheads="1"/>
              </p:cNvSpPr>
              <p:nvPr/>
            </p:nvSpPr>
            <p:spPr bwMode="auto">
              <a:xfrm>
                <a:off x="5136" y="1537"/>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26" name="Line 112">
                <a:extLst>
                  <a:ext uri="{FF2B5EF4-FFF2-40B4-BE49-F238E27FC236}">
                    <a16:creationId xmlns:a16="http://schemas.microsoft.com/office/drawing/2014/main" id="{62079930-AC3A-4732-8B26-91CE52A51236}"/>
                  </a:ext>
                </a:extLst>
              </p:cNvPr>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7" name="Line 113">
                <a:extLst>
                  <a:ext uri="{FF2B5EF4-FFF2-40B4-BE49-F238E27FC236}">
                    <a16:creationId xmlns:a16="http://schemas.microsoft.com/office/drawing/2014/main" id="{4FF0871B-C074-49A5-9DAA-45B0DF4FF715}"/>
                  </a:ext>
                </a:extLst>
              </p:cNvPr>
              <p:cNvSpPr>
                <a:spLocks noChangeShapeType="1"/>
              </p:cNvSpPr>
              <p:nvPr/>
            </p:nvSpPr>
            <p:spPr bwMode="auto">
              <a:xfrm>
                <a:off x="5136" y="1826"/>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28" name="Line 114">
                <a:extLst>
                  <a:ext uri="{FF2B5EF4-FFF2-40B4-BE49-F238E27FC236}">
                    <a16:creationId xmlns:a16="http://schemas.microsoft.com/office/drawing/2014/main" id="{B36F241E-CD57-46C0-8939-7B5F9F6FF39F}"/>
                  </a:ext>
                </a:extLst>
              </p:cNvPr>
              <p:cNvSpPr>
                <a:spLocks noChangeShapeType="1"/>
              </p:cNvSpPr>
              <p:nvPr/>
            </p:nvSpPr>
            <p:spPr bwMode="auto">
              <a:xfrm>
                <a:off x="5136" y="1537"/>
                <a:ext cx="0" cy="289"/>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35" name="Line 115">
                <a:extLst>
                  <a:ext uri="{FF2B5EF4-FFF2-40B4-BE49-F238E27FC236}">
                    <a16:creationId xmlns:a16="http://schemas.microsoft.com/office/drawing/2014/main" id="{7F9BED43-3098-4078-AC61-93F81BF6E88B}"/>
                  </a:ext>
                </a:extLst>
              </p:cNvPr>
              <p:cNvSpPr>
                <a:spLocks noChangeShapeType="1"/>
              </p:cNvSpPr>
              <p:nvPr/>
            </p:nvSpPr>
            <p:spPr bwMode="auto">
              <a:xfrm>
                <a:off x="5520" y="1537"/>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sp>
        <p:nvSpPr>
          <p:cNvPr id="42" name="AutoShape 116">
            <a:extLst>
              <a:ext uri="{FF2B5EF4-FFF2-40B4-BE49-F238E27FC236}">
                <a16:creationId xmlns:a16="http://schemas.microsoft.com/office/drawing/2014/main" id="{5F30C6DD-FE26-4F9A-84C5-24001B61BC0C}"/>
              </a:ext>
            </a:extLst>
          </p:cNvPr>
          <p:cNvSpPr>
            <a:spLocks noChangeArrowheads="1"/>
          </p:cNvSpPr>
          <p:nvPr/>
        </p:nvSpPr>
        <p:spPr bwMode="auto">
          <a:xfrm>
            <a:off x="6553200" y="457200"/>
            <a:ext cx="1752600" cy="838200"/>
          </a:xfrm>
          <a:prstGeom prst="wedgeRoundRectCallout">
            <a:avLst>
              <a:gd name="adj1" fmla="val 50093"/>
              <a:gd name="adj2" fmla="val 13371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代入値が</a:t>
            </a:r>
          </a:p>
          <a:p>
            <a:pPr algn="ctr" eaLnBrk="1" hangingPunct="1">
              <a:spcBef>
                <a:spcPct val="0"/>
              </a:spcBef>
              <a:buClrTx/>
              <a:buSzTx/>
              <a:buFontTx/>
              <a:buNone/>
            </a:pPr>
            <a:r>
              <a:rPr lang="ja-JP" altLang="en-US" sz="2400"/>
              <a:t>残る</a:t>
            </a:r>
          </a:p>
        </p:txBody>
      </p:sp>
    </p:spTree>
    <p:extLst>
      <p:ext uri="{BB962C8B-B14F-4D97-AF65-F5344CB8AC3E}">
        <p14:creationId xmlns:p14="http://schemas.microsoft.com/office/powerpoint/2010/main" val="122212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checkerboard(across)">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checkerboard(across)">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checkerboard(across)">
                                      <p:cBhvr>
                                        <p:cTn id="1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2"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への書き込み</a:t>
            </a:r>
            <a:br>
              <a:rPr lang="ja-JP" altLang="en-US">
                <a:effectLst/>
              </a:rPr>
            </a:br>
            <a:r>
              <a:rPr lang="en-US" altLang="ja-JP" sz="4000">
                <a:effectLst/>
              </a:rPr>
              <a:t>POP </a:t>
            </a:r>
            <a:r>
              <a:rPr lang="ja-JP" altLang="en-US" sz="4000">
                <a:effectLst/>
              </a:rPr>
              <a:t>と </a:t>
            </a:r>
            <a:r>
              <a:rPr lang="en-US" altLang="ja-JP" sz="4000">
                <a:effectLst/>
              </a:rPr>
              <a:t>PUSHI+ASSGN</a:t>
            </a:r>
          </a:p>
        </p:txBody>
      </p:sp>
      <p:graphicFrame>
        <p:nvGraphicFramePr>
          <p:cNvPr id="539651" name="Group 3"/>
          <p:cNvGraphicFramePr>
            <a:graphicFrameLocks noGrp="1"/>
          </p:cNvGraphicFramePr>
          <p:nvPr>
            <p:extLst>
              <p:ext uri="{D42A27DB-BD31-4B8C-83A1-F6EECF244321}">
                <p14:modId xmlns:p14="http://schemas.microsoft.com/office/powerpoint/2010/main" val="3832390678"/>
              </p:ext>
            </p:extLst>
          </p:nvPr>
        </p:nvGraphicFramePr>
        <p:xfrm>
          <a:off x="5486400" y="1981200"/>
          <a:ext cx="2209800" cy="4594183"/>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13461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8720" name="Text Box 32"/>
          <p:cNvSpPr txBox="1">
            <a:spLocks noChangeArrowheads="1"/>
          </p:cNvSpPr>
          <p:nvPr/>
        </p:nvSpPr>
        <p:spPr bwMode="auto">
          <a:xfrm>
            <a:off x="57150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39709" name="AutoShape 61"/>
          <p:cNvSpPr>
            <a:spLocks noChangeArrowheads="1"/>
          </p:cNvSpPr>
          <p:nvPr/>
        </p:nvSpPr>
        <p:spPr bwMode="auto">
          <a:xfrm>
            <a:off x="5423452" y="3818732"/>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39710" name="Group 62"/>
          <p:cNvGraphicFramePr>
            <a:graphicFrameLocks noGrp="1"/>
          </p:cNvGraphicFramePr>
          <p:nvPr>
            <p:extLst>
              <p:ext uri="{D42A27DB-BD31-4B8C-83A1-F6EECF244321}">
                <p14:modId xmlns:p14="http://schemas.microsoft.com/office/powerpoint/2010/main" val="3535763711"/>
              </p:ext>
            </p:extLst>
          </p:nvPr>
        </p:nvGraphicFramePr>
        <p:xfrm>
          <a:off x="7696200" y="19812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8751" name="Text Box 62"/>
          <p:cNvSpPr txBox="1">
            <a:spLocks noChangeArrowheads="1"/>
          </p:cNvSpPr>
          <p:nvPr/>
        </p:nvSpPr>
        <p:spPr bwMode="auto">
          <a:xfrm>
            <a:off x="7696200" y="1447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28752" name="Rectangle 4"/>
          <p:cNvSpPr>
            <a:spLocks noChangeArrowheads="1"/>
          </p:cNvSpPr>
          <p:nvPr/>
        </p:nvSpPr>
        <p:spPr bwMode="auto">
          <a:xfrm>
            <a:off x="838200" y="2057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 10;</a:t>
            </a:r>
          </a:p>
        </p:txBody>
      </p:sp>
      <p:sp>
        <p:nvSpPr>
          <p:cNvPr id="539745" name="Rectangle 4"/>
          <p:cNvSpPr>
            <a:spLocks noChangeArrowheads="1"/>
          </p:cNvSpPr>
          <p:nvPr/>
        </p:nvSpPr>
        <p:spPr bwMode="auto">
          <a:xfrm>
            <a:off x="800100" y="4137002"/>
            <a:ext cx="2181639" cy="264148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4</a:t>
            </a:r>
          </a:p>
          <a:p>
            <a:pPr eaLnBrk="1" hangingPunct="1">
              <a:spcBef>
                <a:spcPct val="0"/>
              </a:spcBef>
              <a:buClrTx/>
              <a:buSzTx/>
              <a:buFontTx/>
              <a:buNone/>
            </a:pPr>
            <a:r>
              <a:rPr lang="en-US" altLang="ja-JP" sz="2800" dirty="0"/>
              <a:t>PUSH  0</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PUSHI</a:t>
            </a:r>
            <a:r>
              <a:rPr lang="ja-JP" altLang="en-US" sz="2800" dirty="0"/>
              <a:t> </a:t>
            </a:r>
            <a:r>
              <a:rPr lang="en-US" altLang="ja-JP" sz="2800" dirty="0"/>
              <a:t>10</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sp>
        <p:nvSpPr>
          <p:cNvPr id="539746" name="AutoShape 98"/>
          <p:cNvSpPr>
            <a:spLocks noChangeArrowheads="1"/>
          </p:cNvSpPr>
          <p:nvPr/>
        </p:nvSpPr>
        <p:spPr bwMode="auto">
          <a:xfrm>
            <a:off x="3086100" y="4137002"/>
            <a:ext cx="2019300" cy="533400"/>
          </a:xfrm>
          <a:prstGeom prst="wedgeRoundRectCallout">
            <a:avLst>
              <a:gd name="adj1" fmla="val -89417"/>
              <a:gd name="adj2" fmla="val 1012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dirty="0"/>
              <a:t>a[0] </a:t>
            </a:r>
            <a:r>
              <a:rPr lang="ja-JP" altLang="en-US" sz="2800" dirty="0"/>
              <a:t>の番地</a:t>
            </a:r>
          </a:p>
        </p:txBody>
      </p:sp>
      <p:sp>
        <p:nvSpPr>
          <p:cNvPr id="539747" name="AutoShape 99"/>
          <p:cNvSpPr>
            <a:spLocks noChangeArrowheads="1"/>
          </p:cNvSpPr>
          <p:nvPr/>
        </p:nvSpPr>
        <p:spPr bwMode="auto">
          <a:xfrm>
            <a:off x="344556" y="6461083"/>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39762" name="Text Box 114"/>
          <p:cNvSpPr txBox="1">
            <a:spLocks noChangeArrowheads="1"/>
          </p:cNvSpPr>
          <p:nvPr/>
        </p:nvSpPr>
        <p:spPr bwMode="auto">
          <a:xfrm>
            <a:off x="2256245" y="2700130"/>
            <a:ext cx="2849155"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a[</a:t>
            </a:r>
            <a:r>
              <a:rPr lang="en-US" altLang="ja-JP" sz="2800" dirty="0" err="1"/>
              <a:t>i</a:t>
            </a:r>
            <a:r>
              <a:rPr lang="en-US" altLang="ja-JP" sz="2800" dirty="0"/>
              <a:t>] </a:t>
            </a:r>
            <a:r>
              <a:rPr lang="ja-JP" altLang="en-US" sz="2800" dirty="0"/>
              <a:t>の番地は</a:t>
            </a:r>
            <a:endParaRPr lang="en-US" altLang="ja-JP" sz="2800" dirty="0"/>
          </a:p>
          <a:p>
            <a:pPr eaLnBrk="1" hangingPunct="1">
              <a:spcBef>
                <a:spcPct val="0"/>
              </a:spcBef>
              <a:buClrTx/>
              <a:buSzTx/>
              <a:buFontTx/>
              <a:buNone/>
            </a:pPr>
            <a:r>
              <a:rPr lang="ja-JP" altLang="en-US" sz="2800" dirty="0"/>
              <a:t>コンパイル時には</a:t>
            </a:r>
          </a:p>
          <a:p>
            <a:pPr eaLnBrk="1" hangingPunct="1">
              <a:spcBef>
                <a:spcPct val="0"/>
              </a:spcBef>
              <a:buClrTx/>
              <a:buSzTx/>
              <a:buFontTx/>
              <a:buNone/>
            </a:pPr>
            <a:r>
              <a:rPr lang="ja-JP" altLang="en-US" sz="2800" dirty="0"/>
              <a:t>分からない</a:t>
            </a:r>
          </a:p>
        </p:txBody>
      </p:sp>
      <p:sp>
        <p:nvSpPr>
          <p:cNvPr id="539763" name="AutoShape 115"/>
          <p:cNvSpPr>
            <a:spLocks noChangeArrowheads="1"/>
          </p:cNvSpPr>
          <p:nvPr/>
        </p:nvSpPr>
        <p:spPr bwMode="auto">
          <a:xfrm>
            <a:off x="3162300" y="4746602"/>
            <a:ext cx="1905000" cy="533400"/>
          </a:xfrm>
          <a:prstGeom prst="wedgeRoundRectCallout">
            <a:avLst>
              <a:gd name="adj1" fmla="val -93417"/>
              <a:gd name="adj2" fmla="val -2976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i </a:t>
            </a:r>
            <a:r>
              <a:rPr lang="ja-JP" altLang="en-US" sz="2800"/>
              <a:t>の番地</a:t>
            </a:r>
          </a:p>
        </p:txBody>
      </p:sp>
      <p:sp>
        <p:nvSpPr>
          <p:cNvPr id="539764" name="AutoShape 116"/>
          <p:cNvSpPr>
            <a:spLocks noChangeArrowheads="1"/>
          </p:cNvSpPr>
          <p:nvPr/>
        </p:nvSpPr>
        <p:spPr bwMode="auto">
          <a:xfrm>
            <a:off x="5410200" y="1981200"/>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40" name="AutoShape 61">
            <a:extLst>
              <a:ext uri="{FF2B5EF4-FFF2-40B4-BE49-F238E27FC236}">
                <a16:creationId xmlns:a16="http://schemas.microsoft.com/office/drawing/2014/main" id="{16F0DAAB-7F4A-4CD4-9ACE-9EEB7B1A51BD}"/>
              </a:ext>
            </a:extLst>
          </p:cNvPr>
          <p:cNvSpPr>
            <a:spLocks noChangeArrowheads="1"/>
          </p:cNvSpPr>
          <p:nvPr/>
        </p:nvSpPr>
        <p:spPr bwMode="auto">
          <a:xfrm>
            <a:off x="5423452" y="5656264"/>
            <a:ext cx="2209800" cy="457200"/>
          </a:xfrm>
          <a:prstGeom prst="roundRect">
            <a:avLst>
              <a:gd name="adj" fmla="val 16667"/>
            </a:avLst>
          </a:prstGeom>
          <a:noFill/>
          <a:ln w="28575">
            <a:solidFill>
              <a:srgbClr val="FF99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42" name="AutoShape 116">
            <a:extLst>
              <a:ext uri="{FF2B5EF4-FFF2-40B4-BE49-F238E27FC236}">
                <a16:creationId xmlns:a16="http://schemas.microsoft.com/office/drawing/2014/main" id="{5F30C6DD-FE26-4F9A-84C5-24001B61BC0C}"/>
              </a:ext>
            </a:extLst>
          </p:cNvPr>
          <p:cNvSpPr>
            <a:spLocks noChangeArrowheads="1"/>
          </p:cNvSpPr>
          <p:nvPr/>
        </p:nvSpPr>
        <p:spPr bwMode="auto">
          <a:xfrm>
            <a:off x="6553200" y="457200"/>
            <a:ext cx="1752600" cy="838200"/>
          </a:xfrm>
          <a:prstGeom prst="wedgeRoundRectCallout">
            <a:avLst>
              <a:gd name="adj1" fmla="val 50093"/>
              <a:gd name="adj2" fmla="val 13371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代入値が</a:t>
            </a:r>
          </a:p>
          <a:p>
            <a:pPr algn="ctr" eaLnBrk="1" hangingPunct="1">
              <a:spcBef>
                <a:spcPct val="0"/>
              </a:spcBef>
              <a:buClrTx/>
              <a:buSzTx/>
              <a:buFontTx/>
              <a:buNone/>
            </a:pPr>
            <a:r>
              <a:rPr lang="ja-JP" altLang="en-US" sz="2400"/>
              <a:t>残る</a:t>
            </a:r>
          </a:p>
        </p:txBody>
      </p:sp>
      <p:grpSp>
        <p:nvGrpSpPr>
          <p:cNvPr id="32" name="Group 126">
            <a:extLst>
              <a:ext uri="{FF2B5EF4-FFF2-40B4-BE49-F238E27FC236}">
                <a16:creationId xmlns:a16="http://schemas.microsoft.com/office/drawing/2014/main" id="{051F65AE-9848-4BA7-9F8E-8067177E6972}"/>
              </a:ext>
            </a:extLst>
          </p:cNvPr>
          <p:cNvGrpSpPr>
            <a:grpSpLocks/>
          </p:cNvGrpSpPr>
          <p:nvPr/>
        </p:nvGrpSpPr>
        <p:grpSpPr bwMode="auto">
          <a:xfrm>
            <a:off x="8153400" y="1981200"/>
            <a:ext cx="609600" cy="458788"/>
            <a:chOff x="5136" y="1248"/>
            <a:chExt cx="384" cy="289"/>
          </a:xfrm>
        </p:grpSpPr>
        <p:sp useBgFill="1">
          <p:nvSpPr>
            <p:cNvPr id="33" name="Rectangle 127">
              <a:extLst>
                <a:ext uri="{FF2B5EF4-FFF2-40B4-BE49-F238E27FC236}">
                  <a16:creationId xmlns:a16="http://schemas.microsoft.com/office/drawing/2014/main" id="{3F0B03AF-4A6C-47DE-BE8F-5A0EC11798A9}"/>
                </a:ext>
              </a:extLst>
            </p:cNvPr>
            <p:cNvSpPr>
              <a:spLocks noChangeArrowheads="1"/>
            </p:cNvSpPr>
            <p:nvPr/>
          </p:nvSpPr>
          <p:spPr bwMode="auto">
            <a:xfrm>
              <a:off x="5136" y="1248"/>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34" name="Line 128">
              <a:extLst>
                <a:ext uri="{FF2B5EF4-FFF2-40B4-BE49-F238E27FC236}">
                  <a16:creationId xmlns:a16="http://schemas.microsoft.com/office/drawing/2014/main" id="{43FE4B80-23DE-46A9-A3F9-AA747EFA18BE}"/>
                </a:ext>
              </a:extLst>
            </p:cNvPr>
            <p:cNvSpPr>
              <a:spLocks noChangeShapeType="1"/>
            </p:cNvSpPr>
            <p:nvPr/>
          </p:nvSpPr>
          <p:spPr bwMode="auto">
            <a:xfrm>
              <a:off x="5136" y="1248"/>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 name="Line 129">
              <a:extLst>
                <a:ext uri="{FF2B5EF4-FFF2-40B4-BE49-F238E27FC236}">
                  <a16:creationId xmlns:a16="http://schemas.microsoft.com/office/drawing/2014/main" id="{C8B2CA80-1BC6-4C12-A72A-542953468F73}"/>
                </a:ext>
              </a:extLst>
            </p:cNvPr>
            <p:cNvSpPr>
              <a:spLocks noChangeShapeType="1"/>
            </p:cNvSpPr>
            <p:nvPr/>
          </p:nvSpPr>
          <p:spPr bwMode="auto">
            <a:xfrm>
              <a:off x="5520" y="1248"/>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5" name="Line 130">
              <a:extLst>
                <a:ext uri="{FF2B5EF4-FFF2-40B4-BE49-F238E27FC236}">
                  <a16:creationId xmlns:a16="http://schemas.microsoft.com/office/drawing/2014/main" id="{87CBACF8-BCD7-42DB-B51D-90E5C4F4301F}"/>
                </a:ext>
              </a:extLst>
            </p:cNvPr>
            <p:cNvSpPr>
              <a:spLocks noChangeShapeType="1"/>
            </p:cNvSpPr>
            <p:nvPr/>
          </p:nvSpPr>
          <p:spPr bwMode="auto">
            <a:xfrm>
              <a:off x="5136" y="1248"/>
              <a:ext cx="38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 name="Line 131">
              <a:extLst>
                <a:ext uri="{FF2B5EF4-FFF2-40B4-BE49-F238E27FC236}">
                  <a16:creationId xmlns:a16="http://schemas.microsoft.com/office/drawing/2014/main" id="{14978B9E-D285-4166-807F-1F0334DB58DC}"/>
                </a:ext>
              </a:extLst>
            </p:cNvPr>
            <p:cNvSpPr>
              <a:spLocks noChangeShapeType="1"/>
            </p:cNvSpPr>
            <p:nvPr/>
          </p:nvSpPr>
          <p:spPr bwMode="auto">
            <a:xfrm>
              <a:off x="5136" y="1537"/>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Tree>
    <p:extLst>
      <p:ext uri="{BB962C8B-B14F-4D97-AF65-F5344CB8AC3E}">
        <p14:creationId xmlns:p14="http://schemas.microsoft.com/office/powerpoint/2010/main" val="247766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checkerboard(across)">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66800" y="228600"/>
            <a:ext cx="73914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処理の流れ</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258051" name="Rectangle 3"/>
          <p:cNvSpPr>
            <a:spLocks noChangeArrowheads="1"/>
          </p:cNvSpPr>
          <p:nvPr/>
        </p:nvSpPr>
        <p:spPr bwMode="auto">
          <a:xfrm>
            <a:off x="381000" y="1447800"/>
            <a:ext cx="2590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output (ab);</a:t>
            </a:r>
          </a:p>
        </p:txBody>
      </p:sp>
      <p:sp>
        <p:nvSpPr>
          <p:cNvPr id="258058" name="Text Box 10"/>
          <p:cNvSpPr txBox="1">
            <a:spLocks noChangeArrowheads="1"/>
          </p:cNvSpPr>
          <p:nvPr/>
        </p:nvSpPr>
        <p:spPr bwMode="auto">
          <a:xfrm>
            <a:off x="3505200" y="22860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マイクロ構文の文法に従い解析</a:t>
            </a:r>
          </a:p>
        </p:txBody>
      </p:sp>
      <p:grpSp>
        <p:nvGrpSpPr>
          <p:cNvPr id="258072" name="Group 24"/>
          <p:cNvGrpSpPr>
            <a:grpSpLocks/>
          </p:cNvGrpSpPr>
          <p:nvPr/>
        </p:nvGrpSpPr>
        <p:grpSpPr bwMode="auto">
          <a:xfrm>
            <a:off x="381000" y="1981200"/>
            <a:ext cx="2819400" cy="762000"/>
            <a:chOff x="576" y="1296"/>
            <a:chExt cx="1776" cy="480"/>
          </a:xfrm>
        </p:grpSpPr>
        <p:sp>
          <p:nvSpPr>
            <p:cNvPr id="258052" name="Rectangle 4"/>
            <p:cNvSpPr>
              <a:spLocks noChangeArrowheads="1"/>
            </p:cNvSpPr>
            <p:nvPr/>
          </p:nvSpPr>
          <p:spPr bwMode="auto">
            <a:xfrm>
              <a:off x="576" y="1440"/>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字句解析系</a:t>
              </a:r>
              <a:endParaRPr lang="en-US" altLang="ja-JP"/>
            </a:p>
          </p:txBody>
        </p:sp>
        <p:sp>
          <p:nvSpPr>
            <p:cNvPr id="258060" name="Line 12"/>
            <p:cNvSpPr>
              <a:spLocks noChangeShapeType="1"/>
            </p:cNvSpPr>
            <p:nvPr/>
          </p:nvSpPr>
          <p:spPr bwMode="auto">
            <a:xfrm>
              <a:off x="1440" y="129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3" name="Group 25"/>
          <p:cNvGrpSpPr>
            <a:grpSpLocks/>
          </p:cNvGrpSpPr>
          <p:nvPr/>
        </p:nvGrpSpPr>
        <p:grpSpPr bwMode="auto">
          <a:xfrm>
            <a:off x="381000" y="2743198"/>
            <a:ext cx="5268918" cy="815975"/>
            <a:chOff x="576" y="1776"/>
            <a:chExt cx="3319" cy="514"/>
          </a:xfrm>
        </p:grpSpPr>
        <p:sp>
          <p:nvSpPr>
            <p:cNvPr id="258059" name="Text Box 11"/>
            <p:cNvSpPr txBox="1">
              <a:spLocks noChangeArrowheads="1"/>
            </p:cNvSpPr>
            <p:nvPr/>
          </p:nvSpPr>
          <p:spPr bwMode="auto">
            <a:xfrm>
              <a:off x="576" y="1920"/>
              <a:ext cx="3319"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“output”  “(”   </a:t>
              </a:r>
              <a:r>
                <a:rPr lang="ja-JP" altLang="en-US" sz="2800" dirty="0"/>
                <a:t>変数名</a:t>
              </a:r>
              <a:r>
                <a:rPr lang="ja-JP" altLang="en-US" dirty="0"/>
                <a:t>   </a:t>
              </a:r>
              <a:r>
                <a:rPr lang="en-US" altLang="ja-JP" dirty="0"/>
                <a:t>“</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1" name="Line 13"/>
            <p:cNvSpPr>
              <a:spLocks noChangeShapeType="1"/>
            </p:cNvSpPr>
            <p:nvPr/>
          </p:nvSpPr>
          <p:spPr bwMode="auto">
            <a:xfrm>
              <a:off x="1440" y="177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58063" name="Text Box 15"/>
          <p:cNvSpPr txBox="1">
            <a:spLocks noChangeArrowheads="1"/>
          </p:cNvSpPr>
          <p:nvPr/>
        </p:nvSpPr>
        <p:spPr bwMode="auto">
          <a:xfrm>
            <a:off x="3505200" y="388620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マクロ構文の文法に従い解析</a:t>
            </a:r>
          </a:p>
        </p:txBody>
      </p:sp>
      <p:grpSp>
        <p:nvGrpSpPr>
          <p:cNvPr id="258074" name="Group 26"/>
          <p:cNvGrpSpPr>
            <a:grpSpLocks/>
          </p:cNvGrpSpPr>
          <p:nvPr/>
        </p:nvGrpSpPr>
        <p:grpSpPr bwMode="auto">
          <a:xfrm>
            <a:off x="381000" y="3581400"/>
            <a:ext cx="2819400" cy="762000"/>
            <a:chOff x="576" y="2304"/>
            <a:chExt cx="1776" cy="480"/>
          </a:xfrm>
        </p:grpSpPr>
        <p:sp>
          <p:nvSpPr>
            <p:cNvPr id="258062" name="Rectangle 14"/>
            <p:cNvSpPr>
              <a:spLocks noChangeArrowheads="1"/>
            </p:cNvSpPr>
            <p:nvPr/>
          </p:nvSpPr>
          <p:spPr bwMode="auto">
            <a:xfrm>
              <a:off x="576" y="244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構文解析系</a:t>
              </a:r>
              <a:endParaRPr lang="en-US" altLang="ja-JP"/>
            </a:p>
          </p:txBody>
        </p:sp>
        <p:sp>
          <p:nvSpPr>
            <p:cNvPr id="258066" name="Line 18"/>
            <p:cNvSpPr>
              <a:spLocks noChangeShapeType="1"/>
            </p:cNvSpPr>
            <p:nvPr/>
          </p:nvSpPr>
          <p:spPr bwMode="auto">
            <a:xfrm>
              <a:off x="1440" y="230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6" name="Group 28"/>
          <p:cNvGrpSpPr>
            <a:grpSpLocks/>
          </p:cNvGrpSpPr>
          <p:nvPr/>
        </p:nvGrpSpPr>
        <p:grpSpPr bwMode="auto">
          <a:xfrm>
            <a:off x="381000" y="4343397"/>
            <a:ext cx="8496304" cy="815975"/>
            <a:chOff x="576" y="2784"/>
            <a:chExt cx="5352" cy="514"/>
          </a:xfrm>
        </p:grpSpPr>
        <p:sp>
          <p:nvSpPr>
            <p:cNvPr id="258064" name="Text Box 16"/>
            <p:cNvSpPr txBox="1">
              <a:spLocks noChangeArrowheads="1"/>
            </p:cNvSpPr>
            <p:nvPr/>
          </p:nvSpPr>
          <p:spPr bwMode="auto">
            <a:xfrm>
              <a:off x="576" y="2928"/>
              <a:ext cx="535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&lt;</a:t>
              </a:r>
              <a:r>
                <a:rPr lang="en-US" altLang="ja-JP" dirty="0" err="1"/>
                <a:t>output_statement</a:t>
              </a:r>
              <a:r>
                <a:rPr lang="en-US" altLang="ja-JP" dirty="0"/>
                <a:t>&gt; ::= “output” “(” &lt;</a:t>
              </a:r>
              <a:r>
                <a:rPr lang="en-US" altLang="ja-JP" dirty="0" err="1"/>
                <a:t>exp</a:t>
              </a:r>
              <a:r>
                <a:rPr lang="en-US" altLang="ja-JP" dirty="0"/>
                <a:t>&gt; “</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5" name="Line 17"/>
            <p:cNvSpPr>
              <a:spLocks noChangeShapeType="1"/>
            </p:cNvSpPr>
            <p:nvPr/>
          </p:nvSpPr>
          <p:spPr bwMode="auto">
            <a:xfrm>
              <a:off x="1440" y="278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7" name="Group 29"/>
          <p:cNvGrpSpPr>
            <a:grpSpLocks/>
          </p:cNvGrpSpPr>
          <p:nvPr/>
        </p:nvGrpSpPr>
        <p:grpSpPr bwMode="auto">
          <a:xfrm>
            <a:off x="381000" y="5181600"/>
            <a:ext cx="2819400" cy="762000"/>
            <a:chOff x="576" y="3264"/>
            <a:chExt cx="1776" cy="480"/>
          </a:xfrm>
        </p:grpSpPr>
        <p:sp>
          <p:nvSpPr>
            <p:cNvPr id="258067" name="Rectangle 19"/>
            <p:cNvSpPr>
              <a:spLocks noChangeArrowheads="1"/>
            </p:cNvSpPr>
            <p:nvPr/>
          </p:nvSpPr>
          <p:spPr bwMode="auto">
            <a:xfrm>
              <a:off x="576" y="340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コード生成系</a:t>
              </a:r>
              <a:endParaRPr lang="en-US" altLang="ja-JP"/>
            </a:p>
          </p:txBody>
        </p:sp>
        <p:sp>
          <p:nvSpPr>
            <p:cNvPr id="258069" name="Line 21"/>
            <p:cNvSpPr>
              <a:spLocks noChangeShapeType="1"/>
            </p:cNvSpPr>
            <p:nvPr/>
          </p:nvSpPr>
          <p:spPr bwMode="auto">
            <a:xfrm>
              <a:off x="1440" y="326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8" name="Group 30"/>
          <p:cNvGrpSpPr>
            <a:grpSpLocks/>
          </p:cNvGrpSpPr>
          <p:nvPr/>
        </p:nvGrpSpPr>
        <p:grpSpPr bwMode="auto">
          <a:xfrm>
            <a:off x="381000" y="5943603"/>
            <a:ext cx="6400800" cy="827088"/>
            <a:chOff x="576" y="3744"/>
            <a:chExt cx="4032" cy="521"/>
          </a:xfrm>
        </p:grpSpPr>
        <p:sp>
          <p:nvSpPr>
            <p:cNvPr id="258068" name="Line 20"/>
            <p:cNvSpPr>
              <a:spLocks noChangeShapeType="1"/>
            </p:cNvSpPr>
            <p:nvPr/>
          </p:nvSpPr>
          <p:spPr bwMode="auto">
            <a:xfrm>
              <a:off x="1440" y="374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8070" name="Text Box 22"/>
            <p:cNvSpPr txBox="1">
              <a:spLocks noChangeArrowheads="1"/>
            </p:cNvSpPr>
            <p:nvPr/>
          </p:nvSpPr>
          <p:spPr bwMode="auto">
            <a:xfrm>
              <a:off x="576" y="3895"/>
              <a:ext cx="403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dirty="0"/>
                <a:t>1. PUSH &amp;ab            2. OUTPUT</a:t>
              </a:r>
            </a:p>
          </p:txBody>
        </p:sp>
      </p:grpSp>
      <p:sp>
        <p:nvSpPr>
          <p:cNvPr id="258071" name="Text Box 23"/>
          <p:cNvSpPr txBox="1">
            <a:spLocks noChangeArrowheads="1"/>
          </p:cNvSpPr>
          <p:nvPr/>
        </p:nvSpPr>
        <p:spPr bwMode="auto">
          <a:xfrm>
            <a:off x="3505200" y="5410200"/>
            <a:ext cx="458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VSM</a:t>
            </a:r>
            <a:r>
              <a:rPr lang="ja-JP" altLang="en-US" sz="2400"/>
              <a:t>アセンブラの文法に従い生成</a:t>
            </a:r>
          </a:p>
        </p:txBody>
      </p:sp>
    </p:spTree>
    <p:extLst>
      <p:ext uri="{BB962C8B-B14F-4D97-AF65-F5344CB8AC3E}">
        <p14:creationId xmlns:p14="http://schemas.microsoft.com/office/powerpoint/2010/main" val="1281118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072"/>
                                        </p:tgtEl>
                                        <p:attrNameLst>
                                          <p:attrName>style.visibility</p:attrName>
                                        </p:attrNameLst>
                                      </p:cBhvr>
                                      <p:to>
                                        <p:strVal val="visible"/>
                                      </p:to>
                                    </p:set>
                                    <p:animEffect transition="in" filter="wipe(up)">
                                      <p:cBhvr>
                                        <p:cTn id="7" dur="500"/>
                                        <p:tgtEl>
                                          <p:spTgt spid="258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58"/>
                                        </p:tgtEl>
                                        <p:attrNameLst>
                                          <p:attrName>style.visibility</p:attrName>
                                        </p:attrNameLst>
                                      </p:cBhvr>
                                      <p:to>
                                        <p:strVal val="visible"/>
                                      </p:to>
                                    </p:set>
                                    <p:animEffect transition="in" filter="checkerboard(across)">
                                      <p:cBhvr>
                                        <p:cTn id="12" dur="500"/>
                                        <p:tgtEl>
                                          <p:spTgt spid="258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8073"/>
                                        </p:tgtEl>
                                        <p:attrNameLst>
                                          <p:attrName>style.visibility</p:attrName>
                                        </p:attrNameLst>
                                      </p:cBhvr>
                                      <p:to>
                                        <p:strVal val="visible"/>
                                      </p:to>
                                    </p:set>
                                    <p:animEffect transition="in" filter="wipe(up)">
                                      <p:cBhvr>
                                        <p:cTn id="17" dur="500"/>
                                        <p:tgtEl>
                                          <p:spTgt spid="2580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58074"/>
                                        </p:tgtEl>
                                        <p:attrNameLst>
                                          <p:attrName>style.visibility</p:attrName>
                                        </p:attrNameLst>
                                      </p:cBhvr>
                                      <p:to>
                                        <p:strVal val="visible"/>
                                      </p:to>
                                    </p:set>
                                    <p:animEffect transition="in" filter="wipe(up)">
                                      <p:cBhvr>
                                        <p:cTn id="22" dur="500"/>
                                        <p:tgtEl>
                                          <p:spTgt spid="2580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8063"/>
                                        </p:tgtEl>
                                        <p:attrNameLst>
                                          <p:attrName>style.visibility</p:attrName>
                                        </p:attrNameLst>
                                      </p:cBhvr>
                                      <p:to>
                                        <p:strVal val="visible"/>
                                      </p:to>
                                    </p:set>
                                    <p:animEffect transition="in" filter="checkerboard(across)">
                                      <p:cBhvr>
                                        <p:cTn id="27" dur="500"/>
                                        <p:tgtEl>
                                          <p:spTgt spid="258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58076"/>
                                        </p:tgtEl>
                                        <p:attrNameLst>
                                          <p:attrName>style.visibility</p:attrName>
                                        </p:attrNameLst>
                                      </p:cBhvr>
                                      <p:to>
                                        <p:strVal val="visible"/>
                                      </p:to>
                                    </p:set>
                                    <p:animEffect transition="in" filter="wipe(up)">
                                      <p:cBhvr>
                                        <p:cTn id="32" dur="500"/>
                                        <p:tgtEl>
                                          <p:spTgt spid="25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58077"/>
                                        </p:tgtEl>
                                        <p:attrNameLst>
                                          <p:attrName>style.visibility</p:attrName>
                                        </p:attrNameLst>
                                      </p:cBhvr>
                                      <p:to>
                                        <p:strVal val="visible"/>
                                      </p:to>
                                    </p:set>
                                    <p:animEffect transition="in" filter="wipe(up)">
                                      <p:cBhvr>
                                        <p:cTn id="37" dur="500"/>
                                        <p:tgtEl>
                                          <p:spTgt spid="25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8071"/>
                                        </p:tgtEl>
                                        <p:attrNameLst>
                                          <p:attrName>style.visibility</p:attrName>
                                        </p:attrNameLst>
                                      </p:cBhvr>
                                      <p:to>
                                        <p:strVal val="visible"/>
                                      </p:to>
                                    </p:set>
                                    <p:animEffect transition="in" filter="checkerboard(across)">
                                      <p:cBhvr>
                                        <p:cTn id="42" dur="500"/>
                                        <p:tgtEl>
                                          <p:spTgt spid="2580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58078"/>
                                        </p:tgtEl>
                                        <p:attrNameLst>
                                          <p:attrName>style.visibility</p:attrName>
                                        </p:attrNameLst>
                                      </p:cBhvr>
                                      <p:to>
                                        <p:strVal val="visible"/>
                                      </p:to>
                                    </p:set>
                                    <p:animEffect transition="in" filter="wipe(up)">
                                      <p:cBhvr>
                                        <p:cTn id="47" dur="500"/>
                                        <p:tgtEl>
                                          <p:spTgt spid="258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8" grpId="0" autoUpdateAnimBg="0"/>
      <p:bldP spid="258063" grpId="0" autoUpdateAnimBg="0"/>
      <p:bldP spid="25807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 </a:t>
            </a:r>
            <a:r>
              <a:rPr lang="ja-JP" altLang="en-US">
                <a:effectLst/>
              </a:rPr>
              <a:t>の読み書き</a:t>
            </a:r>
          </a:p>
        </p:txBody>
      </p:sp>
      <p:sp>
        <p:nvSpPr>
          <p:cNvPr id="31747" name="Rectangle 3"/>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ja-JP" i="1">
                <a:effectLst/>
              </a:rPr>
              <a:t>d</a:t>
            </a:r>
            <a:r>
              <a:rPr lang="en-US" altLang="ja-JP">
                <a:effectLst/>
              </a:rPr>
              <a:t> </a:t>
            </a:r>
            <a:r>
              <a:rPr lang="ja-JP" altLang="en-US">
                <a:effectLst/>
              </a:rPr>
              <a:t>番地のデータをスタックに積む</a:t>
            </a:r>
          </a:p>
          <a:p>
            <a:endParaRPr lang="ja-JP" altLang="en-US" sz="2800">
              <a:effectLst/>
            </a:endParaRPr>
          </a:p>
          <a:p>
            <a:endParaRPr lang="ja-JP" altLang="en-US" sz="2800">
              <a:effectLst/>
            </a:endParaRPr>
          </a:p>
          <a:p>
            <a:endParaRPr lang="ja-JP" altLang="en-US" sz="2800">
              <a:effectLst/>
            </a:endParaRPr>
          </a:p>
          <a:p>
            <a:pPr lvl="1"/>
            <a:r>
              <a:rPr lang="ja-JP" altLang="en-US">
                <a:effectLst/>
              </a:rPr>
              <a:t>スタックのデータを </a:t>
            </a:r>
            <a:r>
              <a:rPr lang="en-US" altLang="ja-JP" i="1">
                <a:effectLst/>
              </a:rPr>
              <a:t>d</a:t>
            </a:r>
            <a:r>
              <a:rPr lang="en-US" altLang="ja-JP">
                <a:effectLst/>
              </a:rPr>
              <a:t> </a:t>
            </a:r>
            <a:r>
              <a:rPr lang="ja-JP" altLang="en-US">
                <a:effectLst/>
              </a:rPr>
              <a:t>番地に書き込む</a:t>
            </a:r>
          </a:p>
        </p:txBody>
      </p:sp>
      <p:sp>
        <p:nvSpPr>
          <p:cNvPr id="544772" name="Rectangle 4"/>
          <p:cNvSpPr>
            <a:spLocks noChangeArrowheads="1"/>
          </p:cNvSpPr>
          <p:nvPr/>
        </p:nvSpPr>
        <p:spPr bwMode="auto">
          <a:xfrm>
            <a:off x="1600200" y="2667000"/>
            <a:ext cx="3124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 </a:t>
            </a:r>
            <a:r>
              <a:rPr lang="en-US" altLang="ja-JP" sz="2800" i="1" dirty="0"/>
              <a:t>d</a:t>
            </a:r>
          </a:p>
        </p:txBody>
      </p:sp>
      <p:sp>
        <p:nvSpPr>
          <p:cNvPr id="544773" name="Rectangle 5"/>
          <p:cNvSpPr>
            <a:spLocks noChangeArrowheads="1"/>
          </p:cNvSpPr>
          <p:nvPr/>
        </p:nvSpPr>
        <p:spPr bwMode="auto">
          <a:xfrm>
            <a:off x="4953000" y="2667000"/>
            <a:ext cx="3124200" cy="91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t>
            </a:r>
            <a:r>
              <a:rPr lang="en-US" altLang="ja-JP" sz="2800" i="1"/>
              <a:t>d</a:t>
            </a:r>
          </a:p>
          <a:p>
            <a:pPr eaLnBrk="1" hangingPunct="1">
              <a:spcBef>
                <a:spcPct val="0"/>
              </a:spcBef>
              <a:buClrTx/>
              <a:buSzTx/>
              <a:buFontTx/>
              <a:buNone/>
            </a:pPr>
            <a:r>
              <a:rPr lang="en-US" altLang="ja-JP" sz="2800"/>
              <a:t>LOAD</a:t>
            </a:r>
          </a:p>
        </p:txBody>
      </p:sp>
      <p:sp>
        <p:nvSpPr>
          <p:cNvPr id="544774" name="Rectangle 6"/>
          <p:cNvSpPr>
            <a:spLocks noChangeArrowheads="1"/>
          </p:cNvSpPr>
          <p:nvPr/>
        </p:nvSpPr>
        <p:spPr bwMode="auto">
          <a:xfrm>
            <a:off x="4953000" y="4724400"/>
            <a:ext cx="3124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a:t>
            </a:r>
            <a:r>
              <a:rPr lang="ja-JP" altLang="en-US" sz="2800" dirty="0"/>
              <a:t> </a:t>
            </a:r>
            <a:r>
              <a:rPr lang="en-US" altLang="ja-JP" sz="2800" i="1" dirty="0"/>
              <a:t>d</a:t>
            </a:r>
          </a:p>
          <a:p>
            <a:pPr eaLnBrk="1" hangingPunct="1">
              <a:spcBef>
                <a:spcPct val="0"/>
              </a:spcBef>
              <a:buClrTx/>
              <a:buSzTx/>
              <a:buFontTx/>
              <a:buNone/>
            </a:pPr>
            <a:r>
              <a:rPr lang="ja-JP" altLang="en-US" sz="2400" dirty="0"/>
              <a:t>データをスタックに積む</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sp>
        <p:nvSpPr>
          <p:cNvPr id="544775" name="Rectangle 7"/>
          <p:cNvSpPr>
            <a:spLocks noChangeArrowheads="1"/>
          </p:cNvSpPr>
          <p:nvPr/>
        </p:nvSpPr>
        <p:spPr bwMode="auto">
          <a:xfrm>
            <a:off x="1600200" y="4724400"/>
            <a:ext cx="31242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データをスタックに積む</a:t>
            </a:r>
          </a:p>
          <a:p>
            <a:pPr eaLnBrk="1" hangingPunct="1">
              <a:spcBef>
                <a:spcPct val="0"/>
              </a:spcBef>
              <a:buClrTx/>
              <a:buSzTx/>
              <a:buFontTx/>
              <a:buNone/>
            </a:pPr>
            <a:r>
              <a:rPr lang="en-US" altLang="ja-JP" sz="2800"/>
              <a:t>POP </a:t>
            </a:r>
            <a:r>
              <a:rPr lang="en-US" altLang="ja-JP" sz="2800" i="1"/>
              <a:t>d</a:t>
            </a:r>
          </a:p>
        </p:txBody>
      </p:sp>
      <p:sp>
        <p:nvSpPr>
          <p:cNvPr id="31752" name="Text Box 12"/>
          <p:cNvSpPr txBox="1">
            <a:spLocks noChangeArrowheads="1"/>
          </p:cNvSpPr>
          <p:nvPr/>
        </p:nvSpPr>
        <p:spPr bwMode="auto">
          <a:xfrm>
            <a:off x="1524000" y="2133600"/>
            <a:ext cx="32019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スカラー変数の参照</a:t>
            </a:r>
          </a:p>
        </p:txBody>
      </p:sp>
      <p:sp>
        <p:nvSpPr>
          <p:cNvPr id="31753" name="Text Box 13"/>
          <p:cNvSpPr txBox="1">
            <a:spLocks noChangeArrowheads="1"/>
          </p:cNvSpPr>
          <p:nvPr/>
        </p:nvSpPr>
        <p:spPr bwMode="auto">
          <a:xfrm>
            <a:off x="4953000" y="21336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配列の参照</a:t>
            </a:r>
          </a:p>
        </p:txBody>
      </p:sp>
      <p:sp>
        <p:nvSpPr>
          <p:cNvPr id="31754" name="Text Box 14"/>
          <p:cNvSpPr txBox="1">
            <a:spLocks noChangeArrowheads="1"/>
          </p:cNvSpPr>
          <p:nvPr/>
        </p:nvSpPr>
        <p:spPr bwMode="auto">
          <a:xfrm>
            <a:off x="1524000" y="4114800"/>
            <a:ext cx="3025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変数の初期値代入</a:t>
            </a:r>
          </a:p>
        </p:txBody>
      </p:sp>
      <p:sp>
        <p:nvSpPr>
          <p:cNvPr id="31755" name="Text Box 15"/>
          <p:cNvSpPr txBox="1">
            <a:spLocks noChangeArrowheads="1"/>
          </p:cNvSpPr>
          <p:nvPr/>
        </p:nvSpPr>
        <p:spPr bwMode="auto">
          <a:xfrm>
            <a:off x="4953000" y="4114800"/>
            <a:ext cx="1576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それ以外</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入出力命令</a:t>
            </a:r>
            <a:endParaRPr lang="en-US" altLang="ja-JP" dirty="0">
              <a:effectLst/>
            </a:endParaRPr>
          </a:p>
        </p:txBody>
      </p:sp>
      <p:graphicFrame>
        <p:nvGraphicFramePr>
          <p:cNvPr id="562283" name="Group 107"/>
          <p:cNvGraphicFramePr>
            <a:graphicFrameLocks noGrp="1"/>
          </p:cNvGraphicFramePr>
          <p:nvPr>
            <p:extLst>
              <p:ext uri="{D42A27DB-BD31-4B8C-83A1-F6EECF244321}">
                <p14:modId xmlns:p14="http://schemas.microsoft.com/office/powerpoint/2010/main" val="3641960854"/>
              </p:ext>
            </p:extLst>
          </p:nvPr>
        </p:nvGraphicFramePr>
        <p:xfrm>
          <a:off x="609600" y="1981200"/>
          <a:ext cx="7848600" cy="3202445"/>
        </p:xfrm>
        <a:graphic>
          <a:graphicData uri="http://schemas.openxmlformats.org/drawingml/2006/table">
            <a:tbl>
              <a:tblPr/>
              <a:tblGrid>
                <a:gridCol w="2175850">
                  <a:extLst>
                    <a:ext uri="{9D8B030D-6E8A-4147-A177-3AD203B41FA5}">
                      <a16:colId xmlns:a16="http://schemas.microsoft.com/office/drawing/2014/main" val="20000"/>
                    </a:ext>
                  </a:extLst>
                </a:gridCol>
                <a:gridCol w="5672750">
                  <a:extLst>
                    <a:ext uri="{9D8B030D-6E8A-4147-A177-3AD203B41FA5}">
                      <a16:colId xmlns:a16="http://schemas.microsoft.com/office/drawing/2014/main" val="20001"/>
                    </a:ext>
                  </a:extLst>
                </a:gridCol>
              </a:tblGrid>
              <a:tr h="352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命令</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意味</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INPUT</a:t>
                      </a:r>
                      <a:endParaRPr kumimoji="1" lang="en-US" altLang="ja-JP" sz="2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キーボードから整数値を読む</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2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INPUTC</a:t>
                      </a:r>
                      <a:endParaRPr kumimoji="1" lang="en-US" altLang="ja-JP" sz="2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キーボードから文字を読む</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2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OUTPUT</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画面に整数値を書く</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22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OUTPUTC</a:t>
                      </a:r>
                      <a:endParaRPr kumimoji="1" lang="en-US" altLang="ja-JP" sz="2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画面に文字を書く</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088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OUTPUTLN</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画面に改行を書く</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69384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入出力命令</a:t>
            </a:r>
          </a:p>
        </p:txBody>
      </p:sp>
      <p:graphicFrame>
        <p:nvGraphicFramePr>
          <p:cNvPr id="3" name="Group 4"/>
          <p:cNvGraphicFramePr>
            <a:graphicFrameLocks noGrp="1"/>
          </p:cNvGraphicFramePr>
          <p:nvPr>
            <p:extLst>
              <p:ext uri="{D42A27DB-BD31-4B8C-83A1-F6EECF244321}">
                <p14:modId xmlns:p14="http://schemas.microsoft.com/office/powerpoint/2010/main" val="1837861524"/>
              </p:ext>
            </p:extLst>
          </p:nvPr>
        </p:nvGraphicFramePr>
        <p:xfrm>
          <a:off x="5867400" y="2667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Text Box 62"/>
          <p:cNvSpPr txBox="1">
            <a:spLocks noChangeArrowheads="1"/>
          </p:cNvSpPr>
          <p:nvPr/>
        </p:nvSpPr>
        <p:spPr bwMode="auto">
          <a:xfrm>
            <a:off x="5867400" y="2133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 name="Group 84"/>
          <p:cNvGraphicFramePr>
            <a:graphicFrameLocks noGrp="1"/>
          </p:cNvGraphicFramePr>
          <p:nvPr>
            <p:extLst>
              <p:ext uri="{D42A27DB-BD31-4B8C-83A1-F6EECF244321}">
                <p14:modId xmlns:p14="http://schemas.microsoft.com/office/powerpoint/2010/main" val="2358354768"/>
              </p:ext>
            </p:extLst>
          </p:nvPr>
        </p:nvGraphicFramePr>
        <p:xfrm>
          <a:off x="73152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Line 80"/>
          <p:cNvSpPr>
            <a:spLocks noChangeShapeType="1"/>
          </p:cNvSpPr>
          <p:nvPr/>
        </p:nvSpPr>
        <p:spPr bwMode="auto">
          <a:xfrm>
            <a:off x="6934200" y="38100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 name="Rectangle 4"/>
          <p:cNvSpPr>
            <a:spLocks noChangeArrowheads="1"/>
          </p:cNvSpPr>
          <p:nvPr/>
        </p:nvSpPr>
        <p:spPr bwMode="auto">
          <a:xfrm>
            <a:off x="835306" y="2819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t>i</a:t>
            </a:r>
            <a:r>
              <a:rPr lang="en-US" altLang="ja-JP" sz="2800" dirty="0"/>
              <a:t> = </a:t>
            </a:r>
            <a:r>
              <a:rPr lang="en-US" altLang="ja-JP" sz="2800" dirty="0" err="1"/>
              <a:t>inputint</a:t>
            </a:r>
            <a:r>
              <a:rPr lang="en-US" altLang="ja-JP" sz="2800" dirty="0"/>
              <a:t>;</a:t>
            </a:r>
          </a:p>
        </p:txBody>
      </p:sp>
      <p:sp>
        <p:nvSpPr>
          <p:cNvPr id="10" name="Rectangle 4"/>
          <p:cNvSpPr>
            <a:spLocks noChangeArrowheads="1"/>
          </p:cNvSpPr>
          <p:nvPr/>
        </p:nvSpPr>
        <p:spPr bwMode="auto">
          <a:xfrm>
            <a:off x="835306" y="3876554"/>
            <a:ext cx="3660494" cy="191464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a:t>
            </a:r>
            <a:r>
              <a:rPr lang="en-US" altLang="ja-JP" sz="2800" dirty="0" err="1"/>
              <a:t>i</a:t>
            </a:r>
            <a:r>
              <a:rPr lang="en-US" altLang="ja-JP" sz="2800" dirty="0"/>
              <a:t> </a:t>
            </a:r>
            <a:r>
              <a:rPr lang="ja-JP" altLang="en-US" sz="2800" dirty="0"/>
              <a:t>のアドレス</a:t>
            </a:r>
            <a:endParaRPr lang="en-US" altLang="ja-JP" sz="2800" dirty="0"/>
          </a:p>
          <a:p>
            <a:pPr eaLnBrk="1" hangingPunct="1">
              <a:spcBef>
                <a:spcPct val="0"/>
              </a:spcBef>
              <a:buClrTx/>
              <a:buSzTx/>
              <a:buFontTx/>
              <a:buNone/>
            </a:pPr>
            <a:r>
              <a:rPr lang="en-US" altLang="ja-JP" sz="2800" dirty="0"/>
              <a:t>INPUT</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pic>
        <p:nvPicPr>
          <p:cNvPr id="11" name="Picture 3" descr="キーボード"/>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521743"/>
            <a:ext cx="13144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角丸四角形吹き出し 11"/>
          <p:cNvSpPr/>
          <p:nvPr/>
        </p:nvSpPr>
        <p:spPr bwMode="auto">
          <a:xfrm>
            <a:off x="4086225" y="1704241"/>
            <a:ext cx="790575" cy="593725"/>
          </a:xfrm>
          <a:prstGeom prst="wedgeRoundRectCallout">
            <a:avLst>
              <a:gd name="adj1" fmla="val -28790"/>
              <a:gd name="adj2" fmla="val 74197"/>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rPr>
              <a:t>15</a:t>
            </a:r>
            <a:endParaRPr kumimoji="1" lang="ja-JP" altLang="en-US"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3" name="テキスト ボックス 12"/>
          <p:cNvSpPr txBox="1"/>
          <p:nvPr/>
        </p:nvSpPr>
        <p:spPr>
          <a:xfrm>
            <a:off x="328979" y="1532692"/>
            <a:ext cx="3467616" cy="584775"/>
          </a:xfrm>
          <a:prstGeom prst="rect">
            <a:avLst/>
          </a:prstGeom>
          <a:noFill/>
        </p:spPr>
        <p:txBody>
          <a:bodyPr wrap="none" rtlCol="0">
            <a:spAutoFit/>
          </a:bodyPr>
          <a:lstStyle/>
          <a:p>
            <a:r>
              <a:rPr lang="ja-JP" altLang="en-US" dirty="0"/>
              <a:t>整数値の読み込み</a:t>
            </a:r>
            <a:endParaRPr lang="en-US" altLang="ja-JP" dirty="0"/>
          </a:p>
        </p:txBody>
      </p:sp>
    </p:spTree>
    <p:extLst>
      <p:ext uri="{BB962C8B-B14F-4D97-AF65-F5344CB8AC3E}">
        <p14:creationId xmlns:p14="http://schemas.microsoft.com/office/powerpoint/2010/main" val="372913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autoUpdateAnimBg="0"/>
      <p:bldP spid="10" grpId="0" animBg="1" autoUpdateAnimBg="0"/>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入出力命令</a:t>
            </a:r>
          </a:p>
        </p:txBody>
      </p:sp>
      <p:graphicFrame>
        <p:nvGraphicFramePr>
          <p:cNvPr id="3" name="Group 4"/>
          <p:cNvGraphicFramePr>
            <a:graphicFrameLocks noGrp="1"/>
          </p:cNvGraphicFramePr>
          <p:nvPr/>
        </p:nvGraphicFramePr>
        <p:xfrm>
          <a:off x="5867400" y="2667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Text Box 62"/>
          <p:cNvSpPr txBox="1">
            <a:spLocks noChangeArrowheads="1"/>
          </p:cNvSpPr>
          <p:nvPr/>
        </p:nvSpPr>
        <p:spPr bwMode="auto">
          <a:xfrm>
            <a:off x="5867400" y="2133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 name="Group 84"/>
          <p:cNvGraphicFramePr>
            <a:graphicFrameLocks noGrp="1"/>
          </p:cNvGraphicFramePr>
          <p:nvPr>
            <p:extLst>
              <p:ext uri="{D42A27DB-BD31-4B8C-83A1-F6EECF244321}">
                <p14:modId xmlns:p14="http://schemas.microsoft.com/office/powerpoint/2010/main" val="3205563888"/>
              </p:ext>
            </p:extLst>
          </p:nvPr>
        </p:nvGraphicFramePr>
        <p:xfrm>
          <a:off x="73152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Line 80"/>
          <p:cNvSpPr>
            <a:spLocks noChangeShapeType="1"/>
          </p:cNvSpPr>
          <p:nvPr/>
        </p:nvSpPr>
        <p:spPr bwMode="auto">
          <a:xfrm>
            <a:off x="6934200" y="38100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 name="Rectangle 4"/>
          <p:cNvSpPr>
            <a:spLocks noChangeArrowheads="1"/>
          </p:cNvSpPr>
          <p:nvPr/>
        </p:nvSpPr>
        <p:spPr bwMode="auto">
          <a:xfrm>
            <a:off x="835306" y="2819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c = </a:t>
            </a:r>
            <a:r>
              <a:rPr lang="en-US" altLang="ja-JP" sz="2800" dirty="0" err="1"/>
              <a:t>inputchar</a:t>
            </a:r>
            <a:r>
              <a:rPr lang="en-US" altLang="ja-JP" sz="2800" dirty="0"/>
              <a:t>;</a:t>
            </a:r>
          </a:p>
        </p:txBody>
      </p:sp>
      <p:sp>
        <p:nvSpPr>
          <p:cNvPr id="10" name="Rectangle 4"/>
          <p:cNvSpPr>
            <a:spLocks noChangeArrowheads="1"/>
          </p:cNvSpPr>
          <p:nvPr/>
        </p:nvSpPr>
        <p:spPr bwMode="auto">
          <a:xfrm>
            <a:off x="835306" y="3876554"/>
            <a:ext cx="3660494" cy="191464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c </a:t>
            </a:r>
            <a:r>
              <a:rPr lang="ja-JP" altLang="en-US" sz="2800" dirty="0"/>
              <a:t>のアドレス</a:t>
            </a:r>
            <a:endParaRPr lang="en-US" altLang="ja-JP" sz="2800" dirty="0"/>
          </a:p>
          <a:p>
            <a:pPr eaLnBrk="1" hangingPunct="1">
              <a:spcBef>
                <a:spcPct val="0"/>
              </a:spcBef>
              <a:buClrTx/>
              <a:buSzTx/>
              <a:buFontTx/>
              <a:buNone/>
            </a:pPr>
            <a:r>
              <a:rPr lang="en-US" altLang="ja-JP" sz="2800" dirty="0"/>
              <a:t>INPUTC</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REMOVE</a:t>
            </a:r>
          </a:p>
        </p:txBody>
      </p:sp>
      <p:pic>
        <p:nvPicPr>
          <p:cNvPr id="11" name="Picture 3" descr="キーボード"/>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521743"/>
            <a:ext cx="13144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角丸四角形吹き出し 11"/>
          <p:cNvSpPr/>
          <p:nvPr/>
        </p:nvSpPr>
        <p:spPr bwMode="auto">
          <a:xfrm>
            <a:off x="4086225" y="1704241"/>
            <a:ext cx="790575" cy="593725"/>
          </a:xfrm>
          <a:prstGeom prst="wedgeRoundRectCallout">
            <a:avLst>
              <a:gd name="adj1" fmla="val -28790"/>
              <a:gd name="adj2" fmla="val 74197"/>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dirty="0">
                <a:effectLst>
                  <a:outerShdw blurRad="38100" dist="38100" dir="2700000" algn="tl">
                    <a:srgbClr val="000000">
                      <a:alpha val="43137"/>
                    </a:srgbClr>
                  </a:outerShdw>
                </a:effectLst>
              </a:rPr>
              <a:t>‘a’</a:t>
            </a:r>
            <a:endParaRPr kumimoji="1" lang="ja-JP" altLang="en-US" sz="32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13" name="テキスト ボックス 12"/>
          <p:cNvSpPr txBox="1"/>
          <p:nvPr/>
        </p:nvSpPr>
        <p:spPr>
          <a:xfrm>
            <a:off x="328979" y="1532692"/>
            <a:ext cx="3057247" cy="584775"/>
          </a:xfrm>
          <a:prstGeom prst="rect">
            <a:avLst/>
          </a:prstGeom>
          <a:noFill/>
        </p:spPr>
        <p:txBody>
          <a:bodyPr wrap="none" rtlCol="0">
            <a:spAutoFit/>
          </a:bodyPr>
          <a:lstStyle/>
          <a:p>
            <a:r>
              <a:rPr lang="ja-JP" altLang="en-US" dirty="0"/>
              <a:t>文字の読み込み</a:t>
            </a:r>
            <a:endParaRPr kumimoji="1" lang="ja-JP" altLang="en-US" dirty="0"/>
          </a:p>
        </p:txBody>
      </p:sp>
    </p:spTree>
    <p:extLst>
      <p:ext uri="{BB962C8B-B14F-4D97-AF65-F5344CB8AC3E}">
        <p14:creationId xmlns:p14="http://schemas.microsoft.com/office/powerpoint/2010/main" val="107872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autoUpdateAnimBg="0"/>
      <p:bldP spid="10" grpId="0" animBg="1" autoUpdateAnimBg="0"/>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入出力命令</a:t>
            </a:r>
          </a:p>
        </p:txBody>
      </p:sp>
      <p:graphicFrame>
        <p:nvGraphicFramePr>
          <p:cNvPr id="3" name="Group 4"/>
          <p:cNvGraphicFramePr>
            <a:graphicFrameLocks noGrp="1"/>
          </p:cNvGraphicFramePr>
          <p:nvPr>
            <p:extLst>
              <p:ext uri="{D42A27DB-BD31-4B8C-83A1-F6EECF244321}">
                <p14:modId xmlns:p14="http://schemas.microsoft.com/office/powerpoint/2010/main" val="2934318733"/>
              </p:ext>
            </p:extLst>
          </p:nvPr>
        </p:nvGraphicFramePr>
        <p:xfrm>
          <a:off x="5867400" y="2667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Text Box 62"/>
          <p:cNvSpPr txBox="1">
            <a:spLocks noChangeArrowheads="1"/>
          </p:cNvSpPr>
          <p:nvPr/>
        </p:nvSpPr>
        <p:spPr bwMode="auto">
          <a:xfrm>
            <a:off x="5867400" y="2133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 name="Group 84"/>
          <p:cNvGraphicFramePr>
            <a:graphicFrameLocks noGrp="1"/>
          </p:cNvGraphicFramePr>
          <p:nvPr>
            <p:extLst>
              <p:ext uri="{D42A27DB-BD31-4B8C-83A1-F6EECF244321}">
                <p14:modId xmlns:p14="http://schemas.microsoft.com/office/powerpoint/2010/main" val="3537869319"/>
              </p:ext>
            </p:extLst>
          </p:nvPr>
        </p:nvGraphicFramePr>
        <p:xfrm>
          <a:off x="73152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Line 80"/>
          <p:cNvSpPr>
            <a:spLocks noChangeShapeType="1"/>
          </p:cNvSpPr>
          <p:nvPr/>
        </p:nvSpPr>
        <p:spPr bwMode="auto">
          <a:xfrm>
            <a:off x="6934200" y="38100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 name="Rectangle 4"/>
          <p:cNvSpPr>
            <a:spLocks noChangeArrowheads="1"/>
          </p:cNvSpPr>
          <p:nvPr/>
        </p:nvSpPr>
        <p:spPr bwMode="auto">
          <a:xfrm>
            <a:off x="835306" y="2819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t>outputint</a:t>
            </a:r>
            <a:r>
              <a:rPr lang="en-US" altLang="ja-JP" sz="2800" dirty="0"/>
              <a:t> (12);</a:t>
            </a:r>
          </a:p>
        </p:txBody>
      </p:sp>
      <p:sp>
        <p:nvSpPr>
          <p:cNvPr id="10" name="Rectangle 4"/>
          <p:cNvSpPr>
            <a:spLocks noChangeArrowheads="1"/>
          </p:cNvSpPr>
          <p:nvPr/>
        </p:nvSpPr>
        <p:spPr bwMode="auto">
          <a:xfrm>
            <a:off x="835306" y="3876554"/>
            <a:ext cx="3660494" cy="153364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12</a:t>
            </a:r>
          </a:p>
          <a:p>
            <a:pPr eaLnBrk="1" hangingPunct="1">
              <a:spcBef>
                <a:spcPct val="0"/>
              </a:spcBef>
              <a:buClrTx/>
              <a:buSzTx/>
              <a:buFontTx/>
              <a:buNone/>
            </a:pPr>
            <a:r>
              <a:rPr lang="en-US" altLang="ja-JP" sz="2800" dirty="0"/>
              <a:t>OUTPUT</a:t>
            </a:r>
          </a:p>
          <a:p>
            <a:pPr eaLnBrk="1" hangingPunct="1">
              <a:spcBef>
                <a:spcPct val="0"/>
              </a:spcBef>
              <a:buClrTx/>
              <a:buSzTx/>
              <a:buFontTx/>
              <a:buNone/>
            </a:pPr>
            <a:r>
              <a:rPr lang="en-US" altLang="ja-JP" sz="2800" dirty="0"/>
              <a:t>OUTPUTLN</a:t>
            </a:r>
          </a:p>
        </p:txBody>
      </p:sp>
      <p:sp>
        <p:nvSpPr>
          <p:cNvPr id="13" name="テキスト ボックス 12"/>
          <p:cNvSpPr txBox="1"/>
          <p:nvPr/>
        </p:nvSpPr>
        <p:spPr>
          <a:xfrm>
            <a:off x="328979" y="1532692"/>
            <a:ext cx="3307316" cy="584775"/>
          </a:xfrm>
          <a:prstGeom prst="rect">
            <a:avLst/>
          </a:prstGeom>
          <a:noFill/>
        </p:spPr>
        <p:txBody>
          <a:bodyPr wrap="none" rtlCol="0">
            <a:spAutoFit/>
          </a:bodyPr>
          <a:lstStyle/>
          <a:p>
            <a:r>
              <a:rPr lang="ja-JP" altLang="en-US" dirty="0"/>
              <a:t>整数値の書き出し</a:t>
            </a:r>
            <a:endParaRPr lang="en-US" altLang="ja-JP" dirty="0"/>
          </a:p>
        </p:txBody>
      </p:sp>
      <p:pic>
        <p:nvPicPr>
          <p:cNvPr id="14" name="Picture 5" descr="ディスプレイ"/>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9063" y="2410741"/>
            <a:ext cx="1165225"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4182181" y="2539425"/>
            <a:ext cx="595035" cy="584775"/>
          </a:xfrm>
          <a:prstGeom prst="rect">
            <a:avLst/>
          </a:prstGeom>
          <a:noFill/>
        </p:spPr>
        <p:txBody>
          <a:bodyPr wrap="none" rtlCol="0">
            <a:spAutoFit/>
          </a:bodyPr>
          <a:lstStyle/>
          <a:p>
            <a:r>
              <a:rPr kumimoji="1" lang="en-US" altLang="ja-JP" dirty="0">
                <a:solidFill>
                  <a:srgbClr val="000000"/>
                </a:solidFill>
              </a:rPr>
              <a:t>12</a:t>
            </a:r>
            <a:endParaRPr kumimoji="1" lang="ja-JP" altLang="en-US" dirty="0">
              <a:solidFill>
                <a:srgbClr val="000000"/>
              </a:solidFill>
            </a:endParaRPr>
          </a:p>
        </p:txBody>
      </p:sp>
    </p:spTree>
    <p:extLst>
      <p:ext uri="{BB962C8B-B14F-4D97-AF65-F5344CB8AC3E}">
        <p14:creationId xmlns:p14="http://schemas.microsoft.com/office/powerpoint/2010/main" val="196427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autoUpdateAnimBg="0"/>
      <p:bldP spid="10" grpId="0" animBg="1" autoUpdateAnimBg="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入出力命令</a:t>
            </a:r>
          </a:p>
        </p:txBody>
      </p:sp>
      <p:graphicFrame>
        <p:nvGraphicFramePr>
          <p:cNvPr id="3" name="Group 4"/>
          <p:cNvGraphicFramePr>
            <a:graphicFrameLocks noGrp="1"/>
          </p:cNvGraphicFramePr>
          <p:nvPr>
            <p:extLst>
              <p:ext uri="{D42A27DB-BD31-4B8C-83A1-F6EECF244321}">
                <p14:modId xmlns:p14="http://schemas.microsoft.com/office/powerpoint/2010/main" val="3063655253"/>
              </p:ext>
            </p:extLst>
          </p:nvPr>
        </p:nvGraphicFramePr>
        <p:xfrm>
          <a:off x="5867400" y="2667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99</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Text Box 62"/>
          <p:cNvSpPr txBox="1">
            <a:spLocks noChangeArrowheads="1"/>
          </p:cNvSpPr>
          <p:nvPr/>
        </p:nvSpPr>
        <p:spPr bwMode="auto">
          <a:xfrm>
            <a:off x="5867400" y="2133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 name="Group 84"/>
          <p:cNvGraphicFramePr>
            <a:graphicFrameLocks noGrp="1"/>
          </p:cNvGraphicFramePr>
          <p:nvPr/>
        </p:nvGraphicFramePr>
        <p:xfrm>
          <a:off x="73152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Line 80"/>
          <p:cNvSpPr>
            <a:spLocks noChangeShapeType="1"/>
          </p:cNvSpPr>
          <p:nvPr/>
        </p:nvSpPr>
        <p:spPr bwMode="auto">
          <a:xfrm>
            <a:off x="6934200" y="38100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 name="Rectangle 4"/>
          <p:cNvSpPr>
            <a:spLocks noChangeArrowheads="1"/>
          </p:cNvSpPr>
          <p:nvPr/>
        </p:nvSpPr>
        <p:spPr bwMode="auto">
          <a:xfrm>
            <a:off x="835306" y="2819400"/>
            <a:ext cx="2593694" cy="608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t>outputchar</a:t>
            </a:r>
            <a:r>
              <a:rPr lang="en-US" altLang="ja-JP" sz="2800" dirty="0"/>
              <a:t> (‘c’);</a:t>
            </a:r>
          </a:p>
        </p:txBody>
      </p:sp>
      <p:sp>
        <p:nvSpPr>
          <p:cNvPr id="10" name="Rectangle 4"/>
          <p:cNvSpPr>
            <a:spLocks noChangeArrowheads="1"/>
          </p:cNvSpPr>
          <p:nvPr/>
        </p:nvSpPr>
        <p:spPr bwMode="auto">
          <a:xfrm>
            <a:off x="835306" y="3876554"/>
            <a:ext cx="3660494" cy="153364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99</a:t>
            </a:r>
          </a:p>
          <a:p>
            <a:pPr eaLnBrk="1" hangingPunct="1">
              <a:spcBef>
                <a:spcPct val="0"/>
              </a:spcBef>
              <a:buClrTx/>
              <a:buSzTx/>
              <a:buFontTx/>
              <a:buNone/>
            </a:pPr>
            <a:r>
              <a:rPr lang="en-US" altLang="ja-JP" sz="2800" dirty="0"/>
              <a:t>OUTPUTC</a:t>
            </a:r>
          </a:p>
          <a:p>
            <a:pPr eaLnBrk="1" hangingPunct="1">
              <a:spcBef>
                <a:spcPct val="0"/>
              </a:spcBef>
              <a:buClrTx/>
              <a:buSzTx/>
              <a:buFontTx/>
              <a:buNone/>
            </a:pPr>
            <a:r>
              <a:rPr lang="en-US" altLang="ja-JP" sz="2800" dirty="0"/>
              <a:t>OUTPUTLN</a:t>
            </a:r>
          </a:p>
        </p:txBody>
      </p:sp>
      <p:sp>
        <p:nvSpPr>
          <p:cNvPr id="13" name="テキスト ボックス 12"/>
          <p:cNvSpPr txBox="1"/>
          <p:nvPr/>
        </p:nvSpPr>
        <p:spPr>
          <a:xfrm>
            <a:off x="328979" y="1532692"/>
            <a:ext cx="2896947" cy="584775"/>
          </a:xfrm>
          <a:prstGeom prst="rect">
            <a:avLst/>
          </a:prstGeom>
          <a:noFill/>
        </p:spPr>
        <p:txBody>
          <a:bodyPr wrap="none" rtlCol="0">
            <a:spAutoFit/>
          </a:bodyPr>
          <a:lstStyle/>
          <a:p>
            <a:r>
              <a:rPr lang="ja-JP" altLang="en-US" dirty="0"/>
              <a:t>文字の書き出し</a:t>
            </a:r>
            <a:endParaRPr lang="en-US" altLang="ja-JP" dirty="0"/>
          </a:p>
        </p:txBody>
      </p:sp>
      <p:pic>
        <p:nvPicPr>
          <p:cNvPr id="14" name="Picture 5" descr="ディスプレイ"/>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9063" y="2410741"/>
            <a:ext cx="1165225"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4312096" y="2527012"/>
            <a:ext cx="367408" cy="584775"/>
          </a:xfrm>
          <a:prstGeom prst="rect">
            <a:avLst/>
          </a:prstGeom>
          <a:noFill/>
        </p:spPr>
        <p:txBody>
          <a:bodyPr wrap="none" rtlCol="0">
            <a:spAutoFit/>
          </a:bodyPr>
          <a:lstStyle/>
          <a:p>
            <a:r>
              <a:rPr lang="en-US" altLang="ja-JP" dirty="0">
                <a:solidFill>
                  <a:srgbClr val="000000"/>
                </a:solidFill>
              </a:rPr>
              <a:t>c</a:t>
            </a:r>
            <a:endParaRPr kumimoji="1" lang="ja-JP" altLang="en-US" dirty="0">
              <a:solidFill>
                <a:srgbClr val="000000"/>
              </a:solidFill>
            </a:endParaRPr>
          </a:p>
        </p:txBody>
      </p:sp>
    </p:spTree>
    <p:extLst>
      <p:ext uri="{BB962C8B-B14F-4D97-AF65-F5344CB8AC3E}">
        <p14:creationId xmlns:p14="http://schemas.microsoft.com/office/powerpoint/2010/main" val="127876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autoUpdateAnimBg="0"/>
      <p:bldP spid="10" grpId="0" animBg="1" autoUpdateAnimBg="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演算命令</a:t>
            </a:r>
            <a:endParaRPr lang="en-US" altLang="ja-JP">
              <a:effectLst/>
            </a:endParaRPr>
          </a:p>
        </p:txBody>
      </p:sp>
      <p:sp>
        <p:nvSpPr>
          <p:cNvPr id="3277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演算はスタック上で行う</a:t>
            </a:r>
          </a:p>
          <a:p>
            <a:pPr marL="990600" lvl="1" indent="-533400">
              <a:buFontTx/>
              <a:buAutoNum type="arabicPeriod"/>
            </a:pPr>
            <a:r>
              <a:rPr lang="ja-JP" altLang="en-US">
                <a:effectLst/>
              </a:rPr>
              <a:t>スタックにデータを積む</a:t>
            </a:r>
          </a:p>
          <a:p>
            <a:pPr marL="990600" lvl="1" indent="-533400">
              <a:buFontTx/>
              <a:buAutoNum type="arabicPeriod"/>
            </a:pPr>
            <a:r>
              <a:rPr lang="ja-JP" altLang="en-US">
                <a:effectLst/>
              </a:rPr>
              <a:t>演算</a:t>
            </a:r>
          </a:p>
        </p:txBody>
      </p:sp>
      <p:graphicFrame>
        <p:nvGraphicFramePr>
          <p:cNvPr id="546820" name="Group 4"/>
          <p:cNvGraphicFramePr>
            <a:graphicFrameLocks noGrp="1"/>
          </p:cNvGraphicFramePr>
          <p:nvPr/>
        </p:nvGraphicFramePr>
        <p:xfrm>
          <a:off x="5867400" y="2667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2801" name="Text Box 62"/>
          <p:cNvSpPr txBox="1">
            <a:spLocks noChangeArrowheads="1"/>
          </p:cNvSpPr>
          <p:nvPr/>
        </p:nvSpPr>
        <p:spPr bwMode="auto">
          <a:xfrm>
            <a:off x="5867400" y="2133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46850" name="Rectangle 4"/>
          <p:cNvSpPr>
            <a:spLocks noChangeArrowheads="1"/>
          </p:cNvSpPr>
          <p:nvPr/>
        </p:nvSpPr>
        <p:spPr bwMode="auto">
          <a:xfrm>
            <a:off x="762000" y="3962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5 + 3</a:t>
            </a:r>
          </a:p>
        </p:txBody>
      </p:sp>
      <p:sp>
        <p:nvSpPr>
          <p:cNvPr id="546851" name="Rectangle 4"/>
          <p:cNvSpPr>
            <a:spLocks noChangeArrowheads="1"/>
          </p:cNvSpPr>
          <p:nvPr/>
        </p:nvSpPr>
        <p:spPr bwMode="auto">
          <a:xfrm>
            <a:off x="762000" y="48006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PUSHI 3</a:t>
            </a:r>
          </a:p>
          <a:p>
            <a:pPr eaLnBrk="1" hangingPunct="1">
              <a:spcBef>
                <a:spcPct val="0"/>
              </a:spcBef>
              <a:buClrTx/>
              <a:buSzTx/>
              <a:buFontTx/>
              <a:buNone/>
            </a:pPr>
            <a:r>
              <a:rPr lang="en-US" altLang="ja-JP" sz="2800"/>
              <a:t>ADD</a:t>
            </a:r>
          </a:p>
        </p:txBody>
      </p:sp>
      <p:sp>
        <p:nvSpPr>
          <p:cNvPr id="546852" name="AutoShape 36"/>
          <p:cNvSpPr>
            <a:spLocks noChangeArrowheads="1"/>
          </p:cNvSpPr>
          <p:nvPr/>
        </p:nvSpPr>
        <p:spPr bwMode="auto">
          <a:xfrm>
            <a:off x="304800" y="54864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46900" name="Group 84"/>
          <p:cNvGraphicFramePr>
            <a:graphicFrameLocks noGrp="1"/>
          </p:cNvGraphicFramePr>
          <p:nvPr/>
        </p:nvGraphicFramePr>
        <p:xfrm>
          <a:off x="73152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546895" name="Group 79"/>
          <p:cNvGrpSpPr>
            <a:grpSpLocks/>
          </p:cNvGrpSpPr>
          <p:nvPr/>
        </p:nvGrpSpPr>
        <p:grpSpPr bwMode="auto">
          <a:xfrm>
            <a:off x="6934200" y="3810000"/>
            <a:ext cx="381000" cy="457200"/>
            <a:chOff x="4800" y="2448"/>
            <a:chExt cx="240" cy="288"/>
          </a:xfrm>
        </p:grpSpPr>
        <p:sp>
          <p:nvSpPr>
            <p:cNvPr id="32826" name="Line 80"/>
            <p:cNvSpPr>
              <a:spLocks noChangeShapeType="1"/>
            </p:cNvSpPr>
            <p:nvPr/>
          </p:nvSpPr>
          <p:spPr bwMode="auto">
            <a:xfrm>
              <a:off x="4800" y="2448"/>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2827" name="Line 81"/>
            <p:cNvSpPr>
              <a:spLocks noChangeShapeType="1"/>
            </p:cNvSpPr>
            <p:nvPr/>
          </p:nvSpPr>
          <p:spPr bwMode="auto">
            <a:xfrm>
              <a:off x="4800" y="2736"/>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46850"/>
                                        </p:tgtEl>
                                        <p:attrNameLst>
                                          <p:attrName>style.visibility</p:attrName>
                                        </p:attrNameLst>
                                      </p:cBhvr>
                                      <p:to>
                                        <p:strVal val="visible"/>
                                      </p:to>
                                    </p:set>
                                    <p:animEffect transition="in" filter="checkerboard(across)">
                                      <p:cBhvr>
                                        <p:cTn id="7" dur="500"/>
                                        <p:tgtEl>
                                          <p:spTgt spid="5468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6851"/>
                                        </p:tgtEl>
                                        <p:attrNameLst>
                                          <p:attrName>style.visibility</p:attrName>
                                        </p:attrNameLst>
                                      </p:cBhvr>
                                      <p:to>
                                        <p:strVal val="visible"/>
                                      </p:to>
                                    </p:set>
                                    <p:animEffect transition="in" filter="checkerboard(across)">
                                      <p:cBhvr>
                                        <p:cTn id="12" dur="500"/>
                                        <p:tgtEl>
                                          <p:spTgt spid="5468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46852"/>
                                        </p:tgtEl>
                                        <p:attrNameLst>
                                          <p:attrName>style.visibility</p:attrName>
                                        </p:attrNameLst>
                                      </p:cBhvr>
                                      <p:to>
                                        <p:strVal val="visible"/>
                                      </p:to>
                                    </p:set>
                                    <p:animEffect transition="in" filter="checkerboard(across)">
                                      <p:cBhvr>
                                        <p:cTn id="17" dur="500"/>
                                        <p:tgtEl>
                                          <p:spTgt spid="5468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46895"/>
                                        </p:tgtEl>
                                        <p:attrNameLst>
                                          <p:attrName>style.visibility</p:attrName>
                                        </p:attrNameLst>
                                      </p:cBhvr>
                                      <p:to>
                                        <p:strVal val="visible"/>
                                      </p:to>
                                    </p:set>
                                    <p:animEffect transition="in" filter="wipe(left)">
                                      <p:cBhvr>
                                        <p:cTn id="22" dur="500"/>
                                        <p:tgtEl>
                                          <p:spTgt spid="546895"/>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546900"/>
                                        </p:tgtEl>
                                        <p:attrNameLst>
                                          <p:attrName>style.visibility</p:attrName>
                                        </p:attrNameLst>
                                      </p:cBhvr>
                                      <p:to>
                                        <p:strVal val="visible"/>
                                      </p:to>
                                    </p:set>
                                    <p:animEffect transition="in" filter="wipe(left)">
                                      <p:cBhvr>
                                        <p:cTn id="26" dur="500"/>
                                        <p:tgtEl>
                                          <p:spTgt spid="546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50" grpId="0" animBg="1" autoUpdateAnimBg="0"/>
      <p:bldP spid="546851" grpId="0" animBg="1" autoUpdateAnimBg="0"/>
      <p:bldP spid="54685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演算命令</a:t>
            </a:r>
          </a:p>
        </p:txBody>
      </p:sp>
      <p:sp>
        <p:nvSpPr>
          <p:cNvPr id="337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演算はスタック上で行う</a:t>
            </a:r>
          </a:p>
          <a:p>
            <a:pPr marL="990600" lvl="1" indent="-533400">
              <a:buFontTx/>
              <a:buAutoNum type="arabicPeriod"/>
            </a:pPr>
            <a:r>
              <a:rPr lang="ja-JP" altLang="en-US">
                <a:effectLst/>
              </a:rPr>
              <a:t>スタックにデータを積む</a:t>
            </a:r>
          </a:p>
          <a:p>
            <a:pPr marL="990600" lvl="1" indent="-533400">
              <a:buFontTx/>
              <a:buAutoNum type="arabicPeriod"/>
            </a:pPr>
            <a:r>
              <a:rPr lang="ja-JP" altLang="en-US">
                <a:effectLst/>
              </a:rPr>
              <a:t>演算</a:t>
            </a:r>
          </a:p>
        </p:txBody>
      </p:sp>
      <p:sp>
        <p:nvSpPr>
          <p:cNvPr id="33796" name="Rectangle 4"/>
          <p:cNvSpPr>
            <a:spLocks noChangeArrowheads="1"/>
          </p:cNvSpPr>
          <p:nvPr/>
        </p:nvSpPr>
        <p:spPr bwMode="auto">
          <a:xfrm>
            <a:off x="762000" y="3962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5 + 3</a:t>
            </a:r>
          </a:p>
        </p:txBody>
      </p:sp>
      <p:sp>
        <p:nvSpPr>
          <p:cNvPr id="33797" name="Rectangle 4"/>
          <p:cNvSpPr>
            <a:spLocks noChangeArrowheads="1"/>
          </p:cNvSpPr>
          <p:nvPr/>
        </p:nvSpPr>
        <p:spPr bwMode="auto">
          <a:xfrm>
            <a:off x="762000" y="48006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PUSHI 3</a:t>
            </a:r>
          </a:p>
          <a:p>
            <a:pPr eaLnBrk="1" hangingPunct="1">
              <a:spcBef>
                <a:spcPct val="0"/>
              </a:spcBef>
              <a:buClrTx/>
              <a:buSzTx/>
              <a:buFontTx/>
              <a:buNone/>
            </a:pPr>
            <a:r>
              <a:rPr lang="en-US" altLang="ja-JP" sz="2800"/>
              <a:t>ADD</a:t>
            </a:r>
          </a:p>
        </p:txBody>
      </p:sp>
      <p:sp>
        <p:nvSpPr>
          <p:cNvPr id="33798" name="AutoShape 36"/>
          <p:cNvSpPr>
            <a:spLocks noChangeArrowheads="1"/>
          </p:cNvSpPr>
          <p:nvPr/>
        </p:nvSpPr>
        <p:spPr bwMode="auto">
          <a:xfrm>
            <a:off x="304800" y="59436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aphicFrame>
        <p:nvGraphicFramePr>
          <p:cNvPr id="548914" name="Group 50"/>
          <p:cNvGraphicFramePr>
            <a:graphicFrameLocks noGrp="1"/>
          </p:cNvGraphicFramePr>
          <p:nvPr/>
        </p:nvGraphicFramePr>
        <p:xfrm>
          <a:off x="5867400" y="26670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3828" name="Text Box 62"/>
          <p:cNvSpPr txBox="1">
            <a:spLocks noChangeArrowheads="1"/>
          </p:cNvSpPr>
          <p:nvPr/>
        </p:nvSpPr>
        <p:spPr bwMode="auto">
          <a:xfrm>
            <a:off x="5867400" y="21336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48993" name="Group 129"/>
          <p:cNvGraphicFramePr>
            <a:graphicFrameLocks noGrp="1"/>
          </p:cNvGraphicFramePr>
          <p:nvPr/>
        </p:nvGraphicFramePr>
        <p:xfrm>
          <a:off x="73152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33849" name="Group 100"/>
          <p:cNvGrpSpPr>
            <a:grpSpLocks/>
          </p:cNvGrpSpPr>
          <p:nvPr/>
        </p:nvGrpSpPr>
        <p:grpSpPr bwMode="auto">
          <a:xfrm>
            <a:off x="6934200" y="3810000"/>
            <a:ext cx="381000" cy="457200"/>
            <a:chOff x="4800" y="2448"/>
            <a:chExt cx="240" cy="288"/>
          </a:xfrm>
        </p:grpSpPr>
        <p:sp>
          <p:nvSpPr>
            <p:cNvPr id="33874" name="Line 101"/>
            <p:cNvSpPr>
              <a:spLocks noChangeShapeType="1"/>
            </p:cNvSpPr>
            <p:nvPr/>
          </p:nvSpPr>
          <p:spPr bwMode="auto">
            <a:xfrm>
              <a:off x="4800" y="2448"/>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75" name="Line 102"/>
            <p:cNvSpPr>
              <a:spLocks noChangeShapeType="1"/>
            </p:cNvSpPr>
            <p:nvPr/>
          </p:nvSpPr>
          <p:spPr bwMode="auto">
            <a:xfrm>
              <a:off x="4800" y="2736"/>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48995" name="Group 131"/>
          <p:cNvGraphicFramePr>
            <a:graphicFrameLocks noGrp="1"/>
          </p:cNvGraphicFramePr>
          <p:nvPr/>
        </p:nvGraphicFramePr>
        <p:xfrm>
          <a:off x="8305800" y="2667000"/>
          <a:ext cx="609600" cy="3675064"/>
        </p:xfrm>
        <a:graphic>
          <a:graphicData uri="http://schemas.openxmlformats.org/drawingml/2006/table">
            <a:tbl>
              <a:tblPr/>
              <a:tblGrid>
                <a:gridCol w="609600">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33870" name="Group 132"/>
          <p:cNvGrpSpPr>
            <a:grpSpLocks/>
          </p:cNvGrpSpPr>
          <p:nvPr/>
        </p:nvGrpSpPr>
        <p:grpSpPr bwMode="auto">
          <a:xfrm>
            <a:off x="7924800" y="3810000"/>
            <a:ext cx="381000" cy="457200"/>
            <a:chOff x="4992" y="2400"/>
            <a:chExt cx="240" cy="288"/>
          </a:xfrm>
        </p:grpSpPr>
        <p:sp>
          <p:nvSpPr>
            <p:cNvPr id="33872" name="Line 124"/>
            <p:cNvSpPr>
              <a:spLocks noChangeShapeType="1"/>
            </p:cNvSpPr>
            <p:nvPr/>
          </p:nvSpPr>
          <p:spPr bwMode="auto">
            <a:xfrm>
              <a:off x="4992" y="2400"/>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73" name="Line 125"/>
            <p:cNvSpPr>
              <a:spLocks noChangeShapeType="1"/>
            </p:cNvSpPr>
            <p:nvPr/>
          </p:nvSpPr>
          <p:spPr bwMode="auto">
            <a:xfrm flipV="1">
              <a:off x="4992" y="2400"/>
              <a:ext cx="240" cy="288"/>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548991" name="AutoShape 127"/>
          <p:cNvSpPr>
            <a:spLocks noChangeArrowheads="1"/>
          </p:cNvSpPr>
          <p:nvPr/>
        </p:nvSpPr>
        <p:spPr bwMode="auto">
          <a:xfrm>
            <a:off x="5943600" y="1219200"/>
            <a:ext cx="2743200" cy="914400"/>
          </a:xfrm>
          <a:prstGeom prst="wedgeRoundRectCallout">
            <a:avLst>
              <a:gd name="adj1" fmla="val 36171"/>
              <a:gd name="adj2" fmla="val 20659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スタックトップと</a:t>
            </a:r>
          </a:p>
          <a:p>
            <a:pPr algn="ctr" eaLnBrk="1" hangingPunct="1">
              <a:spcBef>
                <a:spcPct val="0"/>
              </a:spcBef>
              <a:buClrTx/>
              <a:buSzTx/>
              <a:buFontTx/>
              <a:buNone/>
            </a:pPr>
            <a:r>
              <a:rPr lang="ja-JP" altLang="en-US" sz="2400"/>
              <a:t>2番目の値の和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48995"/>
                                        </p:tgtEl>
                                        <p:attrNameLst>
                                          <p:attrName>style.visibility</p:attrName>
                                        </p:attrNameLst>
                                      </p:cBhvr>
                                      <p:to>
                                        <p:strVal val="visible"/>
                                      </p:to>
                                    </p:set>
                                    <p:animEffect transition="in" filter="wipe(left)">
                                      <p:cBhvr>
                                        <p:cTn id="7" dur="500"/>
                                        <p:tgtEl>
                                          <p:spTgt spid="548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8991"/>
                                        </p:tgtEl>
                                        <p:attrNameLst>
                                          <p:attrName>style.visibility</p:attrName>
                                        </p:attrNameLst>
                                      </p:cBhvr>
                                      <p:to>
                                        <p:strVal val="visible"/>
                                      </p:to>
                                    </p:set>
                                    <p:animEffect transition="in" filter="checkerboard(across)">
                                      <p:cBhvr>
                                        <p:cTn id="12" dur="500"/>
                                        <p:tgtEl>
                                          <p:spTgt spid="548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8991"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逆ポーランド記法, 後置記法</a:t>
            </a:r>
          </a:p>
        </p:txBody>
      </p:sp>
      <p:sp>
        <p:nvSpPr>
          <p:cNvPr id="54275" name="Rectangle 3"/>
          <p:cNvSpPr>
            <a:spLocks noGrp="1" noChangeArrowheads="1"/>
          </p:cNvSpPr>
          <p:nvPr>
            <p:ph type="body" idx="4294967295"/>
          </p:nvPr>
        </p:nvSpPr>
        <p:spPr>
          <a:xfrm>
            <a:off x="1066800" y="1981200"/>
            <a:ext cx="76200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逆ポーランド記法</a:t>
            </a:r>
          </a:p>
          <a:p>
            <a:pPr lvl="1"/>
            <a:r>
              <a:rPr lang="ja-JP" altLang="en-US">
                <a:effectLst/>
              </a:rPr>
              <a:t>演算子を最後に置く</a:t>
            </a:r>
          </a:p>
        </p:txBody>
      </p:sp>
      <p:sp>
        <p:nvSpPr>
          <p:cNvPr id="585732" name="Text Box 4"/>
          <p:cNvSpPr txBox="1">
            <a:spLocks noChangeArrowheads="1"/>
          </p:cNvSpPr>
          <p:nvPr/>
        </p:nvSpPr>
        <p:spPr bwMode="auto">
          <a:xfrm>
            <a:off x="1828800" y="3276600"/>
            <a:ext cx="17875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中置記法</a:t>
            </a:r>
          </a:p>
          <a:p>
            <a:pPr eaLnBrk="1" hangingPunct="1">
              <a:spcBef>
                <a:spcPct val="0"/>
              </a:spcBef>
              <a:buClrTx/>
              <a:buSzTx/>
              <a:buFontTx/>
              <a:buNone/>
            </a:pPr>
            <a:r>
              <a:rPr lang="en-US" altLang="ja-JP"/>
              <a:t>  a + b * c</a:t>
            </a:r>
          </a:p>
        </p:txBody>
      </p:sp>
      <p:sp>
        <p:nvSpPr>
          <p:cNvPr id="585733" name="Text Box 5"/>
          <p:cNvSpPr txBox="1">
            <a:spLocks noChangeArrowheads="1"/>
          </p:cNvSpPr>
          <p:nvPr/>
        </p:nvSpPr>
        <p:spPr bwMode="auto">
          <a:xfrm>
            <a:off x="1828800" y="4343400"/>
            <a:ext cx="44338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逆ポーランド記法(後置記法)</a:t>
            </a:r>
          </a:p>
          <a:p>
            <a:pPr eaLnBrk="1" hangingPunct="1">
              <a:spcBef>
                <a:spcPct val="0"/>
              </a:spcBef>
              <a:buClrTx/>
              <a:buSzTx/>
              <a:buFontTx/>
              <a:buNone/>
            </a:pPr>
            <a:r>
              <a:rPr lang="en-US" altLang="ja-JP"/>
              <a:t>  a b c * +</a:t>
            </a:r>
          </a:p>
        </p:txBody>
      </p:sp>
      <p:sp>
        <p:nvSpPr>
          <p:cNvPr id="585734" name="Text Box 6"/>
          <p:cNvSpPr txBox="1">
            <a:spLocks noChangeArrowheads="1"/>
          </p:cNvSpPr>
          <p:nvPr/>
        </p:nvSpPr>
        <p:spPr bwMode="auto">
          <a:xfrm>
            <a:off x="1828800" y="5410200"/>
            <a:ext cx="4078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ポーランド記法(前置記法)</a:t>
            </a:r>
          </a:p>
          <a:p>
            <a:pPr eaLnBrk="1" hangingPunct="1">
              <a:spcBef>
                <a:spcPct val="0"/>
              </a:spcBef>
              <a:buClrTx/>
              <a:buSzTx/>
              <a:buFontTx/>
              <a:buNone/>
            </a:pPr>
            <a:r>
              <a:rPr lang="en-US" altLang="ja-JP"/>
              <a:t>  + a * b 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5732"/>
                                        </p:tgtEl>
                                        <p:attrNameLst>
                                          <p:attrName>style.visibility</p:attrName>
                                        </p:attrNameLst>
                                      </p:cBhvr>
                                      <p:to>
                                        <p:strVal val="visible"/>
                                      </p:to>
                                    </p:set>
                                    <p:animEffect transition="in" filter="checkerboard(across)">
                                      <p:cBhvr>
                                        <p:cTn id="7" dur="500"/>
                                        <p:tgtEl>
                                          <p:spTgt spid="5857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85733"/>
                                        </p:tgtEl>
                                        <p:attrNameLst>
                                          <p:attrName>style.visibility</p:attrName>
                                        </p:attrNameLst>
                                      </p:cBhvr>
                                      <p:to>
                                        <p:strVal val="visible"/>
                                      </p:to>
                                    </p:set>
                                    <p:animEffect transition="in" filter="checkerboard(across)">
                                      <p:cBhvr>
                                        <p:cTn id="12" dur="500"/>
                                        <p:tgtEl>
                                          <p:spTgt spid="5857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85734"/>
                                        </p:tgtEl>
                                        <p:attrNameLst>
                                          <p:attrName>style.visibility</p:attrName>
                                        </p:attrNameLst>
                                      </p:cBhvr>
                                      <p:to>
                                        <p:strVal val="visible"/>
                                      </p:to>
                                    </p:set>
                                    <p:animEffect transition="in" filter="checkerboard(across)">
                                      <p:cBhvr>
                                        <p:cTn id="17" dur="500"/>
                                        <p:tgtEl>
                                          <p:spTgt spid="585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732" grpId="0" autoUpdateAnimBg="0"/>
      <p:bldP spid="585733" grpId="0" autoUpdateAnimBg="0"/>
      <p:bldP spid="585734"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逆ポーランド記法の利点</a:t>
            </a:r>
          </a:p>
        </p:txBody>
      </p:sp>
      <p:sp>
        <p:nvSpPr>
          <p:cNvPr id="5529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逆ポーランド記法の利点</a:t>
            </a:r>
          </a:p>
          <a:p>
            <a:pPr lvl="1"/>
            <a:r>
              <a:rPr lang="ja-JP" altLang="en-US">
                <a:effectLst/>
              </a:rPr>
              <a:t>括弧が不要</a:t>
            </a:r>
          </a:p>
          <a:p>
            <a:pPr lvl="1"/>
            <a:r>
              <a:rPr lang="ja-JP" altLang="en-US">
                <a:effectLst/>
              </a:rPr>
              <a:t>演算子の優先順位を考慮しなくていい</a:t>
            </a:r>
          </a:p>
        </p:txBody>
      </p:sp>
      <p:sp>
        <p:nvSpPr>
          <p:cNvPr id="586756" name="Text Box 4"/>
          <p:cNvSpPr txBox="1">
            <a:spLocks noChangeArrowheads="1"/>
          </p:cNvSpPr>
          <p:nvPr/>
        </p:nvSpPr>
        <p:spPr bwMode="auto">
          <a:xfrm>
            <a:off x="1905000" y="3810000"/>
            <a:ext cx="55213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演算子を読み込む</a:t>
            </a:r>
          </a:p>
          <a:p>
            <a:pPr eaLnBrk="1" hangingPunct="1">
              <a:spcBef>
                <a:spcPct val="0"/>
              </a:spcBef>
              <a:buClrTx/>
              <a:buSzTx/>
              <a:buFontTx/>
              <a:buNone/>
            </a:pPr>
            <a:r>
              <a:rPr lang="ja-JP" altLang="en-US" sz="2800"/>
              <a:t>⇒演算子の前2つの値の演算を行う</a:t>
            </a:r>
          </a:p>
        </p:txBody>
      </p:sp>
      <p:grpSp>
        <p:nvGrpSpPr>
          <p:cNvPr id="586759" name="Group 7"/>
          <p:cNvGrpSpPr>
            <a:grpSpLocks/>
          </p:cNvGrpSpPr>
          <p:nvPr/>
        </p:nvGrpSpPr>
        <p:grpSpPr bwMode="auto">
          <a:xfrm>
            <a:off x="2057400" y="4953000"/>
            <a:ext cx="4259263" cy="1052513"/>
            <a:chOff x="1296" y="3120"/>
            <a:chExt cx="2683" cy="663"/>
          </a:xfrm>
        </p:grpSpPr>
        <p:sp>
          <p:nvSpPr>
            <p:cNvPr id="55302" name="Text Box 5"/>
            <p:cNvSpPr txBox="1">
              <a:spLocks noChangeArrowheads="1"/>
            </p:cNvSpPr>
            <p:nvPr/>
          </p:nvSpPr>
          <p:spPr bwMode="auto">
            <a:xfrm>
              <a:off x="1296" y="3456"/>
              <a:ext cx="268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スタックマシンに向いている</a:t>
              </a:r>
            </a:p>
          </p:txBody>
        </p:sp>
        <p:sp>
          <p:nvSpPr>
            <p:cNvPr id="55303" name="AutoShape 6"/>
            <p:cNvSpPr>
              <a:spLocks noChangeArrowheads="1"/>
            </p:cNvSpPr>
            <p:nvPr/>
          </p:nvSpPr>
          <p:spPr bwMode="auto">
            <a:xfrm>
              <a:off x="2448" y="3120"/>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6756"/>
                                        </p:tgtEl>
                                        <p:attrNameLst>
                                          <p:attrName>style.visibility</p:attrName>
                                        </p:attrNameLst>
                                      </p:cBhvr>
                                      <p:to>
                                        <p:strVal val="visible"/>
                                      </p:to>
                                    </p:set>
                                    <p:animEffect transition="in" filter="checkerboard(across)">
                                      <p:cBhvr>
                                        <p:cTn id="7" dur="500"/>
                                        <p:tgtEl>
                                          <p:spTgt spid="5867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86759"/>
                                        </p:tgtEl>
                                        <p:attrNameLst>
                                          <p:attrName>style.visibility</p:attrName>
                                        </p:attrNameLst>
                                      </p:cBhvr>
                                      <p:to>
                                        <p:strVal val="visible"/>
                                      </p:to>
                                    </p:set>
                                    <p:animEffect transition="in" filter="wipe(up)">
                                      <p:cBhvr>
                                        <p:cTn id="12" dur="500"/>
                                        <p:tgtEl>
                                          <p:spTgt spid="586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675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スタックマシン </a:t>
            </a:r>
            <a:r>
              <a:rPr lang="ja-JP" altLang="en-US" sz="4000">
                <a:effectLst/>
              </a:rPr>
              <a:t>(</a:t>
            </a:r>
            <a:r>
              <a:rPr lang="en-US" altLang="ja-JP" sz="4000">
                <a:effectLst/>
              </a:rPr>
              <a:t>stack machine)</a:t>
            </a:r>
            <a:endParaRPr lang="ja-JP" altLang="en-US" sz="4000">
              <a:effectLst/>
            </a:endParaRPr>
          </a:p>
        </p:txBody>
      </p:sp>
      <p:sp>
        <p:nvSpPr>
          <p:cNvPr id="7171" name="Rectangle 3"/>
          <p:cNvSpPr>
            <a:spLocks noGrp="1" noChangeArrowheads="1"/>
          </p:cNvSpPr>
          <p:nvPr>
            <p:ph type="body" idx="4294967295"/>
          </p:nvPr>
        </p:nvSpPr>
        <p:spPr>
          <a:xfrm>
            <a:off x="1066800" y="1981200"/>
            <a:ext cx="78486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スタックマシン</a:t>
            </a:r>
          </a:p>
          <a:p>
            <a:pPr lvl="1"/>
            <a:r>
              <a:rPr lang="en-US" altLang="ja-JP">
                <a:effectLst/>
              </a:rPr>
              <a:t>Iseg[] : </a:t>
            </a:r>
            <a:r>
              <a:rPr lang="ja-JP" altLang="en-US">
                <a:effectLst/>
              </a:rPr>
              <a:t>アセンブラプログラムを格納</a:t>
            </a:r>
          </a:p>
          <a:p>
            <a:pPr lvl="1"/>
            <a:r>
              <a:rPr lang="en-US" altLang="ja-JP">
                <a:effectLst/>
              </a:rPr>
              <a:t>Dseg[] : </a:t>
            </a:r>
            <a:r>
              <a:rPr lang="ja-JP" altLang="en-US">
                <a:effectLst/>
              </a:rPr>
              <a:t>実行中の変数値を格納</a:t>
            </a:r>
          </a:p>
          <a:p>
            <a:pPr lvl="1"/>
            <a:r>
              <a:rPr lang="en-US" altLang="ja-JP">
                <a:effectLst/>
              </a:rPr>
              <a:t>Stack[] : </a:t>
            </a:r>
            <a:r>
              <a:rPr lang="ja-JP" altLang="en-US">
                <a:effectLst/>
              </a:rPr>
              <a:t>スタック(作業場所)</a:t>
            </a:r>
          </a:p>
          <a:p>
            <a:pPr lvl="1"/>
            <a:r>
              <a:rPr lang="en-US" altLang="ja-JP">
                <a:effectLst/>
              </a:rPr>
              <a:t>Program Counter : </a:t>
            </a:r>
            <a:r>
              <a:rPr lang="ja-JP" altLang="en-US">
                <a:effectLst/>
              </a:rPr>
              <a:t>現在の </a:t>
            </a:r>
            <a:r>
              <a:rPr lang="en-US" altLang="ja-JP">
                <a:effectLst/>
              </a:rPr>
              <a:t>Iseg </a:t>
            </a:r>
            <a:r>
              <a:rPr lang="ja-JP" altLang="en-US">
                <a:effectLst/>
              </a:rPr>
              <a:t>の実行位置</a:t>
            </a:r>
          </a:p>
          <a:p>
            <a:pPr lvl="1"/>
            <a:r>
              <a:rPr lang="en-US" altLang="ja-JP">
                <a:effectLst/>
              </a:rPr>
              <a:t>Stack Top : </a:t>
            </a:r>
            <a:r>
              <a:rPr lang="ja-JP" altLang="en-US">
                <a:effectLst/>
              </a:rPr>
              <a:t>現在のスタックの操作位置</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演算のアセンブラコード</a:t>
            </a:r>
          </a:p>
        </p:txBody>
      </p:sp>
      <p:sp>
        <p:nvSpPr>
          <p:cNvPr id="57347" name="Text Box 3"/>
          <p:cNvSpPr txBox="1">
            <a:spLocks noChangeArrowheads="1"/>
          </p:cNvSpPr>
          <p:nvPr/>
        </p:nvSpPr>
        <p:spPr bwMode="auto">
          <a:xfrm>
            <a:off x="1295400" y="1447800"/>
            <a:ext cx="2079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2 + 3 * 5</a:t>
            </a:r>
          </a:p>
        </p:txBody>
      </p:sp>
      <p:grpSp>
        <p:nvGrpSpPr>
          <p:cNvPr id="596999" name="Group 7"/>
          <p:cNvGrpSpPr>
            <a:grpSpLocks/>
          </p:cNvGrpSpPr>
          <p:nvPr/>
        </p:nvGrpSpPr>
        <p:grpSpPr bwMode="auto">
          <a:xfrm>
            <a:off x="1905000" y="1981200"/>
            <a:ext cx="3243263" cy="976313"/>
            <a:chOff x="1200" y="1536"/>
            <a:chExt cx="2043" cy="615"/>
          </a:xfrm>
        </p:grpSpPr>
        <p:sp>
          <p:nvSpPr>
            <p:cNvPr id="57463" name="Text Box 4"/>
            <p:cNvSpPr txBox="1">
              <a:spLocks noChangeArrowheads="1"/>
            </p:cNvSpPr>
            <p:nvPr/>
          </p:nvSpPr>
          <p:spPr bwMode="auto">
            <a:xfrm>
              <a:off x="1200" y="1824"/>
              <a:ext cx="91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2 3 5 * +</a:t>
              </a:r>
            </a:p>
          </p:txBody>
        </p:sp>
        <p:sp>
          <p:nvSpPr>
            <p:cNvPr id="57464" name="AutoShape 5"/>
            <p:cNvSpPr>
              <a:spLocks noChangeArrowheads="1"/>
            </p:cNvSpPr>
            <p:nvPr/>
          </p:nvSpPr>
          <p:spPr bwMode="auto">
            <a:xfrm>
              <a:off x="1488" y="1536"/>
              <a:ext cx="288"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57465" name="Text Box 6"/>
            <p:cNvSpPr txBox="1">
              <a:spLocks noChangeArrowheads="1"/>
            </p:cNvSpPr>
            <p:nvPr/>
          </p:nvSpPr>
          <p:spPr bwMode="auto">
            <a:xfrm>
              <a:off x="1728" y="1536"/>
              <a:ext cx="151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逆ポーランド記法</a:t>
              </a:r>
            </a:p>
          </p:txBody>
        </p:sp>
      </p:grpSp>
      <p:sp>
        <p:nvSpPr>
          <p:cNvPr id="597000" name="Rectangle 8"/>
          <p:cNvSpPr>
            <a:spLocks noChangeArrowheads="1"/>
          </p:cNvSpPr>
          <p:nvPr/>
        </p:nvSpPr>
        <p:spPr bwMode="auto">
          <a:xfrm>
            <a:off x="1143000" y="3505200"/>
            <a:ext cx="1676400" cy="2362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2</a:t>
            </a:r>
          </a:p>
          <a:p>
            <a:pPr eaLnBrk="1" hangingPunct="1">
              <a:spcBef>
                <a:spcPct val="0"/>
              </a:spcBef>
              <a:buClrTx/>
              <a:buSzTx/>
              <a:buFontTx/>
              <a:buNone/>
            </a:pPr>
            <a:r>
              <a:rPr lang="en-US" altLang="ja-JP" sz="2800"/>
              <a:t>PUSHI  3</a:t>
            </a:r>
          </a:p>
          <a:p>
            <a:pPr eaLnBrk="1" hangingPunct="1">
              <a:spcBef>
                <a:spcPct val="0"/>
              </a:spcBef>
              <a:buClrTx/>
              <a:buSzTx/>
              <a:buFontTx/>
              <a:buNone/>
            </a:pPr>
            <a:r>
              <a:rPr lang="en-US" altLang="ja-JP" sz="2800"/>
              <a:t>PUSHI  5</a:t>
            </a:r>
          </a:p>
          <a:p>
            <a:pPr eaLnBrk="1" hangingPunct="1">
              <a:spcBef>
                <a:spcPct val="0"/>
              </a:spcBef>
              <a:buClrTx/>
              <a:buSzTx/>
              <a:buFontTx/>
              <a:buNone/>
            </a:pPr>
            <a:r>
              <a:rPr lang="en-US" altLang="ja-JP" sz="2800"/>
              <a:t>MUL</a:t>
            </a:r>
          </a:p>
          <a:p>
            <a:pPr eaLnBrk="1" hangingPunct="1">
              <a:spcBef>
                <a:spcPct val="0"/>
              </a:spcBef>
              <a:buClrTx/>
              <a:buSzTx/>
              <a:buFontTx/>
              <a:buNone/>
            </a:pPr>
            <a:r>
              <a:rPr lang="en-US" altLang="ja-JP" sz="2800"/>
              <a:t>ADD  </a:t>
            </a:r>
          </a:p>
        </p:txBody>
      </p:sp>
      <p:graphicFrame>
        <p:nvGraphicFramePr>
          <p:cNvPr id="597128" name="Group 136"/>
          <p:cNvGraphicFramePr>
            <a:graphicFrameLocks noGrp="1"/>
          </p:cNvGraphicFramePr>
          <p:nvPr/>
        </p:nvGraphicFramePr>
        <p:xfrm>
          <a:off x="3124200" y="3352800"/>
          <a:ext cx="1143000" cy="3108756"/>
        </p:xfrm>
        <a:graphic>
          <a:graphicData uri="http://schemas.openxmlformats.org/drawingml/2006/table">
            <a:tbl>
              <a:tblPr/>
              <a:tblGrid>
                <a:gridCol w="4572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597053" name="Group 61"/>
          <p:cNvGraphicFramePr>
            <a:graphicFrameLocks noGrp="1"/>
          </p:cNvGraphicFramePr>
          <p:nvPr/>
        </p:nvGraphicFramePr>
        <p:xfrm>
          <a:off x="4495800" y="3352800"/>
          <a:ext cx="685800" cy="3108756"/>
        </p:xfrm>
        <a:graphic>
          <a:graphicData uri="http://schemas.openxmlformats.org/drawingml/2006/table">
            <a:tbl>
              <a:tblPr/>
              <a:tblGrid>
                <a:gridCol w="685800">
                  <a:extLst>
                    <a:ext uri="{9D8B030D-6E8A-4147-A177-3AD203B41FA5}">
                      <a16:colId xmlns:a16="http://schemas.microsoft.com/office/drawing/2014/main" val="20000"/>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97054" name="Line 62"/>
          <p:cNvSpPr>
            <a:spLocks noChangeShapeType="1"/>
          </p:cNvSpPr>
          <p:nvPr/>
        </p:nvSpPr>
        <p:spPr bwMode="auto">
          <a:xfrm>
            <a:off x="4267200" y="3657600"/>
            <a:ext cx="228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97055" name="Group 63"/>
          <p:cNvGraphicFramePr>
            <a:graphicFrameLocks noGrp="1"/>
          </p:cNvGraphicFramePr>
          <p:nvPr/>
        </p:nvGraphicFramePr>
        <p:xfrm>
          <a:off x="5410200" y="3352800"/>
          <a:ext cx="685800" cy="3108756"/>
        </p:xfrm>
        <a:graphic>
          <a:graphicData uri="http://schemas.openxmlformats.org/drawingml/2006/table">
            <a:tbl>
              <a:tblPr/>
              <a:tblGrid>
                <a:gridCol w="685800">
                  <a:extLst>
                    <a:ext uri="{9D8B030D-6E8A-4147-A177-3AD203B41FA5}">
                      <a16:colId xmlns:a16="http://schemas.microsoft.com/office/drawing/2014/main" val="20000"/>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97071" name="Line 79"/>
          <p:cNvSpPr>
            <a:spLocks noChangeShapeType="1"/>
          </p:cNvSpPr>
          <p:nvPr/>
        </p:nvSpPr>
        <p:spPr bwMode="auto">
          <a:xfrm>
            <a:off x="5181600" y="4191000"/>
            <a:ext cx="228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97072" name="Group 80"/>
          <p:cNvGraphicFramePr>
            <a:graphicFrameLocks noGrp="1"/>
          </p:cNvGraphicFramePr>
          <p:nvPr/>
        </p:nvGraphicFramePr>
        <p:xfrm>
          <a:off x="6324600" y="3352800"/>
          <a:ext cx="685800" cy="3108756"/>
        </p:xfrm>
        <a:graphic>
          <a:graphicData uri="http://schemas.openxmlformats.org/drawingml/2006/table">
            <a:tbl>
              <a:tblPr/>
              <a:tblGrid>
                <a:gridCol w="685800">
                  <a:extLst>
                    <a:ext uri="{9D8B030D-6E8A-4147-A177-3AD203B41FA5}">
                      <a16:colId xmlns:a16="http://schemas.microsoft.com/office/drawing/2014/main" val="20000"/>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97088" name="Line 96"/>
          <p:cNvSpPr>
            <a:spLocks noChangeShapeType="1"/>
          </p:cNvSpPr>
          <p:nvPr/>
        </p:nvSpPr>
        <p:spPr bwMode="auto">
          <a:xfrm>
            <a:off x="6096000" y="4648200"/>
            <a:ext cx="228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97089" name="Group 97"/>
          <p:cNvGraphicFramePr>
            <a:graphicFrameLocks noGrp="1"/>
          </p:cNvGraphicFramePr>
          <p:nvPr/>
        </p:nvGraphicFramePr>
        <p:xfrm>
          <a:off x="7239000" y="3352800"/>
          <a:ext cx="685800" cy="3108756"/>
        </p:xfrm>
        <a:graphic>
          <a:graphicData uri="http://schemas.openxmlformats.org/drawingml/2006/table">
            <a:tbl>
              <a:tblPr/>
              <a:tblGrid>
                <a:gridCol w="685800">
                  <a:extLst>
                    <a:ext uri="{9D8B030D-6E8A-4147-A177-3AD203B41FA5}">
                      <a16:colId xmlns:a16="http://schemas.microsoft.com/office/drawing/2014/main" val="20000"/>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97107" name="Group 115"/>
          <p:cNvGrpSpPr>
            <a:grpSpLocks/>
          </p:cNvGrpSpPr>
          <p:nvPr/>
        </p:nvGrpSpPr>
        <p:grpSpPr bwMode="auto">
          <a:xfrm>
            <a:off x="7010400" y="4191000"/>
            <a:ext cx="228600" cy="533400"/>
            <a:chOff x="4512" y="2640"/>
            <a:chExt cx="144" cy="336"/>
          </a:xfrm>
        </p:grpSpPr>
        <p:sp>
          <p:nvSpPr>
            <p:cNvPr id="57461" name="Line 113"/>
            <p:cNvSpPr>
              <a:spLocks noChangeShapeType="1"/>
            </p:cNvSpPr>
            <p:nvPr/>
          </p:nvSpPr>
          <p:spPr bwMode="auto">
            <a:xfrm>
              <a:off x="4512" y="2640"/>
              <a:ext cx="144"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7462" name="Line 114"/>
            <p:cNvSpPr>
              <a:spLocks noChangeShapeType="1"/>
            </p:cNvSpPr>
            <p:nvPr/>
          </p:nvSpPr>
          <p:spPr bwMode="auto">
            <a:xfrm flipV="1">
              <a:off x="4512" y="2640"/>
              <a:ext cx="144" cy="336"/>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97108" name="Group 116"/>
          <p:cNvGraphicFramePr>
            <a:graphicFrameLocks noGrp="1"/>
          </p:cNvGraphicFramePr>
          <p:nvPr/>
        </p:nvGraphicFramePr>
        <p:xfrm>
          <a:off x="8153400" y="3352800"/>
          <a:ext cx="685800" cy="3108756"/>
        </p:xfrm>
        <a:graphic>
          <a:graphicData uri="http://schemas.openxmlformats.org/drawingml/2006/table">
            <a:tbl>
              <a:tblPr/>
              <a:tblGrid>
                <a:gridCol w="685800">
                  <a:extLst>
                    <a:ext uri="{9D8B030D-6E8A-4147-A177-3AD203B41FA5}">
                      <a16:colId xmlns:a16="http://schemas.microsoft.com/office/drawing/2014/main" val="20000"/>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17</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97124" name="Group 132"/>
          <p:cNvGrpSpPr>
            <a:grpSpLocks/>
          </p:cNvGrpSpPr>
          <p:nvPr/>
        </p:nvGrpSpPr>
        <p:grpSpPr bwMode="auto">
          <a:xfrm>
            <a:off x="7924800" y="3657600"/>
            <a:ext cx="228600" cy="533400"/>
            <a:chOff x="4512" y="2640"/>
            <a:chExt cx="144" cy="336"/>
          </a:xfrm>
        </p:grpSpPr>
        <p:sp>
          <p:nvSpPr>
            <p:cNvPr id="57459" name="Line 133"/>
            <p:cNvSpPr>
              <a:spLocks noChangeShapeType="1"/>
            </p:cNvSpPr>
            <p:nvPr/>
          </p:nvSpPr>
          <p:spPr bwMode="auto">
            <a:xfrm>
              <a:off x="4512" y="2640"/>
              <a:ext cx="144"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7460" name="Line 134"/>
            <p:cNvSpPr>
              <a:spLocks noChangeShapeType="1"/>
            </p:cNvSpPr>
            <p:nvPr/>
          </p:nvSpPr>
          <p:spPr bwMode="auto">
            <a:xfrm flipV="1">
              <a:off x="4512" y="2640"/>
              <a:ext cx="144" cy="336"/>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57458" name="Text Box 135"/>
          <p:cNvSpPr txBox="1">
            <a:spLocks noChangeArrowheads="1"/>
          </p:cNvSpPr>
          <p:nvPr/>
        </p:nvSpPr>
        <p:spPr bwMode="auto">
          <a:xfrm>
            <a:off x="3276600" y="2819400"/>
            <a:ext cx="909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96999"/>
                                        </p:tgtEl>
                                        <p:attrNameLst>
                                          <p:attrName>style.visibility</p:attrName>
                                        </p:attrNameLst>
                                      </p:cBhvr>
                                      <p:to>
                                        <p:strVal val="visible"/>
                                      </p:to>
                                    </p:set>
                                    <p:animEffect transition="in" filter="wipe(up)">
                                      <p:cBhvr>
                                        <p:cTn id="7" dur="500"/>
                                        <p:tgtEl>
                                          <p:spTgt spid="5969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7000"/>
                                        </p:tgtEl>
                                        <p:attrNameLst>
                                          <p:attrName>style.visibility</p:attrName>
                                        </p:attrNameLst>
                                      </p:cBhvr>
                                      <p:to>
                                        <p:strVal val="visible"/>
                                      </p:to>
                                    </p:set>
                                    <p:animEffect transition="in" filter="checkerboard(across)">
                                      <p:cBhvr>
                                        <p:cTn id="12" dur="500"/>
                                        <p:tgtEl>
                                          <p:spTgt spid="5970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7054"/>
                                        </p:tgtEl>
                                        <p:attrNameLst>
                                          <p:attrName>style.visibility</p:attrName>
                                        </p:attrNameLst>
                                      </p:cBhvr>
                                      <p:to>
                                        <p:strVal val="visible"/>
                                      </p:to>
                                    </p:set>
                                    <p:animEffect transition="in" filter="wipe(left)">
                                      <p:cBhvr>
                                        <p:cTn id="17" dur="500"/>
                                        <p:tgtEl>
                                          <p:spTgt spid="597054"/>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97053"/>
                                        </p:tgtEl>
                                        <p:attrNameLst>
                                          <p:attrName>style.visibility</p:attrName>
                                        </p:attrNameLst>
                                      </p:cBhvr>
                                      <p:to>
                                        <p:strVal val="visible"/>
                                      </p:to>
                                    </p:set>
                                    <p:animEffect transition="in" filter="wipe(left)">
                                      <p:cBhvr>
                                        <p:cTn id="21" dur="500"/>
                                        <p:tgtEl>
                                          <p:spTgt spid="59705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97071"/>
                                        </p:tgtEl>
                                        <p:attrNameLst>
                                          <p:attrName>style.visibility</p:attrName>
                                        </p:attrNameLst>
                                      </p:cBhvr>
                                      <p:to>
                                        <p:strVal val="visible"/>
                                      </p:to>
                                    </p:set>
                                    <p:animEffect transition="in" filter="wipe(left)">
                                      <p:cBhvr>
                                        <p:cTn id="26" dur="500"/>
                                        <p:tgtEl>
                                          <p:spTgt spid="597071"/>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597055"/>
                                        </p:tgtEl>
                                        <p:attrNameLst>
                                          <p:attrName>style.visibility</p:attrName>
                                        </p:attrNameLst>
                                      </p:cBhvr>
                                      <p:to>
                                        <p:strVal val="visible"/>
                                      </p:to>
                                    </p:set>
                                    <p:animEffect transition="in" filter="wipe(left)">
                                      <p:cBhvr>
                                        <p:cTn id="30" dur="500"/>
                                        <p:tgtEl>
                                          <p:spTgt spid="59705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597088"/>
                                        </p:tgtEl>
                                        <p:attrNameLst>
                                          <p:attrName>style.visibility</p:attrName>
                                        </p:attrNameLst>
                                      </p:cBhvr>
                                      <p:to>
                                        <p:strVal val="visible"/>
                                      </p:to>
                                    </p:set>
                                    <p:animEffect transition="in" filter="wipe(left)">
                                      <p:cBhvr>
                                        <p:cTn id="35" dur="500"/>
                                        <p:tgtEl>
                                          <p:spTgt spid="597088"/>
                                        </p:tgtEl>
                                      </p:cBhvr>
                                    </p:animEffect>
                                  </p:childTnLst>
                                </p:cTn>
                              </p:par>
                            </p:childTnLst>
                          </p:cTn>
                        </p:par>
                        <p:par>
                          <p:cTn id="36" fill="hold" nodeType="afterGroup">
                            <p:stCondLst>
                              <p:cond delay="500"/>
                            </p:stCondLst>
                            <p:childTnLst>
                              <p:par>
                                <p:cTn id="37" presetID="22" presetClass="entr" presetSubtype="8" fill="hold" nodeType="afterEffect">
                                  <p:stCondLst>
                                    <p:cond delay="0"/>
                                  </p:stCondLst>
                                  <p:childTnLst>
                                    <p:set>
                                      <p:cBhvr>
                                        <p:cTn id="38" dur="1" fill="hold">
                                          <p:stCondLst>
                                            <p:cond delay="0"/>
                                          </p:stCondLst>
                                        </p:cTn>
                                        <p:tgtEl>
                                          <p:spTgt spid="597072"/>
                                        </p:tgtEl>
                                        <p:attrNameLst>
                                          <p:attrName>style.visibility</p:attrName>
                                        </p:attrNameLst>
                                      </p:cBhvr>
                                      <p:to>
                                        <p:strVal val="visible"/>
                                      </p:to>
                                    </p:set>
                                    <p:animEffect transition="in" filter="wipe(left)">
                                      <p:cBhvr>
                                        <p:cTn id="39" dur="500"/>
                                        <p:tgtEl>
                                          <p:spTgt spid="59707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597107"/>
                                        </p:tgtEl>
                                        <p:attrNameLst>
                                          <p:attrName>style.visibility</p:attrName>
                                        </p:attrNameLst>
                                      </p:cBhvr>
                                      <p:to>
                                        <p:strVal val="visible"/>
                                      </p:to>
                                    </p:set>
                                    <p:animEffect transition="in" filter="wipe(left)">
                                      <p:cBhvr>
                                        <p:cTn id="44" dur="500"/>
                                        <p:tgtEl>
                                          <p:spTgt spid="597107"/>
                                        </p:tgtEl>
                                      </p:cBhvr>
                                    </p:animEffect>
                                  </p:childTnLst>
                                </p:cTn>
                              </p:par>
                            </p:childTnLst>
                          </p:cTn>
                        </p:par>
                        <p:par>
                          <p:cTn id="45" fill="hold" nodeType="afterGroup">
                            <p:stCondLst>
                              <p:cond delay="500"/>
                            </p:stCondLst>
                            <p:childTnLst>
                              <p:par>
                                <p:cTn id="46" presetID="22" presetClass="entr" presetSubtype="8" fill="hold" nodeType="afterEffect">
                                  <p:stCondLst>
                                    <p:cond delay="0"/>
                                  </p:stCondLst>
                                  <p:childTnLst>
                                    <p:set>
                                      <p:cBhvr>
                                        <p:cTn id="47" dur="1" fill="hold">
                                          <p:stCondLst>
                                            <p:cond delay="0"/>
                                          </p:stCondLst>
                                        </p:cTn>
                                        <p:tgtEl>
                                          <p:spTgt spid="597089"/>
                                        </p:tgtEl>
                                        <p:attrNameLst>
                                          <p:attrName>style.visibility</p:attrName>
                                        </p:attrNameLst>
                                      </p:cBhvr>
                                      <p:to>
                                        <p:strVal val="visible"/>
                                      </p:to>
                                    </p:set>
                                    <p:animEffect transition="in" filter="wipe(left)">
                                      <p:cBhvr>
                                        <p:cTn id="48" dur="500"/>
                                        <p:tgtEl>
                                          <p:spTgt spid="59708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597124"/>
                                        </p:tgtEl>
                                        <p:attrNameLst>
                                          <p:attrName>style.visibility</p:attrName>
                                        </p:attrNameLst>
                                      </p:cBhvr>
                                      <p:to>
                                        <p:strVal val="visible"/>
                                      </p:to>
                                    </p:set>
                                    <p:animEffect transition="in" filter="wipe(left)">
                                      <p:cBhvr>
                                        <p:cTn id="53" dur="500"/>
                                        <p:tgtEl>
                                          <p:spTgt spid="597124"/>
                                        </p:tgtEl>
                                      </p:cBhvr>
                                    </p:animEffect>
                                  </p:childTnLst>
                                </p:cTn>
                              </p:par>
                            </p:childTnLst>
                          </p:cTn>
                        </p:par>
                        <p:par>
                          <p:cTn id="54" fill="hold" nodeType="afterGroup">
                            <p:stCondLst>
                              <p:cond delay="500"/>
                            </p:stCondLst>
                            <p:childTnLst>
                              <p:par>
                                <p:cTn id="55" presetID="22" presetClass="entr" presetSubtype="8" fill="hold" nodeType="afterEffect">
                                  <p:stCondLst>
                                    <p:cond delay="0"/>
                                  </p:stCondLst>
                                  <p:childTnLst>
                                    <p:set>
                                      <p:cBhvr>
                                        <p:cTn id="56" dur="1" fill="hold">
                                          <p:stCondLst>
                                            <p:cond delay="0"/>
                                          </p:stCondLst>
                                        </p:cTn>
                                        <p:tgtEl>
                                          <p:spTgt spid="597108"/>
                                        </p:tgtEl>
                                        <p:attrNameLst>
                                          <p:attrName>style.visibility</p:attrName>
                                        </p:attrNameLst>
                                      </p:cBhvr>
                                      <p:to>
                                        <p:strVal val="visible"/>
                                      </p:to>
                                    </p:set>
                                    <p:animEffect transition="in" filter="wipe(left)">
                                      <p:cBhvr>
                                        <p:cTn id="57" dur="500"/>
                                        <p:tgtEl>
                                          <p:spTgt spid="59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000" grpId="0" animBg="1" autoUpdateAnimBg="0"/>
      <p:bldP spid="597054" grpId="0" animBg="1"/>
      <p:bldP spid="597071" grpId="0" animBg="1"/>
      <p:bldP spid="59708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演算のアセンブラコード</a:t>
            </a:r>
          </a:p>
        </p:txBody>
      </p:sp>
      <p:sp>
        <p:nvSpPr>
          <p:cNvPr id="56323" name="Rectangle 5"/>
          <p:cNvSpPr>
            <a:spLocks noGrp="1" noChangeArrowheads="1"/>
          </p:cNvSpPr>
          <p:nvPr>
            <p:ph type="body" idx="4294967295"/>
          </p:nvPr>
        </p:nvSpPr>
        <p:spPr>
          <a:xfrm>
            <a:off x="1066800" y="1676400"/>
            <a:ext cx="7620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a:effectLst/>
              </a:rPr>
              <a:t>演算のアセンブラコード</a:t>
            </a:r>
          </a:p>
          <a:p>
            <a:pPr lvl="1">
              <a:lnSpc>
                <a:spcPct val="90000"/>
              </a:lnSpc>
            </a:pPr>
            <a:r>
              <a:rPr lang="ja-JP" altLang="en-US">
                <a:effectLst/>
              </a:rPr>
              <a:t>演算子に対応したコードを最後に置く</a:t>
            </a:r>
          </a:p>
        </p:txBody>
      </p:sp>
      <p:sp>
        <p:nvSpPr>
          <p:cNvPr id="587779" name="Text Box 3"/>
          <p:cNvSpPr txBox="1">
            <a:spLocks noChangeArrowheads="1"/>
          </p:cNvSpPr>
          <p:nvPr/>
        </p:nvSpPr>
        <p:spPr bwMode="auto">
          <a:xfrm>
            <a:off x="1143000" y="2971800"/>
            <a:ext cx="7315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&lt;</a:t>
            </a:r>
            <a:r>
              <a:rPr lang="en-US" altLang="ja-JP"/>
              <a:t>Exp&gt; ::= &lt;Term&gt;</a:t>
            </a:r>
            <a:r>
              <a:rPr lang="en-US" altLang="ja-JP" baseline="-25000"/>
              <a:t>1</a:t>
            </a:r>
            <a:r>
              <a:rPr lang="en-US" altLang="ja-JP"/>
              <a:t> “+” &lt;Term&gt;</a:t>
            </a:r>
            <a:r>
              <a:rPr lang="en-US" altLang="ja-JP" baseline="-25000"/>
              <a:t>2</a:t>
            </a:r>
          </a:p>
          <a:p>
            <a:pPr eaLnBrk="1" hangingPunct="1">
              <a:spcBef>
                <a:spcPct val="0"/>
              </a:spcBef>
              <a:buClrTx/>
              <a:buSzTx/>
              <a:buFontTx/>
              <a:buNone/>
            </a:pPr>
            <a:r>
              <a:rPr lang="ja-JP" altLang="en-US"/>
              <a:t>       &lt;</a:t>
            </a:r>
            <a:r>
              <a:rPr lang="en-US" altLang="ja-JP"/>
              <a:t>Term&gt; ::= &lt;Factor&gt;</a:t>
            </a:r>
            <a:r>
              <a:rPr lang="en-US" altLang="ja-JP" baseline="-25000"/>
              <a:t>1</a:t>
            </a:r>
            <a:r>
              <a:rPr lang="en-US" altLang="ja-JP"/>
              <a:t> “*” &lt;Factor&gt;</a:t>
            </a:r>
            <a:r>
              <a:rPr lang="en-US" altLang="ja-JP" baseline="-25000"/>
              <a:t>2</a:t>
            </a:r>
          </a:p>
        </p:txBody>
      </p:sp>
      <p:grpSp>
        <p:nvGrpSpPr>
          <p:cNvPr id="587788" name="Group 12"/>
          <p:cNvGrpSpPr>
            <a:grpSpLocks/>
          </p:cNvGrpSpPr>
          <p:nvPr/>
        </p:nvGrpSpPr>
        <p:grpSpPr bwMode="auto">
          <a:xfrm>
            <a:off x="914400" y="4191000"/>
            <a:ext cx="3886200" cy="2133600"/>
            <a:chOff x="576" y="2352"/>
            <a:chExt cx="2448" cy="1344"/>
          </a:xfrm>
        </p:grpSpPr>
        <p:sp>
          <p:nvSpPr>
            <p:cNvPr id="56329" name="Rectangle 4"/>
            <p:cNvSpPr>
              <a:spLocks noChangeArrowheads="1"/>
            </p:cNvSpPr>
            <p:nvPr/>
          </p:nvSpPr>
          <p:spPr bwMode="auto">
            <a:xfrm>
              <a:off x="576" y="2688"/>
              <a:ext cx="2448"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Term&gt;</a:t>
              </a:r>
              <a:r>
                <a:rPr lang="en-US" altLang="ja-JP" sz="2800" baseline="-25000"/>
                <a:t>1</a:t>
              </a:r>
              <a:r>
                <a:rPr lang="en-US" altLang="ja-JP" sz="2800"/>
                <a:t> </a:t>
              </a:r>
              <a:r>
                <a:rPr lang="ja-JP" altLang="en-US" sz="2800"/>
                <a:t>のコード</a:t>
              </a:r>
              <a:r>
                <a:rPr lang="ja-JP" altLang="en-US" sz="2400"/>
                <a:t>(右辺値)</a:t>
              </a:r>
            </a:p>
            <a:p>
              <a:pPr eaLnBrk="1" hangingPunct="1">
                <a:spcBef>
                  <a:spcPct val="0"/>
                </a:spcBef>
                <a:buClrTx/>
                <a:buSzTx/>
                <a:buFontTx/>
                <a:buNone/>
              </a:pPr>
              <a:r>
                <a:rPr lang="ja-JP" altLang="en-US" sz="2800"/>
                <a:t>&lt;</a:t>
              </a:r>
              <a:r>
                <a:rPr lang="en-US" altLang="ja-JP" sz="2800"/>
                <a:t>Term&gt;</a:t>
              </a:r>
              <a:r>
                <a:rPr lang="en-US" altLang="ja-JP" sz="2800" baseline="-25000"/>
                <a:t>2</a:t>
              </a:r>
              <a:r>
                <a:rPr lang="en-US" altLang="ja-JP" sz="2800"/>
                <a:t> </a:t>
              </a:r>
              <a:r>
                <a:rPr lang="ja-JP" altLang="en-US" sz="2800"/>
                <a:t>のコード</a:t>
              </a:r>
              <a:r>
                <a:rPr lang="ja-JP" altLang="en-US" sz="2400"/>
                <a:t>(右辺値)</a:t>
              </a:r>
              <a:endParaRPr lang="ja-JP" altLang="en-US" sz="2800"/>
            </a:p>
            <a:p>
              <a:pPr eaLnBrk="1" hangingPunct="1">
                <a:spcBef>
                  <a:spcPct val="0"/>
                </a:spcBef>
                <a:buClrTx/>
                <a:buSzTx/>
                <a:buFontTx/>
                <a:buNone/>
              </a:pPr>
              <a:r>
                <a:rPr lang="en-US" altLang="ja-JP" sz="2800"/>
                <a:t>ADD</a:t>
              </a:r>
            </a:p>
          </p:txBody>
        </p:sp>
        <p:sp>
          <p:nvSpPr>
            <p:cNvPr id="56330" name="Text Box 8"/>
            <p:cNvSpPr txBox="1">
              <a:spLocks noChangeArrowheads="1"/>
            </p:cNvSpPr>
            <p:nvPr/>
          </p:nvSpPr>
          <p:spPr bwMode="auto">
            <a:xfrm>
              <a:off x="576" y="2352"/>
              <a:ext cx="72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a:t>
              </a:r>
            </a:p>
          </p:txBody>
        </p:sp>
      </p:grpSp>
      <p:grpSp>
        <p:nvGrpSpPr>
          <p:cNvPr id="587789" name="Group 13"/>
          <p:cNvGrpSpPr>
            <a:grpSpLocks/>
          </p:cNvGrpSpPr>
          <p:nvPr/>
        </p:nvGrpSpPr>
        <p:grpSpPr bwMode="auto">
          <a:xfrm>
            <a:off x="4953000" y="4191000"/>
            <a:ext cx="3962400" cy="2133600"/>
            <a:chOff x="3120" y="2352"/>
            <a:chExt cx="2496" cy="1344"/>
          </a:xfrm>
        </p:grpSpPr>
        <p:sp>
          <p:nvSpPr>
            <p:cNvPr id="56327" name="Rectangle 7"/>
            <p:cNvSpPr>
              <a:spLocks noChangeArrowheads="1"/>
            </p:cNvSpPr>
            <p:nvPr/>
          </p:nvSpPr>
          <p:spPr bwMode="auto">
            <a:xfrm>
              <a:off x="3120" y="2688"/>
              <a:ext cx="2496" cy="100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Factor&gt;</a:t>
              </a:r>
              <a:r>
                <a:rPr lang="en-US" altLang="ja-JP" sz="2800" baseline="-25000"/>
                <a:t>1</a:t>
              </a:r>
              <a:r>
                <a:rPr lang="en-US" altLang="ja-JP" sz="2800"/>
                <a:t> </a:t>
              </a:r>
              <a:r>
                <a:rPr lang="ja-JP" altLang="en-US" sz="2800"/>
                <a:t>のコード</a:t>
              </a:r>
              <a:r>
                <a:rPr lang="ja-JP" altLang="en-US" sz="2400"/>
                <a:t>(右辺値)</a:t>
              </a:r>
              <a:endParaRPr lang="ja-JP" altLang="en-US" sz="2800"/>
            </a:p>
            <a:p>
              <a:pPr eaLnBrk="1" hangingPunct="1">
                <a:spcBef>
                  <a:spcPct val="0"/>
                </a:spcBef>
                <a:buClrTx/>
                <a:buSzTx/>
                <a:buFontTx/>
                <a:buNone/>
              </a:pPr>
              <a:r>
                <a:rPr lang="ja-JP" altLang="en-US" sz="2800"/>
                <a:t>&lt;</a:t>
              </a:r>
              <a:r>
                <a:rPr lang="en-US" altLang="ja-JP" sz="2800"/>
                <a:t>Factor&gt;</a:t>
              </a:r>
              <a:r>
                <a:rPr lang="en-US" altLang="ja-JP" sz="2800" baseline="-25000"/>
                <a:t>2</a:t>
              </a:r>
              <a:r>
                <a:rPr lang="en-US" altLang="ja-JP" sz="2800"/>
                <a:t> </a:t>
              </a:r>
              <a:r>
                <a:rPr lang="ja-JP" altLang="en-US" sz="2800"/>
                <a:t>のコード</a:t>
              </a:r>
              <a:r>
                <a:rPr lang="ja-JP" altLang="en-US" sz="2400"/>
                <a:t>(右辺値)</a:t>
              </a:r>
              <a:endParaRPr lang="ja-JP" altLang="en-US" sz="2800"/>
            </a:p>
            <a:p>
              <a:pPr eaLnBrk="1" hangingPunct="1">
                <a:spcBef>
                  <a:spcPct val="0"/>
                </a:spcBef>
                <a:buClrTx/>
                <a:buSzTx/>
                <a:buFontTx/>
                <a:buNone/>
              </a:pPr>
              <a:r>
                <a:rPr lang="en-US" altLang="ja-JP" sz="2800"/>
                <a:t>MUL</a:t>
              </a:r>
            </a:p>
          </p:txBody>
        </p:sp>
        <p:sp>
          <p:nvSpPr>
            <p:cNvPr id="56328" name="Text Box 9"/>
            <p:cNvSpPr txBox="1">
              <a:spLocks noChangeArrowheads="1"/>
            </p:cNvSpPr>
            <p:nvPr/>
          </p:nvSpPr>
          <p:spPr bwMode="auto">
            <a:xfrm>
              <a:off x="3120" y="2352"/>
              <a:ext cx="85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Term&gt;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7779"/>
                                        </p:tgtEl>
                                        <p:attrNameLst>
                                          <p:attrName>style.visibility</p:attrName>
                                        </p:attrNameLst>
                                      </p:cBhvr>
                                      <p:to>
                                        <p:strVal val="visible"/>
                                      </p:to>
                                    </p:set>
                                    <p:animEffect transition="in" filter="checkerboard(across)">
                                      <p:cBhvr>
                                        <p:cTn id="7" dur="500"/>
                                        <p:tgtEl>
                                          <p:spTgt spid="5877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87788"/>
                                        </p:tgtEl>
                                        <p:attrNameLst>
                                          <p:attrName>style.visibility</p:attrName>
                                        </p:attrNameLst>
                                      </p:cBhvr>
                                      <p:to>
                                        <p:strVal val="visible"/>
                                      </p:to>
                                    </p:set>
                                    <p:animEffect transition="in" filter="checkerboard(across)">
                                      <p:cBhvr>
                                        <p:cTn id="12" dur="500"/>
                                        <p:tgtEl>
                                          <p:spTgt spid="5877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87789"/>
                                        </p:tgtEl>
                                        <p:attrNameLst>
                                          <p:attrName>style.visibility</p:attrName>
                                        </p:attrNameLst>
                                      </p:cBhvr>
                                      <p:to>
                                        <p:strVal val="visible"/>
                                      </p:to>
                                    </p:set>
                                    <p:animEffect transition="in" filter="checkerboard(across)">
                                      <p:cBhvr>
                                        <p:cTn id="17" dur="500"/>
                                        <p:tgtEl>
                                          <p:spTgt spid="587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779"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論理演算命令</a:t>
            </a:r>
          </a:p>
        </p:txBody>
      </p:sp>
      <p:sp>
        <p:nvSpPr>
          <p:cNvPr id="358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a:effectLst/>
              </a:rPr>
              <a:t>0 = </a:t>
            </a:r>
            <a:r>
              <a:rPr lang="en-US" altLang="ja-JP">
                <a:effectLst/>
              </a:rPr>
              <a:t>false, </a:t>
            </a:r>
            <a:r>
              <a:rPr lang="ja-JP" altLang="en-US">
                <a:effectLst/>
              </a:rPr>
              <a:t>それ以外 = </a:t>
            </a:r>
            <a:r>
              <a:rPr lang="en-US" altLang="ja-JP">
                <a:effectLst/>
              </a:rPr>
              <a:t>true </a:t>
            </a:r>
            <a:r>
              <a:rPr lang="ja-JP" altLang="en-US">
                <a:effectLst/>
              </a:rPr>
              <a:t>として論理演算</a:t>
            </a:r>
          </a:p>
          <a:p>
            <a:pPr>
              <a:buFont typeface="Wingdings" panose="05000000000000000000" pitchFamily="2" charset="2"/>
              <a:buNone/>
            </a:pPr>
            <a:r>
              <a:rPr lang="ja-JP" altLang="en-US">
                <a:effectLst/>
              </a:rPr>
              <a:t>演算結果は 0(</a:t>
            </a:r>
            <a:r>
              <a:rPr lang="en-US" altLang="ja-JP">
                <a:effectLst/>
              </a:rPr>
              <a:t>false) </a:t>
            </a:r>
            <a:r>
              <a:rPr lang="ja-JP" altLang="en-US">
                <a:effectLst/>
              </a:rPr>
              <a:t>か 1(</a:t>
            </a:r>
            <a:r>
              <a:rPr lang="en-US" altLang="ja-JP">
                <a:effectLst/>
              </a:rPr>
              <a:t>true)</a:t>
            </a:r>
          </a:p>
        </p:txBody>
      </p:sp>
      <p:sp>
        <p:nvSpPr>
          <p:cNvPr id="566276" name="Rectangle 4"/>
          <p:cNvSpPr>
            <a:spLocks noChangeArrowheads="1"/>
          </p:cNvSpPr>
          <p:nvPr/>
        </p:nvSpPr>
        <p:spPr bwMode="auto">
          <a:xfrm>
            <a:off x="762000" y="3962400"/>
            <a:ext cx="2286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1 &amp;&amp; 0</a:t>
            </a:r>
          </a:p>
        </p:txBody>
      </p:sp>
      <p:sp>
        <p:nvSpPr>
          <p:cNvPr id="566277" name="Rectangle 4"/>
          <p:cNvSpPr>
            <a:spLocks noChangeArrowheads="1"/>
          </p:cNvSpPr>
          <p:nvPr/>
        </p:nvSpPr>
        <p:spPr bwMode="auto">
          <a:xfrm>
            <a:off x="762000" y="48006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1</a:t>
            </a:r>
          </a:p>
          <a:p>
            <a:pPr eaLnBrk="1" hangingPunct="1">
              <a:spcBef>
                <a:spcPct val="0"/>
              </a:spcBef>
              <a:buClrTx/>
              <a:buSzTx/>
              <a:buFontTx/>
              <a:buNone/>
            </a:pPr>
            <a:r>
              <a:rPr lang="en-US" altLang="ja-JP" sz="2800"/>
              <a:t>PUSHI 0</a:t>
            </a:r>
          </a:p>
          <a:p>
            <a:pPr eaLnBrk="1" hangingPunct="1">
              <a:spcBef>
                <a:spcPct val="0"/>
              </a:spcBef>
              <a:buClrTx/>
              <a:buSzTx/>
              <a:buFontTx/>
              <a:buNone/>
            </a:pPr>
            <a:r>
              <a:rPr lang="en-US" altLang="ja-JP" sz="2800"/>
              <a:t>AND</a:t>
            </a:r>
          </a:p>
        </p:txBody>
      </p:sp>
      <p:graphicFrame>
        <p:nvGraphicFramePr>
          <p:cNvPr id="566354" name="Group 82"/>
          <p:cNvGraphicFramePr>
            <a:graphicFrameLocks noGrp="1"/>
          </p:cNvGraphicFramePr>
          <p:nvPr/>
        </p:nvGraphicFramePr>
        <p:xfrm>
          <a:off x="5791200" y="3581400"/>
          <a:ext cx="1066800" cy="2756076"/>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5869" name="Text Box 62"/>
          <p:cNvSpPr txBox="1">
            <a:spLocks noChangeArrowheads="1"/>
          </p:cNvSpPr>
          <p:nvPr/>
        </p:nvSpPr>
        <p:spPr bwMode="auto">
          <a:xfrm>
            <a:off x="5791200" y="30480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66358" name="Group 86"/>
          <p:cNvGraphicFramePr>
            <a:graphicFrameLocks noGrp="1"/>
          </p:cNvGraphicFramePr>
          <p:nvPr/>
        </p:nvGraphicFramePr>
        <p:xfrm>
          <a:off x="7239000" y="3581400"/>
          <a:ext cx="609600" cy="2756076"/>
        </p:xfrm>
        <a:graphic>
          <a:graphicData uri="http://schemas.openxmlformats.org/drawingml/2006/table">
            <a:tbl>
              <a:tblPr/>
              <a:tblGrid>
                <a:gridCol w="609600">
                  <a:extLst>
                    <a:ext uri="{9D8B030D-6E8A-4147-A177-3AD203B41FA5}">
                      <a16:colId xmlns:a16="http://schemas.microsoft.com/office/drawing/2014/main" val="20000"/>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66328" name="Group 56"/>
          <p:cNvGrpSpPr>
            <a:grpSpLocks/>
          </p:cNvGrpSpPr>
          <p:nvPr/>
        </p:nvGrpSpPr>
        <p:grpSpPr bwMode="auto">
          <a:xfrm>
            <a:off x="6858000" y="4724400"/>
            <a:ext cx="381000" cy="457200"/>
            <a:chOff x="4800" y="2448"/>
            <a:chExt cx="240" cy="288"/>
          </a:xfrm>
        </p:grpSpPr>
        <p:sp>
          <p:nvSpPr>
            <p:cNvPr id="35906" name="Line 57"/>
            <p:cNvSpPr>
              <a:spLocks noChangeShapeType="1"/>
            </p:cNvSpPr>
            <p:nvPr/>
          </p:nvSpPr>
          <p:spPr bwMode="auto">
            <a:xfrm>
              <a:off x="4800" y="2448"/>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907" name="Line 58"/>
            <p:cNvSpPr>
              <a:spLocks noChangeShapeType="1"/>
            </p:cNvSpPr>
            <p:nvPr/>
          </p:nvSpPr>
          <p:spPr bwMode="auto">
            <a:xfrm>
              <a:off x="4800" y="2736"/>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66356" name="Group 84"/>
          <p:cNvGraphicFramePr>
            <a:graphicFrameLocks noGrp="1"/>
          </p:cNvGraphicFramePr>
          <p:nvPr/>
        </p:nvGraphicFramePr>
        <p:xfrm>
          <a:off x="8229600" y="3581400"/>
          <a:ext cx="609600" cy="2756076"/>
        </p:xfrm>
        <a:graphic>
          <a:graphicData uri="http://schemas.openxmlformats.org/drawingml/2006/table">
            <a:tbl>
              <a:tblPr/>
              <a:tblGrid>
                <a:gridCol w="609600">
                  <a:extLst>
                    <a:ext uri="{9D8B030D-6E8A-4147-A177-3AD203B41FA5}">
                      <a16:colId xmlns:a16="http://schemas.microsoft.com/office/drawing/2014/main" val="20000"/>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66351" name="Group 79"/>
          <p:cNvGrpSpPr>
            <a:grpSpLocks/>
          </p:cNvGrpSpPr>
          <p:nvPr/>
        </p:nvGrpSpPr>
        <p:grpSpPr bwMode="auto">
          <a:xfrm>
            <a:off x="7848600" y="4724400"/>
            <a:ext cx="381000" cy="457200"/>
            <a:chOff x="4992" y="2400"/>
            <a:chExt cx="240" cy="288"/>
          </a:xfrm>
        </p:grpSpPr>
        <p:sp>
          <p:nvSpPr>
            <p:cNvPr id="35904" name="Line 80"/>
            <p:cNvSpPr>
              <a:spLocks noChangeShapeType="1"/>
            </p:cNvSpPr>
            <p:nvPr/>
          </p:nvSpPr>
          <p:spPr bwMode="auto">
            <a:xfrm>
              <a:off x="4992" y="2400"/>
              <a:ext cx="24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5905" name="Line 81"/>
            <p:cNvSpPr>
              <a:spLocks noChangeShapeType="1"/>
            </p:cNvSpPr>
            <p:nvPr/>
          </p:nvSpPr>
          <p:spPr bwMode="auto">
            <a:xfrm flipV="1">
              <a:off x="4992" y="2400"/>
              <a:ext cx="240" cy="288"/>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6276"/>
                                        </p:tgtEl>
                                        <p:attrNameLst>
                                          <p:attrName>style.visibility</p:attrName>
                                        </p:attrNameLst>
                                      </p:cBhvr>
                                      <p:to>
                                        <p:strVal val="visible"/>
                                      </p:to>
                                    </p:set>
                                    <p:animEffect transition="in" filter="checkerboard(across)">
                                      <p:cBhvr>
                                        <p:cTn id="7" dur="500"/>
                                        <p:tgtEl>
                                          <p:spTgt spid="566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6277"/>
                                        </p:tgtEl>
                                        <p:attrNameLst>
                                          <p:attrName>style.visibility</p:attrName>
                                        </p:attrNameLst>
                                      </p:cBhvr>
                                      <p:to>
                                        <p:strVal val="visible"/>
                                      </p:to>
                                    </p:set>
                                    <p:animEffect transition="in" filter="checkerboard(across)">
                                      <p:cBhvr>
                                        <p:cTn id="12" dur="500"/>
                                        <p:tgtEl>
                                          <p:spTgt spid="5662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66328"/>
                                        </p:tgtEl>
                                        <p:attrNameLst>
                                          <p:attrName>style.visibility</p:attrName>
                                        </p:attrNameLst>
                                      </p:cBhvr>
                                      <p:to>
                                        <p:strVal val="visible"/>
                                      </p:to>
                                    </p:set>
                                    <p:animEffect transition="in" filter="wipe(left)">
                                      <p:cBhvr>
                                        <p:cTn id="17" dur="500"/>
                                        <p:tgtEl>
                                          <p:spTgt spid="566328"/>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66358"/>
                                        </p:tgtEl>
                                        <p:attrNameLst>
                                          <p:attrName>style.visibility</p:attrName>
                                        </p:attrNameLst>
                                      </p:cBhvr>
                                      <p:to>
                                        <p:strVal val="visible"/>
                                      </p:to>
                                    </p:set>
                                    <p:animEffect transition="in" filter="wipe(left)">
                                      <p:cBhvr>
                                        <p:cTn id="21" dur="500"/>
                                        <p:tgtEl>
                                          <p:spTgt spid="56635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566351"/>
                                        </p:tgtEl>
                                        <p:attrNameLst>
                                          <p:attrName>style.visibility</p:attrName>
                                        </p:attrNameLst>
                                      </p:cBhvr>
                                      <p:to>
                                        <p:strVal val="visible"/>
                                      </p:to>
                                    </p:set>
                                    <p:animEffect transition="in" filter="wipe(left)">
                                      <p:cBhvr>
                                        <p:cTn id="26" dur="500"/>
                                        <p:tgtEl>
                                          <p:spTgt spid="566351"/>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566356"/>
                                        </p:tgtEl>
                                        <p:attrNameLst>
                                          <p:attrName>style.visibility</p:attrName>
                                        </p:attrNameLst>
                                      </p:cBhvr>
                                      <p:to>
                                        <p:strVal val="visible"/>
                                      </p:to>
                                    </p:set>
                                    <p:animEffect transition="in" filter="wipe(left)">
                                      <p:cBhvr>
                                        <p:cTn id="30" dur="500"/>
                                        <p:tgtEl>
                                          <p:spTgt spid="566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6276" grpId="0" animBg="1" autoUpdateAnimBg="0"/>
      <p:bldP spid="566277"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演算命令</a:t>
            </a:r>
            <a:endParaRPr lang="en-US" altLang="ja-JP">
              <a:effectLst/>
            </a:endParaRPr>
          </a:p>
        </p:txBody>
      </p:sp>
      <p:graphicFrame>
        <p:nvGraphicFramePr>
          <p:cNvPr id="550024" name="Group 136"/>
          <p:cNvGraphicFramePr>
            <a:graphicFrameLocks noGrp="1"/>
          </p:cNvGraphicFramePr>
          <p:nvPr/>
        </p:nvGraphicFramePr>
        <p:xfrm>
          <a:off x="609600" y="1524000"/>
          <a:ext cx="7696200" cy="5203830"/>
        </p:xfrm>
        <a:graphic>
          <a:graphicData uri="http://schemas.openxmlformats.org/drawingml/2006/table">
            <a:tbl>
              <a:tblPr/>
              <a:tblGrid>
                <a:gridCol w="2068513">
                  <a:extLst>
                    <a:ext uri="{9D8B030D-6E8A-4147-A177-3AD203B41FA5}">
                      <a16:colId xmlns:a16="http://schemas.microsoft.com/office/drawing/2014/main" val="20000"/>
                    </a:ext>
                  </a:extLst>
                </a:gridCol>
                <a:gridCol w="2814637">
                  <a:extLst>
                    <a:ext uri="{9D8B030D-6E8A-4147-A177-3AD203B41FA5}">
                      <a16:colId xmlns:a16="http://schemas.microsoft.com/office/drawing/2014/main" val="20001"/>
                    </a:ext>
                  </a:extLst>
                </a:gridCol>
                <a:gridCol w="2813050">
                  <a:extLst>
                    <a:ext uri="{9D8B030D-6E8A-4147-A177-3AD203B41FA5}">
                      <a16:colId xmlns:a16="http://schemas.microsoft.com/office/drawing/2014/main" val="20002"/>
                    </a:ext>
                  </a:extLst>
                </a:gridCol>
              </a:tblGrid>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命令</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意味</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和</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SUB</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差</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MUL</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積</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DIV</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商</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MOD</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剰余</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CSIGN</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符号反転</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AND</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論理積</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&amp;&amp;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OR</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論理和</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y</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20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NOT</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否定</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ジャンプ命令</a:t>
            </a:r>
          </a:p>
        </p:txBody>
      </p:sp>
      <p:sp>
        <p:nvSpPr>
          <p:cNvPr id="368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Program Counter </a:t>
            </a:r>
            <a:r>
              <a:rPr lang="ja-JP" altLang="en-US">
                <a:effectLst/>
              </a:rPr>
              <a:t>を変更する</a:t>
            </a:r>
          </a:p>
        </p:txBody>
      </p:sp>
      <p:graphicFrame>
        <p:nvGraphicFramePr>
          <p:cNvPr id="550916" name="Group 4"/>
          <p:cNvGraphicFramePr>
            <a:graphicFrameLocks noGrp="1"/>
          </p:cNvGraphicFramePr>
          <p:nvPr/>
        </p:nvGraphicFramePr>
        <p:xfrm>
          <a:off x="2286000" y="2971800"/>
          <a:ext cx="19812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JUMP 6</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6897" name="Text Box 33"/>
          <p:cNvSpPr txBox="1">
            <a:spLocks noChangeArrowheads="1"/>
          </p:cNvSpPr>
          <p:nvPr/>
        </p:nvSpPr>
        <p:spPr bwMode="auto">
          <a:xfrm>
            <a:off x="2895600" y="2438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36898" name="Text Box 34"/>
          <p:cNvSpPr txBox="1">
            <a:spLocks noChangeArrowheads="1"/>
          </p:cNvSpPr>
          <p:nvPr/>
        </p:nvSpPr>
        <p:spPr bwMode="auto">
          <a:xfrm>
            <a:off x="1143000" y="28956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PC</a:t>
            </a:r>
          </a:p>
        </p:txBody>
      </p:sp>
      <p:sp>
        <p:nvSpPr>
          <p:cNvPr id="36899" name="Rectangle 35"/>
          <p:cNvSpPr>
            <a:spLocks noChangeArrowheads="1"/>
          </p:cNvSpPr>
          <p:nvPr/>
        </p:nvSpPr>
        <p:spPr bwMode="auto">
          <a:xfrm>
            <a:off x="1143000" y="3429000"/>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2</a:t>
            </a:r>
          </a:p>
        </p:txBody>
      </p:sp>
      <p:sp>
        <p:nvSpPr>
          <p:cNvPr id="36900" name="Line 39"/>
          <p:cNvSpPr>
            <a:spLocks noChangeShapeType="1"/>
          </p:cNvSpPr>
          <p:nvPr/>
        </p:nvSpPr>
        <p:spPr bwMode="auto">
          <a:xfrm>
            <a:off x="1676400" y="3657600"/>
            <a:ext cx="609600" cy="457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551032" name="Group 120"/>
          <p:cNvGrpSpPr>
            <a:grpSpLocks/>
          </p:cNvGrpSpPr>
          <p:nvPr/>
        </p:nvGrpSpPr>
        <p:grpSpPr bwMode="auto">
          <a:xfrm>
            <a:off x="4495800" y="2438400"/>
            <a:ext cx="3581400" cy="4191000"/>
            <a:chOff x="2832" y="1536"/>
            <a:chExt cx="2256" cy="2640"/>
          </a:xfrm>
        </p:grpSpPr>
        <p:sp>
          <p:nvSpPr>
            <p:cNvPr id="36902" name="Rectangle 85"/>
            <p:cNvSpPr>
              <a:spLocks noChangeArrowheads="1"/>
            </p:cNvSpPr>
            <p:nvPr/>
          </p:nvSpPr>
          <p:spPr bwMode="auto">
            <a:xfrm>
              <a:off x="4128" y="3600"/>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03" name="Rectangle 86"/>
            <p:cNvSpPr>
              <a:spLocks noChangeArrowheads="1"/>
            </p:cNvSpPr>
            <p:nvPr/>
          </p:nvSpPr>
          <p:spPr bwMode="auto">
            <a:xfrm>
              <a:off x="3840" y="360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6</a:t>
              </a:r>
            </a:p>
          </p:txBody>
        </p:sp>
        <p:sp>
          <p:nvSpPr>
            <p:cNvPr id="36904" name="Rectangle 87"/>
            <p:cNvSpPr>
              <a:spLocks noChangeArrowheads="1"/>
            </p:cNvSpPr>
            <p:nvPr/>
          </p:nvSpPr>
          <p:spPr bwMode="auto">
            <a:xfrm>
              <a:off x="4128" y="3312"/>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05" name="Rectangle 88"/>
            <p:cNvSpPr>
              <a:spLocks noChangeArrowheads="1"/>
            </p:cNvSpPr>
            <p:nvPr/>
          </p:nvSpPr>
          <p:spPr bwMode="auto">
            <a:xfrm>
              <a:off x="3840" y="3312"/>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5</a:t>
              </a:r>
            </a:p>
          </p:txBody>
        </p:sp>
        <p:sp>
          <p:nvSpPr>
            <p:cNvPr id="36906" name="Rectangle 89"/>
            <p:cNvSpPr>
              <a:spLocks noChangeArrowheads="1"/>
            </p:cNvSpPr>
            <p:nvPr/>
          </p:nvSpPr>
          <p:spPr bwMode="auto">
            <a:xfrm>
              <a:off x="4128" y="3888"/>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07" name="Rectangle 90"/>
            <p:cNvSpPr>
              <a:spLocks noChangeArrowheads="1"/>
            </p:cNvSpPr>
            <p:nvPr/>
          </p:nvSpPr>
          <p:spPr bwMode="auto">
            <a:xfrm>
              <a:off x="3840" y="3888"/>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7</a:t>
              </a:r>
            </a:p>
          </p:txBody>
        </p:sp>
        <p:sp>
          <p:nvSpPr>
            <p:cNvPr id="36908" name="Rectangle 91"/>
            <p:cNvSpPr>
              <a:spLocks noChangeArrowheads="1"/>
            </p:cNvSpPr>
            <p:nvPr/>
          </p:nvSpPr>
          <p:spPr bwMode="auto">
            <a:xfrm>
              <a:off x="4128" y="3024"/>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09" name="Rectangle 92"/>
            <p:cNvSpPr>
              <a:spLocks noChangeArrowheads="1"/>
            </p:cNvSpPr>
            <p:nvPr/>
          </p:nvSpPr>
          <p:spPr bwMode="auto">
            <a:xfrm>
              <a:off x="3840" y="3024"/>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4</a:t>
              </a:r>
            </a:p>
          </p:txBody>
        </p:sp>
        <p:sp>
          <p:nvSpPr>
            <p:cNvPr id="36910" name="Rectangle 93"/>
            <p:cNvSpPr>
              <a:spLocks noChangeArrowheads="1"/>
            </p:cNvSpPr>
            <p:nvPr/>
          </p:nvSpPr>
          <p:spPr bwMode="auto">
            <a:xfrm>
              <a:off x="4128" y="2736"/>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11" name="Rectangle 94"/>
            <p:cNvSpPr>
              <a:spLocks noChangeArrowheads="1"/>
            </p:cNvSpPr>
            <p:nvPr/>
          </p:nvSpPr>
          <p:spPr bwMode="auto">
            <a:xfrm>
              <a:off x="3840" y="2736"/>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3</a:t>
              </a:r>
            </a:p>
          </p:txBody>
        </p:sp>
        <p:sp>
          <p:nvSpPr>
            <p:cNvPr id="36912" name="Rectangle 95"/>
            <p:cNvSpPr>
              <a:spLocks noChangeArrowheads="1"/>
            </p:cNvSpPr>
            <p:nvPr/>
          </p:nvSpPr>
          <p:spPr bwMode="auto">
            <a:xfrm>
              <a:off x="4128" y="2448"/>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en-US" altLang="ja-JP" sz="2400"/>
                <a:t>JUMP 6</a:t>
              </a:r>
            </a:p>
          </p:txBody>
        </p:sp>
        <p:sp>
          <p:nvSpPr>
            <p:cNvPr id="36913" name="Rectangle 96"/>
            <p:cNvSpPr>
              <a:spLocks noChangeArrowheads="1"/>
            </p:cNvSpPr>
            <p:nvPr/>
          </p:nvSpPr>
          <p:spPr bwMode="auto">
            <a:xfrm>
              <a:off x="3840" y="2448"/>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2</a:t>
              </a:r>
            </a:p>
          </p:txBody>
        </p:sp>
        <p:sp>
          <p:nvSpPr>
            <p:cNvPr id="36914" name="Rectangle 97"/>
            <p:cNvSpPr>
              <a:spLocks noChangeArrowheads="1"/>
            </p:cNvSpPr>
            <p:nvPr/>
          </p:nvSpPr>
          <p:spPr bwMode="auto">
            <a:xfrm>
              <a:off x="4128" y="2160"/>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15" name="Rectangle 98"/>
            <p:cNvSpPr>
              <a:spLocks noChangeArrowheads="1"/>
            </p:cNvSpPr>
            <p:nvPr/>
          </p:nvSpPr>
          <p:spPr bwMode="auto">
            <a:xfrm>
              <a:off x="3840" y="216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1</a:t>
              </a:r>
            </a:p>
          </p:txBody>
        </p:sp>
        <p:sp>
          <p:nvSpPr>
            <p:cNvPr id="36916" name="Rectangle 99"/>
            <p:cNvSpPr>
              <a:spLocks noChangeArrowheads="1"/>
            </p:cNvSpPr>
            <p:nvPr/>
          </p:nvSpPr>
          <p:spPr bwMode="auto">
            <a:xfrm>
              <a:off x="4128" y="1872"/>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endParaRPr lang="en-US" altLang="ja-JP" sz="2400"/>
            </a:p>
          </p:txBody>
        </p:sp>
        <p:sp>
          <p:nvSpPr>
            <p:cNvPr id="36917" name="Rectangle 100"/>
            <p:cNvSpPr>
              <a:spLocks noChangeArrowheads="1"/>
            </p:cNvSpPr>
            <p:nvPr/>
          </p:nvSpPr>
          <p:spPr bwMode="auto">
            <a:xfrm>
              <a:off x="3840" y="1872"/>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400"/>
                <a:t>0</a:t>
              </a:r>
            </a:p>
          </p:txBody>
        </p:sp>
        <p:sp>
          <p:nvSpPr>
            <p:cNvPr id="36918" name="Line 101"/>
            <p:cNvSpPr>
              <a:spLocks noChangeShapeType="1"/>
            </p:cNvSpPr>
            <p:nvPr/>
          </p:nvSpPr>
          <p:spPr bwMode="auto">
            <a:xfrm>
              <a:off x="3840" y="1872"/>
              <a:ext cx="124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19" name="Line 102"/>
            <p:cNvSpPr>
              <a:spLocks noChangeShapeType="1"/>
            </p:cNvSpPr>
            <p:nvPr/>
          </p:nvSpPr>
          <p:spPr bwMode="auto">
            <a:xfrm>
              <a:off x="3840" y="2160"/>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0" name="Line 103"/>
            <p:cNvSpPr>
              <a:spLocks noChangeShapeType="1"/>
            </p:cNvSpPr>
            <p:nvPr/>
          </p:nvSpPr>
          <p:spPr bwMode="auto">
            <a:xfrm>
              <a:off x="3840" y="2448"/>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1" name="Line 104"/>
            <p:cNvSpPr>
              <a:spLocks noChangeShapeType="1"/>
            </p:cNvSpPr>
            <p:nvPr/>
          </p:nvSpPr>
          <p:spPr bwMode="auto">
            <a:xfrm>
              <a:off x="3840" y="2736"/>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2" name="Line 105"/>
            <p:cNvSpPr>
              <a:spLocks noChangeShapeType="1"/>
            </p:cNvSpPr>
            <p:nvPr/>
          </p:nvSpPr>
          <p:spPr bwMode="auto">
            <a:xfrm>
              <a:off x="3840" y="3024"/>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3" name="Line 106"/>
            <p:cNvSpPr>
              <a:spLocks noChangeShapeType="1"/>
            </p:cNvSpPr>
            <p:nvPr/>
          </p:nvSpPr>
          <p:spPr bwMode="auto">
            <a:xfrm>
              <a:off x="3840" y="3312"/>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4" name="Line 107"/>
            <p:cNvSpPr>
              <a:spLocks noChangeShapeType="1"/>
            </p:cNvSpPr>
            <p:nvPr/>
          </p:nvSpPr>
          <p:spPr bwMode="auto">
            <a:xfrm>
              <a:off x="3840" y="4176"/>
              <a:ext cx="1248"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5" name="Line 108"/>
            <p:cNvSpPr>
              <a:spLocks noChangeShapeType="1"/>
            </p:cNvSpPr>
            <p:nvPr/>
          </p:nvSpPr>
          <p:spPr bwMode="auto">
            <a:xfrm>
              <a:off x="3840" y="1872"/>
              <a:ext cx="0" cy="230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6" name="Line 109"/>
            <p:cNvSpPr>
              <a:spLocks noChangeShapeType="1"/>
            </p:cNvSpPr>
            <p:nvPr/>
          </p:nvSpPr>
          <p:spPr bwMode="auto">
            <a:xfrm>
              <a:off x="4128" y="1872"/>
              <a:ext cx="0" cy="230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7" name="Line 110"/>
            <p:cNvSpPr>
              <a:spLocks noChangeShapeType="1"/>
            </p:cNvSpPr>
            <p:nvPr/>
          </p:nvSpPr>
          <p:spPr bwMode="auto">
            <a:xfrm>
              <a:off x="5088" y="1872"/>
              <a:ext cx="0" cy="2304"/>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8" name="Line 111"/>
            <p:cNvSpPr>
              <a:spLocks noChangeShapeType="1"/>
            </p:cNvSpPr>
            <p:nvPr/>
          </p:nvSpPr>
          <p:spPr bwMode="auto">
            <a:xfrm>
              <a:off x="3840" y="3600"/>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29" name="Line 112"/>
            <p:cNvSpPr>
              <a:spLocks noChangeShapeType="1"/>
            </p:cNvSpPr>
            <p:nvPr/>
          </p:nvSpPr>
          <p:spPr bwMode="auto">
            <a:xfrm>
              <a:off x="3840" y="3888"/>
              <a:ext cx="12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30" name="Text Box 113"/>
            <p:cNvSpPr txBox="1">
              <a:spLocks noChangeArrowheads="1"/>
            </p:cNvSpPr>
            <p:nvPr/>
          </p:nvSpPr>
          <p:spPr bwMode="auto">
            <a:xfrm>
              <a:off x="4224" y="1536"/>
              <a:ext cx="48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36931" name="Text Box 114"/>
            <p:cNvSpPr txBox="1">
              <a:spLocks noChangeArrowheads="1"/>
            </p:cNvSpPr>
            <p:nvPr/>
          </p:nvSpPr>
          <p:spPr bwMode="auto">
            <a:xfrm>
              <a:off x="3120" y="1824"/>
              <a:ext cx="38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PC</a:t>
              </a:r>
            </a:p>
          </p:txBody>
        </p:sp>
        <p:sp>
          <p:nvSpPr>
            <p:cNvPr id="36932" name="Rectangle 115"/>
            <p:cNvSpPr>
              <a:spLocks noChangeArrowheads="1"/>
            </p:cNvSpPr>
            <p:nvPr/>
          </p:nvSpPr>
          <p:spPr bwMode="auto">
            <a:xfrm>
              <a:off x="3120" y="2160"/>
              <a:ext cx="336"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6</a:t>
              </a:r>
            </a:p>
          </p:txBody>
        </p:sp>
        <p:sp>
          <p:nvSpPr>
            <p:cNvPr id="36933" name="Line 118"/>
            <p:cNvSpPr>
              <a:spLocks noChangeShapeType="1"/>
            </p:cNvSpPr>
            <p:nvPr/>
          </p:nvSpPr>
          <p:spPr bwMode="auto">
            <a:xfrm>
              <a:off x="3456" y="2304"/>
              <a:ext cx="384" cy="14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934" name="AutoShape 119"/>
            <p:cNvSpPr>
              <a:spLocks noChangeArrowheads="1"/>
            </p:cNvSpPr>
            <p:nvPr/>
          </p:nvSpPr>
          <p:spPr bwMode="auto">
            <a:xfrm>
              <a:off x="2832" y="2784"/>
              <a:ext cx="336" cy="288"/>
            </a:xfrm>
            <a:prstGeom prst="rightArrow">
              <a:avLst>
                <a:gd name="adj1" fmla="val 50000"/>
                <a:gd name="adj2" fmla="val 291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51032"/>
                                        </p:tgtEl>
                                        <p:attrNameLst>
                                          <p:attrName>style.visibility</p:attrName>
                                        </p:attrNameLst>
                                      </p:cBhvr>
                                      <p:to>
                                        <p:strVal val="visible"/>
                                      </p:to>
                                    </p:set>
                                    <p:animEffect transition="in" filter="wipe(left)">
                                      <p:cBhvr>
                                        <p:cTn id="7" dur="500"/>
                                        <p:tgtEl>
                                          <p:spTgt spid="55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ジャンプ命令</a:t>
            </a:r>
          </a:p>
        </p:txBody>
      </p:sp>
      <p:graphicFrame>
        <p:nvGraphicFramePr>
          <p:cNvPr id="555108" name="Group 100"/>
          <p:cNvGraphicFramePr>
            <a:graphicFrameLocks noGrp="1"/>
          </p:cNvGraphicFramePr>
          <p:nvPr/>
        </p:nvGraphicFramePr>
        <p:xfrm>
          <a:off x="609600" y="1524000"/>
          <a:ext cx="7086600" cy="4162512"/>
        </p:xfrm>
        <a:graphic>
          <a:graphicData uri="http://schemas.openxmlformats.org/drawingml/2006/table">
            <a:tbl>
              <a:tblPr/>
              <a:tblGrid>
                <a:gridCol w="1905000">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tblGrid>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命令</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意味</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JUMP</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無条件ジャンプ</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BEQ</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条件付ジャンプ :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 Stack == 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BNE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条件付ジャンプ :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 Stack != 0</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条件付ジャンプ :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 Stack &gt;= 0</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BGT</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条件付ジャンプ :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 Stack &gt; 0</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条件付ジャンプ :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 Stack &lt;= 0</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BLT</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条件付ジャンプ : </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if Stack &lt; 0</a:t>
                      </a: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Program Counter </a:t>
            </a:r>
            <a:r>
              <a:rPr lang="ja-JP" altLang="en-US">
                <a:effectLst/>
              </a:rPr>
              <a:t>の動作</a:t>
            </a:r>
          </a:p>
        </p:txBody>
      </p:sp>
      <p:graphicFrame>
        <p:nvGraphicFramePr>
          <p:cNvPr id="554104" name="Group 120"/>
          <p:cNvGraphicFramePr>
            <a:graphicFrameLocks noGrp="1"/>
          </p:cNvGraphicFramePr>
          <p:nvPr/>
        </p:nvGraphicFramePr>
        <p:xfrm>
          <a:off x="609600" y="1524000"/>
          <a:ext cx="7772400" cy="5181600"/>
        </p:xfrm>
        <a:graphic>
          <a:graphicData uri="http://schemas.openxmlformats.org/drawingml/2006/table">
            <a:tbl>
              <a:tblPr/>
              <a:tblGrid>
                <a:gridCol w="1404938">
                  <a:extLst>
                    <a:ext uri="{9D8B030D-6E8A-4147-A177-3AD203B41FA5}">
                      <a16:colId xmlns:a16="http://schemas.microsoft.com/office/drawing/2014/main" val="20000"/>
                    </a:ext>
                  </a:extLst>
                </a:gridCol>
                <a:gridCol w="661987">
                  <a:extLst>
                    <a:ext uri="{9D8B030D-6E8A-4147-A177-3AD203B41FA5}">
                      <a16:colId xmlns:a16="http://schemas.microsoft.com/office/drawing/2014/main" val="20001"/>
                    </a:ext>
                  </a:extLst>
                </a:gridCol>
                <a:gridCol w="1901825">
                  <a:extLst>
                    <a:ext uri="{9D8B030D-6E8A-4147-A177-3AD203B41FA5}">
                      <a16:colId xmlns:a16="http://schemas.microsoft.com/office/drawing/2014/main" val="20002"/>
                    </a:ext>
                  </a:extLst>
                </a:gridCol>
                <a:gridCol w="1901825">
                  <a:extLst>
                    <a:ext uri="{9D8B030D-6E8A-4147-A177-3AD203B41FA5}">
                      <a16:colId xmlns:a16="http://schemas.microsoft.com/office/drawing/2014/main" val="20003"/>
                    </a:ext>
                  </a:extLst>
                </a:gridCol>
                <a:gridCol w="1901825">
                  <a:extLst>
                    <a:ext uri="{9D8B030D-6E8A-4147-A177-3AD203B41FA5}">
                      <a16:colId xmlns:a16="http://schemas.microsoft.com/office/drawing/2014/main" val="20004"/>
                    </a:ext>
                  </a:extLst>
                </a:gridCol>
              </a:tblGrid>
              <a:tr h="508000">
                <a:tc rowSpan="2"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命令</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スタックトップの値</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08000">
                <a:tc gridSpan="2" vMerge="1">
                  <a:txBody>
                    <a:bodyPr/>
                    <a:lstStyle/>
                    <a:p>
                      <a:endParaRPr kumimoji="1" lang="ja-JP" altLang="en-US"/>
                    </a:p>
                  </a:txBody>
                  <a:tcPr/>
                </a:tc>
                <a:tc hMerge="1"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Stack &lt;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Stack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Stack &gt;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JUMP</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BEQ</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BNE</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endPar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4"/>
                  </a:ext>
                </a:extLst>
              </a:tr>
              <a:tr h="46037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BLE</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BLT</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endParaRPr kumimoji="1" lang="ja-JP" altLang="en-US"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BGE</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7"/>
                  </a:ext>
                </a:extLst>
              </a:tr>
              <a:tr h="5080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BGT</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8"/>
                  </a:ext>
                </a:extLst>
              </a:tr>
              <a:tr h="508000">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それ以外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PC += 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無条件ジャンプ</a:t>
            </a:r>
          </a:p>
        </p:txBody>
      </p:sp>
      <p:grpSp>
        <p:nvGrpSpPr>
          <p:cNvPr id="39939" name="Group 71"/>
          <p:cNvGrpSpPr>
            <a:grpSpLocks/>
          </p:cNvGrpSpPr>
          <p:nvPr/>
        </p:nvGrpSpPr>
        <p:grpSpPr bwMode="auto">
          <a:xfrm>
            <a:off x="1524000" y="2667000"/>
            <a:ext cx="1447800" cy="685800"/>
            <a:chOff x="960" y="1680"/>
            <a:chExt cx="912" cy="432"/>
          </a:xfrm>
        </p:grpSpPr>
        <p:sp>
          <p:nvSpPr>
            <p:cNvPr id="40006" name="Rectangle 72"/>
            <p:cNvSpPr>
              <a:spLocks noChangeArrowheads="1"/>
            </p:cNvSpPr>
            <p:nvPr/>
          </p:nvSpPr>
          <p:spPr bwMode="auto">
            <a:xfrm>
              <a:off x="960" y="1680"/>
              <a:ext cx="336" cy="288"/>
            </a:xfrm>
            <a:prstGeom prst="rect">
              <a:avLst/>
            </a:prstGeom>
            <a:solidFill>
              <a:srgbClr val="00008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2</a:t>
              </a:r>
            </a:p>
          </p:txBody>
        </p:sp>
        <p:sp>
          <p:nvSpPr>
            <p:cNvPr id="40007" name="Line 73"/>
            <p:cNvSpPr>
              <a:spLocks noChangeShapeType="1"/>
            </p:cNvSpPr>
            <p:nvPr/>
          </p:nvSpPr>
          <p:spPr bwMode="auto">
            <a:xfrm>
              <a:off x="1296" y="1824"/>
              <a:ext cx="576"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52964" name="Group 4"/>
          <p:cNvGraphicFramePr>
            <a:graphicFrameLocks noGrp="1"/>
          </p:cNvGraphicFramePr>
          <p:nvPr/>
        </p:nvGraphicFramePr>
        <p:xfrm>
          <a:off x="2971800" y="2209800"/>
          <a:ext cx="19812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JUMP 6</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9969" name="Text Box 33"/>
          <p:cNvSpPr txBox="1">
            <a:spLocks noChangeArrowheads="1"/>
          </p:cNvSpPr>
          <p:nvPr/>
        </p:nvSpPr>
        <p:spPr bwMode="auto">
          <a:xfrm>
            <a:off x="3581400" y="1676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39970" name="Text Box 34"/>
          <p:cNvSpPr txBox="1">
            <a:spLocks noChangeArrowheads="1"/>
          </p:cNvSpPr>
          <p:nvPr/>
        </p:nvSpPr>
        <p:spPr bwMode="auto">
          <a:xfrm>
            <a:off x="1524000" y="21336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PC</a:t>
            </a:r>
          </a:p>
        </p:txBody>
      </p:sp>
      <p:grpSp>
        <p:nvGrpSpPr>
          <p:cNvPr id="552999" name="Group 39"/>
          <p:cNvGrpSpPr>
            <a:grpSpLocks/>
          </p:cNvGrpSpPr>
          <p:nvPr/>
        </p:nvGrpSpPr>
        <p:grpSpPr bwMode="auto">
          <a:xfrm>
            <a:off x="1524000" y="2667000"/>
            <a:ext cx="1447800" cy="2590800"/>
            <a:chOff x="1200" y="2208"/>
            <a:chExt cx="912" cy="1632"/>
          </a:xfrm>
        </p:grpSpPr>
        <p:sp>
          <p:nvSpPr>
            <p:cNvPr id="40003" name="Rectangle 35"/>
            <p:cNvSpPr>
              <a:spLocks noChangeArrowheads="1"/>
            </p:cNvSpPr>
            <p:nvPr/>
          </p:nvSpPr>
          <p:spPr bwMode="auto">
            <a:xfrm>
              <a:off x="1200" y="2208"/>
              <a:ext cx="336" cy="288"/>
            </a:xfrm>
            <a:prstGeom prst="rect">
              <a:avLst/>
            </a:prstGeom>
            <a:solidFill>
              <a:srgbClr val="00008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6</a:t>
              </a:r>
            </a:p>
          </p:txBody>
        </p:sp>
        <p:sp>
          <p:nvSpPr>
            <p:cNvPr id="40004" name="Line 36"/>
            <p:cNvSpPr>
              <a:spLocks noChangeShapeType="1"/>
            </p:cNvSpPr>
            <p:nvPr/>
          </p:nvSpPr>
          <p:spPr bwMode="auto">
            <a:xfrm>
              <a:off x="1536" y="2352"/>
              <a:ext cx="576" cy="288"/>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0005" name="Line 37"/>
            <p:cNvSpPr>
              <a:spLocks noChangeShapeType="1"/>
            </p:cNvSpPr>
            <p:nvPr/>
          </p:nvSpPr>
          <p:spPr bwMode="auto">
            <a:xfrm>
              <a:off x="1536" y="2352"/>
              <a:ext cx="576" cy="14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53000" name="Group 40"/>
          <p:cNvGraphicFramePr>
            <a:graphicFrameLocks noGrp="1"/>
          </p:cNvGraphicFramePr>
          <p:nvPr/>
        </p:nvGraphicFramePr>
        <p:xfrm>
          <a:off x="5334000" y="22098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0001" name="Text Box 62"/>
          <p:cNvSpPr txBox="1">
            <a:spLocks noChangeArrowheads="1"/>
          </p:cNvSpPr>
          <p:nvPr/>
        </p:nvSpPr>
        <p:spPr bwMode="auto">
          <a:xfrm>
            <a:off x="5334000" y="16764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53030" name="Text Box 70"/>
          <p:cNvSpPr txBox="1">
            <a:spLocks noChangeArrowheads="1"/>
          </p:cNvSpPr>
          <p:nvPr/>
        </p:nvSpPr>
        <p:spPr bwMode="auto">
          <a:xfrm>
            <a:off x="1752600" y="6148388"/>
            <a:ext cx="44799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スタック値に関係なくジャンプ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52999"/>
                                        </p:tgtEl>
                                        <p:attrNameLst>
                                          <p:attrName>style.visibility</p:attrName>
                                        </p:attrNameLst>
                                      </p:cBhvr>
                                      <p:to>
                                        <p:strVal val="visible"/>
                                      </p:to>
                                    </p:set>
                                    <p:animEffect transition="in" filter="wipe(left)">
                                      <p:cBhvr>
                                        <p:cTn id="7" dur="500"/>
                                        <p:tgtEl>
                                          <p:spTgt spid="5529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53030"/>
                                        </p:tgtEl>
                                        <p:attrNameLst>
                                          <p:attrName>style.visibility</p:attrName>
                                        </p:attrNameLst>
                                      </p:cBhvr>
                                      <p:to>
                                        <p:strVal val="visible"/>
                                      </p:to>
                                    </p:set>
                                    <p:animEffect transition="in" filter="checkerboard(across)">
                                      <p:cBhvr>
                                        <p:cTn id="12" dur="500"/>
                                        <p:tgtEl>
                                          <p:spTgt spid="553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0"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条件付ジャンプ</a:t>
            </a:r>
          </a:p>
        </p:txBody>
      </p:sp>
      <p:grpSp>
        <p:nvGrpSpPr>
          <p:cNvPr id="40963" name="Group 76"/>
          <p:cNvGrpSpPr>
            <a:grpSpLocks/>
          </p:cNvGrpSpPr>
          <p:nvPr/>
        </p:nvGrpSpPr>
        <p:grpSpPr bwMode="auto">
          <a:xfrm>
            <a:off x="1524000" y="2667000"/>
            <a:ext cx="1447800" cy="685800"/>
            <a:chOff x="960" y="1680"/>
            <a:chExt cx="912" cy="432"/>
          </a:xfrm>
        </p:grpSpPr>
        <p:sp>
          <p:nvSpPr>
            <p:cNvPr id="41037" name="Rectangle 77"/>
            <p:cNvSpPr>
              <a:spLocks noChangeArrowheads="1"/>
            </p:cNvSpPr>
            <p:nvPr/>
          </p:nvSpPr>
          <p:spPr bwMode="auto">
            <a:xfrm>
              <a:off x="960" y="1680"/>
              <a:ext cx="336" cy="288"/>
            </a:xfrm>
            <a:prstGeom prst="rect">
              <a:avLst/>
            </a:prstGeom>
            <a:solidFill>
              <a:srgbClr val="00008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2</a:t>
              </a:r>
            </a:p>
          </p:txBody>
        </p:sp>
        <p:sp>
          <p:nvSpPr>
            <p:cNvPr id="41038" name="Line 78"/>
            <p:cNvSpPr>
              <a:spLocks noChangeShapeType="1"/>
            </p:cNvSpPr>
            <p:nvPr/>
          </p:nvSpPr>
          <p:spPr bwMode="auto">
            <a:xfrm>
              <a:off x="1296" y="1824"/>
              <a:ext cx="576"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60131" name="Group 3"/>
          <p:cNvGraphicFramePr>
            <a:graphicFrameLocks noGrp="1"/>
          </p:cNvGraphicFramePr>
          <p:nvPr/>
        </p:nvGraphicFramePr>
        <p:xfrm>
          <a:off x="2971800" y="2209800"/>
          <a:ext cx="19812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BEQ 6</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0993" name="Text Box 32"/>
          <p:cNvSpPr txBox="1">
            <a:spLocks noChangeArrowheads="1"/>
          </p:cNvSpPr>
          <p:nvPr/>
        </p:nvSpPr>
        <p:spPr bwMode="auto">
          <a:xfrm>
            <a:off x="3581400" y="1676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40994" name="Text Box 33"/>
          <p:cNvSpPr txBox="1">
            <a:spLocks noChangeArrowheads="1"/>
          </p:cNvSpPr>
          <p:nvPr/>
        </p:nvSpPr>
        <p:spPr bwMode="auto">
          <a:xfrm>
            <a:off x="1524000" y="21336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PC</a:t>
            </a:r>
          </a:p>
        </p:txBody>
      </p:sp>
      <p:grpSp>
        <p:nvGrpSpPr>
          <p:cNvPr id="560162" name="Group 34"/>
          <p:cNvGrpSpPr>
            <a:grpSpLocks/>
          </p:cNvGrpSpPr>
          <p:nvPr/>
        </p:nvGrpSpPr>
        <p:grpSpPr bwMode="auto">
          <a:xfrm>
            <a:off x="1524000" y="2667000"/>
            <a:ext cx="1447800" cy="2590800"/>
            <a:chOff x="1200" y="2208"/>
            <a:chExt cx="912" cy="1632"/>
          </a:xfrm>
        </p:grpSpPr>
        <p:sp>
          <p:nvSpPr>
            <p:cNvPr id="41034" name="Rectangle 35"/>
            <p:cNvSpPr>
              <a:spLocks noChangeArrowheads="1"/>
            </p:cNvSpPr>
            <p:nvPr/>
          </p:nvSpPr>
          <p:spPr bwMode="auto">
            <a:xfrm>
              <a:off x="1200" y="2208"/>
              <a:ext cx="336" cy="288"/>
            </a:xfrm>
            <a:prstGeom prst="rect">
              <a:avLst/>
            </a:prstGeom>
            <a:solidFill>
              <a:srgbClr val="00008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6</a:t>
              </a:r>
            </a:p>
          </p:txBody>
        </p:sp>
        <p:sp>
          <p:nvSpPr>
            <p:cNvPr id="41035" name="Line 36"/>
            <p:cNvSpPr>
              <a:spLocks noChangeShapeType="1"/>
            </p:cNvSpPr>
            <p:nvPr/>
          </p:nvSpPr>
          <p:spPr bwMode="auto">
            <a:xfrm>
              <a:off x="1536" y="2352"/>
              <a:ext cx="576" cy="288"/>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1036" name="Line 37"/>
            <p:cNvSpPr>
              <a:spLocks noChangeShapeType="1"/>
            </p:cNvSpPr>
            <p:nvPr/>
          </p:nvSpPr>
          <p:spPr bwMode="auto">
            <a:xfrm>
              <a:off x="1536" y="2352"/>
              <a:ext cx="576" cy="14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60166" name="Group 38"/>
          <p:cNvGraphicFramePr>
            <a:graphicFrameLocks noGrp="1"/>
          </p:cNvGraphicFramePr>
          <p:nvPr/>
        </p:nvGraphicFramePr>
        <p:xfrm>
          <a:off x="5334000" y="22098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1025" name="Text Box 62"/>
          <p:cNvSpPr txBox="1">
            <a:spLocks noChangeArrowheads="1"/>
          </p:cNvSpPr>
          <p:nvPr/>
        </p:nvSpPr>
        <p:spPr bwMode="auto">
          <a:xfrm>
            <a:off x="5334000" y="16764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60196" name="Text Box 68"/>
          <p:cNvSpPr txBox="1">
            <a:spLocks noChangeArrowheads="1"/>
          </p:cNvSpPr>
          <p:nvPr/>
        </p:nvSpPr>
        <p:spPr bwMode="auto">
          <a:xfrm>
            <a:off x="1752600" y="6170613"/>
            <a:ext cx="43989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スタック値が0ならばジャンプ</a:t>
            </a:r>
          </a:p>
        </p:txBody>
      </p:sp>
      <p:grpSp>
        <p:nvGrpSpPr>
          <p:cNvPr id="560197" name="Group 69"/>
          <p:cNvGrpSpPr>
            <a:grpSpLocks/>
          </p:cNvGrpSpPr>
          <p:nvPr/>
        </p:nvGrpSpPr>
        <p:grpSpPr bwMode="auto">
          <a:xfrm>
            <a:off x="5791200" y="3586163"/>
            <a:ext cx="609600" cy="458787"/>
            <a:chOff x="3648" y="2259"/>
            <a:chExt cx="384" cy="289"/>
          </a:xfrm>
        </p:grpSpPr>
        <p:sp useBgFill="1">
          <p:nvSpPr>
            <p:cNvPr id="41029" name="Rectangle 70"/>
            <p:cNvSpPr>
              <a:spLocks noChangeArrowheads="1"/>
            </p:cNvSpPr>
            <p:nvPr/>
          </p:nvSpPr>
          <p:spPr bwMode="auto">
            <a:xfrm>
              <a:off x="3648" y="2259"/>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41030" name="Line 71"/>
            <p:cNvSpPr>
              <a:spLocks noChangeShapeType="1"/>
            </p:cNvSpPr>
            <p:nvPr/>
          </p:nvSpPr>
          <p:spPr bwMode="auto">
            <a:xfrm>
              <a:off x="3648" y="2259"/>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31" name="Line 72"/>
            <p:cNvSpPr>
              <a:spLocks noChangeShapeType="1"/>
            </p:cNvSpPr>
            <p:nvPr/>
          </p:nvSpPr>
          <p:spPr bwMode="auto">
            <a:xfrm>
              <a:off x="4032" y="2259"/>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032" name="Line 73"/>
            <p:cNvSpPr>
              <a:spLocks noChangeShapeType="1"/>
            </p:cNvSpPr>
            <p:nvPr/>
          </p:nvSpPr>
          <p:spPr bwMode="auto">
            <a:xfrm>
              <a:off x="3648" y="2259"/>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41033" name="Line 74"/>
            <p:cNvSpPr>
              <a:spLocks noChangeShapeType="1"/>
            </p:cNvSpPr>
            <p:nvPr/>
          </p:nvSpPr>
          <p:spPr bwMode="auto">
            <a:xfrm>
              <a:off x="3648" y="2548"/>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560203" name="AutoShape 75"/>
          <p:cNvSpPr>
            <a:spLocks noChangeArrowheads="1"/>
          </p:cNvSpPr>
          <p:nvPr/>
        </p:nvSpPr>
        <p:spPr bwMode="auto">
          <a:xfrm>
            <a:off x="6781800" y="3200400"/>
            <a:ext cx="2133600" cy="685800"/>
          </a:xfrm>
          <a:prstGeom prst="wedgeRoundRectCallout">
            <a:avLst>
              <a:gd name="adj1" fmla="val -66069"/>
              <a:gd name="adj2" fmla="val 3888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スタック値が</a:t>
            </a:r>
            <a:r>
              <a:rPr lang="ja-JP" altLang="en-US" sz="2800"/>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0203"/>
                                        </p:tgtEl>
                                        <p:attrNameLst>
                                          <p:attrName>style.visibility</p:attrName>
                                        </p:attrNameLst>
                                      </p:cBhvr>
                                      <p:to>
                                        <p:strVal val="visible"/>
                                      </p:to>
                                    </p:set>
                                    <p:animEffect transition="in" filter="checkerboard(across)">
                                      <p:cBhvr>
                                        <p:cTn id="7" dur="500"/>
                                        <p:tgtEl>
                                          <p:spTgt spid="5602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60162"/>
                                        </p:tgtEl>
                                        <p:attrNameLst>
                                          <p:attrName>style.visibility</p:attrName>
                                        </p:attrNameLst>
                                      </p:cBhvr>
                                      <p:to>
                                        <p:strVal val="visible"/>
                                      </p:to>
                                    </p:set>
                                    <p:animEffect transition="in" filter="wipe(left)">
                                      <p:cBhvr>
                                        <p:cTn id="12" dur="500"/>
                                        <p:tgtEl>
                                          <p:spTgt spid="5601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60197"/>
                                        </p:tgtEl>
                                        <p:attrNameLst>
                                          <p:attrName>style.visibility</p:attrName>
                                        </p:attrNameLst>
                                      </p:cBhvr>
                                      <p:to>
                                        <p:strVal val="visible"/>
                                      </p:to>
                                    </p:set>
                                    <p:animEffect transition="in" filter="checkerboard(across)">
                                      <p:cBhvr>
                                        <p:cTn id="17" dur="500"/>
                                        <p:tgtEl>
                                          <p:spTgt spid="560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60196"/>
                                        </p:tgtEl>
                                        <p:attrNameLst>
                                          <p:attrName>style.visibility</p:attrName>
                                        </p:attrNameLst>
                                      </p:cBhvr>
                                      <p:to>
                                        <p:strVal val="visible"/>
                                      </p:to>
                                    </p:set>
                                    <p:animEffect transition="in" filter="checkerboard(across)">
                                      <p:cBhvr>
                                        <p:cTn id="22" dur="500"/>
                                        <p:tgtEl>
                                          <p:spTgt spid="560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0196" grpId="0" autoUpdateAnimBg="0"/>
      <p:bldP spid="560203"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条件付ジャンプ</a:t>
            </a:r>
          </a:p>
        </p:txBody>
      </p:sp>
      <p:grpSp>
        <p:nvGrpSpPr>
          <p:cNvPr id="41987" name="Group 80"/>
          <p:cNvGrpSpPr>
            <a:grpSpLocks/>
          </p:cNvGrpSpPr>
          <p:nvPr/>
        </p:nvGrpSpPr>
        <p:grpSpPr bwMode="auto">
          <a:xfrm>
            <a:off x="1524000" y="2667000"/>
            <a:ext cx="1447800" cy="685800"/>
            <a:chOff x="960" y="1680"/>
            <a:chExt cx="912" cy="432"/>
          </a:xfrm>
        </p:grpSpPr>
        <p:sp>
          <p:nvSpPr>
            <p:cNvPr id="42061" name="Rectangle 81"/>
            <p:cNvSpPr>
              <a:spLocks noChangeArrowheads="1"/>
            </p:cNvSpPr>
            <p:nvPr/>
          </p:nvSpPr>
          <p:spPr bwMode="auto">
            <a:xfrm>
              <a:off x="960" y="1680"/>
              <a:ext cx="336" cy="288"/>
            </a:xfrm>
            <a:prstGeom prst="rect">
              <a:avLst/>
            </a:prstGeom>
            <a:solidFill>
              <a:srgbClr val="00008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2</a:t>
              </a:r>
            </a:p>
          </p:txBody>
        </p:sp>
        <p:sp>
          <p:nvSpPr>
            <p:cNvPr id="42062" name="Line 82"/>
            <p:cNvSpPr>
              <a:spLocks noChangeShapeType="1"/>
            </p:cNvSpPr>
            <p:nvPr/>
          </p:nvSpPr>
          <p:spPr bwMode="auto">
            <a:xfrm>
              <a:off x="1296" y="1824"/>
              <a:ext cx="576"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61155" name="Group 3"/>
          <p:cNvGraphicFramePr>
            <a:graphicFrameLocks noGrp="1"/>
          </p:cNvGraphicFramePr>
          <p:nvPr/>
        </p:nvGraphicFramePr>
        <p:xfrm>
          <a:off x="2971800" y="2209800"/>
          <a:ext cx="19812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BEQ 6</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2017" name="Text Box 32"/>
          <p:cNvSpPr txBox="1">
            <a:spLocks noChangeArrowheads="1"/>
          </p:cNvSpPr>
          <p:nvPr/>
        </p:nvSpPr>
        <p:spPr bwMode="auto">
          <a:xfrm>
            <a:off x="3581400" y="1676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42018" name="Text Box 33"/>
          <p:cNvSpPr txBox="1">
            <a:spLocks noChangeArrowheads="1"/>
          </p:cNvSpPr>
          <p:nvPr/>
        </p:nvSpPr>
        <p:spPr bwMode="auto">
          <a:xfrm>
            <a:off x="1524000" y="2133600"/>
            <a:ext cx="615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PC</a:t>
            </a:r>
          </a:p>
        </p:txBody>
      </p:sp>
      <p:graphicFrame>
        <p:nvGraphicFramePr>
          <p:cNvPr id="561190" name="Group 38"/>
          <p:cNvGraphicFramePr>
            <a:graphicFrameLocks noGrp="1"/>
          </p:cNvGraphicFramePr>
          <p:nvPr/>
        </p:nvGraphicFramePr>
        <p:xfrm>
          <a:off x="5334000" y="22098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2048" name="Text Box 62"/>
          <p:cNvSpPr txBox="1">
            <a:spLocks noChangeArrowheads="1"/>
          </p:cNvSpPr>
          <p:nvPr/>
        </p:nvSpPr>
        <p:spPr bwMode="auto">
          <a:xfrm>
            <a:off x="5334000" y="16764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61220" name="Text Box 68"/>
          <p:cNvSpPr txBox="1">
            <a:spLocks noChangeArrowheads="1"/>
          </p:cNvSpPr>
          <p:nvPr/>
        </p:nvSpPr>
        <p:spPr bwMode="auto">
          <a:xfrm>
            <a:off x="1752600" y="6170613"/>
            <a:ext cx="53070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スタック値が0以外ならば次の行へ</a:t>
            </a:r>
          </a:p>
        </p:txBody>
      </p:sp>
      <p:grpSp>
        <p:nvGrpSpPr>
          <p:cNvPr id="561221" name="Group 69"/>
          <p:cNvGrpSpPr>
            <a:grpSpLocks/>
          </p:cNvGrpSpPr>
          <p:nvPr/>
        </p:nvGrpSpPr>
        <p:grpSpPr bwMode="auto">
          <a:xfrm>
            <a:off x="5791200" y="3586163"/>
            <a:ext cx="609600" cy="458787"/>
            <a:chOff x="3648" y="2259"/>
            <a:chExt cx="384" cy="289"/>
          </a:xfrm>
        </p:grpSpPr>
        <p:sp useBgFill="1">
          <p:nvSpPr>
            <p:cNvPr id="42056" name="Rectangle 70"/>
            <p:cNvSpPr>
              <a:spLocks noChangeArrowheads="1"/>
            </p:cNvSpPr>
            <p:nvPr/>
          </p:nvSpPr>
          <p:spPr bwMode="auto">
            <a:xfrm>
              <a:off x="3648" y="2259"/>
              <a:ext cx="384" cy="289"/>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a:t>
              </a:r>
            </a:p>
          </p:txBody>
        </p:sp>
        <p:sp>
          <p:nvSpPr>
            <p:cNvPr id="42057" name="Line 71"/>
            <p:cNvSpPr>
              <a:spLocks noChangeShapeType="1"/>
            </p:cNvSpPr>
            <p:nvPr/>
          </p:nvSpPr>
          <p:spPr bwMode="auto">
            <a:xfrm>
              <a:off x="3648" y="2259"/>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58" name="Line 72"/>
            <p:cNvSpPr>
              <a:spLocks noChangeShapeType="1"/>
            </p:cNvSpPr>
            <p:nvPr/>
          </p:nvSpPr>
          <p:spPr bwMode="auto">
            <a:xfrm>
              <a:off x="4032" y="2259"/>
              <a:ext cx="0" cy="2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59" name="Line 73"/>
            <p:cNvSpPr>
              <a:spLocks noChangeShapeType="1"/>
            </p:cNvSpPr>
            <p:nvPr/>
          </p:nvSpPr>
          <p:spPr bwMode="auto">
            <a:xfrm>
              <a:off x="3648" y="2259"/>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42060" name="Line 74"/>
            <p:cNvSpPr>
              <a:spLocks noChangeShapeType="1"/>
            </p:cNvSpPr>
            <p:nvPr/>
          </p:nvSpPr>
          <p:spPr bwMode="auto">
            <a:xfrm>
              <a:off x="3648" y="2548"/>
              <a:ext cx="384" cy="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561227" name="AutoShape 75"/>
          <p:cNvSpPr>
            <a:spLocks noChangeArrowheads="1"/>
          </p:cNvSpPr>
          <p:nvPr/>
        </p:nvSpPr>
        <p:spPr bwMode="auto">
          <a:xfrm>
            <a:off x="6781800" y="3200400"/>
            <a:ext cx="1981200" cy="990600"/>
          </a:xfrm>
          <a:prstGeom prst="wedgeRoundRectCallout">
            <a:avLst>
              <a:gd name="adj1" fmla="val -67306"/>
              <a:gd name="adj2" fmla="val 1153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スタック値が</a:t>
            </a:r>
          </a:p>
          <a:p>
            <a:pPr algn="ctr" eaLnBrk="1" hangingPunct="1">
              <a:spcBef>
                <a:spcPct val="0"/>
              </a:spcBef>
              <a:buClrTx/>
              <a:buSzTx/>
              <a:buFontTx/>
              <a:buNone/>
            </a:pPr>
            <a:r>
              <a:rPr lang="ja-JP" altLang="en-US" sz="2800"/>
              <a:t>0以外</a:t>
            </a:r>
          </a:p>
        </p:txBody>
      </p:sp>
      <p:grpSp>
        <p:nvGrpSpPr>
          <p:cNvPr id="561228" name="Group 76"/>
          <p:cNvGrpSpPr>
            <a:grpSpLocks/>
          </p:cNvGrpSpPr>
          <p:nvPr/>
        </p:nvGrpSpPr>
        <p:grpSpPr bwMode="auto">
          <a:xfrm>
            <a:off x="1524000" y="2667000"/>
            <a:ext cx="1447800" cy="1143000"/>
            <a:chOff x="960" y="1680"/>
            <a:chExt cx="912" cy="720"/>
          </a:xfrm>
        </p:grpSpPr>
        <p:sp>
          <p:nvSpPr>
            <p:cNvPr id="42053" name="Rectangle 77"/>
            <p:cNvSpPr>
              <a:spLocks noChangeArrowheads="1"/>
            </p:cNvSpPr>
            <p:nvPr/>
          </p:nvSpPr>
          <p:spPr bwMode="auto">
            <a:xfrm>
              <a:off x="960" y="1680"/>
              <a:ext cx="336" cy="288"/>
            </a:xfrm>
            <a:prstGeom prst="rect">
              <a:avLst/>
            </a:prstGeom>
            <a:solidFill>
              <a:srgbClr val="00008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3</a:t>
              </a:r>
            </a:p>
          </p:txBody>
        </p:sp>
        <p:sp>
          <p:nvSpPr>
            <p:cNvPr id="42054" name="Line 78"/>
            <p:cNvSpPr>
              <a:spLocks noChangeShapeType="1"/>
            </p:cNvSpPr>
            <p:nvPr/>
          </p:nvSpPr>
          <p:spPr bwMode="auto">
            <a:xfrm>
              <a:off x="1296" y="1824"/>
              <a:ext cx="576" cy="288"/>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2055" name="Line 79"/>
            <p:cNvSpPr>
              <a:spLocks noChangeShapeType="1"/>
            </p:cNvSpPr>
            <p:nvPr/>
          </p:nvSpPr>
          <p:spPr bwMode="auto">
            <a:xfrm>
              <a:off x="1296" y="1824"/>
              <a:ext cx="576" cy="57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1227"/>
                                        </p:tgtEl>
                                        <p:attrNameLst>
                                          <p:attrName>style.visibility</p:attrName>
                                        </p:attrNameLst>
                                      </p:cBhvr>
                                      <p:to>
                                        <p:strVal val="visible"/>
                                      </p:to>
                                    </p:set>
                                    <p:animEffect transition="in" filter="checkerboard(across)">
                                      <p:cBhvr>
                                        <p:cTn id="7" dur="500"/>
                                        <p:tgtEl>
                                          <p:spTgt spid="5612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61228"/>
                                        </p:tgtEl>
                                        <p:attrNameLst>
                                          <p:attrName>style.visibility</p:attrName>
                                        </p:attrNameLst>
                                      </p:cBhvr>
                                      <p:to>
                                        <p:strVal val="visible"/>
                                      </p:to>
                                    </p:set>
                                    <p:animEffect transition="in" filter="wipe(left)">
                                      <p:cBhvr>
                                        <p:cTn id="12" dur="500"/>
                                        <p:tgtEl>
                                          <p:spTgt spid="5612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61221"/>
                                        </p:tgtEl>
                                        <p:attrNameLst>
                                          <p:attrName>style.visibility</p:attrName>
                                        </p:attrNameLst>
                                      </p:cBhvr>
                                      <p:to>
                                        <p:strVal val="visible"/>
                                      </p:to>
                                    </p:set>
                                    <p:animEffect transition="in" filter="checkerboard(across)">
                                      <p:cBhvr>
                                        <p:cTn id="17" dur="500"/>
                                        <p:tgtEl>
                                          <p:spTgt spid="5612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61220"/>
                                        </p:tgtEl>
                                        <p:attrNameLst>
                                          <p:attrName>style.visibility</p:attrName>
                                        </p:attrNameLst>
                                      </p:cBhvr>
                                      <p:to>
                                        <p:strVal val="visible"/>
                                      </p:to>
                                    </p:set>
                                    <p:animEffect transition="in" filter="checkerboard(across)">
                                      <p:cBhvr>
                                        <p:cTn id="22" dur="500"/>
                                        <p:tgtEl>
                                          <p:spTgt spid="561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220" grpId="0" autoUpdateAnimBg="0"/>
      <p:bldP spid="561227"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スタックマシン </a:t>
            </a:r>
            <a:r>
              <a:rPr lang="ja-JP" altLang="en-US" sz="4000">
                <a:effectLst/>
              </a:rPr>
              <a:t>(</a:t>
            </a:r>
            <a:r>
              <a:rPr lang="en-US" altLang="ja-JP" sz="4000">
                <a:effectLst/>
              </a:rPr>
              <a:t>stack machine)</a:t>
            </a:r>
          </a:p>
        </p:txBody>
      </p:sp>
      <p:graphicFrame>
        <p:nvGraphicFramePr>
          <p:cNvPr id="491580" name="Group 1084"/>
          <p:cNvGraphicFramePr>
            <a:graphicFrameLocks noGrp="1"/>
          </p:cNvGraphicFramePr>
          <p:nvPr/>
        </p:nvGraphicFramePr>
        <p:xfrm>
          <a:off x="2362200" y="2514600"/>
          <a:ext cx="19812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OUTPUT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HALT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8224" name="Text Box 1085"/>
          <p:cNvSpPr txBox="1">
            <a:spLocks noChangeArrowheads="1"/>
          </p:cNvSpPr>
          <p:nvPr/>
        </p:nvSpPr>
        <p:spPr bwMode="auto">
          <a:xfrm>
            <a:off x="2971800" y="19812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graphicFrame>
        <p:nvGraphicFramePr>
          <p:cNvPr id="491612" name="Group 1116"/>
          <p:cNvGraphicFramePr>
            <a:graphicFrameLocks noGrp="1"/>
          </p:cNvGraphicFramePr>
          <p:nvPr/>
        </p:nvGraphicFramePr>
        <p:xfrm>
          <a:off x="4648200" y="25146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8254" name="Text Box 1115"/>
          <p:cNvSpPr txBox="1">
            <a:spLocks noChangeArrowheads="1"/>
          </p:cNvSpPr>
          <p:nvPr/>
        </p:nvSpPr>
        <p:spPr bwMode="auto">
          <a:xfrm>
            <a:off x="4648200" y="19812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491613" name="Group 1117"/>
          <p:cNvGraphicFramePr>
            <a:graphicFrameLocks noGrp="1"/>
          </p:cNvGraphicFramePr>
          <p:nvPr/>
        </p:nvGraphicFramePr>
        <p:xfrm>
          <a:off x="6019800" y="2514600"/>
          <a:ext cx="1066800" cy="3675064"/>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2" marB="468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2" marB="468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8284" name="Text Box 1146"/>
          <p:cNvSpPr txBox="1">
            <a:spLocks noChangeArrowheads="1"/>
          </p:cNvSpPr>
          <p:nvPr/>
        </p:nvSpPr>
        <p:spPr bwMode="auto">
          <a:xfrm>
            <a:off x="6019800" y="19812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8285" name="Text Box 1147"/>
          <p:cNvSpPr txBox="1">
            <a:spLocks noChangeArrowheads="1"/>
          </p:cNvSpPr>
          <p:nvPr/>
        </p:nvSpPr>
        <p:spPr bwMode="auto">
          <a:xfrm>
            <a:off x="457200" y="1981200"/>
            <a:ext cx="14065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Program</a:t>
            </a:r>
          </a:p>
          <a:p>
            <a:pPr algn="ctr" eaLnBrk="1" hangingPunct="1">
              <a:spcBef>
                <a:spcPct val="0"/>
              </a:spcBef>
              <a:buClrTx/>
              <a:buSzTx/>
              <a:buFontTx/>
              <a:buNone/>
            </a:pPr>
            <a:r>
              <a:rPr lang="en-US" altLang="ja-JP" sz="2800"/>
              <a:t>Counter</a:t>
            </a:r>
          </a:p>
        </p:txBody>
      </p:sp>
      <p:sp>
        <p:nvSpPr>
          <p:cNvPr id="8286" name="Rectangle 1148"/>
          <p:cNvSpPr>
            <a:spLocks noChangeArrowheads="1"/>
          </p:cNvSpPr>
          <p:nvPr/>
        </p:nvSpPr>
        <p:spPr bwMode="auto">
          <a:xfrm>
            <a:off x="914400" y="2971800"/>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3</a:t>
            </a:r>
          </a:p>
        </p:txBody>
      </p:sp>
      <p:sp>
        <p:nvSpPr>
          <p:cNvPr id="8287" name="Line 1149"/>
          <p:cNvSpPr>
            <a:spLocks noChangeShapeType="1"/>
          </p:cNvSpPr>
          <p:nvPr/>
        </p:nvSpPr>
        <p:spPr bwMode="auto">
          <a:xfrm>
            <a:off x="1219200" y="3429000"/>
            <a:ext cx="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288" name="Arc 1150"/>
          <p:cNvSpPr>
            <a:spLocks/>
          </p:cNvSpPr>
          <p:nvPr/>
        </p:nvSpPr>
        <p:spPr bwMode="auto">
          <a:xfrm rot="10800000">
            <a:off x="1219200" y="3810000"/>
            <a:ext cx="304800" cy="304800"/>
          </a:xfrm>
          <a:custGeom>
            <a:avLst/>
            <a:gdLst>
              <a:gd name="T0" fmla="*/ 0 w 21600"/>
              <a:gd name="T1" fmla="*/ 0 h 21600"/>
              <a:gd name="T2" fmla="*/ 4301067 w 21600"/>
              <a:gd name="T3" fmla="*/ 4301067 h 21600"/>
              <a:gd name="T4" fmla="*/ 0 w 21600"/>
              <a:gd name="T5" fmla="*/ 430106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289" name="Line 1151"/>
          <p:cNvSpPr>
            <a:spLocks noChangeShapeType="1"/>
          </p:cNvSpPr>
          <p:nvPr/>
        </p:nvSpPr>
        <p:spPr bwMode="auto">
          <a:xfrm>
            <a:off x="1524000" y="4114800"/>
            <a:ext cx="838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8290" name="Text Box 1152"/>
          <p:cNvSpPr txBox="1">
            <a:spLocks noChangeArrowheads="1"/>
          </p:cNvSpPr>
          <p:nvPr/>
        </p:nvSpPr>
        <p:spPr bwMode="auto">
          <a:xfrm>
            <a:off x="7620000" y="1981200"/>
            <a:ext cx="9699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Stack</a:t>
            </a:r>
          </a:p>
          <a:p>
            <a:pPr algn="ctr" eaLnBrk="1" hangingPunct="1">
              <a:spcBef>
                <a:spcPct val="0"/>
              </a:spcBef>
              <a:buClrTx/>
              <a:buSzTx/>
              <a:buFontTx/>
              <a:buNone/>
            </a:pPr>
            <a:r>
              <a:rPr lang="en-US" altLang="ja-JP" sz="2800"/>
              <a:t>Top</a:t>
            </a:r>
          </a:p>
        </p:txBody>
      </p:sp>
      <p:sp>
        <p:nvSpPr>
          <p:cNvPr id="8291" name="Rectangle 1153"/>
          <p:cNvSpPr>
            <a:spLocks noChangeArrowheads="1"/>
          </p:cNvSpPr>
          <p:nvPr/>
        </p:nvSpPr>
        <p:spPr bwMode="auto">
          <a:xfrm>
            <a:off x="7848600" y="2971800"/>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a:t>
            </a:r>
          </a:p>
        </p:txBody>
      </p:sp>
      <p:sp>
        <p:nvSpPr>
          <p:cNvPr id="8292" name="Line 1156"/>
          <p:cNvSpPr>
            <a:spLocks noChangeShapeType="1"/>
          </p:cNvSpPr>
          <p:nvPr/>
        </p:nvSpPr>
        <p:spPr bwMode="auto">
          <a:xfrm flipH="1">
            <a:off x="7086600" y="3200400"/>
            <a:ext cx="762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比較</a:t>
            </a:r>
            <a:br>
              <a:rPr lang="ja-JP" altLang="en-US">
                <a:effectLst/>
              </a:rPr>
            </a:br>
            <a:r>
              <a:rPr lang="en-US" altLang="ja-JP">
                <a:effectLst/>
              </a:rPr>
              <a:t>COMP</a:t>
            </a:r>
            <a:r>
              <a:rPr lang="ja-JP" altLang="en-US">
                <a:effectLst/>
              </a:rPr>
              <a:t>命令</a:t>
            </a:r>
          </a:p>
        </p:txBody>
      </p:sp>
      <p:sp>
        <p:nvSpPr>
          <p:cNvPr id="4301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スタックトップの値 </a:t>
            </a:r>
            <a:r>
              <a:rPr lang="en-US" altLang="ja-JP">
                <a:effectLst/>
              </a:rPr>
              <a:t>t </a:t>
            </a:r>
            <a:r>
              <a:rPr lang="ja-JP" altLang="en-US">
                <a:effectLst/>
              </a:rPr>
              <a:t>と2番目の値 </a:t>
            </a:r>
            <a:r>
              <a:rPr lang="en-US" altLang="ja-JP">
                <a:effectLst/>
              </a:rPr>
              <a:t>s </a:t>
            </a:r>
            <a:r>
              <a:rPr lang="ja-JP" altLang="en-US">
                <a:effectLst/>
              </a:rPr>
              <a:t>を比較</a:t>
            </a:r>
          </a:p>
          <a:p>
            <a:pPr lvl="1"/>
            <a:r>
              <a:rPr lang="en-US" altLang="ja-JP">
                <a:effectLst/>
              </a:rPr>
              <a:t>s == t </a:t>
            </a:r>
            <a:r>
              <a:rPr lang="ja-JP" altLang="en-US">
                <a:effectLst/>
              </a:rPr>
              <a:t>のとき 0</a:t>
            </a:r>
          </a:p>
          <a:p>
            <a:pPr lvl="1"/>
            <a:r>
              <a:rPr lang="en-US" altLang="ja-JP">
                <a:effectLst/>
              </a:rPr>
              <a:t>s &lt; t </a:t>
            </a:r>
            <a:r>
              <a:rPr lang="ja-JP" altLang="en-US">
                <a:effectLst/>
              </a:rPr>
              <a:t>のとき -1</a:t>
            </a:r>
          </a:p>
          <a:p>
            <a:pPr lvl="1"/>
            <a:r>
              <a:rPr lang="en-US" altLang="ja-JP">
                <a:effectLst/>
              </a:rPr>
              <a:t>s &gt; t </a:t>
            </a:r>
            <a:r>
              <a:rPr lang="ja-JP" altLang="en-US">
                <a:effectLst/>
              </a:rPr>
              <a:t>のとき 1</a:t>
            </a:r>
          </a:p>
        </p:txBody>
      </p:sp>
      <p:graphicFrame>
        <p:nvGraphicFramePr>
          <p:cNvPr id="563240" name="Group 40"/>
          <p:cNvGraphicFramePr>
            <a:graphicFrameLocks noGrp="1"/>
          </p:cNvGraphicFramePr>
          <p:nvPr/>
        </p:nvGraphicFramePr>
        <p:xfrm>
          <a:off x="4953000" y="3505200"/>
          <a:ext cx="1066800" cy="2756076"/>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3035" name="Text Box 62"/>
          <p:cNvSpPr txBox="1">
            <a:spLocks noChangeArrowheads="1"/>
          </p:cNvSpPr>
          <p:nvPr/>
        </p:nvSpPr>
        <p:spPr bwMode="auto">
          <a:xfrm>
            <a:off x="4953000" y="2971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pSp>
        <p:nvGrpSpPr>
          <p:cNvPr id="563245" name="Group 45"/>
          <p:cNvGrpSpPr>
            <a:grpSpLocks/>
          </p:cNvGrpSpPr>
          <p:nvPr/>
        </p:nvGrpSpPr>
        <p:grpSpPr bwMode="auto">
          <a:xfrm>
            <a:off x="6019800" y="4800600"/>
            <a:ext cx="644525" cy="1036638"/>
            <a:chOff x="3792" y="3024"/>
            <a:chExt cx="406" cy="653"/>
          </a:xfrm>
        </p:grpSpPr>
        <p:sp>
          <p:nvSpPr>
            <p:cNvPr id="43057" name="Text Box 41"/>
            <p:cNvSpPr txBox="1">
              <a:spLocks noChangeArrowheads="1"/>
            </p:cNvSpPr>
            <p:nvPr/>
          </p:nvSpPr>
          <p:spPr bwMode="auto">
            <a:xfrm>
              <a:off x="3984" y="3312"/>
              <a:ext cx="185"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t</a:t>
              </a:r>
            </a:p>
          </p:txBody>
        </p:sp>
        <p:sp>
          <p:nvSpPr>
            <p:cNvPr id="43058" name="Line 42"/>
            <p:cNvSpPr>
              <a:spLocks noChangeShapeType="1"/>
            </p:cNvSpPr>
            <p:nvPr/>
          </p:nvSpPr>
          <p:spPr bwMode="auto">
            <a:xfrm flipH="1">
              <a:off x="3792" y="3504"/>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059" name="Text Box 43"/>
            <p:cNvSpPr txBox="1">
              <a:spLocks noChangeArrowheads="1"/>
            </p:cNvSpPr>
            <p:nvPr/>
          </p:nvSpPr>
          <p:spPr bwMode="auto">
            <a:xfrm>
              <a:off x="3984" y="3024"/>
              <a:ext cx="21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s</a:t>
              </a:r>
            </a:p>
          </p:txBody>
        </p:sp>
        <p:sp>
          <p:nvSpPr>
            <p:cNvPr id="43060" name="Line 44"/>
            <p:cNvSpPr>
              <a:spLocks noChangeShapeType="1"/>
            </p:cNvSpPr>
            <p:nvPr/>
          </p:nvSpPr>
          <p:spPr bwMode="auto">
            <a:xfrm flipH="1">
              <a:off x="3792" y="321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aphicFrame>
        <p:nvGraphicFramePr>
          <p:cNvPr id="563273" name="Group 73"/>
          <p:cNvGraphicFramePr>
            <a:graphicFrameLocks noGrp="1"/>
          </p:cNvGraphicFramePr>
          <p:nvPr/>
        </p:nvGraphicFramePr>
        <p:xfrm>
          <a:off x="7162800" y="3505200"/>
          <a:ext cx="609600" cy="2756076"/>
        </p:xfrm>
        <a:graphic>
          <a:graphicData uri="http://schemas.openxmlformats.org/drawingml/2006/table">
            <a:tbl>
              <a:tblPr/>
              <a:tblGrid>
                <a:gridCol w="609600">
                  <a:extLst>
                    <a:ext uri="{9D8B030D-6E8A-4147-A177-3AD203B41FA5}">
                      <a16:colId xmlns:a16="http://schemas.microsoft.com/office/drawing/2014/main" val="20000"/>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63275" name="Group 75"/>
          <p:cNvGrpSpPr>
            <a:grpSpLocks/>
          </p:cNvGrpSpPr>
          <p:nvPr/>
        </p:nvGrpSpPr>
        <p:grpSpPr bwMode="auto">
          <a:xfrm>
            <a:off x="6705600" y="5105400"/>
            <a:ext cx="457200" cy="533400"/>
            <a:chOff x="4224" y="3216"/>
            <a:chExt cx="288" cy="336"/>
          </a:xfrm>
        </p:grpSpPr>
        <p:sp>
          <p:nvSpPr>
            <p:cNvPr id="43055" name="Line 46"/>
            <p:cNvSpPr>
              <a:spLocks noChangeShapeType="1"/>
            </p:cNvSpPr>
            <p:nvPr/>
          </p:nvSpPr>
          <p:spPr bwMode="auto">
            <a:xfrm>
              <a:off x="4224" y="3216"/>
              <a:ext cx="288"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3056" name="Line 74"/>
            <p:cNvSpPr>
              <a:spLocks noChangeShapeType="1"/>
            </p:cNvSpPr>
            <p:nvPr/>
          </p:nvSpPr>
          <p:spPr bwMode="auto">
            <a:xfrm flipV="1">
              <a:off x="4224" y="3216"/>
              <a:ext cx="288" cy="336"/>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43054" name="Rectangle 4"/>
          <p:cNvSpPr>
            <a:spLocks noChangeArrowheads="1"/>
          </p:cNvSpPr>
          <p:nvPr/>
        </p:nvSpPr>
        <p:spPr bwMode="auto">
          <a:xfrm>
            <a:off x="762000" y="4800600"/>
            <a:ext cx="2286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1</a:t>
            </a:r>
          </a:p>
          <a:p>
            <a:pPr eaLnBrk="1" hangingPunct="1">
              <a:spcBef>
                <a:spcPct val="0"/>
              </a:spcBef>
              <a:buClrTx/>
              <a:buSzTx/>
              <a:buFontTx/>
              <a:buNone/>
            </a:pPr>
            <a:r>
              <a:rPr lang="en-US" altLang="ja-JP" sz="2800"/>
              <a:t>PUSHI 2</a:t>
            </a:r>
          </a:p>
          <a:p>
            <a:pPr eaLnBrk="1" hangingPunct="1">
              <a:spcBef>
                <a:spcPct val="0"/>
              </a:spcBef>
              <a:buClrTx/>
              <a:buSzTx/>
              <a:buFontTx/>
              <a:buNone/>
            </a:pPr>
            <a:r>
              <a:rPr lang="en-US" altLang="ja-JP" sz="2800"/>
              <a:t>COMP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63245"/>
                                        </p:tgtEl>
                                        <p:attrNameLst>
                                          <p:attrName>style.visibility</p:attrName>
                                        </p:attrNameLst>
                                      </p:cBhvr>
                                      <p:to>
                                        <p:strVal val="visible"/>
                                      </p:to>
                                    </p:set>
                                    <p:animEffect transition="in" filter="checkerboard(across)">
                                      <p:cBhvr>
                                        <p:cTn id="7" dur="500"/>
                                        <p:tgtEl>
                                          <p:spTgt spid="5632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63275"/>
                                        </p:tgtEl>
                                        <p:attrNameLst>
                                          <p:attrName>style.visibility</p:attrName>
                                        </p:attrNameLst>
                                      </p:cBhvr>
                                      <p:to>
                                        <p:strVal val="visible"/>
                                      </p:to>
                                    </p:set>
                                    <p:animEffect transition="in" filter="wipe(left)">
                                      <p:cBhvr>
                                        <p:cTn id="12" dur="500"/>
                                        <p:tgtEl>
                                          <p:spTgt spid="563275"/>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563273"/>
                                        </p:tgtEl>
                                        <p:attrNameLst>
                                          <p:attrName>style.visibility</p:attrName>
                                        </p:attrNameLst>
                                      </p:cBhvr>
                                      <p:to>
                                        <p:strVal val="visible"/>
                                      </p:to>
                                    </p:set>
                                    <p:animEffect transition="in" filter="wipe(left)">
                                      <p:cBhvr>
                                        <p:cTn id="16" dur="500"/>
                                        <p:tgtEl>
                                          <p:spTgt spid="563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1066800" y="3048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比較命令</a:t>
            </a:r>
          </a:p>
        </p:txBody>
      </p:sp>
      <p:graphicFrame>
        <p:nvGraphicFramePr>
          <p:cNvPr id="609339" name="Group 59"/>
          <p:cNvGraphicFramePr>
            <a:graphicFrameLocks noGrp="1"/>
          </p:cNvGraphicFramePr>
          <p:nvPr/>
        </p:nvGraphicFramePr>
        <p:xfrm>
          <a:off x="1066800" y="1600200"/>
          <a:ext cx="7543800" cy="4162512"/>
        </p:xfrm>
        <a:graphic>
          <a:graphicData uri="http://schemas.openxmlformats.org/drawingml/2006/table">
            <a:tbl>
              <a:tblPr/>
              <a:tblGrid>
                <a:gridCol w="1885950">
                  <a:extLst>
                    <a:ext uri="{9D8B030D-6E8A-4147-A177-3AD203B41FA5}">
                      <a16:colId xmlns:a16="http://schemas.microsoft.com/office/drawing/2014/main" val="20000"/>
                    </a:ext>
                  </a:extLst>
                </a:gridCol>
                <a:gridCol w="1885950">
                  <a:extLst>
                    <a:ext uri="{9D8B030D-6E8A-4147-A177-3AD203B41FA5}">
                      <a16:colId xmlns:a16="http://schemas.microsoft.com/office/drawing/2014/main" val="20001"/>
                    </a:ext>
                  </a:extLst>
                </a:gridCol>
                <a:gridCol w="18859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 &lt; t</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 == t</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 &gt; t</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COMP</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EQ</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30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97" marB="467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7" marB="467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7" marB="467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4082" name="Text Box 51"/>
          <p:cNvSpPr txBox="1">
            <a:spLocks noChangeArrowheads="1"/>
          </p:cNvSpPr>
          <p:nvPr/>
        </p:nvSpPr>
        <p:spPr bwMode="auto">
          <a:xfrm>
            <a:off x="1143000" y="1066800"/>
            <a:ext cx="5392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t : </a:t>
            </a:r>
            <a:r>
              <a:rPr lang="ja-JP" altLang="en-US" sz="2800"/>
              <a:t>スタックトップ  </a:t>
            </a:r>
            <a:r>
              <a:rPr lang="en-US" altLang="ja-JP" sz="2800"/>
              <a:t>s: </a:t>
            </a:r>
            <a:r>
              <a:rPr lang="ja-JP" altLang="en-US" sz="2800"/>
              <a:t>スタックの2番目</a:t>
            </a:r>
          </a:p>
        </p:txBody>
      </p:sp>
      <p:sp>
        <p:nvSpPr>
          <p:cNvPr id="44083" name="Text Box 56"/>
          <p:cNvSpPr txBox="1">
            <a:spLocks noChangeArrowheads="1"/>
          </p:cNvSpPr>
          <p:nvPr/>
        </p:nvSpPr>
        <p:spPr bwMode="auto">
          <a:xfrm>
            <a:off x="762000" y="5715000"/>
            <a:ext cx="61452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情報システムプロジェクト</a:t>
            </a:r>
            <a:r>
              <a:rPr lang="en-US" altLang="ja-JP" sz="2800"/>
              <a:t>I </a:t>
            </a:r>
            <a:r>
              <a:rPr lang="ja-JP" altLang="en-US" sz="2800"/>
              <a:t>の</a:t>
            </a:r>
          </a:p>
          <a:p>
            <a:pPr eaLnBrk="1" hangingPunct="1">
              <a:spcBef>
                <a:spcPct val="0"/>
              </a:spcBef>
              <a:buClrTx/>
              <a:buSzTx/>
              <a:buFontTx/>
              <a:buNone/>
            </a:pPr>
            <a:r>
              <a:rPr lang="en-US" altLang="ja-JP" sz="2800"/>
              <a:t>VSM</a:t>
            </a:r>
            <a:r>
              <a:rPr lang="ja-JP" altLang="en-US" sz="2800"/>
              <a:t>アセンブラでは </a:t>
            </a:r>
            <a:r>
              <a:rPr lang="en-US" altLang="ja-JP" sz="2800"/>
              <a:t>COMP </a:t>
            </a:r>
            <a:r>
              <a:rPr lang="ja-JP" altLang="en-US" sz="2800"/>
              <a:t>のみ使用可</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COPY </a:t>
            </a:r>
            <a:r>
              <a:rPr lang="ja-JP" altLang="en-US">
                <a:effectLst/>
              </a:rPr>
              <a:t>命令</a:t>
            </a:r>
          </a:p>
        </p:txBody>
      </p:sp>
      <p:sp>
        <p:nvSpPr>
          <p:cNvPr id="450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スタックトップの値をコピー</a:t>
            </a:r>
          </a:p>
        </p:txBody>
      </p:sp>
      <p:graphicFrame>
        <p:nvGraphicFramePr>
          <p:cNvPr id="567300" name="Group 4"/>
          <p:cNvGraphicFramePr>
            <a:graphicFrameLocks noGrp="1"/>
          </p:cNvGraphicFramePr>
          <p:nvPr/>
        </p:nvGraphicFramePr>
        <p:xfrm>
          <a:off x="4953000" y="3505200"/>
          <a:ext cx="1066800" cy="2756076"/>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5083" name="Text Box 62"/>
          <p:cNvSpPr txBox="1">
            <a:spLocks noChangeArrowheads="1"/>
          </p:cNvSpPr>
          <p:nvPr/>
        </p:nvSpPr>
        <p:spPr bwMode="auto">
          <a:xfrm>
            <a:off x="4953000" y="2971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67324" name="Group 28"/>
          <p:cNvGraphicFramePr>
            <a:graphicFrameLocks noGrp="1"/>
          </p:cNvGraphicFramePr>
          <p:nvPr/>
        </p:nvGraphicFramePr>
        <p:xfrm>
          <a:off x="6477000" y="3505200"/>
          <a:ext cx="609600" cy="2756076"/>
        </p:xfrm>
        <a:graphic>
          <a:graphicData uri="http://schemas.openxmlformats.org/drawingml/2006/table">
            <a:tbl>
              <a:tblPr/>
              <a:tblGrid>
                <a:gridCol w="609600">
                  <a:extLst>
                    <a:ext uri="{9D8B030D-6E8A-4147-A177-3AD203B41FA5}">
                      <a16:colId xmlns:a16="http://schemas.microsoft.com/office/drawing/2014/main" val="20000"/>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67340" name="Line 44"/>
          <p:cNvSpPr>
            <a:spLocks noChangeShapeType="1"/>
          </p:cNvSpPr>
          <p:nvPr/>
        </p:nvSpPr>
        <p:spPr bwMode="auto">
          <a:xfrm>
            <a:off x="6019800" y="4648200"/>
            <a:ext cx="457200" cy="45720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01" name="Rectangle 4"/>
          <p:cNvSpPr>
            <a:spLocks noChangeArrowheads="1"/>
          </p:cNvSpPr>
          <p:nvPr/>
        </p:nvSpPr>
        <p:spPr bwMode="auto">
          <a:xfrm>
            <a:off x="762000" y="4800600"/>
            <a:ext cx="22860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15</a:t>
            </a:r>
          </a:p>
          <a:p>
            <a:pPr eaLnBrk="1" hangingPunct="1">
              <a:spcBef>
                <a:spcPct val="0"/>
              </a:spcBef>
              <a:buClrTx/>
              <a:buSzTx/>
              <a:buFontTx/>
              <a:buNone/>
            </a:pPr>
            <a:r>
              <a:rPr lang="en-US" altLang="ja-JP" sz="2800"/>
              <a:t>COPY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7340"/>
                                        </p:tgtEl>
                                        <p:attrNameLst>
                                          <p:attrName>style.visibility</p:attrName>
                                        </p:attrNameLst>
                                      </p:cBhvr>
                                      <p:to>
                                        <p:strVal val="visible"/>
                                      </p:to>
                                    </p:set>
                                    <p:animEffect transition="in" filter="wipe(left)">
                                      <p:cBhvr>
                                        <p:cTn id="7" dur="500"/>
                                        <p:tgtEl>
                                          <p:spTgt spid="56734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67324"/>
                                        </p:tgtEl>
                                        <p:attrNameLst>
                                          <p:attrName>style.visibility</p:attrName>
                                        </p:attrNameLst>
                                      </p:cBhvr>
                                      <p:to>
                                        <p:strVal val="visible"/>
                                      </p:to>
                                    </p:set>
                                    <p:animEffect transition="in" filter="wipe(left)">
                                      <p:cBhvr>
                                        <p:cTn id="11" dur="500"/>
                                        <p:tgtEl>
                                          <p:spTgt spid="567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34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INC </a:t>
            </a:r>
            <a:r>
              <a:rPr lang="ja-JP" altLang="en-US">
                <a:effectLst/>
              </a:rPr>
              <a:t>命令, </a:t>
            </a:r>
            <a:r>
              <a:rPr lang="en-US" altLang="ja-JP">
                <a:effectLst/>
              </a:rPr>
              <a:t>DEC </a:t>
            </a:r>
            <a:r>
              <a:rPr lang="ja-JP" altLang="en-US">
                <a:effectLst/>
              </a:rPr>
              <a:t>命令</a:t>
            </a:r>
          </a:p>
        </p:txBody>
      </p:sp>
      <p:sp>
        <p:nvSpPr>
          <p:cNvPr id="4608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スタックトップの値を1増減</a:t>
            </a:r>
            <a:endParaRPr lang="en-US" altLang="ja-JP">
              <a:effectLst/>
            </a:endParaRPr>
          </a:p>
        </p:txBody>
      </p:sp>
      <p:graphicFrame>
        <p:nvGraphicFramePr>
          <p:cNvPr id="565252" name="Group 4"/>
          <p:cNvGraphicFramePr>
            <a:graphicFrameLocks noGrp="1"/>
          </p:cNvGraphicFramePr>
          <p:nvPr/>
        </p:nvGraphicFramePr>
        <p:xfrm>
          <a:off x="4953000" y="3505200"/>
          <a:ext cx="1066800" cy="2756076"/>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6107" name="Text Box 62"/>
          <p:cNvSpPr txBox="1">
            <a:spLocks noChangeArrowheads="1"/>
          </p:cNvSpPr>
          <p:nvPr/>
        </p:nvSpPr>
        <p:spPr bwMode="auto">
          <a:xfrm>
            <a:off x="4953000" y="2971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65282" name="Group 34"/>
          <p:cNvGraphicFramePr>
            <a:graphicFrameLocks noGrp="1"/>
          </p:cNvGraphicFramePr>
          <p:nvPr/>
        </p:nvGraphicFramePr>
        <p:xfrm>
          <a:off x="6477000" y="3505200"/>
          <a:ext cx="609600" cy="2756076"/>
        </p:xfrm>
        <a:graphic>
          <a:graphicData uri="http://schemas.openxmlformats.org/drawingml/2006/table">
            <a:tbl>
              <a:tblPr/>
              <a:tblGrid>
                <a:gridCol w="609600">
                  <a:extLst>
                    <a:ext uri="{9D8B030D-6E8A-4147-A177-3AD203B41FA5}">
                      <a16:colId xmlns:a16="http://schemas.microsoft.com/office/drawing/2014/main" val="20000"/>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65298" name="Line 50"/>
          <p:cNvSpPr>
            <a:spLocks noChangeShapeType="1"/>
          </p:cNvSpPr>
          <p:nvPr/>
        </p:nvSpPr>
        <p:spPr bwMode="auto">
          <a:xfrm>
            <a:off x="6019800" y="5105400"/>
            <a:ext cx="4572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aphicFrame>
        <p:nvGraphicFramePr>
          <p:cNvPr id="565299" name="Group 51"/>
          <p:cNvGraphicFramePr>
            <a:graphicFrameLocks noGrp="1"/>
          </p:cNvGraphicFramePr>
          <p:nvPr/>
        </p:nvGraphicFramePr>
        <p:xfrm>
          <a:off x="1905000" y="3505200"/>
          <a:ext cx="1066800" cy="2756076"/>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3" marB="46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6148" name="Text Box 62"/>
          <p:cNvSpPr txBox="1">
            <a:spLocks noChangeArrowheads="1"/>
          </p:cNvSpPr>
          <p:nvPr/>
        </p:nvSpPr>
        <p:spPr bwMode="auto">
          <a:xfrm>
            <a:off x="1905000" y="2971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graphicFrame>
        <p:nvGraphicFramePr>
          <p:cNvPr id="565323" name="Group 75"/>
          <p:cNvGraphicFramePr>
            <a:graphicFrameLocks noGrp="1"/>
          </p:cNvGraphicFramePr>
          <p:nvPr/>
        </p:nvGraphicFramePr>
        <p:xfrm>
          <a:off x="3429000" y="3505200"/>
          <a:ext cx="609600" cy="2756076"/>
        </p:xfrm>
        <a:graphic>
          <a:graphicData uri="http://schemas.openxmlformats.org/drawingml/2006/table">
            <a:tbl>
              <a:tblPr/>
              <a:tblGrid>
                <a:gridCol w="609600">
                  <a:extLst>
                    <a:ext uri="{9D8B030D-6E8A-4147-A177-3AD203B41FA5}">
                      <a16:colId xmlns:a16="http://schemas.microsoft.com/office/drawing/2014/main" val="20000"/>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93" marB="46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65339" name="Line 91"/>
          <p:cNvSpPr>
            <a:spLocks noChangeShapeType="1"/>
          </p:cNvSpPr>
          <p:nvPr/>
        </p:nvSpPr>
        <p:spPr bwMode="auto">
          <a:xfrm>
            <a:off x="2971800" y="5105400"/>
            <a:ext cx="4572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6166" name="Rectangle 4"/>
          <p:cNvSpPr>
            <a:spLocks noChangeArrowheads="1"/>
          </p:cNvSpPr>
          <p:nvPr/>
        </p:nvSpPr>
        <p:spPr bwMode="auto">
          <a:xfrm>
            <a:off x="2209800" y="2514600"/>
            <a:ext cx="1600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INC</a:t>
            </a:r>
          </a:p>
        </p:txBody>
      </p:sp>
      <p:sp>
        <p:nvSpPr>
          <p:cNvPr id="46167" name="Rectangle 4"/>
          <p:cNvSpPr>
            <a:spLocks noChangeArrowheads="1"/>
          </p:cNvSpPr>
          <p:nvPr/>
        </p:nvSpPr>
        <p:spPr bwMode="auto">
          <a:xfrm>
            <a:off x="5257800" y="2514600"/>
            <a:ext cx="1600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DEC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5339"/>
                                        </p:tgtEl>
                                        <p:attrNameLst>
                                          <p:attrName>style.visibility</p:attrName>
                                        </p:attrNameLst>
                                      </p:cBhvr>
                                      <p:to>
                                        <p:strVal val="visible"/>
                                      </p:to>
                                    </p:set>
                                    <p:animEffect transition="in" filter="wipe(left)">
                                      <p:cBhvr>
                                        <p:cTn id="7" dur="500"/>
                                        <p:tgtEl>
                                          <p:spTgt spid="56533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65323"/>
                                        </p:tgtEl>
                                        <p:attrNameLst>
                                          <p:attrName>style.visibility</p:attrName>
                                        </p:attrNameLst>
                                      </p:cBhvr>
                                      <p:to>
                                        <p:strVal val="visible"/>
                                      </p:to>
                                    </p:set>
                                    <p:animEffect transition="in" filter="wipe(left)">
                                      <p:cBhvr>
                                        <p:cTn id="11" dur="500"/>
                                        <p:tgtEl>
                                          <p:spTgt spid="56532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65298"/>
                                        </p:tgtEl>
                                        <p:attrNameLst>
                                          <p:attrName>style.visibility</p:attrName>
                                        </p:attrNameLst>
                                      </p:cBhvr>
                                      <p:to>
                                        <p:strVal val="visible"/>
                                      </p:to>
                                    </p:set>
                                    <p:animEffect transition="in" filter="wipe(left)">
                                      <p:cBhvr>
                                        <p:cTn id="16" dur="500"/>
                                        <p:tgtEl>
                                          <p:spTgt spid="565298"/>
                                        </p:tgtEl>
                                      </p:cBhvr>
                                    </p:animEffect>
                                  </p:childTnLst>
                                </p:cTn>
                              </p:par>
                            </p:childTnLst>
                          </p:cTn>
                        </p:par>
                        <p:par>
                          <p:cTn id="17" fill="hold" nodeType="afterGroup">
                            <p:stCondLst>
                              <p:cond delay="500"/>
                            </p:stCondLst>
                            <p:childTnLst>
                              <p:par>
                                <p:cTn id="18" presetID="22" presetClass="entr" presetSubtype="8" fill="hold" nodeType="afterEffect">
                                  <p:stCondLst>
                                    <p:cond delay="0"/>
                                  </p:stCondLst>
                                  <p:childTnLst>
                                    <p:set>
                                      <p:cBhvr>
                                        <p:cTn id="19" dur="1" fill="hold">
                                          <p:stCondLst>
                                            <p:cond delay="0"/>
                                          </p:stCondLst>
                                        </p:cTn>
                                        <p:tgtEl>
                                          <p:spTgt spid="565282"/>
                                        </p:tgtEl>
                                        <p:attrNameLst>
                                          <p:attrName>style.visibility</p:attrName>
                                        </p:attrNameLst>
                                      </p:cBhvr>
                                      <p:to>
                                        <p:strVal val="visible"/>
                                      </p:to>
                                    </p:set>
                                    <p:animEffect transition="in" filter="wipe(left)">
                                      <p:cBhvr>
                                        <p:cTn id="20" dur="500"/>
                                        <p:tgtEl>
                                          <p:spTgt spid="56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298" grpId="0" animBg="1"/>
      <p:bldP spid="565339"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変数の番地</a:t>
            </a:r>
          </a:p>
        </p:txBody>
      </p:sp>
      <p:graphicFrame>
        <p:nvGraphicFramePr>
          <p:cNvPr id="576565" name="Group 53"/>
          <p:cNvGraphicFramePr>
            <a:graphicFrameLocks noGrp="1"/>
          </p:cNvGraphicFramePr>
          <p:nvPr/>
        </p:nvGraphicFramePr>
        <p:xfrm>
          <a:off x="762000" y="4267200"/>
          <a:ext cx="4343400" cy="2011576"/>
        </p:xfrm>
        <a:graphic>
          <a:graphicData uri="http://schemas.openxmlformats.org/drawingml/2006/table">
            <a:tbl>
              <a:tblPr/>
              <a:tblGrid>
                <a:gridCol w="990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45712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sum</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76628" name="Text Box 116"/>
          <p:cNvSpPr txBox="1">
            <a:spLocks noChangeArrowheads="1"/>
          </p:cNvSpPr>
          <p:nvPr/>
        </p:nvSpPr>
        <p:spPr bwMode="auto">
          <a:xfrm>
            <a:off x="2438400" y="3709988"/>
            <a:ext cx="12477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変数表</a:t>
            </a:r>
          </a:p>
        </p:txBody>
      </p:sp>
      <p:sp>
        <p:nvSpPr>
          <p:cNvPr id="47135" name="Text Box 117"/>
          <p:cNvSpPr txBox="1">
            <a:spLocks noChangeArrowheads="1"/>
          </p:cNvSpPr>
          <p:nvPr/>
        </p:nvSpPr>
        <p:spPr bwMode="auto">
          <a:xfrm>
            <a:off x="762000" y="1905000"/>
            <a:ext cx="1603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変数宣言</a:t>
            </a:r>
          </a:p>
        </p:txBody>
      </p:sp>
      <p:graphicFrame>
        <p:nvGraphicFramePr>
          <p:cNvPr id="576664" name="Group 152"/>
          <p:cNvGraphicFramePr>
            <a:graphicFrameLocks noGrp="1"/>
          </p:cNvGraphicFramePr>
          <p:nvPr/>
        </p:nvGraphicFramePr>
        <p:xfrm>
          <a:off x="4419600" y="1447800"/>
          <a:ext cx="2209800" cy="2297115"/>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7161" name="Text Box 32"/>
          <p:cNvSpPr txBox="1">
            <a:spLocks noChangeArrowheads="1"/>
          </p:cNvSpPr>
          <p:nvPr/>
        </p:nvSpPr>
        <p:spPr bwMode="auto">
          <a:xfrm>
            <a:off x="4648200" y="914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76665" name="Group 153"/>
          <p:cNvGraphicFramePr>
            <a:graphicFrameLocks noGrp="1"/>
          </p:cNvGraphicFramePr>
          <p:nvPr/>
        </p:nvGraphicFramePr>
        <p:xfrm>
          <a:off x="4419600" y="1447800"/>
          <a:ext cx="2209800" cy="2297115"/>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solidFill>
                      <a:schemeClr val="bg1"/>
                    </a:solid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sum</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7187" name="Rectangle 185"/>
          <p:cNvSpPr>
            <a:spLocks noChangeArrowheads="1"/>
          </p:cNvSpPr>
          <p:nvPr/>
        </p:nvSpPr>
        <p:spPr bwMode="auto">
          <a:xfrm>
            <a:off x="762000" y="2514600"/>
            <a:ext cx="3429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x = 1, y = 2, sum;</a:t>
            </a:r>
          </a:p>
          <a:p>
            <a:pPr eaLnBrk="1" hangingPunct="1">
              <a:spcBef>
                <a:spcPct val="0"/>
              </a:spcBef>
              <a:buClrTx/>
              <a:buSzTx/>
              <a:buFontTx/>
              <a:buNone/>
            </a:pPr>
            <a:r>
              <a:rPr lang="en-US" altLang="ja-JP" sz="2800"/>
              <a:t>sum = x + 3;</a:t>
            </a:r>
          </a:p>
        </p:txBody>
      </p:sp>
      <p:sp>
        <p:nvSpPr>
          <p:cNvPr id="576698" name="AutoShape 186"/>
          <p:cNvSpPr>
            <a:spLocks noChangeArrowheads="1"/>
          </p:cNvSpPr>
          <p:nvPr/>
        </p:nvSpPr>
        <p:spPr bwMode="auto">
          <a:xfrm>
            <a:off x="381000" y="27432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6698"/>
                                        </p:tgtEl>
                                        <p:attrNameLst>
                                          <p:attrName>style.visibility</p:attrName>
                                        </p:attrNameLst>
                                      </p:cBhvr>
                                      <p:to>
                                        <p:strVal val="visible"/>
                                      </p:to>
                                    </p:set>
                                    <p:animEffect transition="in" filter="checkerboard(across)">
                                      <p:cBhvr>
                                        <p:cTn id="7" dur="500"/>
                                        <p:tgtEl>
                                          <p:spTgt spid="576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76628"/>
                                        </p:tgtEl>
                                        <p:attrNameLst>
                                          <p:attrName>style.visibility</p:attrName>
                                        </p:attrNameLst>
                                      </p:cBhvr>
                                      <p:to>
                                        <p:strVal val="visible"/>
                                      </p:to>
                                    </p:set>
                                    <p:animEffect transition="in" filter="checkerboard(across)">
                                      <p:cBhvr>
                                        <p:cTn id="12" dur="500"/>
                                        <p:tgtEl>
                                          <p:spTgt spid="576628"/>
                                        </p:tgtEl>
                                      </p:cBhvr>
                                    </p:animEffect>
                                  </p:childTnLst>
                                </p:cTn>
                              </p:par>
                            </p:childTnLst>
                          </p:cTn>
                        </p:par>
                        <p:par>
                          <p:cTn id="13" fill="hold" nodeType="afterGroup">
                            <p:stCondLst>
                              <p:cond delay="500"/>
                            </p:stCondLst>
                            <p:childTnLst>
                              <p:par>
                                <p:cTn id="14" presetID="5" presetClass="entr" presetSubtype="10" fill="hold" nodeType="afterEffect">
                                  <p:stCondLst>
                                    <p:cond delay="0"/>
                                  </p:stCondLst>
                                  <p:childTnLst>
                                    <p:set>
                                      <p:cBhvr>
                                        <p:cTn id="15" dur="1" fill="hold">
                                          <p:stCondLst>
                                            <p:cond delay="0"/>
                                          </p:stCondLst>
                                        </p:cTn>
                                        <p:tgtEl>
                                          <p:spTgt spid="576565"/>
                                        </p:tgtEl>
                                        <p:attrNameLst>
                                          <p:attrName>style.visibility</p:attrName>
                                        </p:attrNameLst>
                                      </p:cBhvr>
                                      <p:to>
                                        <p:strVal val="visible"/>
                                      </p:to>
                                    </p:set>
                                    <p:animEffect transition="in" filter="checkerboard(across)">
                                      <p:cBhvr>
                                        <p:cTn id="16" dur="500"/>
                                        <p:tgtEl>
                                          <p:spTgt spid="576565"/>
                                        </p:tgtEl>
                                      </p:cBhvr>
                                    </p:animEffect>
                                  </p:childTnLst>
                                </p:cTn>
                              </p:par>
                            </p:childTnLst>
                          </p:cTn>
                        </p:par>
                        <p:par>
                          <p:cTn id="17" fill="hold" nodeType="afterGroup">
                            <p:stCondLst>
                              <p:cond delay="1000"/>
                            </p:stCondLst>
                            <p:childTnLst>
                              <p:par>
                                <p:cTn id="18" presetID="5" presetClass="entr" presetSubtype="10" fill="hold" nodeType="afterEffect">
                                  <p:stCondLst>
                                    <p:cond delay="0"/>
                                  </p:stCondLst>
                                  <p:childTnLst>
                                    <p:set>
                                      <p:cBhvr>
                                        <p:cTn id="19" dur="1" fill="hold">
                                          <p:stCondLst>
                                            <p:cond delay="0"/>
                                          </p:stCondLst>
                                        </p:cTn>
                                        <p:tgtEl>
                                          <p:spTgt spid="576665"/>
                                        </p:tgtEl>
                                        <p:attrNameLst>
                                          <p:attrName>style.visibility</p:attrName>
                                        </p:attrNameLst>
                                      </p:cBhvr>
                                      <p:to>
                                        <p:strVal val="visible"/>
                                      </p:to>
                                    </p:set>
                                    <p:animEffect transition="in" filter="checkerboard(across)">
                                      <p:cBhvr>
                                        <p:cTn id="20" dur="500"/>
                                        <p:tgtEl>
                                          <p:spTgt spid="576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628" grpId="0" autoUpdateAnimBg="0"/>
      <p:bldP spid="57669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変数の番地</a:t>
            </a:r>
          </a:p>
        </p:txBody>
      </p:sp>
      <p:sp>
        <p:nvSpPr>
          <p:cNvPr id="48131" name="Rectangle 3"/>
          <p:cNvSpPr>
            <a:spLocks noChangeArrowheads="1"/>
          </p:cNvSpPr>
          <p:nvPr/>
        </p:nvSpPr>
        <p:spPr bwMode="auto">
          <a:xfrm>
            <a:off x="762000" y="2514600"/>
            <a:ext cx="3429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x = 1, y = 2, sum;</a:t>
            </a:r>
          </a:p>
          <a:p>
            <a:pPr eaLnBrk="1" hangingPunct="1">
              <a:spcBef>
                <a:spcPct val="0"/>
              </a:spcBef>
              <a:buClrTx/>
              <a:buSzTx/>
              <a:buFontTx/>
              <a:buNone/>
            </a:pPr>
            <a:r>
              <a:rPr lang="en-US" altLang="ja-JP" sz="2800"/>
              <a:t>sum = x + 3;</a:t>
            </a:r>
          </a:p>
        </p:txBody>
      </p:sp>
      <p:graphicFrame>
        <p:nvGraphicFramePr>
          <p:cNvPr id="577540" name="Group 4"/>
          <p:cNvGraphicFramePr>
            <a:graphicFrameLocks noGrp="1"/>
          </p:cNvGraphicFramePr>
          <p:nvPr/>
        </p:nvGraphicFramePr>
        <p:xfrm>
          <a:off x="762000" y="4267200"/>
          <a:ext cx="4343400" cy="2011576"/>
        </p:xfrm>
        <a:graphic>
          <a:graphicData uri="http://schemas.openxmlformats.org/drawingml/2006/table">
            <a:tbl>
              <a:tblPr/>
              <a:tblGrid>
                <a:gridCol w="990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45712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sum</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577567" name="Group 31"/>
          <p:cNvGraphicFramePr>
            <a:graphicFrameLocks noGrp="1"/>
          </p:cNvGraphicFramePr>
          <p:nvPr/>
        </p:nvGraphicFramePr>
        <p:xfrm>
          <a:off x="4419600" y="1447800"/>
          <a:ext cx="2209800" cy="2297115"/>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sum</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8184" name="Text Box 32"/>
          <p:cNvSpPr txBox="1">
            <a:spLocks noChangeArrowheads="1"/>
          </p:cNvSpPr>
          <p:nvPr/>
        </p:nvSpPr>
        <p:spPr bwMode="auto">
          <a:xfrm>
            <a:off x="4648200" y="914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48185" name="Text Box 64"/>
          <p:cNvSpPr txBox="1">
            <a:spLocks noChangeArrowheads="1"/>
          </p:cNvSpPr>
          <p:nvPr/>
        </p:nvSpPr>
        <p:spPr bwMode="auto">
          <a:xfrm>
            <a:off x="2438400" y="3709988"/>
            <a:ext cx="12477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変数表</a:t>
            </a:r>
          </a:p>
        </p:txBody>
      </p:sp>
      <p:sp>
        <p:nvSpPr>
          <p:cNvPr id="48186" name="Text Box 65"/>
          <p:cNvSpPr txBox="1">
            <a:spLocks noChangeArrowheads="1"/>
          </p:cNvSpPr>
          <p:nvPr/>
        </p:nvSpPr>
        <p:spPr bwMode="auto">
          <a:xfrm>
            <a:off x="762000" y="19050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変数の参照</a:t>
            </a:r>
          </a:p>
        </p:txBody>
      </p:sp>
      <p:sp>
        <p:nvSpPr>
          <p:cNvPr id="577602" name="Rectangle 66"/>
          <p:cNvSpPr>
            <a:spLocks noChangeArrowheads="1"/>
          </p:cNvSpPr>
          <p:nvPr/>
        </p:nvSpPr>
        <p:spPr bwMode="auto">
          <a:xfrm>
            <a:off x="5334000" y="3962400"/>
            <a:ext cx="17526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2</a:t>
            </a:r>
          </a:p>
          <a:p>
            <a:pPr eaLnBrk="1" hangingPunct="1">
              <a:spcBef>
                <a:spcPct val="0"/>
              </a:spcBef>
              <a:buClrTx/>
              <a:buSzTx/>
              <a:buFontTx/>
              <a:buNone/>
            </a:pPr>
            <a:r>
              <a:rPr lang="en-US" altLang="ja-JP" sz="2800"/>
              <a:t>PUSH   0</a:t>
            </a:r>
          </a:p>
          <a:p>
            <a:pPr eaLnBrk="1" hangingPunct="1">
              <a:spcBef>
                <a:spcPct val="0"/>
              </a:spcBef>
              <a:buClrTx/>
              <a:buSzTx/>
              <a:buFontTx/>
              <a:buNone/>
            </a:pPr>
            <a:r>
              <a:rPr lang="en-US" altLang="ja-JP" sz="2800"/>
              <a:t>PUSHI  3</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ASSGN</a:t>
            </a:r>
          </a:p>
          <a:p>
            <a:pPr eaLnBrk="1" hangingPunct="1">
              <a:spcBef>
                <a:spcPct val="0"/>
              </a:spcBef>
              <a:buClrTx/>
              <a:buSzTx/>
              <a:buFontTx/>
              <a:buNone/>
            </a:pPr>
            <a:r>
              <a:rPr lang="en-US" altLang="ja-JP" sz="2800"/>
              <a:t>REMOVE</a:t>
            </a:r>
          </a:p>
        </p:txBody>
      </p:sp>
      <p:sp>
        <p:nvSpPr>
          <p:cNvPr id="577603" name="Text Box 67"/>
          <p:cNvSpPr txBox="1">
            <a:spLocks noChangeArrowheads="1"/>
          </p:cNvSpPr>
          <p:nvPr/>
        </p:nvSpPr>
        <p:spPr bwMode="auto">
          <a:xfrm>
            <a:off x="7213600" y="3962400"/>
            <a:ext cx="1928813"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sum </a:t>
            </a:r>
            <a:r>
              <a:rPr lang="ja-JP" altLang="en-US" sz="2800"/>
              <a:t>の番地</a:t>
            </a:r>
          </a:p>
          <a:p>
            <a:pPr eaLnBrk="1" hangingPunct="1">
              <a:spcBef>
                <a:spcPct val="0"/>
              </a:spcBef>
              <a:buClrTx/>
              <a:buSzTx/>
              <a:buFontTx/>
              <a:buNone/>
            </a:pPr>
            <a:r>
              <a:rPr lang="en-US" altLang="ja-JP" sz="2800"/>
              <a:t>x </a:t>
            </a:r>
            <a:r>
              <a:rPr lang="ja-JP" altLang="en-US" sz="2800"/>
              <a:t>の番地</a:t>
            </a:r>
          </a:p>
          <a:p>
            <a:pPr eaLnBrk="1" hangingPunct="1">
              <a:spcBef>
                <a:spcPct val="0"/>
              </a:spcBef>
              <a:buClrTx/>
              <a:buSzTx/>
              <a:buFontTx/>
              <a:buNone/>
            </a:pPr>
            <a:r>
              <a:rPr lang="ja-JP" altLang="en-US" sz="2800"/>
              <a:t>数値 3</a:t>
            </a:r>
          </a:p>
          <a:p>
            <a:pPr eaLnBrk="1" hangingPunct="1">
              <a:spcBef>
                <a:spcPct val="0"/>
              </a:spcBef>
              <a:buClrTx/>
              <a:buSzTx/>
              <a:buFontTx/>
              <a:buNone/>
            </a:pPr>
            <a:r>
              <a:rPr lang="ja-JP" altLang="en-US" sz="2800"/>
              <a:t>加算</a:t>
            </a:r>
          </a:p>
          <a:p>
            <a:pPr eaLnBrk="1" hangingPunct="1">
              <a:spcBef>
                <a:spcPct val="0"/>
              </a:spcBef>
              <a:buClrTx/>
              <a:buSzTx/>
              <a:buFontTx/>
              <a:buNone/>
            </a:pPr>
            <a:r>
              <a:rPr lang="ja-JP" altLang="en-US" sz="2800"/>
              <a:t>代入</a:t>
            </a:r>
          </a:p>
        </p:txBody>
      </p:sp>
      <p:graphicFrame>
        <p:nvGraphicFramePr>
          <p:cNvPr id="577644" name="Group 108"/>
          <p:cNvGraphicFramePr>
            <a:graphicFrameLocks noGrp="1"/>
          </p:cNvGraphicFramePr>
          <p:nvPr/>
        </p:nvGraphicFramePr>
        <p:xfrm>
          <a:off x="6934200" y="1447800"/>
          <a:ext cx="817563" cy="2297115"/>
        </p:xfrm>
        <a:graphic>
          <a:graphicData uri="http://schemas.openxmlformats.org/drawingml/2006/table">
            <a:tbl>
              <a:tblPr/>
              <a:tblGrid>
                <a:gridCol w="817563">
                  <a:extLst>
                    <a:ext uri="{9D8B030D-6E8A-4147-A177-3AD203B41FA5}">
                      <a16:colId xmlns:a16="http://schemas.microsoft.com/office/drawing/2014/main" val="20000"/>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77645" name="Line 109"/>
          <p:cNvSpPr>
            <a:spLocks noChangeShapeType="1"/>
          </p:cNvSpPr>
          <p:nvPr/>
        </p:nvSpPr>
        <p:spPr bwMode="auto">
          <a:xfrm>
            <a:off x="6553200" y="25908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8204" name="AutoShape 110"/>
          <p:cNvSpPr>
            <a:spLocks noChangeArrowheads="1"/>
          </p:cNvSpPr>
          <p:nvPr/>
        </p:nvSpPr>
        <p:spPr bwMode="auto">
          <a:xfrm>
            <a:off x="381000" y="3200400"/>
            <a:ext cx="304800" cy="228600"/>
          </a:xfrm>
          <a:prstGeom prst="rightArrow">
            <a:avLst>
              <a:gd name="adj1" fmla="val 50000"/>
              <a:gd name="adj2" fmla="val 33333"/>
            </a:avLst>
          </a:prstGeom>
          <a:solidFill>
            <a:srgbClr val="FF99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7602"/>
                                        </p:tgtEl>
                                        <p:attrNameLst>
                                          <p:attrName>style.visibility</p:attrName>
                                        </p:attrNameLst>
                                      </p:cBhvr>
                                      <p:to>
                                        <p:strVal val="visible"/>
                                      </p:to>
                                    </p:set>
                                    <p:animEffect transition="in" filter="checkerboard(across)">
                                      <p:cBhvr>
                                        <p:cTn id="7" dur="500"/>
                                        <p:tgtEl>
                                          <p:spTgt spid="577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77603"/>
                                        </p:tgtEl>
                                        <p:attrNameLst>
                                          <p:attrName>style.visibility</p:attrName>
                                        </p:attrNameLst>
                                      </p:cBhvr>
                                      <p:to>
                                        <p:strVal val="visible"/>
                                      </p:to>
                                    </p:set>
                                    <p:animEffect transition="in" filter="checkerboard(across)">
                                      <p:cBhvr>
                                        <p:cTn id="12" dur="500"/>
                                        <p:tgtEl>
                                          <p:spTgt spid="5776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7645"/>
                                        </p:tgtEl>
                                        <p:attrNameLst>
                                          <p:attrName>style.visibility</p:attrName>
                                        </p:attrNameLst>
                                      </p:cBhvr>
                                      <p:to>
                                        <p:strVal val="visible"/>
                                      </p:to>
                                    </p:set>
                                    <p:animEffect transition="in" filter="wipe(left)">
                                      <p:cBhvr>
                                        <p:cTn id="17" dur="500"/>
                                        <p:tgtEl>
                                          <p:spTgt spid="577645"/>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77644"/>
                                        </p:tgtEl>
                                        <p:attrNameLst>
                                          <p:attrName>style.visibility</p:attrName>
                                        </p:attrNameLst>
                                      </p:cBhvr>
                                      <p:to>
                                        <p:strVal val="visible"/>
                                      </p:to>
                                    </p:set>
                                    <p:animEffect transition="in" filter="wipe(left)">
                                      <p:cBhvr>
                                        <p:cTn id="21" dur="500"/>
                                        <p:tgtEl>
                                          <p:spTgt spid="577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602" grpId="0" animBg="1" autoUpdateAnimBg="0"/>
      <p:bldP spid="577603" grpId="0" autoUpdateAnimBg="0"/>
      <p:bldP spid="577645"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04800" y="2514600"/>
            <a:ext cx="20574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PUSHI  2</a:t>
            </a:r>
          </a:p>
          <a:p>
            <a:pPr eaLnBrk="1" hangingPunct="1">
              <a:spcBef>
                <a:spcPct val="0"/>
              </a:spcBef>
              <a:buClrTx/>
              <a:buSzTx/>
              <a:buFontTx/>
              <a:buNone/>
            </a:pPr>
            <a:r>
              <a:rPr lang="en-US" altLang="ja-JP" sz="2800"/>
              <a:t>1  PUSH   0</a:t>
            </a:r>
          </a:p>
          <a:p>
            <a:pPr eaLnBrk="1" hangingPunct="1">
              <a:spcBef>
                <a:spcPct val="0"/>
              </a:spcBef>
              <a:buClrTx/>
              <a:buSzTx/>
              <a:buFontTx/>
              <a:buNone/>
            </a:pPr>
            <a:r>
              <a:rPr lang="en-US" altLang="ja-JP" sz="2800"/>
              <a:t>2  PUSHI  3</a:t>
            </a:r>
          </a:p>
          <a:p>
            <a:pPr eaLnBrk="1" hangingPunct="1">
              <a:spcBef>
                <a:spcPct val="0"/>
              </a:spcBef>
              <a:buClrTx/>
              <a:buSzTx/>
              <a:buFontTx/>
              <a:buNone/>
            </a:pPr>
            <a:r>
              <a:rPr lang="en-US" altLang="ja-JP" sz="2800"/>
              <a:t>3  ADD</a:t>
            </a:r>
          </a:p>
          <a:p>
            <a:pPr eaLnBrk="1" hangingPunct="1">
              <a:spcBef>
                <a:spcPct val="0"/>
              </a:spcBef>
              <a:buClrTx/>
              <a:buSzTx/>
              <a:buFontTx/>
              <a:buNone/>
            </a:pPr>
            <a:r>
              <a:rPr lang="en-US" altLang="ja-JP" sz="2800"/>
              <a:t>4  ASSGN</a:t>
            </a:r>
          </a:p>
          <a:p>
            <a:pPr eaLnBrk="1" hangingPunct="1">
              <a:spcBef>
                <a:spcPct val="0"/>
              </a:spcBef>
              <a:buClrTx/>
              <a:buSzTx/>
              <a:buFontTx/>
              <a:buNone/>
            </a:pPr>
            <a:r>
              <a:rPr lang="en-US" altLang="ja-JP" sz="2800"/>
              <a:t>5  REMOVE</a:t>
            </a:r>
          </a:p>
        </p:txBody>
      </p:sp>
      <p:graphicFrame>
        <p:nvGraphicFramePr>
          <p:cNvPr id="579930" name="Group 346"/>
          <p:cNvGraphicFramePr>
            <a:graphicFrameLocks noGrp="1"/>
          </p:cNvGraphicFramePr>
          <p:nvPr/>
        </p:nvGraphicFramePr>
        <p:xfrm>
          <a:off x="2971800" y="685800"/>
          <a:ext cx="5500688" cy="2751140"/>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gridCol w="750888">
                  <a:extLst>
                    <a:ext uri="{9D8B030D-6E8A-4147-A177-3AD203B41FA5}">
                      <a16:colId xmlns:a16="http://schemas.microsoft.com/office/drawing/2014/main" val="20007"/>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sum</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580013" name="Group 429"/>
          <p:cNvGraphicFramePr>
            <a:graphicFrameLocks noGrp="1"/>
          </p:cNvGraphicFramePr>
          <p:nvPr/>
        </p:nvGraphicFramePr>
        <p:xfrm>
          <a:off x="2971800" y="3886200"/>
          <a:ext cx="4749800" cy="2293940"/>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9269" name="Text Box 256"/>
          <p:cNvSpPr txBox="1">
            <a:spLocks noChangeArrowheads="1"/>
          </p:cNvSpPr>
          <p:nvPr/>
        </p:nvSpPr>
        <p:spPr bwMode="auto">
          <a:xfrm>
            <a:off x="4953000" y="228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49270" name="Text Box 257"/>
          <p:cNvSpPr txBox="1">
            <a:spLocks noChangeArrowheads="1"/>
          </p:cNvSpPr>
          <p:nvPr/>
        </p:nvSpPr>
        <p:spPr bwMode="auto">
          <a:xfrm>
            <a:off x="9144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49271" name="Text Box 258"/>
          <p:cNvSpPr txBox="1">
            <a:spLocks noChangeArrowheads="1"/>
          </p:cNvSpPr>
          <p:nvPr/>
        </p:nvSpPr>
        <p:spPr bwMode="auto">
          <a:xfrm>
            <a:off x="5029200" y="3352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49272" name="Rectangle 428"/>
          <p:cNvSpPr>
            <a:spLocks noChangeArrowheads="1"/>
          </p:cNvSpPr>
          <p:nvPr/>
        </p:nvSpPr>
        <p:spPr bwMode="auto">
          <a:xfrm>
            <a:off x="3048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sum = x + 3;</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a:t>
            </a:r>
          </a:p>
        </p:txBody>
      </p:sp>
      <p:sp>
        <p:nvSpPr>
          <p:cNvPr id="50179" name="Text Box 4"/>
          <p:cNvSpPr txBox="1">
            <a:spLocks noChangeArrowheads="1"/>
          </p:cNvSpPr>
          <p:nvPr/>
        </p:nvSpPr>
        <p:spPr bwMode="auto">
          <a:xfrm>
            <a:off x="762000" y="1905000"/>
            <a:ext cx="1603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変数宣言</a:t>
            </a:r>
          </a:p>
        </p:txBody>
      </p:sp>
      <p:sp>
        <p:nvSpPr>
          <p:cNvPr id="50180" name="Rectangle 5"/>
          <p:cNvSpPr>
            <a:spLocks noChangeArrowheads="1"/>
          </p:cNvSpPr>
          <p:nvPr/>
        </p:nvSpPr>
        <p:spPr bwMode="auto">
          <a:xfrm>
            <a:off x="762000" y="2514600"/>
            <a:ext cx="3429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i, j, a[5];</a:t>
            </a:r>
          </a:p>
          <a:p>
            <a:pPr eaLnBrk="1" hangingPunct="1">
              <a:spcBef>
                <a:spcPct val="0"/>
              </a:spcBef>
              <a:buClrTx/>
              <a:buSzTx/>
              <a:buFontTx/>
              <a:buNone/>
            </a:pPr>
            <a:r>
              <a:rPr lang="en-US" altLang="ja-JP" sz="2800"/>
              <a:t>a[3] = 2;</a:t>
            </a:r>
          </a:p>
        </p:txBody>
      </p:sp>
      <p:graphicFrame>
        <p:nvGraphicFramePr>
          <p:cNvPr id="580614" name="Group 6"/>
          <p:cNvGraphicFramePr>
            <a:graphicFrameLocks noGrp="1"/>
          </p:cNvGraphicFramePr>
          <p:nvPr/>
        </p:nvGraphicFramePr>
        <p:xfrm>
          <a:off x="762000" y="4267200"/>
          <a:ext cx="4114800" cy="2011576"/>
        </p:xfrm>
        <a:graphic>
          <a:graphicData uri="http://schemas.openxmlformats.org/drawingml/2006/table">
            <a:tbl>
              <a:tblPr/>
              <a:tblGrid>
                <a:gridCol w="938213">
                  <a:extLst>
                    <a:ext uri="{9D8B030D-6E8A-4147-A177-3AD203B41FA5}">
                      <a16:colId xmlns:a16="http://schemas.microsoft.com/office/drawing/2014/main" val="20000"/>
                    </a:ext>
                  </a:extLst>
                </a:gridCol>
                <a:gridCol w="1082675">
                  <a:extLst>
                    <a:ext uri="{9D8B030D-6E8A-4147-A177-3AD203B41FA5}">
                      <a16:colId xmlns:a16="http://schemas.microsoft.com/office/drawing/2014/main" val="20001"/>
                    </a:ext>
                  </a:extLst>
                </a:gridCol>
                <a:gridCol w="1082675">
                  <a:extLst>
                    <a:ext uri="{9D8B030D-6E8A-4147-A177-3AD203B41FA5}">
                      <a16:colId xmlns:a16="http://schemas.microsoft.com/office/drawing/2014/main" val="20002"/>
                    </a:ext>
                  </a:extLst>
                </a:gridCol>
                <a:gridCol w="1011237">
                  <a:extLst>
                    <a:ext uri="{9D8B030D-6E8A-4147-A177-3AD203B41FA5}">
                      <a16:colId xmlns:a16="http://schemas.microsoft.com/office/drawing/2014/main" val="20003"/>
                    </a:ext>
                  </a:extLst>
                </a:gridCol>
              </a:tblGrid>
              <a:tr h="45712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79">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707" marB="4570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7" marB="4570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80641" name="Text Box 33"/>
          <p:cNvSpPr txBox="1">
            <a:spLocks noChangeArrowheads="1"/>
          </p:cNvSpPr>
          <p:nvPr/>
        </p:nvSpPr>
        <p:spPr bwMode="auto">
          <a:xfrm>
            <a:off x="2286000" y="3733800"/>
            <a:ext cx="1247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変数表</a:t>
            </a:r>
          </a:p>
        </p:txBody>
      </p:sp>
      <p:graphicFrame>
        <p:nvGraphicFramePr>
          <p:cNvPr id="580742" name="Group 134"/>
          <p:cNvGraphicFramePr>
            <a:graphicFrameLocks noGrp="1"/>
          </p:cNvGraphicFramePr>
          <p:nvPr/>
        </p:nvGraphicFramePr>
        <p:xfrm>
          <a:off x="5105400" y="1447800"/>
          <a:ext cx="2209800" cy="3675064"/>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0246" name="Text Box 32"/>
          <p:cNvSpPr txBox="1">
            <a:spLocks noChangeArrowheads="1"/>
          </p:cNvSpPr>
          <p:nvPr/>
        </p:nvSpPr>
        <p:spPr bwMode="auto">
          <a:xfrm>
            <a:off x="5334000" y="914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graphicFrame>
        <p:nvGraphicFramePr>
          <p:cNvPr id="580743" name="Group 135"/>
          <p:cNvGraphicFramePr>
            <a:graphicFrameLocks noGrp="1"/>
          </p:cNvGraphicFramePr>
          <p:nvPr>
            <p:extLst>
              <p:ext uri="{D42A27DB-BD31-4B8C-83A1-F6EECF244321}">
                <p14:modId xmlns:p14="http://schemas.microsoft.com/office/powerpoint/2010/main" val="3392172886"/>
              </p:ext>
            </p:extLst>
          </p:nvPr>
        </p:nvGraphicFramePr>
        <p:xfrm>
          <a:off x="5105400" y="1447800"/>
          <a:ext cx="2209800" cy="3675064"/>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04" marB="46804"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solidFill>
                      <a:schemeClr val="bg2">
                        <a:lumMod val="75000"/>
                      </a:schemeClr>
                    </a:solid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solidFill>
                      <a:schemeClr val="bg2">
                        <a:lumMod val="75000"/>
                      </a:schemeClr>
                    </a:solidFill>
                  </a:tcPr>
                </a:tc>
                <a:extLst>
                  <a:ext uri="{0D108BD9-81ED-4DB2-BD59-A6C34878D82A}">
                    <a16:rowId xmlns:a16="http://schemas.microsoft.com/office/drawing/2014/main" val="10007"/>
                  </a:ext>
                </a:extLst>
              </a:tr>
            </a:tbl>
          </a:graphicData>
        </a:graphic>
      </p:graphicFrame>
      <p:sp>
        <p:nvSpPr>
          <p:cNvPr id="580786" name="AutoShape 178"/>
          <p:cNvSpPr>
            <a:spLocks noChangeArrowheads="1"/>
          </p:cNvSpPr>
          <p:nvPr/>
        </p:nvSpPr>
        <p:spPr bwMode="auto">
          <a:xfrm>
            <a:off x="5257800" y="5562600"/>
            <a:ext cx="2286000" cy="609600"/>
          </a:xfrm>
          <a:prstGeom prst="wedgeRoundRectCallout">
            <a:avLst>
              <a:gd name="adj1" fmla="val -65347"/>
              <a:gd name="adj2" fmla="val 2239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a[0] </a:t>
            </a:r>
            <a:r>
              <a:rPr lang="ja-JP" altLang="en-US" sz="2800"/>
              <a:t>の番地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0641"/>
                                        </p:tgtEl>
                                        <p:attrNameLst>
                                          <p:attrName>style.visibility</p:attrName>
                                        </p:attrNameLst>
                                      </p:cBhvr>
                                      <p:to>
                                        <p:strVal val="visible"/>
                                      </p:to>
                                    </p:set>
                                    <p:animEffect transition="in" filter="checkerboard(across)">
                                      <p:cBhvr>
                                        <p:cTn id="7" dur="500"/>
                                        <p:tgtEl>
                                          <p:spTgt spid="580641"/>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580614"/>
                                        </p:tgtEl>
                                        <p:attrNameLst>
                                          <p:attrName>style.visibility</p:attrName>
                                        </p:attrNameLst>
                                      </p:cBhvr>
                                      <p:to>
                                        <p:strVal val="visible"/>
                                      </p:to>
                                    </p:set>
                                    <p:animEffect transition="in" filter="checkerboard(across)">
                                      <p:cBhvr>
                                        <p:cTn id="11" dur="500"/>
                                        <p:tgtEl>
                                          <p:spTgt spid="58061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580743"/>
                                        </p:tgtEl>
                                        <p:attrNameLst>
                                          <p:attrName>style.visibility</p:attrName>
                                        </p:attrNameLst>
                                      </p:cBhvr>
                                      <p:to>
                                        <p:strVal val="visible"/>
                                      </p:to>
                                    </p:set>
                                    <p:animEffect transition="in" filter="checkerboard(across)">
                                      <p:cBhvr>
                                        <p:cTn id="16" dur="500"/>
                                        <p:tgtEl>
                                          <p:spTgt spid="58074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80786"/>
                                        </p:tgtEl>
                                        <p:attrNameLst>
                                          <p:attrName>style.visibility</p:attrName>
                                        </p:attrNameLst>
                                      </p:cBhvr>
                                      <p:to>
                                        <p:strVal val="visible"/>
                                      </p:to>
                                    </p:set>
                                    <p:animEffect transition="in" filter="checkerboard(across)">
                                      <p:cBhvr>
                                        <p:cTn id="21" dur="500"/>
                                        <p:tgtEl>
                                          <p:spTgt spid="580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41" grpId="0" autoUpdateAnimBg="0"/>
      <p:bldP spid="580786" grpId="0"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a:t>
            </a:r>
          </a:p>
        </p:txBody>
      </p:sp>
      <p:sp>
        <p:nvSpPr>
          <p:cNvPr id="51203" name="Text Box 3"/>
          <p:cNvSpPr txBox="1">
            <a:spLocks noChangeArrowheads="1"/>
          </p:cNvSpPr>
          <p:nvPr/>
        </p:nvSpPr>
        <p:spPr bwMode="auto">
          <a:xfrm>
            <a:off x="762000" y="1905000"/>
            <a:ext cx="1603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変数宣言</a:t>
            </a:r>
          </a:p>
        </p:txBody>
      </p:sp>
      <p:sp>
        <p:nvSpPr>
          <p:cNvPr id="51204" name="Rectangle 4"/>
          <p:cNvSpPr>
            <a:spLocks noChangeArrowheads="1"/>
          </p:cNvSpPr>
          <p:nvPr/>
        </p:nvSpPr>
        <p:spPr bwMode="auto">
          <a:xfrm>
            <a:off x="762000" y="2514600"/>
            <a:ext cx="34290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i, j, a[5];</a:t>
            </a:r>
          </a:p>
          <a:p>
            <a:pPr eaLnBrk="1" hangingPunct="1">
              <a:spcBef>
                <a:spcPct val="0"/>
              </a:spcBef>
              <a:buClrTx/>
              <a:buSzTx/>
              <a:buFontTx/>
              <a:buNone/>
            </a:pPr>
            <a:r>
              <a:rPr lang="en-US" altLang="ja-JP" sz="2800"/>
              <a:t>a[3] = 7;</a:t>
            </a:r>
          </a:p>
        </p:txBody>
      </p:sp>
      <p:graphicFrame>
        <p:nvGraphicFramePr>
          <p:cNvPr id="582734" name="Group 78"/>
          <p:cNvGraphicFramePr>
            <a:graphicFrameLocks noGrp="1"/>
          </p:cNvGraphicFramePr>
          <p:nvPr/>
        </p:nvGraphicFramePr>
        <p:xfrm>
          <a:off x="5105400" y="1447800"/>
          <a:ext cx="2209800" cy="3675064"/>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1242" name="Text Box 32"/>
          <p:cNvSpPr txBox="1">
            <a:spLocks noChangeArrowheads="1"/>
          </p:cNvSpPr>
          <p:nvPr/>
        </p:nvSpPr>
        <p:spPr bwMode="auto">
          <a:xfrm>
            <a:off x="5334000" y="914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82763" name="Rectangle 107"/>
          <p:cNvSpPr>
            <a:spLocks noChangeArrowheads="1"/>
          </p:cNvSpPr>
          <p:nvPr/>
        </p:nvSpPr>
        <p:spPr bwMode="auto">
          <a:xfrm>
            <a:off x="762000" y="3962400"/>
            <a:ext cx="17526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2</a:t>
            </a:r>
          </a:p>
          <a:p>
            <a:pPr eaLnBrk="1" hangingPunct="1">
              <a:spcBef>
                <a:spcPct val="0"/>
              </a:spcBef>
              <a:buClrTx/>
              <a:buSzTx/>
              <a:buFontTx/>
              <a:buNone/>
            </a:pPr>
            <a:r>
              <a:rPr lang="en-US" altLang="ja-JP" sz="2800"/>
              <a:t>PUSHI  3</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PUSHI  7</a:t>
            </a:r>
          </a:p>
          <a:p>
            <a:pPr eaLnBrk="1" hangingPunct="1">
              <a:spcBef>
                <a:spcPct val="0"/>
              </a:spcBef>
              <a:buClrTx/>
              <a:buSzTx/>
              <a:buFontTx/>
              <a:buNone/>
            </a:pPr>
            <a:r>
              <a:rPr lang="en-US" altLang="ja-JP" sz="2800"/>
              <a:t>ASSGN</a:t>
            </a:r>
          </a:p>
          <a:p>
            <a:pPr eaLnBrk="1" hangingPunct="1">
              <a:spcBef>
                <a:spcPct val="0"/>
              </a:spcBef>
              <a:buClrTx/>
              <a:buSzTx/>
              <a:buFontTx/>
              <a:buNone/>
            </a:pPr>
            <a:r>
              <a:rPr lang="en-US" altLang="ja-JP" sz="2800"/>
              <a:t>REMOVE</a:t>
            </a:r>
          </a:p>
        </p:txBody>
      </p:sp>
      <p:sp>
        <p:nvSpPr>
          <p:cNvPr id="582764" name="Text Box 108"/>
          <p:cNvSpPr txBox="1">
            <a:spLocks noChangeArrowheads="1"/>
          </p:cNvSpPr>
          <p:nvPr/>
        </p:nvSpPr>
        <p:spPr bwMode="auto">
          <a:xfrm>
            <a:off x="2641600" y="3962400"/>
            <a:ext cx="2532063"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a[0] </a:t>
            </a:r>
            <a:r>
              <a:rPr lang="ja-JP" altLang="en-US" sz="2800"/>
              <a:t>の番地</a:t>
            </a:r>
          </a:p>
          <a:p>
            <a:pPr eaLnBrk="1" hangingPunct="1">
              <a:spcBef>
                <a:spcPct val="0"/>
              </a:spcBef>
              <a:buClrTx/>
              <a:buSzTx/>
              <a:buFontTx/>
              <a:buNone/>
            </a:pPr>
            <a:r>
              <a:rPr lang="ja-JP" altLang="en-US" sz="2800"/>
              <a:t>数値3</a:t>
            </a:r>
          </a:p>
          <a:p>
            <a:pPr eaLnBrk="1" hangingPunct="1">
              <a:spcBef>
                <a:spcPct val="0"/>
              </a:spcBef>
              <a:buClrTx/>
              <a:buSzTx/>
              <a:buFontTx/>
              <a:buNone/>
            </a:pPr>
            <a:r>
              <a:rPr lang="en-US" altLang="ja-JP" sz="2800"/>
              <a:t>a[3]</a:t>
            </a:r>
            <a:r>
              <a:rPr lang="ja-JP" altLang="en-US" sz="2800"/>
              <a:t>の番地計算</a:t>
            </a:r>
          </a:p>
          <a:p>
            <a:pPr eaLnBrk="1" hangingPunct="1">
              <a:spcBef>
                <a:spcPct val="0"/>
              </a:spcBef>
              <a:buClrTx/>
              <a:buSzTx/>
              <a:buFontTx/>
              <a:buNone/>
            </a:pPr>
            <a:r>
              <a:rPr lang="ja-JP" altLang="en-US" sz="2800"/>
              <a:t>数値7</a:t>
            </a:r>
          </a:p>
          <a:p>
            <a:pPr eaLnBrk="1" hangingPunct="1">
              <a:spcBef>
                <a:spcPct val="0"/>
              </a:spcBef>
              <a:buClrTx/>
              <a:buSzTx/>
              <a:buFontTx/>
              <a:buNone/>
            </a:pPr>
            <a:r>
              <a:rPr lang="ja-JP" altLang="en-US" sz="2800"/>
              <a:t>代入</a:t>
            </a:r>
          </a:p>
        </p:txBody>
      </p:sp>
      <p:graphicFrame>
        <p:nvGraphicFramePr>
          <p:cNvPr id="582823" name="Group 167"/>
          <p:cNvGraphicFramePr>
            <a:graphicFrameLocks noGrp="1"/>
          </p:cNvGraphicFramePr>
          <p:nvPr/>
        </p:nvGraphicFramePr>
        <p:xfrm>
          <a:off x="7620000" y="1447800"/>
          <a:ext cx="817563" cy="3675064"/>
        </p:xfrm>
        <a:graphic>
          <a:graphicData uri="http://schemas.openxmlformats.org/drawingml/2006/table">
            <a:tbl>
              <a:tblPr/>
              <a:tblGrid>
                <a:gridCol w="817563">
                  <a:extLst>
                    <a:ext uri="{9D8B030D-6E8A-4147-A177-3AD203B41FA5}">
                      <a16:colId xmlns:a16="http://schemas.microsoft.com/office/drawing/2014/main" val="20000"/>
                    </a:ext>
                  </a:extLst>
                </a:gridCol>
              </a:tblGrid>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extLst>
                  <a:ext uri="{0D108BD9-81ED-4DB2-BD59-A6C34878D82A}">
                    <a16:rowId xmlns:a16="http://schemas.microsoft.com/office/drawing/2014/main" val="10005"/>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8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4" marB="468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82824" name="Line 168"/>
          <p:cNvSpPr>
            <a:spLocks noChangeShapeType="1"/>
          </p:cNvSpPr>
          <p:nvPr/>
        </p:nvSpPr>
        <p:spPr bwMode="auto">
          <a:xfrm>
            <a:off x="7239000" y="3962400"/>
            <a:ext cx="381000" cy="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82825" name="Text Box 169"/>
          <p:cNvSpPr txBox="1">
            <a:spLocks noChangeArrowheads="1"/>
          </p:cNvSpPr>
          <p:nvPr/>
        </p:nvSpPr>
        <p:spPr bwMode="auto">
          <a:xfrm>
            <a:off x="3962400" y="5867400"/>
            <a:ext cx="4914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 </a:t>
            </a:r>
            <a:r>
              <a:rPr lang="ja-JP" altLang="en-US"/>
              <a:t>の番地 = </a:t>
            </a:r>
            <a:r>
              <a:rPr lang="en-US" altLang="ja-JP"/>
              <a:t>a[0]</a:t>
            </a:r>
            <a:r>
              <a:rPr lang="ja-JP" altLang="en-US"/>
              <a:t>の番地 + </a:t>
            </a:r>
            <a:r>
              <a:rPr lang="en-US" altLang="ja-JP"/>
              <a: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2763"/>
                                        </p:tgtEl>
                                        <p:attrNameLst>
                                          <p:attrName>style.visibility</p:attrName>
                                        </p:attrNameLst>
                                      </p:cBhvr>
                                      <p:to>
                                        <p:strVal val="visible"/>
                                      </p:to>
                                    </p:set>
                                    <p:animEffect transition="in" filter="checkerboard(across)">
                                      <p:cBhvr>
                                        <p:cTn id="7" dur="500"/>
                                        <p:tgtEl>
                                          <p:spTgt spid="5827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82764"/>
                                        </p:tgtEl>
                                        <p:attrNameLst>
                                          <p:attrName>style.visibility</p:attrName>
                                        </p:attrNameLst>
                                      </p:cBhvr>
                                      <p:to>
                                        <p:strVal val="visible"/>
                                      </p:to>
                                    </p:set>
                                    <p:animEffect transition="in" filter="checkerboard(across)">
                                      <p:cBhvr>
                                        <p:cTn id="12" dur="500"/>
                                        <p:tgtEl>
                                          <p:spTgt spid="5827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82824"/>
                                        </p:tgtEl>
                                        <p:attrNameLst>
                                          <p:attrName>style.visibility</p:attrName>
                                        </p:attrNameLst>
                                      </p:cBhvr>
                                      <p:to>
                                        <p:strVal val="visible"/>
                                      </p:to>
                                    </p:set>
                                    <p:animEffect transition="in" filter="wipe(left)">
                                      <p:cBhvr>
                                        <p:cTn id="17" dur="500"/>
                                        <p:tgtEl>
                                          <p:spTgt spid="582824"/>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82823"/>
                                        </p:tgtEl>
                                        <p:attrNameLst>
                                          <p:attrName>style.visibility</p:attrName>
                                        </p:attrNameLst>
                                      </p:cBhvr>
                                      <p:to>
                                        <p:strVal val="visible"/>
                                      </p:to>
                                    </p:set>
                                    <p:animEffect transition="in" filter="wipe(left)">
                                      <p:cBhvr>
                                        <p:cTn id="21" dur="500"/>
                                        <p:tgtEl>
                                          <p:spTgt spid="58282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582825"/>
                                        </p:tgtEl>
                                        <p:attrNameLst>
                                          <p:attrName>style.visibility</p:attrName>
                                        </p:attrNameLst>
                                      </p:cBhvr>
                                      <p:to>
                                        <p:strVal val="visible"/>
                                      </p:to>
                                    </p:set>
                                    <p:animEffect transition="in" filter="checkerboard(across)">
                                      <p:cBhvr>
                                        <p:cTn id="26" dur="500"/>
                                        <p:tgtEl>
                                          <p:spTgt spid="582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2763" grpId="0" animBg="1" autoUpdateAnimBg="0"/>
      <p:bldP spid="582764" grpId="0" autoUpdateAnimBg="0"/>
      <p:bldP spid="582824" grpId="0" animBg="1"/>
      <p:bldP spid="582825"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04800" y="2514600"/>
            <a:ext cx="2057400" cy="2667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PUSHI  2</a:t>
            </a:r>
          </a:p>
          <a:p>
            <a:pPr eaLnBrk="1" hangingPunct="1">
              <a:spcBef>
                <a:spcPct val="0"/>
              </a:spcBef>
              <a:buClrTx/>
              <a:buSzTx/>
              <a:buFontTx/>
              <a:buNone/>
            </a:pPr>
            <a:r>
              <a:rPr lang="en-US" altLang="ja-JP" sz="2800"/>
              <a:t>1  PUSHI  3</a:t>
            </a:r>
          </a:p>
          <a:p>
            <a:pPr eaLnBrk="1" hangingPunct="1">
              <a:spcBef>
                <a:spcPct val="0"/>
              </a:spcBef>
              <a:buClrTx/>
              <a:buSzTx/>
              <a:buFontTx/>
              <a:buNone/>
            </a:pPr>
            <a:r>
              <a:rPr lang="en-US" altLang="ja-JP" sz="2800"/>
              <a:t>2  ADD</a:t>
            </a:r>
          </a:p>
          <a:p>
            <a:pPr eaLnBrk="1" hangingPunct="1">
              <a:spcBef>
                <a:spcPct val="0"/>
              </a:spcBef>
              <a:buClrTx/>
              <a:buSzTx/>
              <a:buFontTx/>
              <a:buNone/>
            </a:pPr>
            <a:r>
              <a:rPr lang="en-US" altLang="ja-JP" sz="2800"/>
              <a:t>3  PUSHI  7</a:t>
            </a:r>
          </a:p>
          <a:p>
            <a:pPr eaLnBrk="1" hangingPunct="1">
              <a:spcBef>
                <a:spcPct val="0"/>
              </a:spcBef>
              <a:buClrTx/>
              <a:buSzTx/>
              <a:buFontTx/>
              <a:buNone/>
            </a:pPr>
            <a:r>
              <a:rPr lang="en-US" altLang="ja-JP" sz="2800"/>
              <a:t>4  ASSGN</a:t>
            </a:r>
          </a:p>
          <a:p>
            <a:pPr eaLnBrk="1" hangingPunct="1">
              <a:spcBef>
                <a:spcPct val="0"/>
              </a:spcBef>
              <a:buClrTx/>
              <a:buSzTx/>
              <a:buFontTx/>
              <a:buNone/>
            </a:pPr>
            <a:r>
              <a:rPr lang="en-US" altLang="ja-JP" sz="2800"/>
              <a:t>5  REMOVE</a:t>
            </a:r>
          </a:p>
        </p:txBody>
      </p:sp>
      <p:graphicFrame>
        <p:nvGraphicFramePr>
          <p:cNvPr id="630948" name="Group 164"/>
          <p:cNvGraphicFramePr>
            <a:graphicFrameLocks noGrp="1"/>
          </p:cNvGraphicFramePr>
          <p:nvPr/>
        </p:nvGraphicFramePr>
        <p:xfrm>
          <a:off x="2971800" y="685800"/>
          <a:ext cx="5500688" cy="3208340"/>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gridCol w="750888">
                  <a:extLst>
                    <a:ext uri="{9D8B030D-6E8A-4147-A177-3AD203B41FA5}">
                      <a16:colId xmlns:a16="http://schemas.microsoft.com/office/drawing/2014/main" val="20007"/>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630932" name="Group 148"/>
          <p:cNvGraphicFramePr>
            <a:graphicFrameLocks noGrp="1"/>
          </p:cNvGraphicFramePr>
          <p:nvPr/>
        </p:nvGraphicFramePr>
        <p:xfrm>
          <a:off x="2971800" y="4343400"/>
          <a:ext cx="4749800" cy="2292352"/>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2350" name="Text Box 144"/>
          <p:cNvSpPr txBox="1">
            <a:spLocks noChangeArrowheads="1"/>
          </p:cNvSpPr>
          <p:nvPr/>
        </p:nvSpPr>
        <p:spPr bwMode="auto">
          <a:xfrm>
            <a:off x="4953000" y="2286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52351" name="Text Box 145"/>
          <p:cNvSpPr txBox="1">
            <a:spLocks noChangeArrowheads="1"/>
          </p:cNvSpPr>
          <p:nvPr/>
        </p:nvSpPr>
        <p:spPr bwMode="auto">
          <a:xfrm>
            <a:off x="9144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52352" name="Text Box 146"/>
          <p:cNvSpPr txBox="1">
            <a:spLocks noChangeArrowheads="1"/>
          </p:cNvSpPr>
          <p:nvPr/>
        </p:nvSpPr>
        <p:spPr bwMode="auto">
          <a:xfrm>
            <a:off x="5029200" y="38100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52353" name="Rectangle 147"/>
          <p:cNvSpPr>
            <a:spLocks noChangeArrowheads="1"/>
          </p:cNvSpPr>
          <p:nvPr/>
        </p:nvSpPr>
        <p:spPr bwMode="auto">
          <a:xfrm>
            <a:off x="3048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a[3] = 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Iseg </a:t>
            </a:r>
            <a:r>
              <a:rPr lang="ja-JP" altLang="en-US">
                <a:effectLst/>
              </a:rPr>
              <a:t>と </a:t>
            </a:r>
            <a:r>
              <a:rPr lang="en-US" altLang="ja-JP">
                <a:effectLst/>
              </a:rPr>
              <a:t>Program Counter</a:t>
            </a:r>
          </a:p>
        </p:txBody>
      </p:sp>
      <p:sp>
        <p:nvSpPr>
          <p:cNvPr id="9219" name="Rectangle 42"/>
          <p:cNvSpPr>
            <a:spLocks noGrp="1" noChangeArrowheads="1"/>
          </p:cNvSpPr>
          <p:nvPr>
            <p:ph type="body" idx="4294967295"/>
          </p:nvPr>
        </p:nvSpPr>
        <p:spPr>
          <a:xfrm>
            <a:off x="10668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VSM </a:t>
            </a:r>
            <a:r>
              <a:rPr lang="ja-JP" altLang="en-US">
                <a:effectLst/>
              </a:rPr>
              <a:t>の動作</a:t>
            </a:r>
          </a:p>
          <a:p>
            <a:pPr eaLnBrk="1" hangingPunct="1">
              <a:spcBef>
                <a:spcPct val="0"/>
              </a:spcBef>
              <a:buClrTx/>
              <a:buSzTx/>
              <a:buFontTx/>
              <a:buNone/>
            </a:pPr>
            <a:r>
              <a:rPr lang="en-US" altLang="ja-JP" sz="2800">
                <a:effectLst/>
              </a:rPr>
              <a:t>	1. Iseg </a:t>
            </a:r>
            <a:r>
              <a:rPr lang="ja-JP" altLang="en-US" sz="2800">
                <a:effectLst/>
              </a:rPr>
              <a:t>の </a:t>
            </a:r>
            <a:r>
              <a:rPr lang="en-US" altLang="ja-JP" sz="2800">
                <a:effectLst/>
              </a:rPr>
              <a:t>PC </a:t>
            </a:r>
            <a:r>
              <a:rPr lang="ja-JP" altLang="en-US" sz="2800">
                <a:effectLst/>
              </a:rPr>
              <a:t>番地の命令を実行</a:t>
            </a:r>
          </a:p>
          <a:p>
            <a:pPr eaLnBrk="1" hangingPunct="1">
              <a:spcBef>
                <a:spcPct val="0"/>
              </a:spcBef>
              <a:buClrTx/>
              <a:buSzTx/>
              <a:buFontTx/>
              <a:buNone/>
            </a:pPr>
            <a:r>
              <a:rPr lang="en-US" altLang="ja-JP" sz="2800">
                <a:effectLst/>
              </a:rPr>
              <a:t>	2. PC := PC+1 </a:t>
            </a:r>
            <a:r>
              <a:rPr lang="ja-JP" altLang="en-US" sz="2800">
                <a:effectLst/>
              </a:rPr>
              <a:t> </a:t>
            </a:r>
            <a:r>
              <a:rPr lang="en-US" altLang="ja-JP" sz="2800">
                <a:effectLst/>
              </a:rPr>
              <a:t>or </a:t>
            </a:r>
            <a:r>
              <a:rPr lang="ja-JP" altLang="en-US" sz="2800">
                <a:effectLst/>
              </a:rPr>
              <a:t>ジャンプ命令で指定した先</a:t>
            </a:r>
            <a:endParaRPr lang="en-US" altLang="ja-JP">
              <a:effectLst/>
            </a:endParaRPr>
          </a:p>
        </p:txBody>
      </p:sp>
      <p:graphicFrame>
        <p:nvGraphicFramePr>
          <p:cNvPr id="494636" name="Group 44"/>
          <p:cNvGraphicFramePr>
            <a:graphicFrameLocks noGrp="1"/>
          </p:cNvGraphicFramePr>
          <p:nvPr/>
        </p:nvGraphicFramePr>
        <p:xfrm>
          <a:off x="4267200" y="3733800"/>
          <a:ext cx="1981200" cy="2756064"/>
        </p:xfrm>
        <a:graphic>
          <a:graphicData uri="http://schemas.openxmlformats.org/drawingml/2006/table">
            <a:tbl>
              <a:tblPr/>
              <a:tblGrid>
                <a:gridCol w="457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792" marB="467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0</a:t>
                      </a:r>
                    </a:p>
                  </a:txBody>
                  <a:tcPr marL="90000" marR="90000" marT="46792" marB="467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792" marB="467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3</a:t>
                      </a:r>
                    </a:p>
                  </a:txBody>
                  <a:tcPr marL="90000" marR="90000" marT="46792" marB="467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792" marB="467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792" marB="467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792" marB="467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7</a:t>
                      </a:r>
                    </a:p>
                  </a:txBody>
                  <a:tcPr marL="90000" marR="90000" marT="46792" marB="467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792" marB="467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792" marB="467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792" marB="467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ADD</a:t>
                      </a:r>
                    </a:p>
                  </a:txBody>
                  <a:tcPr marL="90000" marR="90000" marT="46792" marB="467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243" name="Text Box 32"/>
          <p:cNvSpPr txBox="1">
            <a:spLocks noChangeArrowheads="1"/>
          </p:cNvSpPr>
          <p:nvPr/>
        </p:nvSpPr>
        <p:spPr bwMode="auto">
          <a:xfrm>
            <a:off x="4876800" y="3200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9244" name="Text Box 33"/>
          <p:cNvSpPr txBox="1">
            <a:spLocks noChangeArrowheads="1"/>
          </p:cNvSpPr>
          <p:nvPr/>
        </p:nvSpPr>
        <p:spPr bwMode="auto">
          <a:xfrm>
            <a:off x="2362200" y="3200400"/>
            <a:ext cx="14065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Program</a:t>
            </a:r>
          </a:p>
          <a:p>
            <a:pPr algn="ctr" eaLnBrk="1" hangingPunct="1">
              <a:spcBef>
                <a:spcPct val="0"/>
              </a:spcBef>
              <a:buClrTx/>
              <a:buSzTx/>
              <a:buFontTx/>
              <a:buNone/>
            </a:pPr>
            <a:r>
              <a:rPr lang="en-US" altLang="ja-JP" sz="2800"/>
              <a:t>Counter</a:t>
            </a:r>
          </a:p>
        </p:txBody>
      </p:sp>
      <p:sp>
        <p:nvSpPr>
          <p:cNvPr id="9245" name="Rectangle 34"/>
          <p:cNvSpPr>
            <a:spLocks noChangeArrowheads="1"/>
          </p:cNvSpPr>
          <p:nvPr/>
        </p:nvSpPr>
        <p:spPr bwMode="auto">
          <a:xfrm>
            <a:off x="2819400" y="4191000"/>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3</a:t>
            </a:r>
          </a:p>
        </p:txBody>
      </p:sp>
      <p:sp>
        <p:nvSpPr>
          <p:cNvPr id="9246" name="Line 35"/>
          <p:cNvSpPr>
            <a:spLocks noChangeShapeType="1"/>
          </p:cNvSpPr>
          <p:nvPr/>
        </p:nvSpPr>
        <p:spPr bwMode="auto">
          <a:xfrm>
            <a:off x="3124200" y="4648200"/>
            <a:ext cx="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47" name="Arc 36"/>
          <p:cNvSpPr>
            <a:spLocks/>
          </p:cNvSpPr>
          <p:nvPr/>
        </p:nvSpPr>
        <p:spPr bwMode="auto">
          <a:xfrm rot="10800000">
            <a:off x="3124200" y="5029200"/>
            <a:ext cx="304800" cy="304800"/>
          </a:xfrm>
          <a:custGeom>
            <a:avLst/>
            <a:gdLst>
              <a:gd name="T0" fmla="*/ 0 w 21600"/>
              <a:gd name="T1" fmla="*/ 0 h 21600"/>
              <a:gd name="T2" fmla="*/ 4301067 w 21600"/>
              <a:gd name="T3" fmla="*/ 4301067 h 21600"/>
              <a:gd name="T4" fmla="*/ 0 w 21600"/>
              <a:gd name="T5" fmla="*/ 430106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248" name="Line 37"/>
          <p:cNvSpPr>
            <a:spLocks noChangeShapeType="1"/>
          </p:cNvSpPr>
          <p:nvPr/>
        </p:nvSpPr>
        <p:spPr bwMode="auto">
          <a:xfrm>
            <a:off x="3429000" y="5334000"/>
            <a:ext cx="838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494637" name="Group 45"/>
          <p:cNvGrpSpPr>
            <a:grpSpLocks/>
          </p:cNvGrpSpPr>
          <p:nvPr/>
        </p:nvGrpSpPr>
        <p:grpSpPr bwMode="auto">
          <a:xfrm>
            <a:off x="2819400" y="4191000"/>
            <a:ext cx="1447800" cy="1600200"/>
            <a:chOff x="1776" y="2640"/>
            <a:chExt cx="912" cy="1008"/>
          </a:xfrm>
        </p:grpSpPr>
        <p:sp useBgFill="1">
          <p:nvSpPr>
            <p:cNvPr id="9250" name="Rectangle 46"/>
            <p:cNvSpPr>
              <a:spLocks noChangeArrowheads="1"/>
            </p:cNvSpPr>
            <p:nvPr/>
          </p:nvSpPr>
          <p:spPr bwMode="auto">
            <a:xfrm>
              <a:off x="1776" y="2640"/>
              <a:ext cx="336" cy="288"/>
            </a:xfrm>
            <a:prstGeom prst="rect">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4</a:t>
              </a:r>
            </a:p>
          </p:txBody>
        </p:sp>
        <p:sp>
          <p:nvSpPr>
            <p:cNvPr id="9251" name="Line 47"/>
            <p:cNvSpPr>
              <a:spLocks noChangeShapeType="1"/>
            </p:cNvSpPr>
            <p:nvPr/>
          </p:nvSpPr>
          <p:spPr bwMode="auto">
            <a:xfrm>
              <a:off x="1968" y="2928"/>
              <a:ext cx="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52" name="Arc 48"/>
            <p:cNvSpPr>
              <a:spLocks/>
            </p:cNvSpPr>
            <p:nvPr/>
          </p:nvSpPr>
          <p:spPr bwMode="auto">
            <a:xfrm rot="10800000">
              <a:off x="1968" y="3168"/>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253" name="Line 49"/>
            <p:cNvSpPr>
              <a:spLocks noChangeShapeType="1"/>
            </p:cNvSpPr>
            <p:nvPr/>
          </p:nvSpPr>
          <p:spPr bwMode="auto">
            <a:xfrm>
              <a:off x="2160" y="3360"/>
              <a:ext cx="528" cy="0"/>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54" name="Arc 50"/>
            <p:cNvSpPr>
              <a:spLocks/>
            </p:cNvSpPr>
            <p:nvPr/>
          </p:nvSpPr>
          <p:spPr bwMode="auto">
            <a:xfrm rot="10800000">
              <a:off x="1968" y="3456"/>
              <a:ext cx="192" cy="19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9255" name="Line 51"/>
            <p:cNvSpPr>
              <a:spLocks noChangeShapeType="1"/>
            </p:cNvSpPr>
            <p:nvPr/>
          </p:nvSpPr>
          <p:spPr bwMode="auto">
            <a:xfrm>
              <a:off x="2160" y="3648"/>
              <a:ext cx="528"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56" name="Line 52"/>
            <p:cNvSpPr>
              <a:spLocks noChangeShapeType="1"/>
            </p:cNvSpPr>
            <p:nvPr/>
          </p:nvSpPr>
          <p:spPr bwMode="auto">
            <a:xfrm>
              <a:off x="1968" y="3168"/>
              <a:ext cx="0" cy="2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94637"/>
                                        </p:tgtEl>
                                        <p:attrNameLst>
                                          <p:attrName>style.visibility</p:attrName>
                                        </p:attrNameLst>
                                      </p:cBhvr>
                                      <p:to>
                                        <p:strVal val="visible"/>
                                      </p:to>
                                    </p:set>
                                    <p:animEffect transition="in" filter="wipe(up)">
                                      <p:cBhvr>
                                        <p:cTn id="7" dur="500"/>
                                        <p:tgtEl>
                                          <p:spTgt spid="494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データ参照</a:t>
            </a:r>
          </a:p>
        </p:txBody>
      </p:sp>
      <p:sp>
        <p:nvSpPr>
          <p:cNvPr id="5325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スカラー変数 </a:t>
            </a:r>
            <a:r>
              <a:rPr lang="en-US" altLang="ja-JP">
                <a:effectLst/>
              </a:rPr>
              <a:t>x </a:t>
            </a:r>
            <a:r>
              <a:rPr lang="ja-JP" altLang="en-US">
                <a:effectLst/>
              </a:rPr>
              <a:t>の参照</a:t>
            </a:r>
          </a:p>
          <a:p>
            <a:endParaRPr lang="ja-JP" altLang="en-US">
              <a:effectLst/>
            </a:endParaRPr>
          </a:p>
          <a:p>
            <a:endParaRPr lang="ja-JP" altLang="en-US">
              <a:effectLst/>
            </a:endParaRPr>
          </a:p>
          <a:p>
            <a:r>
              <a:rPr lang="ja-JP" altLang="en-US">
                <a:effectLst/>
              </a:rPr>
              <a:t>配列 </a:t>
            </a:r>
            <a:r>
              <a:rPr lang="en-US" altLang="ja-JP">
                <a:effectLst/>
              </a:rPr>
              <a:t>a [3] </a:t>
            </a:r>
            <a:r>
              <a:rPr lang="ja-JP" altLang="en-US">
                <a:effectLst/>
              </a:rPr>
              <a:t>の参照</a:t>
            </a:r>
          </a:p>
        </p:txBody>
      </p:sp>
      <p:grpSp>
        <p:nvGrpSpPr>
          <p:cNvPr id="583688" name="Group 8"/>
          <p:cNvGrpSpPr>
            <a:grpSpLocks/>
          </p:cNvGrpSpPr>
          <p:nvPr/>
        </p:nvGrpSpPr>
        <p:grpSpPr bwMode="auto">
          <a:xfrm>
            <a:off x="1371600" y="2438400"/>
            <a:ext cx="3657600" cy="1219200"/>
            <a:chOff x="1056" y="1536"/>
            <a:chExt cx="2304" cy="768"/>
          </a:xfrm>
        </p:grpSpPr>
        <p:sp>
          <p:nvSpPr>
            <p:cNvPr id="53262" name="Rectangle 4"/>
            <p:cNvSpPr>
              <a:spLocks noChangeArrowheads="1"/>
            </p:cNvSpPr>
            <p:nvPr/>
          </p:nvSpPr>
          <p:spPr bwMode="auto">
            <a:xfrm>
              <a:off x="1056" y="1872"/>
              <a:ext cx="2304"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x </a:t>
              </a:r>
              <a:r>
                <a:rPr lang="ja-JP" altLang="en-US" sz="2800" dirty="0"/>
                <a:t>のアドレス</a:t>
              </a:r>
            </a:p>
          </p:txBody>
        </p:sp>
        <p:sp>
          <p:nvSpPr>
            <p:cNvPr id="53263" name="Text Box 6"/>
            <p:cNvSpPr txBox="1">
              <a:spLocks noChangeArrowheads="1"/>
            </p:cNvSpPr>
            <p:nvPr/>
          </p:nvSpPr>
          <p:spPr bwMode="auto">
            <a:xfrm>
              <a:off x="1824" y="1536"/>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左辺値</a:t>
              </a:r>
            </a:p>
          </p:txBody>
        </p:sp>
      </p:grpSp>
      <p:grpSp>
        <p:nvGrpSpPr>
          <p:cNvPr id="583689" name="Group 9"/>
          <p:cNvGrpSpPr>
            <a:grpSpLocks/>
          </p:cNvGrpSpPr>
          <p:nvPr/>
        </p:nvGrpSpPr>
        <p:grpSpPr bwMode="auto">
          <a:xfrm>
            <a:off x="1371600" y="4191000"/>
            <a:ext cx="3657600" cy="2438400"/>
            <a:chOff x="1056" y="2640"/>
            <a:chExt cx="2304" cy="1536"/>
          </a:xfrm>
        </p:grpSpPr>
        <p:sp>
          <p:nvSpPr>
            <p:cNvPr id="53260" name="Rectangle 5"/>
            <p:cNvSpPr>
              <a:spLocks noChangeArrowheads="1"/>
            </p:cNvSpPr>
            <p:nvPr/>
          </p:nvSpPr>
          <p:spPr bwMode="auto">
            <a:xfrm>
              <a:off x="1056" y="2976"/>
              <a:ext cx="230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a:t>
              </a:r>
              <a:r>
                <a:rPr lang="ja-JP" altLang="en-US" sz="2800" dirty="0"/>
                <a:t>  </a:t>
              </a:r>
              <a:r>
                <a:rPr lang="en-US" altLang="ja-JP" sz="2800" dirty="0"/>
                <a:t>a[0] </a:t>
              </a:r>
              <a:r>
                <a:rPr lang="ja-JP" altLang="en-US" sz="2800" dirty="0"/>
                <a:t>のアドレス</a:t>
              </a:r>
            </a:p>
            <a:p>
              <a:pPr eaLnBrk="1" hangingPunct="1">
                <a:spcBef>
                  <a:spcPct val="0"/>
                </a:spcBef>
                <a:buClrTx/>
                <a:buSzTx/>
                <a:buFontTx/>
                <a:buNone/>
              </a:pPr>
              <a:r>
                <a:rPr lang="en-US" altLang="ja-JP" sz="2800" dirty="0"/>
                <a:t>PUSHI  3</a:t>
              </a:r>
              <a:endParaRPr lang="ja-JP" altLang="en-US" sz="2800" dirty="0"/>
            </a:p>
            <a:p>
              <a:pPr eaLnBrk="1" hangingPunct="1">
                <a:spcBef>
                  <a:spcPct val="0"/>
                </a:spcBef>
                <a:buClrTx/>
                <a:buSzTx/>
                <a:buFontTx/>
                <a:buNone/>
              </a:pPr>
              <a:r>
                <a:rPr lang="en-US" altLang="ja-JP" sz="2800" dirty="0"/>
                <a:t>ADD</a:t>
              </a:r>
            </a:p>
            <a:p>
              <a:pPr eaLnBrk="1" hangingPunct="1">
                <a:spcBef>
                  <a:spcPct val="0"/>
                </a:spcBef>
                <a:buClrTx/>
                <a:buSzTx/>
                <a:buFontTx/>
                <a:buNone/>
              </a:pPr>
              <a:endParaRPr lang="en-US" altLang="ja-JP" sz="2800" dirty="0"/>
            </a:p>
          </p:txBody>
        </p:sp>
        <p:sp>
          <p:nvSpPr>
            <p:cNvPr id="53261" name="Text Box 7"/>
            <p:cNvSpPr txBox="1">
              <a:spLocks noChangeArrowheads="1"/>
            </p:cNvSpPr>
            <p:nvPr/>
          </p:nvSpPr>
          <p:spPr bwMode="auto">
            <a:xfrm>
              <a:off x="1824" y="2640"/>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左辺値</a:t>
              </a:r>
            </a:p>
          </p:txBody>
        </p:sp>
      </p:grpSp>
      <p:grpSp>
        <p:nvGrpSpPr>
          <p:cNvPr id="583690" name="Group 10"/>
          <p:cNvGrpSpPr>
            <a:grpSpLocks/>
          </p:cNvGrpSpPr>
          <p:nvPr/>
        </p:nvGrpSpPr>
        <p:grpSpPr bwMode="auto">
          <a:xfrm>
            <a:off x="5257800" y="2438400"/>
            <a:ext cx="3657600" cy="1219200"/>
            <a:chOff x="1056" y="1536"/>
            <a:chExt cx="2304" cy="768"/>
          </a:xfrm>
        </p:grpSpPr>
        <p:sp>
          <p:nvSpPr>
            <p:cNvPr id="53258" name="Rectangle 11"/>
            <p:cNvSpPr>
              <a:spLocks noChangeArrowheads="1"/>
            </p:cNvSpPr>
            <p:nvPr/>
          </p:nvSpPr>
          <p:spPr bwMode="auto">
            <a:xfrm>
              <a:off x="1056" y="1872"/>
              <a:ext cx="2304" cy="43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  x </a:t>
              </a:r>
              <a:r>
                <a:rPr lang="ja-JP" altLang="en-US" sz="2800" dirty="0"/>
                <a:t>のアドレス</a:t>
              </a:r>
            </a:p>
          </p:txBody>
        </p:sp>
        <p:sp>
          <p:nvSpPr>
            <p:cNvPr id="53259" name="Text Box 12"/>
            <p:cNvSpPr txBox="1">
              <a:spLocks noChangeArrowheads="1"/>
            </p:cNvSpPr>
            <p:nvPr/>
          </p:nvSpPr>
          <p:spPr bwMode="auto">
            <a:xfrm>
              <a:off x="1824" y="1536"/>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右辺値</a:t>
              </a:r>
            </a:p>
          </p:txBody>
        </p:sp>
      </p:grpSp>
      <p:grpSp>
        <p:nvGrpSpPr>
          <p:cNvPr id="583693" name="Group 13"/>
          <p:cNvGrpSpPr>
            <a:grpSpLocks/>
          </p:cNvGrpSpPr>
          <p:nvPr/>
        </p:nvGrpSpPr>
        <p:grpSpPr bwMode="auto">
          <a:xfrm>
            <a:off x="5257800" y="4191000"/>
            <a:ext cx="3657600" cy="2438400"/>
            <a:chOff x="1056" y="2640"/>
            <a:chExt cx="2304" cy="1536"/>
          </a:xfrm>
        </p:grpSpPr>
        <p:sp>
          <p:nvSpPr>
            <p:cNvPr id="53256" name="Rectangle 14"/>
            <p:cNvSpPr>
              <a:spLocks noChangeArrowheads="1"/>
            </p:cNvSpPr>
            <p:nvPr/>
          </p:nvSpPr>
          <p:spPr bwMode="auto">
            <a:xfrm>
              <a:off x="1056" y="2976"/>
              <a:ext cx="2304" cy="1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a:t>
              </a:r>
              <a:r>
                <a:rPr lang="ja-JP" altLang="en-US" sz="2800" dirty="0"/>
                <a:t>  </a:t>
              </a:r>
              <a:r>
                <a:rPr lang="en-US" altLang="ja-JP" sz="2800" dirty="0"/>
                <a:t>a[0] </a:t>
              </a:r>
              <a:r>
                <a:rPr lang="ja-JP" altLang="en-US" sz="2800" dirty="0"/>
                <a:t>のアドレス</a:t>
              </a:r>
            </a:p>
            <a:p>
              <a:pPr eaLnBrk="1" hangingPunct="1">
                <a:spcBef>
                  <a:spcPct val="0"/>
                </a:spcBef>
                <a:buClrTx/>
                <a:buSzTx/>
                <a:buFontTx/>
                <a:buNone/>
              </a:pPr>
              <a:r>
                <a:rPr lang="en-US" altLang="ja-JP" sz="2800" dirty="0"/>
                <a:t>PUSHI  3</a:t>
              </a:r>
              <a:endParaRPr lang="ja-JP" altLang="en-US" sz="2800" dirty="0"/>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LOAD</a:t>
              </a:r>
            </a:p>
          </p:txBody>
        </p:sp>
        <p:sp>
          <p:nvSpPr>
            <p:cNvPr id="53257" name="Text Box 15"/>
            <p:cNvSpPr txBox="1">
              <a:spLocks noChangeArrowheads="1"/>
            </p:cNvSpPr>
            <p:nvPr/>
          </p:nvSpPr>
          <p:spPr bwMode="auto">
            <a:xfrm>
              <a:off x="1824" y="2640"/>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右辺値</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83688"/>
                                        </p:tgtEl>
                                        <p:attrNameLst>
                                          <p:attrName>style.visibility</p:attrName>
                                        </p:attrNameLst>
                                      </p:cBhvr>
                                      <p:to>
                                        <p:strVal val="visible"/>
                                      </p:to>
                                    </p:set>
                                    <p:animEffect transition="in" filter="checkerboard(across)">
                                      <p:cBhvr>
                                        <p:cTn id="7" dur="500"/>
                                        <p:tgtEl>
                                          <p:spTgt spid="5836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83690"/>
                                        </p:tgtEl>
                                        <p:attrNameLst>
                                          <p:attrName>style.visibility</p:attrName>
                                        </p:attrNameLst>
                                      </p:cBhvr>
                                      <p:to>
                                        <p:strVal val="visible"/>
                                      </p:to>
                                    </p:set>
                                    <p:animEffect transition="in" filter="checkerboard(across)">
                                      <p:cBhvr>
                                        <p:cTn id="12" dur="500"/>
                                        <p:tgtEl>
                                          <p:spTgt spid="5836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83689"/>
                                        </p:tgtEl>
                                        <p:attrNameLst>
                                          <p:attrName>style.visibility</p:attrName>
                                        </p:attrNameLst>
                                      </p:cBhvr>
                                      <p:to>
                                        <p:strVal val="visible"/>
                                      </p:to>
                                    </p:set>
                                    <p:animEffect transition="in" filter="checkerboard(across)">
                                      <p:cBhvr>
                                        <p:cTn id="17" dur="500"/>
                                        <p:tgtEl>
                                          <p:spTgt spid="5836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83693"/>
                                        </p:tgtEl>
                                        <p:attrNameLst>
                                          <p:attrName>style.visibility</p:attrName>
                                        </p:attrNameLst>
                                      </p:cBhvr>
                                      <p:to>
                                        <p:strVal val="visible"/>
                                      </p:to>
                                    </p:set>
                                    <p:animEffect transition="in" filter="checkerboard(across)">
                                      <p:cBhvr>
                                        <p:cTn id="22" dur="500"/>
                                        <p:tgtEl>
                                          <p:spTgt spid="583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代入のアセンブラコード</a:t>
            </a:r>
          </a:p>
        </p:txBody>
      </p:sp>
      <p:sp>
        <p:nvSpPr>
          <p:cNvPr id="58371" name="Text Box 4"/>
          <p:cNvSpPr txBox="1">
            <a:spLocks noChangeArrowheads="1"/>
          </p:cNvSpPr>
          <p:nvPr/>
        </p:nvSpPr>
        <p:spPr bwMode="auto">
          <a:xfrm>
            <a:off x="990600" y="1752600"/>
            <a:ext cx="8001000"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Expression&gt; ::= &lt;Exp&gt; [ “=” &lt;Expression&gt; ]</a:t>
            </a:r>
            <a:endParaRPr lang="en-US" altLang="ja-JP" baseline="-25000"/>
          </a:p>
        </p:txBody>
      </p:sp>
      <p:sp>
        <p:nvSpPr>
          <p:cNvPr id="590854" name="Rectangle 6"/>
          <p:cNvSpPr>
            <a:spLocks noChangeArrowheads="1"/>
          </p:cNvSpPr>
          <p:nvPr/>
        </p:nvSpPr>
        <p:spPr bwMode="auto">
          <a:xfrm>
            <a:off x="1828800" y="4648200"/>
            <a:ext cx="49530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 </a:t>
            </a:r>
            <a:r>
              <a:rPr lang="ja-JP" altLang="en-US" sz="2800"/>
              <a:t>のコード </a:t>
            </a:r>
            <a:r>
              <a:rPr lang="ja-JP" altLang="en-US" sz="2400"/>
              <a:t>(左辺値)</a:t>
            </a:r>
          </a:p>
          <a:p>
            <a:pPr eaLnBrk="1" hangingPunct="1">
              <a:spcBef>
                <a:spcPct val="0"/>
              </a:spcBef>
              <a:buClrTx/>
              <a:buSzTx/>
              <a:buFontTx/>
              <a:buNone/>
            </a:pPr>
            <a:r>
              <a:rPr lang="ja-JP" altLang="en-US" sz="2800"/>
              <a:t>&lt;</a:t>
            </a:r>
            <a:r>
              <a:rPr lang="en-US" altLang="ja-JP" sz="2800"/>
              <a:t>Expression&gt; </a:t>
            </a:r>
            <a:r>
              <a:rPr lang="ja-JP" altLang="en-US" sz="2800"/>
              <a:t>のコード </a:t>
            </a:r>
            <a:r>
              <a:rPr lang="ja-JP" altLang="en-US" sz="2400"/>
              <a:t>(右辺値</a:t>
            </a:r>
            <a:r>
              <a:rPr lang="ja-JP" altLang="en-US" sz="2800"/>
              <a:t>)</a:t>
            </a:r>
          </a:p>
          <a:p>
            <a:pPr eaLnBrk="1" hangingPunct="1">
              <a:spcBef>
                <a:spcPct val="0"/>
              </a:spcBef>
              <a:buClrTx/>
              <a:buSzTx/>
              <a:buFontTx/>
              <a:buNone/>
            </a:pPr>
            <a:r>
              <a:rPr lang="en-US" altLang="ja-JP" sz="2800"/>
              <a:t>ASSGN</a:t>
            </a:r>
          </a:p>
        </p:txBody>
      </p:sp>
      <p:sp>
        <p:nvSpPr>
          <p:cNvPr id="58373" name="Text Box 8"/>
          <p:cNvSpPr txBox="1">
            <a:spLocks noChangeArrowheads="1"/>
          </p:cNvSpPr>
          <p:nvPr/>
        </p:nvSpPr>
        <p:spPr bwMode="auto">
          <a:xfrm>
            <a:off x="1371600" y="4038600"/>
            <a:ext cx="7494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Expression&gt; </a:t>
            </a:r>
            <a:r>
              <a:rPr lang="ja-JP" altLang="en-US" sz="2800"/>
              <a:t>→ &lt;</a:t>
            </a:r>
            <a:r>
              <a:rPr lang="en-US" altLang="ja-JP" sz="2800"/>
              <a:t>Exp&gt; “=” &lt;Expression&gt; </a:t>
            </a:r>
            <a:r>
              <a:rPr lang="ja-JP" altLang="en-US" sz="2800"/>
              <a:t>の場合</a:t>
            </a:r>
          </a:p>
        </p:txBody>
      </p:sp>
      <p:sp>
        <p:nvSpPr>
          <p:cNvPr id="590857" name="Rectangle 9"/>
          <p:cNvSpPr>
            <a:spLocks noChangeArrowheads="1"/>
          </p:cNvSpPr>
          <p:nvPr/>
        </p:nvSpPr>
        <p:spPr bwMode="auto">
          <a:xfrm>
            <a:off x="1828800" y="3200400"/>
            <a:ext cx="4876800"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 </a:t>
            </a:r>
            <a:r>
              <a:rPr lang="ja-JP" altLang="en-US" sz="2800"/>
              <a:t>のコード </a:t>
            </a:r>
            <a:r>
              <a:rPr lang="ja-JP" altLang="en-US" sz="2400"/>
              <a:t>(右辺値)</a:t>
            </a:r>
            <a:endParaRPr lang="en-US" altLang="ja-JP" sz="2400"/>
          </a:p>
        </p:txBody>
      </p:sp>
      <p:sp>
        <p:nvSpPr>
          <p:cNvPr id="58375" name="Text Box 10"/>
          <p:cNvSpPr txBox="1">
            <a:spLocks noChangeArrowheads="1"/>
          </p:cNvSpPr>
          <p:nvPr/>
        </p:nvSpPr>
        <p:spPr bwMode="auto">
          <a:xfrm>
            <a:off x="1371600" y="2667000"/>
            <a:ext cx="48228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Expression&gt; </a:t>
            </a:r>
            <a:r>
              <a:rPr lang="ja-JP" altLang="en-US" sz="2800"/>
              <a:t>→ &lt;</a:t>
            </a:r>
            <a:r>
              <a:rPr lang="en-US" altLang="ja-JP" sz="2800"/>
              <a:t>Exp&gt; </a:t>
            </a:r>
            <a:r>
              <a:rPr lang="ja-JP" altLang="en-US" sz="2800"/>
              <a:t>の場合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0857"/>
                                        </p:tgtEl>
                                        <p:attrNameLst>
                                          <p:attrName>style.visibility</p:attrName>
                                        </p:attrNameLst>
                                      </p:cBhvr>
                                      <p:to>
                                        <p:strVal val="visible"/>
                                      </p:to>
                                    </p:set>
                                    <p:animEffect transition="in" filter="checkerboard(across)">
                                      <p:cBhvr>
                                        <p:cTn id="7" dur="500"/>
                                        <p:tgtEl>
                                          <p:spTgt spid="5908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0854"/>
                                        </p:tgtEl>
                                        <p:attrNameLst>
                                          <p:attrName>style.visibility</p:attrName>
                                        </p:attrNameLst>
                                      </p:cBhvr>
                                      <p:to>
                                        <p:strVal val="visible"/>
                                      </p:to>
                                    </p:set>
                                    <p:animEffect transition="in" filter="checkerboard(across)">
                                      <p:cBhvr>
                                        <p:cTn id="12" dur="500"/>
                                        <p:tgtEl>
                                          <p:spTgt spid="590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54" grpId="0" animBg="1" autoUpdateAnimBg="0"/>
      <p:bldP spid="590857"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代入のアセンブラコード</a:t>
            </a:r>
          </a:p>
        </p:txBody>
      </p:sp>
      <p:sp>
        <p:nvSpPr>
          <p:cNvPr id="59395" name="Text Box 3"/>
          <p:cNvSpPr txBox="1">
            <a:spLocks noChangeArrowheads="1"/>
          </p:cNvSpPr>
          <p:nvPr/>
        </p:nvSpPr>
        <p:spPr bwMode="auto">
          <a:xfrm>
            <a:off x="1447800" y="1524000"/>
            <a:ext cx="1387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a:t>
            </a:r>
            <a:r>
              <a:rPr lang="ja-JP" altLang="en-US" sz="2800">
                <a:solidFill>
                  <a:srgbClr val="CCFF99"/>
                </a:solidFill>
              </a:rPr>
              <a:t> </a:t>
            </a:r>
            <a:r>
              <a:rPr lang="en-US" altLang="ja-JP" sz="2800">
                <a:solidFill>
                  <a:srgbClr val="CCFF99"/>
                </a:solidFill>
              </a:rPr>
              <a:t>i</a:t>
            </a:r>
            <a:r>
              <a:rPr lang="en-US" altLang="ja-JP" sz="2800"/>
              <a:t> = </a:t>
            </a:r>
            <a:r>
              <a:rPr lang="en-US" altLang="ja-JP" sz="2800">
                <a:solidFill>
                  <a:schemeClr val="accent1"/>
                </a:solidFill>
              </a:rPr>
              <a:t>j</a:t>
            </a:r>
          </a:p>
        </p:txBody>
      </p:sp>
      <p:sp>
        <p:nvSpPr>
          <p:cNvPr id="598020" name="Rectangle 4"/>
          <p:cNvSpPr>
            <a:spLocks noChangeArrowheads="1"/>
          </p:cNvSpPr>
          <p:nvPr/>
        </p:nvSpPr>
        <p:spPr bwMode="auto">
          <a:xfrm>
            <a:off x="2133600" y="2209800"/>
            <a:ext cx="1676400" cy="1600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solidFill>
                  <a:srgbClr val="CCFF99"/>
                </a:solidFill>
              </a:rPr>
              <a:t>PUSHI  0</a:t>
            </a:r>
          </a:p>
          <a:p>
            <a:pPr eaLnBrk="1" hangingPunct="1">
              <a:spcBef>
                <a:spcPct val="0"/>
              </a:spcBef>
              <a:buClrTx/>
              <a:buSzTx/>
              <a:buFontTx/>
              <a:buNone/>
            </a:pPr>
            <a:r>
              <a:rPr lang="en-US" altLang="ja-JP" sz="2800">
                <a:solidFill>
                  <a:schemeClr val="accent1"/>
                </a:solidFill>
              </a:rPr>
              <a:t>PUSH   1</a:t>
            </a:r>
          </a:p>
          <a:p>
            <a:pPr eaLnBrk="1" hangingPunct="1">
              <a:spcBef>
                <a:spcPct val="0"/>
              </a:spcBef>
              <a:buClrTx/>
              <a:buSzTx/>
              <a:buFontTx/>
              <a:buNone/>
            </a:pPr>
            <a:r>
              <a:rPr lang="en-US" altLang="ja-JP" sz="2800"/>
              <a:t>ASSGN</a:t>
            </a:r>
          </a:p>
        </p:txBody>
      </p:sp>
      <p:sp>
        <p:nvSpPr>
          <p:cNvPr id="598021" name="Text Box 5"/>
          <p:cNvSpPr txBox="1">
            <a:spLocks noChangeArrowheads="1"/>
          </p:cNvSpPr>
          <p:nvPr/>
        </p:nvSpPr>
        <p:spPr bwMode="auto">
          <a:xfrm>
            <a:off x="6705600" y="1524000"/>
            <a:ext cx="1323096"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solidFill>
                  <a:srgbClr val="CCFF99"/>
                </a:solidFill>
              </a:rPr>
              <a:t>i</a:t>
            </a:r>
            <a:r>
              <a:rPr lang="en-US" altLang="ja-JP" sz="2800" dirty="0"/>
              <a:t> </a:t>
            </a:r>
            <a:r>
              <a:rPr lang="en-US" altLang="ja-JP" sz="2800" dirty="0">
                <a:solidFill>
                  <a:srgbClr val="FFFF99"/>
                </a:solidFill>
              </a:rPr>
              <a:t>=</a:t>
            </a:r>
            <a:r>
              <a:rPr lang="en-US" altLang="ja-JP" sz="2800" dirty="0"/>
              <a:t> </a:t>
            </a:r>
            <a:r>
              <a:rPr lang="en-US" altLang="ja-JP" sz="2800" dirty="0">
                <a:solidFill>
                  <a:schemeClr val="accent1"/>
                </a:solidFill>
              </a:rPr>
              <a:t>j</a:t>
            </a:r>
            <a:r>
              <a:rPr lang="en-US" altLang="ja-JP" sz="2800" dirty="0"/>
              <a:t> </a:t>
            </a:r>
            <a:r>
              <a:rPr lang="en-US" altLang="ja-JP" sz="2800" dirty="0">
                <a:solidFill>
                  <a:srgbClr val="FFCCFF"/>
                </a:solidFill>
              </a:rPr>
              <a:t>=</a:t>
            </a:r>
            <a:r>
              <a:rPr lang="en-US" altLang="ja-JP" sz="2800" dirty="0"/>
              <a:t> k</a:t>
            </a:r>
          </a:p>
        </p:txBody>
      </p:sp>
      <p:sp>
        <p:nvSpPr>
          <p:cNvPr id="598022" name="Rectangle 6"/>
          <p:cNvSpPr>
            <a:spLocks noChangeArrowheads="1"/>
          </p:cNvSpPr>
          <p:nvPr/>
        </p:nvSpPr>
        <p:spPr bwMode="auto">
          <a:xfrm>
            <a:off x="6934200" y="2209800"/>
            <a:ext cx="1676400" cy="2438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solidFill>
                  <a:srgbClr val="CCFF99"/>
                </a:solidFill>
              </a:rPr>
              <a:t>PUSHI  0</a:t>
            </a:r>
          </a:p>
          <a:p>
            <a:pPr eaLnBrk="1" hangingPunct="1">
              <a:spcBef>
                <a:spcPct val="0"/>
              </a:spcBef>
              <a:buClrTx/>
              <a:buSzTx/>
              <a:buFontTx/>
              <a:buNone/>
            </a:pPr>
            <a:r>
              <a:rPr lang="en-US" altLang="ja-JP" sz="2800" dirty="0">
                <a:solidFill>
                  <a:schemeClr val="accent1"/>
                </a:solidFill>
              </a:rPr>
              <a:t>PUSHI  1</a:t>
            </a:r>
          </a:p>
          <a:p>
            <a:pPr eaLnBrk="1" hangingPunct="1">
              <a:spcBef>
                <a:spcPct val="0"/>
              </a:spcBef>
              <a:buClrTx/>
              <a:buSzTx/>
              <a:buFontTx/>
              <a:buNone/>
            </a:pPr>
            <a:r>
              <a:rPr lang="en-US" altLang="ja-JP" sz="2800" dirty="0"/>
              <a:t>PUSH   2</a:t>
            </a:r>
          </a:p>
          <a:p>
            <a:pPr eaLnBrk="1" hangingPunct="1">
              <a:spcBef>
                <a:spcPct val="0"/>
              </a:spcBef>
              <a:buClrTx/>
              <a:buSzTx/>
              <a:buFontTx/>
              <a:buNone/>
            </a:pPr>
            <a:r>
              <a:rPr lang="en-US" altLang="ja-JP" sz="2800" dirty="0">
                <a:solidFill>
                  <a:srgbClr val="FFCCFF"/>
                </a:solidFill>
              </a:rPr>
              <a:t>ASSGN</a:t>
            </a:r>
          </a:p>
          <a:p>
            <a:pPr eaLnBrk="1" hangingPunct="1">
              <a:spcBef>
                <a:spcPct val="0"/>
              </a:spcBef>
              <a:buClrTx/>
              <a:buSzTx/>
              <a:buFontTx/>
              <a:buNone/>
            </a:pPr>
            <a:r>
              <a:rPr lang="en-US" altLang="ja-JP" sz="2800" dirty="0">
                <a:solidFill>
                  <a:srgbClr val="FFFF99"/>
                </a:solidFill>
              </a:rPr>
              <a:t>ASSGN</a:t>
            </a:r>
          </a:p>
        </p:txBody>
      </p:sp>
      <p:sp>
        <p:nvSpPr>
          <p:cNvPr id="598023" name="Text Box 7"/>
          <p:cNvSpPr txBox="1">
            <a:spLocks noChangeArrowheads="1"/>
          </p:cNvSpPr>
          <p:nvPr/>
        </p:nvSpPr>
        <p:spPr bwMode="auto">
          <a:xfrm>
            <a:off x="4343400" y="1524000"/>
            <a:ext cx="2081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solidFill>
                  <a:srgbClr val="CCFF99"/>
                </a:solidFill>
              </a:rPr>
              <a:t>a[10]</a:t>
            </a:r>
            <a:r>
              <a:rPr lang="en-US" altLang="ja-JP" sz="2800"/>
              <a:t> = </a:t>
            </a:r>
            <a:r>
              <a:rPr lang="en-US" altLang="ja-JP" sz="2800">
                <a:solidFill>
                  <a:schemeClr val="accent1"/>
                </a:solidFill>
              </a:rPr>
              <a:t>b[20]</a:t>
            </a:r>
          </a:p>
        </p:txBody>
      </p:sp>
      <p:sp>
        <p:nvSpPr>
          <p:cNvPr id="598024" name="Rectangle 8"/>
          <p:cNvSpPr>
            <a:spLocks noChangeArrowheads="1"/>
          </p:cNvSpPr>
          <p:nvPr/>
        </p:nvSpPr>
        <p:spPr bwMode="auto">
          <a:xfrm>
            <a:off x="4572000" y="2209800"/>
            <a:ext cx="16764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solidFill>
                  <a:srgbClr val="CCFF99"/>
                </a:solidFill>
              </a:rPr>
              <a:t>PUSHI  3</a:t>
            </a:r>
          </a:p>
          <a:p>
            <a:pPr eaLnBrk="1" hangingPunct="1">
              <a:spcBef>
                <a:spcPct val="0"/>
              </a:spcBef>
              <a:buClrTx/>
              <a:buSzTx/>
              <a:buFontTx/>
              <a:buNone/>
            </a:pPr>
            <a:r>
              <a:rPr lang="en-US" altLang="ja-JP" sz="2800">
                <a:solidFill>
                  <a:srgbClr val="CCFF99"/>
                </a:solidFill>
              </a:rPr>
              <a:t>PUSHI 10</a:t>
            </a:r>
          </a:p>
          <a:p>
            <a:pPr eaLnBrk="1" hangingPunct="1">
              <a:spcBef>
                <a:spcPct val="0"/>
              </a:spcBef>
              <a:buClrTx/>
              <a:buSzTx/>
              <a:buFontTx/>
              <a:buNone/>
            </a:pPr>
            <a:r>
              <a:rPr lang="en-US" altLang="ja-JP" sz="2800">
                <a:solidFill>
                  <a:srgbClr val="CCFF99"/>
                </a:solidFill>
              </a:rPr>
              <a:t>ADD</a:t>
            </a:r>
          </a:p>
          <a:p>
            <a:pPr eaLnBrk="1" hangingPunct="1">
              <a:spcBef>
                <a:spcPct val="0"/>
              </a:spcBef>
              <a:buClrTx/>
              <a:buSzTx/>
              <a:buFontTx/>
              <a:buNone/>
            </a:pPr>
            <a:r>
              <a:rPr lang="en-US" altLang="ja-JP" sz="2800">
                <a:solidFill>
                  <a:schemeClr val="accent1"/>
                </a:solidFill>
              </a:rPr>
              <a:t>PUSHI 23</a:t>
            </a:r>
          </a:p>
          <a:p>
            <a:pPr eaLnBrk="1" hangingPunct="1">
              <a:spcBef>
                <a:spcPct val="0"/>
              </a:spcBef>
              <a:buClrTx/>
              <a:buSzTx/>
              <a:buFontTx/>
              <a:buNone/>
            </a:pPr>
            <a:r>
              <a:rPr lang="en-US" altLang="ja-JP" sz="2800">
                <a:solidFill>
                  <a:schemeClr val="accent1"/>
                </a:solidFill>
              </a:rPr>
              <a:t>PUSHI 20</a:t>
            </a:r>
          </a:p>
          <a:p>
            <a:pPr eaLnBrk="1" hangingPunct="1">
              <a:spcBef>
                <a:spcPct val="0"/>
              </a:spcBef>
              <a:buClrTx/>
              <a:buSzTx/>
              <a:buFontTx/>
              <a:buNone/>
            </a:pPr>
            <a:r>
              <a:rPr lang="en-US" altLang="ja-JP" sz="2800">
                <a:solidFill>
                  <a:schemeClr val="accent1"/>
                </a:solidFill>
              </a:rPr>
              <a:t>ADD</a:t>
            </a:r>
          </a:p>
          <a:p>
            <a:pPr eaLnBrk="1" hangingPunct="1">
              <a:spcBef>
                <a:spcPct val="0"/>
              </a:spcBef>
              <a:buClrTx/>
              <a:buSzTx/>
              <a:buFontTx/>
              <a:buNone/>
            </a:pPr>
            <a:r>
              <a:rPr lang="en-US" altLang="ja-JP" sz="2800">
                <a:solidFill>
                  <a:schemeClr val="accent1"/>
                </a:solidFill>
              </a:rPr>
              <a:t>LOAD</a:t>
            </a:r>
          </a:p>
          <a:p>
            <a:pPr eaLnBrk="1" hangingPunct="1">
              <a:spcBef>
                <a:spcPct val="0"/>
              </a:spcBef>
              <a:buClrTx/>
              <a:buSzTx/>
              <a:buFontTx/>
              <a:buNone/>
            </a:pPr>
            <a:r>
              <a:rPr lang="en-US" altLang="ja-JP" sz="2800"/>
              <a:t>ASSGN</a:t>
            </a:r>
          </a:p>
        </p:txBody>
      </p:sp>
      <p:graphicFrame>
        <p:nvGraphicFramePr>
          <p:cNvPr id="598070" name="Group 54"/>
          <p:cNvGraphicFramePr>
            <a:graphicFrameLocks noGrp="1"/>
          </p:cNvGraphicFramePr>
          <p:nvPr/>
        </p:nvGraphicFramePr>
        <p:xfrm>
          <a:off x="228600" y="3962400"/>
          <a:ext cx="4038600" cy="2743200"/>
        </p:xfrm>
        <a:graphic>
          <a:graphicData uri="http://schemas.openxmlformats.org/drawingml/2006/table">
            <a:tbl>
              <a:tblPr/>
              <a:tblGrid>
                <a:gridCol w="9144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123950">
                  <a:extLst>
                    <a:ext uri="{9D8B030D-6E8A-4147-A177-3AD203B41FA5}">
                      <a16:colId xmlns:a16="http://schemas.microsoft.com/office/drawing/2014/main" val="20002"/>
                    </a:ext>
                  </a:extLst>
                </a:gridCol>
                <a:gridCol w="1009650">
                  <a:extLst>
                    <a:ext uri="{9D8B030D-6E8A-4147-A177-3AD203B41FA5}">
                      <a16:colId xmlns:a16="http://schemas.microsoft.com/office/drawing/2014/main" val="20003"/>
                    </a:ext>
                  </a:extLst>
                </a:gridCol>
              </a:tblGrid>
              <a:tr h="3397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名前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サイズ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81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81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9725">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81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81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98071" name="AutoShape 55"/>
          <p:cNvSpPr>
            <a:spLocks noChangeArrowheads="1"/>
          </p:cNvSpPr>
          <p:nvPr/>
        </p:nvSpPr>
        <p:spPr bwMode="auto">
          <a:xfrm>
            <a:off x="228600" y="2286000"/>
            <a:ext cx="1752600" cy="381000"/>
          </a:xfrm>
          <a:prstGeom prst="wedgeRoundRectCallout">
            <a:avLst>
              <a:gd name="adj1" fmla="val 59241"/>
              <a:gd name="adj2" fmla="val 2583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400"/>
              <a:t>i </a:t>
            </a:r>
            <a:r>
              <a:rPr lang="ja-JP" altLang="en-US" sz="2400"/>
              <a:t>の左辺値</a:t>
            </a:r>
          </a:p>
        </p:txBody>
      </p:sp>
      <p:sp>
        <p:nvSpPr>
          <p:cNvPr id="598072" name="AutoShape 56"/>
          <p:cNvSpPr>
            <a:spLocks noChangeArrowheads="1"/>
          </p:cNvSpPr>
          <p:nvPr/>
        </p:nvSpPr>
        <p:spPr bwMode="auto">
          <a:xfrm>
            <a:off x="228600" y="2895600"/>
            <a:ext cx="1752600" cy="381000"/>
          </a:xfrm>
          <a:prstGeom prst="wedgeRoundRectCallout">
            <a:avLst>
              <a:gd name="adj1" fmla="val 61866"/>
              <a:gd name="adj2" fmla="val -1416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400"/>
              <a:t>j </a:t>
            </a:r>
            <a:r>
              <a:rPr lang="ja-JP" altLang="en-US" sz="2400"/>
              <a:t>の右辺値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8020"/>
                                        </p:tgtEl>
                                        <p:attrNameLst>
                                          <p:attrName>style.visibility</p:attrName>
                                        </p:attrNameLst>
                                      </p:cBhvr>
                                      <p:to>
                                        <p:strVal val="visible"/>
                                      </p:to>
                                    </p:set>
                                    <p:animEffect transition="in" filter="checkerboard(across)">
                                      <p:cBhvr>
                                        <p:cTn id="7" dur="500"/>
                                        <p:tgtEl>
                                          <p:spTgt spid="5980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8071"/>
                                        </p:tgtEl>
                                        <p:attrNameLst>
                                          <p:attrName>style.visibility</p:attrName>
                                        </p:attrNameLst>
                                      </p:cBhvr>
                                      <p:to>
                                        <p:strVal val="visible"/>
                                      </p:to>
                                    </p:set>
                                    <p:animEffect transition="in" filter="checkerboard(across)">
                                      <p:cBhvr>
                                        <p:cTn id="12" dur="500"/>
                                        <p:tgtEl>
                                          <p:spTgt spid="5980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8072"/>
                                        </p:tgtEl>
                                        <p:attrNameLst>
                                          <p:attrName>style.visibility</p:attrName>
                                        </p:attrNameLst>
                                      </p:cBhvr>
                                      <p:to>
                                        <p:strVal val="visible"/>
                                      </p:to>
                                    </p:set>
                                    <p:animEffect transition="in" filter="checkerboard(across)">
                                      <p:cBhvr>
                                        <p:cTn id="17" dur="500"/>
                                        <p:tgtEl>
                                          <p:spTgt spid="5980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98023"/>
                                        </p:tgtEl>
                                        <p:attrNameLst>
                                          <p:attrName>style.visibility</p:attrName>
                                        </p:attrNameLst>
                                      </p:cBhvr>
                                      <p:to>
                                        <p:strVal val="visible"/>
                                      </p:to>
                                    </p:set>
                                    <p:animEffect transition="in" filter="checkerboard(across)">
                                      <p:cBhvr>
                                        <p:cTn id="22" dur="500"/>
                                        <p:tgtEl>
                                          <p:spTgt spid="5980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98024"/>
                                        </p:tgtEl>
                                        <p:attrNameLst>
                                          <p:attrName>style.visibility</p:attrName>
                                        </p:attrNameLst>
                                      </p:cBhvr>
                                      <p:to>
                                        <p:strVal val="visible"/>
                                      </p:to>
                                    </p:set>
                                    <p:animEffect transition="in" filter="checkerboard(across)">
                                      <p:cBhvr>
                                        <p:cTn id="27" dur="500"/>
                                        <p:tgtEl>
                                          <p:spTgt spid="5980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98021"/>
                                        </p:tgtEl>
                                        <p:attrNameLst>
                                          <p:attrName>style.visibility</p:attrName>
                                        </p:attrNameLst>
                                      </p:cBhvr>
                                      <p:to>
                                        <p:strVal val="visible"/>
                                      </p:to>
                                    </p:set>
                                    <p:animEffect transition="in" filter="checkerboard(across)">
                                      <p:cBhvr>
                                        <p:cTn id="32" dur="500"/>
                                        <p:tgtEl>
                                          <p:spTgt spid="5980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98022"/>
                                        </p:tgtEl>
                                        <p:attrNameLst>
                                          <p:attrName>style.visibility</p:attrName>
                                        </p:attrNameLst>
                                      </p:cBhvr>
                                      <p:to>
                                        <p:strVal val="visible"/>
                                      </p:to>
                                    </p:set>
                                    <p:animEffect transition="in" filter="checkerboard(across)">
                                      <p:cBhvr>
                                        <p:cTn id="37" dur="500"/>
                                        <p:tgtEl>
                                          <p:spTgt spid="598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20" grpId="0" animBg="1" autoUpdateAnimBg="0"/>
      <p:bldP spid="598021" grpId="0" autoUpdateAnimBg="0"/>
      <p:bldP spid="598022" grpId="0" animBg="1" autoUpdateAnimBg="0"/>
      <p:bldP spid="598023" grpId="0" autoUpdateAnimBg="0"/>
      <p:bldP spid="598024" grpId="0" animBg="1" autoUpdateAnimBg="0"/>
      <p:bldP spid="598071" grpId="0" animBg="1" autoUpdateAnimBg="0"/>
      <p:bldP spid="598072"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sp>
        <p:nvSpPr>
          <p:cNvPr id="60419" name="Text Box 4"/>
          <p:cNvSpPr txBox="1">
            <a:spLocks noChangeArrowheads="1"/>
          </p:cNvSpPr>
          <p:nvPr/>
        </p:nvSpPr>
        <p:spPr bwMode="auto">
          <a:xfrm>
            <a:off x="1295400" y="152400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LFactor&gt; ::= &lt;Exp&gt;</a:t>
            </a:r>
            <a:r>
              <a:rPr lang="en-US" altLang="ja-JP" baseline="-25000"/>
              <a:t>1</a:t>
            </a:r>
            <a:r>
              <a:rPr lang="en-US" altLang="ja-JP"/>
              <a:t> “==” &lt;Exp&gt;</a:t>
            </a:r>
            <a:r>
              <a:rPr lang="en-US" altLang="ja-JP" baseline="-25000"/>
              <a:t>2</a:t>
            </a:r>
          </a:p>
        </p:txBody>
      </p:sp>
      <p:sp>
        <p:nvSpPr>
          <p:cNvPr id="599045" name="Rectangle 5"/>
          <p:cNvSpPr>
            <a:spLocks noChangeArrowheads="1"/>
          </p:cNvSpPr>
          <p:nvPr/>
        </p:nvSpPr>
        <p:spPr bwMode="auto">
          <a:xfrm>
            <a:off x="1752600" y="2667000"/>
            <a:ext cx="55626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&lt;</a:t>
            </a:r>
            <a:r>
              <a:rPr lang="en-US" altLang="ja-JP" sz="2800"/>
              <a:t>Exp&gt;</a:t>
            </a:r>
            <a:r>
              <a:rPr lang="en-US" altLang="ja-JP" sz="2800" baseline="-25000"/>
              <a:t>1</a:t>
            </a:r>
            <a:r>
              <a:rPr lang="en-US" altLang="ja-JP" sz="2800"/>
              <a:t> </a:t>
            </a:r>
            <a:r>
              <a:rPr lang="ja-JP" altLang="en-US" sz="2800"/>
              <a:t>のコード </a:t>
            </a:r>
            <a:r>
              <a:rPr lang="ja-JP" altLang="en-US" sz="2400"/>
              <a:t>(右辺値</a:t>
            </a:r>
            <a:r>
              <a:rPr lang="ja-JP" altLang="en-US" sz="2800"/>
              <a:t>)</a:t>
            </a:r>
          </a:p>
          <a:p>
            <a:pPr eaLnBrk="1" hangingPunct="1">
              <a:spcBef>
                <a:spcPct val="0"/>
              </a:spcBef>
              <a:buClrTx/>
              <a:buSzTx/>
              <a:buFontTx/>
              <a:buNone/>
            </a:pPr>
            <a:r>
              <a:rPr lang="ja-JP" altLang="en-US" sz="2800"/>
              <a:t>        &lt;</a:t>
            </a:r>
            <a:r>
              <a:rPr lang="en-US" altLang="ja-JP" sz="2800"/>
              <a:t>Exp&gt;</a:t>
            </a:r>
            <a:r>
              <a:rPr lang="en-US" altLang="ja-JP" sz="2800" baseline="-25000"/>
              <a:t>2</a:t>
            </a:r>
            <a:r>
              <a:rPr lang="en-US" altLang="ja-JP" sz="2800"/>
              <a:t> </a:t>
            </a:r>
            <a:r>
              <a:rPr lang="ja-JP" altLang="en-US" sz="2800"/>
              <a:t>のコード </a:t>
            </a:r>
            <a:r>
              <a:rPr lang="ja-JP" altLang="en-US" sz="2400"/>
              <a:t>(右辺値)</a:t>
            </a:r>
          </a:p>
          <a:p>
            <a:pPr eaLnBrk="1" hangingPunct="1">
              <a:spcBef>
                <a:spcPct val="0"/>
              </a:spcBef>
              <a:buClrTx/>
              <a:buSzTx/>
              <a:buFontTx/>
              <a:buNone/>
            </a:pPr>
            <a:r>
              <a:rPr lang="en-US" altLang="ja-JP" sz="2800"/>
              <a:t>        COMP</a:t>
            </a:r>
          </a:p>
          <a:p>
            <a:pPr eaLnBrk="1" hangingPunct="1">
              <a:spcBef>
                <a:spcPct val="0"/>
              </a:spcBef>
              <a:buClrTx/>
              <a:buSzTx/>
              <a:buFontTx/>
              <a:buNone/>
            </a:pPr>
            <a:r>
              <a:rPr lang="en-US" altLang="ja-JP" sz="2800"/>
              <a:t>        BEQ     (L1)</a:t>
            </a:r>
          </a:p>
          <a:p>
            <a:pPr eaLnBrk="1" hangingPunct="1">
              <a:spcBef>
                <a:spcPct val="0"/>
              </a:spcBef>
              <a:buClrTx/>
              <a:buSzTx/>
              <a:buFontTx/>
              <a:buNone/>
            </a:pPr>
            <a:r>
              <a:rPr lang="en-US" altLang="ja-JP" sz="2800"/>
              <a:t>        PUSHI 0</a:t>
            </a:r>
          </a:p>
          <a:p>
            <a:pPr eaLnBrk="1" hangingPunct="1">
              <a:spcBef>
                <a:spcPct val="0"/>
              </a:spcBef>
              <a:buClrTx/>
              <a:buSzTx/>
              <a:buFontTx/>
              <a:buNone/>
            </a:pPr>
            <a:r>
              <a:rPr lang="en-US" altLang="ja-JP" sz="2800"/>
              <a:t>        JUMP   (L2)</a:t>
            </a:r>
          </a:p>
          <a:p>
            <a:pPr eaLnBrk="1" hangingPunct="1">
              <a:spcBef>
                <a:spcPct val="0"/>
              </a:spcBef>
              <a:buClrTx/>
              <a:buSzTx/>
              <a:buFontTx/>
              <a:buNone/>
            </a:pPr>
            <a:r>
              <a:rPr lang="en-US" altLang="ja-JP" sz="2800"/>
              <a:t>(L1) PUSHI 1</a:t>
            </a:r>
          </a:p>
          <a:p>
            <a:pPr eaLnBrk="1" hangingPunct="1">
              <a:spcBef>
                <a:spcPct val="0"/>
              </a:spcBef>
              <a:buClrTx/>
              <a:buSzTx/>
              <a:buFontTx/>
              <a:buNone/>
            </a:pPr>
            <a:r>
              <a:rPr lang="en-US" altLang="ja-JP" sz="2800"/>
              <a:t>(L2)  </a:t>
            </a:r>
          </a:p>
          <a:p>
            <a:pPr eaLnBrk="1" hangingPunct="1">
              <a:spcBef>
                <a:spcPct val="0"/>
              </a:spcBef>
              <a:buClrTx/>
              <a:buSzTx/>
              <a:buFontTx/>
              <a:buNone/>
            </a:pPr>
            <a:endParaRPr lang="en-US" altLang="ja-JP" sz="2800"/>
          </a:p>
        </p:txBody>
      </p:sp>
      <p:sp useBgFill="1">
        <p:nvSpPr>
          <p:cNvPr id="599046" name="AutoShape 6"/>
          <p:cNvSpPr>
            <a:spLocks noChangeArrowheads="1"/>
          </p:cNvSpPr>
          <p:nvPr/>
        </p:nvSpPr>
        <p:spPr bwMode="auto">
          <a:xfrm>
            <a:off x="5105400" y="4038600"/>
            <a:ext cx="3352800" cy="609600"/>
          </a:xfrm>
          <a:prstGeom prst="wedgeRoundRectCallout">
            <a:avLst>
              <a:gd name="adj1" fmla="val -71306"/>
              <a:gd name="adj2" fmla="val -755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3番地先へジャンプ</a:t>
            </a:r>
            <a:endParaRPr lang="en-US" altLang="ja-JP" sz="2800"/>
          </a:p>
        </p:txBody>
      </p:sp>
      <p:sp useBgFill="1">
        <p:nvSpPr>
          <p:cNvPr id="599047" name="AutoShape 7"/>
          <p:cNvSpPr>
            <a:spLocks noChangeArrowheads="1"/>
          </p:cNvSpPr>
          <p:nvPr/>
        </p:nvSpPr>
        <p:spPr bwMode="auto">
          <a:xfrm>
            <a:off x="5105400" y="4724400"/>
            <a:ext cx="3352800" cy="609600"/>
          </a:xfrm>
          <a:prstGeom prst="wedgeRoundRectCallout">
            <a:avLst>
              <a:gd name="adj1" fmla="val -69981"/>
              <a:gd name="adj2" fmla="val 989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2番地先へジャンプ</a:t>
            </a:r>
            <a:endParaRPr lang="en-US" altLang="ja-JP" sz="2800"/>
          </a:p>
        </p:txBody>
      </p:sp>
      <p:sp>
        <p:nvSpPr>
          <p:cNvPr id="599048" name="Text Box 8"/>
          <p:cNvSpPr txBox="1">
            <a:spLocks noChangeArrowheads="1"/>
          </p:cNvSpPr>
          <p:nvPr/>
        </p:nvSpPr>
        <p:spPr bwMode="auto">
          <a:xfrm>
            <a:off x="3352800" y="2057400"/>
            <a:ext cx="4264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a:t>
            </a:r>
            <a:r>
              <a:rPr lang="en-US" altLang="ja-JP" sz="2800" baseline="-25000"/>
              <a:t>1</a:t>
            </a:r>
            <a:r>
              <a:rPr lang="en-US" altLang="ja-JP" sz="2800"/>
              <a:t> == &lt;Exp&gt;</a:t>
            </a:r>
            <a:r>
              <a:rPr lang="en-US" altLang="ja-JP" sz="2800" baseline="-25000"/>
              <a:t>2</a:t>
            </a:r>
            <a:r>
              <a:rPr lang="en-US" altLang="ja-JP" sz="2800"/>
              <a:t> </a:t>
            </a:r>
            <a:r>
              <a:rPr lang="ja-JP" altLang="en-US" sz="2800"/>
              <a:t>ならば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9048"/>
                                        </p:tgtEl>
                                        <p:attrNameLst>
                                          <p:attrName>style.visibility</p:attrName>
                                        </p:attrNameLst>
                                      </p:cBhvr>
                                      <p:to>
                                        <p:strVal val="visible"/>
                                      </p:to>
                                    </p:set>
                                    <p:animEffect transition="in" filter="checkerboard(across)">
                                      <p:cBhvr>
                                        <p:cTn id="7" dur="500"/>
                                        <p:tgtEl>
                                          <p:spTgt spid="5990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9045"/>
                                        </p:tgtEl>
                                        <p:attrNameLst>
                                          <p:attrName>style.visibility</p:attrName>
                                        </p:attrNameLst>
                                      </p:cBhvr>
                                      <p:to>
                                        <p:strVal val="visible"/>
                                      </p:to>
                                    </p:set>
                                    <p:animEffect transition="in" filter="checkerboard(across)">
                                      <p:cBhvr>
                                        <p:cTn id="12" dur="500"/>
                                        <p:tgtEl>
                                          <p:spTgt spid="5990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9046"/>
                                        </p:tgtEl>
                                        <p:attrNameLst>
                                          <p:attrName>style.visibility</p:attrName>
                                        </p:attrNameLst>
                                      </p:cBhvr>
                                      <p:to>
                                        <p:strVal val="visible"/>
                                      </p:to>
                                    </p:set>
                                    <p:animEffect transition="in" filter="checkerboard(across)">
                                      <p:cBhvr>
                                        <p:cTn id="17" dur="500"/>
                                        <p:tgtEl>
                                          <p:spTgt spid="5990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99047"/>
                                        </p:tgtEl>
                                        <p:attrNameLst>
                                          <p:attrName>style.visibility</p:attrName>
                                        </p:attrNameLst>
                                      </p:cBhvr>
                                      <p:to>
                                        <p:strVal val="visible"/>
                                      </p:to>
                                    </p:set>
                                    <p:animEffect transition="in" filter="checkerboard(across)">
                                      <p:cBhvr>
                                        <p:cTn id="22" dur="500"/>
                                        <p:tgtEl>
                                          <p:spTgt spid="599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5" grpId="0" animBg="1" autoUpdateAnimBg="0"/>
      <p:bldP spid="599046" grpId="0" animBg="1" autoUpdateAnimBg="0"/>
      <p:bldP spid="599047" grpId="0" animBg="1" autoUpdateAnimBg="0"/>
      <p:bldP spid="599048"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sp>
        <p:nvSpPr>
          <p:cNvPr id="61443" name="Text Box 3"/>
          <p:cNvSpPr txBox="1">
            <a:spLocks noChangeArrowheads="1"/>
          </p:cNvSpPr>
          <p:nvPr/>
        </p:nvSpPr>
        <p:spPr bwMode="auto">
          <a:xfrm>
            <a:off x="1295400" y="1905000"/>
            <a:ext cx="1587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例 : </a:t>
            </a:r>
            <a:r>
              <a:rPr lang="en-US" altLang="ja-JP" sz="2800"/>
              <a:t>i == j</a:t>
            </a:r>
          </a:p>
        </p:txBody>
      </p:sp>
      <p:sp>
        <p:nvSpPr>
          <p:cNvPr id="601095" name="Rectangle 7"/>
          <p:cNvSpPr>
            <a:spLocks noChangeArrowheads="1"/>
          </p:cNvSpPr>
          <p:nvPr/>
        </p:nvSpPr>
        <p:spPr bwMode="auto">
          <a:xfrm>
            <a:off x="2209800" y="2667000"/>
            <a:ext cx="35052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100 PUSH  i </a:t>
            </a:r>
            <a:r>
              <a:rPr lang="ja-JP" altLang="en-US" sz="2800"/>
              <a:t>の番地</a:t>
            </a:r>
          </a:p>
          <a:p>
            <a:pPr eaLnBrk="1" hangingPunct="1">
              <a:spcBef>
                <a:spcPct val="0"/>
              </a:spcBef>
              <a:buClrTx/>
              <a:buSzTx/>
              <a:buFontTx/>
              <a:buNone/>
            </a:pPr>
            <a:r>
              <a:rPr lang="en-US" altLang="ja-JP" sz="2800"/>
              <a:t>101 PUSH  j </a:t>
            </a:r>
            <a:r>
              <a:rPr lang="ja-JP" altLang="en-US" sz="2800"/>
              <a:t>の番地</a:t>
            </a:r>
          </a:p>
          <a:p>
            <a:pPr eaLnBrk="1" hangingPunct="1">
              <a:spcBef>
                <a:spcPct val="0"/>
              </a:spcBef>
              <a:buClrTx/>
              <a:buSzTx/>
              <a:buFontTx/>
              <a:buNone/>
            </a:pPr>
            <a:r>
              <a:rPr lang="en-US" altLang="ja-JP" sz="2800"/>
              <a:t>102 COMP</a:t>
            </a:r>
          </a:p>
          <a:p>
            <a:pPr eaLnBrk="1" hangingPunct="1">
              <a:spcBef>
                <a:spcPct val="0"/>
              </a:spcBef>
              <a:buClrTx/>
              <a:buSzTx/>
              <a:buFontTx/>
              <a:buNone/>
            </a:pPr>
            <a:r>
              <a:rPr lang="en-US" altLang="ja-JP" sz="2800"/>
              <a:t>103 BEQ     106</a:t>
            </a:r>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601096" name="Rectangle 8"/>
          <p:cNvSpPr>
            <a:spLocks noChangeArrowheads="1"/>
          </p:cNvSpPr>
          <p:nvPr/>
        </p:nvSpPr>
        <p:spPr bwMode="auto">
          <a:xfrm>
            <a:off x="2209800" y="2667000"/>
            <a:ext cx="35052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100 PUSH  i </a:t>
            </a:r>
            <a:r>
              <a:rPr lang="ja-JP" altLang="en-US" sz="2800"/>
              <a:t>の番地</a:t>
            </a:r>
          </a:p>
          <a:p>
            <a:pPr eaLnBrk="1" hangingPunct="1">
              <a:spcBef>
                <a:spcPct val="0"/>
              </a:spcBef>
              <a:buClrTx/>
              <a:buSzTx/>
              <a:buFontTx/>
              <a:buNone/>
            </a:pPr>
            <a:r>
              <a:rPr lang="en-US" altLang="ja-JP" sz="2800"/>
              <a:t>101 PUSH  j </a:t>
            </a:r>
            <a:r>
              <a:rPr lang="ja-JP" altLang="en-US" sz="2800"/>
              <a:t>の番地</a:t>
            </a:r>
          </a:p>
          <a:p>
            <a:pPr eaLnBrk="1" hangingPunct="1">
              <a:spcBef>
                <a:spcPct val="0"/>
              </a:spcBef>
              <a:buClrTx/>
              <a:buSzTx/>
              <a:buFontTx/>
              <a:buNone/>
            </a:pPr>
            <a:r>
              <a:rPr lang="en-US" altLang="ja-JP" sz="2800"/>
              <a:t>102 COMP</a:t>
            </a:r>
          </a:p>
          <a:p>
            <a:pPr eaLnBrk="1" hangingPunct="1">
              <a:spcBef>
                <a:spcPct val="0"/>
              </a:spcBef>
              <a:buClrTx/>
              <a:buSzTx/>
              <a:buFontTx/>
              <a:buNone/>
            </a:pPr>
            <a:r>
              <a:rPr lang="en-US" altLang="ja-JP" sz="2800"/>
              <a:t>103 BEQ     106</a:t>
            </a:r>
          </a:p>
          <a:p>
            <a:pPr eaLnBrk="1" hangingPunct="1">
              <a:spcBef>
                <a:spcPct val="0"/>
              </a:spcBef>
              <a:buClrTx/>
              <a:buSzTx/>
              <a:buFontTx/>
              <a:buNone/>
            </a:pPr>
            <a:r>
              <a:rPr lang="en-US" altLang="ja-JP" sz="2800"/>
              <a:t>104 PUSHI 0</a:t>
            </a:r>
          </a:p>
          <a:p>
            <a:pPr eaLnBrk="1" hangingPunct="1">
              <a:spcBef>
                <a:spcPct val="0"/>
              </a:spcBef>
              <a:buClrTx/>
              <a:buSzTx/>
              <a:buFontTx/>
              <a:buNone/>
            </a:pPr>
            <a:r>
              <a:rPr lang="en-US" altLang="ja-JP" sz="2800"/>
              <a:t>105 JUMP  107</a:t>
            </a:r>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601092" name="Rectangle 4"/>
          <p:cNvSpPr>
            <a:spLocks noChangeArrowheads="1"/>
          </p:cNvSpPr>
          <p:nvPr/>
        </p:nvSpPr>
        <p:spPr bwMode="auto">
          <a:xfrm>
            <a:off x="2209800" y="2667000"/>
            <a:ext cx="35052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100 PUSH  i </a:t>
            </a:r>
            <a:r>
              <a:rPr lang="ja-JP" altLang="en-US" sz="2800"/>
              <a:t>の番地</a:t>
            </a:r>
          </a:p>
          <a:p>
            <a:pPr eaLnBrk="1" hangingPunct="1">
              <a:spcBef>
                <a:spcPct val="0"/>
              </a:spcBef>
              <a:buClrTx/>
              <a:buSzTx/>
              <a:buFontTx/>
              <a:buNone/>
            </a:pPr>
            <a:r>
              <a:rPr lang="en-US" altLang="ja-JP" sz="2800"/>
              <a:t>101 PUSH  j </a:t>
            </a:r>
            <a:r>
              <a:rPr lang="ja-JP" altLang="en-US" sz="2800"/>
              <a:t>の番地</a:t>
            </a:r>
          </a:p>
          <a:p>
            <a:pPr eaLnBrk="1" hangingPunct="1">
              <a:spcBef>
                <a:spcPct val="0"/>
              </a:spcBef>
              <a:buClrTx/>
              <a:buSzTx/>
              <a:buFontTx/>
              <a:buNone/>
            </a:pPr>
            <a:r>
              <a:rPr lang="en-US" altLang="ja-JP" sz="2800"/>
              <a:t>102 COMP</a:t>
            </a:r>
          </a:p>
          <a:p>
            <a:pPr eaLnBrk="1" hangingPunct="1">
              <a:spcBef>
                <a:spcPct val="0"/>
              </a:spcBef>
              <a:buClrTx/>
              <a:buSzTx/>
              <a:buFontTx/>
              <a:buNone/>
            </a:pPr>
            <a:r>
              <a:rPr lang="en-US" altLang="ja-JP" sz="2800"/>
              <a:t>103 BEQ     106</a:t>
            </a:r>
          </a:p>
          <a:p>
            <a:pPr eaLnBrk="1" hangingPunct="1">
              <a:spcBef>
                <a:spcPct val="0"/>
              </a:spcBef>
              <a:buClrTx/>
              <a:buSzTx/>
              <a:buFontTx/>
              <a:buNone/>
            </a:pPr>
            <a:r>
              <a:rPr lang="en-US" altLang="ja-JP" sz="2800"/>
              <a:t>104 PUSHI 0</a:t>
            </a:r>
          </a:p>
          <a:p>
            <a:pPr eaLnBrk="1" hangingPunct="1">
              <a:spcBef>
                <a:spcPct val="0"/>
              </a:spcBef>
              <a:buClrTx/>
              <a:buSzTx/>
              <a:buFontTx/>
              <a:buNone/>
            </a:pPr>
            <a:r>
              <a:rPr lang="en-US" altLang="ja-JP" sz="2800"/>
              <a:t>105 JUMP  107</a:t>
            </a:r>
          </a:p>
          <a:p>
            <a:pPr eaLnBrk="1" hangingPunct="1">
              <a:spcBef>
                <a:spcPct val="0"/>
              </a:spcBef>
              <a:buClrTx/>
              <a:buSzTx/>
              <a:buFontTx/>
              <a:buNone/>
            </a:pPr>
            <a:r>
              <a:rPr lang="en-US" altLang="ja-JP" sz="2800"/>
              <a:t>106 PUSHI 1</a:t>
            </a:r>
          </a:p>
          <a:p>
            <a:pPr eaLnBrk="1" hangingPunct="1">
              <a:spcBef>
                <a:spcPct val="0"/>
              </a:spcBef>
              <a:buClrTx/>
              <a:buSzTx/>
              <a:buFontTx/>
              <a:buNone/>
            </a:pPr>
            <a:r>
              <a:rPr lang="en-US" altLang="ja-JP" sz="2800"/>
              <a:t>107  </a:t>
            </a:r>
          </a:p>
        </p:txBody>
      </p:sp>
      <p:sp useBgFill="1">
        <p:nvSpPr>
          <p:cNvPr id="601094" name="AutoShape 6"/>
          <p:cNvSpPr>
            <a:spLocks noChangeArrowheads="1"/>
          </p:cNvSpPr>
          <p:nvPr/>
        </p:nvSpPr>
        <p:spPr bwMode="auto">
          <a:xfrm>
            <a:off x="5105400" y="4724400"/>
            <a:ext cx="3352800" cy="609600"/>
          </a:xfrm>
          <a:prstGeom prst="wedgeRoundRectCallout">
            <a:avLst>
              <a:gd name="adj1" fmla="val -64065"/>
              <a:gd name="adj2" fmla="val 2760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2番地先へジャンプ</a:t>
            </a:r>
            <a:endParaRPr lang="en-US" altLang="ja-JP" sz="2800"/>
          </a:p>
        </p:txBody>
      </p:sp>
      <p:sp useBgFill="1">
        <p:nvSpPr>
          <p:cNvPr id="601093" name="AutoShape 5"/>
          <p:cNvSpPr>
            <a:spLocks noChangeArrowheads="1"/>
          </p:cNvSpPr>
          <p:nvPr/>
        </p:nvSpPr>
        <p:spPr bwMode="auto">
          <a:xfrm>
            <a:off x="5105400" y="3886200"/>
            <a:ext cx="3352800" cy="609600"/>
          </a:xfrm>
          <a:prstGeom prst="wedgeRoundRectCallout">
            <a:avLst>
              <a:gd name="adj1" fmla="val -61741"/>
              <a:gd name="adj2" fmla="val 3255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3番地先へジャンプ</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1095"/>
                                        </p:tgtEl>
                                        <p:attrNameLst>
                                          <p:attrName>style.visibility</p:attrName>
                                        </p:attrNameLst>
                                      </p:cBhvr>
                                      <p:to>
                                        <p:strVal val="visible"/>
                                      </p:to>
                                    </p:set>
                                    <p:animEffect transition="in" filter="checkerboard(across)">
                                      <p:cBhvr>
                                        <p:cTn id="7" dur="500"/>
                                        <p:tgtEl>
                                          <p:spTgt spid="6010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1093"/>
                                        </p:tgtEl>
                                        <p:attrNameLst>
                                          <p:attrName>style.visibility</p:attrName>
                                        </p:attrNameLst>
                                      </p:cBhvr>
                                      <p:to>
                                        <p:strVal val="visible"/>
                                      </p:to>
                                    </p:set>
                                    <p:animEffect transition="in" filter="checkerboard(across)">
                                      <p:cBhvr>
                                        <p:cTn id="12" dur="500"/>
                                        <p:tgtEl>
                                          <p:spTgt spid="6010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01096"/>
                                        </p:tgtEl>
                                        <p:attrNameLst>
                                          <p:attrName>style.visibility</p:attrName>
                                        </p:attrNameLst>
                                      </p:cBhvr>
                                      <p:to>
                                        <p:strVal val="visible"/>
                                      </p:to>
                                    </p:set>
                                    <p:animEffect transition="in" filter="wipe(up)">
                                      <p:cBhvr>
                                        <p:cTn id="17" dur="500"/>
                                        <p:tgtEl>
                                          <p:spTgt spid="6010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01094"/>
                                        </p:tgtEl>
                                        <p:attrNameLst>
                                          <p:attrName>style.visibility</p:attrName>
                                        </p:attrNameLst>
                                      </p:cBhvr>
                                      <p:to>
                                        <p:strVal val="visible"/>
                                      </p:to>
                                    </p:set>
                                    <p:animEffect transition="in" filter="checkerboard(across)">
                                      <p:cBhvr>
                                        <p:cTn id="22" dur="500"/>
                                        <p:tgtEl>
                                          <p:spTgt spid="6010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01092"/>
                                        </p:tgtEl>
                                        <p:attrNameLst>
                                          <p:attrName>style.visibility</p:attrName>
                                        </p:attrNameLst>
                                      </p:cBhvr>
                                      <p:to>
                                        <p:strVal val="visible"/>
                                      </p:to>
                                    </p:set>
                                    <p:animEffect transition="in" filter="wipe(up)">
                                      <p:cBhvr>
                                        <p:cTn id="27" dur="500"/>
                                        <p:tgtEl>
                                          <p:spTgt spid="601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095" grpId="0" animBg="1" autoUpdateAnimBg="0"/>
      <p:bldP spid="601096" grpId="0" animBg="1" autoUpdateAnimBg="0"/>
      <p:bldP spid="601092" grpId="0" animBg="1" autoUpdateAnimBg="0"/>
      <p:bldP spid="601094" grpId="0" animBg="1" autoUpdateAnimBg="0"/>
      <p:bldP spid="601093" grpId="0"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graphicFrame>
        <p:nvGraphicFramePr>
          <p:cNvPr id="602142" name="Group 30"/>
          <p:cNvGraphicFramePr>
            <a:graphicFrameLocks noGrp="1"/>
          </p:cNvGraphicFramePr>
          <p:nvPr/>
        </p:nvGraphicFramePr>
        <p:xfrm>
          <a:off x="4114800" y="2438400"/>
          <a:ext cx="3733800" cy="3642072"/>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分岐コード</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BEQ</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BNE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BGT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62493" name="Rectangle 31"/>
          <p:cNvSpPr>
            <a:spLocks noChangeArrowheads="1"/>
          </p:cNvSpPr>
          <p:nvPr/>
        </p:nvSpPr>
        <p:spPr bwMode="auto">
          <a:xfrm>
            <a:off x="1066800" y="2133600"/>
            <a:ext cx="2819400" cy="2895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        </a:t>
            </a:r>
            <a:r>
              <a:rPr lang="en-US" altLang="ja-JP" sz="2800" dirty="0"/>
              <a:t>COMP</a:t>
            </a:r>
          </a:p>
          <a:p>
            <a:pPr eaLnBrk="1" hangingPunct="1">
              <a:spcBef>
                <a:spcPct val="0"/>
              </a:spcBef>
              <a:buClrTx/>
              <a:buSzTx/>
              <a:buFontTx/>
              <a:buNone/>
            </a:pPr>
            <a:r>
              <a:rPr lang="en-US" altLang="ja-JP" sz="2800" dirty="0"/>
              <a:t>        </a:t>
            </a:r>
            <a:r>
              <a:rPr lang="en-US" altLang="ja-JP" sz="2800" b="1" dirty="0">
                <a:solidFill>
                  <a:srgbClr val="FFFF99"/>
                </a:solidFill>
              </a:rPr>
              <a:t>BEQ</a:t>
            </a:r>
            <a:r>
              <a:rPr lang="en-US" altLang="ja-JP" sz="2800" dirty="0">
                <a:solidFill>
                  <a:srgbClr val="FF99FF"/>
                </a:solidFill>
              </a:rPr>
              <a:t> </a:t>
            </a:r>
            <a:r>
              <a:rPr lang="en-US" altLang="ja-JP" sz="2800" dirty="0"/>
              <a:t>     (L1)</a:t>
            </a:r>
          </a:p>
          <a:p>
            <a:pPr eaLnBrk="1" hangingPunct="1">
              <a:spcBef>
                <a:spcPct val="0"/>
              </a:spcBef>
              <a:buClrTx/>
              <a:buSzTx/>
              <a:buFontTx/>
              <a:buNone/>
            </a:pPr>
            <a:r>
              <a:rPr lang="en-US" altLang="ja-JP" sz="2800" dirty="0"/>
              <a:t>        PUSHI  0</a:t>
            </a:r>
          </a:p>
          <a:p>
            <a:pPr eaLnBrk="1" hangingPunct="1">
              <a:spcBef>
                <a:spcPct val="0"/>
              </a:spcBef>
              <a:buClrTx/>
              <a:buSzTx/>
              <a:buFontTx/>
              <a:buNone/>
            </a:pPr>
            <a:r>
              <a:rPr lang="en-US" altLang="ja-JP" sz="2800" dirty="0"/>
              <a:t>        JUMP    (L2)</a:t>
            </a:r>
          </a:p>
          <a:p>
            <a:pPr eaLnBrk="1" hangingPunct="1">
              <a:spcBef>
                <a:spcPct val="0"/>
              </a:spcBef>
              <a:buClrTx/>
              <a:buSzTx/>
              <a:buFontTx/>
              <a:buNone/>
            </a:pPr>
            <a:r>
              <a:rPr lang="en-US" altLang="ja-JP" sz="2800" dirty="0"/>
              <a:t>(L1) PUSHI  1</a:t>
            </a:r>
          </a:p>
          <a:p>
            <a:pPr eaLnBrk="1" hangingPunct="1">
              <a:spcBef>
                <a:spcPct val="0"/>
              </a:spcBef>
              <a:buClrTx/>
              <a:buSzTx/>
              <a:buFontTx/>
              <a:buNone/>
            </a:pPr>
            <a:r>
              <a:rPr lang="en-US" altLang="ja-JP" sz="2800" dirty="0"/>
              <a:t>(L2)</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p>
        </p:txBody>
      </p:sp>
      <p:sp>
        <p:nvSpPr>
          <p:cNvPr id="63491" name="Text Box 3"/>
          <p:cNvSpPr txBox="1">
            <a:spLocks noChangeArrowheads="1"/>
          </p:cNvSpPr>
          <p:nvPr/>
        </p:nvSpPr>
        <p:spPr bwMode="auto">
          <a:xfrm>
            <a:off x="1295400" y="1905000"/>
            <a:ext cx="140004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例 : </a:t>
            </a:r>
            <a:r>
              <a:rPr lang="en-US" altLang="ja-JP" sz="2800" dirty="0" err="1"/>
              <a:t>i</a:t>
            </a:r>
            <a:r>
              <a:rPr lang="en-US" altLang="ja-JP" sz="2800" dirty="0"/>
              <a:t> </a:t>
            </a:r>
            <a:r>
              <a:rPr lang="en-US" altLang="ja-JP" sz="2800" dirty="0">
                <a:solidFill>
                  <a:srgbClr val="FFFF99"/>
                </a:solidFill>
              </a:rPr>
              <a:t>&lt; </a:t>
            </a:r>
            <a:r>
              <a:rPr lang="en-US" altLang="ja-JP" sz="2800" dirty="0"/>
              <a:t>j</a:t>
            </a:r>
          </a:p>
        </p:txBody>
      </p:sp>
      <p:sp>
        <p:nvSpPr>
          <p:cNvPr id="63492" name="Rectangle 4"/>
          <p:cNvSpPr>
            <a:spLocks noChangeArrowheads="1"/>
          </p:cNvSpPr>
          <p:nvPr/>
        </p:nvSpPr>
        <p:spPr bwMode="auto">
          <a:xfrm>
            <a:off x="1524000" y="2667000"/>
            <a:ext cx="33528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100 PUSH  </a:t>
            </a:r>
            <a:r>
              <a:rPr lang="en-US" altLang="ja-JP" sz="2800" dirty="0" err="1"/>
              <a:t>i</a:t>
            </a:r>
            <a:r>
              <a:rPr lang="en-US" altLang="ja-JP" sz="2800" dirty="0"/>
              <a:t> </a:t>
            </a:r>
            <a:r>
              <a:rPr lang="ja-JP" altLang="en-US" sz="2800" dirty="0"/>
              <a:t>の番地</a:t>
            </a:r>
          </a:p>
          <a:p>
            <a:pPr eaLnBrk="1" hangingPunct="1">
              <a:spcBef>
                <a:spcPct val="0"/>
              </a:spcBef>
              <a:buClrTx/>
              <a:buSzTx/>
              <a:buFontTx/>
              <a:buNone/>
            </a:pPr>
            <a:r>
              <a:rPr lang="en-US" altLang="ja-JP" sz="2800" dirty="0"/>
              <a:t>101 PUSH  j </a:t>
            </a:r>
            <a:r>
              <a:rPr lang="ja-JP" altLang="en-US" sz="2800" dirty="0"/>
              <a:t>の番地</a:t>
            </a:r>
          </a:p>
          <a:p>
            <a:pPr eaLnBrk="1" hangingPunct="1">
              <a:spcBef>
                <a:spcPct val="0"/>
              </a:spcBef>
              <a:buClrTx/>
              <a:buSzTx/>
              <a:buFontTx/>
              <a:buNone/>
            </a:pPr>
            <a:r>
              <a:rPr lang="en-US" altLang="ja-JP" sz="2800" dirty="0"/>
              <a:t>102 COMP</a:t>
            </a:r>
          </a:p>
          <a:p>
            <a:pPr eaLnBrk="1" hangingPunct="1">
              <a:spcBef>
                <a:spcPct val="0"/>
              </a:spcBef>
              <a:buClrTx/>
              <a:buSzTx/>
              <a:buFontTx/>
              <a:buNone/>
            </a:pPr>
            <a:r>
              <a:rPr lang="en-US" altLang="ja-JP" sz="2800" dirty="0"/>
              <a:t>103 </a:t>
            </a:r>
            <a:r>
              <a:rPr lang="en-US" altLang="ja-JP" sz="2800" b="1" dirty="0">
                <a:solidFill>
                  <a:srgbClr val="FFFF99"/>
                </a:solidFill>
              </a:rPr>
              <a:t>BLT</a:t>
            </a:r>
            <a:r>
              <a:rPr lang="en-US" altLang="ja-JP" sz="2800" dirty="0"/>
              <a:t>     106</a:t>
            </a:r>
          </a:p>
          <a:p>
            <a:pPr eaLnBrk="1" hangingPunct="1">
              <a:spcBef>
                <a:spcPct val="0"/>
              </a:spcBef>
              <a:buClrTx/>
              <a:buSzTx/>
              <a:buFontTx/>
              <a:buNone/>
            </a:pPr>
            <a:r>
              <a:rPr lang="en-US" altLang="ja-JP" sz="2800" dirty="0"/>
              <a:t>104 PUSHI 0</a:t>
            </a:r>
          </a:p>
          <a:p>
            <a:pPr eaLnBrk="1" hangingPunct="1">
              <a:spcBef>
                <a:spcPct val="0"/>
              </a:spcBef>
              <a:buClrTx/>
              <a:buSzTx/>
              <a:buFontTx/>
              <a:buNone/>
            </a:pPr>
            <a:r>
              <a:rPr lang="en-US" altLang="ja-JP" sz="2800" dirty="0"/>
              <a:t>105 JUMP  107</a:t>
            </a:r>
          </a:p>
          <a:p>
            <a:pPr eaLnBrk="1" hangingPunct="1">
              <a:spcBef>
                <a:spcPct val="0"/>
              </a:spcBef>
              <a:buClrTx/>
              <a:buSzTx/>
              <a:buFontTx/>
              <a:buNone/>
            </a:pPr>
            <a:r>
              <a:rPr lang="en-US" altLang="ja-JP" sz="2800" dirty="0"/>
              <a:t>106 PUSHI 1</a:t>
            </a:r>
          </a:p>
          <a:p>
            <a:pPr eaLnBrk="1" hangingPunct="1">
              <a:spcBef>
                <a:spcPct val="0"/>
              </a:spcBef>
              <a:buClrTx/>
              <a:buSzTx/>
              <a:buFontTx/>
              <a:buNone/>
            </a:pPr>
            <a:r>
              <a:rPr lang="en-US" altLang="ja-JP" sz="2800" dirty="0"/>
              <a:t>107  </a:t>
            </a:r>
          </a:p>
        </p:txBody>
      </p:sp>
      <p:sp>
        <p:nvSpPr>
          <p:cNvPr id="63493" name="Text Box 5"/>
          <p:cNvSpPr txBox="1">
            <a:spLocks noChangeArrowheads="1"/>
          </p:cNvSpPr>
          <p:nvPr/>
        </p:nvSpPr>
        <p:spPr bwMode="auto">
          <a:xfrm>
            <a:off x="4876800" y="1905000"/>
            <a:ext cx="1602018"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例 : </a:t>
            </a:r>
            <a:r>
              <a:rPr lang="en-US" altLang="ja-JP" sz="2800" dirty="0" err="1"/>
              <a:t>i</a:t>
            </a:r>
            <a:r>
              <a:rPr lang="en-US" altLang="ja-JP" sz="2800" dirty="0"/>
              <a:t> </a:t>
            </a:r>
            <a:r>
              <a:rPr lang="en-US" altLang="ja-JP" sz="2800" dirty="0">
                <a:solidFill>
                  <a:srgbClr val="FFFF99"/>
                </a:solidFill>
              </a:rPr>
              <a:t>&gt;=</a:t>
            </a:r>
            <a:r>
              <a:rPr lang="en-US" altLang="ja-JP" sz="2800" dirty="0"/>
              <a:t> j</a:t>
            </a:r>
          </a:p>
        </p:txBody>
      </p:sp>
      <p:sp>
        <p:nvSpPr>
          <p:cNvPr id="63494" name="Rectangle 6"/>
          <p:cNvSpPr>
            <a:spLocks noChangeArrowheads="1"/>
          </p:cNvSpPr>
          <p:nvPr/>
        </p:nvSpPr>
        <p:spPr bwMode="auto">
          <a:xfrm>
            <a:off x="5105400" y="2667000"/>
            <a:ext cx="3352800" cy="3733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100 PUSH  </a:t>
            </a:r>
            <a:r>
              <a:rPr lang="en-US" altLang="ja-JP" sz="2800" dirty="0" err="1"/>
              <a:t>i</a:t>
            </a:r>
            <a:r>
              <a:rPr lang="en-US" altLang="ja-JP" sz="2800" dirty="0"/>
              <a:t> </a:t>
            </a:r>
            <a:r>
              <a:rPr lang="ja-JP" altLang="en-US" sz="2800" dirty="0"/>
              <a:t>の番地</a:t>
            </a:r>
          </a:p>
          <a:p>
            <a:pPr eaLnBrk="1" hangingPunct="1">
              <a:spcBef>
                <a:spcPct val="0"/>
              </a:spcBef>
              <a:buClrTx/>
              <a:buSzTx/>
              <a:buFontTx/>
              <a:buNone/>
            </a:pPr>
            <a:r>
              <a:rPr lang="en-US" altLang="ja-JP" sz="2800" dirty="0"/>
              <a:t>101 PUSH  j </a:t>
            </a:r>
            <a:r>
              <a:rPr lang="ja-JP" altLang="en-US" sz="2800" dirty="0"/>
              <a:t>の番地</a:t>
            </a:r>
          </a:p>
          <a:p>
            <a:pPr eaLnBrk="1" hangingPunct="1">
              <a:spcBef>
                <a:spcPct val="0"/>
              </a:spcBef>
              <a:buClrTx/>
              <a:buSzTx/>
              <a:buFontTx/>
              <a:buNone/>
            </a:pPr>
            <a:r>
              <a:rPr lang="en-US" altLang="ja-JP" sz="2800" dirty="0"/>
              <a:t>102 COMP</a:t>
            </a:r>
          </a:p>
          <a:p>
            <a:pPr eaLnBrk="1" hangingPunct="1">
              <a:spcBef>
                <a:spcPct val="0"/>
              </a:spcBef>
              <a:buClrTx/>
              <a:buSzTx/>
              <a:buFontTx/>
              <a:buNone/>
            </a:pPr>
            <a:r>
              <a:rPr lang="en-US" altLang="ja-JP" sz="2800" dirty="0"/>
              <a:t>103 </a:t>
            </a:r>
            <a:r>
              <a:rPr lang="en-US" altLang="ja-JP" sz="2800" b="1" dirty="0">
                <a:solidFill>
                  <a:srgbClr val="FFFF99"/>
                </a:solidFill>
              </a:rPr>
              <a:t>BGE</a:t>
            </a:r>
            <a:r>
              <a:rPr lang="en-US" altLang="ja-JP" sz="2800" dirty="0"/>
              <a:t>     106</a:t>
            </a:r>
          </a:p>
          <a:p>
            <a:pPr eaLnBrk="1" hangingPunct="1">
              <a:spcBef>
                <a:spcPct val="0"/>
              </a:spcBef>
              <a:buClrTx/>
              <a:buSzTx/>
              <a:buFontTx/>
              <a:buNone/>
            </a:pPr>
            <a:r>
              <a:rPr lang="en-US" altLang="ja-JP" sz="2800" dirty="0"/>
              <a:t>104 PUSHI 0</a:t>
            </a:r>
          </a:p>
          <a:p>
            <a:pPr eaLnBrk="1" hangingPunct="1">
              <a:spcBef>
                <a:spcPct val="0"/>
              </a:spcBef>
              <a:buClrTx/>
              <a:buSzTx/>
              <a:buFontTx/>
              <a:buNone/>
            </a:pPr>
            <a:r>
              <a:rPr lang="en-US" altLang="ja-JP" sz="2800" dirty="0"/>
              <a:t>105 JUMP  107</a:t>
            </a:r>
          </a:p>
          <a:p>
            <a:pPr eaLnBrk="1" hangingPunct="1">
              <a:spcBef>
                <a:spcPct val="0"/>
              </a:spcBef>
              <a:buClrTx/>
              <a:buSzTx/>
              <a:buFontTx/>
              <a:buNone/>
            </a:pPr>
            <a:r>
              <a:rPr lang="en-US" altLang="ja-JP" sz="2800" dirty="0"/>
              <a:t>106 PUSHI 1</a:t>
            </a:r>
          </a:p>
          <a:p>
            <a:pPr eaLnBrk="1" hangingPunct="1">
              <a:spcBef>
                <a:spcPct val="0"/>
              </a:spcBef>
              <a:buClrTx/>
              <a:buSzTx/>
              <a:buFontTx/>
              <a:buNone/>
            </a:pPr>
            <a:r>
              <a:rPr lang="en-US" altLang="ja-JP" sz="2800" dirty="0"/>
              <a:t>107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条件式のアセンブラコード</a:t>
            </a:r>
            <a:br>
              <a:rPr lang="ja-JP" altLang="en-US">
                <a:effectLst/>
              </a:rPr>
            </a:br>
            <a:r>
              <a:rPr lang="ja-JP" altLang="en-US">
                <a:effectLst/>
              </a:rPr>
              <a:t>(</a:t>
            </a:r>
            <a:r>
              <a:rPr lang="en-US" altLang="ja-JP">
                <a:effectLst/>
              </a:rPr>
              <a:t>EQ </a:t>
            </a:r>
            <a:r>
              <a:rPr lang="ja-JP" altLang="en-US">
                <a:effectLst/>
              </a:rPr>
              <a:t>命令がある場合)</a:t>
            </a:r>
          </a:p>
        </p:txBody>
      </p:sp>
      <p:sp>
        <p:nvSpPr>
          <p:cNvPr id="611332" name="Rectangle 4"/>
          <p:cNvSpPr>
            <a:spLocks noChangeArrowheads="1"/>
          </p:cNvSpPr>
          <p:nvPr/>
        </p:nvSpPr>
        <p:spPr bwMode="auto">
          <a:xfrm>
            <a:off x="1752600" y="2590800"/>
            <a:ext cx="2590800" cy="167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&lt;</a:t>
            </a:r>
            <a:r>
              <a:rPr lang="en-US" altLang="ja-JP" sz="2800" dirty="0" err="1"/>
              <a:t>Exp</a:t>
            </a:r>
            <a:r>
              <a:rPr lang="en-US" altLang="ja-JP" sz="2800" dirty="0"/>
              <a:t>&gt;</a:t>
            </a:r>
            <a:r>
              <a:rPr lang="en-US" altLang="ja-JP" sz="2800" baseline="-25000" dirty="0"/>
              <a:t>1</a:t>
            </a:r>
            <a:r>
              <a:rPr lang="ja-JP" altLang="en-US" sz="2800" dirty="0"/>
              <a:t>のコード</a:t>
            </a:r>
            <a:endParaRPr lang="ja-JP" altLang="en-US" sz="2800" baseline="-25000" dirty="0"/>
          </a:p>
          <a:p>
            <a:pPr eaLnBrk="1" hangingPunct="1">
              <a:spcBef>
                <a:spcPct val="0"/>
              </a:spcBef>
              <a:buClrTx/>
              <a:buSzTx/>
              <a:buFontTx/>
              <a:buNone/>
            </a:pPr>
            <a:r>
              <a:rPr lang="ja-JP" altLang="en-US" sz="2800" dirty="0"/>
              <a:t>&lt;</a:t>
            </a:r>
            <a:r>
              <a:rPr lang="en-US" altLang="ja-JP" sz="2800" dirty="0" err="1"/>
              <a:t>Exp</a:t>
            </a:r>
            <a:r>
              <a:rPr lang="en-US" altLang="ja-JP" sz="2800" dirty="0"/>
              <a:t>&gt;</a:t>
            </a:r>
            <a:r>
              <a:rPr lang="en-US" altLang="ja-JP" sz="2800" baseline="-25000" dirty="0"/>
              <a:t>2</a:t>
            </a:r>
            <a:r>
              <a:rPr lang="ja-JP" altLang="en-US" sz="2800" dirty="0"/>
              <a:t>のコード</a:t>
            </a:r>
            <a:endParaRPr lang="ja-JP" altLang="en-US" sz="2800" baseline="-25000" dirty="0"/>
          </a:p>
          <a:p>
            <a:pPr eaLnBrk="1" hangingPunct="1">
              <a:spcBef>
                <a:spcPct val="0"/>
              </a:spcBef>
              <a:buClrTx/>
              <a:buSzTx/>
              <a:buFontTx/>
              <a:buNone/>
            </a:pPr>
            <a:r>
              <a:rPr lang="en-US" altLang="ja-JP" sz="2800" b="1" dirty="0">
                <a:solidFill>
                  <a:srgbClr val="FFFF99"/>
                </a:solidFill>
              </a:rPr>
              <a:t>EQ</a:t>
            </a:r>
            <a:endParaRPr lang="ja-JP" altLang="en-US" sz="2800" b="1" dirty="0">
              <a:solidFill>
                <a:srgbClr val="FFFF99"/>
              </a:solidFill>
            </a:endParaRPr>
          </a:p>
        </p:txBody>
      </p:sp>
      <p:graphicFrame>
        <p:nvGraphicFramePr>
          <p:cNvPr id="611360" name="Group 32"/>
          <p:cNvGraphicFramePr>
            <a:graphicFrameLocks noGrp="1"/>
          </p:cNvGraphicFramePr>
          <p:nvPr/>
        </p:nvGraphicFramePr>
        <p:xfrm>
          <a:off x="4572000" y="2667000"/>
          <a:ext cx="3733800" cy="3642072"/>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tblGrid>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演算子</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比較命令</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EQ</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NE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GE</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4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788" marB="467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64542" name="Text Box 33"/>
          <p:cNvSpPr txBox="1">
            <a:spLocks noChangeArrowheads="1"/>
          </p:cNvSpPr>
          <p:nvPr/>
        </p:nvSpPr>
        <p:spPr bwMode="auto">
          <a:xfrm>
            <a:off x="1295400" y="175260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LFactor&gt; ::= &lt;Exp&gt;</a:t>
            </a:r>
            <a:r>
              <a:rPr lang="en-US" altLang="ja-JP" baseline="-25000"/>
              <a:t>1</a:t>
            </a:r>
            <a:r>
              <a:rPr lang="en-US" altLang="ja-JP"/>
              <a:t> “==” &lt;Exp&gt;</a:t>
            </a:r>
            <a:r>
              <a:rPr lang="en-US" altLang="ja-JP" baseline="-25000"/>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1332"/>
                                        </p:tgtEl>
                                        <p:attrNameLst>
                                          <p:attrName>style.visibility</p:attrName>
                                        </p:attrNameLst>
                                      </p:cBhvr>
                                      <p:to>
                                        <p:strVal val="visible"/>
                                      </p:to>
                                    </p:set>
                                    <p:animEffect transition="in" filter="checkerboard(across)">
                                      <p:cBhvr>
                                        <p:cTn id="7" dur="500"/>
                                        <p:tgtEl>
                                          <p:spTgt spid="6113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11360"/>
                                        </p:tgtEl>
                                        <p:attrNameLst>
                                          <p:attrName>style.visibility</p:attrName>
                                        </p:attrNameLst>
                                      </p:cBhvr>
                                      <p:to>
                                        <p:strVal val="visible"/>
                                      </p:to>
                                    </p:set>
                                    <p:animEffect transition="in" filter="checkerboard(across)">
                                      <p:cBhvr>
                                        <p:cTn id="12" dur="500"/>
                                        <p:tgtEl>
                                          <p:spTgt spid="611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332"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a:t>
            </a:r>
            <a:r>
              <a:rPr lang="ja-JP" altLang="en-US" sz="4000">
                <a:effectLst/>
              </a:rPr>
              <a:t>(</a:t>
            </a:r>
            <a:r>
              <a:rPr lang="en-US" altLang="ja-JP" sz="4000">
                <a:effectLst/>
              </a:rPr>
              <a:t>else</a:t>
            </a:r>
            <a:r>
              <a:rPr lang="ja-JP" altLang="en-US" sz="4000">
                <a:effectLst/>
              </a:rPr>
              <a:t>節無し)</a:t>
            </a:r>
            <a:r>
              <a:rPr lang="ja-JP" altLang="en-US">
                <a:effectLst/>
              </a:rPr>
              <a:t>の</a:t>
            </a:r>
            <a:br>
              <a:rPr lang="ja-JP" altLang="en-US">
                <a:effectLst/>
              </a:rPr>
            </a:br>
            <a:r>
              <a:rPr lang="ja-JP" altLang="en-US">
                <a:effectLst/>
              </a:rPr>
              <a:t>アセンブラコード</a:t>
            </a:r>
          </a:p>
        </p:txBody>
      </p:sp>
      <p:sp>
        <p:nvSpPr>
          <p:cNvPr id="65539" name="Text Box 3"/>
          <p:cNvSpPr txBox="1">
            <a:spLocks noChangeArrowheads="1"/>
          </p:cNvSpPr>
          <p:nvPr/>
        </p:nvSpPr>
        <p:spPr bwMode="auto">
          <a:xfrm>
            <a:off x="1066800" y="1752600"/>
            <a:ext cx="655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&lt;If_St&gt; ::= “if” “(” &lt;Exp&gt; “)” &lt;St&gt;</a:t>
            </a:r>
          </a:p>
        </p:txBody>
      </p:sp>
      <p:sp>
        <p:nvSpPr>
          <p:cNvPr id="592900" name="Rectangle 4"/>
          <p:cNvSpPr>
            <a:spLocks noChangeArrowheads="1"/>
          </p:cNvSpPr>
          <p:nvPr/>
        </p:nvSpPr>
        <p:spPr bwMode="auto">
          <a:xfrm>
            <a:off x="1905000" y="2895600"/>
            <a:ext cx="47244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&lt;</a:t>
            </a:r>
            <a:r>
              <a:rPr lang="en-US" altLang="ja-JP" sz="2800"/>
              <a:t>Exp&gt; </a:t>
            </a:r>
            <a:r>
              <a:rPr lang="ja-JP" altLang="en-US" sz="2800"/>
              <a:t>のコード </a:t>
            </a:r>
            <a:r>
              <a:rPr lang="ja-JP" altLang="en-US" sz="2400"/>
              <a:t>(右辺値)</a:t>
            </a:r>
          </a:p>
          <a:p>
            <a:pPr eaLnBrk="1" hangingPunct="1">
              <a:spcBef>
                <a:spcPct val="0"/>
              </a:spcBef>
              <a:buClrTx/>
              <a:buSzTx/>
              <a:buFontTx/>
              <a:buNone/>
            </a:pPr>
            <a:r>
              <a:rPr lang="en-US" altLang="ja-JP" sz="2800"/>
              <a:t>       BEQ (L)</a:t>
            </a:r>
            <a:endParaRPr lang="ja-JP" altLang="en-US" sz="2800"/>
          </a:p>
          <a:p>
            <a:pPr eaLnBrk="1" hangingPunct="1">
              <a:spcBef>
                <a:spcPct val="0"/>
              </a:spcBef>
              <a:buClrTx/>
              <a:buSzTx/>
              <a:buFontTx/>
              <a:buNone/>
            </a:pPr>
            <a:r>
              <a:rPr lang="en-US" altLang="ja-JP" sz="2800"/>
              <a:t>        &lt;St&gt; </a:t>
            </a:r>
            <a:r>
              <a:rPr lang="ja-JP" altLang="en-US" sz="2800"/>
              <a:t>のコード</a:t>
            </a:r>
          </a:p>
          <a:p>
            <a:pPr eaLnBrk="1" hangingPunct="1">
              <a:spcBef>
                <a:spcPct val="0"/>
              </a:spcBef>
              <a:buClrTx/>
              <a:buSzTx/>
              <a:buFontTx/>
              <a:buNone/>
            </a:pPr>
            <a:r>
              <a:rPr lang="ja-JP" altLang="en-US" sz="2800"/>
              <a:t>(</a:t>
            </a:r>
            <a:r>
              <a:rPr lang="en-US" altLang="ja-JP" sz="2800"/>
              <a:t>L)</a:t>
            </a:r>
          </a:p>
        </p:txBody>
      </p:sp>
      <p:sp useBgFill="1">
        <p:nvSpPr>
          <p:cNvPr id="592901" name="AutoShape 5"/>
          <p:cNvSpPr>
            <a:spLocks noChangeArrowheads="1"/>
          </p:cNvSpPr>
          <p:nvPr/>
        </p:nvSpPr>
        <p:spPr bwMode="auto">
          <a:xfrm>
            <a:off x="5410200" y="3962400"/>
            <a:ext cx="3352800" cy="990600"/>
          </a:xfrm>
          <a:prstGeom prst="wedgeRoundRectCallout">
            <a:avLst>
              <a:gd name="adj1" fmla="val -56440"/>
              <a:gd name="adj2" fmla="val -7932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&lt;</a:t>
            </a:r>
            <a:r>
              <a:rPr lang="en-US" altLang="ja-JP" sz="2800"/>
              <a:t>St&gt; </a:t>
            </a:r>
            <a:r>
              <a:rPr lang="ja-JP" altLang="en-US" sz="2800"/>
              <a:t>の次の命令の</a:t>
            </a:r>
          </a:p>
          <a:p>
            <a:pPr algn="ctr" eaLnBrk="1" hangingPunct="1">
              <a:spcBef>
                <a:spcPct val="0"/>
              </a:spcBef>
              <a:buClrTx/>
              <a:buSzTx/>
              <a:buFontTx/>
              <a:buNone/>
            </a:pPr>
            <a:r>
              <a:rPr lang="ja-JP" altLang="en-US" sz="2800"/>
              <a:t>番地に分岐</a:t>
            </a:r>
          </a:p>
        </p:txBody>
      </p:sp>
      <p:sp>
        <p:nvSpPr>
          <p:cNvPr id="592903" name="Text Box 7"/>
          <p:cNvSpPr txBox="1">
            <a:spLocks noChangeArrowheads="1"/>
          </p:cNvSpPr>
          <p:nvPr/>
        </p:nvSpPr>
        <p:spPr bwMode="auto">
          <a:xfrm>
            <a:off x="1752600" y="5029200"/>
            <a:ext cx="65706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a:t>
            </a:r>
            <a:r>
              <a:rPr lang="en-US" altLang="ja-JP" sz="2800"/>
              <a:t>L) </a:t>
            </a:r>
            <a:r>
              <a:rPr lang="ja-JP" altLang="en-US" sz="2800"/>
              <a:t>の番地は &lt;</a:t>
            </a:r>
            <a:r>
              <a:rPr lang="en-US" altLang="ja-JP" sz="2800"/>
              <a:t>St&gt; </a:t>
            </a:r>
            <a:r>
              <a:rPr lang="ja-JP" altLang="en-US" sz="2800"/>
              <a:t>のコードを作るまで不明</a:t>
            </a:r>
          </a:p>
        </p:txBody>
      </p:sp>
      <p:grpSp>
        <p:nvGrpSpPr>
          <p:cNvPr id="592906" name="Group 10"/>
          <p:cNvGrpSpPr>
            <a:grpSpLocks/>
          </p:cNvGrpSpPr>
          <p:nvPr/>
        </p:nvGrpSpPr>
        <p:grpSpPr bwMode="auto">
          <a:xfrm>
            <a:off x="1828800" y="5638800"/>
            <a:ext cx="4857750" cy="823913"/>
            <a:chOff x="1152" y="3552"/>
            <a:chExt cx="3060" cy="519"/>
          </a:xfrm>
        </p:grpSpPr>
        <p:sp>
          <p:nvSpPr>
            <p:cNvPr id="65544" name="Text Box 8"/>
            <p:cNvSpPr txBox="1">
              <a:spLocks noChangeArrowheads="1"/>
            </p:cNvSpPr>
            <p:nvPr/>
          </p:nvSpPr>
          <p:spPr bwMode="auto">
            <a:xfrm>
              <a:off x="1152" y="3744"/>
              <a:ext cx="306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後から番地を書き直す必要あり</a:t>
              </a:r>
            </a:p>
          </p:txBody>
        </p:sp>
        <p:sp>
          <p:nvSpPr>
            <p:cNvPr id="65545" name="AutoShape 9"/>
            <p:cNvSpPr>
              <a:spLocks noChangeArrowheads="1"/>
            </p:cNvSpPr>
            <p:nvPr/>
          </p:nvSpPr>
          <p:spPr bwMode="auto">
            <a:xfrm>
              <a:off x="2400" y="3552"/>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2900"/>
                                        </p:tgtEl>
                                        <p:attrNameLst>
                                          <p:attrName>style.visibility</p:attrName>
                                        </p:attrNameLst>
                                      </p:cBhvr>
                                      <p:to>
                                        <p:strVal val="visible"/>
                                      </p:to>
                                    </p:set>
                                    <p:animEffect transition="in" filter="checkerboard(across)">
                                      <p:cBhvr>
                                        <p:cTn id="7" dur="500"/>
                                        <p:tgtEl>
                                          <p:spTgt spid="5929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2901"/>
                                        </p:tgtEl>
                                        <p:attrNameLst>
                                          <p:attrName>style.visibility</p:attrName>
                                        </p:attrNameLst>
                                      </p:cBhvr>
                                      <p:to>
                                        <p:strVal val="visible"/>
                                      </p:to>
                                    </p:set>
                                    <p:animEffect transition="in" filter="checkerboard(across)">
                                      <p:cBhvr>
                                        <p:cTn id="12" dur="500"/>
                                        <p:tgtEl>
                                          <p:spTgt spid="5929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2903"/>
                                        </p:tgtEl>
                                        <p:attrNameLst>
                                          <p:attrName>style.visibility</p:attrName>
                                        </p:attrNameLst>
                                      </p:cBhvr>
                                      <p:to>
                                        <p:strVal val="visible"/>
                                      </p:to>
                                    </p:set>
                                    <p:animEffect transition="in" filter="checkerboard(across)">
                                      <p:cBhvr>
                                        <p:cTn id="17" dur="500"/>
                                        <p:tgtEl>
                                          <p:spTgt spid="5929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92906"/>
                                        </p:tgtEl>
                                        <p:attrNameLst>
                                          <p:attrName>style.visibility</p:attrName>
                                        </p:attrNameLst>
                                      </p:cBhvr>
                                      <p:to>
                                        <p:strVal val="visible"/>
                                      </p:to>
                                    </p:set>
                                    <p:animEffect transition="in" filter="wipe(up)">
                                      <p:cBhvr>
                                        <p:cTn id="22" dur="500"/>
                                        <p:tgtEl>
                                          <p:spTgt spid="592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900" grpId="0" animBg="1" autoUpdateAnimBg="0"/>
      <p:bldP spid="592901" grpId="0" animBg="1" autoUpdateAnimBg="0"/>
      <p:bldP spid="592903"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文のアセンブラコード</a:t>
            </a:r>
          </a:p>
        </p:txBody>
      </p:sp>
      <p:sp>
        <p:nvSpPr>
          <p:cNvPr id="66563" name="Text Box 3"/>
          <p:cNvSpPr txBox="1">
            <a:spLocks noChangeArrowheads="1"/>
          </p:cNvSpPr>
          <p:nvPr/>
        </p:nvSpPr>
        <p:spPr bwMode="auto">
          <a:xfrm>
            <a:off x="1066800" y="1752600"/>
            <a:ext cx="2822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a:t>if ( f ) i = 3;</a:t>
            </a:r>
          </a:p>
        </p:txBody>
      </p:sp>
      <p:sp>
        <p:nvSpPr>
          <p:cNvPr id="594948" name="Rectangle 4"/>
          <p:cNvSpPr>
            <a:spLocks noChangeArrowheads="1"/>
          </p:cNvSpPr>
          <p:nvPr/>
        </p:nvSpPr>
        <p:spPr bwMode="auto">
          <a:xfrm>
            <a:off x="1295400" y="2590800"/>
            <a:ext cx="38100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endParaRPr lang="ja-JP" altLang="en-US"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594949" name="AutoShape 5"/>
          <p:cNvSpPr>
            <a:spLocks noChangeArrowheads="1"/>
          </p:cNvSpPr>
          <p:nvPr/>
        </p:nvSpPr>
        <p:spPr bwMode="auto">
          <a:xfrm>
            <a:off x="5715000" y="3352800"/>
            <a:ext cx="2590800" cy="990600"/>
          </a:xfrm>
          <a:prstGeom prst="wedgeRoundRectCallout">
            <a:avLst>
              <a:gd name="adj1" fmla="val -134806"/>
              <a:gd name="adj2" fmla="val -4679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この時点では</a:t>
            </a:r>
          </a:p>
          <a:p>
            <a:pPr algn="ctr" eaLnBrk="1" hangingPunct="1">
              <a:spcBef>
                <a:spcPct val="0"/>
              </a:spcBef>
              <a:buClrTx/>
              <a:buSzTx/>
              <a:buFontTx/>
              <a:buNone/>
            </a:pPr>
            <a:r>
              <a:rPr lang="ja-JP" altLang="en-US" sz="2800"/>
              <a:t>分岐先は不明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4948"/>
                                        </p:tgtEl>
                                        <p:attrNameLst>
                                          <p:attrName>style.visibility</p:attrName>
                                        </p:attrNameLst>
                                      </p:cBhvr>
                                      <p:to>
                                        <p:strVal val="visible"/>
                                      </p:to>
                                    </p:set>
                                    <p:animEffect transition="in" filter="checkerboard(across)">
                                      <p:cBhvr>
                                        <p:cTn id="7" dur="500"/>
                                        <p:tgtEl>
                                          <p:spTgt spid="594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4949"/>
                                        </p:tgtEl>
                                        <p:attrNameLst>
                                          <p:attrName>style.visibility</p:attrName>
                                        </p:attrNameLst>
                                      </p:cBhvr>
                                      <p:to>
                                        <p:strVal val="visible"/>
                                      </p:to>
                                    </p:set>
                                    <p:animEffect transition="in" filter="checkerboard(across)">
                                      <p:cBhvr>
                                        <p:cTn id="12" dur="500"/>
                                        <p:tgtEl>
                                          <p:spTgt spid="594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48" grpId="0" animBg="1" autoUpdateAnimBg="0"/>
      <p:bldP spid="594949"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Dseg</a:t>
            </a:r>
          </a:p>
        </p:txBody>
      </p:sp>
      <p:sp>
        <p:nvSpPr>
          <p:cNvPr id="10243" name="Rectangle 3"/>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実行中の変数値を格納</a:t>
            </a:r>
          </a:p>
        </p:txBody>
      </p:sp>
      <p:sp>
        <p:nvSpPr>
          <p:cNvPr id="10244" name="Rectangle 4"/>
          <p:cNvSpPr>
            <a:spLocks noChangeArrowheads="1"/>
          </p:cNvSpPr>
          <p:nvPr/>
        </p:nvSpPr>
        <p:spPr bwMode="auto">
          <a:xfrm>
            <a:off x="1600200" y="2667000"/>
            <a:ext cx="3124200" cy="137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int i, j, x=2, y=3;</a:t>
            </a:r>
          </a:p>
          <a:p>
            <a:pPr eaLnBrk="1" hangingPunct="1">
              <a:spcBef>
                <a:spcPct val="0"/>
              </a:spcBef>
              <a:buClrTx/>
              <a:buSzTx/>
              <a:buFontTx/>
              <a:buNone/>
            </a:pPr>
            <a:r>
              <a:rPr lang="en-US" altLang="ja-JP" sz="2800"/>
              <a:t>char c = ‘a’;</a:t>
            </a:r>
          </a:p>
          <a:p>
            <a:pPr eaLnBrk="1" hangingPunct="1">
              <a:spcBef>
                <a:spcPct val="0"/>
              </a:spcBef>
              <a:buClrTx/>
              <a:buSzTx/>
              <a:buFontTx/>
              <a:buNone/>
            </a:pPr>
            <a:r>
              <a:rPr lang="en-US" altLang="ja-JP" sz="2800"/>
              <a:t>int a[5];</a:t>
            </a:r>
          </a:p>
        </p:txBody>
      </p:sp>
      <p:graphicFrame>
        <p:nvGraphicFramePr>
          <p:cNvPr id="503891" name="Group 83"/>
          <p:cNvGraphicFramePr>
            <a:graphicFrameLocks noGrp="1"/>
          </p:cNvGraphicFramePr>
          <p:nvPr>
            <p:extLst>
              <p:ext uri="{D42A27DB-BD31-4B8C-83A1-F6EECF244321}">
                <p14:modId xmlns:p14="http://schemas.microsoft.com/office/powerpoint/2010/main" val="538727226"/>
              </p:ext>
            </p:extLst>
          </p:nvPr>
        </p:nvGraphicFramePr>
        <p:xfrm>
          <a:off x="6019800" y="1981200"/>
          <a:ext cx="2209800" cy="4594230"/>
        </p:xfrm>
        <a:graphic>
          <a:graphicData uri="http://schemas.openxmlformats.org/drawingml/2006/table">
            <a:tbl>
              <a:tblPr/>
              <a:tblGrid>
                <a:gridCol w="477838">
                  <a:extLst>
                    <a:ext uri="{9D8B030D-6E8A-4147-A177-3AD203B41FA5}">
                      <a16:colId xmlns:a16="http://schemas.microsoft.com/office/drawing/2014/main" val="20000"/>
                    </a:ext>
                  </a:extLst>
                </a:gridCol>
                <a:gridCol w="817562">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0290" name="Text Box 32"/>
          <p:cNvSpPr txBox="1">
            <a:spLocks noChangeArrowheads="1"/>
          </p:cNvSpPr>
          <p:nvPr/>
        </p:nvSpPr>
        <p:spPr bwMode="auto">
          <a:xfrm>
            <a:off x="6248400" y="14478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文のアセンブラコード</a:t>
            </a:r>
          </a:p>
        </p:txBody>
      </p:sp>
      <p:sp>
        <p:nvSpPr>
          <p:cNvPr id="67587" name="Text Box 3"/>
          <p:cNvSpPr txBox="1">
            <a:spLocks noChangeArrowheads="1"/>
          </p:cNvSpPr>
          <p:nvPr/>
        </p:nvSpPr>
        <p:spPr bwMode="auto">
          <a:xfrm>
            <a:off x="1066800" y="1752600"/>
            <a:ext cx="2822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a:t>if ( f ) i = 3;</a:t>
            </a:r>
          </a:p>
        </p:txBody>
      </p:sp>
      <p:sp>
        <p:nvSpPr>
          <p:cNvPr id="67588" name="Rectangle 5"/>
          <p:cNvSpPr>
            <a:spLocks noChangeArrowheads="1"/>
          </p:cNvSpPr>
          <p:nvPr/>
        </p:nvSpPr>
        <p:spPr bwMode="auto">
          <a:xfrm>
            <a:off x="1295400" y="2590800"/>
            <a:ext cx="38100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endParaRPr lang="ja-JP" altLang="en-US"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593924" name="Rectangle 4"/>
          <p:cNvSpPr>
            <a:spLocks noChangeArrowheads="1"/>
          </p:cNvSpPr>
          <p:nvPr/>
        </p:nvSpPr>
        <p:spPr bwMode="auto">
          <a:xfrm>
            <a:off x="1295400" y="2590800"/>
            <a:ext cx="38100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r>
              <a:rPr lang="en-US" altLang="ja-JP" sz="2800"/>
              <a:t>102 PUSHI  i </a:t>
            </a:r>
            <a:r>
              <a:rPr lang="ja-JP" altLang="en-US" sz="2800"/>
              <a:t>の番地</a:t>
            </a:r>
          </a:p>
          <a:p>
            <a:pPr eaLnBrk="1" hangingPunct="1">
              <a:spcBef>
                <a:spcPct val="0"/>
              </a:spcBef>
              <a:buClrTx/>
              <a:buSzTx/>
              <a:buFontTx/>
              <a:buNone/>
            </a:pPr>
            <a:r>
              <a:rPr lang="ja-JP" altLang="en-US" sz="2800"/>
              <a:t>103 </a:t>
            </a:r>
            <a:r>
              <a:rPr lang="en-US" altLang="ja-JP" sz="2800"/>
              <a:t>PUSHI  3</a:t>
            </a:r>
          </a:p>
          <a:p>
            <a:pPr eaLnBrk="1" hangingPunct="1">
              <a:spcBef>
                <a:spcPct val="0"/>
              </a:spcBef>
              <a:buClrTx/>
              <a:buSzTx/>
              <a:buFontTx/>
              <a:buNone/>
            </a:pPr>
            <a:r>
              <a:rPr lang="en-US" altLang="ja-JP" sz="2800"/>
              <a:t>104 ASSGN</a:t>
            </a:r>
          </a:p>
          <a:p>
            <a:pPr eaLnBrk="1" hangingPunct="1">
              <a:spcBef>
                <a:spcPct val="0"/>
              </a:spcBef>
              <a:buClrTx/>
              <a:buSzTx/>
              <a:buFontTx/>
              <a:buNone/>
            </a:pPr>
            <a:r>
              <a:rPr lang="en-US" altLang="ja-JP" sz="2800"/>
              <a:t>105 REMOVE</a:t>
            </a:r>
          </a:p>
          <a:p>
            <a:pPr eaLnBrk="1" hangingPunct="1">
              <a:spcBef>
                <a:spcPct val="0"/>
              </a:spcBef>
              <a:buClrTx/>
              <a:buSzTx/>
              <a:buFontTx/>
              <a:buNone/>
            </a:pPr>
            <a:r>
              <a:rPr lang="en-US" altLang="ja-JP" sz="2800"/>
              <a:t>106</a:t>
            </a:r>
          </a:p>
        </p:txBody>
      </p:sp>
      <p:sp useBgFill="1">
        <p:nvSpPr>
          <p:cNvPr id="593926" name="AutoShape 6"/>
          <p:cNvSpPr>
            <a:spLocks noChangeArrowheads="1"/>
          </p:cNvSpPr>
          <p:nvPr/>
        </p:nvSpPr>
        <p:spPr bwMode="auto">
          <a:xfrm>
            <a:off x="4114800" y="5486400"/>
            <a:ext cx="4038600" cy="990600"/>
          </a:xfrm>
          <a:prstGeom prst="wedgeRoundRectCallout">
            <a:avLst>
              <a:gd name="adj1" fmla="val -64468"/>
              <a:gd name="adj2" fmla="val -9294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ここまでコードを作れば</a:t>
            </a:r>
          </a:p>
          <a:p>
            <a:pPr algn="ctr" eaLnBrk="1" hangingPunct="1">
              <a:spcBef>
                <a:spcPct val="0"/>
              </a:spcBef>
              <a:buClrTx/>
              <a:buSzTx/>
              <a:buFontTx/>
              <a:buNone/>
            </a:pPr>
            <a:r>
              <a:rPr lang="ja-JP" altLang="en-US" sz="2800"/>
              <a:t>分岐先が判明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93924"/>
                                        </p:tgtEl>
                                        <p:attrNameLst>
                                          <p:attrName>style.visibility</p:attrName>
                                        </p:attrNameLst>
                                      </p:cBhvr>
                                      <p:to>
                                        <p:strVal val="visible"/>
                                      </p:to>
                                    </p:set>
                                    <p:animEffect transition="in" filter="wipe(up)">
                                      <p:cBhvr>
                                        <p:cTn id="7" dur="500"/>
                                        <p:tgtEl>
                                          <p:spTgt spid="5939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3926"/>
                                        </p:tgtEl>
                                        <p:attrNameLst>
                                          <p:attrName>style.visibility</p:attrName>
                                        </p:attrNameLst>
                                      </p:cBhvr>
                                      <p:to>
                                        <p:strVal val="visible"/>
                                      </p:to>
                                    </p:set>
                                    <p:animEffect transition="in" filter="checkerboard(across)">
                                      <p:cBhvr>
                                        <p:cTn id="12" dur="500"/>
                                        <p:tgtEl>
                                          <p:spTgt spid="593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4" grpId="0" animBg="1" autoUpdateAnimBg="0"/>
      <p:bldP spid="593926" grpId="0" animBg="1"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文のアセンブラコード</a:t>
            </a:r>
          </a:p>
        </p:txBody>
      </p:sp>
      <p:sp>
        <p:nvSpPr>
          <p:cNvPr id="68611" name="Text Box 3"/>
          <p:cNvSpPr txBox="1">
            <a:spLocks noChangeArrowheads="1"/>
          </p:cNvSpPr>
          <p:nvPr/>
        </p:nvSpPr>
        <p:spPr bwMode="auto">
          <a:xfrm>
            <a:off x="1066800" y="1752600"/>
            <a:ext cx="2822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a:t>if ( f ) i = 3;</a:t>
            </a:r>
          </a:p>
        </p:txBody>
      </p:sp>
      <p:sp>
        <p:nvSpPr>
          <p:cNvPr id="68612" name="Rectangle 5"/>
          <p:cNvSpPr>
            <a:spLocks noChangeArrowheads="1"/>
          </p:cNvSpPr>
          <p:nvPr/>
        </p:nvSpPr>
        <p:spPr bwMode="auto">
          <a:xfrm>
            <a:off x="1295400" y="2590800"/>
            <a:ext cx="38100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r>
              <a:rPr lang="en-US" altLang="ja-JP" sz="2800"/>
              <a:t>102 PUSHI  i </a:t>
            </a:r>
            <a:r>
              <a:rPr lang="ja-JP" altLang="en-US" sz="2800"/>
              <a:t>の番地</a:t>
            </a:r>
          </a:p>
          <a:p>
            <a:pPr eaLnBrk="1" hangingPunct="1">
              <a:spcBef>
                <a:spcPct val="0"/>
              </a:spcBef>
              <a:buClrTx/>
              <a:buSzTx/>
              <a:buFontTx/>
              <a:buNone/>
            </a:pPr>
            <a:r>
              <a:rPr lang="ja-JP" altLang="en-US" sz="2800"/>
              <a:t>103 </a:t>
            </a:r>
            <a:r>
              <a:rPr lang="en-US" altLang="ja-JP" sz="2800"/>
              <a:t>PUSHI  3</a:t>
            </a:r>
          </a:p>
          <a:p>
            <a:pPr eaLnBrk="1" hangingPunct="1">
              <a:spcBef>
                <a:spcPct val="0"/>
              </a:spcBef>
              <a:buClrTx/>
              <a:buSzTx/>
              <a:buFontTx/>
              <a:buNone/>
            </a:pPr>
            <a:r>
              <a:rPr lang="en-US" altLang="ja-JP" sz="2800"/>
              <a:t>104 ASSGN</a:t>
            </a:r>
          </a:p>
          <a:p>
            <a:pPr eaLnBrk="1" hangingPunct="1">
              <a:spcBef>
                <a:spcPct val="0"/>
              </a:spcBef>
              <a:buClrTx/>
              <a:buSzTx/>
              <a:buFontTx/>
              <a:buNone/>
            </a:pPr>
            <a:r>
              <a:rPr lang="en-US" altLang="ja-JP" sz="2800"/>
              <a:t>105 REMOVE</a:t>
            </a:r>
          </a:p>
          <a:p>
            <a:pPr eaLnBrk="1" hangingPunct="1">
              <a:spcBef>
                <a:spcPct val="0"/>
              </a:spcBef>
              <a:buClrTx/>
              <a:buSzTx/>
              <a:buFontTx/>
              <a:buNone/>
            </a:pPr>
            <a:r>
              <a:rPr lang="en-US" altLang="ja-JP" sz="2800"/>
              <a:t>106</a:t>
            </a:r>
          </a:p>
        </p:txBody>
      </p:sp>
      <p:sp>
        <p:nvSpPr>
          <p:cNvPr id="595975" name="Rectangle 7"/>
          <p:cNvSpPr>
            <a:spLocks noChangeArrowheads="1"/>
          </p:cNvSpPr>
          <p:nvPr/>
        </p:nvSpPr>
        <p:spPr bwMode="auto">
          <a:xfrm>
            <a:off x="1295400" y="2590800"/>
            <a:ext cx="38100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100 </a:t>
            </a:r>
            <a:r>
              <a:rPr lang="en-US" altLang="ja-JP" sz="2800" dirty="0"/>
              <a:t>PUSH   f </a:t>
            </a:r>
            <a:r>
              <a:rPr lang="ja-JP" altLang="en-US" sz="2800" dirty="0"/>
              <a:t>の番地</a:t>
            </a:r>
          </a:p>
          <a:p>
            <a:pPr eaLnBrk="1" hangingPunct="1">
              <a:spcBef>
                <a:spcPct val="0"/>
              </a:spcBef>
              <a:buClrTx/>
              <a:buSzTx/>
              <a:buFontTx/>
              <a:buNone/>
            </a:pPr>
            <a:r>
              <a:rPr lang="ja-JP" altLang="en-US" sz="2800" dirty="0"/>
              <a:t>101 </a:t>
            </a:r>
            <a:r>
              <a:rPr lang="en-US" altLang="ja-JP" sz="2800" dirty="0"/>
              <a:t>BEQ     </a:t>
            </a:r>
            <a:r>
              <a:rPr lang="en-US" altLang="ja-JP" sz="2800" dirty="0">
                <a:solidFill>
                  <a:srgbClr val="FFCCFF"/>
                </a:solidFill>
              </a:rPr>
              <a:t>106</a:t>
            </a:r>
          </a:p>
          <a:p>
            <a:pPr eaLnBrk="1" hangingPunct="1">
              <a:spcBef>
                <a:spcPct val="0"/>
              </a:spcBef>
              <a:buClrTx/>
              <a:buSzTx/>
              <a:buFontTx/>
              <a:buNone/>
            </a:pPr>
            <a:r>
              <a:rPr lang="en-US" altLang="ja-JP" sz="2800" dirty="0"/>
              <a:t>102 PUSHI  </a:t>
            </a:r>
            <a:r>
              <a:rPr lang="en-US" altLang="ja-JP" sz="2800" dirty="0" err="1"/>
              <a:t>i</a:t>
            </a:r>
            <a:r>
              <a:rPr lang="en-US" altLang="ja-JP" sz="2800" dirty="0"/>
              <a:t> </a:t>
            </a:r>
            <a:r>
              <a:rPr lang="ja-JP" altLang="en-US" sz="2800" dirty="0"/>
              <a:t>の番地</a:t>
            </a:r>
          </a:p>
          <a:p>
            <a:pPr eaLnBrk="1" hangingPunct="1">
              <a:spcBef>
                <a:spcPct val="0"/>
              </a:spcBef>
              <a:buClrTx/>
              <a:buSzTx/>
              <a:buFontTx/>
              <a:buNone/>
            </a:pPr>
            <a:r>
              <a:rPr lang="ja-JP" altLang="en-US" sz="2800" dirty="0"/>
              <a:t>103 </a:t>
            </a:r>
            <a:r>
              <a:rPr lang="en-US" altLang="ja-JP" sz="2800" dirty="0"/>
              <a:t>PUSHI  3</a:t>
            </a:r>
          </a:p>
          <a:p>
            <a:pPr eaLnBrk="1" hangingPunct="1">
              <a:spcBef>
                <a:spcPct val="0"/>
              </a:spcBef>
              <a:buClrTx/>
              <a:buSzTx/>
              <a:buFontTx/>
              <a:buNone/>
            </a:pPr>
            <a:r>
              <a:rPr lang="en-US" altLang="ja-JP" sz="2800" dirty="0"/>
              <a:t>104 ASSGN</a:t>
            </a:r>
          </a:p>
          <a:p>
            <a:pPr eaLnBrk="1" hangingPunct="1">
              <a:spcBef>
                <a:spcPct val="0"/>
              </a:spcBef>
              <a:buClrTx/>
              <a:buSzTx/>
              <a:buFontTx/>
              <a:buNone/>
            </a:pPr>
            <a:r>
              <a:rPr lang="en-US" altLang="ja-JP" sz="2800" dirty="0"/>
              <a:t>105 REMOVE</a:t>
            </a:r>
          </a:p>
          <a:p>
            <a:pPr eaLnBrk="1" hangingPunct="1">
              <a:spcBef>
                <a:spcPct val="0"/>
              </a:spcBef>
              <a:buClrTx/>
              <a:buSzTx/>
              <a:buFontTx/>
              <a:buNone/>
            </a:pPr>
            <a:r>
              <a:rPr lang="en-US" altLang="ja-JP" sz="2800" dirty="0"/>
              <a:t>106</a:t>
            </a:r>
          </a:p>
        </p:txBody>
      </p:sp>
      <p:sp useBgFill="1">
        <p:nvSpPr>
          <p:cNvPr id="68614" name="AutoShape 6"/>
          <p:cNvSpPr>
            <a:spLocks noChangeArrowheads="1"/>
          </p:cNvSpPr>
          <p:nvPr/>
        </p:nvSpPr>
        <p:spPr bwMode="auto">
          <a:xfrm>
            <a:off x="4114800" y="5486400"/>
            <a:ext cx="4038600" cy="990600"/>
          </a:xfrm>
          <a:prstGeom prst="wedgeRoundRectCallout">
            <a:avLst>
              <a:gd name="adj1" fmla="val -64468"/>
              <a:gd name="adj2" fmla="val -9294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ここまでコードを作れば</a:t>
            </a:r>
          </a:p>
          <a:p>
            <a:pPr algn="ctr" eaLnBrk="1" hangingPunct="1">
              <a:spcBef>
                <a:spcPct val="0"/>
              </a:spcBef>
              <a:buClrTx/>
              <a:buSzTx/>
              <a:buFontTx/>
              <a:buNone/>
            </a:pPr>
            <a:r>
              <a:rPr lang="ja-JP" altLang="en-US" sz="2800"/>
              <a:t>分岐先が判明</a:t>
            </a:r>
          </a:p>
        </p:txBody>
      </p:sp>
      <p:grpSp>
        <p:nvGrpSpPr>
          <p:cNvPr id="595981" name="Group 13"/>
          <p:cNvGrpSpPr>
            <a:grpSpLocks/>
          </p:cNvGrpSpPr>
          <p:nvPr/>
        </p:nvGrpSpPr>
        <p:grpSpPr bwMode="auto">
          <a:xfrm>
            <a:off x="3886200" y="4572000"/>
            <a:ext cx="1524000" cy="533400"/>
            <a:chOff x="2448" y="2880"/>
            <a:chExt cx="960" cy="336"/>
          </a:xfrm>
        </p:grpSpPr>
        <p:sp>
          <p:nvSpPr>
            <p:cNvPr id="68620" name="Line 8"/>
            <p:cNvSpPr>
              <a:spLocks noChangeShapeType="1"/>
            </p:cNvSpPr>
            <p:nvPr/>
          </p:nvSpPr>
          <p:spPr bwMode="auto">
            <a:xfrm>
              <a:off x="2448" y="3216"/>
              <a:ext cx="624" cy="0"/>
            </a:xfrm>
            <a:prstGeom prst="line">
              <a:avLst/>
            </a:prstGeom>
            <a:noFill/>
            <a:ln w="28575">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8621" name="Arc 9"/>
            <p:cNvSpPr>
              <a:spLocks/>
            </p:cNvSpPr>
            <p:nvPr/>
          </p:nvSpPr>
          <p:spPr bwMode="auto">
            <a:xfrm rot="5400000">
              <a:off x="3072" y="2880"/>
              <a:ext cx="336" cy="336"/>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595982" name="Group 14"/>
          <p:cNvGrpSpPr>
            <a:grpSpLocks/>
          </p:cNvGrpSpPr>
          <p:nvPr/>
        </p:nvGrpSpPr>
        <p:grpSpPr bwMode="auto">
          <a:xfrm>
            <a:off x="4876800" y="3352800"/>
            <a:ext cx="533400" cy="1219200"/>
            <a:chOff x="3072" y="2112"/>
            <a:chExt cx="336" cy="768"/>
          </a:xfrm>
        </p:grpSpPr>
        <p:sp>
          <p:nvSpPr>
            <p:cNvPr id="68618" name="Line 10"/>
            <p:cNvSpPr>
              <a:spLocks noChangeShapeType="1"/>
            </p:cNvSpPr>
            <p:nvPr/>
          </p:nvSpPr>
          <p:spPr bwMode="auto">
            <a:xfrm>
              <a:off x="3408" y="2448"/>
              <a:ext cx="0" cy="432"/>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8619" name="Arc 11"/>
            <p:cNvSpPr>
              <a:spLocks/>
            </p:cNvSpPr>
            <p:nvPr/>
          </p:nvSpPr>
          <p:spPr bwMode="auto">
            <a:xfrm>
              <a:off x="3072" y="2112"/>
              <a:ext cx="336" cy="336"/>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595980" name="Line 12"/>
          <p:cNvSpPr>
            <a:spLocks noChangeShapeType="1"/>
          </p:cNvSpPr>
          <p:nvPr/>
        </p:nvSpPr>
        <p:spPr bwMode="auto">
          <a:xfrm flipH="1">
            <a:off x="3886200" y="3352800"/>
            <a:ext cx="990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95981"/>
                                        </p:tgtEl>
                                        <p:attrNameLst>
                                          <p:attrName>style.visibility</p:attrName>
                                        </p:attrNameLst>
                                      </p:cBhvr>
                                      <p:to>
                                        <p:strVal val="visible"/>
                                      </p:to>
                                    </p:set>
                                    <p:animEffect transition="in" filter="wipe(left)">
                                      <p:cBhvr>
                                        <p:cTn id="7" dur="500"/>
                                        <p:tgtEl>
                                          <p:spTgt spid="595981"/>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595982"/>
                                        </p:tgtEl>
                                        <p:attrNameLst>
                                          <p:attrName>style.visibility</p:attrName>
                                        </p:attrNameLst>
                                      </p:cBhvr>
                                      <p:to>
                                        <p:strVal val="visible"/>
                                      </p:to>
                                    </p:set>
                                    <p:animEffect transition="in" filter="wipe(down)">
                                      <p:cBhvr>
                                        <p:cTn id="11" dur="500"/>
                                        <p:tgtEl>
                                          <p:spTgt spid="595982"/>
                                        </p:tgtEl>
                                      </p:cBhvr>
                                    </p:animEffect>
                                  </p:childTnLst>
                                </p:cTn>
                              </p:par>
                            </p:childTnLst>
                          </p:cTn>
                        </p:par>
                        <p:par>
                          <p:cTn id="12" fill="hold" nodeType="afterGroup">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595980"/>
                                        </p:tgtEl>
                                        <p:attrNameLst>
                                          <p:attrName>style.visibility</p:attrName>
                                        </p:attrNameLst>
                                      </p:cBhvr>
                                      <p:to>
                                        <p:strVal val="visible"/>
                                      </p:to>
                                    </p:set>
                                    <p:animEffect transition="in" filter="wipe(right)">
                                      <p:cBhvr>
                                        <p:cTn id="15" dur="500"/>
                                        <p:tgtEl>
                                          <p:spTgt spid="59598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595975"/>
                                        </p:tgtEl>
                                        <p:attrNameLst>
                                          <p:attrName>style.visibility</p:attrName>
                                        </p:attrNameLst>
                                      </p:cBhvr>
                                      <p:to>
                                        <p:strVal val="visible"/>
                                      </p:to>
                                    </p:set>
                                    <p:animEffect transition="in" filter="wipe(up)">
                                      <p:cBhvr>
                                        <p:cTn id="20" dur="500"/>
                                        <p:tgtEl>
                                          <p:spTgt spid="595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75" grpId="0" animBg="1" autoUpdateAnimBg="0"/>
      <p:bldP spid="595980"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while </a:t>
            </a:r>
            <a:r>
              <a:rPr lang="ja-JP" altLang="en-US">
                <a:effectLst/>
              </a:rPr>
              <a:t>文のアセンブラコード</a:t>
            </a:r>
          </a:p>
        </p:txBody>
      </p:sp>
      <p:sp>
        <p:nvSpPr>
          <p:cNvPr id="69635" name="Text Box 3"/>
          <p:cNvSpPr txBox="1">
            <a:spLocks noChangeArrowheads="1"/>
          </p:cNvSpPr>
          <p:nvPr/>
        </p:nvSpPr>
        <p:spPr bwMode="auto">
          <a:xfrm>
            <a:off x="1066800" y="17526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&lt;While_St&gt; ::= “while” “(” &lt;Exp&gt; “)” &lt;St&gt;</a:t>
            </a:r>
          </a:p>
        </p:txBody>
      </p:sp>
      <p:sp>
        <p:nvSpPr>
          <p:cNvPr id="603140" name="Rectangle 4"/>
          <p:cNvSpPr>
            <a:spLocks noChangeArrowheads="1"/>
          </p:cNvSpPr>
          <p:nvPr/>
        </p:nvSpPr>
        <p:spPr bwMode="auto">
          <a:xfrm>
            <a:off x="1905000" y="2590800"/>
            <a:ext cx="47244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a:t>
            </a:r>
            <a:r>
              <a:rPr lang="en-US" altLang="ja-JP" sz="2800"/>
              <a:t>L1) &lt;Exp&gt; </a:t>
            </a:r>
            <a:r>
              <a:rPr lang="ja-JP" altLang="en-US" sz="2800"/>
              <a:t>のコード </a:t>
            </a:r>
            <a:r>
              <a:rPr lang="ja-JP" altLang="en-US" sz="2400"/>
              <a:t>(右辺値)</a:t>
            </a:r>
          </a:p>
          <a:p>
            <a:pPr eaLnBrk="1" hangingPunct="1">
              <a:spcBef>
                <a:spcPct val="0"/>
              </a:spcBef>
              <a:buClrTx/>
              <a:buSzTx/>
              <a:buFontTx/>
              <a:buNone/>
            </a:pPr>
            <a:r>
              <a:rPr lang="en-US" altLang="ja-JP" sz="2800"/>
              <a:t>        BEQ  (L2)</a:t>
            </a:r>
            <a:endParaRPr lang="ja-JP" altLang="en-US" sz="2800"/>
          </a:p>
          <a:p>
            <a:pPr eaLnBrk="1" hangingPunct="1">
              <a:spcBef>
                <a:spcPct val="0"/>
              </a:spcBef>
              <a:buClrTx/>
              <a:buSzTx/>
              <a:buFontTx/>
              <a:buNone/>
            </a:pPr>
            <a:r>
              <a:rPr lang="en-US" altLang="ja-JP" sz="2800"/>
              <a:t>        &lt;St&gt; </a:t>
            </a:r>
            <a:r>
              <a:rPr lang="ja-JP" altLang="en-US" sz="2800"/>
              <a:t>のコード</a:t>
            </a:r>
          </a:p>
          <a:p>
            <a:pPr eaLnBrk="1" hangingPunct="1">
              <a:spcBef>
                <a:spcPct val="0"/>
              </a:spcBef>
              <a:buClrTx/>
              <a:buSzTx/>
              <a:buFontTx/>
              <a:buNone/>
            </a:pPr>
            <a:r>
              <a:rPr lang="ja-JP" altLang="en-US" sz="2800"/>
              <a:t>        </a:t>
            </a:r>
            <a:r>
              <a:rPr lang="en-US" altLang="ja-JP" sz="2800"/>
              <a:t>JUMP  (L1)</a:t>
            </a:r>
          </a:p>
          <a:p>
            <a:pPr eaLnBrk="1" hangingPunct="1">
              <a:spcBef>
                <a:spcPct val="0"/>
              </a:spcBef>
              <a:buClrTx/>
              <a:buSzTx/>
              <a:buFontTx/>
              <a:buNone/>
            </a:pPr>
            <a:r>
              <a:rPr lang="ja-JP" altLang="en-US" sz="2800"/>
              <a:t>(</a:t>
            </a:r>
            <a:r>
              <a:rPr lang="en-US" altLang="ja-JP" sz="2800"/>
              <a:t>L2)</a:t>
            </a:r>
          </a:p>
        </p:txBody>
      </p:sp>
      <p:sp useBgFill="1">
        <p:nvSpPr>
          <p:cNvPr id="603141" name="AutoShape 5"/>
          <p:cNvSpPr>
            <a:spLocks noChangeArrowheads="1"/>
          </p:cNvSpPr>
          <p:nvPr/>
        </p:nvSpPr>
        <p:spPr bwMode="auto">
          <a:xfrm>
            <a:off x="5410200" y="3124200"/>
            <a:ext cx="3352800" cy="990600"/>
          </a:xfrm>
          <a:prstGeom prst="wedgeRoundRectCallout">
            <a:avLst>
              <a:gd name="adj1" fmla="val -69176"/>
              <a:gd name="adj2" fmla="val -3156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JUMP</a:t>
            </a:r>
            <a:r>
              <a:rPr lang="ja-JP" altLang="en-US" sz="2800"/>
              <a:t>の次の</a:t>
            </a:r>
            <a:endParaRPr lang="en-US" altLang="ja-JP" sz="2800"/>
          </a:p>
          <a:p>
            <a:pPr algn="ctr" eaLnBrk="1" hangingPunct="1">
              <a:spcBef>
                <a:spcPct val="0"/>
              </a:spcBef>
              <a:buClrTx/>
              <a:buSzTx/>
              <a:buFontTx/>
              <a:buNone/>
            </a:pPr>
            <a:r>
              <a:rPr lang="ja-JP" altLang="en-US" sz="2800"/>
              <a:t>番地に分岐</a:t>
            </a:r>
          </a:p>
        </p:txBody>
      </p:sp>
      <p:sp>
        <p:nvSpPr>
          <p:cNvPr id="603142" name="Text Box 6"/>
          <p:cNvSpPr txBox="1">
            <a:spLocks noChangeArrowheads="1"/>
          </p:cNvSpPr>
          <p:nvPr/>
        </p:nvSpPr>
        <p:spPr bwMode="auto">
          <a:xfrm>
            <a:off x="1752600" y="5029200"/>
            <a:ext cx="6748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a:t>
            </a:r>
            <a:r>
              <a:rPr lang="en-US" altLang="ja-JP" sz="2800"/>
              <a:t>L2) </a:t>
            </a:r>
            <a:r>
              <a:rPr lang="ja-JP" altLang="en-US" sz="2800"/>
              <a:t>の番地は &lt;</a:t>
            </a:r>
            <a:r>
              <a:rPr lang="en-US" altLang="ja-JP" sz="2800"/>
              <a:t>St&gt; </a:t>
            </a:r>
            <a:r>
              <a:rPr lang="ja-JP" altLang="en-US" sz="2800"/>
              <a:t>のコードを作るまで不明</a:t>
            </a:r>
          </a:p>
        </p:txBody>
      </p:sp>
      <p:grpSp>
        <p:nvGrpSpPr>
          <p:cNvPr id="603143" name="Group 7"/>
          <p:cNvGrpSpPr>
            <a:grpSpLocks/>
          </p:cNvGrpSpPr>
          <p:nvPr/>
        </p:nvGrpSpPr>
        <p:grpSpPr bwMode="auto">
          <a:xfrm>
            <a:off x="1828800" y="5638800"/>
            <a:ext cx="4857750" cy="823913"/>
            <a:chOff x="1152" y="3552"/>
            <a:chExt cx="3060" cy="519"/>
          </a:xfrm>
        </p:grpSpPr>
        <p:sp>
          <p:nvSpPr>
            <p:cNvPr id="69641" name="Text Box 8"/>
            <p:cNvSpPr txBox="1">
              <a:spLocks noChangeArrowheads="1"/>
            </p:cNvSpPr>
            <p:nvPr/>
          </p:nvSpPr>
          <p:spPr bwMode="auto">
            <a:xfrm>
              <a:off x="1152" y="3744"/>
              <a:ext cx="306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後から番地を書き直す必要あり</a:t>
              </a:r>
            </a:p>
          </p:txBody>
        </p:sp>
        <p:sp>
          <p:nvSpPr>
            <p:cNvPr id="69642" name="AutoShape 9"/>
            <p:cNvSpPr>
              <a:spLocks noChangeArrowheads="1"/>
            </p:cNvSpPr>
            <p:nvPr/>
          </p:nvSpPr>
          <p:spPr bwMode="auto">
            <a:xfrm>
              <a:off x="2400" y="3552"/>
              <a:ext cx="384"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grpSp>
      <p:sp useBgFill="1">
        <p:nvSpPr>
          <p:cNvPr id="603146" name="AutoShape 10"/>
          <p:cNvSpPr>
            <a:spLocks noChangeArrowheads="1"/>
          </p:cNvSpPr>
          <p:nvPr/>
        </p:nvSpPr>
        <p:spPr bwMode="auto">
          <a:xfrm>
            <a:off x="5410200" y="4343400"/>
            <a:ext cx="3352800" cy="609600"/>
          </a:xfrm>
          <a:prstGeom prst="wedgeRoundRectCallout">
            <a:avLst>
              <a:gd name="adj1" fmla="val -70074"/>
              <a:gd name="adj2" fmla="val -7265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条件式にジャンプ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3140"/>
                                        </p:tgtEl>
                                        <p:attrNameLst>
                                          <p:attrName>style.visibility</p:attrName>
                                        </p:attrNameLst>
                                      </p:cBhvr>
                                      <p:to>
                                        <p:strVal val="visible"/>
                                      </p:to>
                                    </p:set>
                                    <p:animEffect transition="in" filter="checkerboard(across)">
                                      <p:cBhvr>
                                        <p:cTn id="7" dur="500"/>
                                        <p:tgtEl>
                                          <p:spTgt spid="603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3141"/>
                                        </p:tgtEl>
                                        <p:attrNameLst>
                                          <p:attrName>style.visibility</p:attrName>
                                        </p:attrNameLst>
                                      </p:cBhvr>
                                      <p:to>
                                        <p:strVal val="visible"/>
                                      </p:to>
                                    </p:set>
                                    <p:animEffect transition="in" filter="checkerboard(across)">
                                      <p:cBhvr>
                                        <p:cTn id="12" dur="500"/>
                                        <p:tgtEl>
                                          <p:spTgt spid="6031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03146"/>
                                        </p:tgtEl>
                                        <p:attrNameLst>
                                          <p:attrName>style.visibility</p:attrName>
                                        </p:attrNameLst>
                                      </p:cBhvr>
                                      <p:to>
                                        <p:strVal val="visible"/>
                                      </p:to>
                                    </p:set>
                                    <p:animEffect transition="in" filter="checkerboard(across)">
                                      <p:cBhvr>
                                        <p:cTn id="17" dur="500"/>
                                        <p:tgtEl>
                                          <p:spTgt spid="6031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03142"/>
                                        </p:tgtEl>
                                        <p:attrNameLst>
                                          <p:attrName>style.visibility</p:attrName>
                                        </p:attrNameLst>
                                      </p:cBhvr>
                                      <p:to>
                                        <p:strVal val="visible"/>
                                      </p:to>
                                    </p:set>
                                    <p:animEffect transition="in" filter="checkerboard(across)">
                                      <p:cBhvr>
                                        <p:cTn id="22" dur="500"/>
                                        <p:tgtEl>
                                          <p:spTgt spid="6031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603143"/>
                                        </p:tgtEl>
                                        <p:attrNameLst>
                                          <p:attrName>style.visibility</p:attrName>
                                        </p:attrNameLst>
                                      </p:cBhvr>
                                      <p:to>
                                        <p:strVal val="visible"/>
                                      </p:to>
                                    </p:set>
                                    <p:animEffect transition="in" filter="wipe(up)">
                                      <p:cBhvr>
                                        <p:cTn id="27" dur="500"/>
                                        <p:tgtEl>
                                          <p:spTgt spid="603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40" grpId="0" animBg="1" autoUpdateAnimBg="0"/>
      <p:bldP spid="603141" grpId="0" animBg="1" autoUpdateAnimBg="0"/>
      <p:bldP spid="603142" grpId="0" autoUpdateAnimBg="0"/>
      <p:bldP spid="603146" grpId="0"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while </a:t>
            </a:r>
            <a:r>
              <a:rPr lang="ja-JP" altLang="en-US">
                <a:effectLst/>
              </a:rPr>
              <a:t>文のアセンブラコード</a:t>
            </a:r>
          </a:p>
        </p:txBody>
      </p:sp>
      <p:sp>
        <p:nvSpPr>
          <p:cNvPr id="70659" name="Text Box 1027"/>
          <p:cNvSpPr txBox="1">
            <a:spLocks noChangeArrowheads="1"/>
          </p:cNvSpPr>
          <p:nvPr/>
        </p:nvSpPr>
        <p:spPr bwMode="auto">
          <a:xfrm>
            <a:off x="1066800" y="1752600"/>
            <a:ext cx="34782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a:t>while ( f ) i = 3;</a:t>
            </a:r>
          </a:p>
        </p:txBody>
      </p:sp>
      <p:sp>
        <p:nvSpPr>
          <p:cNvPr id="604164" name="Rectangle 1028"/>
          <p:cNvSpPr>
            <a:spLocks noChangeArrowheads="1"/>
          </p:cNvSpPr>
          <p:nvPr/>
        </p:nvSpPr>
        <p:spPr bwMode="auto">
          <a:xfrm>
            <a:off x="1295400" y="2590800"/>
            <a:ext cx="3810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endParaRPr lang="ja-JP" altLang="en-US"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604165" name="AutoShape 1029"/>
          <p:cNvSpPr>
            <a:spLocks noChangeArrowheads="1"/>
          </p:cNvSpPr>
          <p:nvPr/>
        </p:nvSpPr>
        <p:spPr bwMode="auto">
          <a:xfrm>
            <a:off x="5715000" y="3352800"/>
            <a:ext cx="2590800" cy="990600"/>
          </a:xfrm>
          <a:prstGeom prst="wedgeRoundRectCallout">
            <a:avLst>
              <a:gd name="adj1" fmla="val -134806"/>
              <a:gd name="adj2" fmla="val -4679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この時点では</a:t>
            </a:r>
          </a:p>
          <a:p>
            <a:pPr algn="ctr" eaLnBrk="1" hangingPunct="1">
              <a:spcBef>
                <a:spcPct val="0"/>
              </a:spcBef>
              <a:buClrTx/>
              <a:buSzTx/>
              <a:buFontTx/>
              <a:buNone/>
            </a:pPr>
            <a:r>
              <a:rPr lang="ja-JP" altLang="en-US" sz="2800"/>
              <a:t>分岐先は不明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4164"/>
                                        </p:tgtEl>
                                        <p:attrNameLst>
                                          <p:attrName>style.visibility</p:attrName>
                                        </p:attrNameLst>
                                      </p:cBhvr>
                                      <p:to>
                                        <p:strVal val="visible"/>
                                      </p:to>
                                    </p:set>
                                    <p:animEffect transition="in" filter="checkerboard(across)">
                                      <p:cBhvr>
                                        <p:cTn id="7" dur="500"/>
                                        <p:tgtEl>
                                          <p:spTgt spid="6041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4165"/>
                                        </p:tgtEl>
                                        <p:attrNameLst>
                                          <p:attrName>style.visibility</p:attrName>
                                        </p:attrNameLst>
                                      </p:cBhvr>
                                      <p:to>
                                        <p:strVal val="visible"/>
                                      </p:to>
                                    </p:set>
                                    <p:animEffect transition="in" filter="checkerboard(across)">
                                      <p:cBhvr>
                                        <p:cTn id="12" dur="500"/>
                                        <p:tgtEl>
                                          <p:spTgt spid="604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4" grpId="0" animBg="1" autoUpdateAnimBg="0"/>
      <p:bldP spid="604165" grpId="0"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while </a:t>
            </a:r>
            <a:r>
              <a:rPr lang="ja-JP" altLang="en-US">
                <a:effectLst/>
              </a:rPr>
              <a:t>文のアセンブラコード</a:t>
            </a:r>
          </a:p>
        </p:txBody>
      </p:sp>
      <p:sp>
        <p:nvSpPr>
          <p:cNvPr id="71683" name="Text Box 3"/>
          <p:cNvSpPr txBox="1">
            <a:spLocks noChangeArrowheads="1"/>
          </p:cNvSpPr>
          <p:nvPr/>
        </p:nvSpPr>
        <p:spPr bwMode="auto">
          <a:xfrm>
            <a:off x="1066800" y="1752600"/>
            <a:ext cx="34782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a:t>while ( f ) i = 3;</a:t>
            </a:r>
          </a:p>
        </p:txBody>
      </p:sp>
      <p:sp>
        <p:nvSpPr>
          <p:cNvPr id="71684" name="Rectangle 4"/>
          <p:cNvSpPr>
            <a:spLocks noChangeArrowheads="1"/>
          </p:cNvSpPr>
          <p:nvPr/>
        </p:nvSpPr>
        <p:spPr bwMode="auto">
          <a:xfrm>
            <a:off x="1295400" y="2590800"/>
            <a:ext cx="3810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endParaRPr lang="en-US" altLang="ja-JP" sz="2800"/>
          </a:p>
          <a:p>
            <a:pPr eaLnBrk="1" hangingPunct="1">
              <a:spcBef>
                <a:spcPct val="0"/>
              </a:spcBef>
              <a:buClrTx/>
              <a:buSzTx/>
              <a:buFontTx/>
              <a:buNone/>
            </a:pPr>
            <a:endParaRPr lang="ja-JP" altLang="en-US"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605189" name="Rectangle 5"/>
          <p:cNvSpPr>
            <a:spLocks noChangeArrowheads="1"/>
          </p:cNvSpPr>
          <p:nvPr/>
        </p:nvSpPr>
        <p:spPr bwMode="auto">
          <a:xfrm>
            <a:off x="1295400" y="2590800"/>
            <a:ext cx="3810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r>
              <a:rPr lang="en-US" altLang="ja-JP" sz="2800"/>
              <a:t>102 PUSHI  i </a:t>
            </a:r>
            <a:r>
              <a:rPr lang="ja-JP" altLang="en-US" sz="2800"/>
              <a:t>の番地</a:t>
            </a:r>
          </a:p>
          <a:p>
            <a:pPr eaLnBrk="1" hangingPunct="1">
              <a:spcBef>
                <a:spcPct val="0"/>
              </a:spcBef>
              <a:buClrTx/>
              <a:buSzTx/>
              <a:buFontTx/>
              <a:buNone/>
            </a:pPr>
            <a:r>
              <a:rPr lang="ja-JP" altLang="en-US" sz="2800"/>
              <a:t>103 </a:t>
            </a:r>
            <a:r>
              <a:rPr lang="en-US" altLang="ja-JP" sz="2800"/>
              <a:t>PUSHI  3</a:t>
            </a:r>
          </a:p>
          <a:p>
            <a:pPr eaLnBrk="1" hangingPunct="1">
              <a:spcBef>
                <a:spcPct val="0"/>
              </a:spcBef>
              <a:buClrTx/>
              <a:buSzTx/>
              <a:buFontTx/>
              <a:buNone/>
            </a:pPr>
            <a:r>
              <a:rPr lang="en-US" altLang="ja-JP" sz="2800"/>
              <a:t>104 ASSGN</a:t>
            </a:r>
          </a:p>
          <a:p>
            <a:pPr eaLnBrk="1" hangingPunct="1">
              <a:spcBef>
                <a:spcPct val="0"/>
              </a:spcBef>
              <a:buClrTx/>
              <a:buSzTx/>
              <a:buFontTx/>
              <a:buNone/>
            </a:pPr>
            <a:r>
              <a:rPr lang="en-US" altLang="ja-JP" sz="2800"/>
              <a:t>105 REMOVE</a:t>
            </a:r>
          </a:p>
          <a:p>
            <a:pPr eaLnBrk="1" hangingPunct="1">
              <a:spcBef>
                <a:spcPct val="0"/>
              </a:spcBef>
              <a:buClrTx/>
              <a:buSzTx/>
              <a:buFontTx/>
              <a:buNone/>
            </a:pPr>
            <a:r>
              <a:rPr lang="en-US" altLang="ja-JP" sz="2800"/>
              <a:t>106 JUMP   100</a:t>
            </a:r>
          </a:p>
          <a:p>
            <a:pPr eaLnBrk="1" hangingPunct="1">
              <a:spcBef>
                <a:spcPct val="0"/>
              </a:spcBef>
              <a:buClrTx/>
              <a:buSzTx/>
              <a:buFontTx/>
              <a:buNone/>
            </a:pPr>
            <a:r>
              <a:rPr lang="en-US" altLang="ja-JP" sz="2800"/>
              <a:t>107</a:t>
            </a:r>
          </a:p>
        </p:txBody>
      </p:sp>
      <p:sp useBgFill="1">
        <p:nvSpPr>
          <p:cNvPr id="605190" name="AutoShape 6"/>
          <p:cNvSpPr>
            <a:spLocks noChangeArrowheads="1"/>
          </p:cNvSpPr>
          <p:nvPr/>
        </p:nvSpPr>
        <p:spPr bwMode="auto">
          <a:xfrm>
            <a:off x="4114800" y="5486400"/>
            <a:ext cx="4038600" cy="990600"/>
          </a:xfrm>
          <a:prstGeom prst="wedgeRoundRectCallout">
            <a:avLst>
              <a:gd name="adj1" fmla="val -59671"/>
              <a:gd name="adj2" fmla="val -4214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ここまでコードを作れば</a:t>
            </a:r>
          </a:p>
          <a:p>
            <a:pPr algn="ctr" eaLnBrk="1" hangingPunct="1">
              <a:spcBef>
                <a:spcPct val="0"/>
              </a:spcBef>
              <a:buClrTx/>
              <a:buSzTx/>
              <a:buFontTx/>
              <a:buNone/>
            </a:pPr>
            <a:r>
              <a:rPr lang="ja-JP" altLang="en-US" sz="2800"/>
              <a:t>分岐先が判明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05189"/>
                                        </p:tgtEl>
                                        <p:attrNameLst>
                                          <p:attrName>style.visibility</p:attrName>
                                        </p:attrNameLst>
                                      </p:cBhvr>
                                      <p:to>
                                        <p:strVal val="visible"/>
                                      </p:to>
                                    </p:set>
                                    <p:animEffect transition="in" filter="wipe(up)">
                                      <p:cBhvr>
                                        <p:cTn id="7" dur="500"/>
                                        <p:tgtEl>
                                          <p:spTgt spid="6051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5190"/>
                                        </p:tgtEl>
                                        <p:attrNameLst>
                                          <p:attrName>style.visibility</p:attrName>
                                        </p:attrNameLst>
                                      </p:cBhvr>
                                      <p:to>
                                        <p:strVal val="visible"/>
                                      </p:to>
                                    </p:set>
                                    <p:animEffect transition="in" filter="checkerboard(across)">
                                      <p:cBhvr>
                                        <p:cTn id="12" dur="500"/>
                                        <p:tgtEl>
                                          <p:spTgt spid="605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9" grpId="0" animBg="1" autoUpdateAnimBg="0"/>
      <p:bldP spid="605190" grpId="0" animBg="1"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while </a:t>
            </a:r>
            <a:r>
              <a:rPr lang="ja-JP" altLang="en-US">
                <a:effectLst/>
              </a:rPr>
              <a:t>文のアセンブラコード</a:t>
            </a:r>
          </a:p>
        </p:txBody>
      </p:sp>
      <p:sp>
        <p:nvSpPr>
          <p:cNvPr id="72707" name="Text Box 3"/>
          <p:cNvSpPr txBox="1">
            <a:spLocks noChangeArrowheads="1"/>
          </p:cNvSpPr>
          <p:nvPr/>
        </p:nvSpPr>
        <p:spPr bwMode="auto">
          <a:xfrm>
            <a:off x="1066800" y="1752600"/>
            <a:ext cx="34782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a:t>while ( f ) i = 3;</a:t>
            </a:r>
          </a:p>
        </p:txBody>
      </p:sp>
      <p:sp>
        <p:nvSpPr>
          <p:cNvPr id="72708" name="Rectangle 4"/>
          <p:cNvSpPr>
            <a:spLocks noChangeArrowheads="1"/>
          </p:cNvSpPr>
          <p:nvPr/>
        </p:nvSpPr>
        <p:spPr bwMode="auto">
          <a:xfrm>
            <a:off x="1295400" y="2590800"/>
            <a:ext cx="3810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100 </a:t>
            </a:r>
            <a:r>
              <a:rPr lang="en-US" altLang="ja-JP" sz="2800"/>
              <a:t>PUSH   f </a:t>
            </a:r>
            <a:r>
              <a:rPr lang="ja-JP" altLang="en-US" sz="2800"/>
              <a:t>の番地</a:t>
            </a:r>
          </a:p>
          <a:p>
            <a:pPr eaLnBrk="1" hangingPunct="1">
              <a:spcBef>
                <a:spcPct val="0"/>
              </a:spcBef>
              <a:buClrTx/>
              <a:buSzTx/>
              <a:buFontTx/>
              <a:buNone/>
            </a:pPr>
            <a:r>
              <a:rPr lang="ja-JP" altLang="en-US" sz="2800"/>
              <a:t>101 </a:t>
            </a:r>
            <a:r>
              <a:rPr lang="en-US" altLang="ja-JP" sz="2800"/>
              <a:t>BEQ     ?</a:t>
            </a:r>
          </a:p>
          <a:p>
            <a:pPr eaLnBrk="1" hangingPunct="1">
              <a:spcBef>
                <a:spcPct val="0"/>
              </a:spcBef>
              <a:buClrTx/>
              <a:buSzTx/>
              <a:buFontTx/>
              <a:buNone/>
            </a:pPr>
            <a:r>
              <a:rPr lang="en-US" altLang="ja-JP" sz="2800"/>
              <a:t>102 PUSHI  i </a:t>
            </a:r>
            <a:r>
              <a:rPr lang="ja-JP" altLang="en-US" sz="2800"/>
              <a:t>の番地</a:t>
            </a:r>
          </a:p>
          <a:p>
            <a:pPr eaLnBrk="1" hangingPunct="1">
              <a:spcBef>
                <a:spcPct val="0"/>
              </a:spcBef>
              <a:buClrTx/>
              <a:buSzTx/>
              <a:buFontTx/>
              <a:buNone/>
            </a:pPr>
            <a:r>
              <a:rPr lang="ja-JP" altLang="en-US" sz="2800"/>
              <a:t>103 </a:t>
            </a:r>
            <a:r>
              <a:rPr lang="en-US" altLang="ja-JP" sz="2800"/>
              <a:t>PUSHI  3</a:t>
            </a:r>
          </a:p>
          <a:p>
            <a:pPr eaLnBrk="1" hangingPunct="1">
              <a:spcBef>
                <a:spcPct val="0"/>
              </a:spcBef>
              <a:buClrTx/>
              <a:buSzTx/>
              <a:buFontTx/>
              <a:buNone/>
            </a:pPr>
            <a:r>
              <a:rPr lang="en-US" altLang="ja-JP" sz="2800"/>
              <a:t>104 ASSGN</a:t>
            </a:r>
          </a:p>
          <a:p>
            <a:pPr eaLnBrk="1" hangingPunct="1">
              <a:spcBef>
                <a:spcPct val="0"/>
              </a:spcBef>
              <a:buClrTx/>
              <a:buSzTx/>
              <a:buFontTx/>
              <a:buNone/>
            </a:pPr>
            <a:r>
              <a:rPr lang="en-US" altLang="ja-JP" sz="2800"/>
              <a:t>105 REMOVE</a:t>
            </a:r>
          </a:p>
          <a:p>
            <a:pPr eaLnBrk="1" hangingPunct="1">
              <a:spcBef>
                <a:spcPct val="0"/>
              </a:spcBef>
              <a:buClrTx/>
              <a:buSzTx/>
              <a:buFontTx/>
              <a:buNone/>
            </a:pPr>
            <a:r>
              <a:rPr lang="en-US" altLang="ja-JP" sz="2800"/>
              <a:t>106 JUMP   100</a:t>
            </a:r>
          </a:p>
          <a:p>
            <a:pPr eaLnBrk="1" hangingPunct="1">
              <a:spcBef>
                <a:spcPct val="0"/>
              </a:spcBef>
              <a:buClrTx/>
              <a:buSzTx/>
              <a:buFontTx/>
              <a:buNone/>
            </a:pPr>
            <a:r>
              <a:rPr lang="en-US" altLang="ja-JP" sz="2800"/>
              <a:t>107 </a:t>
            </a:r>
          </a:p>
        </p:txBody>
      </p:sp>
      <p:sp>
        <p:nvSpPr>
          <p:cNvPr id="606213" name="Rectangle 5"/>
          <p:cNvSpPr>
            <a:spLocks noChangeArrowheads="1"/>
          </p:cNvSpPr>
          <p:nvPr/>
        </p:nvSpPr>
        <p:spPr bwMode="auto">
          <a:xfrm>
            <a:off x="1295400" y="2590800"/>
            <a:ext cx="3810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100 </a:t>
            </a:r>
            <a:r>
              <a:rPr lang="en-US" altLang="ja-JP" sz="2800" dirty="0"/>
              <a:t>PUSH   f </a:t>
            </a:r>
            <a:r>
              <a:rPr lang="ja-JP" altLang="en-US" sz="2800" dirty="0"/>
              <a:t>の番地</a:t>
            </a:r>
          </a:p>
          <a:p>
            <a:pPr eaLnBrk="1" hangingPunct="1">
              <a:spcBef>
                <a:spcPct val="0"/>
              </a:spcBef>
              <a:buClrTx/>
              <a:buSzTx/>
              <a:buFontTx/>
              <a:buNone/>
            </a:pPr>
            <a:r>
              <a:rPr lang="ja-JP" altLang="en-US" sz="2800" dirty="0"/>
              <a:t>101 </a:t>
            </a:r>
            <a:r>
              <a:rPr lang="en-US" altLang="ja-JP" sz="2800" dirty="0"/>
              <a:t>BEQ     </a:t>
            </a:r>
            <a:r>
              <a:rPr lang="en-US" altLang="ja-JP" sz="2800" dirty="0">
                <a:solidFill>
                  <a:srgbClr val="FFCCFF"/>
                </a:solidFill>
              </a:rPr>
              <a:t>107</a:t>
            </a:r>
          </a:p>
          <a:p>
            <a:pPr eaLnBrk="1" hangingPunct="1">
              <a:spcBef>
                <a:spcPct val="0"/>
              </a:spcBef>
              <a:buClrTx/>
              <a:buSzTx/>
              <a:buFontTx/>
              <a:buNone/>
            </a:pPr>
            <a:r>
              <a:rPr lang="en-US" altLang="ja-JP" sz="2800" dirty="0"/>
              <a:t>102 PUSHI  </a:t>
            </a:r>
            <a:r>
              <a:rPr lang="en-US" altLang="ja-JP" sz="2800" dirty="0" err="1"/>
              <a:t>i</a:t>
            </a:r>
            <a:r>
              <a:rPr lang="en-US" altLang="ja-JP" sz="2800" dirty="0"/>
              <a:t> </a:t>
            </a:r>
            <a:r>
              <a:rPr lang="ja-JP" altLang="en-US" sz="2800" dirty="0"/>
              <a:t>の番地</a:t>
            </a:r>
          </a:p>
          <a:p>
            <a:pPr eaLnBrk="1" hangingPunct="1">
              <a:spcBef>
                <a:spcPct val="0"/>
              </a:spcBef>
              <a:buClrTx/>
              <a:buSzTx/>
              <a:buFontTx/>
              <a:buNone/>
            </a:pPr>
            <a:r>
              <a:rPr lang="ja-JP" altLang="en-US" sz="2800" dirty="0"/>
              <a:t>103 </a:t>
            </a:r>
            <a:r>
              <a:rPr lang="en-US" altLang="ja-JP" sz="2800" dirty="0"/>
              <a:t>PUSHI  3</a:t>
            </a:r>
          </a:p>
          <a:p>
            <a:pPr eaLnBrk="1" hangingPunct="1">
              <a:spcBef>
                <a:spcPct val="0"/>
              </a:spcBef>
              <a:buClrTx/>
              <a:buSzTx/>
              <a:buFontTx/>
              <a:buNone/>
            </a:pPr>
            <a:r>
              <a:rPr lang="en-US" altLang="ja-JP" sz="2800" dirty="0"/>
              <a:t>104 ASSGN</a:t>
            </a:r>
          </a:p>
          <a:p>
            <a:pPr eaLnBrk="1" hangingPunct="1">
              <a:spcBef>
                <a:spcPct val="0"/>
              </a:spcBef>
              <a:buClrTx/>
              <a:buSzTx/>
              <a:buFontTx/>
              <a:buNone/>
            </a:pPr>
            <a:r>
              <a:rPr lang="en-US" altLang="ja-JP" sz="2800" dirty="0"/>
              <a:t>105 REMOVE</a:t>
            </a:r>
          </a:p>
          <a:p>
            <a:pPr eaLnBrk="1" hangingPunct="1">
              <a:spcBef>
                <a:spcPct val="0"/>
              </a:spcBef>
              <a:buClrTx/>
              <a:buSzTx/>
              <a:buFontTx/>
              <a:buNone/>
            </a:pPr>
            <a:r>
              <a:rPr lang="en-US" altLang="ja-JP" sz="2800" dirty="0"/>
              <a:t>106 JUMP   100</a:t>
            </a:r>
          </a:p>
          <a:p>
            <a:pPr eaLnBrk="1" hangingPunct="1">
              <a:spcBef>
                <a:spcPct val="0"/>
              </a:spcBef>
              <a:buClrTx/>
              <a:buSzTx/>
              <a:buFontTx/>
              <a:buNone/>
            </a:pPr>
            <a:r>
              <a:rPr lang="en-US" altLang="ja-JP" sz="2800" dirty="0"/>
              <a:t>107</a:t>
            </a:r>
          </a:p>
        </p:txBody>
      </p:sp>
      <p:sp useBgFill="1">
        <p:nvSpPr>
          <p:cNvPr id="72710" name="AutoShape 6"/>
          <p:cNvSpPr>
            <a:spLocks noChangeArrowheads="1"/>
          </p:cNvSpPr>
          <p:nvPr/>
        </p:nvSpPr>
        <p:spPr bwMode="auto">
          <a:xfrm>
            <a:off x="4114800" y="5486400"/>
            <a:ext cx="4038600" cy="990600"/>
          </a:xfrm>
          <a:prstGeom prst="wedgeRoundRectCallout">
            <a:avLst>
              <a:gd name="adj1" fmla="val -59593"/>
              <a:gd name="adj2" fmla="val -4214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800"/>
              <a:t>ここまでコードを作れば</a:t>
            </a:r>
          </a:p>
          <a:p>
            <a:pPr algn="ctr" eaLnBrk="1" hangingPunct="1">
              <a:spcBef>
                <a:spcPct val="0"/>
              </a:spcBef>
              <a:buClrTx/>
              <a:buSzTx/>
              <a:buFontTx/>
              <a:buNone/>
            </a:pPr>
            <a:r>
              <a:rPr lang="ja-JP" altLang="en-US" sz="2800"/>
              <a:t>分岐先が判明</a:t>
            </a:r>
          </a:p>
        </p:txBody>
      </p:sp>
      <p:grpSp>
        <p:nvGrpSpPr>
          <p:cNvPr id="606215" name="Group 7"/>
          <p:cNvGrpSpPr>
            <a:grpSpLocks/>
          </p:cNvGrpSpPr>
          <p:nvPr/>
        </p:nvGrpSpPr>
        <p:grpSpPr bwMode="auto">
          <a:xfrm>
            <a:off x="3886200" y="4953000"/>
            <a:ext cx="1524000" cy="533400"/>
            <a:chOff x="2448" y="2880"/>
            <a:chExt cx="960" cy="336"/>
          </a:xfrm>
        </p:grpSpPr>
        <p:sp>
          <p:nvSpPr>
            <p:cNvPr id="72716" name="Line 8"/>
            <p:cNvSpPr>
              <a:spLocks noChangeShapeType="1"/>
            </p:cNvSpPr>
            <p:nvPr/>
          </p:nvSpPr>
          <p:spPr bwMode="auto">
            <a:xfrm>
              <a:off x="2448" y="3216"/>
              <a:ext cx="624" cy="0"/>
            </a:xfrm>
            <a:prstGeom prst="line">
              <a:avLst/>
            </a:prstGeom>
            <a:noFill/>
            <a:ln w="28575">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2717" name="Arc 9"/>
            <p:cNvSpPr>
              <a:spLocks/>
            </p:cNvSpPr>
            <p:nvPr/>
          </p:nvSpPr>
          <p:spPr bwMode="auto">
            <a:xfrm rot="5400000">
              <a:off x="3072" y="2880"/>
              <a:ext cx="336" cy="336"/>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606222" name="Group 14"/>
          <p:cNvGrpSpPr>
            <a:grpSpLocks/>
          </p:cNvGrpSpPr>
          <p:nvPr/>
        </p:nvGrpSpPr>
        <p:grpSpPr bwMode="auto">
          <a:xfrm>
            <a:off x="4876800" y="3352800"/>
            <a:ext cx="533400" cy="1600200"/>
            <a:chOff x="3072" y="2112"/>
            <a:chExt cx="336" cy="1008"/>
          </a:xfrm>
        </p:grpSpPr>
        <p:sp>
          <p:nvSpPr>
            <p:cNvPr id="72714" name="Line 11"/>
            <p:cNvSpPr>
              <a:spLocks noChangeShapeType="1"/>
            </p:cNvSpPr>
            <p:nvPr/>
          </p:nvSpPr>
          <p:spPr bwMode="auto">
            <a:xfrm>
              <a:off x="3408" y="2448"/>
              <a:ext cx="0" cy="672"/>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2715" name="Arc 12"/>
            <p:cNvSpPr>
              <a:spLocks/>
            </p:cNvSpPr>
            <p:nvPr/>
          </p:nvSpPr>
          <p:spPr bwMode="auto">
            <a:xfrm>
              <a:off x="3072" y="2112"/>
              <a:ext cx="336" cy="336"/>
            </a:xfrm>
            <a:custGeom>
              <a:avLst/>
              <a:gdLst>
                <a:gd name="T0" fmla="*/ 0 w 21600"/>
                <a:gd name="T1" fmla="*/ 0 h 21600"/>
                <a:gd name="T2" fmla="*/ 5 w 21600"/>
                <a:gd name="T3" fmla="*/ 5 h 21600"/>
                <a:gd name="T4" fmla="*/ 0 w 21600"/>
                <a:gd name="T5" fmla="*/ 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606221" name="Line 13"/>
          <p:cNvSpPr>
            <a:spLocks noChangeShapeType="1"/>
          </p:cNvSpPr>
          <p:nvPr/>
        </p:nvSpPr>
        <p:spPr bwMode="auto">
          <a:xfrm flipH="1">
            <a:off x="3886200" y="3352800"/>
            <a:ext cx="990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06215"/>
                                        </p:tgtEl>
                                        <p:attrNameLst>
                                          <p:attrName>style.visibility</p:attrName>
                                        </p:attrNameLst>
                                      </p:cBhvr>
                                      <p:to>
                                        <p:strVal val="visible"/>
                                      </p:to>
                                    </p:set>
                                    <p:animEffect transition="in" filter="wipe(left)">
                                      <p:cBhvr>
                                        <p:cTn id="7" dur="500"/>
                                        <p:tgtEl>
                                          <p:spTgt spid="606215"/>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606222"/>
                                        </p:tgtEl>
                                        <p:attrNameLst>
                                          <p:attrName>style.visibility</p:attrName>
                                        </p:attrNameLst>
                                      </p:cBhvr>
                                      <p:to>
                                        <p:strVal val="visible"/>
                                      </p:to>
                                    </p:set>
                                    <p:animEffect transition="in" filter="wipe(down)">
                                      <p:cBhvr>
                                        <p:cTn id="11" dur="500"/>
                                        <p:tgtEl>
                                          <p:spTgt spid="606222"/>
                                        </p:tgtEl>
                                      </p:cBhvr>
                                    </p:animEffect>
                                  </p:childTnLst>
                                </p:cTn>
                              </p:par>
                            </p:childTnLst>
                          </p:cTn>
                        </p:par>
                        <p:par>
                          <p:cTn id="12" fill="hold" nodeType="afterGroup">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606221"/>
                                        </p:tgtEl>
                                        <p:attrNameLst>
                                          <p:attrName>style.visibility</p:attrName>
                                        </p:attrNameLst>
                                      </p:cBhvr>
                                      <p:to>
                                        <p:strVal val="visible"/>
                                      </p:to>
                                    </p:set>
                                    <p:animEffect transition="in" filter="wipe(right)">
                                      <p:cBhvr>
                                        <p:cTn id="15" dur="500"/>
                                        <p:tgtEl>
                                          <p:spTgt spid="60622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606213"/>
                                        </p:tgtEl>
                                        <p:attrNameLst>
                                          <p:attrName>style.visibility</p:attrName>
                                        </p:attrNameLst>
                                      </p:cBhvr>
                                      <p:to>
                                        <p:strVal val="visible"/>
                                      </p:to>
                                    </p:set>
                                    <p:animEffect transition="in" filter="wipe(up)">
                                      <p:cBhvr>
                                        <p:cTn id="20" dur="500"/>
                                        <p:tgtEl>
                                          <p:spTgt spid="606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213" grpId="0" animBg="1" autoUpdateAnimBg="0"/>
      <p:bldP spid="606221"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a:t>
            </a:r>
            <a:r>
              <a:rPr lang="ja-JP" altLang="en-US" sz="4000">
                <a:effectLst/>
              </a:rPr>
              <a:t>(</a:t>
            </a:r>
            <a:r>
              <a:rPr lang="en-US" altLang="ja-JP" sz="4000">
                <a:effectLst/>
              </a:rPr>
              <a:t>else</a:t>
            </a:r>
            <a:r>
              <a:rPr lang="ja-JP" altLang="en-US" sz="4000">
                <a:effectLst/>
              </a:rPr>
              <a:t>節無し)</a:t>
            </a:r>
            <a:r>
              <a:rPr lang="ja-JP" altLang="en-US">
                <a:effectLst/>
              </a:rPr>
              <a:t> と </a:t>
            </a:r>
            <a:r>
              <a:rPr lang="en-US" altLang="ja-JP">
                <a:effectLst/>
              </a:rPr>
              <a:t>while </a:t>
            </a:r>
            <a:r>
              <a:rPr lang="ja-JP" altLang="en-US">
                <a:effectLst/>
              </a:rPr>
              <a:t>文</a:t>
            </a:r>
          </a:p>
        </p:txBody>
      </p:sp>
      <p:grpSp>
        <p:nvGrpSpPr>
          <p:cNvPr id="607241" name="Group 9"/>
          <p:cNvGrpSpPr>
            <a:grpSpLocks/>
          </p:cNvGrpSpPr>
          <p:nvPr/>
        </p:nvGrpSpPr>
        <p:grpSpPr bwMode="auto">
          <a:xfrm>
            <a:off x="457200" y="2514600"/>
            <a:ext cx="3886200" cy="2438400"/>
            <a:chOff x="288" y="1584"/>
            <a:chExt cx="2448" cy="1536"/>
          </a:xfrm>
        </p:grpSpPr>
        <p:sp>
          <p:nvSpPr>
            <p:cNvPr id="73737" name="Rectangle 3"/>
            <p:cNvSpPr>
              <a:spLocks noChangeArrowheads="1"/>
            </p:cNvSpPr>
            <p:nvPr/>
          </p:nvSpPr>
          <p:spPr bwMode="auto">
            <a:xfrm>
              <a:off x="288" y="1968"/>
              <a:ext cx="2448" cy="115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&lt;</a:t>
              </a:r>
              <a:r>
                <a:rPr lang="en-US" altLang="ja-JP" sz="2800"/>
                <a:t>Exp&gt; </a:t>
              </a:r>
              <a:r>
                <a:rPr lang="ja-JP" altLang="en-US" sz="2800"/>
                <a:t>のコード</a:t>
              </a:r>
              <a:endParaRPr lang="ja-JP" altLang="en-US" sz="2400"/>
            </a:p>
            <a:p>
              <a:pPr eaLnBrk="1" hangingPunct="1">
                <a:spcBef>
                  <a:spcPct val="0"/>
                </a:spcBef>
                <a:buClrTx/>
                <a:buSzTx/>
                <a:buFontTx/>
                <a:buNone/>
              </a:pPr>
              <a:r>
                <a:rPr lang="en-US" altLang="ja-JP" sz="2800"/>
                <a:t>       BEQ (L)</a:t>
              </a:r>
              <a:endParaRPr lang="ja-JP" altLang="en-US" sz="2800"/>
            </a:p>
            <a:p>
              <a:pPr eaLnBrk="1" hangingPunct="1">
                <a:spcBef>
                  <a:spcPct val="0"/>
                </a:spcBef>
                <a:buClrTx/>
                <a:buSzTx/>
                <a:buFontTx/>
                <a:buNone/>
              </a:pPr>
              <a:r>
                <a:rPr lang="en-US" altLang="ja-JP" sz="2800"/>
                <a:t>        &lt;St&gt; </a:t>
              </a:r>
              <a:r>
                <a:rPr lang="ja-JP" altLang="en-US" sz="2800"/>
                <a:t>のコード</a:t>
              </a:r>
            </a:p>
            <a:p>
              <a:pPr eaLnBrk="1" hangingPunct="1">
                <a:spcBef>
                  <a:spcPct val="0"/>
                </a:spcBef>
                <a:buClrTx/>
                <a:buSzTx/>
                <a:buFontTx/>
                <a:buNone/>
              </a:pPr>
              <a:r>
                <a:rPr lang="ja-JP" altLang="en-US" sz="2800"/>
                <a:t>(</a:t>
              </a:r>
              <a:r>
                <a:rPr lang="en-US" altLang="ja-JP" sz="2800"/>
                <a:t>L)</a:t>
              </a:r>
            </a:p>
          </p:txBody>
        </p:sp>
        <p:sp>
          <p:nvSpPr>
            <p:cNvPr id="73738" name="Text Box 5"/>
            <p:cNvSpPr txBox="1">
              <a:spLocks noChangeArrowheads="1"/>
            </p:cNvSpPr>
            <p:nvPr/>
          </p:nvSpPr>
          <p:spPr bwMode="auto">
            <a:xfrm>
              <a:off x="864" y="1584"/>
              <a:ext cx="130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if </a:t>
              </a:r>
              <a:r>
                <a:rPr lang="ja-JP" altLang="en-US" sz="2800"/>
                <a:t>文のコード</a:t>
              </a:r>
            </a:p>
          </p:txBody>
        </p:sp>
      </p:grpSp>
      <p:grpSp>
        <p:nvGrpSpPr>
          <p:cNvPr id="607242" name="Group 10"/>
          <p:cNvGrpSpPr>
            <a:grpSpLocks/>
          </p:cNvGrpSpPr>
          <p:nvPr/>
        </p:nvGrpSpPr>
        <p:grpSpPr bwMode="auto">
          <a:xfrm>
            <a:off x="4953000" y="2514600"/>
            <a:ext cx="3810000" cy="2819400"/>
            <a:chOff x="3120" y="1584"/>
            <a:chExt cx="2400" cy="1776"/>
          </a:xfrm>
        </p:grpSpPr>
        <p:sp>
          <p:nvSpPr>
            <p:cNvPr id="73735" name="Rectangle 4"/>
            <p:cNvSpPr>
              <a:spLocks noChangeArrowheads="1"/>
            </p:cNvSpPr>
            <p:nvPr/>
          </p:nvSpPr>
          <p:spPr bwMode="auto">
            <a:xfrm>
              <a:off x="3120" y="1968"/>
              <a:ext cx="2400" cy="1392"/>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a:t>
              </a:r>
              <a:r>
                <a:rPr lang="en-US" altLang="ja-JP" sz="2800"/>
                <a:t>L1) &lt;Exp&gt; </a:t>
              </a:r>
              <a:r>
                <a:rPr lang="ja-JP" altLang="en-US" sz="2800"/>
                <a:t>のコード</a:t>
              </a:r>
              <a:endParaRPr lang="ja-JP" altLang="en-US" sz="2400"/>
            </a:p>
            <a:p>
              <a:pPr eaLnBrk="1" hangingPunct="1">
                <a:spcBef>
                  <a:spcPct val="0"/>
                </a:spcBef>
                <a:buClrTx/>
                <a:buSzTx/>
                <a:buFontTx/>
                <a:buNone/>
              </a:pPr>
              <a:r>
                <a:rPr lang="en-US" altLang="ja-JP" sz="2800"/>
                <a:t>        BEQ (L2)</a:t>
              </a:r>
              <a:endParaRPr lang="ja-JP" altLang="en-US" sz="2800"/>
            </a:p>
            <a:p>
              <a:pPr eaLnBrk="1" hangingPunct="1">
                <a:spcBef>
                  <a:spcPct val="0"/>
                </a:spcBef>
                <a:buClrTx/>
                <a:buSzTx/>
                <a:buFontTx/>
                <a:buNone/>
              </a:pPr>
              <a:r>
                <a:rPr lang="en-US" altLang="ja-JP" sz="2800"/>
                <a:t>         &lt;St&gt; </a:t>
              </a:r>
              <a:r>
                <a:rPr lang="ja-JP" altLang="en-US" sz="2800"/>
                <a:t>のコード</a:t>
              </a:r>
            </a:p>
            <a:p>
              <a:pPr eaLnBrk="1" hangingPunct="1">
                <a:spcBef>
                  <a:spcPct val="0"/>
                </a:spcBef>
                <a:buClrTx/>
                <a:buSzTx/>
                <a:buFontTx/>
                <a:buNone/>
              </a:pPr>
              <a:r>
                <a:rPr lang="ja-JP" altLang="en-US" sz="2800"/>
                <a:t>        </a:t>
              </a:r>
              <a:r>
                <a:rPr lang="en-US" altLang="ja-JP" sz="2800"/>
                <a:t>JUMP (L1)</a:t>
              </a:r>
            </a:p>
            <a:p>
              <a:pPr eaLnBrk="1" hangingPunct="1">
                <a:spcBef>
                  <a:spcPct val="0"/>
                </a:spcBef>
                <a:buClrTx/>
                <a:buSzTx/>
                <a:buFontTx/>
                <a:buNone/>
              </a:pPr>
              <a:r>
                <a:rPr lang="ja-JP" altLang="en-US" sz="2800"/>
                <a:t>(</a:t>
              </a:r>
              <a:r>
                <a:rPr lang="en-US" altLang="ja-JP" sz="2800"/>
                <a:t>L2)</a:t>
              </a:r>
            </a:p>
          </p:txBody>
        </p:sp>
        <p:sp>
          <p:nvSpPr>
            <p:cNvPr id="73736" name="Text Box 6"/>
            <p:cNvSpPr txBox="1">
              <a:spLocks noChangeArrowheads="1"/>
            </p:cNvSpPr>
            <p:nvPr/>
          </p:nvSpPr>
          <p:spPr bwMode="auto">
            <a:xfrm>
              <a:off x="3504" y="1584"/>
              <a:ext cx="166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while </a:t>
              </a:r>
              <a:r>
                <a:rPr lang="ja-JP" altLang="en-US" sz="2800"/>
                <a:t>文のコード</a:t>
              </a:r>
            </a:p>
          </p:txBody>
        </p:sp>
      </p:grpSp>
      <p:sp>
        <p:nvSpPr>
          <p:cNvPr id="607239" name="Text Box 7"/>
          <p:cNvSpPr txBox="1">
            <a:spLocks noChangeArrowheads="1"/>
          </p:cNvSpPr>
          <p:nvPr/>
        </p:nvSpPr>
        <p:spPr bwMode="auto">
          <a:xfrm>
            <a:off x="1828800" y="5562600"/>
            <a:ext cx="5535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両者の差は </a:t>
            </a:r>
            <a:r>
              <a:rPr lang="en-US" altLang="ja-JP" sz="2800"/>
              <a:t>JUMP </a:t>
            </a:r>
            <a:r>
              <a:rPr lang="ja-JP" altLang="en-US" sz="2800"/>
              <a:t>命令の有無のみ</a:t>
            </a:r>
          </a:p>
        </p:txBody>
      </p:sp>
      <p:sp>
        <p:nvSpPr>
          <p:cNvPr id="73734" name="Text Box 8"/>
          <p:cNvSpPr txBox="1">
            <a:spLocks noChangeArrowheads="1"/>
          </p:cNvSpPr>
          <p:nvPr/>
        </p:nvSpPr>
        <p:spPr bwMode="auto">
          <a:xfrm>
            <a:off x="1066800" y="1419225"/>
            <a:ext cx="65214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&lt;If_St&gt;        ::= “if”       “(” &lt;Exp&gt; “)” &lt;St&gt;</a:t>
            </a:r>
          </a:p>
          <a:p>
            <a:pPr eaLnBrk="1" hangingPunct="1">
              <a:spcBef>
                <a:spcPct val="0"/>
              </a:spcBef>
              <a:buClrTx/>
              <a:buSzTx/>
              <a:buFontTx/>
              <a:buNone/>
            </a:pPr>
            <a:r>
              <a:rPr lang="en-US" altLang="ja-JP" sz="2800"/>
              <a:t>&lt;While_St&gt; ::= “while” “(” &lt;Exp&gt; “)” &lt;St</a:t>
            </a:r>
            <a:r>
              <a:rPr lang="en-US" altLang="ja-JP"/>
              <a:t>&gt;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07241"/>
                                        </p:tgtEl>
                                        <p:attrNameLst>
                                          <p:attrName>style.visibility</p:attrName>
                                        </p:attrNameLst>
                                      </p:cBhvr>
                                      <p:to>
                                        <p:strVal val="visible"/>
                                      </p:to>
                                    </p:set>
                                    <p:animEffect transition="in" filter="checkerboard(across)">
                                      <p:cBhvr>
                                        <p:cTn id="7" dur="500"/>
                                        <p:tgtEl>
                                          <p:spTgt spid="6072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07242"/>
                                        </p:tgtEl>
                                        <p:attrNameLst>
                                          <p:attrName>style.visibility</p:attrName>
                                        </p:attrNameLst>
                                      </p:cBhvr>
                                      <p:to>
                                        <p:strVal val="visible"/>
                                      </p:to>
                                    </p:set>
                                    <p:animEffect transition="in" filter="checkerboard(across)">
                                      <p:cBhvr>
                                        <p:cTn id="12" dur="500"/>
                                        <p:tgtEl>
                                          <p:spTgt spid="6072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07239"/>
                                        </p:tgtEl>
                                        <p:attrNameLst>
                                          <p:attrName>style.visibility</p:attrName>
                                        </p:attrNameLst>
                                      </p:cBhvr>
                                      <p:to>
                                        <p:strVal val="visible"/>
                                      </p:to>
                                    </p:set>
                                    <p:animEffect transition="in" filter="checkerboard(across)">
                                      <p:cBhvr>
                                        <p:cTn id="17" dur="500"/>
                                        <p:tgtEl>
                                          <p:spTgt spid="607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7239"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1066800" y="304800"/>
            <a:ext cx="7620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for </a:t>
            </a:r>
            <a:r>
              <a:rPr lang="ja-JP" altLang="en-US" dirty="0">
                <a:effectLst/>
              </a:rPr>
              <a:t>文のアセンブラコード</a:t>
            </a:r>
            <a:endParaRPr lang="ja-JP" altLang="en-US" sz="3200" dirty="0">
              <a:effectLst/>
            </a:endParaRPr>
          </a:p>
        </p:txBody>
      </p:sp>
      <p:sp>
        <p:nvSpPr>
          <p:cNvPr id="74755" name="Text Box 3"/>
          <p:cNvSpPr txBox="1">
            <a:spLocks noChangeArrowheads="1"/>
          </p:cNvSpPr>
          <p:nvPr/>
        </p:nvSpPr>
        <p:spPr bwMode="auto">
          <a:xfrm>
            <a:off x="381000" y="990600"/>
            <a:ext cx="85344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a:t>
            </a:r>
            <a:r>
              <a:rPr lang="en-US" altLang="ja-JP" sz="2800" dirty="0" err="1"/>
              <a:t>For_St</a:t>
            </a:r>
            <a:r>
              <a:rPr lang="en-US" altLang="ja-JP" sz="2800" dirty="0"/>
              <a:t>&gt; ::= “for” </a:t>
            </a:r>
          </a:p>
          <a:p>
            <a:pPr eaLnBrk="1" hangingPunct="1">
              <a:spcBef>
                <a:spcPct val="0"/>
              </a:spcBef>
              <a:buClrTx/>
              <a:buSzTx/>
              <a:buFontTx/>
              <a:buNone/>
            </a:pPr>
            <a:r>
              <a:rPr lang="en-US" altLang="ja-JP" sz="2800" dirty="0"/>
              <a:t>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t>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&lt;St&gt;</a:t>
            </a:r>
            <a:endParaRPr lang="en-US" altLang="ja-JP" sz="2800" baseline="-25000" dirty="0"/>
          </a:p>
        </p:txBody>
      </p:sp>
      <p:sp>
        <p:nvSpPr>
          <p:cNvPr id="614404" name="Rectangle 4"/>
          <p:cNvSpPr>
            <a:spLocks noChangeArrowheads="1"/>
          </p:cNvSpPr>
          <p:nvPr/>
        </p:nvSpPr>
        <p:spPr bwMode="auto">
          <a:xfrm>
            <a:off x="1905000" y="1981200"/>
            <a:ext cx="48768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        </a:t>
            </a:r>
            <a:r>
              <a:rPr lang="ja-JP" altLang="en-US"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solidFill>
                  <a:srgbClr val="FFCCFF"/>
                </a:solidFill>
              </a:rPr>
              <a:t> </a:t>
            </a:r>
            <a:r>
              <a:rPr lang="ja-JP" altLang="en-US" sz="2800" dirty="0">
                <a:solidFill>
                  <a:srgbClr val="FFCCFF"/>
                </a:solidFill>
              </a:rPr>
              <a:t>のコード </a:t>
            </a:r>
            <a:r>
              <a:rPr lang="ja-JP" altLang="en-US" sz="2400" dirty="0">
                <a:solidFill>
                  <a:srgbClr val="FFCCFF"/>
                </a:solidFill>
              </a:rPr>
              <a:t>(右辺値)</a:t>
            </a:r>
          </a:p>
          <a:p>
            <a:pPr eaLnBrk="1" hangingPunct="1">
              <a:spcBef>
                <a:spcPct val="0"/>
              </a:spcBef>
              <a:buClrTx/>
              <a:buSzTx/>
              <a:buFontTx/>
              <a:buNone/>
            </a:pPr>
            <a:r>
              <a:rPr lang="ja-JP" altLang="en-US" sz="2800" dirty="0">
                <a:solidFill>
                  <a:srgbClr val="FF99FF"/>
                </a:solidFill>
              </a:rPr>
              <a:t>        </a:t>
            </a:r>
            <a:r>
              <a:rPr lang="en-US" altLang="ja-JP" sz="2800" dirty="0">
                <a:solidFill>
                  <a:srgbClr val="FFCCFF"/>
                </a:solidFill>
              </a:rPr>
              <a:t>REMOVE</a:t>
            </a:r>
          </a:p>
          <a:p>
            <a:pPr eaLnBrk="1" hangingPunct="1">
              <a:spcBef>
                <a:spcPct val="0"/>
              </a:spcBef>
              <a:buClrTx/>
              <a:buSzTx/>
              <a:buFontTx/>
              <a:buNone/>
            </a:pPr>
            <a:r>
              <a:rPr lang="ja-JP" altLang="en-US" sz="2800" dirty="0">
                <a:solidFill>
                  <a:srgbClr val="CCFF99"/>
                </a:solidFill>
              </a:rPr>
              <a:t>(</a:t>
            </a:r>
            <a:r>
              <a:rPr lang="en-US" altLang="ja-JP" sz="2800" dirty="0">
                <a:solidFill>
                  <a:srgbClr val="CCFF99"/>
                </a:solidFill>
              </a:rPr>
              <a:t>L1)</a:t>
            </a:r>
            <a:r>
              <a:rPr lang="en-US" altLang="ja-JP" sz="2800" dirty="0"/>
              <a:t>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solidFill>
                  <a:srgbClr val="FFFF99"/>
                </a:solidFill>
              </a:rPr>
              <a:t> </a:t>
            </a:r>
            <a:r>
              <a:rPr lang="ja-JP" altLang="en-US" sz="2800" dirty="0">
                <a:solidFill>
                  <a:srgbClr val="FFFF99"/>
                </a:solidFill>
              </a:rPr>
              <a:t>のコード </a:t>
            </a:r>
            <a:r>
              <a:rPr lang="ja-JP" altLang="en-US" sz="2400" dirty="0">
                <a:solidFill>
                  <a:srgbClr val="FFFF99"/>
                </a:solidFill>
              </a:rPr>
              <a:t>(右辺値)</a:t>
            </a:r>
            <a:endParaRPr lang="ja-JP" altLang="en-US" sz="2800" dirty="0">
              <a:solidFill>
                <a:srgbClr val="FFFF99"/>
              </a:solidFill>
            </a:endParaRPr>
          </a:p>
          <a:p>
            <a:pPr eaLnBrk="1" hangingPunct="1">
              <a:spcBef>
                <a:spcPct val="0"/>
              </a:spcBef>
              <a:buClrTx/>
              <a:buSzTx/>
              <a:buFontTx/>
              <a:buNone/>
            </a:pPr>
            <a:r>
              <a:rPr lang="en-US" altLang="ja-JP" sz="2800" dirty="0">
                <a:solidFill>
                  <a:srgbClr val="FFFF99"/>
                </a:solidFill>
              </a:rPr>
              <a:t>        BEQ</a:t>
            </a:r>
            <a:r>
              <a:rPr lang="ja-JP" altLang="en-US" sz="2800" dirty="0">
                <a:solidFill>
                  <a:srgbClr val="FFFF99"/>
                </a:solidFill>
              </a:rPr>
              <a:t>   (</a:t>
            </a:r>
            <a:r>
              <a:rPr lang="en-US" altLang="ja-JP" sz="2800" dirty="0">
                <a:solidFill>
                  <a:srgbClr val="FFFF99"/>
                </a:solidFill>
              </a:rPr>
              <a:t>L4)</a:t>
            </a:r>
          </a:p>
          <a:p>
            <a:pPr eaLnBrk="1" hangingPunct="1">
              <a:spcBef>
                <a:spcPct val="0"/>
              </a:spcBef>
              <a:buClrTx/>
              <a:buSzTx/>
              <a:buFontTx/>
              <a:buNone/>
            </a:pPr>
            <a:r>
              <a:rPr lang="ja-JP" altLang="en-US" sz="2800" dirty="0">
                <a:solidFill>
                  <a:srgbClr val="FFFF99"/>
                </a:solidFill>
              </a:rPr>
              <a:t>        </a:t>
            </a:r>
            <a:r>
              <a:rPr lang="en-US" altLang="ja-JP" sz="2800" dirty="0">
                <a:solidFill>
                  <a:srgbClr val="FFFF99"/>
                </a:solidFill>
              </a:rPr>
              <a:t>JUMP (L3)</a:t>
            </a:r>
          </a:p>
          <a:p>
            <a:pPr eaLnBrk="1" hangingPunct="1">
              <a:spcBef>
                <a:spcPct val="0"/>
              </a:spcBef>
              <a:buClrTx/>
              <a:buSzTx/>
              <a:buFontTx/>
              <a:buNone/>
            </a:pPr>
            <a:r>
              <a:rPr lang="en-US" altLang="ja-JP" sz="2800" dirty="0"/>
              <a:t>(L2)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solidFill>
                  <a:srgbClr val="CCFF99"/>
                </a:solidFill>
              </a:rPr>
              <a:t> </a:t>
            </a:r>
            <a:r>
              <a:rPr lang="ja-JP" altLang="en-US" sz="2800" dirty="0">
                <a:solidFill>
                  <a:srgbClr val="CCFF99"/>
                </a:solidFill>
              </a:rPr>
              <a:t>のコード </a:t>
            </a:r>
            <a:r>
              <a:rPr lang="ja-JP" altLang="en-US" sz="2400" dirty="0">
                <a:solidFill>
                  <a:srgbClr val="CCFF99"/>
                </a:solidFill>
              </a:rPr>
              <a:t>(右辺値)</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REMOVE</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JUMP (L1)</a:t>
            </a:r>
          </a:p>
          <a:p>
            <a:pPr eaLnBrk="1" hangingPunct="1">
              <a:spcBef>
                <a:spcPct val="0"/>
              </a:spcBef>
              <a:buClrTx/>
              <a:buSzTx/>
              <a:buFontTx/>
              <a:buNone/>
            </a:pPr>
            <a:r>
              <a:rPr lang="en-US" altLang="ja-JP" sz="2800" dirty="0">
                <a:solidFill>
                  <a:srgbClr val="FFFF99"/>
                </a:solidFill>
              </a:rPr>
              <a:t>(L3)</a:t>
            </a:r>
            <a:r>
              <a:rPr lang="en-US" altLang="ja-JP" sz="2800" dirty="0"/>
              <a:t> &lt;St&gt; </a:t>
            </a:r>
            <a:r>
              <a:rPr lang="ja-JP" altLang="en-US" sz="2800" dirty="0"/>
              <a:t>のコード</a:t>
            </a:r>
          </a:p>
          <a:p>
            <a:pPr eaLnBrk="1" hangingPunct="1">
              <a:spcBef>
                <a:spcPct val="0"/>
              </a:spcBef>
              <a:buClrTx/>
              <a:buSzTx/>
              <a:buFontTx/>
              <a:buNone/>
            </a:pPr>
            <a:r>
              <a:rPr lang="ja-JP" altLang="en-US" sz="2800" dirty="0"/>
              <a:t>        </a:t>
            </a:r>
            <a:r>
              <a:rPr lang="en-US" altLang="ja-JP" sz="2800" dirty="0"/>
              <a:t>JUMP (L2)</a:t>
            </a:r>
          </a:p>
          <a:p>
            <a:pPr eaLnBrk="1" hangingPunct="1">
              <a:spcBef>
                <a:spcPct val="0"/>
              </a:spcBef>
              <a:buClrTx/>
              <a:buSzTx/>
              <a:buFontTx/>
              <a:buNone/>
            </a:pPr>
            <a:r>
              <a:rPr lang="en-US" altLang="ja-JP" sz="2800" dirty="0">
                <a:solidFill>
                  <a:srgbClr val="FFFF99"/>
                </a:solidFill>
              </a:rPr>
              <a:t>(L4)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404"/>
                                        </p:tgtEl>
                                        <p:attrNameLst>
                                          <p:attrName>style.visibility</p:attrName>
                                        </p:attrNameLst>
                                      </p:cBhvr>
                                      <p:to>
                                        <p:strVal val="visible"/>
                                      </p:to>
                                    </p:set>
                                    <p:animEffect transition="in" filter="checkerboard(across)">
                                      <p:cBhvr>
                                        <p:cTn id="7" dur="500"/>
                                        <p:tgtEl>
                                          <p:spTgt spid="614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04" grpId="0" animBg="1"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1066800" y="304800"/>
            <a:ext cx="7620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for </a:t>
            </a:r>
            <a:r>
              <a:rPr lang="ja-JP" altLang="en-US" dirty="0">
                <a:effectLst/>
              </a:rPr>
              <a:t>文のアセンブラコード</a:t>
            </a:r>
            <a:endParaRPr lang="ja-JP" altLang="en-US" sz="3200" dirty="0">
              <a:effectLst/>
            </a:endParaRPr>
          </a:p>
        </p:txBody>
      </p:sp>
      <p:sp>
        <p:nvSpPr>
          <p:cNvPr id="74755" name="Text Box 3"/>
          <p:cNvSpPr txBox="1">
            <a:spLocks noChangeArrowheads="1"/>
          </p:cNvSpPr>
          <p:nvPr/>
        </p:nvSpPr>
        <p:spPr bwMode="auto">
          <a:xfrm>
            <a:off x="381000" y="990600"/>
            <a:ext cx="85344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a:t>
            </a:r>
            <a:r>
              <a:rPr lang="en-US" altLang="ja-JP" sz="2800" dirty="0" err="1"/>
              <a:t>For_St</a:t>
            </a:r>
            <a:r>
              <a:rPr lang="en-US" altLang="ja-JP" sz="2800" dirty="0"/>
              <a:t>&gt; ::= “for” </a:t>
            </a:r>
          </a:p>
          <a:p>
            <a:pPr eaLnBrk="1" hangingPunct="1">
              <a:spcBef>
                <a:spcPct val="0"/>
              </a:spcBef>
              <a:buClrTx/>
              <a:buSzTx/>
              <a:buFontTx/>
              <a:buNone/>
            </a:pPr>
            <a:r>
              <a:rPr lang="en-US" altLang="ja-JP" sz="2800" dirty="0"/>
              <a:t>              “(” </a:t>
            </a:r>
            <a:r>
              <a:rPr lang="en-US" altLang="ja-JP" sz="2800" dirty="0">
                <a:solidFill>
                  <a:srgbClr val="FFCCFF"/>
                </a:solidFill>
              </a:rPr>
              <a:t>&lt;</a:t>
            </a:r>
            <a:r>
              <a:rPr lang="en-US" altLang="ja-JP" sz="2800" dirty="0" err="1">
                <a:solidFill>
                  <a:srgbClr val="FFCCFF"/>
                </a:solidFill>
              </a:rPr>
              <a:t>Var_decl</a:t>
            </a:r>
            <a:r>
              <a:rPr lang="en-US" altLang="ja-JP" sz="2800" dirty="0">
                <a:solidFill>
                  <a:srgbClr val="FFCCFF"/>
                </a:solidFill>
              </a:rPr>
              <a:t>&gt;</a:t>
            </a:r>
            <a:r>
              <a:rPr lang="en-US" altLang="ja-JP" sz="2800" dirty="0"/>
              <a:t> “;” </a:t>
            </a:r>
            <a:r>
              <a:rPr lang="en-US" altLang="ja-JP" sz="2800" dirty="0">
                <a:solidFill>
                  <a:srgbClr val="FFFF99"/>
                </a:solidFill>
              </a:rPr>
              <a:t>&lt;Exp&gt;</a:t>
            </a:r>
            <a:r>
              <a:rPr lang="en-US" altLang="ja-JP" sz="2800" baseline="-25000" dirty="0">
                <a:solidFill>
                  <a:srgbClr val="FFFF99"/>
                </a:solidFill>
              </a:rPr>
              <a:t>2</a:t>
            </a:r>
            <a:r>
              <a:rPr lang="en-US" altLang="ja-JP" sz="2800" dirty="0"/>
              <a:t> “;” </a:t>
            </a:r>
            <a:r>
              <a:rPr lang="en-US" altLang="ja-JP" sz="2800" dirty="0">
                <a:solidFill>
                  <a:srgbClr val="CCFF99"/>
                </a:solidFill>
              </a:rPr>
              <a:t>&lt;Exp&gt;</a:t>
            </a:r>
            <a:r>
              <a:rPr lang="en-US" altLang="ja-JP" sz="2800" baseline="-25000" dirty="0">
                <a:solidFill>
                  <a:srgbClr val="CCFF99"/>
                </a:solidFill>
              </a:rPr>
              <a:t>3</a:t>
            </a:r>
            <a:r>
              <a:rPr lang="en-US" altLang="ja-JP" sz="2800" dirty="0"/>
              <a:t> “)” &lt;St&gt;</a:t>
            </a:r>
            <a:endParaRPr lang="en-US" altLang="ja-JP" sz="2800" baseline="-25000" dirty="0"/>
          </a:p>
        </p:txBody>
      </p:sp>
      <p:sp>
        <p:nvSpPr>
          <p:cNvPr id="614404" name="Rectangle 4"/>
          <p:cNvSpPr>
            <a:spLocks noChangeArrowheads="1"/>
          </p:cNvSpPr>
          <p:nvPr/>
        </p:nvSpPr>
        <p:spPr bwMode="auto">
          <a:xfrm>
            <a:off x="1905000" y="2133600"/>
            <a:ext cx="4876800" cy="4572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        </a:t>
            </a:r>
            <a:r>
              <a:rPr lang="en-US" altLang="ja-JP" sz="2800" dirty="0">
                <a:solidFill>
                  <a:srgbClr val="FFCCFF"/>
                </a:solidFill>
              </a:rPr>
              <a:t>&lt;</a:t>
            </a:r>
            <a:r>
              <a:rPr lang="en-US" altLang="ja-JP" sz="2800" dirty="0" err="1">
                <a:solidFill>
                  <a:srgbClr val="FFCCFF"/>
                </a:solidFill>
              </a:rPr>
              <a:t>Var_decl</a:t>
            </a:r>
            <a:r>
              <a:rPr lang="en-US" altLang="ja-JP" sz="2800" dirty="0">
                <a:solidFill>
                  <a:srgbClr val="FFCCFF"/>
                </a:solidFill>
              </a:rPr>
              <a:t>&gt; </a:t>
            </a:r>
            <a:r>
              <a:rPr lang="ja-JP" altLang="en-US" sz="2800" dirty="0">
                <a:solidFill>
                  <a:srgbClr val="FFCCFF"/>
                </a:solidFill>
              </a:rPr>
              <a:t>のコード </a:t>
            </a:r>
            <a:endParaRPr lang="en-US" altLang="ja-JP" sz="2800" dirty="0">
              <a:solidFill>
                <a:srgbClr val="FFCCFF"/>
              </a:solidFill>
            </a:endParaRPr>
          </a:p>
          <a:p>
            <a:pPr eaLnBrk="1" hangingPunct="1">
              <a:spcBef>
                <a:spcPct val="0"/>
              </a:spcBef>
              <a:buClrTx/>
              <a:buSzTx/>
              <a:buFontTx/>
              <a:buNone/>
            </a:pPr>
            <a:r>
              <a:rPr lang="ja-JP" altLang="en-US" sz="2800" dirty="0">
                <a:solidFill>
                  <a:srgbClr val="CCFF99"/>
                </a:solidFill>
              </a:rPr>
              <a:t>(</a:t>
            </a:r>
            <a:r>
              <a:rPr lang="en-US" altLang="ja-JP" sz="2800" dirty="0">
                <a:solidFill>
                  <a:srgbClr val="CCFF99"/>
                </a:solidFill>
              </a:rPr>
              <a:t>L1)</a:t>
            </a:r>
            <a:r>
              <a:rPr lang="en-US" altLang="ja-JP" sz="2800" dirty="0"/>
              <a:t>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solidFill>
                  <a:srgbClr val="FFFF99"/>
                </a:solidFill>
              </a:rPr>
              <a:t> </a:t>
            </a:r>
            <a:r>
              <a:rPr lang="ja-JP" altLang="en-US" sz="2800" dirty="0">
                <a:solidFill>
                  <a:srgbClr val="FFFF99"/>
                </a:solidFill>
              </a:rPr>
              <a:t>のコード </a:t>
            </a:r>
            <a:r>
              <a:rPr lang="ja-JP" altLang="en-US" sz="2400" dirty="0">
                <a:solidFill>
                  <a:srgbClr val="FFFF99"/>
                </a:solidFill>
              </a:rPr>
              <a:t>(右辺値)</a:t>
            </a:r>
            <a:endParaRPr lang="ja-JP" altLang="en-US" sz="2800" dirty="0">
              <a:solidFill>
                <a:srgbClr val="FFFF99"/>
              </a:solidFill>
            </a:endParaRPr>
          </a:p>
          <a:p>
            <a:pPr eaLnBrk="1" hangingPunct="1">
              <a:spcBef>
                <a:spcPct val="0"/>
              </a:spcBef>
              <a:buClrTx/>
              <a:buSzTx/>
              <a:buFontTx/>
              <a:buNone/>
            </a:pPr>
            <a:r>
              <a:rPr lang="en-US" altLang="ja-JP" sz="2800" dirty="0">
                <a:solidFill>
                  <a:srgbClr val="FFFF99"/>
                </a:solidFill>
              </a:rPr>
              <a:t>        BEQ</a:t>
            </a:r>
            <a:r>
              <a:rPr lang="ja-JP" altLang="en-US" sz="2800" dirty="0">
                <a:solidFill>
                  <a:srgbClr val="FFFF99"/>
                </a:solidFill>
              </a:rPr>
              <a:t>   (</a:t>
            </a:r>
            <a:r>
              <a:rPr lang="en-US" altLang="ja-JP" sz="2800" dirty="0">
                <a:solidFill>
                  <a:srgbClr val="FFFF99"/>
                </a:solidFill>
              </a:rPr>
              <a:t>L4)</a:t>
            </a:r>
          </a:p>
          <a:p>
            <a:pPr eaLnBrk="1" hangingPunct="1">
              <a:spcBef>
                <a:spcPct val="0"/>
              </a:spcBef>
              <a:buClrTx/>
              <a:buSzTx/>
              <a:buFontTx/>
              <a:buNone/>
            </a:pPr>
            <a:r>
              <a:rPr lang="ja-JP" altLang="en-US" sz="2800" dirty="0">
                <a:solidFill>
                  <a:srgbClr val="FFFF99"/>
                </a:solidFill>
              </a:rPr>
              <a:t>        </a:t>
            </a:r>
            <a:r>
              <a:rPr lang="en-US" altLang="ja-JP" sz="2800" dirty="0">
                <a:solidFill>
                  <a:srgbClr val="FFFF99"/>
                </a:solidFill>
              </a:rPr>
              <a:t>JUMP (L3)</a:t>
            </a:r>
          </a:p>
          <a:p>
            <a:pPr eaLnBrk="1" hangingPunct="1">
              <a:spcBef>
                <a:spcPct val="0"/>
              </a:spcBef>
              <a:buClrTx/>
              <a:buSzTx/>
              <a:buFontTx/>
              <a:buNone/>
            </a:pPr>
            <a:r>
              <a:rPr lang="en-US" altLang="ja-JP" sz="2800" dirty="0"/>
              <a:t>(L2)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solidFill>
                  <a:srgbClr val="CCFF99"/>
                </a:solidFill>
              </a:rPr>
              <a:t> </a:t>
            </a:r>
            <a:r>
              <a:rPr lang="ja-JP" altLang="en-US" sz="2800" dirty="0">
                <a:solidFill>
                  <a:srgbClr val="CCFF99"/>
                </a:solidFill>
              </a:rPr>
              <a:t>のコード </a:t>
            </a:r>
            <a:r>
              <a:rPr lang="ja-JP" altLang="en-US" sz="2400" dirty="0">
                <a:solidFill>
                  <a:srgbClr val="CCFF99"/>
                </a:solidFill>
              </a:rPr>
              <a:t>(右辺値)</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REMOVE</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JUMP (L1)</a:t>
            </a:r>
          </a:p>
          <a:p>
            <a:pPr eaLnBrk="1" hangingPunct="1">
              <a:spcBef>
                <a:spcPct val="0"/>
              </a:spcBef>
              <a:buClrTx/>
              <a:buSzTx/>
              <a:buFontTx/>
              <a:buNone/>
            </a:pPr>
            <a:r>
              <a:rPr lang="en-US" altLang="ja-JP" sz="2800" dirty="0">
                <a:solidFill>
                  <a:srgbClr val="FFFF99"/>
                </a:solidFill>
              </a:rPr>
              <a:t>(L3)</a:t>
            </a:r>
            <a:r>
              <a:rPr lang="en-US" altLang="ja-JP" sz="2800" dirty="0"/>
              <a:t> &lt;St&gt; </a:t>
            </a:r>
            <a:r>
              <a:rPr lang="ja-JP" altLang="en-US" sz="2800" dirty="0"/>
              <a:t>のコード</a:t>
            </a:r>
          </a:p>
          <a:p>
            <a:pPr eaLnBrk="1" hangingPunct="1">
              <a:spcBef>
                <a:spcPct val="0"/>
              </a:spcBef>
              <a:buClrTx/>
              <a:buSzTx/>
              <a:buFontTx/>
              <a:buNone/>
            </a:pPr>
            <a:r>
              <a:rPr lang="ja-JP" altLang="en-US" sz="2800" dirty="0"/>
              <a:t>        </a:t>
            </a:r>
            <a:r>
              <a:rPr lang="en-US" altLang="ja-JP" sz="2800" dirty="0"/>
              <a:t>JUMP (L2)</a:t>
            </a:r>
          </a:p>
          <a:p>
            <a:pPr eaLnBrk="1" hangingPunct="1">
              <a:spcBef>
                <a:spcPct val="0"/>
              </a:spcBef>
              <a:buClrTx/>
              <a:buSzTx/>
              <a:buFontTx/>
              <a:buNone/>
            </a:pPr>
            <a:r>
              <a:rPr lang="en-US" altLang="ja-JP" sz="2800" dirty="0">
                <a:solidFill>
                  <a:srgbClr val="FFFF99"/>
                </a:solidFill>
              </a:rPr>
              <a:t>(L4)</a:t>
            </a:r>
          </a:p>
        </p:txBody>
      </p:sp>
    </p:spTree>
    <p:extLst>
      <p:ext uri="{BB962C8B-B14F-4D97-AF65-F5344CB8AC3E}">
        <p14:creationId xmlns:p14="http://schemas.microsoft.com/office/powerpoint/2010/main" val="37972063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前置 ++, -- のコード</a:t>
            </a:r>
          </a:p>
        </p:txBody>
      </p:sp>
      <p:sp>
        <p:nvSpPr>
          <p:cNvPr id="75779" name="Text Box 3"/>
          <p:cNvSpPr txBox="1">
            <a:spLocks noChangeArrowheads="1"/>
          </p:cNvSpPr>
          <p:nvPr/>
        </p:nvSpPr>
        <p:spPr bwMode="auto">
          <a:xfrm>
            <a:off x="685800" y="1752600"/>
            <a:ext cx="79057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&lt;Unsigned&gt; ::= ( “++” | “--” ) NAME</a:t>
            </a:r>
          </a:p>
          <a:p>
            <a:pPr eaLnBrk="1" hangingPunct="1">
              <a:spcBef>
                <a:spcPct val="0"/>
              </a:spcBef>
              <a:buClrTx/>
              <a:buSzTx/>
              <a:buFontTx/>
              <a:buNone/>
            </a:pPr>
            <a:r>
              <a:rPr lang="en-US" altLang="ja-JP" dirty="0"/>
              <a:t>                 | (“++” | “--”)  NAME “[” &lt;</a:t>
            </a:r>
            <a:r>
              <a:rPr lang="en-US" altLang="ja-JP" dirty="0" err="1"/>
              <a:t>Exp</a:t>
            </a:r>
            <a:r>
              <a:rPr lang="en-US" altLang="ja-JP" dirty="0"/>
              <a:t>&gt; “]”</a:t>
            </a:r>
            <a:endParaRPr lang="en-US" altLang="ja-JP" baseline="-25000" dirty="0"/>
          </a:p>
        </p:txBody>
      </p:sp>
      <p:sp>
        <p:nvSpPr>
          <p:cNvPr id="615428" name="Text Box 4"/>
          <p:cNvSpPr txBox="1">
            <a:spLocks noChangeArrowheads="1"/>
          </p:cNvSpPr>
          <p:nvPr/>
        </p:nvSpPr>
        <p:spPr bwMode="auto">
          <a:xfrm>
            <a:off x="838200" y="2895600"/>
            <a:ext cx="566723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&lt;Unsigned&gt; </a:t>
            </a:r>
            <a:r>
              <a:rPr lang="ja-JP" altLang="en-US" sz="2800" dirty="0"/>
              <a:t>→ </a:t>
            </a:r>
            <a:r>
              <a:rPr lang="en-US" altLang="ja-JP" sz="2800" dirty="0"/>
              <a:t>“</a:t>
            </a:r>
            <a:r>
              <a:rPr lang="ja-JP" altLang="en-US" sz="2800" dirty="0"/>
              <a:t>++</a:t>
            </a:r>
            <a:r>
              <a:rPr lang="en-US" altLang="ja-JP" sz="2800" dirty="0"/>
              <a:t>”</a:t>
            </a:r>
            <a:r>
              <a:rPr lang="ja-JP" altLang="en-US" sz="2800" dirty="0"/>
              <a:t>  </a:t>
            </a:r>
            <a:r>
              <a:rPr lang="en-US" altLang="ja-JP" sz="2800" dirty="0"/>
              <a:t>NAME </a:t>
            </a:r>
            <a:r>
              <a:rPr lang="ja-JP" altLang="en-US" sz="2800" dirty="0"/>
              <a:t>の場合</a:t>
            </a:r>
            <a:endParaRPr lang="en-US" altLang="ja-JP" sz="2800" baseline="-25000" dirty="0"/>
          </a:p>
        </p:txBody>
      </p:sp>
      <p:sp>
        <p:nvSpPr>
          <p:cNvPr id="615429" name="Rectangle 5"/>
          <p:cNvSpPr>
            <a:spLocks noChangeArrowheads="1"/>
          </p:cNvSpPr>
          <p:nvPr/>
        </p:nvSpPr>
        <p:spPr bwMode="auto">
          <a:xfrm>
            <a:off x="1371600" y="3505200"/>
            <a:ext cx="3505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NAME</a:t>
            </a:r>
            <a:r>
              <a:rPr lang="ja-JP" altLang="en-US" sz="2800"/>
              <a:t>の番地</a:t>
            </a:r>
          </a:p>
          <a:p>
            <a:pPr eaLnBrk="1" hangingPunct="1">
              <a:spcBef>
                <a:spcPct val="0"/>
              </a:spcBef>
              <a:buClrTx/>
              <a:buSzTx/>
              <a:buFontTx/>
              <a:buNone/>
            </a:pPr>
            <a:r>
              <a:rPr lang="en-US" altLang="ja-JP" sz="2800"/>
              <a:t>PUSH  NAME</a:t>
            </a:r>
            <a:r>
              <a:rPr lang="ja-JP" altLang="en-US" sz="2800"/>
              <a:t>の番地</a:t>
            </a:r>
          </a:p>
          <a:p>
            <a:pPr eaLnBrk="1" hangingPunct="1">
              <a:spcBef>
                <a:spcPct val="0"/>
              </a:spcBef>
              <a:buClrTx/>
              <a:buSzTx/>
              <a:buFontTx/>
              <a:buNone/>
            </a:pPr>
            <a:r>
              <a:rPr lang="en-US" altLang="ja-JP" sz="2800"/>
              <a:t>INC</a:t>
            </a:r>
          </a:p>
          <a:p>
            <a:pPr eaLnBrk="1" hangingPunct="1">
              <a:spcBef>
                <a:spcPct val="0"/>
              </a:spcBef>
              <a:buClrTx/>
              <a:buSzTx/>
              <a:buFontTx/>
              <a:buNone/>
            </a:pPr>
            <a:r>
              <a:rPr lang="en-US" altLang="ja-JP" sz="2800"/>
              <a:t>ASSGN</a:t>
            </a:r>
          </a:p>
        </p:txBody>
      </p:sp>
      <p:sp>
        <p:nvSpPr>
          <p:cNvPr id="615430" name="Rectangle 6"/>
          <p:cNvSpPr>
            <a:spLocks noChangeArrowheads="1"/>
          </p:cNvSpPr>
          <p:nvPr/>
        </p:nvSpPr>
        <p:spPr bwMode="auto">
          <a:xfrm>
            <a:off x="5105400" y="3505200"/>
            <a:ext cx="3505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NAME</a:t>
            </a:r>
            <a:r>
              <a:rPr lang="ja-JP" altLang="en-US" sz="2800"/>
              <a:t>の番地</a:t>
            </a:r>
          </a:p>
          <a:p>
            <a:pPr eaLnBrk="1" hangingPunct="1">
              <a:spcBef>
                <a:spcPct val="0"/>
              </a:spcBef>
              <a:buClrTx/>
              <a:buSzTx/>
              <a:buFontTx/>
              <a:buNone/>
            </a:pPr>
            <a:r>
              <a:rPr lang="en-US" altLang="ja-JP" sz="2800"/>
              <a:t>INC</a:t>
            </a:r>
          </a:p>
          <a:p>
            <a:pPr eaLnBrk="1" hangingPunct="1">
              <a:spcBef>
                <a:spcPct val="0"/>
              </a:spcBef>
              <a:buClrTx/>
              <a:buSzTx/>
              <a:buFontTx/>
              <a:buNone/>
            </a:pPr>
            <a:r>
              <a:rPr lang="en-US" altLang="ja-JP" sz="2800"/>
              <a:t>COPY</a:t>
            </a:r>
          </a:p>
          <a:p>
            <a:pPr eaLnBrk="1" hangingPunct="1">
              <a:spcBef>
                <a:spcPct val="0"/>
              </a:spcBef>
              <a:buClrTx/>
              <a:buSzTx/>
              <a:buFontTx/>
              <a:buNone/>
            </a:pPr>
            <a:r>
              <a:rPr lang="en-US" altLang="ja-JP" sz="2800"/>
              <a:t>POP     NAME</a:t>
            </a:r>
            <a:r>
              <a:rPr lang="ja-JP" altLang="en-US" sz="2800"/>
              <a:t>の番地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5428"/>
                                        </p:tgtEl>
                                        <p:attrNameLst>
                                          <p:attrName>style.visibility</p:attrName>
                                        </p:attrNameLst>
                                      </p:cBhvr>
                                      <p:to>
                                        <p:strVal val="visible"/>
                                      </p:to>
                                    </p:set>
                                    <p:animEffect transition="in" filter="checkerboard(across)">
                                      <p:cBhvr>
                                        <p:cTn id="7" dur="500"/>
                                        <p:tgtEl>
                                          <p:spTgt spid="6154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5429"/>
                                        </p:tgtEl>
                                        <p:attrNameLst>
                                          <p:attrName>style.visibility</p:attrName>
                                        </p:attrNameLst>
                                      </p:cBhvr>
                                      <p:to>
                                        <p:strVal val="visible"/>
                                      </p:to>
                                    </p:set>
                                    <p:animEffect transition="in" filter="checkerboard(across)">
                                      <p:cBhvr>
                                        <p:cTn id="12" dur="500"/>
                                        <p:tgtEl>
                                          <p:spTgt spid="6154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15430"/>
                                        </p:tgtEl>
                                        <p:attrNameLst>
                                          <p:attrName>style.visibility</p:attrName>
                                        </p:attrNameLst>
                                      </p:cBhvr>
                                      <p:to>
                                        <p:strVal val="visible"/>
                                      </p:to>
                                    </p:set>
                                    <p:animEffect transition="in" filter="checkerboard(across)">
                                      <p:cBhvr>
                                        <p:cTn id="17" dur="500"/>
                                        <p:tgtEl>
                                          <p:spTgt spid="6154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28" grpId="0" autoUpdateAnimBg="0"/>
      <p:bldP spid="615429" grpId="0" animBg="1" autoUpdateAnimBg="0"/>
      <p:bldP spid="61543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a:t>
            </a:r>
          </a:p>
        </p:txBody>
      </p:sp>
      <p:sp>
        <p:nvSpPr>
          <p:cNvPr id="112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a:t>
            </a:r>
          </a:p>
          <a:p>
            <a:pPr lvl="1"/>
            <a:r>
              <a:rPr lang="ja-JP" altLang="en-US">
                <a:effectLst/>
              </a:rPr>
              <a:t>作業場所,  処理中のデータの一時置き場</a:t>
            </a:r>
            <a:endParaRPr lang="en-US" altLang="ja-JP">
              <a:effectLst/>
            </a:endParaRPr>
          </a:p>
          <a:p>
            <a:pPr lvl="1"/>
            <a:r>
              <a:rPr lang="en-US" altLang="ja-JP">
                <a:effectLst/>
              </a:rPr>
              <a:t>Last In First Out</a:t>
            </a:r>
          </a:p>
        </p:txBody>
      </p:sp>
      <p:graphicFrame>
        <p:nvGraphicFramePr>
          <p:cNvPr id="501764" name="Group 4"/>
          <p:cNvGraphicFramePr>
            <a:graphicFrameLocks noGrp="1"/>
          </p:cNvGraphicFramePr>
          <p:nvPr/>
        </p:nvGraphicFramePr>
        <p:xfrm>
          <a:off x="2819400" y="4217988"/>
          <a:ext cx="1066800" cy="2297110"/>
        </p:xfrm>
        <a:graphic>
          <a:graphicData uri="http://schemas.openxmlformats.org/drawingml/2006/table">
            <a:tbl>
              <a:tblPr/>
              <a:tblGrid>
                <a:gridCol w="457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459422">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0</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3</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422">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1</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7</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22">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2</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422">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3</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422">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4</a:t>
                      </a:r>
                    </a:p>
                  </a:txBody>
                  <a:tcPr marL="90000" marR="90000" marT="46806" marB="468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itchFamily="2" charset="2"/>
                        <a:buNone/>
                        <a:tabLst/>
                      </a:pP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a:t>
                      </a:r>
                    </a:p>
                  </a:txBody>
                  <a:tcPr marL="90000" marR="90000" marT="46806" marB="468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288" name="Text Box 33"/>
          <p:cNvSpPr txBox="1">
            <a:spLocks noChangeArrowheads="1"/>
          </p:cNvSpPr>
          <p:nvPr/>
        </p:nvSpPr>
        <p:spPr bwMode="auto">
          <a:xfrm>
            <a:off x="2819400" y="3684588"/>
            <a:ext cx="9699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11289" name="Text Box 34"/>
          <p:cNvSpPr txBox="1">
            <a:spLocks noChangeArrowheads="1"/>
          </p:cNvSpPr>
          <p:nvPr/>
        </p:nvSpPr>
        <p:spPr bwMode="auto">
          <a:xfrm>
            <a:off x="4419600" y="3684588"/>
            <a:ext cx="9699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Stack</a:t>
            </a:r>
          </a:p>
          <a:p>
            <a:pPr algn="ctr" eaLnBrk="1" hangingPunct="1">
              <a:spcBef>
                <a:spcPct val="0"/>
              </a:spcBef>
              <a:buClrTx/>
              <a:buSzTx/>
              <a:buFontTx/>
              <a:buNone/>
            </a:pPr>
            <a:r>
              <a:rPr lang="en-US" altLang="ja-JP" sz="2800"/>
              <a:t>Top</a:t>
            </a:r>
          </a:p>
        </p:txBody>
      </p:sp>
      <p:sp>
        <p:nvSpPr>
          <p:cNvPr id="11290" name="Rectangle 35"/>
          <p:cNvSpPr>
            <a:spLocks noChangeArrowheads="1"/>
          </p:cNvSpPr>
          <p:nvPr/>
        </p:nvSpPr>
        <p:spPr bwMode="auto">
          <a:xfrm>
            <a:off x="4648200" y="4675188"/>
            <a:ext cx="533400" cy="4572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1</a:t>
            </a:r>
          </a:p>
        </p:txBody>
      </p:sp>
      <p:sp>
        <p:nvSpPr>
          <p:cNvPr id="11291" name="Line 36"/>
          <p:cNvSpPr>
            <a:spLocks noChangeShapeType="1"/>
          </p:cNvSpPr>
          <p:nvPr/>
        </p:nvSpPr>
        <p:spPr bwMode="auto">
          <a:xfrm flipH="1">
            <a:off x="3886200" y="4903788"/>
            <a:ext cx="7620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504860" name="テキスト ボックス 1"/>
          <p:cNvSpPr txBox="1">
            <a:spLocks noChangeArrowheads="1"/>
          </p:cNvSpPr>
          <p:nvPr/>
        </p:nvSpPr>
        <p:spPr bwMode="auto">
          <a:xfrm>
            <a:off x="4743450" y="5334000"/>
            <a:ext cx="33480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初期値 </a:t>
            </a:r>
            <a:r>
              <a:rPr lang="en-US" altLang="ja-JP" sz="2800"/>
              <a:t>= -1</a:t>
            </a:r>
          </a:p>
          <a:p>
            <a:pPr eaLnBrk="1" hangingPunct="1">
              <a:spcBef>
                <a:spcPct val="0"/>
              </a:spcBef>
              <a:buClrTx/>
              <a:buSzTx/>
              <a:buFontTx/>
              <a:buNone/>
            </a:pPr>
            <a:r>
              <a:rPr lang="en-US" altLang="ja-JP" sz="2400"/>
              <a:t>(</a:t>
            </a:r>
            <a:r>
              <a:rPr lang="ja-JP" altLang="en-US" sz="2400"/>
              <a:t>スタック内にデータ無し</a:t>
            </a:r>
            <a:r>
              <a:rPr lang="en-US" altLang="ja-JP" sz="2400"/>
              <a:t>)</a:t>
            </a:r>
          </a:p>
        </p:txBody>
      </p:sp>
      <p:sp>
        <p:nvSpPr>
          <p:cNvPr id="504861" name="角丸四角形吹き出し 2"/>
          <p:cNvSpPr>
            <a:spLocks noChangeArrowheads="1"/>
          </p:cNvSpPr>
          <p:nvPr/>
        </p:nvSpPr>
        <p:spPr bwMode="auto">
          <a:xfrm>
            <a:off x="5791200" y="3944938"/>
            <a:ext cx="2590800" cy="958850"/>
          </a:xfrm>
          <a:prstGeom prst="wedgeRoundRectCallout">
            <a:avLst>
              <a:gd name="adj1" fmla="val -72375"/>
              <a:gd name="adj2" fmla="val 53426"/>
              <a:gd name="adj3"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最後に入れたデータの位置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4861"/>
                                        </p:tgtEl>
                                        <p:attrNameLst>
                                          <p:attrName>style.visibility</p:attrName>
                                        </p:attrNameLst>
                                      </p:cBhvr>
                                      <p:to>
                                        <p:strVal val="visible"/>
                                      </p:to>
                                    </p:set>
                                    <p:animEffect transition="in" filter="checkerboard(across)">
                                      <p:cBhvr>
                                        <p:cTn id="7" dur="500"/>
                                        <p:tgtEl>
                                          <p:spTgt spid="5048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4860"/>
                                        </p:tgtEl>
                                        <p:attrNameLst>
                                          <p:attrName>style.visibility</p:attrName>
                                        </p:attrNameLst>
                                      </p:cBhvr>
                                      <p:to>
                                        <p:strVal val="visible"/>
                                      </p:to>
                                    </p:set>
                                    <p:animEffect transition="in" filter="checkerboard(across)">
                                      <p:cBhvr>
                                        <p:cTn id="12" dur="500"/>
                                        <p:tgtEl>
                                          <p:spTgt spid="504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60" grpId="0" autoUpdateAnimBg="0"/>
      <p:bldP spid="504861" grpId="0"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6690" name="Group 2"/>
          <p:cNvGraphicFramePr>
            <a:graphicFrameLocks noGrp="1"/>
          </p:cNvGraphicFramePr>
          <p:nvPr/>
        </p:nvGraphicFramePr>
        <p:xfrm>
          <a:off x="3886200" y="609600"/>
          <a:ext cx="4159250"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750887">
                  <a:extLst>
                    <a:ext uri="{9D8B030D-6E8A-4147-A177-3AD203B41FA5}">
                      <a16:colId xmlns:a16="http://schemas.microsoft.com/office/drawing/2014/main" val="20005"/>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626749" name="Group 61"/>
          <p:cNvGraphicFramePr>
            <a:graphicFrameLocks noGrp="1"/>
          </p:cNvGraphicFramePr>
          <p:nvPr/>
        </p:nvGraphicFramePr>
        <p:xfrm>
          <a:off x="3886200" y="3886200"/>
          <a:ext cx="3408363"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6896" name="Text Box 109"/>
          <p:cNvSpPr txBox="1">
            <a:spLocks noChangeArrowheads="1"/>
          </p:cNvSpPr>
          <p:nvPr/>
        </p:nvSpPr>
        <p:spPr bwMode="auto">
          <a:xfrm>
            <a:off x="5181600" y="152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76897" name="Text Box 110"/>
          <p:cNvSpPr txBox="1">
            <a:spLocks noChangeArrowheads="1"/>
          </p:cNvSpPr>
          <p:nvPr/>
        </p:nvSpPr>
        <p:spPr bwMode="auto">
          <a:xfrm>
            <a:off x="15240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76898" name="Text Box 111"/>
          <p:cNvSpPr txBox="1">
            <a:spLocks noChangeArrowheads="1"/>
          </p:cNvSpPr>
          <p:nvPr/>
        </p:nvSpPr>
        <p:spPr bwMode="auto">
          <a:xfrm>
            <a:off x="5105400" y="3352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76899" name="Rectangle 112"/>
          <p:cNvSpPr>
            <a:spLocks noChangeArrowheads="1"/>
          </p:cNvSpPr>
          <p:nvPr/>
        </p:nvSpPr>
        <p:spPr bwMode="auto">
          <a:xfrm>
            <a:off x="9144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 y;</a:t>
            </a:r>
          </a:p>
        </p:txBody>
      </p:sp>
      <p:sp>
        <p:nvSpPr>
          <p:cNvPr id="76900" name="Rectangle 113"/>
          <p:cNvSpPr>
            <a:spLocks noChangeArrowheads="1"/>
          </p:cNvSpPr>
          <p:nvPr/>
        </p:nvSpPr>
        <p:spPr bwMode="auto">
          <a:xfrm>
            <a:off x="914400" y="2895600"/>
            <a:ext cx="21336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PUSHI 1</a:t>
            </a:r>
            <a:endParaRPr lang="ja-JP" altLang="en-US" sz="2800"/>
          </a:p>
          <a:p>
            <a:pPr eaLnBrk="1" hangingPunct="1">
              <a:spcBef>
                <a:spcPct val="0"/>
              </a:spcBef>
              <a:buClrTx/>
              <a:buSzTx/>
              <a:buFontTx/>
              <a:buNone/>
            </a:pPr>
            <a:r>
              <a:rPr lang="en-US" altLang="ja-JP" sz="2800"/>
              <a:t>1  PUSH  1</a:t>
            </a:r>
            <a:endParaRPr lang="ja-JP" altLang="en-US" sz="2800"/>
          </a:p>
          <a:p>
            <a:pPr eaLnBrk="1" hangingPunct="1">
              <a:spcBef>
                <a:spcPct val="0"/>
              </a:spcBef>
              <a:buClrTx/>
              <a:buSzTx/>
              <a:buFontTx/>
              <a:buNone/>
            </a:pPr>
            <a:r>
              <a:rPr lang="en-US" altLang="ja-JP" sz="2800"/>
              <a:t>2  INC</a:t>
            </a:r>
          </a:p>
          <a:p>
            <a:pPr eaLnBrk="1" hangingPunct="1">
              <a:spcBef>
                <a:spcPct val="0"/>
              </a:spcBef>
              <a:buClrTx/>
              <a:buSzTx/>
              <a:buFontTx/>
              <a:buNone/>
            </a:pPr>
            <a:r>
              <a:rPr lang="en-US" altLang="ja-JP" sz="2800"/>
              <a:t>3  ASSGN</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5810" name="Group 146"/>
          <p:cNvGraphicFramePr>
            <a:graphicFrameLocks noGrp="1"/>
          </p:cNvGraphicFramePr>
          <p:nvPr/>
        </p:nvGraphicFramePr>
        <p:xfrm>
          <a:off x="3886200" y="609600"/>
          <a:ext cx="4159250"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750887">
                  <a:extLst>
                    <a:ext uri="{9D8B030D-6E8A-4147-A177-3AD203B41FA5}">
                      <a16:colId xmlns:a16="http://schemas.microsoft.com/office/drawing/2014/main" val="20005"/>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625809" name="Group 145"/>
          <p:cNvGraphicFramePr>
            <a:graphicFrameLocks noGrp="1"/>
          </p:cNvGraphicFramePr>
          <p:nvPr/>
        </p:nvGraphicFramePr>
        <p:xfrm>
          <a:off x="3886200" y="3886200"/>
          <a:ext cx="3408363"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7920" name="Text Box 83"/>
          <p:cNvSpPr txBox="1">
            <a:spLocks noChangeArrowheads="1"/>
          </p:cNvSpPr>
          <p:nvPr/>
        </p:nvSpPr>
        <p:spPr bwMode="auto">
          <a:xfrm>
            <a:off x="5181600" y="152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77921" name="Text Box 84"/>
          <p:cNvSpPr txBox="1">
            <a:spLocks noChangeArrowheads="1"/>
          </p:cNvSpPr>
          <p:nvPr/>
        </p:nvSpPr>
        <p:spPr bwMode="auto">
          <a:xfrm>
            <a:off x="15240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77922" name="Text Box 85"/>
          <p:cNvSpPr txBox="1">
            <a:spLocks noChangeArrowheads="1"/>
          </p:cNvSpPr>
          <p:nvPr/>
        </p:nvSpPr>
        <p:spPr bwMode="auto">
          <a:xfrm>
            <a:off x="5105400" y="3352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77923" name="Rectangle 86"/>
          <p:cNvSpPr>
            <a:spLocks noChangeArrowheads="1"/>
          </p:cNvSpPr>
          <p:nvPr/>
        </p:nvSpPr>
        <p:spPr bwMode="auto">
          <a:xfrm>
            <a:off x="9144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 y;</a:t>
            </a:r>
          </a:p>
        </p:txBody>
      </p:sp>
      <p:sp>
        <p:nvSpPr>
          <p:cNvPr id="77924" name="Rectangle 87"/>
          <p:cNvSpPr>
            <a:spLocks noChangeArrowheads="1"/>
          </p:cNvSpPr>
          <p:nvPr/>
        </p:nvSpPr>
        <p:spPr bwMode="auto">
          <a:xfrm>
            <a:off x="914400" y="2895600"/>
            <a:ext cx="21336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  1</a:t>
            </a:r>
            <a:endParaRPr lang="ja-JP" altLang="en-US" sz="2800"/>
          </a:p>
          <a:p>
            <a:pPr eaLnBrk="1" hangingPunct="1">
              <a:spcBef>
                <a:spcPct val="0"/>
              </a:spcBef>
              <a:buClrTx/>
              <a:buSzTx/>
              <a:buFontTx/>
              <a:buNone/>
            </a:pPr>
            <a:r>
              <a:rPr lang="en-US" altLang="ja-JP" sz="2800"/>
              <a:t>1  INC</a:t>
            </a:r>
            <a:endParaRPr lang="ja-JP" altLang="en-US" sz="2800"/>
          </a:p>
          <a:p>
            <a:pPr eaLnBrk="1" hangingPunct="1">
              <a:spcBef>
                <a:spcPct val="0"/>
              </a:spcBef>
              <a:buClrTx/>
              <a:buSzTx/>
              <a:buFontTx/>
              <a:buNone/>
            </a:pPr>
            <a:r>
              <a:rPr lang="en-US" altLang="ja-JP" sz="2800"/>
              <a:t>2  COPY</a:t>
            </a:r>
          </a:p>
          <a:p>
            <a:pPr eaLnBrk="1" hangingPunct="1">
              <a:spcBef>
                <a:spcPct val="0"/>
              </a:spcBef>
              <a:buClrTx/>
              <a:buSzTx/>
              <a:buFontTx/>
              <a:buNone/>
            </a:pPr>
            <a:r>
              <a:rPr lang="en-US" altLang="ja-JP" sz="2800"/>
              <a:t>3  POP     1</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前置 </a:t>
            </a:r>
            <a:r>
              <a:rPr lang="en-US" altLang="ja-JP">
                <a:effectLst/>
              </a:rPr>
              <a:t>++, -- </a:t>
            </a:r>
            <a:r>
              <a:rPr lang="ja-JP" altLang="en-US">
                <a:effectLst/>
              </a:rPr>
              <a:t>のコード</a:t>
            </a:r>
          </a:p>
        </p:txBody>
      </p:sp>
      <p:sp>
        <p:nvSpPr>
          <p:cNvPr id="78851" name="Text Box 3"/>
          <p:cNvSpPr txBox="1">
            <a:spLocks noChangeArrowheads="1"/>
          </p:cNvSpPr>
          <p:nvPr/>
        </p:nvSpPr>
        <p:spPr bwMode="auto">
          <a:xfrm>
            <a:off x="685800" y="1752600"/>
            <a:ext cx="79057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&lt;Unsigned&gt; ::= ( “++” | “--” ) NAME</a:t>
            </a:r>
          </a:p>
          <a:p>
            <a:pPr eaLnBrk="1" hangingPunct="1">
              <a:spcBef>
                <a:spcPct val="0"/>
              </a:spcBef>
              <a:buClrTx/>
              <a:buSzTx/>
              <a:buFontTx/>
              <a:buNone/>
            </a:pPr>
            <a:r>
              <a:rPr lang="en-US" altLang="ja-JP"/>
              <a:t>                 | (“++” | “--”)  NAME “[” &lt;Exp&gt; “]”</a:t>
            </a:r>
            <a:endParaRPr lang="en-US" altLang="ja-JP" baseline="-25000"/>
          </a:p>
        </p:txBody>
      </p:sp>
      <p:sp>
        <p:nvSpPr>
          <p:cNvPr id="616452" name="Text Box 4"/>
          <p:cNvSpPr txBox="1">
            <a:spLocks noChangeArrowheads="1"/>
          </p:cNvSpPr>
          <p:nvPr/>
        </p:nvSpPr>
        <p:spPr bwMode="auto">
          <a:xfrm>
            <a:off x="838200" y="2895600"/>
            <a:ext cx="7760756"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&lt;Unsigned&gt; </a:t>
            </a:r>
            <a:r>
              <a:rPr lang="ja-JP" altLang="en-US" sz="2800" dirty="0"/>
              <a:t>→ </a:t>
            </a:r>
            <a:r>
              <a:rPr lang="en-US" altLang="ja-JP" sz="2800" dirty="0"/>
              <a:t>“</a:t>
            </a:r>
            <a:r>
              <a:rPr lang="ja-JP" altLang="en-US" sz="2800" dirty="0"/>
              <a:t>++</a:t>
            </a:r>
            <a:r>
              <a:rPr lang="en-US" altLang="ja-JP" sz="2800" dirty="0"/>
              <a:t>”</a:t>
            </a:r>
            <a:r>
              <a:rPr lang="ja-JP" altLang="en-US" sz="2800" dirty="0"/>
              <a:t>  </a:t>
            </a:r>
            <a:r>
              <a:rPr lang="en-US" altLang="ja-JP" sz="2800" dirty="0"/>
              <a:t>NAME “[” &lt;</a:t>
            </a:r>
            <a:r>
              <a:rPr lang="en-US" altLang="ja-JP" sz="2800" dirty="0" err="1"/>
              <a:t>Exp</a:t>
            </a:r>
            <a:r>
              <a:rPr lang="en-US" altLang="ja-JP" sz="2800" dirty="0"/>
              <a:t>&gt; “]” </a:t>
            </a:r>
            <a:r>
              <a:rPr lang="ja-JP" altLang="en-US" sz="2800" dirty="0"/>
              <a:t>の場合</a:t>
            </a:r>
            <a:endParaRPr lang="en-US" altLang="ja-JP" sz="2800" baseline="-25000" dirty="0"/>
          </a:p>
        </p:txBody>
      </p:sp>
      <p:sp>
        <p:nvSpPr>
          <p:cNvPr id="616453" name="Rectangle 5"/>
          <p:cNvSpPr>
            <a:spLocks noChangeArrowheads="1"/>
          </p:cNvSpPr>
          <p:nvPr/>
        </p:nvSpPr>
        <p:spPr bwMode="auto">
          <a:xfrm>
            <a:off x="1752600" y="3505200"/>
            <a:ext cx="3810000" cy="3124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NAME</a:t>
            </a:r>
            <a:r>
              <a:rPr lang="ja-JP" altLang="en-US" sz="2800"/>
              <a:t>の番地</a:t>
            </a:r>
          </a:p>
          <a:p>
            <a:pPr eaLnBrk="1" hangingPunct="1">
              <a:spcBef>
                <a:spcPct val="0"/>
              </a:spcBef>
              <a:buClrTx/>
              <a:buSzTx/>
              <a:buFontTx/>
              <a:buNone/>
            </a:pPr>
            <a:r>
              <a:rPr lang="ja-JP" altLang="en-US" sz="2800"/>
              <a:t>&lt;</a:t>
            </a:r>
            <a:r>
              <a:rPr lang="en-US" altLang="ja-JP" sz="2800"/>
              <a:t>Exp&gt; </a:t>
            </a:r>
            <a:r>
              <a:rPr lang="ja-JP" altLang="en-US" sz="2800"/>
              <a:t>のコード </a:t>
            </a:r>
            <a:r>
              <a:rPr lang="ja-JP" altLang="en-US" sz="2400"/>
              <a:t>(右辺値)</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COPY</a:t>
            </a:r>
          </a:p>
          <a:p>
            <a:pPr eaLnBrk="1" hangingPunct="1">
              <a:spcBef>
                <a:spcPct val="0"/>
              </a:spcBef>
              <a:buClrTx/>
              <a:buSzTx/>
              <a:buFontTx/>
              <a:buNone/>
            </a:pPr>
            <a:r>
              <a:rPr lang="en-US" altLang="ja-JP" sz="2800"/>
              <a:t>LOAD</a:t>
            </a:r>
          </a:p>
          <a:p>
            <a:pPr eaLnBrk="1" hangingPunct="1">
              <a:spcBef>
                <a:spcPct val="0"/>
              </a:spcBef>
              <a:buClrTx/>
              <a:buSzTx/>
              <a:buFontTx/>
              <a:buNone/>
            </a:pPr>
            <a:r>
              <a:rPr lang="en-US" altLang="ja-JP" sz="2800"/>
              <a:t>INC</a:t>
            </a:r>
          </a:p>
          <a:p>
            <a:pPr eaLnBrk="1" hangingPunct="1">
              <a:spcBef>
                <a:spcPct val="0"/>
              </a:spcBef>
              <a:buClrTx/>
              <a:buSzTx/>
              <a:buFontTx/>
              <a:buNone/>
            </a:pPr>
            <a:r>
              <a:rPr lang="en-US" altLang="ja-JP" sz="2800"/>
              <a:t>ASSGN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6452"/>
                                        </p:tgtEl>
                                        <p:attrNameLst>
                                          <p:attrName>style.visibility</p:attrName>
                                        </p:attrNameLst>
                                      </p:cBhvr>
                                      <p:to>
                                        <p:strVal val="visible"/>
                                      </p:to>
                                    </p:set>
                                    <p:animEffect transition="in" filter="checkerboard(across)">
                                      <p:cBhvr>
                                        <p:cTn id="7" dur="500"/>
                                        <p:tgtEl>
                                          <p:spTgt spid="616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6453"/>
                                        </p:tgtEl>
                                        <p:attrNameLst>
                                          <p:attrName>style.visibility</p:attrName>
                                        </p:attrNameLst>
                                      </p:cBhvr>
                                      <p:to>
                                        <p:strVal val="visible"/>
                                      </p:to>
                                    </p:set>
                                    <p:animEffect transition="in" filter="checkerboard(across)">
                                      <p:cBhvr>
                                        <p:cTn id="12" dur="500"/>
                                        <p:tgtEl>
                                          <p:spTgt spid="616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52" grpId="0" autoUpdateAnimBg="0"/>
      <p:bldP spid="616453" grpId="0" animBg="1"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8971" name="Group 235"/>
          <p:cNvGraphicFramePr>
            <a:graphicFrameLocks noGrp="1"/>
          </p:cNvGraphicFramePr>
          <p:nvPr/>
        </p:nvGraphicFramePr>
        <p:xfrm>
          <a:off x="2667000" y="609600"/>
          <a:ext cx="6173788"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71513">
                  <a:extLst>
                    <a:ext uri="{9D8B030D-6E8A-4147-A177-3AD203B41FA5}">
                      <a16:colId xmlns:a16="http://schemas.microsoft.com/office/drawing/2014/main" val="20006"/>
                    </a:ext>
                  </a:extLst>
                </a:gridCol>
                <a:gridCol w="671512">
                  <a:extLst>
                    <a:ext uri="{9D8B030D-6E8A-4147-A177-3AD203B41FA5}">
                      <a16:colId xmlns:a16="http://schemas.microsoft.com/office/drawing/2014/main" val="20007"/>
                    </a:ext>
                  </a:extLst>
                </a:gridCol>
                <a:gridCol w="750888">
                  <a:extLst>
                    <a:ext uri="{9D8B030D-6E8A-4147-A177-3AD203B41FA5}">
                      <a16:colId xmlns:a16="http://schemas.microsoft.com/office/drawing/2014/main" val="20008"/>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628927" name="Group 191"/>
          <p:cNvGraphicFramePr>
            <a:graphicFrameLocks noGrp="1"/>
          </p:cNvGraphicFramePr>
          <p:nvPr/>
        </p:nvGraphicFramePr>
        <p:xfrm>
          <a:off x="2667000" y="3886200"/>
          <a:ext cx="5422900"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71513">
                  <a:extLst>
                    <a:ext uri="{9D8B030D-6E8A-4147-A177-3AD203B41FA5}">
                      <a16:colId xmlns:a16="http://schemas.microsoft.com/office/drawing/2014/main" val="20006"/>
                    </a:ext>
                  </a:extLst>
                </a:gridCol>
                <a:gridCol w="671512">
                  <a:extLst>
                    <a:ext uri="{9D8B030D-6E8A-4147-A177-3AD203B41FA5}">
                      <a16:colId xmlns:a16="http://schemas.microsoft.com/office/drawing/2014/main" val="20007"/>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0010" name="Text Box 109"/>
          <p:cNvSpPr txBox="1">
            <a:spLocks noChangeArrowheads="1"/>
          </p:cNvSpPr>
          <p:nvPr/>
        </p:nvSpPr>
        <p:spPr bwMode="auto">
          <a:xfrm>
            <a:off x="4953000" y="152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80011" name="Text Box 110"/>
          <p:cNvSpPr txBox="1">
            <a:spLocks noChangeArrowheads="1"/>
          </p:cNvSpPr>
          <p:nvPr/>
        </p:nvSpPr>
        <p:spPr bwMode="auto">
          <a:xfrm>
            <a:off x="9144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80012" name="Text Box 111"/>
          <p:cNvSpPr txBox="1">
            <a:spLocks noChangeArrowheads="1"/>
          </p:cNvSpPr>
          <p:nvPr/>
        </p:nvSpPr>
        <p:spPr bwMode="auto">
          <a:xfrm>
            <a:off x="4953000" y="34290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80013" name="Rectangle 112"/>
          <p:cNvSpPr>
            <a:spLocks noChangeArrowheads="1"/>
          </p:cNvSpPr>
          <p:nvPr/>
        </p:nvSpPr>
        <p:spPr bwMode="auto">
          <a:xfrm>
            <a:off x="3048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 a[1];</a:t>
            </a:r>
          </a:p>
        </p:txBody>
      </p:sp>
      <p:sp>
        <p:nvSpPr>
          <p:cNvPr id="80014" name="Rectangle 113"/>
          <p:cNvSpPr>
            <a:spLocks noChangeArrowheads="1"/>
          </p:cNvSpPr>
          <p:nvPr/>
        </p:nvSpPr>
        <p:spPr bwMode="auto">
          <a:xfrm>
            <a:off x="304800" y="2895600"/>
            <a:ext cx="2057400" cy="3200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PUSHI  2</a:t>
            </a:r>
            <a:endParaRPr lang="ja-JP" altLang="en-US" sz="2800"/>
          </a:p>
          <a:p>
            <a:pPr eaLnBrk="1" hangingPunct="1">
              <a:spcBef>
                <a:spcPct val="0"/>
              </a:spcBef>
              <a:buClrTx/>
              <a:buSzTx/>
              <a:buFontTx/>
              <a:buNone/>
            </a:pPr>
            <a:r>
              <a:rPr lang="en-US" altLang="ja-JP" sz="2800"/>
              <a:t>1  PUSHI  1</a:t>
            </a:r>
            <a:endParaRPr lang="ja-JP" altLang="en-US" sz="2800"/>
          </a:p>
          <a:p>
            <a:pPr eaLnBrk="1" hangingPunct="1">
              <a:spcBef>
                <a:spcPct val="0"/>
              </a:spcBef>
              <a:buClrTx/>
              <a:buSzTx/>
              <a:buFontTx/>
              <a:buNone/>
            </a:pPr>
            <a:r>
              <a:rPr lang="en-US" altLang="ja-JP" sz="2800"/>
              <a:t>2  ADD</a:t>
            </a:r>
          </a:p>
          <a:p>
            <a:pPr eaLnBrk="1" hangingPunct="1">
              <a:spcBef>
                <a:spcPct val="0"/>
              </a:spcBef>
              <a:buClrTx/>
              <a:buSzTx/>
              <a:buFontTx/>
              <a:buNone/>
            </a:pPr>
            <a:r>
              <a:rPr lang="en-US" altLang="ja-JP" sz="2800"/>
              <a:t>3  COPY</a:t>
            </a:r>
          </a:p>
          <a:p>
            <a:pPr eaLnBrk="1" hangingPunct="1">
              <a:spcBef>
                <a:spcPct val="0"/>
              </a:spcBef>
              <a:buClrTx/>
              <a:buSzTx/>
              <a:buFontTx/>
              <a:buNone/>
            </a:pPr>
            <a:r>
              <a:rPr lang="en-US" altLang="ja-JP" sz="2800"/>
              <a:t>4  LOAD</a:t>
            </a:r>
          </a:p>
          <a:p>
            <a:pPr eaLnBrk="1" hangingPunct="1">
              <a:spcBef>
                <a:spcPct val="0"/>
              </a:spcBef>
              <a:buClrTx/>
              <a:buSzTx/>
              <a:buFontTx/>
              <a:buNone/>
            </a:pPr>
            <a:r>
              <a:rPr lang="en-US" altLang="ja-JP" sz="2800"/>
              <a:t>5  INC</a:t>
            </a:r>
          </a:p>
          <a:p>
            <a:pPr eaLnBrk="1" hangingPunct="1">
              <a:spcBef>
                <a:spcPct val="0"/>
              </a:spcBef>
              <a:buClrTx/>
              <a:buSzTx/>
              <a:buFontTx/>
              <a:buNone/>
            </a:pPr>
            <a:r>
              <a:rPr lang="en-US" altLang="ja-JP" sz="2800"/>
              <a:t>6  ASSGN</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後置 </a:t>
            </a:r>
            <a:r>
              <a:rPr lang="en-US" altLang="ja-JP">
                <a:effectLst/>
              </a:rPr>
              <a:t>++, -- </a:t>
            </a:r>
            <a:r>
              <a:rPr lang="ja-JP" altLang="en-US">
                <a:effectLst/>
              </a:rPr>
              <a:t>のコード</a:t>
            </a:r>
          </a:p>
        </p:txBody>
      </p:sp>
      <p:sp>
        <p:nvSpPr>
          <p:cNvPr id="80899" name="Text Box 3"/>
          <p:cNvSpPr txBox="1">
            <a:spLocks noChangeArrowheads="1"/>
          </p:cNvSpPr>
          <p:nvPr/>
        </p:nvSpPr>
        <p:spPr bwMode="auto">
          <a:xfrm>
            <a:off x="685800" y="1752600"/>
            <a:ext cx="80073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&lt;Unsigned&gt; ::= NAME ( “++” | “--” ) </a:t>
            </a:r>
          </a:p>
          <a:p>
            <a:pPr eaLnBrk="1" hangingPunct="1">
              <a:spcBef>
                <a:spcPct val="0"/>
              </a:spcBef>
              <a:buClrTx/>
              <a:buSzTx/>
              <a:buFontTx/>
              <a:buNone/>
            </a:pPr>
            <a:r>
              <a:rPr lang="en-US" altLang="ja-JP"/>
              <a:t>                 | NAME “[” &lt;Exp&gt; “]” (“++” | “--”)  </a:t>
            </a:r>
          </a:p>
        </p:txBody>
      </p:sp>
      <p:sp>
        <p:nvSpPr>
          <p:cNvPr id="617476" name="Text Box 4"/>
          <p:cNvSpPr txBox="1">
            <a:spLocks noChangeArrowheads="1"/>
          </p:cNvSpPr>
          <p:nvPr/>
        </p:nvSpPr>
        <p:spPr bwMode="auto">
          <a:xfrm>
            <a:off x="838200" y="2895600"/>
            <a:ext cx="5483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&lt;Unsigned&gt; </a:t>
            </a:r>
            <a:r>
              <a:rPr lang="ja-JP" altLang="en-US" sz="2800"/>
              <a:t>→ </a:t>
            </a:r>
            <a:r>
              <a:rPr lang="en-US" altLang="ja-JP" sz="2800"/>
              <a:t>NAME “++” </a:t>
            </a:r>
            <a:r>
              <a:rPr lang="ja-JP" altLang="en-US" sz="2800"/>
              <a:t>の場合</a:t>
            </a:r>
            <a:endParaRPr lang="en-US" altLang="ja-JP" sz="2800" baseline="-25000"/>
          </a:p>
        </p:txBody>
      </p:sp>
      <p:sp>
        <p:nvSpPr>
          <p:cNvPr id="617477" name="Rectangle 5"/>
          <p:cNvSpPr>
            <a:spLocks noChangeArrowheads="1"/>
          </p:cNvSpPr>
          <p:nvPr/>
        </p:nvSpPr>
        <p:spPr bwMode="auto">
          <a:xfrm>
            <a:off x="1752600" y="3505200"/>
            <a:ext cx="3505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NAME</a:t>
            </a:r>
            <a:r>
              <a:rPr lang="ja-JP" altLang="en-US" sz="2800"/>
              <a:t>の番地</a:t>
            </a:r>
          </a:p>
          <a:p>
            <a:pPr eaLnBrk="1" hangingPunct="1">
              <a:spcBef>
                <a:spcPct val="0"/>
              </a:spcBef>
              <a:buClrTx/>
              <a:buSzTx/>
              <a:buFontTx/>
              <a:buNone/>
            </a:pPr>
            <a:r>
              <a:rPr lang="en-US" altLang="ja-JP" sz="2800"/>
              <a:t>COPY</a:t>
            </a:r>
          </a:p>
          <a:p>
            <a:pPr eaLnBrk="1" hangingPunct="1">
              <a:spcBef>
                <a:spcPct val="0"/>
              </a:spcBef>
              <a:buClrTx/>
              <a:buSzTx/>
              <a:buFontTx/>
              <a:buNone/>
            </a:pPr>
            <a:r>
              <a:rPr lang="en-US" altLang="ja-JP" sz="2800"/>
              <a:t>INC</a:t>
            </a:r>
          </a:p>
          <a:p>
            <a:pPr eaLnBrk="1" hangingPunct="1">
              <a:spcBef>
                <a:spcPct val="0"/>
              </a:spcBef>
              <a:buClrTx/>
              <a:buSzTx/>
              <a:buFontTx/>
              <a:buNone/>
            </a:pPr>
            <a:r>
              <a:rPr lang="en-US" altLang="ja-JP" sz="2800"/>
              <a:t>POP     NAME</a:t>
            </a:r>
            <a:r>
              <a:rPr lang="ja-JP" altLang="en-US" sz="2800"/>
              <a:t>の番地</a:t>
            </a:r>
          </a:p>
        </p:txBody>
      </p:sp>
      <p:sp>
        <p:nvSpPr>
          <p:cNvPr id="617478" name="Text Box 6"/>
          <p:cNvSpPr txBox="1">
            <a:spLocks noChangeArrowheads="1"/>
          </p:cNvSpPr>
          <p:nvPr/>
        </p:nvSpPr>
        <p:spPr bwMode="auto">
          <a:xfrm>
            <a:off x="1738313" y="5629275"/>
            <a:ext cx="4492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配列の後置++は工夫が必要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7476"/>
                                        </p:tgtEl>
                                        <p:attrNameLst>
                                          <p:attrName>style.visibility</p:attrName>
                                        </p:attrNameLst>
                                      </p:cBhvr>
                                      <p:to>
                                        <p:strVal val="visible"/>
                                      </p:to>
                                    </p:set>
                                    <p:animEffect transition="in" filter="checkerboard(across)">
                                      <p:cBhvr>
                                        <p:cTn id="7" dur="500"/>
                                        <p:tgtEl>
                                          <p:spTgt spid="617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7477"/>
                                        </p:tgtEl>
                                        <p:attrNameLst>
                                          <p:attrName>style.visibility</p:attrName>
                                        </p:attrNameLst>
                                      </p:cBhvr>
                                      <p:to>
                                        <p:strVal val="visible"/>
                                      </p:to>
                                    </p:set>
                                    <p:animEffect transition="in" filter="checkerboard(across)">
                                      <p:cBhvr>
                                        <p:cTn id="12" dur="500"/>
                                        <p:tgtEl>
                                          <p:spTgt spid="6174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17478"/>
                                        </p:tgtEl>
                                        <p:attrNameLst>
                                          <p:attrName>style.visibility</p:attrName>
                                        </p:attrNameLst>
                                      </p:cBhvr>
                                      <p:to>
                                        <p:strVal val="visible"/>
                                      </p:to>
                                    </p:set>
                                    <p:animEffect transition="in" filter="checkerboard(across)">
                                      <p:cBhvr>
                                        <p:cTn id="17" dur="500"/>
                                        <p:tgtEl>
                                          <p:spTgt spid="617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6" grpId="0" autoUpdateAnimBg="0"/>
      <p:bldP spid="617477" grpId="0" animBg="1" autoUpdateAnimBg="0"/>
      <p:bldP spid="617478"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7714" name="Group 2"/>
          <p:cNvGraphicFramePr>
            <a:graphicFrameLocks noGrp="1"/>
          </p:cNvGraphicFramePr>
          <p:nvPr/>
        </p:nvGraphicFramePr>
        <p:xfrm>
          <a:off x="3886200" y="609600"/>
          <a:ext cx="4159250"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750887">
                  <a:extLst>
                    <a:ext uri="{9D8B030D-6E8A-4147-A177-3AD203B41FA5}">
                      <a16:colId xmlns:a16="http://schemas.microsoft.com/office/drawing/2014/main" val="20005"/>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627773" name="Group 61"/>
          <p:cNvGraphicFramePr>
            <a:graphicFrameLocks noGrp="1"/>
          </p:cNvGraphicFramePr>
          <p:nvPr/>
        </p:nvGraphicFramePr>
        <p:xfrm>
          <a:off x="3886200" y="3886200"/>
          <a:ext cx="3408363"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2016" name="Text Box 109"/>
          <p:cNvSpPr txBox="1">
            <a:spLocks noChangeArrowheads="1"/>
          </p:cNvSpPr>
          <p:nvPr/>
        </p:nvSpPr>
        <p:spPr bwMode="auto">
          <a:xfrm>
            <a:off x="5181600" y="152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82017" name="Text Box 110"/>
          <p:cNvSpPr txBox="1">
            <a:spLocks noChangeArrowheads="1"/>
          </p:cNvSpPr>
          <p:nvPr/>
        </p:nvSpPr>
        <p:spPr bwMode="auto">
          <a:xfrm>
            <a:off x="15240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82018" name="Text Box 111"/>
          <p:cNvSpPr txBox="1">
            <a:spLocks noChangeArrowheads="1"/>
          </p:cNvSpPr>
          <p:nvPr/>
        </p:nvSpPr>
        <p:spPr bwMode="auto">
          <a:xfrm>
            <a:off x="5105400" y="33528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82019" name="Rectangle 112"/>
          <p:cNvSpPr>
            <a:spLocks noChangeArrowheads="1"/>
          </p:cNvSpPr>
          <p:nvPr/>
        </p:nvSpPr>
        <p:spPr bwMode="auto">
          <a:xfrm>
            <a:off x="9144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y ++;</a:t>
            </a:r>
          </a:p>
        </p:txBody>
      </p:sp>
      <p:sp>
        <p:nvSpPr>
          <p:cNvPr id="82020" name="Rectangle 113"/>
          <p:cNvSpPr>
            <a:spLocks noChangeArrowheads="1"/>
          </p:cNvSpPr>
          <p:nvPr/>
        </p:nvSpPr>
        <p:spPr bwMode="auto">
          <a:xfrm>
            <a:off x="914400" y="2895600"/>
            <a:ext cx="21336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  1</a:t>
            </a:r>
            <a:endParaRPr lang="ja-JP" altLang="en-US" sz="2800"/>
          </a:p>
          <a:p>
            <a:pPr eaLnBrk="1" hangingPunct="1">
              <a:spcBef>
                <a:spcPct val="0"/>
              </a:spcBef>
              <a:buClrTx/>
              <a:buSzTx/>
              <a:buFontTx/>
              <a:buNone/>
            </a:pPr>
            <a:r>
              <a:rPr lang="en-US" altLang="ja-JP" sz="2800"/>
              <a:t>1  COPY</a:t>
            </a:r>
            <a:endParaRPr lang="ja-JP" altLang="en-US" sz="2800"/>
          </a:p>
          <a:p>
            <a:pPr eaLnBrk="1" hangingPunct="1">
              <a:spcBef>
                <a:spcPct val="0"/>
              </a:spcBef>
              <a:buClrTx/>
              <a:buSzTx/>
              <a:buFontTx/>
              <a:buNone/>
            </a:pPr>
            <a:r>
              <a:rPr lang="en-US" altLang="ja-JP" sz="2800"/>
              <a:t>2  INC</a:t>
            </a:r>
          </a:p>
          <a:p>
            <a:pPr eaLnBrk="1" hangingPunct="1">
              <a:spcBef>
                <a:spcPct val="0"/>
              </a:spcBef>
              <a:buClrTx/>
              <a:buSzTx/>
              <a:buFontTx/>
              <a:buNone/>
            </a:pPr>
            <a:r>
              <a:rPr lang="en-US" altLang="ja-JP" sz="2800"/>
              <a:t>3  POP     1</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前置++ と 後置++</a:t>
            </a:r>
          </a:p>
        </p:txBody>
      </p:sp>
      <p:sp>
        <p:nvSpPr>
          <p:cNvPr id="82947" name="Text Box 4"/>
          <p:cNvSpPr txBox="1">
            <a:spLocks noChangeArrowheads="1"/>
          </p:cNvSpPr>
          <p:nvPr/>
        </p:nvSpPr>
        <p:spPr bwMode="auto">
          <a:xfrm>
            <a:off x="838200" y="1524000"/>
            <a:ext cx="5634038" cy="52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&lt;Unsigned&gt; </a:t>
            </a:r>
            <a:r>
              <a:rPr lang="ja-JP" altLang="en-US" sz="2800"/>
              <a:t>→ </a:t>
            </a:r>
            <a:r>
              <a:rPr lang="en-US" altLang="ja-JP" sz="2800"/>
              <a:t>“</a:t>
            </a:r>
            <a:r>
              <a:rPr lang="ja-JP" altLang="en-US" sz="2800"/>
              <a:t>++</a:t>
            </a:r>
            <a:r>
              <a:rPr lang="en-US" altLang="ja-JP" sz="2800"/>
              <a:t>”</a:t>
            </a:r>
            <a:r>
              <a:rPr lang="ja-JP" altLang="en-US" sz="2800"/>
              <a:t>  </a:t>
            </a:r>
            <a:r>
              <a:rPr lang="en-US" altLang="ja-JP" sz="2800"/>
              <a:t>NAME </a:t>
            </a:r>
            <a:r>
              <a:rPr lang="ja-JP" altLang="en-US" sz="2800"/>
              <a:t>の場合</a:t>
            </a:r>
            <a:endParaRPr lang="en-US" altLang="ja-JP" sz="2800" baseline="-25000"/>
          </a:p>
        </p:txBody>
      </p:sp>
      <p:sp>
        <p:nvSpPr>
          <p:cNvPr id="82948" name="Rectangle 5"/>
          <p:cNvSpPr>
            <a:spLocks noChangeArrowheads="1"/>
          </p:cNvSpPr>
          <p:nvPr/>
        </p:nvSpPr>
        <p:spPr bwMode="auto">
          <a:xfrm>
            <a:off x="1447800" y="2133600"/>
            <a:ext cx="3505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  NAME</a:t>
            </a:r>
            <a:r>
              <a:rPr lang="ja-JP" altLang="en-US" sz="2800" dirty="0"/>
              <a:t>の番地</a:t>
            </a:r>
          </a:p>
          <a:p>
            <a:pPr eaLnBrk="1" hangingPunct="1">
              <a:spcBef>
                <a:spcPct val="0"/>
              </a:spcBef>
              <a:buClrTx/>
              <a:buSzTx/>
              <a:buFontTx/>
              <a:buNone/>
            </a:pPr>
            <a:r>
              <a:rPr lang="en-US" altLang="ja-JP" sz="2800" dirty="0"/>
              <a:t>INC</a:t>
            </a:r>
          </a:p>
          <a:p>
            <a:pPr eaLnBrk="1" hangingPunct="1">
              <a:spcBef>
                <a:spcPct val="0"/>
              </a:spcBef>
              <a:buClrTx/>
              <a:buSzTx/>
              <a:buFontTx/>
              <a:buNone/>
            </a:pPr>
            <a:r>
              <a:rPr lang="en-US" altLang="ja-JP" sz="2800" dirty="0"/>
              <a:t>COPY</a:t>
            </a:r>
          </a:p>
          <a:p>
            <a:pPr eaLnBrk="1" hangingPunct="1">
              <a:spcBef>
                <a:spcPct val="0"/>
              </a:spcBef>
              <a:buClrTx/>
              <a:buSzTx/>
              <a:buFontTx/>
              <a:buNone/>
            </a:pPr>
            <a:r>
              <a:rPr lang="en-US" altLang="ja-JP" sz="2800" dirty="0"/>
              <a:t>POP     NAME</a:t>
            </a:r>
            <a:r>
              <a:rPr lang="ja-JP" altLang="en-US" sz="2800" dirty="0"/>
              <a:t>の番地</a:t>
            </a:r>
          </a:p>
        </p:txBody>
      </p:sp>
      <p:sp>
        <p:nvSpPr>
          <p:cNvPr id="82949" name="Text Box 6"/>
          <p:cNvSpPr txBox="1">
            <a:spLocks noChangeArrowheads="1"/>
          </p:cNvSpPr>
          <p:nvPr/>
        </p:nvSpPr>
        <p:spPr bwMode="auto">
          <a:xfrm>
            <a:off x="838200" y="4114800"/>
            <a:ext cx="5394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&lt;Unsigned&gt; </a:t>
            </a:r>
            <a:r>
              <a:rPr lang="ja-JP" altLang="en-US" sz="2800"/>
              <a:t>→ </a:t>
            </a:r>
            <a:r>
              <a:rPr lang="en-US" altLang="ja-JP" sz="2800"/>
              <a:t>NAME “++”</a:t>
            </a:r>
            <a:r>
              <a:rPr lang="ja-JP" altLang="en-US" sz="2800"/>
              <a:t>の場合</a:t>
            </a:r>
            <a:endParaRPr lang="en-US" altLang="ja-JP" sz="2800" baseline="-25000"/>
          </a:p>
        </p:txBody>
      </p:sp>
      <p:sp>
        <p:nvSpPr>
          <p:cNvPr id="82950" name="Rectangle 7"/>
          <p:cNvSpPr>
            <a:spLocks noChangeArrowheads="1"/>
          </p:cNvSpPr>
          <p:nvPr/>
        </p:nvSpPr>
        <p:spPr bwMode="auto">
          <a:xfrm>
            <a:off x="1447800" y="4724400"/>
            <a:ext cx="35052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  NAME</a:t>
            </a:r>
            <a:r>
              <a:rPr lang="ja-JP" altLang="en-US" sz="2800"/>
              <a:t>の番地</a:t>
            </a:r>
          </a:p>
          <a:p>
            <a:pPr eaLnBrk="1" hangingPunct="1">
              <a:spcBef>
                <a:spcPct val="0"/>
              </a:spcBef>
              <a:buClrTx/>
              <a:buSzTx/>
              <a:buFontTx/>
              <a:buNone/>
            </a:pPr>
            <a:r>
              <a:rPr lang="en-US" altLang="ja-JP" sz="2800"/>
              <a:t>COPY</a:t>
            </a:r>
          </a:p>
          <a:p>
            <a:pPr eaLnBrk="1" hangingPunct="1">
              <a:spcBef>
                <a:spcPct val="0"/>
              </a:spcBef>
              <a:buClrTx/>
              <a:buSzTx/>
              <a:buFontTx/>
              <a:buNone/>
            </a:pPr>
            <a:r>
              <a:rPr lang="en-US" altLang="ja-JP" sz="2800"/>
              <a:t>INC</a:t>
            </a:r>
          </a:p>
          <a:p>
            <a:pPr eaLnBrk="1" hangingPunct="1">
              <a:spcBef>
                <a:spcPct val="0"/>
              </a:spcBef>
              <a:buClrTx/>
              <a:buSzTx/>
              <a:buFontTx/>
              <a:buNone/>
            </a:pPr>
            <a:r>
              <a:rPr lang="en-US" altLang="ja-JP" sz="2800"/>
              <a:t>POP     NAME</a:t>
            </a:r>
            <a:r>
              <a:rPr lang="ja-JP" altLang="en-US" sz="2800"/>
              <a:t>の番地</a:t>
            </a:r>
          </a:p>
        </p:txBody>
      </p:sp>
      <p:sp>
        <p:nvSpPr>
          <p:cNvPr id="631816" name="Text Box 8"/>
          <p:cNvSpPr txBox="1">
            <a:spLocks noChangeArrowheads="1"/>
          </p:cNvSpPr>
          <p:nvPr/>
        </p:nvSpPr>
        <p:spPr bwMode="auto">
          <a:xfrm>
            <a:off x="5486400" y="2209800"/>
            <a:ext cx="292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1 増やした後にコピー</a:t>
            </a:r>
          </a:p>
        </p:txBody>
      </p:sp>
      <p:grpSp>
        <p:nvGrpSpPr>
          <p:cNvPr id="631819" name="Group 11"/>
          <p:cNvGrpSpPr>
            <a:grpSpLocks/>
          </p:cNvGrpSpPr>
          <p:nvPr/>
        </p:nvGrpSpPr>
        <p:grpSpPr bwMode="auto">
          <a:xfrm>
            <a:off x="5410200" y="2667000"/>
            <a:ext cx="3092450" cy="914400"/>
            <a:chOff x="3408" y="1680"/>
            <a:chExt cx="1948" cy="576"/>
          </a:xfrm>
        </p:grpSpPr>
        <p:sp>
          <p:nvSpPr>
            <p:cNvPr id="82957" name="AutoShape 9"/>
            <p:cNvSpPr>
              <a:spLocks noChangeArrowheads="1"/>
            </p:cNvSpPr>
            <p:nvPr/>
          </p:nvSpPr>
          <p:spPr bwMode="auto">
            <a:xfrm>
              <a:off x="4128" y="1680"/>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82958" name="Text Box 10"/>
            <p:cNvSpPr txBox="1">
              <a:spLocks noChangeArrowheads="1"/>
            </p:cNvSpPr>
            <p:nvPr/>
          </p:nvSpPr>
          <p:spPr bwMode="auto">
            <a:xfrm>
              <a:off x="3408" y="1968"/>
              <a:ext cx="1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増やした後の値が残る</a:t>
              </a:r>
            </a:p>
          </p:txBody>
        </p:sp>
      </p:grpSp>
      <p:sp>
        <p:nvSpPr>
          <p:cNvPr id="631820" name="Text Box 12"/>
          <p:cNvSpPr txBox="1">
            <a:spLocks noChangeArrowheads="1"/>
          </p:cNvSpPr>
          <p:nvPr/>
        </p:nvSpPr>
        <p:spPr bwMode="auto">
          <a:xfrm>
            <a:off x="5562600" y="4876800"/>
            <a:ext cx="2705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1 増やす前にコピー</a:t>
            </a:r>
          </a:p>
        </p:txBody>
      </p:sp>
      <p:grpSp>
        <p:nvGrpSpPr>
          <p:cNvPr id="631821" name="Group 13"/>
          <p:cNvGrpSpPr>
            <a:grpSpLocks/>
          </p:cNvGrpSpPr>
          <p:nvPr/>
        </p:nvGrpSpPr>
        <p:grpSpPr bwMode="auto">
          <a:xfrm>
            <a:off x="5486400" y="5334000"/>
            <a:ext cx="2871788" cy="914400"/>
            <a:chOff x="3408" y="1680"/>
            <a:chExt cx="1809" cy="576"/>
          </a:xfrm>
        </p:grpSpPr>
        <p:sp>
          <p:nvSpPr>
            <p:cNvPr id="82955" name="AutoShape 14"/>
            <p:cNvSpPr>
              <a:spLocks noChangeArrowheads="1"/>
            </p:cNvSpPr>
            <p:nvPr/>
          </p:nvSpPr>
          <p:spPr bwMode="auto">
            <a:xfrm>
              <a:off x="4128" y="1680"/>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82956" name="Text Box 15"/>
            <p:cNvSpPr txBox="1">
              <a:spLocks noChangeArrowheads="1"/>
            </p:cNvSpPr>
            <p:nvPr/>
          </p:nvSpPr>
          <p:spPr bwMode="auto">
            <a:xfrm>
              <a:off x="3408" y="1968"/>
              <a:ext cx="180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増やす前の値が残る</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1816"/>
                                        </p:tgtEl>
                                        <p:attrNameLst>
                                          <p:attrName>style.visibility</p:attrName>
                                        </p:attrNameLst>
                                      </p:cBhvr>
                                      <p:to>
                                        <p:strVal val="visible"/>
                                      </p:to>
                                    </p:set>
                                    <p:animEffect transition="in" filter="checkerboard(across)">
                                      <p:cBhvr>
                                        <p:cTn id="7" dur="500"/>
                                        <p:tgtEl>
                                          <p:spTgt spid="6318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31819"/>
                                        </p:tgtEl>
                                        <p:attrNameLst>
                                          <p:attrName>style.visibility</p:attrName>
                                        </p:attrNameLst>
                                      </p:cBhvr>
                                      <p:to>
                                        <p:strVal val="visible"/>
                                      </p:to>
                                    </p:set>
                                    <p:animEffect transition="in" filter="wipe(up)">
                                      <p:cBhvr>
                                        <p:cTn id="12" dur="500"/>
                                        <p:tgtEl>
                                          <p:spTgt spid="6318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31820"/>
                                        </p:tgtEl>
                                        <p:attrNameLst>
                                          <p:attrName>style.visibility</p:attrName>
                                        </p:attrNameLst>
                                      </p:cBhvr>
                                      <p:to>
                                        <p:strVal val="visible"/>
                                      </p:to>
                                    </p:set>
                                    <p:animEffect transition="in" filter="checkerboard(across)">
                                      <p:cBhvr>
                                        <p:cTn id="17" dur="500"/>
                                        <p:tgtEl>
                                          <p:spTgt spid="6318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31821"/>
                                        </p:tgtEl>
                                        <p:attrNameLst>
                                          <p:attrName>style.visibility</p:attrName>
                                        </p:attrNameLst>
                                      </p:cBhvr>
                                      <p:to>
                                        <p:strVal val="visible"/>
                                      </p:to>
                                    </p:set>
                                    <p:animEffect transition="in" filter="wipe(up)">
                                      <p:cBhvr>
                                        <p:cTn id="22" dur="500"/>
                                        <p:tgtEl>
                                          <p:spTgt spid="631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816" grpId="0" autoUpdateAnimBg="0"/>
      <p:bldP spid="631820" grpId="0"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1066800" y="131919"/>
            <a:ext cx="7543800" cy="616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後置 </a:t>
            </a:r>
            <a:r>
              <a:rPr lang="en-US" altLang="ja-JP" dirty="0">
                <a:effectLst/>
              </a:rPr>
              <a:t>++, -- </a:t>
            </a:r>
            <a:r>
              <a:rPr lang="ja-JP" altLang="en-US" dirty="0">
                <a:effectLst/>
              </a:rPr>
              <a:t>のコード</a:t>
            </a:r>
          </a:p>
        </p:txBody>
      </p:sp>
      <p:sp>
        <p:nvSpPr>
          <p:cNvPr id="80899" name="Text Box 3"/>
          <p:cNvSpPr txBox="1">
            <a:spLocks noChangeArrowheads="1"/>
          </p:cNvSpPr>
          <p:nvPr/>
        </p:nvSpPr>
        <p:spPr bwMode="auto">
          <a:xfrm>
            <a:off x="619662" y="770570"/>
            <a:ext cx="8115020" cy="107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前置</a:t>
            </a:r>
            <a:r>
              <a:rPr lang="en-US" altLang="ja-JP" dirty="0"/>
              <a:t>++</a:t>
            </a:r>
            <a:r>
              <a:rPr lang="ja-JP" altLang="en-US" dirty="0"/>
              <a:t> の結果から</a:t>
            </a:r>
            <a:r>
              <a:rPr lang="en-US" altLang="ja-JP" dirty="0"/>
              <a:t>1</a:t>
            </a:r>
            <a:r>
              <a:rPr lang="ja-JP" altLang="en-US" dirty="0"/>
              <a:t>引けば演算前の値になる</a:t>
            </a:r>
            <a:endParaRPr lang="en-US" altLang="ja-JP" dirty="0"/>
          </a:p>
          <a:p>
            <a:pPr algn="ctr" eaLnBrk="1" hangingPunct="1">
              <a:spcBef>
                <a:spcPct val="0"/>
              </a:spcBef>
              <a:buClrTx/>
              <a:buSzTx/>
              <a:buFontTx/>
              <a:buNone/>
            </a:pPr>
            <a:r>
              <a:rPr lang="en-US" altLang="ja-JP" dirty="0" err="1"/>
              <a:t>i</a:t>
            </a:r>
            <a:r>
              <a:rPr lang="en-US" altLang="ja-JP" dirty="0"/>
              <a:t>++ </a:t>
            </a:r>
            <a:r>
              <a:rPr lang="ja-JP" altLang="en-US" dirty="0"/>
              <a:t>⇔ </a:t>
            </a:r>
            <a:r>
              <a:rPr lang="en-US" altLang="ja-JP" dirty="0"/>
              <a:t>(++</a:t>
            </a:r>
            <a:r>
              <a:rPr lang="en-US" altLang="ja-JP" dirty="0" err="1"/>
              <a:t>i</a:t>
            </a:r>
            <a:r>
              <a:rPr lang="en-US" altLang="ja-JP" dirty="0"/>
              <a:t>) -1 </a:t>
            </a:r>
          </a:p>
        </p:txBody>
      </p:sp>
      <p:sp>
        <p:nvSpPr>
          <p:cNvPr id="617477" name="Rectangle 5"/>
          <p:cNvSpPr>
            <a:spLocks noChangeArrowheads="1"/>
          </p:cNvSpPr>
          <p:nvPr/>
        </p:nvSpPr>
        <p:spPr bwMode="auto">
          <a:xfrm>
            <a:off x="685800" y="2507357"/>
            <a:ext cx="3810000" cy="351938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NAME</a:t>
            </a:r>
            <a:r>
              <a:rPr lang="ja-JP" altLang="en-US" sz="2800" dirty="0"/>
              <a:t>の番地</a:t>
            </a:r>
          </a:p>
          <a:p>
            <a:pPr eaLnBrk="1" hangingPunct="1">
              <a:spcBef>
                <a:spcPct val="0"/>
              </a:spcBef>
              <a:buClrTx/>
              <a:buSzTx/>
              <a:buFontTx/>
              <a:buNone/>
            </a:pPr>
            <a:r>
              <a:rPr lang="ja-JP" altLang="en-US" sz="2800" dirty="0"/>
              <a:t>&lt;</a:t>
            </a:r>
            <a:r>
              <a:rPr lang="en-US" altLang="ja-JP" sz="2800" dirty="0" err="1"/>
              <a:t>Exp</a:t>
            </a:r>
            <a:r>
              <a:rPr lang="en-US" altLang="ja-JP" sz="2800" dirty="0"/>
              <a:t>&gt; </a:t>
            </a:r>
            <a:r>
              <a:rPr lang="ja-JP" altLang="en-US" sz="2800" dirty="0"/>
              <a:t>のコード </a:t>
            </a:r>
            <a:r>
              <a:rPr lang="ja-JP" altLang="en-US" sz="2400" dirty="0"/>
              <a:t>(右辺値)</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COPY</a:t>
            </a:r>
          </a:p>
          <a:p>
            <a:pPr eaLnBrk="1" hangingPunct="1">
              <a:spcBef>
                <a:spcPct val="0"/>
              </a:spcBef>
              <a:buClrTx/>
              <a:buSzTx/>
              <a:buFontTx/>
              <a:buNone/>
            </a:pPr>
            <a:r>
              <a:rPr lang="en-US" altLang="ja-JP" sz="2800" dirty="0"/>
              <a:t>LOAD</a:t>
            </a:r>
          </a:p>
          <a:p>
            <a:pPr eaLnBrk="1" hangingPunct="1">
              <a:spcBef>
                <a:spcPct val="0"/>
              </a:spcBef>
              <a:buClrTx/>
              <a:buSzTx/>
              <a:buFontTx/>
              <a:buNone/>
            </a:pPr>
            <a:r>
              <a:rPr lang="en-US" altLang="ja-JP" sz="2800" dirty="0"/>
              <a:t>INC</a:t>
            </a:r>
          </a:p>
          <a:p>
            <a:pPr eaLnBrk="1" hangingPunct="1">
              <a:spcBef>
                <a:spcPct val="0"/>
              </a:spcBef>
              <a:buClrTx/>
              <a:buSzTx/>
              <a:buFontTx/>
              <a:buNone/>
            </a:pPr>
            <a:r>
              <a:rPr lang="en-US" altLang="ja-JP" sz="2800" dirty="0"/>
              <a:t>ASSGN</a:t>
            </a:r>
          </a:p>
          <a:p>
            <a:pPr eaLnBrk="1" hangingPunct="1">
              <a:spcBef>
                <a:spcPct val="0"/>
              </a:spcBef>
              <a:buClrTx/>
              <a:buSzTx/>
              <a:buFontTx/>
              <a:buNone/>
            </a:pPr>
            <a:endParaRPr lang="en-US" altLang="ja-JP" sz="2800" dirty="0"/>
          </a:p>
        </p:txBody>
      </p:sp>
      <p:sp>
        <p:nvSpPr>
          <p:cNvPr id="2" name="テキスト ボックス 1"/>
          <p:cNvSpPr txBox="1"/>
          <p:nvPr/>
        </p:nvSpPr>
        <p:spPr>
          <a:xfrm>
            <a:off x="1371600" y="1900744"/>
            <a:ext cx="2698175" cy="584775"/>
          </a:xfrm>
          <a:prstGeom prst="rect">
            <a:avLst/>
          </a:prstGeom>
          <a:noFill/>
        </p:spPr>
        <p:txBody>
          <a:bodyPr wrap="none" rtlCol="0">
            <a:spAutoFit/>
          </a:bodyPr>
          <a:lstStyle/>
          <a:p>
            <a:r>
              <a:rPr kumimoji="1" lang="ja-JP" altLang="en-US" dirty="0"/>
              <a:t>配列の前置</a:t>
            </a:r>
            <a:r>
              <a:rPr kumimoji="1" lang="en-US" altLang="ja-JP" dirty="0"/>
              <a:t>++</a:t>
            </a:r>
            <a:endParaRPr kumimoji="1" lang="ja-JP" altLang="en-US" dirty="0"/>
          </a:p>
        </p:txBody>
      </p:sp>
      <p:sp>
        <p:nvSpPr>
          <p:cNvPr id="3" name="テキスト ボックス 2"/>
          <p:cNvSpPr txBox="1"/>
          <p:nvPr/>
        </p:nvSpPr>
        <p:spPr>
          <a:xfrm>
            <a:off x="226842" y="6172200"/>
            <a:ext cx="8537915" cy="584775"/>
          </a:xfrm>
          <a:prstGeom prst="rect">
            <a:avLst/>
          </a:prstGeom>
          <a:noFill/>
        </p:spPr>
        <p:txBody>
          <a:bodyPr wrap="none" rtlCol="0">
            <a:spAutoFit/>
          </a:bodyPr>
          <a:lstStyle/>
          <a:p>
            <a:r>
              <a:rPr kumimoji="1" lang="ja-JP" altLang="en-US" dirty="0"/>
              <a:t>配列の後置</a:t>
            </a:r>
            <a:r>
              <a:rPr kumimoji="1" lang="en-US" altLang="ja-JP" dirty="0"/>
              <a:t>++ </a:t>
            </a:r>
            <a:r>
              <a:rPr lang="ja-JP" altLang="en-US" dirty="0"/>
              <a:t>は前置</a:t>
            </a:r>
            <a:r>
              <a:rPr lang="en-US" altLang="ja-JP" dirty="0"/>
              <a:t>++</a:t>
            </a:r>
            <a:r>
              <a:rPr lang="ja-JP" altLang="en-US" dirty="0"/>
              <a:t>の最後に</a:t>
            </a:r>
            <a:r>
              <a:rPr lang="en-US" altLang="ja-JP" dirty="0"/>
              <a:t>DEC </a:t>
            </a:r>
            <a:r>
              <a:rPr lang="ja-JP" altLang="en-US" dirty="0"/>
              <a:t>を付ける</a:t>
            </a:r>
            <a:endParaRPr kumimoji="1" lang="ja-JP" altLang="en-US" dirty="0"/>
          </a:p>
        </p:txBody>
      </p:sp>
      <p:sp>
        <p:nvSpPr>
          <p:cNvPr id="12" name="Rectangle 5"/>
          <p:cNvSpPr>
            <a:spLocks noChangeArrowheads="1"/>
          </p:cNvSpPr>
          <p:nvPr/>
        </p:nvSpPr>
        <p:spPr bwMode="auto">
          <a:xfrm>
            <a:off x="4924682" y="2507357"/>
            <a:ext cx="3810000" cy="3519387"/>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PUSHI NAME</a:t>
            </a:r>
            <a:r>
              <a:rPr lang="ja-JP" altLang="en-US" sz="2800" dirty="0"/>
              <a:t>の番地</a:t>
            </a:r>
          </a:p>
          <a:p>
            <a:pPr eaLnBrk="1" hangingPunct="1">
              <a:spcBef>
                <a:spcPct val="0"/>
              </a:spcBef>
              <a:buClrTx/>
              <a:buSzTx/>
              <a:buFontTx/>
              <a:buNone/>
            </a:pPr>
            <a:r>
              <a:rPr lang="ja-JP" altLang="en-US" sz="2800" dirty="0"/>
              <a:t>&lt;</a:t>
            </a:r>
            <a:r>
              <a:rPr lang="en-US" altLang="ja-JP" sz="2800" dirty="0" err="1"/>
              <a:t>Exp</a:t>
            </a:r>
            <a:r>
              <a:rPr lang="en-US" altLang="ja-JP" sz="2800" dirty="0"/>
              <a:t>&gt; </a:t>
            </a:r>
            <a:r>
              <a:rPr lang="ja-JP" altLang="en-US" sz="2800" dirty="0"/>
              <a:t>のコード </a:t>
            </a:r>
            <a:r>
              <a:rPr lang="ja-JP" altLang="en-US" sz="2400" dirty="0"/>
              <a:t>(右辺値)</a:t>
            </a:r>
          </a:p>
          <a:p>
            <a:pPr eaLnBrk="1" hangingPunct="1">
              <a:spcBef>
                <a:spcPct val="0"/>
              </a:spcBef>
              <a:buClrTx/>
              <a:buSzTx/>
              <a:buFontTx/>
              <a:buNone/>
            </a:pPr>
            <a:r>
              <a:rPr lang="en-US" altLang="ja-JP" sz="2800" dirty="0"/>
              <a:t>ADD</a:t>
            </a:r>
          </a:p>
          <a:p>
            <a:pPr eaLnBrk="1" hangingPunct="1">
              <a:spcBef>
                <a:spcPct val="0"/>
              </a:spcBef>
              <a:buClrTx/>
              <a:buSzTx/>
              <a:buFontTx/>
              <a:buNone/>
            </a:pPr>
            <a:r>
              <a:rPr lang="en-US" altLang="ja-JP" sz="2800" dirty="0"/>
              <a:t>COPY</a:t>
            </a:r>
          </a:p>
          <a:p>
            <a:pPr eaLnBrk="1" hangingPunct="1">
              <a:spcBef>
                <a:spcPct val="0"/>
              </a:spcBef>
              <a:buClrTx/>
              <a:buSzTx/>
              <a:buFontTx/>
              <a:buNone/>
            </a:pPr>
            <a:r>
              <a:rPr lang="en-US" altLang="ja-JP" sz="2800" dirty="0"/>
              <a:t>LOAD</a:t>
            </a:r>
          </a:p>
          <a:p>
            <a:pPr eaLnBrk="1" hangingPunct="1">
              <a:spcBef>
                <a:spcPct val="0"/>
              </a:spcBef>
              <a:buClrTx/>
              <a:buSzTx/>
              <a:buFontTx/>
              <a:buNone/>
            </a:pPr>
            <a:r>
              <a:rPr lang="en-US" altLang="ja-JP" sz="2800" dirty="0"/>
              <a:t>INC</a:t>
            </a:r>
          </a:p>
          <a:p>
            <a:pPr eaLnBrk="1" hangingPunct="1">
              <a:spcBef>
                <a:spcPct val="0"/>
              </a:spcBef>
              <a:buClrTx/>
              <a:buSzTx/>
              <a:buFontTx/>
              <a:buNone/>
            </a:pPr>
            <a:r>
              <a:rPr lang="en-US" altLang="ja-JP" sz="2800" dirty="0"/>
              <a:t>ASSGN</a:t>
            </a:r>
          </a:p>
          <a:p>
            <a:pPr eaLnBrk="1" hangingPunct="1">
              <a:spcBef>
                <a:spcPct val="0"/>
              </a:spcBef>
              <a:buClrTx/>
              <a:buSzTx/>
              <a:buFontTx/>
              <a:buNone/>
            </a:pPr>
            <a:r>
              <a:rPr lang="en-US" altLang="ja-JP" sz="2800" dirty="0"/>
              <a:t>DEC</a:t>
            </a:r>
          </a:p>
        </p:txBody>
      </p:sp>
      <p:sp>
        <p:nvSpPr>
          <p:cNvPr id="13" name="テキスト ボックス 12"/>
          <p:cNvSpPr txBox="1"/>
          <p:nvPr/>
        </p:nvSpPr>
        <p:spPr>
          <a:xfrm>
            <a:off x="5610482" y="1900744"/>
            <a:ext cx="2698175" cy="584775"/>
          </a:xfrm>
          <a:prstGeom prst="rect">
            <a:avLst/>
          </a:prstGeom>
          <a:noFill/>
        </p:spPr>
        <p:txBody>
          <a:bodyPr wrap="none" rtlCol="0">
            <a:spAutoFit/>
          </a:bodyPr>
          <a:lstStyle/>
          <a:p>
            <a:r>
              <a:rPr kumimoji="1" lang="ja-JP" altLang="en-US" dirty="0"/>
              <a:t>配列の後置</a:t>
            </a:r>
            <a:r>
              <a:rPr kumimoji="1" lang="en-US" altLang="ja-JP" dirty="0"/>
              <a:t>++</a:t>
            </a:r>
            <a:endParaRPr kumimoji="1" lang="ja-JP" altLang="en-US" dirty="0"/>
          </a:p>
        </p:txBody>
      </p:sp>
    </p:spTree>
    <p:extLst>
      <p:ext uri="{BB962C8B-B14F-4D97-AF65-F5344CB8AC3E}">
        <p14:creationId xmlns:p14="http://schemas.microsoft.com/office/powerpoint/2010/main" val="19819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7477"/>
                                        </p:tgtEl>
                                        <p:attrNameLst>
                                          <p:attrName>style.visibility</p:attrName>
                                        </p:attrNameLst>
                                      </p:cBhvr>
                                      <p:to>
                                        <p:strVal val="visible"/>
                                      </p:to>
                                    </p:set>
                                    <p:animEffect transition="in" filter="checkerboard(across)">
                                      <p:cBhvr>
                                        <p:cTn id="7" dur="500"/>
                                        <p:tgtEl>
                                          <p:spTgt spid="61747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7" grpId="0" animBg="1" autoUpdateAnimBg="0"/>
      <p:bldP spid="12" grpId="0" animBg="1"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加算代入のアセンブラコード</a:t>
            </a:r>
          </a:p>
        </p:txBody>
      </p:sp>
      <p:sp>
        <p:nvSpPr>
          <p:cNvPr id="83971" name="Text Box 3"/>
          <p:cNvSpPr txBox="1">
            <a:spLocks noChangeArrowheads="1"/>
          </p:cNvSpPr>
          <p:nvPr/>
        </p:nvSpPr>
        <p:spPr bwMode="auto">
          <a:xfrm>
            <a:off x="990600" y="17526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Expression&gt; ::= &lt;Exp&gt; “+=” &lt;Expression&gt;</a:t>
            </a:r>
            <a:endParaRPr lang="en-US" altLang="ja-JP" baseline="-25000"/>
          </a:p>
        </p:txBody>
      </p:sp>
      <p:sp>
        <p:nvSpPr>
          <p:cNvPr id="618500" name="Rectangle 4"/>
          <p:cNvSpPr>
            <a:spLocks noChangeArrowheads="1"/>
          </p:cNvSpPr>
          <p:nvPr/>
        </p:nvSpPr>
        <p:spPr bwMode="auto">
          <a:xfrm>
            <a:off x="1219200" y="2743200"/>
            <a:ext cx="4724400" cy="2743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 </a:t>
            </a:r>
            <a:r>
              <a:rPr lang="ja-JP" altLang="en-US" sz="2800"/>
              <a:t>のコード </a:t>
            </a:r>
            <a:r>
              <a:rPr lang="ja-JP" altLang="en-US" sz="2400"/>
              <a:t>(左辺値)</a:t>
            </a:r>
          </a:p>
          <a:p>
            <a:pPr eaLnBrk="1" hangingPunct="1">
              <a:spcBef>
                <a:spcPct val="0"/>
              </a:spcBef>
              <a:buClrTx/>
              <a:buSzTx/>
              <a:buFontTx/>
              <a:buNone/>
            </a:pPr>
            <a:r>
              <a:rPr lang="en-US" altLang="ja-JP" sz="2800"/>
              <a:t>COPY</a:t>
            </a:r>
          </a:p>
          <a:p>
            <a:pPr eaLnBrk="1" hangingPunct="1">
              <a:spcBef>
                <a:spcPct val="0"/>
              </a:spcBef>
              <a:buClrTx/>
              <a:buSzTx/>
              <a:buFontTx/>
              <a:buNone/>
            </a:pPr>
            <a:r>
              <a:rPr lang="en-US" altLang="ja-JP" sz="2800"/>
              <a:t>LOAD</a:t>
            </a:r>
          </a:p>
          <a:p>
            <a:pPr eaLnBrk="1" hangingPunct="1">
              <a:spcBef>
                <a:spcPct val="0"/>
              </a:spcBef>
              <a:buClrTx/>
              <a:buSzTx/>
              <a:buFontTx/>
              <a:buNone/>
            </a:pPr>
            <a:r>
              <a:rPr lang="ja-JP" altLang="en-US" sz="2800"/>
              <a:t>&lt;</a:t>
            </a:r>
            <a:r>
              <a:rPr lang="en-US" altLang="ja-JP" sz="2800"/>
              <a:t>Expression&gt; </a:t>
            </a:r>
            <a:r>
              <a:rPr lang="ja-JP" altLang="en-US" sz="2800"/>
              <a:t>のコード </a:t>
            </a:r>
            <a:r>
              <a:rPr lang="ja-JP" altLang="en-US" sz="2400"/>
              <a:t>(右辺値</a:t>
            </a:r>
            <a:r>
              <a:rPr lang="ja-JP" altLang="en-US" sz="2800"/>
              <a:t>)</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ASSGN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8500"/>
                                        </p:tgtEl>
                                        <p:attrNameLst>
                                          <p:attrName>style.visibility</p:attrName>
                                        </p:attrNameLst>
                                      </p:cBhvr>
                                      <p:to>
                                        <p:strVal val="visible"/>
                                      </p:to>
                                    </p:set>
                                    <p:animEffect transition="in" filter="checkerboard(across)">
                                      <p:cBhvr>
                                        <p:cTn id="7" dur="500"/>
                                        <p:tgtEl>
                                          <p:spTgt spid="618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8500" grpId="0" animBg="1"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9947" name="Group 187"/>
          <p:cNvGraphicFramePr>
            <a:graphicFrameLocks noGrp="1"/>
          </p:cNvGraphicFramePr>
          <p:nvPr/>
        </p:nvGraphicFramePr>
        <p:xfrm>
          <a:off x="3048000" y="609600"/>
          <a:ext cx="5502275"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71513">
                  <a:extLst>
                    <a:ext uri="{9D8B030D-6E8A-4147-A177-3AD203B41FA5}">
                      <a16:colId xmlns:a16="http://schemas.microsoft.com/office/drawing/2014/main" val="20006"/>
                    </a:ext>
                  </a:extLst>
                </a:gridCol>
                <a:gridCol w="750887">
                  <a:extLst>
                    <a:ext uri="{9D8B030D-6E8A-4147-A177-3AD203B41FA5}">
                      <a16:colId xmlns:a16="http://schemas.microsoft.com/office/drawing/2014/main" val="20007"/>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y</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a:t>
                      </a:r>
                    </a:p>
                  </a:txBody>
                  <a:tcPr anchor="ctr"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a:t>
                      </a:r>
                    </a:p>
                  </a:txBody>
                  <a:tcPr anchor="ctr"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629924" name="Group 164"/>
          <p:cNvGraphicFramePr>
            <a:graphicFrameLocks noGrp="1"/>
          </p:cNvGraphicFramePr>
          <p:nvPr/>
        </p:nvGraphicFramePr>
        <p:xfrm>
          <a:off x="3048000" y="3886200"/>
          <a:ext cx="4751388" cy="2752728"/>
        </p:xfrm>
        <a:graphic>
          <a:graphicData uri="http://schemas.openxmlformats.org/drawingml/2006/table">
            <a:tbl>
              <a:tblPr/>
              <a:tblGrid>
                <a:gridCol w="723900">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1512">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3">
                  <a:extLst>
                    <a:ext uri="{9D8B030D-6E8A-4147-A177-3AD203B41FA5}">
                      <a16:colId xmlns:a16="http://schemas.microsoft.com/office/drawing/2014/main" val="20004"/>
                    </a:ext>
                  </a:extLst>
                </a:gridCol>
                <a:gridCol w="671512">
                  <a:extLst>
                    <a:ext uri="{9D8B030D-6E8A-4147-A177-3AD203B41FA5}">
                      <a16:colId xmlns:a16="http://schemas.microsoft.com/office/drawing/2014/main" val="20005"/>
                    </a:ext>
                  </a:extLst>
                </a:gridCol>
                <a:gridCol w="671513">
                  <a:extLst>
                    <a:ext uri="{9D8B030D-6E8A-4147-A177-3AD203B41FA5}">
                      <a16:colId xmlns:a16="http://schemas.microsoft.com/office/drawing/2014/main" val="20006"/>
                    </a:ext>
                  </a:extLst>
                </a:gridCol>
              </a:tblGrid>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5116" name="Text Box 151"/>
          <p:cNvSpPr txBox="1">
            <a:spLocks noChangeArrowheads="1"/>
          </p:cNvSpPr>
          <p:nvPr/>
        </p:nvSpPr>
        <p:spPr bwMode="auto">
          <a:xfrm>
            <a:off x="5181600" y="152400"/>
            <a:ext cx="9112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Dseg</a:t>
            </a:r>
          </a:p>
        </p:txBody>
      </p:sp>
      <p:sp>
        <p:nvSpPr>
          <p:cNvPr id="85117" name="Text Box 152"/>
          <p:cNvSpPr txBox="1">
            <a:spLocks noChangeArrowheads="1"/>
          </p:cNvSpPr>
          <p:nvPr/>
        </p:nvSpPr>
        <p:spPr bwMode="auto">
          <a:xfrm>
            <a:off x="914400" y="2057400"/>
            <a:ext cx="773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Iseg</a:t>
            </a:r>
          </a:p>
        </p:txBody>
      </p:sp>
      <p:sp>
        <p:nvSpPr>
          <p:cNvPr id="85118" name="Text Box 153"/>
          <p:cNvSpPr txBox="1">
            <a:spLocks noChangeArrowheads="1"/>
          </p:cNvSpPr>
          <p:nvPr/>
        </p:nvSpPr>
        <p:spPr bwMode="auto">
          <a:xfrm>
            <a:off x="5181600" y="3429000"/>
            <a:ext cx="96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Stack</a:t>
            </a:r>
          </a:p>
        </p:txBody>
      </p:sp>
      <p:sp>
        <p:nvSpPr>
          <p:cNvPr id="85119" name="Rectangle 154"/>
          <p:cNvSpPr>
            <a:spLocks noChangeArrowheads="1"/>
          </p:cNvSpPr>
          <p:nvPr/>
        </p:nvSpPr>
        <p:spPr bwMode="auto">
          <a:xfrm>
            <a:off x="304800" y="1066800"/>
            <a:ext cx="2057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x += 5;</a:t>
            </a:r>
          </a:p>
        </p:txBody>
      </p:sp>
      <p:sp>
        <p:nvSpPr>
          <p:cNvPr id="85120" name="Rectangle 155"/>
          <p:cNvSpPr>
            <a:spLocks noChangeArrowheads="1"/>
          </p:cNvSpPr>
          <p:nvPr/>
        </p:nvSpPr>
        <p:spPr bwMode="auto">
          <a:xfrm>
            <a:off x="304800" y="2895600"/>
            <a:ext cx="2057400" cy="2819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0  PUSHI  0</a:t>
            </a:r>
            <a:endParaRPr lang="ja-JP" altLang="en-US" sz="2800"/>
          </a:p>
          <a:p>
            <a:pPr eaLnBrk="1" hangingPunct="1">
              <a:spcBef>
                <a:spcPct val="0"/>
              </a:spcBef>
              <a:buClrTx/>
              <a:buSzTx/>
              <a:buFontTx/>
              <a:buNone/>
            </a:pPr>
            <a:r>
              <a:rPr lang="en-US" altLang="ja-JP" sz="2800"/>
              <a:t>1  COPY</a:t>
            </a:r>
            <a:endParaRPr lang="ja-JP" altLang="en-US" sz="2800"/>
          </a:p>
          <a:p>
            <a:pPr eaLnBrk="1" hangingPunct="1">
              <a:spcBef>
                <a:spcPct val="0"/>
              </a:spcBef>
              <a:buClrTx/>
              <a:buSzTx/>
              <a:buFontTx/>
              <a:buNone/>
            </a:pPr>
            <a:r>
              <a:rPr lang="en-US" altLang="ja-JP" sz="2800"/>
              <a:t>2  LOAD</a:t>
            </a:r>
          </a:p>
          <a:p>
            <a:pPr eaLnBrk="1" hangingPunct="1">
              <a:spcBef>
                <a:spcPct val="0"/>
              </a:spcBef>
              <a:buClrTx/>
              <a:buSzTx/>
              <a:buFontTx/>
              <a:buNone/>
            </a:pPr>
            <a:r>
              <a:rPr lang="en-US" altLang="ja-JP" sz="2800"/>
              <a:t>3  PUSHI  5</a:t>
            </a:r>
          </a:p>
          <a:p>
            <a:pPr eaLnBrk="1" hangingPunct="1">
              <a:spcBef>
                <a:spcPct val="0"/>
              </a:spcBef>
              <a:buClrTx/>
              <a:buSzTx/>
              <a:buFontTx/>
              <a:buNone/>
            </a:pPr>
            <a:r>
              <a:rPr lang="en-US" altLang="ja-JP" sz="2800"/>
              <a:t>4  ADD</a:t>
            </a:r>
          </a:p>
          <a:p>
            <a:pPr eaLnBrk="1" hangingPunct="1">
              <a:spcBef>
                <a:spcPct val="0"/>
              </a:spcBef>
              <a:buClrTx/>
              <a:buSzTx/>
              <a:buFontTx/>
              <a:buNone/>
            </a:pPr>
            <a:r>
              <a:rPr lang="en-US" altLang="ja-JP" sz="2800"/>
              <a:t>5  ASSGN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066800" y="304800"/>
            <a:ext cx="7467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Stack, Dseg</a:t>
            </a:r>
            <a:r>
              <a:rPr lang="ja-JP" altLang="en-US">
                <a:effectLst/>
              </a:rPr>
              <a:t>操作命令</a:t>
            </a:r>
            <a:endParaRPr lang="en-US" altLang="ja-JP">
              <a:effectLst/>
            </a:endParaRPr>
          </a:p>
        </p:txBody>
      </p:sp>
      <p:graphicFrame>
        <p:nvGraphicFramePr>
          <p:cNvPr id="562283" name="Group 107"/>
          <p:cNvGraphicFramePr>
            <a:graphicFrameLocks noGrp="1"/>
          </p:cNvGraphicFramePr>
          <p:nvPr>
            <p:extLst>
              <p:ext uri="{D42A27DB-BD31-4B8C-83A1-F6EECF244321}">
                <p14:modId xmlns:p14="http://schemas.microsoft.com/office/powerpoint/2010/main" val="2379856223"/>
              </p:ext>
            </p:extLst>
          </p:nvPr>
        </p:nvGraphicFramePr>
        <p:xfrm>
          <a:off x="723900" y="917713"/>
          <a:ext cx="7696200" cy="5715184"/>
        </p:xfrm>
        <a:graphic>
          <a:graphicData uri="http://schemas.openxmlformats.org/drawingml/2006/table">
            <a:tbl>
              <a:tblPr/>
              <a:tblGrid>
                <a:gridCol w="1905000">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命令</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意味</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Dseg </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の</a:t>
                      </a:r>
                      <a:r>
                        <a:rPr kumimoji="1" lang="en-US" altLang="ja-JP" sz="2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番地の値を積む</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PUSHI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を積む</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REMOVE</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スタックトップを削除</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POP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Dseg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の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番地に値を書き込む</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3234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ASSGN</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スタックトップの値を</a:t>
                      </a: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2番目の値の番地に書き込む</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LOAD</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スタックトップの値の番地の値を積む</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COPY</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スタックトップの値をコピー</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INC</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スタックトップの値を1増やす</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2029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DEC</a:t>
                      </a: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スタックトップの値を1減らす</a:t>
                      </a: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式文のアセンブラコード</a:t>
            </a:r>
          </a:p>
        </p:txBody>
      </p:sp>
      <p:sp>
        <p:nvSpPr>
          <p:cNvPr id="86019" name="Text Box 4"/>
          <p:cNvSpPr txBox="1">
            <a:spLocks noChangeArrowheads="1"/>
          </p:cNvSpPr>
          <p:nvPr/>
        </p:nvSpPr>
        <p:spPr bwMode="auto">
          <a:xfrm>
            <a:off x="990600" y="17526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Exp_St&gt; ::= &lt;Exp&gt; “;”</a:t>
            </a:r>
            <a:endParaRPr lang="en-US" altLang="ja-JP" baseline="-25000"/>
          </a:p>
        </p:txBody>
      </p:sp>
      <p:sp>
        <p:nvSpPr>
          <p:cNvPr id="619525" name="Rectangle 5"/>
          <p:cNvSpPr>
            <a:spLocks noChangeArrowheads="1"/>
          </p:cNvSpPr>
          <p:nvPr/>
        </p:nvSpPr>
        <p:spPr bwMode="auto">
          <a:xfrm>
            <a:off x="1219200" y="2743200"/>
            <a:ext cx="46482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Exp&gt; </a:t>
            </a:r>
            <a:r>
              <a:rPr lang="ja-JP" altLang="en-US" sz="2800"/>
              <a:t>のコード </a:t>
            </a:r>
            <a:r>
              <a:rPr lang="ja-JP" altLang="en-US" sz="2400"/>
              <a:t>(右辺値)</a:t>
            </a:r>
          </a:p>
          <a:p>
            <a:pPr eaLnBrk="1" hangingPunct="1">
              <a:spcBef>
                <a:spcPct val="0"/>
              </a:spcBef>
              <a:buClrTx/>
              <a:buSzTx/>
              <a:buFontTx/>
              <a:buNone/>
            </a:pPr>
            <a:r>
              <a:rPr lang="en-US" altLang="ja-JP" sz="2800"/>
              <a:t>REMOVE</a:t>
            </a:r>
          </a:p>
        </p:txBody>
      </p:sp>
      <p:sp useBgFill="1">
        <p:nvSpPr>
          <p:cNvPr id="619526" name="AutoShape 6"/>
          <p:cNvSpPr>
            <a:spLocks noChangeArrowheads="1"/>
          </p:cNvSpPr>
          <p:nvPr/>
        </p:nvSpPr>
        <p:spPr bwMode="auto">
          <a:xfrm>
            <a:off x="4191000" y="3810000"/>
            <a:ext cx="3276600" cy="914400"/>
          </a:xfrm>
          <a:prstGeom prst="wedgeRoundRectCallout">
            <a:avLst>
              <a:gd name="adj1" fmla="val -85806"/>
              <a:gd name="adj2" fmla="val -7326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スタックトップに残った</a:t>
            </a:r>
          </a:p>
          <a:p>
            <a:pPr algn="ctr" eaLnBrk="1" hangingPunct="1">
              <a:spcBef>
                <a:spcPct val="0"/>
              </a:spcBef>
              <a:buClrTx/>
              <a:buSzTx/>
              <a:buFontTx/>
              <a:buNone/>
            </a:pPr>
            <a:r>
              <a:rPr lang="ja-JP" altLang="en-US" sz="2400"/>
              <a:t>式の評価値を削除</a:t>
            </a:r>
          </a:p>
        </p:txBody>
      </p:sp>
      <p:sp>
        <p:nvSpPr>
          <p:cNvPr id="6" name="Text Box 8"/>
          <p:cNvSpPr txBox="1">
            <a:spLocks noChangeArrowheads="1"/>
          </p:cNvSpPr>
          <p:nvPr/>
        </p:nvSpPr>
        <p:spPr bwMode="auto">
          <a:xfrm>
            <a:off x="838200" y="5029200"/>
            <a:ext cx="7162836"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a:t>
            </a:r>
            <a:r>
              <a:rPr lang="ja-JP" altLang="en-US" sz="2800" dirty="0"/>
              <a:t>;</a:t>
            </a:r>
            <a:r>
              <a:rPr lang="en-US" altLang="ja-JP" sz="2800" dirty="0"/>
              <a:t>”</a:t>
            </a:r>
            <a:r>
              <a:rPr lang="ja-JP" altLang="en-US" sz="2800" dirty="0"/>
              <a:t> が来れば式終了 ⇒ 式の評価値はもう不要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9525"/>
                                        </p:tgtEl>
                                        <p:attrNameLst>
                                          <p:attrName>style.visibility</p:attrName>
                                        </p:attrNameLst>
                                      </p:cBhvr>
                                      <p:to>
                                        <p:strVal val="visible"/>
                                      </p:to>
                                    </p:set>
                                    <p:animEffect transition="in" filter="checkerboard(across)">
                                      <p:cBhvr>
                                        <p:cTn id="7" dur="500"/>
                                        <p:tgtEl>
                                          <p:spTgt spid="6195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9526"/>
                                        </p:tgtEl>
                                        <p:attrNameLst>
                                          <p:attrName>style.visibility</p:attrName>
                                        </p:attrNameLst>
                                      </p:cBhvr>
                                      <p:to>
                                        <p:strVal val="visible"/>
                                      </p:to>
                                    </p:set>
                                    <p:animEffect transition="in" filter="checkerboard(across)">
                                      <p:cBhvr>
                                        <p:cTn id="12" dur="500"/>
                                        <p:tgtEl>
                                          <p:spTgt spid="6195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25" grpId="0" animBg="1" autoUpdateAnimBg="0"/>
      <p:bldP spid="619526" grpId="0" animBg="1" autoUpdateAnimBg="0"/>
      <p:bldP spid="6" grpId="0"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文のアセンブラコード</a:t>
            </a:r>
          </a:p>
        </p:txBody>
      </p:sp>
      <p:sp>
        <p:nvSpPr>
          <p:cNvPr id="99331" name="Text Box 3"/>
          <p:cNvSpPr txBox="1">
            <a:spLocks noChangeArrowheads="1"/>
          </p:cNvSpPr>
          <p:nvPr/>
        </p:nvSpPr>
        <p:spPr bwMode="auto">
          <a:xfrm>
            <a:off x="990600" y="17526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Break_St&gt; ::= “break” “;”</a:t>
            </a:r>
            <a:endParaRPr lang="en-US" altLang="ja-JP" baseline="-25000"/>
          </a:p>
        </p:txBody>
      </p:sp>
      <p:sp>
        <p:nvSpPr>
          <p:cNvPr id="643076" name="Rectangle 4"/>
          <p:cNvSpPr>
            <a:spLocks noChangeArrowheads="1"/>
          </p:cNvSpPr>
          <p:nvPr/>
        </p:nvSpPr>
        <p:spPr bwMode="auto">
          <a:xfrm>
            <a:off x="1219200" y="2667000"/>
            <a:ext cx="57912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JUMP </a:t>
            </a:r>
            <a:r>
              <a:rPr lang="en-US" altLang="ja-JP" sz="2400"/>
              <a:t>(</a:t>
            </a:r>
            <a:r>
              <a:rPr lang="ja-JP" altLang="en-US" sz="2400"/>
              <a:t>対応するループ, </a:t>
            </a:r>
            <a:r>
              <a:rPr lang="en-US" altLang="ja-JP" sz="2400"/>
              <a:t>switch </a:t>
            </a:r>
            <a:r>
              <a:rPr lang="ja-JP" altLang="en-US" sz="2400"/>
              <a:t>文の外へ)</a:t>
            </a:r>
            <a:endParaRPr lang="en-US" altLang="ja-JP" sz="2800"/>
          </a:p>
        </p:txBody>
      </p:sp>
      <p:sp>
        <p:nvSpPr>
          <p:cNvPr id="99333" name="Text Box 5"/>
          <p:cNvSpPr txBox="1">
            <a:spLocks noChangeArrowheads="1"/>
          </p:cNvSpPr>
          <p:nvPr/>
        </p:nvSpPr>
        <p:spPr bwMode="auto">
          <a:xfrm>
            <a:off x="914400" y="37338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&lt;Continue_St&gt; ::= “continue” “;”</a:t>
            </a:r>
            <a:endParaRPr lang="en-US" altLang="ja-JP" baseline="-25000"/>
          </a:p>
        </p:txBody>
      </p:sp>
      <p:sp>
        <p:nvSpPr>
          <p:cNvPr id="643079" name="Text Box 7"/>
          <p:cNvSpPr txBox="1">
            <a:spLocks noChangeArrowheads="1"/>
          </p:cNvSpPr>
          <p:nvPr/>
        </p:nvSpPr>
        <p:spPr bwMode="auto">
          <a:xfrm>
            <a:off x="2438400" y="5715000"/>
            <a:ext cx="5256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対応するループが無ければエラー</a:t>
            </a:r>
          </a:p>
        </p:txBody>
      </p:sp>
      <p:grpSp>
        <p:nvGrpSpPr>
          <p:cNvPr id="643081" name="Group 9"/>
          <p:cNvGrpSpPr>
            <a:grpSpLocks/>
          </p:cNvGrpSpPr>
          <p:nvPr/>
        </p:nvGrpSpPr>
        <p:grpSpPr bwMode="auto">
          <a:xfrm>
            <a:off x="1219200" y="4572000"/>
            <a:ext cx="6657975" cy="990600"/>
            <a:chOff x="768" y="2880"/>
            <a:chExt cx="4194" cy="624"/>
          </a:xfrm>
        </p:grpSpPr>
        <p:sp>
          <p:nvSpPr>
            <p:cNvPr id="99336" name="Rectangle 6"/>
            <p:cNvSpPr>
              <a:spLocks noChangeArrowheads="1"/>
            </p:cNvSpPr>
            <p:nvPr/>
          </p:nvSpPr>
          <p:spPr bwMode="auto">
            <a:xfrm>
              <a:off x="768" y="2880"/>
              <a:ext cx="3648" cy="33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JUMP </a:t>
              </a:r>
              <a:r>
                <a:rPr lang="en-US" altLang="ja-JP" sz="2400"/>
                <a:t>(</a:t>
              </a:r>
              <a:r>
                <a:rPr lang="ja-JP" altLang="en-US" sz="2400"/>
                <a:t>対応するループの条件式へ)</a:t>
              </a:r>
              <a:endParaRPr lang="en-US" altLang="ja-JP" sz="2800"/>
            </a:p>
          </p:txBody>
        </p:sp>
        <p:sp>
          <p:nvSpPr>
            <p:cNvPr id="99337" name="Text Box 8"/>
            <p:cNvSpPr txBox="1">
              <a:spLocks noChangeArrowheads="1"/>
            </p:cNvSpPr>
            <p:nvPr/>
          </p:nvSpPr>
          <p:spPr bwMode="auto">
            <a:xfrm>
              <a:off x="2640" y="3216"/>
              <a:ext cx="232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 </a:t>
              </a:r>
              <a:r>
                <a:rPr lang="en-US" altLang="ja-JP" sz="2400"/>
                <a:t>for </a:t>
              </a:r>
              <a:r>
                <a:rPr lang="ja-JP" altLang="en-US" sz="2400"/>
                <a:t>文は継続式(式3)へ</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3076"/>
                                        </p:tgtEl>
                                        <p:attrNameLst>
                                          <p:attrName>style.visibility</p:attrName>
                                        </p:attrNameLst>
                                      </p:cBhvr>
                                      <p:to>
                                        <p:strVal val="visible"/>
                                      </p:to>
                                    </p:set>
                                    <p:animEffect transition="in" filter="checkerboard(across)">
                                      <p:cBhvr>
                                        <p:cTn id="7" dur="500"/>
                                        <p:tgtEl>
                                          <p:spTgt spid="64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43081"/>
                                        </p:tgtEl>
                                        <p:attrNameLst>
                                          <p:attrName>style.visibility</p:attrName>
                                        </p:attrNameLst>
                                      </p:cBhvr>
                                      <p:to>
                                        <p:strVal val="visible"/>
                                      </p:to>
                                    </p:set>
                                    <p:animEffect transition="in" filter="checkerboard(across)">
                                      <p:cBhvr>
                                        <p:cTn id="12" dur="500"/>
                                        <p:tgtEl>
                                          <p:spTgt spid="6430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43079"/>
                                        </p:tgtEl>
                                        <p:attrNameLst>
                                          <p:attrName>style.visibility</p:attrName>
                                        </p:attrNameLst>
                                      </p:cBhvr>
                                      <p:to>
                                        <p:strVal val="visible"/>
                                      </p:to>
                                    </p:set>
                                    <p:animEffect transition="in" filter="checkerboard(across)">
                                      <p:cBhvr>
                                        <p:cTn id="17" dur="500"/>
                                        <p:tgtEl>
                                          <p:spTgt spid="64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6" grpId="0" animBg="1" autoUpdateAnimBg="0"/>
      <p:bldP spid="643079" grpId="0"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a:xfrm>
            <a:off x="990600" y="2286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break </a:t>
            </a:r>
            <a:r>
              <a:rPr lang="ja-JP" altLang="en-US">
                <a:effectLst/>
              </a:rPr>
              <a:t>文のアセンブラコード</a:t>
            </a:r>
          </a:p>
        </p:txBody>
      </p:sp>
      <p:sp>
        <p:nvSpPr>
          <p:cNvPr id="100355" name="Text Box 3"/>
          <p:cNvSpPr txBox="1">
            <a:spLocks noChangeArrowheads="1"/>
          </p:cNvSpPr>
          <p:nvPr/>
        </p:nvSpPr>
        <p:spPr bwMode="auto">
          <a:xfrm>
            <a:off x="762000" y="1219200"/>
            <a:ext cx="6400800" cy="181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solidFill>
                  <a:srgbClr val="FFCCFF"/>
                </a:solidFill>
              </a:rPr>
              <a:t>while ( &lt;</a:t>
            </a:r>
            <a:r>
              <a:rPr lang="en-US" altLang="ja-JP" sz="2800" dirty="0" err="1">
                <a:solidFill>
                  <a:srgbClr val="FFCCFF"/>
                </a:solidFill>
              </a:rPr>
              <a:t>Exp</a:t>
            </a:r>
            <a:r>
              <a:rPr lang="en-US" altLang="ja-JP" sz="2800" dirty="0">
                <a:solidFill>
                  <a:srgbClr val="FFCCFF"/>
                </a:solidFill>
              </a:rPr>
              <a:t>&gt; )</a:t>
            </a:r>
            <a:r>
              <a:rPr lang="en-US" altLang="ja-JP" sz="2800" dirty="0"/>
              <a:t> </a:t>
            </a:r>
          </a:p>
          <a:p>
            <a:pPr eaLnBrk="1" hangingPunct="1">
              <a:spcBef>
                <a:spcPct val="0"/>
              </a:spcBef>
              <a:buClrTx/>
              <a:buSzTx/>
              <a:buFontTx/>
              <a:buNone/>
            </a:pPr>
            <a:r>
              <a:rPr lang="en-US" altLang="ja-JP" sz="2800" dirty="0"/>
              <a:t>            { &lt;St</a:t>
            </a:r>
            <a:r>
              <a:rPr lang="en-US" altLang="ja-JP" sz="2800" baseline="-25000" dirty="0"/>
              <a:t>1</a:t>
            </a:r>
            <a:r>
              <a:rPr lang="en-US" altLang="ja-JP" sz="2800" dirty="0"/>
              <a:t>&gt; </a:t>
            </a:r>
            <a:r>
              <a:rPr lang="en-US" altLang="ja-JP" sz="2800" dirty="0">
                <a:solidFill>
                  <a:srgbClr val="FFFF99"/>
                </a:solidFill>
              </a:rPr>
              <a:t>break</a:t>
            </a:r>
            <a:r>
              <a:rPr lang="en-US" altLang="ja-JP" sz="2800" dirty="0"/>
              <a:t> ; </a:t>
            </a:r>
          </a:p>
          <a:p>
            <a:pPr eaLnBrk="1" hangingPunct="1">
              <a:spcBef>
                <a:spcPct val="0"/>
              </a:spcBef>
              <a:buClrTx/>
              <a:buSzTx/>
              <a:buFontTx/>
              <a:buNone/>
            </a:pPr>
            <a:r>
              <a:rPr lang="en-US" altLang="ja-JP" sz="2800" dirty="0"/>
              <a:t>               &lt;St</a:t>
            </a:r>
            <a:r>
              <a:rPr lang="en-US" altLang="ja-JP" sz="2800" baseline="-25000" dirty="0"/>
              <a:t>2</a:t>
            </a:r>
            <a:r>
              <a:rPr lang="en-US" altLang="ja-JP" sz="2800" dirty="0"/>
              <a:t>&gt; </a:t>
            </a:r>
            <a:r>
              <a:rPr lang="en-US" altLang="ja-JP" sz="2800" dirty="0">
                <a:solidFill>
                  <a:srgbClr val="CCFF99"/>
                </a:solidFill>
              </a:rPr>
              <a:t>continue</a:t>
            </a:r>
            <a:r>
              <a:rPr lang="en-US" altLang="ja-JP" sz="2800" dirty="0"/>
              <a:t> </a:t>
            </a:r>
          </a:p>
          <a:p>
            <a:pPr eaLnBrk="1" hangingPunct="1">
              <a:spcBef>
                <a:spcPct val="0"/>
              </a:spcBef>
              <a:buClrTx/>
              <a:buSzTx/>
              <a:buFontTx/>
              <a:buNone/>
            </a:pPr>
            <a:r>
              <a:rPr lang="en-US" altLang="ja-JP" sz="2800" dirty="0"/>
              <a:t>               &lt;St</a:t>
            </a:r>
            <a:r>
              <a:rPr lang="en-US" altLang="ja-JP" sz="2800" baseline="-25000" dirty="0"/>
              <a:t>3</a:t>
            </a:r>
            <a:r>
              <a:rPr lang="en-US" altLang="ja-JP" sz="2800" dirty="0"/>
              <a:t>&gt; }                            </a:t>
            </a:r>
            <a:r>
              <a:rPr lang="ja-JP" altLang="en-US" sz="2400" dirty="0"/>
              <a:t>の場合</a:t>
            </a:r>
          </a:p>
        </p:txBody>
      </p:sp>
      <p:sp>
        <p:nvSpPr>
          <p:cNvPr id="100356" name="Text Box 4"/>
          <p:cNvSpPr txBox="1">
            <a:spLocks noChangeArrowheads="1"/>
          </p:cNvSpPr>
          <p:nvPr/>
        </p:nvSpPr>
        <p:spPr bwMode="auto">
          <a:xfrm>
            <a:off x="5029200" y="762000"/>
            <a:ext cx="3821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400"/>
              <a:t>(</a:t>
            </a:r>
            <a:r>
              <a:rPr lang="en-US" altLang="ja-JP" sz="2400"/>
              <a:t>while </a:t>
            </a:r>
            <a:r>
              <a:rPr lang="ja-JP" altLang="en-US" sz="2400"/>
              <a:t>文からの脱出の場合)</a:t>
            </a:r>
          </a:p>
        </p:txBody>
      </p:sp>
      <p:sp>
        <p:nvSpPr>
          <p:cNvPr id="633861" name="Rectangle 5"/>
          <p:cNvSpPr>
            <a:spLocks noChangeArrowheads="1"/>
          </p:cNvSpPr>
          <p:nvPr/>
        </p:nvSpPr>
        <p:spPr bwMode="auto">
          <a:xfrm>
            <a:off x="381000" y="3048000"/>
            <a:ext cx="4572000" cy="3657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600" dirty="0">
                <a:solidFill>
                  <a:srgbClr val="FFCCFF"/>
                </a:solidFill>
              </a:rPr>
              <a:t>(</a:t>
            </a:r>
            <a:r>
              <a:rPr lang="en-US" altLang="ja-JP" sz="2600" dirty="0">
                <a:solidFill>
                  <a:srgbClr val="FFCCFF"/>
                </a:solidFill>
              </a:rPr>
              <a:t>L1) &lt;</a:t>
            </a:r>
            <a:r>
              <a:rPr lang="en-US" altLang="ja-JP" sz="2600" dirty="0" err="1">
                <a:solidFill>
                  <a:srgbClr val="FFCCFF"/>
                </a:solidFill>
              </a:rPr>
              <a:t>Exp</a:t>
            </a:r>
            <a:r>
              <a:rPr lang="en-US" altLang="ja-JP" sz="2600" dirty="0">
                <a:solidFill>
                  <a:srgbClr val="FFCCFF"/>
                </a:solidFill>
              </a:rPr>
              <a:t>&gt; </a:t>
            </a:r>
            <a:r>
              <a:rPr lang="ja-JP" altLang="en-US" sz="2600" dirty="0">
                <a:solidFill>
                  <a:srgbClr val="FFCCFF"/>
                </a:solidFill>
              </a:rPr>
              <a:t>のコード </a:t>
            </a:r>
            <a:r>
              <a:rPr lang="ja-JP" altLang="en-US" sz="2400" dirty="0">
                <a:solidFill>
                  <a:srgbClr val="FFCCFF"/>
                </a:solidFill>
              </a:rPr>
              <a:t>(右辺値)</a:t>
            </a:r>
          </a:p>
          <a:p>
            <a:pPr eaLnBrk="1" hangingPunct="1">
              <a:spcBef>
                <a:spcPct val="0"/>
              </a:spcBef>
              <a:buClrTx/>
              <a:buSzTx/>
              <a:buFontTx/>
              <a:buNone/>
            </a:pPr>
            <a:r>
              <a:rPr lang="en-US" altLang="ja-JP" sz="2600" dirty="0">
                <a:solidFill>
                  <a:srgbClr val="FFCCFF"/>
                </a:solidFill>
              </a:rPr>
              <a:t>        BEQ  (L2)</a:t>
            </a:r>
            <a:endParaRPr lang="ja-JP" altLang="en-US" sz="2600" dirty="0">
              <a:solidFill>
                <a:srgbClr val="FFCCFF"/>
              </a:solidFill>
            </a:endParaRPr>
          </a:p>
          <a:p>
            <a:pPr eaLnBrk="1" hangingPunct="1">
              <a:spcBef>
                <a:spcPct val="0"/>
              </a:spcBef>
              <a:buClrTx/>
              <a:buSzTx/>
              <a:buFontTx/>
              <a:buNone/>
            </a:pPr>
            <a:r>
              <a:rPr lang="en-US" altLang="ja-JP" sz="2600" dirty="0"/>
              <a:t>        &lt;St</a:t>
            </a:r>
            <a:r>
              <a:rPr lang="en-US" altLang="ja-JP" sz="2600" baseline="-25000" dirty="0"/>
              <a:t>1</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FFFF99"/>
                </a:solidFill>
              </a:rPr>
              <a:t>JUMP (L2)</a:t>
            </a:r>
          </a:p>
          <a:p>
            <a:pPr eaLnBrk="1" hangingPunct="1">
              <a:spcBef>
                <a:spcPct val="0"/>
              </a:spcBef>
              <a:buClrTx/>
              <a:buSzTx/>
              <a:buFontTx/>
              <a:buNone/>
            </a:pPr>
            <a:r>
              <a:rPr lang="en-US" altLang="ja-JP" sz="2600" dirty="0"/>
              <a:t>        &lt;St</a:t>
            </a:r>
            <a:r>
              <a:rPr lang="en-US" altLang="ja-JP" sz="2600" baseline="-25000" dirty="0"/>
              <a:t>2</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CCFF99"/>
                </a:solidFill>
              </a:rPr>
              <a:t>JUMP  (L1)</a:t>
            </a:r>
          </a:p>
          <a:p>
            <a:pPr eaLnBrk="1" hangingPunct="1">
              <a:spcBef>
                <a:spcPct val="0"/>
              </a:spcBef>
              <a:buClrTx/>
              <a:buSzTx/>
              <a:buFontTx/>
              <a:buNone/>
            </a:pPr>
            <a:r>
              <a:rPr lang="en-US" altLang="ja-JP" sz="2600" dirty="0"/>
              <a:t>        &lt;St</a:t>
            </a:r>
            <a:r>
              <a:rPr lang="en-US" altLang="ja-JP" sz="2600" baseline="-25000" dirty="0"/>
              <a:t>3</a:t>
            </a:r>
            <a:r>
              <a:rPr lang="en-US" altLang="ja-JP" sz="2600" dirty="0"/>
              <a:t>&gt; </a:t>
            </a:r>
            <a:r>
              <a:rPr lang="ja-JP" altLang="en-US" sz="2600" dirty="0"/>
              <a:t>のコード</a:t>
            </a:r>
          </a:p>
          <a:p>
            <a:pPr eaLnBrk="1" hangingPunct="1">
              <a:spcBef>
                <a:spcPct val="0"/>
              </a:spcBef>
              <a:buClrTx/>
              <a:buSzTx/>
              <a:buFontTx/>
              <a:buNone/>
            </a:pPr>
            <a:r>
              <a:rPr lang="ja-JP" altLang="en-US" sz="2600" dirty="0"/>
              <a:t>        </a:t>
            </a:r>
            <a:r>
              <a:rPr lang="en-US" altLang="ja-JP" sz="2600" dirty="0">
                <a:solidFill>
                  <a:srgbClr val="FFCCFF"/>
                </a:solidFill>
              </a:rPr>
              <a:t>JUMP (L1)</a:t>
            </a:r>
          </a:p>
          <a:p>
            <a:pPr eaLnBrk="1" hangingPunct="1">
              <a:spcBef>
                <a:spcPct val="0"/>
              </a:spcBef>
              <a:buClrTx/>
              <a:buSzTx/>
              <a:buFontTx/>
              <a:buNone/>
            </a:pPr>
            <a:r>
              <a:rPr lang="ja-JP" altLang="en-US" sz="2600" dirty="0">
                <a:solidFill>
                  <a:srgbClr val="FFCCFF"/>
                </a:solidFill>
              </a:rPr>
              <a:t>(</a:t>
            </a:r>
            <a:r>
              <a:rPr lang="en-US" altLang="ja-JP" sz="2600" dirty="0">
                <a:solidFill>
                  <a:srgbClr val="FFCCFF"/>
                </a:solidFill>
              </a:rPr>
              <a:t>L2)</a:t>
            </a:r>
          </a:p>
        </p:txBody>
      </p:sp>
      <p:sp>
        <p:nvSpPr>
          <p:cNvPr id="633862" name="Text Box 6"/>
          <p:cNvSpPr txBox="1">
            <a:spLocks noChangeArrowheads="1"/>
          </p:cNvSpPr>
          <p:nvPr/>
        </p:nvSpPr>
        <p:spPr bwMode="auto">
          <a:xfrm>
            <a:off x="5334000" y="5638800"/>
            <a:ext cx="35337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while </a:t>
            </a:r>
            <a:r>
              <a:rPr lang="ja-JP" altLang="en-US" sz="2800"/>
              <a:t>文終了時に</a:t>
            </a:r>
          </a:p>
          <a:p>
            <a:pPr eaLnBrk="1" hangingPunct="1">
              <a:spcBef>
                <a:spcPct val="0"/>
              </a:spcBef>
              <a:buClrTx/>
              <a:buSzTx/>
              <a:buFontTx/>
              <a:buNone/>
            </a:pPr>
            <a:r>
              <a:rPr lang="en-US" altLang="ja-JP" sz="2800"/>
              <a:t>break </a:t>
            </a:r>
            <a:r>
              <a:rPr lang="ja-JP" altLang="en-US" sz="2800"/>
              <a:t>文の飛び先決定</a:t>
            </a:r>
          </a:p>
        </p:txBody>
      </p:sp>
      <p:sp useBgFill="1">
        <p:nvSpPr>
          <p:cNvPr id="633864" name="AutoShape 8"/>
          <p:cNvSpPr>
            <a:spLocks noChangeArrowheads="1"/>
          </p:cNvSpPr>
          <p:nvPr/>
        </p:nvSpPr>
        <p:spPr bwMode="auto">
          <a:xfrm>
            <a:off x="3733800" y="4191000"/>
            <a:ext cx="2133600" cy="533400"/>
          </a:xfrm>
          <a:prstGeom prst="wedgeRoundRectCallout">
            <a:avLst>
              <a:gd name="adj1" fmla="val -88912"/>
              <a:gd name="adj2" fmla="val 16369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continue </a:t>
            </a:r>
            <a:r>
              <a:rPr lang="ja-JP" altLang="en-US" sz="2800"/>
              <a:t>文</a:t>
            </a:r>
          </a:p>
        </p:txBody>
      </p:sp>
      <p:sp useBgFill="1">
        <p:nvSpPr>
          <p:cNvPr id="633863" name="AutoShape 7"/>
          <p:cNvSpPr>
            <a:spLocks noChangeArrowheads="1"/>
          </p:cNvSpPr>
          <p:nvPr/>
        </p:nvSpPr>
        <p:spPr bwMode="auto">
          <a:xfrm>
            <a:off x="3733800" y="3581400"/>
            <a:ext cx="2133600" cy="533400"/>
          </a:xfrm>
          <a:prstGeom prst="wedgeRoundRectCallout">
            <a:avLst>
              <a:gd name="adj1" fmla="val -91069"/>
              <a:gd name="adj2" fmla="val 12529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sz="2800"/>
              <a:t>break </a:t>
            </a:r>
            <a:r>
              <a:rPr lang="ja-JP" altLang="en-US" sz="2800"/>
              <a:t>文</a:t>
            </a:r>
          </a:p>
        </p:txBody>
      </p:sp>
      <p:sp>
        <p:nvSpPr>
          <p:cNvPr id="633865" name="Text Box 9"/>
          <p:cNvSpPr txBox="1">
            <a:spLocks noChangeArrowheads="1"/>
          </p:cNvSpPr>
          <p:nvPr/>
        </p:nvSpPr>
        <p:spPr bwMode="auto">
          <a:xfrm>
            <a:off x="5257800" y="4724400"/>
            <a:ext cx="3579813"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break </a:t>
            </a:r>
            <a:r>
              <a:rPr lang="ja-JP" altLang="en-US" sz="2800"/>
              <a:t>文 : ループ外へ</a:t>
            </a:r>
          </a:p>
          <a:p>
            <a:pPr eaLnBrk="1" hangingPunct="1">
              <a:spcBef>
                <a:spcPct val="0"/>
              </a:spcBef>
              <a:buClrTx/>
              <a:buSzTx/>
              <a:buFontTx/>
              <a:buNone/>
            </a:pPr>
            <a:r>
              <a:rPr lang="en-US" altLang="ja-JP" sz="2800"/>
              <a:t>continue </a:t>
            </a:r>
            <a:r>
              <a:rPr lang="ja-JP" altLang="en-US" sz="2800"/>
              <a:t>文 : 継続式へ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3861"/>
                                        </p:tgtEl>
                                        <p:attrNameLst>
                                          <p:attrName>style.visibility</p:attrName>
                                        </p:attrNameLst>
                                      </p:cBhvr>
                                      <p:to>
                                        <p:strVal val="visible"/>
                                      </p:to>
                                    </p:set>
                                    <p:animEffect transition="in" filter="checkerboard(across)">
                                      <p:cBhvr>
                                        <p:cTn id="7" dur="500"/>
                                        <p:tgtEl>
                                          <p:spTgt spid="6338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33863"/>
                                        </p:tgtEl>
                                        <p:attrNameLst>
                                          <p:attrName>style.visibility</p:attrName>
                                        </p:attrNameLst>
                                      </p:cBhvr>
                                      <p:to>
                                        <p:strVal val="visible"/>
                                      </p:to>
                                    </p:set>
                                    <p:animEffect transition="in" filter="checkerboard(across)">
                                      <p:cBhvr>
                                        <p:cTn id="12" dur="500"/>
                                        <p:tgtEl>
                                          <p:spTgt spid="6338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33864"/>
                                        </p:tgtEl>
                                        <p:attrNameLst>
                                          <p:attrName>style.visibility</p:attrName>
                                        </p:attrNameLst>
                                      </p:cBhvr>
                                      <p:to>
                                        <p:strVal val="visible"/>
                                      </p:to>
                                    </p:set>
                                    <p:animEffect transition="in" filter="checkerboard(across)">
                                      <p:cBhvr>
                                        <p:cTn id="17" dur="500"/>
                                        <p:tgtEl>
                                          <p:spTgt spid="6338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33865"/>
                                        </p:tgtEl>
                                        <p:attrNameLst>
                                          <p:attrName>style.visibility</p:attrName>
                                        </p:attrNameLst>
                                      </p:cBhvr>
                                      <p:to>
                                        <p:strVal val="visible"/>
                                      </p:to>
                                    </p:set>
                                    <p:animEffect transition="in" filter="checkerboard(across)">
                                      <p:cBhvr>
                                        <p:cTn id="22" dur="500"/>
                                        <p:tgtEl>
                                          <p:spTgt spid="63386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33862"/>
                                        </p:tgtEl>
                                        <p:attrNameLst>
                                          <p:attrName>style.visibility</p:attrName>
                                        </p:attrNameLst>
                                      </p:cBhvr>
                                      <p:to>
                                        <p:strVal val="visible"/>
                                      </p:to>
                                    </p:set>
                                    <p:animEffect transition="in" filter="checkerboard(across)">
                                      <p:cBhvr>
                                        <p:cTn id="27" dur="500"/>
                                        <p:tgtEl>
                                          <p:spTgt spid="633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61" grpId="0" animBg="1" autoUpdateAnimBg="0"/>
      <p:bldP spid="633862" grpId="0" autoUpdateAnimBg="0"/>
      <p:bldP spid="633864" grpId="0" animBg="1" autoUpdateAnimBg="0"/>
      <p:bldP spid="633863" grpId="0" animBg="1" autoUpdateAnimBg="0"/>
      <p:bldP spid="633865" grpId="0"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プログラム末尾の</a:t>
            </a:r>
            <a:br>
              <a:rPr lang="ja-JP" altLang="en-US">
                <a:effectLst/>
              </a:rPr>
            </a:br>
            <a:r>
              <a:rPr lang="ja-JP" altLang="en-US">
                <a:effectLst/>
              </a:rPr>
              <a:t>アセンブラコード</a:t>
            </a:r>
          </a:p>
        </p:txBody>
      </p:sp>
      <p:sp>
        <p:nvSpPr>
          <p:cNvPr id="91139" name="Text Box 3"/>
          <p:cNvSpPr txBox="1">
            <a:spLocks noChangeArrowheads="1"/>
          </p:cNvSpPr>
          <p:nvPr/>
        </p:nvSpPr>
        <p:spPr bwMode="auto">
          <a:xfrm>
            <a:off x="990600" y="17526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&lt;</a:t>
            </a:r>
            <a:r>
              <a:rPr lang="en-US" altLang="ja-JP"/>
              <a:t>Program&gt; ::= &lt;Main&gt; “$”</a:t>
            </a:r>
            <a:endParaRPr lang="en-US" altLang="ja-JP" baseline="-25000"/>
          </a:p>
        </p:txBody>
      </p:sp>
      <p:sp>
        <p:nvSpPr>
          <p:cNvPr id="621572" name="Rectangle 4"/>
          <p:cNvSpPr>
            <a:spLocks noChangeArrowheads="1"/>
          </p:cNvSpPr>
          <p:nvPr/>
        </p:nvSpPr>
        <p:spPr bwMode="auto">
          <a:xfrm>
            <a:off x="1219200" y="2743200"/>
            <a:ext cx="46482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&lt;</a:t>
            </a:r>
            <a:r>
              <a:rPr lang="en-US" altLang="ja-JP" sz="2800"/>
              <a:t>Main&gt; </a:t>
            </a:r>
            <a:r>
              <a:rPr lang="ja-JP" altLang="en-US" sz="2800"/>
              <a:t>のコード</a:t>
            </a:r>
            <a:endParaRPr lang="ja-JP" altLang="en-US" sz="2400"/>
          </a:p>
          <a:p>
            <a:pPr eaLnBrk="1" hangingPunct="1">
              <a:spcBef>
                <a:spcPct val="0"/>
              </a:spcBef>
              <a:buClrTx/>
              <a:buSzTx/>
              <a:buFontTx/>
              <a:buNone/>
            </a:pPr>
            <a:r>
              <a:rPr lang="en-US" altLang="ja-JP" sz="2800"/>
              <a:t>HALT</a:t>
            </a:r>
          </a:p>
        </p:txBody>
      </p:sp>
      <p:sp useBgFill="1">
        <p:nvSpPr>
          <p:cNvPr id="621573" name="AutoShape 5"/>
          <p:cNvSpPr>
            <a:spLocks noChangeArrowheads="1"/>
          </p:cNvSpPr>
          <p:nvPr/>
        </p:nvSpPr>
        <p:spPr bwMode="auto">
          <a:xfrm>
            <a:off x="4191000" y="3810000"/>
            <a:ext cx="3276600" cy="609600"/>
          </a:xfrm>
          <a:prstGeom prst="wedgeRoundRectCallout">
            <a:avLst>
              <a:gd name="adj1" fmla="val -98352"/>
              <a:gd name="adj2" fmla="val -8489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末尾に </a:t>
            </a:r>
            <a:r>
              <a:rPr lang="en-US" altLang="ja-JP" sz="2400"/>
              <a:t>HALT </a:t>
            </a:r>
            <a:r>
              <a:rPr lang="ja-JP" altLang="en-US" sz="2400"/>
              <a:t>を積む</a:t>
            </a:r>
          </a:p>
        </p:txBody>
      </p:sp>
      <p:sp useBgFill="1">
        <p:nvSpPr>
          <p:cNvPr id="621574" name="AutoShape 6"/>
          <p:cNvSpPr>
            <a:spLocks noChangeArrowheads="1"/>
          </p:cNvSpPr>
          <p:nvPr/>
        </p:nvSpPr>
        <p:spPr bwMode="auto">
          <a:xfrm>
            <a:off x="6248400" y="2286000"/>
            <a:ext cx="1981200" cy="533400"/>
          </a:xfrm>
          <a:prstGeom prst="wedgeRoundRectCallout">
            <a:avLst>
              <a:gd name="adj1" fmla="val -91505"/>
              <a:gd name="adj2" fmla="val -6994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ファイル末</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1574"/>
                                        </p:tgtEl>
                                        <p:attrNameLst>
                                          <p:attrName>style.visibility</p:attrName>
                                        </p:attrNameLst>
                                      </p:cBhvr>
                                      <p:to>
                                        <p:strVal val="visible"/>
                                      </p:to>
                                    </p:set>
                                    <p:animEffect transition="in" filter="checkerboard(across)">
                                      <p:cBhvr>
                                        <p:cTn id="7" dur="500"/>
                                        <p:tgtEl>
                                          <p:spTgt spid="6215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21572"/>
                                        </p:tgtEl>
                                        <p:attrNameLst>
                                          <p:attrName>style.visibility</p:attrName>
                                        </p:attrNameLst>
                                      </p:cBhvr>
                                      <p:to>
                                        <p:strVal val="visible"/>
                                      </p:to>
                                    </p:set>
                                    <p:animEffect transition="in" filter="checkerboard(across)">
                                      <p:cBhvr>
                                        <p:cTn id="12" dur="500"/>
                                        <p:tgtEl>
                                          <p:spTgt spid="6215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21573"/>
                                        </p:tgtEl>
                                        <p:attrNameLst>
                                          <p:attrName>style.visibility</p:attrName>
                                        </p:attrNameLst>
                                      </p:cBhvr>
                                      <p:to>
                                        <p:strVal val="visible"/>
                                      </p:to>
                                    </p:set>
                                    <p:animEffect transition="in" filter="checkerboard(across)">
                                      <p:cBhvr>
                                        <p:cTn id="17" dur="500"/>
                                        <p:tgtEl>
                                          <p:spTgt spid="621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72" grpId="0" animBg="1" autoUpdateAnimBg="0"/>
      <p:bldP spid="621573" grpId="0" animBg="1" autoUpdateAnimBg="0"/>
      <p:bldP spid="621574" grpId="0" animBg="1"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2次元配列</a:t>
            </a:r>
          </a:p>
        </p:txBody>
      </p:sp>
      <p:graphicFrame>
        <p:nvGraphicFramePr>
          <p:cNvPr id="646325" name="Group 181"/>
          <p:cNvGraphicFramePr>
            <a:graphicFrameLocks noGrp="1"/>
          </p:cNvGraphicFramePr>
          <p:nvPr/>
        </p:nvGraphicFramePr>
        <p:xfrm>
          <a:off x="4495800" y="1905000"/>
          <a:ext cx="2209800" cy="4594230"/>
        </p:xfrm>
        <a:graphic>
          <a:graphicData uri="http://schemas.openxmlformats.org/drawingml/2006/table">
            <a:tbl>
              <a:tblPr/>
              <a:tblGrid>
                <a:gridCol w="554038">
                  <a:extLst>
                    <a:ext uri="{9D8B030D-6E8A-4147-A177-3AD203B41FA5}">
                      <a16:colId xmlns:a16="http://schemas.microsoft.com/office/drawing/2014/main" val="20000"/>
                    </a:ext>
                  </a:extLst>
                </a:gridCol>
                <a:gridCol w="588962">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a[0][3]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a[1][3]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graphicFrame>
        <p:nvGraphicFramePr>
          <p:cNvPr id="646261" name="Group 117"/>
          <p:cNvGraphicFramePr>
            <a:graphicFrameLocks noGrp="1"/>
          </p:cNvGraphicFramePr>
          <p:nvPr/>
        </p:nvGraphicFramePr>
        <p:xfrm>
          <a:off x="762000" y="2895600"/>
          <a:ext cx="3429000" cy="3108756"/>
        </p:xfrm>
        <a:graphic>
          <a:graphicData uri="http://schemas.openxmlformats.org/drawingml/2006/table">
            <a:tbl>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tblGrid>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marT="45703" marB="4570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03" marB="4570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2252" name="Text Box 106"/>
          <p:cNvSpPr txBox="1">
            <a:spLocks noChangeArrowheads="1"/>
          </p:cNvSpPr>
          <p:nvPr/>
        </p:nvSpPr>
        <p:spPr bwMode="auto">
          <a:xfrm>
            <a:off x="990600" y="1476375"/>
            <a:ext cx="2219325"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int a[M][N];</a:t>
            </a:r>
          </a:p>
        </p:txBody>
      </p:sp>
      <p:grpSp>
        <p:nvGrpSpPr>
          <p:cNvPr id="646258" name="Group 114"/>
          <p:cNvGrpSpPr>
            <a:grpSpLocks/>
          </p:cNvGrpSpPr>
          <p:nvPr/>
        </p:nvGrpSpPr>
        <p:grpSpPr bwMode="auto">
          <a:xfrm>
            <a:off x="1447800" y="2057400"/>
            <a:ext cx="2743200" cy="762000"/>
            <a:chOff x="1056" y="1248"/>
            <a:chExt cx="1728" cy="480"/>
          </a:xfrm>
        </p:grpSpPr>
        <p:sp>
          <p:nvSpPr>
            <p:cNvPr id="92316" name="AutoShape 111"/>
            <p:cNvSpPr>
              <a:spLocks/>
            </p:cNvSpPr>
            <p:nvPr/>
          </p:nvSpPr>
          <p:spPr bwMode="auto">
            <a:xfrm rot="-5400000">
              <a:off x="1824" y="768"/>
              <a:ext cx="192" cy="1728"/>
            </a:xfrm>
            <a:prstGeom prst="rightBrace">
              <a:avLst>
                <a:gd name="adj1" fmla="val 750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92317" name="Text Box 113"/>
            <p:cNvSpPr txBox="1">
              <a:spLocks noChangeArrowheads="1"/>
            </p:cNvSpPr>
            <p:nvPr/>
          </p:nvSpPr>
          <p:spPr bwMode="auto">
            <a:xfrm>
              <a:off x="1776" y="1248"/>
              <a:ext cx="27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N</a:t>
              </a:r>
            </a:p>
          </p:txBody>
        </p:sp>
      </p:grpSp>
      <p:grpSp>
        <p:nvGrpSpPr>
          <p:cNvPr id="646260" name="Group 116"/>
          <p:cNvGrpSpPr>
            <a:grpSpLocks/>
          </p:cNvGrpSpPr>
          <p:nvPr/>
        </p:nvGrpSpPr>
        <p:grpSpPr bwMode="auto">
          <a:xfrm>
            <a:off x="0" y="3429000"/>
            <a:ext cx="609600" cy="2514600"/>
            <a:chOff x="144" y="2256"/>
            <a:chExt cx="384" cy="1584"/>
          </a:xfrm>
        </p:grpSpPr>
        <p:sp>
          <p:nvSpPr>
            <p:cNvPr id="92314" name="AutoShape 112"/>
            <p:cNvSpPr>
              <a:spLocks/>
            </p:cNvSpPr>
            <p:nvPr/>
          </p:nvSpPr>
          <p:spPr bwMode="auto">
            <a:xfrm>
              <a:off x="384" y="2256"/>
              <a:ext cx="144" cy="1584"/>
            </a:xfrm>
            <a:prstGeom prst="leftBrace">
              <a:avLst>
                <a:gd name="adj1" fmla="val 91667"/>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endParaRPr lang="ja-JP" altLang="en-US"/>
            </a:p>
          </p:txBody>
        </p:sp>
        <p:sp>
          <p:nvSpPr>
            <p:cNvPr id="92315" name="Text Box 115"/>
            <p:cNvSpPr txBox="1">
              <a:spLocks noChangeArrowheads="1"/>
            </p:cNvSpPr>
            <p:nvPr/>
          </p:nvSpPr>
          <p:spPr bwMode="auto">
            <a:xfrm>
              <a:off x="144" y="2880"/>
              <a:ext cx="31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M</a:t>
              </a:r>
            </a:p>
          </p:txBody>
        </p:sp>
      </p:grpSp>
      <p:graphicFrame>
        <p:nvGraphicFramePr>
          <p:cNvPr id="646326" name="Group 182"/>
          <p:cNvGraphicFramePr>
            <a:graphicFrameLocks noGrp="1"/>
          </p:cNvGraphicFramePr>
          <p:nvPr/>
        </p:nvGraphicFramePr>
        <p:xfrm>
          <a:off x="6705600" y="1906588"/>
          <a:ext cx="2209800" cy="4594230"/>
        </p:xfrm>
        <a:graphic>
          <a:graphicData uri="http://schemas.openxmlformats.org/drawingml/2006/table">
            <a:tbl>
              <a:tblPr/>
              <a:tblGrid>
                <a:gridCol w="554038">
                  <a:extLst>
                    <a:ext uri="{9D8B030D-6E8A-4147-A177-3AD203B41FA5}">
                      <a16:colId xmlns:a16="http://schemas.microsoft.com/office/drawing/2014/main" val="20000"/>
                    </a:ext>
                  </a:extLst>
                </a:gridCol>
                <a:gridCol w="588962">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a[2][3]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12</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14</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15</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a[3][3]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16</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a[4][0]</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17</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a[4][1]</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18</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a[4][2]</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5942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19</a:t>
                      </a:r>
                    </a:p>
                  </a:txBody>
                  <a:tcPr marL="90000" marR="90000" marT="46808" marB="468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8" marB="468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a[4][3]</a:t>
                      </a:r>
                    </a:p>
                  </a:txBody>
                  <a:tcPr marL="90000" marR="90000" marT="46808" marB="46808" horzOverflow="overflow">
                    <a:lnL w="28575"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646327" name="Text Box 183"/>
          <p:cNvSpPr txBox="1">
            <a:spLocks noChangeArrowheads="1"/>
          </p:cNvSpPr>
          <p:nvPr/>
        </p:nvSpPr>
        <p:spPr bwMode="auto">
          <a:xfrm>
            <a:off x="1066800" y="6096000"/>
            <a:ext cx="2278063"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a[1][2] = 20;</a:t>
            </a:r>
          </a:p>
        </p:txBody>
      </p:sp>
      <p:sp>
        <p:nvSpPr>
          <p:cNvPr id="646328" name="Text Box 184"/>
          <p:cNvSpPr txBox="1">
            <a:spLocks noChangeArrowheads="1"/>
          </p:cNvSpPr>
          <p:nvPr/>
        </p:nvSpPr>
        <p:spPr bwMode="auto">
          <a:xfrm>
            <a:off x="6096000" y="1295400"/>
            <a:ext cx="811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a:t>Dseg</a:t>
            </a:r>
          </a:p>
        </p:txBody>
      </p:sp>
      <p:grpSp>
        <p:nvGrpSpPr>
          <p:cNvPr id="646329" name="Group 185"/>
          <p:cNvGrpSpPr>
            <a:grpSpLocks/>
          </p:cNvGrpSpPr>
          <p:nvPr/>
        </p:nvGrpSpPr>
        <p:grpSpPr bwMode="auto">
          <a:xfrm>
            <a:off x="2819400" y="3930650"/>
            <a:ext cx="685800" cy="517525"/>
            <a:chOff x="1776" y="2476"/>
            <a:chExt cx="432" cy="326"/>
          </a:xfrm>
        </p:grpSpPr>
        <p:sp>
          <p:nvSpPr>
            <p:cNvPr id="92309" name="Rectangle 186"/>
            <p:cNvSpPr>
              <a:spLocks noChangeArrowheads="1"/>
            </p:cNvSpPr>
            <p:nvPr/>
          </p:nvSpPr>
          <p:spPr bwMode="auto">
            <a:xfrm>
              <a:off x="1776" y="2476"/>
              <a:ext cx="432" cy="326"/>
            </a:xfrm>
            <a:prstGeom prst="rect">
              <a:avLst/>
            </a:prstGeom>
            <a:solidFill>
              <a:srgbClr val="008000"/>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ja-JP" altLang="en-US" sz="2800"/>
                <a:t>20</a:t>
              </a:r>
            </a:p>
          </p:txBody>
        </p:sp>
        <p:sp>
          <p:nvSpPr>
            <p:cNvPr id="92310" name="Line 187"/>
            <p:cNvSpPr>
              <a:spLocks noChangeShapeType="1"/>
            </p:cNvSpPr>
            <p:nvPr/>
          </p:nvSpPr>
          <p:spPr bwMode="auto">
            <a:xfrm>
              <a:off x="1776" y="2476"/>
              <a:ext cx="0" cy="32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311" name="Line 188"/>
            <p:cNvSpPr>
              <a:spLocks noChangeShapeType="1"/>
            </p:cNvSpPr>
            <p:nvPr/>
          </p:nvSpPr>
          <p:spPr bwMode="auto">
            <a:xfrm>
              <a:off x="2208" y="2476"/>
              <a:ext cx="0" cy="32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312" name="Line 189"/>
            <p:cNvSpPr>
              <a:spLocks noChangeShapeType="1"/>
            </p:cNvSpPr>
            <p:nvPr/>
          </p:nvSpPr>
          <p:spPr bwMode="auto">
            <a:xfrm>
              <a:off x="1776" y="2476"/>
              <a:ext cx="4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313" name="Line 190"/>
            <p:cNvSpPr>
              <a:spLocks noChangeShapeType="1"/>
            </p:cNvSpPr>
            <p:nvPr/>
          </p:nvSpPr>
          <p:spPr bwMode="auto">
            <a:xfrm>
              <a:off x="1776" y="2802"/>
              <a:ext cx="4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646335" name="Group 191"/>
          <p:cNvGrpSpPr>
            <a:grpSpLocks/>
          </p:cNvGrpSpPr>
          <p:nvPr/>
        </p:nvGrpSpPr>
        <p:grpSpPr bwMode="auto">
          <a:xfrm>
            <a:off x="5049838" y="4656138"/>
            <a:ext cx="588962" cy="458787"/>
            <a:chOff x="3181" y="2933"/>
            <a:chExt cx="371" cy="289"/>
          </a:xfrm>
        </p:grpSpPr>
        <p:sp>
          <p:nvSpPr>
            <p:cNvPr id="92304" name="Rectangle 192"/>
            <p:cNvSpPr>
              <a:spLocks noChangeArrowheads="1"/>
            </p:cNvSpPr>
            <p:nvPr/>
          </p:nvSpPr>
          <p:spPr bwMode="auto">
            <a:xfrm>
              <a:off x="3181" y="2933"/>
              <a:ext cx="371" cy="289"/>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2" rIns="90000" bIns="46802"/>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a:buFont typeface="Wingdings" panose="05000000000000000000" pitchFamily="2" charset="2"/>
                <a:buNone/>
              </a:pPr>
              <a:r>
                <a:rPr lang="en-US" altLang="ja-JP" sz="2400"/>
                <a:t>20</a:t>
              </a:r>
            </a:p>
          </p:txBody>
        </p:sp>
        <p:sp>
          <p:nvSpPr>
            <p:cNvPr id="92305" name="Line 193"/>
            <p:cNvSpPr>
              <a:spLocks noChangeShapeType="1"/>
            </p:cNvSpPr>
            <p:nvPr/>
          </p:nvSpPr>
          <p:spPr bwMode="auto">
            <a:xfrm>
              <a:off x="3181" y="2933"/>
              <a:ext cx="0" cy="289"/>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306" name="Line 194"/>
            <p:cNvSpPr>
              <a:spLocks noChangeShapeType="1"/>
            </p:cNvSpPr>
            <p:nvPr/>
          </p:nvSpPr>
          <p:spPr bwMode="auto">
            <a:xfrm>
              <a:off x="3552" y="2933"/>
              <a:ext cx="0" cy="289"/>
            </a:xfrm>
            <a:prstGeom prst="line">
              <a:avLst/>
            </a:prstGeom>
            <a:noFill/>
            <a:ln w="285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92307" name="Line 195"/>
            <p:cNvSpPr>
              <a:spLocks noChangeShapeType="1"/>
            </p:cNvSpPr>
            <p:nvPr/>
          </p:nvSpPr>
          <p:spPr bwMode="auto">
            <a:xfrm>
              <a:off x="3181" y="2933"/>
              <a:ext cx="371"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308" name="Line 196"/>
            <p:cNvSpPr>
              <a:spLocks noChangeShapeType="1"/>
            </p:cNvSpPr>
            <p:nvPr/>
          </p:nvSpPr>
          <p:spPr bwMode="auto">
            <a:xfrm>
              <a:off x="3181" y="3222"/>
              <a:ext cx="371"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46261"/>
                                        </p:tgtEl>
                                        <p:attrNameLst>
                                          <p:attrName>style.visibility</p:attrName>
                                        </p:attrNameLst>
                                      </p:cBhvr>
                                      <p:to>
                                        <p:strVal val="visible"/>
                                      </p:to>
                                    </p:set>
                                    <p:animEffect transition="in" filter="checkerboard(across)">
                                      <p:cBhvr>
                                        <p:cTn id="7" dur="500"/>
                                        <p:tgtEl>
                                          <p:spTgt spid="646261"/>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646258"/>
                                        </p:tgtEl>
                                        <p:attrNameLst>
                                          <p:attrName>style.visibility</p:attrName>
                                        </p:attrNameLst>
                                      </p:cBhvr>
                                      <p:to>
                                        <p:strVal val="visible"/>
                                      </p:to>
                                    </p:set>
                                    <p:animEffect transition="in" filter="checkerboard(across)">
                                      <p:cBhvr>
                                        <p:cTn id="11" dur="500"/>
                                        <p:tgtEl>
                                          <p:spTgt spid="646258"/>
                                        </p:tgtEl>
                                      </p:cBhvr>
                                    </p:animEffect>
                                  </p:childTnLst>
                                </p:cTn>
                              </p:par>
                            </p:childTnLst>
                          </p:cTn>
                        </p:par>
                        <p:par>
                          <p:cTn id="12" fill="hold" nodeType="afterGroup">
                            <p:stCondLst>
                              <p:cond delay="1000"/>
                            </p:stCondLst>
                            <p:childTnLst>
                              <p:par>
                                <p:cTn id="13" presetID="5" presetClass="entr" presetSubtype="10" fill="hold" nodeType="afterEffect">
                                  <p:stCondLst>
                                    <p:cond delay="0"/>
                                  </p:stCondLst>
                                  <p:childTnLst>
                                    <p:set>
                                      <p:cBhvr>
                                        <p:cTn id="14" dur="1" fill="hold">
                                          <p:stCondLst>
                                            <p:cond delay="0"/>
                                          </p:stCondLst>
                                        </p:cTn>
                                        <p:tgtEl>
                                          <p:spTgt spid="646260"/>
                                        </p:tgtEl>
                                        <p:attrNameLst>
                                          <p:attrName>style.visibility</p:attrName>
                                        </p:attrNameLst>
                                      </p:cBhvr>
                                      <p:to>
                                        <p:strVal val="visible"/>
                                      </p:to>
                                    </p:set>
                                    <p:animEffect transition="in" filter="checkerboard(across)">
                                      <p:cBhvr>
                                        <p:cTn id="15" dur="500"/>
                                        <p:tgtEl>
                                          <p:spTgt spid="64626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646328"/>
                                        </p:tgtEl>
                                        <p:attrNameLst>
                                          <p:attrName>style.visibility</p:attrName>
                                        </p:attrNameLst>
                                      </p:cBhvr>
                                      <p:to>
                                        <p:strVal val="visible"/>
                                      </p:to>
                                    </p:set>
                                    <p:animEffect transition="in" filter="checkerboard(across)">
                                      <p:cBhvr>
                                        <p:cTn id="20" dur="500"/>
                                        <p:tgtEl>
                                          <p:spTgt spid="646328"/>
                                        </p:tgtEl>
                                      </p:cBhvr>
                                    </p:animEffect>
                                  </p:childTnLst>
                                </p:cTn>
                              </p:par>
                            </p:childTnLst>
                          </p:cTn>
                        </p:par>
                        <p:par>
                          <p:cTn id="21" fill="hold" nodeType="afterGroup">
                            <p:stCondLst>
                              <p:cond delay="500"/>
                            </p:stCondLst>
                            <p:childTnLst>
                              <p:par>
                                <p:cTn id="22" presetID="5" presetClass="entr" presetSubtype="10" fill="hold" nodeType="afterEffect">
                                  <p:stCondLst>
                                    <p:cond delay="0"/>
                                  </p:stCondLst>
                                  <p:childTnLst>
                                    <p:set>
                                      <p:cBhvr>
                                        <p:cTn id="23" dur="1" fill="hold">
                                          <p:stCondLst>
                                            <p:cond delay="0"/>
                                          </p:stCondLst>
                                        </p:cTn>
                                        <p:tgtEl>
                                          <p:spTgt spid="646325"/>
                                        </p:tgtEl>
                                        <p:attrNameLst>
                                          <p:attrName>style.visibility</p:attrName>
                                        </p:attrNameLst>
                                      </p:cBhvr>
                                      <p:to>
                                        <p:strVal val="visible"/>
                                      </p:to>
                                    </p:set>
                                    <p:animEffect transition="in" filter="checkerboard(across)">
                                      <p:cBhvr>
                                        <p:cTn id="24" dur="500"/>
                                        <p:tgtEl>
                                          <p:spTgt spid="646325"/>
                                        </p:tgtEl>
                                      </p:cBhvr>
                                    </p:animEffect>
                                  </p:childTnLst>
                                </p:cTn>
                              </p:par>
                            </p:childTnLst>
                          </p:cTn>
                        </p:par>
                        <p:par>
                          <p:cTn id="25" fill="hold" nodeType="afterGroup">
                            <p:stCondLst>
                              <p:cond delay="1000"/>
                            </p:stCondLst>
                            <p:childTnLst>
                              <p:par>
                                <p:cTn id="26" presetID="5" presetClass="entr" presetSubtype="10" fill="hold" nodeType="afterEffect">
                                  <p:stCondLst>
                                    <p:cond delay="0"/>
                                  </p:stCondLst>
                                  <p:childTnLst>
                                    <p:set>
                                      <p:cBhvr>
                                        <p:cTn id="27" dur="1" fill="hold">
                                          <p:stCondLst>
                                            <p:cond delay="0"/>
                                          </p:stCondLst>
                                        </p:cTn>
                                        <p:tgtEl>
                                          <p:spTgt spid="646326"/>
                                        </p:tgtEl>
                                        <p:attrNameLst>
                                          <p:attrName>style.visibility</p:attrName>
                                        </p:attrNameLst>
                                      </p:cBhvr>
                                      <p:to>
                                        <p:strVal val="visible"/>
                                      </p:to>
                                    </p:set>
                                    <p:animEffect transition="in" filter="checkerboard(across)">
                                      <p:cBhvr>
                                        <p:cTn id="28" dur="500"/>
                                        <p:tgtEl>
                                          <p:spTgt spid="64632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646327"/>
                                        </p:tgtEl>
                                        <p:attrNameLst>
                                          <p:attrName>style.visibility</p:attrName>
                                        </p:attrNameLst>
                                      </p:cBhvr>
                                      <p:to>
                                        <p:strVal val="visible"/>
                                      </p:to>
                                    </p:set>
                                    <p:animEffect transition="in" filter="checkerboard(across)">
                                      <p:cBhvr>
                                        <p:cTn id="33" dur="500"/>
                                        <p:tgtEl>
                                          <p:spTgt spid="646327"/>
                                        </p:tgtEl>
                                      </p:cBhvr>
                                    </p:animEffect>
                                  </p:childTnLst>
                                </p:cTn>
                              </p:par>
                            </p:childTnLst>
                          </p:cTn>
                        </p:par>
                        <p:par>
                          <p:cTn id="34" fill="hold" nodeType="afterGroup">
                            <p:stCondLst>
                              <p:cond delay="500"/>
                            </p:stCondLst>
                            <p:childTnLst>
                              <p:par>
                                <p:cTn id="35" presetID="5" presetClass="entr" presetSubtype="10" fill="hold" nodeType="afterEffect">
                                  <p:stCondLst>
                                    <p:cond delay="0"/>
                                  </p:stCondLst>
                                  <p:childTnLst>
                                    <p:set>
                                      <p:cBhvr>
                                        <p:cTn id="36" dur="1" fill="hold">
                                          <p:stCondLst>
                                            <p:cond delay="0"/>
                                          </p:stCondLst>
                                        </p:cTn>
                                        <p:tgtEl>
                                          <p:spTgt spid="646329"/>
                                        </p:tgtEl>
                                        <p:attrNameLst>
                                          <p:attrName>style.visibility</p:attrName>
                                        </p:attrNameLst>
                                      </p:cBhvr>
                                      <p:to>
                                        <p:strVal val="visible"/>
                                      </p:to>
                                    </p:set>
                                    <p:animEffect transition="in" filter="checkerboard(across)">
                                      <p:cBhvr>
                                        <p:cTn id="37" dur="500"/>
                                        <p:tgtEl>
                                          <p:spTgt spid="646329"/>
                                        </p:tgtEl>
                                      </p:cBhvr>
                                    </p:animEffect>
                                  </p:childTnLst>
                                </p:cTn>
                              </p:par>
                            </p:childTnLst>
                          </p:cTn>
                        </p:par>
                        <p:par>
                          <p:cTn id="38" fill="hold" nodeType="afterGroup">
                            <p:stCondLst>
                              <p:cond delay="1000"/>
                            </p:stCondLst>
                            <p:childTnLst>
                              <p:par>
                                <p:cTn id="39" presetID="5" presetClass="entr" presetSubtype="10" fill="hold" nodeType="afterEffect">
                                  <p:stCondLst>
                                    <p:cond delay="0"/>
                                  </p:stCondLst>
                                  <p:childTnLst>
                                    <p:set>
                                      <p:cBhvr>
                                        <p:cTn id="40" dur="1" fill="hold">
                                          <p:stCondLst>
                                            <p:cond delay="0"/>
                                          </p:stCondLst>
                                        </p:cTn>
                                        <p:tgtEl>
                                          <p:spTgt spid="646335"/>
                                        </p:tgtEl>
                                        <p:attrNameLst>
                                          <p:attrName>style.visibility</p:attrName>
                                        </p:attrNameLst>
                                      </p:cBhvr>
                                      <p:to>
                                        <p:strVal val="visible"/>
                                      </p:to>
                                    </p:set>
                                    <p:animEffect transition="in" filter="checkerboard(across)">
                                      <p:cBhvr>
                                        <p:cTn id="41" dur="500"/>
                                        <p:tgtEl>
                                          <p:spTgt spid="6463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6327" grpId="0" animBg="1" autoUpdateAnimBg="0"/>
      <p:bldP spid="646328" grpId="0"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配列のアドレス</a:t>
            </a:r>
          </a:p>
        </p:txBody>
      </p:sp>
      <p:sp>
        <p:nvSpPr>
          <p:cNvPr id="93187" name="Rectangle 3"/>
          <p:cNvSpPr>
            <a:spLocks noChangeArrowheads="1"/>
          </p:cNvSpPr>
          <p:nvPr/>
        </p:nvSpPr>
        <p:spPr bwMode="auto">
          <a:xfrm>
            <a:off x="838200" y="1828800"/>
            <a:ext cx="30480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int a[N];</a:t>
            </a:r>
          </a:p>
        </p:txBody>
      </p:sp>
      <p:sp>
        <p:nvSpPr>
          <p:cNvPr id="93188" name="Text Box 4"/>
          <p:cNvSpPr txBox="1">
            <a:spLocks noChangeArrowheads="1"/>
          </p:cNvSpPr>
          <p:nvPr/>
        </p:nvSpPr>
        <p:spPr bwMode="auto">
          <a:xfrm>
            <a:off x="990600" y="2438400"/>
            <a:ext cx="579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 </a:t>
            </a:r>
            <a:r>
              <a:rPr lang="ja-JP" altLang="en-US" sz="2800"/>
              <a:t>のアドレス : </a:t>
            </a:r>
            <a:r>
              <a:rPr lang="ja-JP" altLang="en-US"/>
              <a:t>(</a:t>
            </a:r>
            <a:r>
              <a:rPr lang="en-US" altLang="ja-JP"/>
              <a:t>a[0] </a:t>
            </a:r>
            <a:r>
              <a:rPr lang="ja-JP" altLang="en-US" sz="2800"/>
              <a:t>のアドレス</a:t>
            </a:r>
            <a:r>
              <a:rPr lang="ja-JP" altLang="en-US"/>
              <a:t>) + </a:t>
            </a:r>
            <a:r>
              <a:rPr lang="en-US" altLang="ja-JP"/>
              <a:t>i</a:t>
            </a:r>
          </a:p>
        </p:txBody>
      </p:sp>
      <p:sp>
        <p:nvSpPr>
          <p:cNvPr id="93189" name="Rectangle 5"/>
          <p:cNvSpPr>
            <a:spLocks noChangeArrowheads="1"/>
          </p:cNvSpPr>
          <p:nvPr/>
        </p:nvSpPr>
        <p:spPr bwMode="auto">
          <a:xfrm>
            <a:off x="838200" y="3505200"/>
            <a:ext cx="2971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int a[M][N];</a:t>
            </a:r>
          </a:p>
        </p:txBody>
      </p:sp>
      <p:sp>
        <p:nvSpPr>
          <p:cNvPr id="93190" name="Text Box 6"/>
          <p:cNvSpPr txBox="1">
            <a:spLocks noChangeArrowheads="1"/>
          </p:cNvSpPr>
          <p:nvPr/>
        </p:nvSpPr>
        <p:spPr bwMode="auto">
          <a:xfrm>
            <a:off x="990600" y="4038600"/>
            <a:ext cx="7727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a[i][j] </a:t>
            </a:r>
            <a:r>
              <a:rPr lang="ja-JP" altLang="en-US" sz="2800"/>
              <a:t>のアドレス</a:t>
            </a:r>
            <a:r>
              <a:rPr lang="ja-JP" altLang="en-US"/>
              <a:t> : (</a:t>
            </a:r>
            <a:r>
              <a:rPr lang="en-US" altLang="ja-JP"/>
              <a:t>a[0][0] </a:t>
            </a:r>
            <a:r>
              <a:rPr lang="ja-JP" altLang="en-US" sz="2800"/>
              <a:t>のアドレス</a:t>
            </a:r>
            <a:r>
              <a:rPr lang="ja-JP" altLang="en-US"/>
              <a:t>) + </a:t>
            </a:r>
            <a:r>
              <a:rPr lang="en-US" altLang="ja-JP"/>
              <a:t>N*i + j</a:t>
            </a:r>
          </a:p>
        </p:txBody>
      </p:sp>
      <p:sp>
        <p:nvSpPr>
          <p:cNvPr id="93191" name="Text Box 7"/>
          <p:cNvSpPr txBox="1">
            <a:spLocks noChangeArrowheads="1"/>
          </p:cNvSpPr>
          <p:nvPr/>
        </p:nvSpPr>
        <p:spPr bwMode="auto">
          <a:xfrm>
            <a:off x="685800" y="1371600"/>
            <a:ext cx="178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1次元配列</a:t>
            </a:r>
          </a:p>
        </p:txBody>
      </p:sp>
      <p:sp>
        <p:nvSpPr>
          <p:cNvPr id="93192" name="Text Box 8"/>
          <p:cNvSpPr txBox="1">
            <a:spLocks noChangeArrowheads="1"/>
          </p:cNvSpPr>
          <p:nvPr/>
        </p:nvSpPr>
        <p:spPr bwMode="auto">
          <a:xfrm>
            <a:off x="762000" y="3048000"/>
            <a:ext cx="178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2次元配列</a:t>
            </a:r>
          </a:p>
        </p:txBody>
      </p:sp>
      <p:sp>
        <p:nvSpPr>
          <p:cNvPr id="93193" name="Rectangle 9"/>
          <p:cNvSpPr>
            <a:spLocks noChangeArrowheads="1"/>
          </p:cNvSpPr>
          <p:nvPr/>
        </p:nvSpPr>
        <p:spPr bwMode="auto">
          <a:xfrm>
            <a:off x="838200" y="5181600"/>
            <a:ext cx="2971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int a[L][M][N];</a:t>
            </a:r>
          </a:p>
        </p:txBody>
      </p:sp>
      <p:sp>
        <p:nvSpPr>
          <p:cNvPr id="93194" name="Text Box 10"/>
          <p:cNvSpPr txBox="1">
            <a:spLocks noChangeArrowheads="1"/>
          </p:cNvSpPr>
          <p:nvPr/>
        </p:nvSpPr>
        <p:spPr bwMode="auto">
          <a:xfrm>
            <a:off x="990600" y="5715000"/>
            <a:ext cx="75279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a[i][j][k] </a:t>
            </a:r>
            <a:r>
              <a:rPr lang="ja-JP" altLang="en-US" sz="2800"/>
              <a:t>のアドレス : </a:t>
            </a:r>
            <a:r>
              <a:rPr lang="ja-JP" altLang="en-US"/>
              <a:t>(</a:t>
            </a:r>
            <a:r>
              <a:rPr lang="en-US" altLang="ja-JP"/>
              <a:t>a[0][0][0] </a:t>
            </a:r>
            <a:r>
              <a:rPr lang="ja-JP" altLang="en-US" sz="2800"/>
              <a:t>のアドレス</a:t>
            </a:r>
            <a:r>
              <a:rPr lang="ja-JP" altLang="en-US"/>
              <a:t>) </a:t>
            </a:r>
          </a:p>
          <a:p>
            <a:pPr eaLnBrk="1" hangingPunct="1">
              <a:spcBef>
                <a:spcPct val="0"/>
              </a:spcBef>
              <a:buClrTx/>
              <a:buSzTx/>
              <a:buFontTx/>
              <a:buNone/>
            </a:pPr>
            <a:r>
              <a:rPr lang="ja-JP" altLang="en-US"/>
              <a:t>                                         + </a:t>
            </a:r>
            <a:r>
              <a:rPr lang="en-US" altLang="ja-JP"/>
              <a:t>M*N*i + N*j + k</a:t>
            </a:r>
          </a:p>
        </p:txBody>
      </p:sp>
      <p:sp>
        <p:nvSpPr>
          <p:cNvPr id="93195" name="Text Box 11"/>
          <p:cNvSpPr txBox="1">
            <a:spLocks noChangeArrowheads="1"/>
          </p:cNvSpPr>
          <p:nvPr/>
        </p:nvSpPr>
        <p:spPr bwMode="auto">
          <a:xfrm>
            <a:off x="762000" y="4724400"/>
            <a:ext cx="1781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3次元配列</a:t>
            </a:r>
          </a:p>
        </p:txBody>
      </p:sp>
      <p:sp>
        <p:nvSpPr>
          <p:cNvPr id="648204" name="Text Box 12"/>
          <p:cNvSpPr txBox="1">
            <a:spLocks noChangeArrowheads="1"/>
          </p:cNvSpPr>
          <p:nvPr/>
        </p:nvSpPr>
        <p:spPr bwMode="auto">
          <a:xfrm>
            <a:off x="5257800" y="914400"/>
            <a:ext cx="3598863"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多次元配列の</a:t>
            </a:r>
          </a:p>
          <a:p>
            <a:pPr eaLnBrk="1" hangingPunct="1">
              <a:spcBef>
                <a:spcPct val="0"/>
              </a:spcBef>
              <a:buClrTx/>
              <a:buSzTx/>
              <a:buFontTx/>
              <a:buNone/>
            </a:pPr>
            <a:r>
              <a:rPr lang="ja-JP" altLang="en-US" sz="2800"/>
              <a:t>アドレス計算は</a:t>
            </a:r>
          </a:p>
          <a:p>
            <a:pPr eaLnBrk="1" hangingPunct="1">
              <a:spcBef>
                <a:spcPct val="0"/>
              </a:spcBef>
              <a:buClrTx/>
              <a:buSzTx/>
              <a:buFontTx/>
              <a:buNone/>
            </a:pPr>
            <a:r>
              <a:rPr lang="ja-JP" altLang="en-US" sz="2800"/>
              <a:t>各次元の大きさが必要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48204"/>
                                        </p:tgtEl>
                                        <p:attrNameLst>
                                          <p:attrName>style.visibility</p:attrName>
                                        </p:attrNameLst>
                                      </p:cBhvr>
                                      <p:to>
                                        <p:strVal val="visible"/>
                                      </p:to>
                                    </p:set>
                                    <p:animEffect transition="in" filter="checkerboard(across)">
                                      <p:cBhvr>
                                        <p:cTn id="7" dur="500"/>
                                        <p:tgtEl>
                                          <p:spTgt spid="64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8204" grpId="0"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1066800" y="3048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配列のアドレス</a:t>
            </a:r>
          </a:p>
        </p:txBody>
      </p:sp>
      <p:sp>
        <p:nvSpPr>
          <p:cNvPr id="94211" name="Rectangle 4"/>
          <p:cNvSpPr>
            <a:spLocks noChangeArrowheads="1"/>
          </p:cNvSpPr>
          <p:nvPr/>
        </p:nvSpPr>
        <p:spPr bwMode="auto">
          <a:xfrm>
            <a:off x="457200" y="1600200"/>
            <a:ext cx="3962400" cy="1447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a[0] </a:t>
            </a:r>
            <a:r>
              <a:rPr lang="ja-JP" altLang="en-US" sz="2600"/>
              <a:t>の番地</a:t>
            </a:r>
            <a:endParaRPr lang="en-US" altLang="ja-JP" sz="2600"/>
          </a:p>
          <a:p>
            <a:pPr>
              <a:spcBef>
                <a:spcPct val="0"/>
              </a:spcBef>
              <a:buClrTx/>
              <a:buSzTx/>
              <a:buFontTx/>
              <a:buNone/>
            </a:pPr>
            <a:r>
              <a:rPr lang="en-US" altLang="ja-JP" sz="2800"/>
              <a:t>&lt;Exp&gt;</a:t>
            </a:r>
            <a:r>
              <a:rPr lang="en-US" altLang="ja-JP" sz="2800" baseline="-25000"/>
              <a:t>1</a:t>
            </a:r>
            <a:r>
              <a:rPr lang="en-US" altLang="ja-JP" sz="2600"/>
              <a:t> </a:t>
            </a:r>
            <a:r>
              <a:rPr lang="ja-JP" altLang="en-US" sz="2600"/>
              <a:t>のコード</a:t>
            </a:r>
            <a:r>
              <a:rPr lang="ja-JP" altLang="en-US" sz="2400"/>
              <a:t> (右辺値)</a:t>
            </a:r>
            <a:endParaRPr lang="ja-JP" altLang="en-US" sz="2400" baseline="-25000"/>
          </a:p>
          <a:p>
            <a:pPr>
              <a:spcBef>
                <a:spcPct val="0"/>
              </a:spcBef>
              <a:buClrTx/>
              <a:buSzTx/>
              <a:buFontTx/>
              <a:buNone/>
            </a:pPr>
            <a:r>
              <a:rPr lang="en-US" altLang="ja-JP" sz="2800"/>
              <a:t>ADD</a:t>
            </a:r>
          </a:p>
        </p:txBody>
      </p:sp>
      <p:sp>
        <p:nvSpPr>
          <p:cNvPr id="94212" name="Rectangle 6"/>
          <p:cNvSpPr>
            <a:spLocks noChangeArrowheads="1"/>
          </p:cNvSpPr>
          <p:nvPr/>
        </p:nvSpPr>
        <p:spPr bwMode="auto">
          <a:xfrm>
            <a:off x="457200" y="3552825"/>
            <a:ext cx="3962400" cy="3076575"/>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a[0][0] </a:t>
            </a:r>
            <a:r>
              <a:rPr lang="ja-JP" altLang="en-US" sz="2600"/>
              <a:t>の番地</a:t>
            </a:r>
          </a:p>
          <a:p>
            <a:pPr eaLnBrk="1" hangingPunct="1">
              <a:spcBef>
                <a:spcPct val="0"/>
              </a:spcBef>
              <a:buClrTx/>
              <a:buSzTx/>
              <a:buFontTx/>
              <a:buNone/>
            </a:pPr>
            <a:r>
              <a:rPr lang="en-US" altLang="ja-JP" sz="2800"/>
              <a:t>&lt;Exp&gt;</a:t>
            </a:r>
            <a:r>
              <a:rPr lang="en-US" altLang="ja-JP" sz="2800" baseline="-25000"/>
              <a:t>1</a:t>
            </a:r>
            <a:r>
              <a:rPr lang="en-US" altLang="ja-JP" sz="2600"/>
              <a:t> </a:t>
            </a:r>
            <a:r>
              <a:rPr lang="ja-JP" altLang="en-US" sz="2600"/>
              <a:t>のコード</a:t>
            </a:r>
            <a:r>
              <a:rPr lang="ja-JP" altLang="en-US" sz="2400"/>
              <a:t> (右辺値)</a:t>
            </a:r>
            <a:endParaRPr lang="ja-JP" altLang="en-US" sz="2600"/>
          </a:p>
          <a:p>
            <a:pPr eaLnBrk="1" hangingPunct="1">
              <a:spcBef>
                <a:spcPct val="0"/>
              </a:spcBef>
              <a:buClrTx/>
              <a:buSzTx/>
              <a:buFontTx/>
              <a:buNone/>
            </a:pPr>
            <a:r>
              <a:rPr lang="en-US" altLang="ja-JP" sz="2800"/>
              <a:t>PUSHI  N</a:t>
            </a:r>
          </a:p>
          <a:p>
            <a:pPr eaLnBrk="1" hangingPunct="1">
              <a:spcBef>
                <a:spcPct val="0"/>
              </a:spcBef>
              <a:buClrTx/>
              <a:buSzTx/>
              <a:buFontTx/>
              <a:buNone/>
            </a:pPr>
            <a:r>
              <a:rPr lang="en-US" altLang="ja-JP" sz="2800"/>
              <a:t>MUL</a:t>
            </a:r>
          </a:p>
          <a:p>
            <a:pPr eaLnBrk="1" hangingPunct="1">
              <a:spcBef>
                <a:spcPct val="0"/>
              </a:spcBef>
              <a:buClrTx/>
              <a:buSzTx/>
              <a:buFontTx/>
              <a:buNone/>
            </a:pPr>
            <a:r>
              <a:rPr lang="en-US" altLang="ja-JP" sz="2800"/>
              <a:t>ADD</a:t>
            </a:r>
          </a:p>
          <a:p>
            <a:pPr eaLnBrk="1" hangingPunct="1">
              <a:spcBef>
                <a:spcPct val="0"/>
              </a:spcBef>
              <a:buClrTx/>
              <a:buSzTx/>
              <a:buFontTx/>
              <a:buNone/>
            </a:pPr>
            <a:r>
              <a:rPr lang="en-US" altLang="ja-JP" sz="2800"/>
              <a:t>&lt;Exp&gt;</a:t>
            </a:r>
            <a:r>
              <a:rPr lang="en-US" altLang="ja-JP" sz="2800" baseline="-25000"/>
              <a:t>2</a:t>
            </a:r>
            <a:r>
              <a:rPr lang="en-US" altLang="ja-JP" sz="2600"/>
              <a:t> </a:t>
            </a:r>
            <a:r>
              <a:rPr lang="ja-JP" altLang="en-US" sz="2600"/>
              <a:t>のコード</a:t>
            </a:r>
            <a:r>
              <a:rPr lang="ja-JP" altLang="en-US" sz="2400"/>
              <a:t> (右辺値)</a:t>
            </a:r>
            <a:endParaRPr lang="en-US" altLang="ja-JP" sz="2800"/>
          </a:p>
          <a:p>
            <a:pPr eaLnBrk="1" hangingPunct="1">
              <a:spcBef>
                <a:spcPct val="0"/>
              </a:spcBef>
              <a:buClrTx/>
              <a:buSzTx/>
              <a:buFontTx/>
              <a:buNone/>
            </a:pPr>
            <a:r>
              <a:rPr lang="en-US" altLang="ja-JP" sz="2800"/>
              <a:t>ADD</a:t>
            </a:r>
          </a:p>
        </p:txBody>
      </p:sp>
      <p:sp>
        <p:nvSpPr>
          <p:cNvPr id="94213" name="Text Box 7"/>
          <p:cNvSpPr txBox="1">
            <a:spLocks noChangeArrowheads="1"/>
          </p:cNvSpPr>
          <p:nvPr/>
        </p:nvSpPr>
        <p:spPr bwMode="auto">
          <a:xfrm>
            <a:off x="304800" y="1038225"/>
            <a:ext cx="1670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a[&lt;Exp&gt;</a:t>
            </a:r>
            <a:r>
              <a:rPr lang="en-US" altLang="ja-JP" sz="2800" baseline="-25000"/>
              <a:t>1</a:t>
            </a:r>
            <a:r>
              <a:rPr lang="en-US" altLang="ja-JP" sz="2800"/>
              <a:t>]</a:t>
            </a:r>
          </a:p>
        </p:txBody>
      </p:sp>
      <p:sp>
        <p:nvSpPr>
          <p:cNvPr id="94214" name="Text Box 8"/>
          <p:cNvSpPr txBox="1">
            <a:spLocks noChangeArrowheads="1"/>
          </p:cNvSpPr>
          <p:nvPr/>
        </p:nvSpPr>
        <p:spPr bwMode="auto">
          <a:xfrm>
            <a:off x="301625" y="3033713"/>
            <a:ext cx="30019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a[&lt;Exp&gt;</a:t>
            </a:r>
            <a:r>
              <a:rPr lang="en-US" altLang="ja-JP" sz="2800" baseline="-25000"/>
              <a:t>1</a:t>
            </a:r>
            <a:r>
              <a:rPr lang="en-US" altLang="ja-JP" sz="2800"/>
              <a:t>][&lt;Exp&gt;</a:t>
            </a:r>
            <a:r>
              <a:rPr lang="en-US" altLang="ja-JP" sz="2800" baseline="-25000"/>
              <a:t>2</a:t>
            </a:r>
            <a:r>
              <a:rPr lang="en-US" altLang="ja-JP" sz="2800"/>
              <a:t>]</a:t>
            </a:r>
          </a:p>
        </p:txBody>
      </p:sp>
      <p:sp>
        <p:nvSpPr>
          <p:cNvPr id="94215" name="Rectangle 9"/>
          <p:cNvSpPr>
            <a:spLocks noChangeArrowheads="1"/>
          </p:cNvSpPr>
          <p:nvPr/>
        </p:nvSpPr>
        <p:spPr bwMode="auto">
          <a:xfrm>
            <a:off x="4648200" y="1600200"/>
            <a:ext cx="4191000" cy="487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PUSHI a[0][0][0] </a:t>
            </a:r>
            <a:r>
              <a:rPr lang="ja-JP" altLang="en-US" sz="2600"/>
              <a:t>の番地</a:t>
            </a:r>
          </a:p>
          <a:p>
            <a:pPr>
              <a:spcBef>
                <a:spcPct val="0"/>
              </a:spcBef>
              <a:buClrTx/>
              <a:buSzTx/>
              <a:buFontTx/>
              <a:buNone/>
            </a:pPr>
            <a:r>
              <a:rPr lang="en-US" altLang="ja-JP" sz="2800"/>
              <a:t>&lt;Exp&gt;</a:t>
            </a:r>
            <a:r>
              <a:rPr lang="en-US" altLang="ja-JP" sz="2800" baseline="-25000"/>
              <a:t>1</a:t>
            </a:r>
            <a:r>
              <a:rPr lang="en-US" altLang="ja-JP" sz="2600"/>
              <a:t> </a:t>
            </a:r>
            <a:r>
              <a:rPr lang="ja-JP" altLang="en-US" sz="2600"/>
              <a:t>のコード</a:t>
            </a:r>
            <a:r>
              <a:rPr lang="ja-JP" altLang="en-US" sz="2400"/>
              <a:t> (右辺値)</a:t>
            </a:r>
          </a:p>
          <a:p>
            <a:pPr>
              <a:spcBef>
                <a:spcPct val="0"/>
              </a:spcBef>
              <a:buClrTx/>
              <a:buSzTx/>
              <a:buFontTx/>
              <a:buNone/>
            </a:pPr>
            <a:r>
              <a:rPr lang="en-US" altLang="ja-JP" sz="2800"/>
              <a:t>PUSHI M*N</a:t>
            </a:r>
          </a:p>
          <a:p>
            <a:pPr eaLnBrk="1" hangingPunct="1">
              <a:spcBef>
                <a:spcPct val="0"/>
              </a:spcBef>
              <a:buClrTx/>
              <a:buSzTx/>
              <a:buFontTx/>
              <a:buNone/>
            </a:pPr>
            <a:r>
              <a:rPr lang="en-US" altLang="ja-JP" sz="2800"/>
              <a:t>MUL</a:t>
            </a:r>
          </a:p>
          <a:p>
            <a:pPr eaLnBrk="1" hangingPunct="1">
              <a:spcBef>
                <a:spcPct val="0"/>
              </a:spcBef>
              <a:buClrTx/>
              <a:buSzTx/>
              <a:buFontTx/>
              <a:buNone/>
            </a:pPr>
            <a:r>
              <a:rPr lang="en-US" altLang="ja-JP" sz="2800"/>
              <a:t>ADD</a:t>
            </a:r>
          </a:p>
          <a:p>
            <a:pPr>
              <a:spcBef>
                <a:spcPct val="0"/>
              </a:spcBef>
              <a:buClrTx/>
              <a:buSzTx/>
              <a:buFontTx/>
              <a:buNone/>
            </a:pPr>
            <a:r>
              <a:rPr lang="en-US" altLang="ja-JP" sz="2800"/>
              <a:t>&lt;Exp&gt;</a:t>
            </a:r>
            <a:r>
              <a:rPr lang="en-US" altLang="ja-JP" sz="2800" baseline="-25000"/>
              <a:t>2</a:t>
            </a:r>
            <a:r>
              <a:rPr lang="en-US" altLang="ja-JP" sz="2600"/>
              <a:t> </a:t>
            </a:r>
            <a:r>
              <a:rPr lang="ja-JP" altLang="en-US" sz="2600"/>
              <a:t>のコード</a:t>
            </a:r>
            <a:r>
              <a:rPr lang="ja-JP" altLang="en-US" sz="2400"/>
              <a:t> (右辺値)</a:t>
            </a:r>
          </a:p>
          <a:p>
            <a:pPr>
              <a:spcBef>
                <a:spcPct val="0"/>
              </a:spcBef>
              <a:buClrTx/>
              <a:buSzTx/>
              <a:buFontTx/>
              <a:buNone/>
            </a:pPr>
            <a:r>
              <a:rPr lang="en-US" altLang="ja-JP" sz="2800"/>
              <a:t>PUSHI N</a:t>
            </a:r>
          </a:p>
          <a:p>
            <a:pPr eaLnBrk="1" hangingPunct="1">
              <a:spcBef>
                <a:spcPct val="0"/>
              </a:spcBef>
              <a:buClrTx/>
              <a:buSzTx/>
              <a:buFontTx/>
              <a:buNone/>
            </a:pPr>
            <a:r>
              <a:rPr lang="en-US" altLang="ja-JP" sz="2800"/>
              <a:t>MUL</a:t>
            </a:r>
          </a:p>
          <a:p>
            <a:pPr eaLnBrk="1" hangingPunct="1">
              <a:spcBef>
                <a:spcPct val="0"/>
              </a:spcBef>
              <a:buClrTx/>
              <a:buSzTx/>
              <a:buFontTx/>
              <a:buNone/>
            </a:pPr>
            <a:r>
              <a:rPr lang="en-US" altLang="ja-JP" sz="2800"/>
              <a:t>ADD</a:t>
            </a:r>
          </a:p>
          <a:p>
            <a:pPr>
              <a:spcBef>
                <a:spcPct val="0"/>
              </a:spcBef>
              <a:buClrTx/>
              <a:buSzTx/>
              <a:buFontTx/>
              <a:buNone/>
            </a:pPr>
            <a:r>
              <a:rPr lang="en-US" altLang="ja-JP" sz="2800"/>
              <a:t>&lt;Exp&gt;</a:t>
            </a:r>
            <a:r>
              <a:rPr lang="en-US" altLang="ja-JP" sz="2800" baseline="-25000"/>
              <a:t>3</a:t>
            </a:r>
            <a:r>
              <a:rPr lang="en-US" altLang="ja-JP" sz="2600"/>
              <a:t> </a:t>
            </a:r>
            <a:r>
              <a:rPr lang="ja-JP" altLang="en-US" sz="2600"/>
              <a:t>のコード</a:t>
            </a:r>
            <a:r>
              <a:rPr lang="ja-JP" altLang="en-US" sz="2400"/>
              <a:t> (右辺値)</a:t>
            </a:r>
          </a:p>
          <a:p>
            <a:pPr>
              <a:spcBef>
                <a:spcPct val="0"/>
              </a:spcBef>
              <a:buClrTx/>
              <a:buSzTx/>
              <a:buFontTx/>
              <a:buNone/>
            </a:pPr>
            <a:r>
              <a:rPr lang="en-US" altLang="ja-JP" sz="2800"/>
              <a:t>ADD</a:t>
            </a:r>
          </a:p>
        </p:txBody>
      </p:sp>
      <p:sp>
        <p:nvSpPr>
          <p:cNvPr id="94216" name="Text Box 10"/>
          <p:cNvSpPr txBox="1">
            <a:spLocks noChangeArrowheads="1"/>
          </p:cNvSpPr>
          <p:nvPr/>
        </p:nvSpPr>
        <p:spPr bwMode="auto">
          <a:xfrm>
            <a:off x="4419600" y="1038225"/>
            <a:ext cx="4333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a[&lt;Exp&gt;</a:t>
            </a:r>
            <a:r>
              <a:rPr lang="en-US" altLang="ja-JP" sz="2800" baseline="-25000"/>
              <a:t>1</a:t>
            </a:r>
            <a:r>
              <a:rPr lang="en-US" altLang="ja-JP" sz="2800"/>
              <a:t>][&lt;Exp&gt;</a:t>
            </a:r>
            <a:r>
              <a:rPr lang="en-US" altLang="ja-JP" sz="2800" baseline="-25000"/>
              <a:t>2</a:t>
            </a:r>
            <a:r>
              <a:rPr lang="en-US" altLang="ja-JP" sz="2800"/>
              <a:t>][&lt;Exp&gt;</a:t>
            </a:r>
            <a:r>
              <a:rPr lang="en-US" altLang="ja-JP" sz="2800" baseline="-25000"/>
              <a:t>3</a:t>
            </a:r>
            <a:r>
              <a:rPr lang="en-US" altLang="ja-JP" sz="2800"/>
              <a:t>]</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if </a:t>
            </a:r>
            <a:r>
              <a:rPr lang="ja-JP" altLang="en-US">
                <a:effectLst/>
              </a:rPr>
              <a:t>文</a:t>
            </a:r>
            <a:r>
              <a:rPr lang="ja-JP" altLang="en-US" sz="4000">
                <a:effectLst/>
              </a:rPr>
              <a:t>(</a:t>
            </a:r>
            <a:r>
              <a:rPr lang="en-US" altLang="ja-JP" sz="4000">
                <a:effectLst/>
              </a:rPr>
              <a:t>else</a:t>
            </a:r>
            <a:r>
              <a:rPr lang="ja-JP" altLang="en-US" sz="4000">
                <a:effectLst/>
              </a:rPr>
              <a:t>節有り)</a:t>
            </a:r>
            <a:r>
              <a:rPr lang="ja-JP" altLang="en-US">
                <a:effectLst/>
              </a:rPr>
              <a:t>の</a:t>
            </a:r>
            <a:br>
              <a:rPr lang="ja-JP" altLang="en-US">
                <a:effectLst/>
              </a:rPr>
            </a:br>
            <a:r>
              <a:rPr lang="ja-JP" altLang="en-US">
                <a:effectLst/>
              </a:rPr>
              <a:t>アセンブラコード</a:t>
            </a:r>
          </a:p>
        </p:txBody>
      </p:sp>
      <p:sp>
        <p:nvSpPr>
          <p:cNvPr id="95235" name="Text Box 3"/>
          <p:cNvSpPr txBox="1">
            <a:spLocks noChangeArrowheads="1"/>
          </p:cNvSpPr>
          <p:nvPr/>
        </p:nvSpPr>
        <p:spPr bwMode="auto">
          <a:xfrm>
            <a:off x="319088" y="1752600"/>
            <a:ext cx="8823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&lt;If_St&gt; ::= “if” “(” &lt;Exp&gt; “)” &lt;St&gt;</a:t>
            </a:r>
            <a:r>
              <a:rPr lang="en-US" altLang="ja-JP" baseline="-25000"/>
              <a:t>1</a:t>
            </a:r>
            <a:r>
              <a:rPr lang="en-US" altLang="ja-JP"/>
              <a:t> [ “else” &lt;St&gt;</a:t>
            </a:r>
            <a:r>
              <a:rPr lang="en-US" altLang="ja-JP" baseline="-25000"/>
              <a:t>2</a:t>
            </a:r>
            <a:r>
              <a:rPr lang="en-US" altLang="ja-JP"/>
              <a:t> ]</a:t>
            </a:r>
            <a:r>
              <a:rPr lang="en-US" altLang="ja-JP" baseline="-25000"/>
              <a:t> </a:t>
            </a:r>
          </a:p>
        </p:txBody>
      </p:sp>
      <p:grpSp>
        <p:nvGrpSpPr>
          <p:cNvPr id="608269" name="Group 13"/>
          <p:cNvGrpSpPr>
            <a:grpSpLocks/>
          </p:cNvGrpSpPr>
          <p:nvPr/>
        </p:nvGrpSpPr>
        <p:grpSpPr bwMode="auto">
          <a:xfrm>
            <a:off x="152400" y="2971800"/>
            <a:ext cx="4267200" cy="3414713"/>
            <a:chOff x="96" y="1872"/>
            <a:chExt cx="2688" cy="2151"/>
          </a:xfrm>
        </p:grpSpPr>
        <p:sp>
          <p:nvSpPr>
            <p:cNvPr id="95240" name="Rectangle 10"/>
            <p:cNvSpPr>
              <a:spLocks noChangeArrowheads="1"/>
            </p:cNvSpPr>
            <p:nvPr/>
          </p:nvSpPr>
          <p:spPr bwMode="auto">
            <a:xfrm>
              <a:off x="96" y="1872"/>
              <a:ext cx="2688" cy="124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&lt;</a:t>
              </a:r>
              <a:r>
                <a:rPr lang="en-US" altLang="ja-JP" sz="2800"/>
                <a:t>Exp&gt; </a:t>
              </a:r>
              <a:r>
                <a:rPr lang="ja-JP" altLang="en-US" sz="2800"/>
                <a:t>のコード </a:t>
              </a:r>
              <a:r>
                <a:rPr lang="ja-JP" altLang="en-US" sz="2400"/>
                <a:t>(右辺値)</a:t>
              </a:r>
            </a:p>
            <a:p>
              <a:pPr eaLnBrk="1" hangingPunct="1">
                <a:spcBef>
                  <a:spcPct val="0"/>
                </a:spcBef>
                <a:buClrTx/>
                <a:buSzTx/>
                <a:buFontTx/>
                <a:buNone/>
              </a:pPr>
              <a:r>
                <a:rPr lang="en-US" altLang="ja-JP" sz="2800"/>
                <a:t>       BEQ (L1)</a:t>
              </a:r>
              <a:endParaRPr lang="ja-JP" altLang="en-US" sz="2800"/>
            </a:p>
            <a:p>
              <a:pPr eaLnBrk="1" hangingPunct="1">
                <a:spcBef>
                  <a:spcPct val="0"/>
                </a:spcBef>
                <a:buClrTx/>
                <a:buSzTx/>
                <a:buFontTx/>
                <a:buNone/>
              </a:pPr>
              <a:r>
                <a:rPr lang="en-US" altLang="ja-JP" sz="2800"/>
                <a:t>        &lt;St&gt;</a:t>
              </a:r>
              <a:r>
                <a:rPr lang="en-US" altLang="ja-JP" sz="2800" baseline="-25000"/>
                <a:t>1</a:t>
              </a:r>
              <a:r>
                <a:rPr lang="en-US" altLang="ja-JP" sz="2800"/>
                <a:t> </a:t>
              </a:r>
              <a:r>
                <a:rPr lang="ja-JP" altLang="en-US" sz="2800"/>
                <a:t>のコード</a:t>
              </a:r>
            </a:p>
            <a:p>
              <a:pPr eaLnBrk="1" hangingPunct="1">
                <a:spcBef>
                  <a:spcPct val="0"/>
                </a:spcBef>
                <a:buClrTx/>
                <a:buSzTx/>
                <a:buFontTx/>
                <a:buNone/>
              </a:pPr>
              <a:r>
                <a:rPr lang="ja-JP" altLang="en-US" sz="2800"/>
                <a:t>(</a:t>
              </a:r>
              <a:r>
                <a:rPr lang="en-US" altLang="ja-JP" sz="2800"/>
                <a:t>L1)</a:t>
              </a:r>
            </a:p>
          </p:txBody>
        </p:sp>
        <p:sp>
          <p:nvSpPr>
            <p:cNvPr id="95241" name="Text Box 11"/>
            <p:cNvSpPr txBox="1">
              <a:spLocks noChangeArrowheads="1"/>
            </p:cNvSpPr>
            <p:nvPr/>
          </p:nvSpPr>
          <p:spPr bwMode="auto">
            <a:xfrm>
              <a:off x="816" y="3696"/>
              <a:ext cx="113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else </a:t>
              </a:r>
              <a:r>
                <a:rPr lang="ja-JP" altLang="en-US" sz="2800"/>
                <a:t>節無し</a:t>
              </a:r>
            </a:p>
          </p:txBody>
        </p:sp>
      </p:grpSp>
      <p:grpSp>
        <p:nvGrpSpPr>
          <p:cNvPr id="608270" name="Group 14"/>
          <p:cNvGrpSpPr>
            <a:grpSpLocks/>
          </p:cNvGrpSpPr>
          <p:nvPr/>
        </p:nvGrpSpPr>
        <p:grpSpPr bwMode="auto">
          <a:xfrm>
            <a:off x="4572000" y="2971800"/>
            <a:ext cx="4267200" cy="3414713"/>
            <a:chOff x="2880" y="1872"/>
            <a:chExt cx="2688" cy="2151"/>
          </a:xfrm>
        </p:grpSpPr>
        <p:sp>
          <p:nvSpPr>
            <p:cNvPr id="95238" name="Rectangle 4"/>
            <p:cNvSpPr>
              <a:spLocks noChangeArrowheads="1"/>
            </p:cNvSpPr>
            <p:nvPr/>
          </p:nvSpPr>
          <p:spPr bwMode="auto">
            <a:xfrm>
              <a:off x="2880" y="1872"/>
              <a:ext cx="2688" cy="1776"/>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       &lt;</a:t>
              </a:r>
              <a:r>
                <a:rPr lang="en-US" altLang="ja-JP" sz="2800"/>
                <a:t>Exp&gt; </a:t>
              </a:r>
              <a:r>
                <a:rPr lang="ja-JP" altLang="en-US" sz="2800"/>
                <a:t>のコード </a:t>
              </a:r>
              <a:r>
                <a:rPr lang="ja-JP" altLang="en-US" sz="2400"/>
                <a:t>(右辺値)</a:t>
              </a:r>
            </a:p>
            <a:p>
              <a:pPr eaLnBrk="1" hangingPunct="1">
                <a:spcBef>
                  <a:spcPct val="0"/>
                </a:spcBef>
                <a:buClrTx/>
                <a:buSzTx/>
                <a:buFontTx/>
                <a:buNone/>
              </a:pPr>
              <a:r>
                <a:rPr lang="en-US" altLang="ja-JP" sz="2800"/>
                <a:t>       BEQ (L1)</a:t>
              </a:r>
              <a:endParaRPr lang="ja-JP" altLang="en-US" sz="2800"/>
            </a:p>
            <a:p>
              <a:pPr eaLnBrk="1" hangingPunct="1">
                <a:spcBef>
                  <a:spcPct val="0"/>
                </a:spcBef>
                <a:buClrTx/>
                <a:buSzTx/>
                <a:buFontTx/>
                <a:buNone/>
              </a:pPr>
              <a:r>
                <a:rPr lang="en-US" altLang="ja-JP" sz="2800"/>
                <a:t>        &lt;St&gt;</a:t>
              </a:r>
              <a:r>
                <a:rPr lang="en-US" altLang="ja-JP" sz="2800" baseline="-25000"/>
                <a:t>1</a:t>
              </a:r>
              <a:r>
                <a:rPr lang="en-US" altLang="ja-JP" sz="2800"/>
                <a:t> </a:t>
              </a:r>
              <a:r>
                <a:rPr lang="ja-JP" altLang="en-US" sz="2800"/>
                <a:t>のコード</a:t>
              </a:r>
            </a:p>
            <a:p>
              <a:pPr eaLnBrk="1" hangingPunct="1">
                <a:spcBef>
                  <a:spcPct val="0"/>
                </a:spcBef>
                <a:buClrTx/>
                <a:buSzTx/>
                <a:buFontTx/>
                <a:buNone/>
              </a:pPr>
              <a:r>
                <a:rPr lang="ja-JP" altLang="en-US" sz="2800"/>
                <a:t>       </a:t>
              </a:r>
              <a:r>
                <a:rPr lang="en-US" altLang="ja-JP" sz="2800"/>
                <a:t>JUMP (L2)</a:t>
              </a:r>
            </a:p>
            <a:p>
              <a:pPr eaLnBrk="1" hangingPunct="1">
                <a:spcBef>
                  <a:spcPct val="0"/>
                </a:spcBef>
                <a:buClrTx/>
                <a:buSzTx/>
                <a:buFontTx/>
                <a:buNone/>
              </a:pPr>
              <a:r>
                <a:rPr lang="en-US" altLang="ja-JP" sz="2800"/>
                <a:t>(L1)  &lt;St&gt;</a:t>
              </a:r>
              <a:r>
                <a:rPr lang="en-US" altLang="ja-JP" sz="2800" baseline="-25000"/>
                <a:t>2</a:t>
              </a:r>
              <a:r>
                <a:rPr lang="en-US" altLang="ja-JP" sz="2800"/>
                <a:t> </a:t>
              </a:r>
              <a:r>
                <a:rPr lang="ja-JP" altLang="en-US" sz="2800"/>
                <a:t>のコード</a:t>
              </a:r>
              <a:endParaRPr lang="en-US" altLang="ja-JP" sz="2800"/>
            </a:p>
            <a:p>
              <a:pPr eaLnBrk="1" hangingPunct="1">
                <a:spcBef>
                  <a:spcPct val="0"/>
                </a:spcBef>
                <a:buClrTx/>
                <a:buSzTx/>
                <a:buFontTx/>
                <a:buNone/>
              </a:pPr>
              <a:r>
                <a:rPr lang="ja-JP" altLang="en-US" sz="2800"/>
                <a:t>(</a:t>
              </a:r>
              <a:r>
                <a:rPr lang="en-US" altLang="ja-JP" sz="2800"/>
                <a:t>L2)</a:t>
              </a:r>
            </a:p>
          </p:txBody>
        </p:sp>
        <p:sp>
          <p:nvSpPr>
            <p:cNvPr id="95239" name="Text Box 12"/>
            <p:cNvSpPr txBox="1">
              <a:spLocks noChangeArrowheads="1"/>
            </p:cNvSpPr>
            <p:nvPr/>
          </p:nvSpPr>
          <p:spPr bwMode="auto">
            <a:xfrm>
              <a:off x="3600" y="3696"/>
              <a:ext cx="11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else </a:t>
              </a:r>
              <a:r>
                <a:rPr lang="ja-JP" altLang="en-US" sz="2800"/>
                <a:t>節有り</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08269"/>
                                        </p:tgtEl>
                                        <p:attrNameLst>
                                          <p:attrName>style.visibility</p:attrName>
                                        </p:attrNameLst>
                                      </p:cBhvr>
                                      <p:to>
                                        <p:strVal val="visible"/>
                                      </p:to>
                                    </p:set>
                                    <p:animEffect transition="in" filter="checkerboard(across)">
                                      <p:cBhvr>
                                        <p:cTn id="7" dur="500"/>
                                        <p:tgtEl>
                                          <p:spTgt spid="6082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08270"/>
                                        </p:tgtEl>
                                        <p:attrNameLst>
                                          <p:attrName>style.visibility</p:attrName>
                                        </p:attrNameLst>
                                      </p:cBhvr>
                                      <p:to>
                                        <p:strVal val="visible"/>
                                      </p:to>
                                    </p:set>
                                    <p:animEffect transition="in" filter="checkerboard(across)">
                                      <p:cBhvr>
                                        <p:cTn id="12" dur="500"/>
                                        <p:tgtEl>
                                          <p:spTgt spid="608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do-while </a:t>
            </a:r>
            <a:r>
              <a:rPr lang="ja-JP" altLang="en-US">
                <a:effectLst/>
              </a:rPr>
              <a:t>文のアセンブラコード</a:t>
            </a:r>
          </a:p>
        </p:txBody>
      </p:sp>
      <p:sp>
        <p:nvSpPr>
          <p:cNvPr id="96259" name="Text Box 3"/>
          <p:cNvSpPr txBox="1">
            <a:spLocks noChangeArrowheads="1"/>
          </p:cNvSpPr>
          <p:nvPr/>
        </p:nvSpPr>
        <p:spPr bwMode="auto">
          <a:xfrm>
            <a:off x="685800" y="1752600"/>
            <a:ext cx="83518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&lt;Do_St&gt; ::= “do” &lt;St&gt; “while” “(” &lt;Exp&gt; “)” “;”</a:t>
            </a:r>
            <a:endParaRPr lang="en-US" altLang="ja-JP" baseline="-25000"/>
          </a:p>
        </p:txBody>
      </p:sp>
      <p:sp>
        <p:nvSpPr>
          <p:cNvPr id="613380" name="Rectangle 4"/>
          <p:cNvSpPr>
            <a:spLocks noChangeArrowheads="1"/>
          </p:cNvSpPr>
          <p:nvPr/>
        </p:nvSpPr>
        <p:spPr bwMode="auto">
          <a:xfrm>
            <a:off x="1905000" y="2895600"/>
            <a:ext cx="4724400" cy="167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a:t>(L)   &lt;St&gt; </a:t>
            </a:r>
            <a:r>
              <a:rPr lang="ja-JP" altLang="en-US" sz="2800"/>
              <a:t>のコード</a:t>
            </a:r>
          </a:p>
          <a:p>
            <a:pPr eaLnBrk="1" hangingPunct="1">
              <a:spcBef>
                <a:spcPct val="0"/>
              </a:spcBef>
              <a:buClrTx/>
              <a:buSzTx/>
              <a:buFontTx/>
              <a:buNone/>
            </a:pPr>
            <a:r>
              <a:rPr lang="ja-JP" altLang="en-US" sz="2800"/>
              <a:t>        &lt;</a:t>
            </a:r>
            <a:r>
              <a:rPr lang="en-US" altLang="ja-JP" sz="2800"/>
              <a:t>Exp&gt; </a:t>
            </a:r>
            <a:r>
              <a:rPr lang="ja-JP" altLang="en-US" sz="2800"/>
              <a:t>のコード </a:t>
            </a:r>
            <a:r>
              <a:rPr lang="ja-JP" altLang="en-US" sz="2400"/>
              <a:t>(右辺値)</a:t>
            </a:r>
            <a:endParaRPr lang="ja-JP" altLang="en-US" sz="2800"/>
          </a:p>
          <a:p>
            <a:pPr eaLnBrk="1" hangingPunct="1">
              <a:spcBef>
                <a:spcPct val="0"/>
              </a:spcBef>
              <a:buClrTx/>
              <a:buSzTx/>
              <a:buFontTx/>
              <a:buNone/>
            </a:pPr>
            <a:r>
              <a:rPr lang="ja-JP" altLang="en-US" sz="2800"/>
              <a:t>        </a:t>
            </a:r>
            <a:r>
              <a:rPr lang="en-US" altLang="ja-JP" sz="2800"/>
              <a:t>BNE (L)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3380"/>
                                        </p:tgtEl>
                                        <p:attrNameLst>
                                          <p:attrName>style.visibility</p:attrName>
                                        </p:attrNameLst>
                                      </p:cBhvr>
                                      <p:to>
                                        <p:strVal val="visible"/>
                                      </p:to>
                                    </p:set>
                                    <p:animEffect transition="in" filter="checkerboard(across)">
                                      <p:cBhvr>
                                        <p:cTn id="7" dur="500"/>
                                        <p:tgtEl>
                                          <p:spTgt spid="613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380" grpId="0" animBg="1"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1066800" y="304800"/>
            <a:ext cx="7620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effectLst/>
              </a:rPr>
              <a:t>for </a:t>
            </a:r>
            <a:r>
              <a:rPr lang="ja-JP" altLang="en-US" dirty="0">
                <a:effectLst/>
              </a:rPr>
              <a:t>文のアセンブラコード</a:t>
            </a:r>
            <a:endParaRPr lang="ja-JP" altLang="en-US" sz="3200" dirty="0">
              <a:effectLst/>
            </a:endParaRPr>
          </a:p>
        </p:txBody>
      </p:sp>
      <p:sp>
        <p:nvSpPr>
          <p:cNvPr id="74755" name="Text Box 3"/>
          <p:cNvSpPr txBox="1">
            <a:spLocks noChangeArrowheads="1"/>
          </p:cNvSpPr>
          <p:nvPr/>
        </p:nvSpPr>
        <p:spPr bwMode="auto">
          <a:xfrm>
            <a:off x="381000" y="990600"/>
            <a:ext cx="85344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&lt;</a:t>
            </a:r>
            <a:r>
              <a:rPr lang="en-US" altLang="ja-JP" sz="2800" dirty="0" err="1"/>
              <a:t>For_St</a:t>
            </a:r>
            <a:r>
              <a:rPr lang="en-US" altLang="ja-JP" sz="2800" dirty="0"/>
              <a:t>&gt; ::= “for” </a:t>
            </a:r>
          </a:p>
          <a:p>
            <a:pPr eaLnBrk="1" hangingPunct="1">
              <a:spcBef>
                <a:spcPct val="0"/>
              </a:spcBef>
              <a:buClrTx/>
              <a:buSzTx/>
              <a:buFontTx/>
              <a:buNone/>
            </a:pPr>
            <a:r>
              <a:rPr lang="en-US" altLang="ja-JP" sz="2800" dirty="0"/>
              <a:t>                    “(” </a:t>
            </a:r>
            <a:r>
              <a:rPr lang="en-US" altLang="ja-JP"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t> “;”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t> “;”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t> “)” &lt;St&gt;</a:t>
            </a:r>
            <a:endParaRPr lang="en-US" altLang="ja-JP" sz="2800" baseline="-25000" dirty="0"/>
          </a:p>
        </p:txBody>
      </p:sp>
      <p:sp>
        <p:nvSpPr>
          <p:cNvPr id="614404" name="Rectangle 4"/>
          <p:cNvSpPr>
            <a:spLocks noChangeArrowheads="1"/>
          </p:cNvSpPr>
          <p:nvPr/>
        </p:nvSpPr>
        <p:spPr bwMode="auto">
          <a:xfrm>
            <a:off x="1905000" y="1981200"/>
            <a:ext cx="48768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dirty="0"/>
              <a:t>        </a:t>
            </a:r>
            <a:r>
              <a:rPr lang="ja-JP" altLang="en-US" sz="2800" dirty="0">
                <a:solidFill>
                  <a:srgbClr val="FFCCFF"/>
                </a:solidFill>
              </a:rPr>
              <a:t>&lt;</a:t>
            </a:r>
            <a:r>
              <a:rPr lang="en-US" altLang="ja-JP" sz="2800" dirty="0" err="1">
                <a:solidFill>
                  <a:srgbClr val="FFCCFF"/>
                </a:solidFill>
              </a:rPr>
              <a:t>Exp</a:t>
            </a:r>
            <a:r>
              <a:rPr lang="en-US" altLang="ja-JP" sz="2800" dirty="0">
                <a:solidFill>
                  <a:srgbClr val="FFCCFF"/>
                </a:solidFill>
              </a:rPr>
              <a:t>&gt;</a:t>
            </a:r>
            <a:r>
              <a:rPr lang="en-US" altLang="ja-JP" sz="2800" baseline="-25000" dirty="0">
                <a:solidFill>
                  <a:srgbClr val="FFCCFF"/>
                </a:solidFill>
              </a:rPr>
              <a:t>1</a:t>
            </a:r>
            <a:r>
              <a:rPr lang="en-US" altLang="ja-JP" sz="2800" dirty="0">
                <a:solidFill>
                  <a:srgbClr val="FFCCFF"/>
                </a:solidFill>
              </a:rPr>
              <a:t> </a:t>
            </a:r>
            <a:r>
              <a:rPr lang="ja-JP" altLang="en-US" sz="2800" dirty="0">
                <a:solidFill>
                  <a:srgbClr val="FFCCFF"/>
                </a:solidFill>
              </a:rPr>
              <a:t>のコード </a:t>
            </a:r>
            <a:r>
              <a:rPr lang="ja-JP" altLang="en-US" sz="2400" dirty="0">
                <a:solidFill>
                  <a:srgbClr val="FFCCFF"/>
                </a:solidFill>
              </a:rPr>
              <a:t>(右辺値)</a:t>
            </a:r>
          </a:p>
          <a:p>
            <a:pPr eaLnBrk="1" hangingPunct="1">
              <a:spcBef>
                <a:spcPct val="0"/>
              </a:spcBef>
              <a:buClrTx/>
              <a:buSzTx/>
              <a:buFontTx/>
              <a:buNone/>
            </a:pPr>
            <a:r>
              <a:rPr lang="ja-JP" altLang="en-US" sz="2800" dirty="0">
                <a:solidFill>
                  <a:srgbClr val="FF99FF"/>
                </a:solidFill>
              </a:rPr>
              <a:t>        </a:t>
            </a:r>
            <a:r>
              <a:rPr lang="en-US" altLang="ja-JP" sz="2800" dirty="0">
                <a:solidFill>
                  <a:srgbClr val="FFCCFF"/>
                </a:solidFill>
              </a:rPr>
              <a:t>REMOVE</a:t>
            </a:r>
          </a:p>
          <a:p>
            <a:pPr eaLnBrk="1" hangingPunct="1">
              <a:spcBef>
                <a:spcPct val="0"/>
              </a:spcBef>
              <a:buClrTx/>
              <a:buSzTx/>
              <a:buFontTx/>
              <a:buNone/>
            </a:pPr>
            <a:r>
              <a:rPr lang="ja-JP" altLang="en-US" sz="2800" dirty="0">
                <a:solidFill>
                  <a:srgbClr val="CCFF99"/>
                </a:solidFill>
              </a:rPr>
              <a:t>(</a:t>
            </a:r>
            <a:r>
              <a:rPr lang="en-US" altLang="ja-JP" sz="2800" dirty="0">
                <a:solidFill>
                  <a:srgbClr val="CCFF99"/>
                </a:solidFill>
              </a:rPr>
              <a:t>L1)</a:t>
            </a:r>
            <a:r>
              <a:rPr lang="en-US" altLang="ja-JP" sz="2800" dirty="0"/>
              <a:t> </a:t>
            </a:r>
            <a:r>
              <a:rPr lang="en-US" altLang="ja-JP" sz="2800" dirty="0">
                <a:solidFill>
                  <a:srgbClr val="FFFF99"/>
                </a:solidFill>
              </a:rPr>
              <a:t>&lt;</a:t>
            </a:r>
            <a:r>
              <a:rPr lang="en-US" altLang="ja-JP" sz="2800" dirty="0" err="1">
                <a:solidFill>
                  <a:srgbClr val="FFFF99"/>
                </a:solidFill>
              </a:rPr>
              <a:t>Exp</a:t>
            </a:r>
            <a:r>
              <a:rPr lang="en-US" altLang="ja-JP" sz="2800" dirty="0">
                <a:solidFill>
                  <a:srgbClr val="FFFF99"/>
                </a:solidFill>
              </a:rPr>
              <a:t>&gt;</a:t>
            </a:r>
            <a:r>
              <a:rPr lang="en-US" altLang="ja-JP" sz="2800" baseline="-25000" dirty="0">
                <a:solidFill>
                  <a:srgbClr val="FFFF99"/>
                </a:solidFill>
              </a:rPr>
              <a:t>2</a:t>
            </a:r>
            <a:r>
              <a:rPr lang="en-US" altLang="ja-JP" sz="2800" dirty="0">
                <a:solidFill>
                  <a:srgbClr val="FFFF99"/>
                </a:solidFill>
              </a:rPr>
              <a:t> </a:t>
            </a:r>
            <a:r>
              <a:rPr lang="ja-JP" altLang="en-US" sz="2800" dirty="0">
                <a:solidFill>
                  <a:srgbClr val="FFFF99"/>
                </a:solidFill>
              </a:rPr>
              <a:t>のコード </a:t>
            </a:r>
            <a:r>
              <a:rPr lang="ja-JP" altLang="en-US" sz="2400" dirty="0">
                <a:solidFill>
                  <a:srgbClr val="FFFF99"/>
                </a:solidFill>
              </a:rPr>
              <a:t>(右辺値)</a:t>
            </a:r>
            <a:endParaRPr lang="ja-JP" altLang="en-US" sz="2800" dirty="0">
              <a:solidFill>
                <a:srgbClr val="FFFF99"/>
              </a:solidFill>
            </a:endParaRPr>
          </a:p>
          <a:p>
            <a:pPr eaLnBrk="1" hangingPunct="1">
              <a:spcBef>
                <a:spcPct val="0"/>
              </a:spcBef>
              <a:buClrTx/>
              <a:buSzTx/>
              <a:buFontTx/>
              <a:buNone/>
            </a:pPr>
            <a:r>
              <a:rPr lang="en-US" altLang="ja-JP" sz="2800" dirty="0">
                <a:solidFill>
                  <a:srgbClr val="FFFF99"/>
                </a:solidFill>
              </a:rPr>
              <a:t>        BEQ</a:t>
            </a:r>
            <a:r>
              <a:rPr lang="ja-JP" altLang="en-US" sz="2800" dirty="0">
                <a:solidFill>
                  <a:srgbClr val="FFFF99"/>
                </a:solidFill>
              </a:rPr>
              <a:t>   (</a:t>
            </a:r>
            <a:r>
              <a:rPr lang="en-US" altLang="ja-JP" sz="2800" dirty="0">
                <a:solidFill>
                  <a:srgbClr val="FFFF99"/>
                </a:solidFill>
              </a:rPr>
              <a:t>L4)</a:t>
            </a:r>
          </a:p>
          <a:p>
            <a:pPr eaLnBrk="1" hangingPunct="1">
              <a:spcBef>
                <a:spcPct val="0"/>
              </a:spcBef>
              <a:buClrTx/>
              <a:buSzTx/>
              <a:buFontTx/>
              <a:buNone/>
            </a:pPr>
            <a:r>
              <a:rPr lang="ja-JP" altLang="en-US" sz="2800" dirty="0">
                <a:solidFill>
                  <a:srgbClr val="FFFF99"/>
                </a:solidFill>
              </a:rPr>
              <a:t>        </a:t>
            </a:r>
            <a:r>
              <a:rPr lang="en-US" altLang="ja-JP" sz="2800" dirty="0">
                <a:solidFill>
                  <a:srgbClr val="FFFF99"/>
                </a:solidFill>
              </a:rPr>
              <a:t>JUMP (L3)</a:t>
            </a:r>
          </a:p>
          <a:p>
            <a:pPr eaLnBrk="1" hangingPunct="1">
              <a:spcBef>
                <a:spcPct val="0"/>
              </a:spcBef>
              <a:buClrTx/>
              <a:buSzTx/>
              <a:buFontTx/>
              <a:buNone/>
            </a:pPr>
            <a:r>
              <a:rPr lang="en-US" altLang="ja-JP" sz="2800" dirty="0"/>
              <a:t>(L2) </a:t>
            </a:r>
            <a:r>
              <a:rPr lang="en-US" altLang="ja-JP" sz="2800" dirty="0">
                <a:solidFill>
                  <a:srgbClr val="CCFF99"/>
                </a:solidFill>
              </a:rPr>
              <a:t>&lt;</a:t>
            </a:r>
            <a:r>
              <a:rPr lang="en-US" altLang="ja-JP" sz="2800" dirty="0" err="1">
                <a:solidFill>
                  <a:srgbClr val="CCFF99"/>
                </a:solidFill>
              </a:rPr>
              <a:t>Exp</a:t>
            </a:r>
            <a:r>
              <a:rPr lang="en-US" altLang="ja-JP" sz="2800" dirty="0">
                <a:solidFill>
                  <a:srgbClr val="CCFF99"/>
                </a:solidFill>
              </a:rPr>
              <a:t>&gt;</a:t>
            </a:r>
            <a:r>
              <a:rPr lang="en-US" altLang="ja-JP" sz="2800" baseline="-25000" dirty="0">
                <a:solidFill>
                  <a:srgbClr val="CCFF99"/>
                </a:solidFill>
              </a:rPr>
              <a:t>3</a:t>
            </a:r>
            <a:r>
              <a:rPr lang="en-US" altLang="ja-JP" sz="2800" dirty="0">
                <a:solidFill>
                  <a:srgbClr val="CCFF99"/>
                </a:solidFill>
              </a:rPr>
              <a:t> </a:t>
            </a:r>
            <a:r>
              <a:rPr lang="ja-JP" altLang="en-US" sz="2800" dirty="0">
                <a:solidFill>
                  <a:srgbClr val="CCFF99"/>
                </a:solidFill>
              </a:rPr>
              <a:t>のコード </a:t>
            </a:r>
            <a:r>
              <a:rPr lang="ja-JP" altLang="en-US" sz="2400" dirty="0">
                <a:solidFill>
                  <a:srgbClr val="CCFF99"/>
                </a:solidFill>
              </a:rPr>
              <a:t>(右辺値)</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REMOVE</a:t>
            </a:r>
          </a:p>
          <a:p>
            <a:pPr eaLnBrk="1" hangingPunct="1">
              <a:spcBef>
                <a:spcPct val="0"/>
              </a:spcBef>
              <a:buClrTx/>
              <a:buSzTx/>
              <a:buFontTx/>
              <a:buNone/>
            </a:pPr>
            <a:r>
              <a:rPr lang="ja-JP" altLang="en-US" sz="2800" dirty="0">
                <a:solidFill>
                  <a:srgbClr val="CCFF99"/>
                </a:solidFill>
              </a:rPr>
              <a:t>        </a:t>
            </a:r>
            <a:r>
              <a:rPr lang="en-US" altLang="ja-JP" sz="2800" dirty="0">
                <a:solidFill>
                  <a:srgbClr val="CCFF99"/>
                </a:solidFill>
              </a:rPr>
              <a:t>JUMP (L1)</a:t>
            </a:r>
          </a:p>
          <a:p>
            <a:pPr eaLnBrk="1" hangingPunct="1">
              <a:spcBef>
                <a:spcPct val="0"/>
              </a:spcBef>
              <a:buClrTx/>
              <a:buSzTx/>
              <a:buFontTx/>
              <a:buNone/>
            </a:pPr>
            <a:r>
              <a:rPr lang="en-US" altLang="ja-JP" sz="2800" dirty="0">
                <a:solidFill>
                  <a:srgbClr val="FFFF99"/>
                </a:solidFill>
              </a:rPr>
              <a:t>(L3)</a:t>
            </a:r>
            <a:r>
              <a:rPr lang="en-US" altLang="ja-JP" sz="2800" dirty="0"/>
              <a:t> &lt;St&gt; </a:t>
            </a:r>
            <a:r>
              <a:rPr lang="ja-JP" altLang="en-US" sz="2800" dirty="0"/>
              <a:t>のコード</a:t>
            </a:r>
          </a:p>
          <a:p>
            <a:pPr eaLnBrk="1" hangingPunct="1">
              <a:spcBef>
                <a:spcPct val="0"/>
              </a:spcBef>
              <a:buClrTx/>
              <a:buSzTx/>
              <a:buFontTx/>
              <a:buNone/>
            </a:pPr>
            <a:r>
              <a:rPr lang="ja-JP" altLang="en-US" sz="2800" dirty="0"/>
              <a:t>        </a:t>
            </a:r>
            <a:r>
              <a:rPr lang="en-US" altLang="ja-JP" sz="2800" dirty="0"/>
              <a:t>JUMP (L2)</a:t>
            </a:r>
          </a:p>
          <a:p>
            <a:pPr eaLnBrk="1" hangingPunct="1">
              <a:spcBef>
                <a:spcPct val="0"/>
              </a:spcBef>
              <a:buClrTx/>
              <a:buSzTx/>
              <a:buFontTx/>
              <a:buNone/>
            </a:pPr>
            <a:r>
              <a:rPr lang="en-US" altLang="ja-JP" sz="2800" dirty="0">
                <a:solidFill>
                  <a:srgbClr val="FFFF99"/>
                </a:solidFill>
              </a:rPr>
              <a:t>(L4)</a:t>
            </a:r>
          </a:p>
        </p:txBody>
      </p:sp>
    </p:spTree>
    <p:extLst>
      <p:ext uri="{BB962C8B-B14F-4D97-AF65-F5344CB8AC3E}">
        <p14:creationId xmlns:p14="http://schemas.microsoft.com/office/powerpoint/2010/main" val="4003550959"/>
      </p:ext>
    </p:extLst>
  </p:cSld>
  <p:clrMapOvr>
    <a:masterClrMapping/>
  </p:clrMapOvr>
</p:sld>
</file>

<file path=ppt/theme/theme1.xml><?xml version="1.0" encoding="utf-8"?>
<a:theme xmlns:a="http://schemas.openxmlformats.org/drawingml/2006/main" name="2_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17147</TotalTime>
  <Words>16942</Words>
  <Application>Microsoft Office PowerPoint</Application>
  <PresentationFormat>画面に合わせる (4:3)</PresentationFormat>
  <Paragraphs>4135</Paragraphs>
  <Slides>108</Slides>
  <Notes>108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108</vt:i4>
      </vt:variant>
    </vt:vector>
  </HeadingPairs>
  <TitlesOfParts>
    <vt:vector size="114" baseType="lpstr">
      <vt:lpstr>游ゴシック</vt:lpstr>
      <vt:lpstr>Arial</vt:lpstr>
      <vt:lpstr>Tahoma</vt:lpstr>
      <vt:lpstr>Times New Roman</vt:lpstr>
      <vt:lpstr>Wingdings</vt:lpstr>
      <vt:lpstr>2_Shimmer</vt:lpstr>
      <vt:lpstr>コンパイラ</vt:lpstr>
      <vt:lpstr>コンパイラの構造</vt:lpstr>
      <vt:lpstr>処理の流れ 情報システムプロジェクトIの場合</vt:lpstr>
      <vt:lpstr>スタックマシン (stack machine)</vt:lpstr>
      <vt:lpstr>スタックマシン (stack machine)</vt:lpstr>
      <vt:lpstr>Iseg と Program Counter</vt:lpstr>
      <vt:lpstr>Dseg</vt:lpstr>
      <vt:lpstr>Stack</vt:lpstr>
      <vt:lpstr>Stack, Dseg操作命令</vt:lpstr>
      <vt:lpstr>数値 → Stack PUSHI 命令</vt:lpstr>
      <vt:lpstr>Dseg → Stack PUSH 命令</vt:lpstr>
      <vt:lpstr>Dseg → Stack LOAD 命令</vt:lpstr>
      <vt:lpstr>Dseg → Stack LOAD 命令</vt:lpstr>
      <vt:lpstr>Stack → 削除 REMOVE 命令</vt:lpstr>
      <vt:lpstr>Stack → Dseg POP 命令</vt:lpstr>
      <vt:lpstr>Stack → Dseg ASSGN 命令</vt:lpstr>
      <vt:lpstr>Stack → Dseg ASSGN 命令</vt:lpstr>
      <vt:lpstr>Dseg の読み書き</vt:lpstr>
      <vt:lpstr>Dseg からの読み込み PUSH と PUSHI+LOAD</vt:lpstr>
      <vt:lpstr>Dseg からの読み込み PUSH と PUSHI+LOAD</vt:lpstr>
      <vt:lpstr>Dseg からの読み込み PUSH と PUSHI+LOAD</vt:lpstr>
      <vt:lpstr>Dseg からの読み込み PUSH と PUSHI+LOAD</vt:lpstr>
      <vt:lpstr>Dseg への書き込み POP と PUSHI+ASSGN</vt:lpstr>
      <vt:lpstr>Dseg への書き込み POP と PUSHI+ASSGN</vt:lpstr>
      <vt:lpstr>Dseg への書き込み POP と PUSHI+ASSGN</vt:lpstr>
      <vt:lpstr>Dseg への書き込み POP と PUSHI+ASSGN</vt:lpstr>
      <vt:lpstr>Dseg への書き込み POP と PUSHI+ASSGN</vt:lpstr>
      <vt:lpstr>Dseg への書き込み POP と PUSHI+ASSGN</vt:lpstr>
      <vt:lpstr>Dseg への書き込み POP と PUSHI+ASSGN</vt:lpstr>
      <vt:lpstr>Dseg の読み書き</vt:lpstr>
      <vt:lpstr>入出力命令</vt:lpstr>
      <vt:lpstr>入出力命令</vt:lpstr>
      <vt:lpstr>入出力命令</vt:lpstr>
      <vt:lpstr>入出力命令</vt:lpstr>
      <vt:lpstr>入出力命令</vt:lpstr>
      <vt:lpstr>演算命令</vt:lpstr>
      <vt:lpstr>演算命令</vt:lpstr>
      <vt:lpstr>逆ポーランド記法, 後置記法</vt:lpstr>
      <vt:lpstr>逆ポーランド記法の利点</vt:lpstr>
      <vt:lpstr>演算のアセンブラコード</vt:lpstr>
      <vt:lpstr>演算のアセンブラコード</vt:lpstr>
      <vt:lpstr>論理演算命令</vt:lpstr>
      <vt:lpstr>演算命令</vt:lpstr>
      <vt:lpstr>ジャンプ命令</vt:lpstr>
      <vt:lpstr>ジャンプ命令</vt:lpstr>
      <vt:lpstr>Program Counter の動作</vt:lpstr>
      <vt:lpstr>無条件ジャンプ</vt:lpstr>
      <vt:lpstr>条件付ジャンプ</vt:lpstr>
      <vt:lpstr>条件付ジャンプ</vt:lpstr>
      <vt:lpstr>比較 COMP命令</vt:lpstr>
      <vt:lpstr>比較命令</vt:lpstr>
      <vt:lpstr>COPY 命令</vt:lpstr>
      <vt:lpstr>INC 命令, DEC 命令</vt:lpstr>
      <vt:lpstr>変数の番地</vt:lpstr>
      <vt:lpstr>変数の番地</vt:lpstr>
      <vt:lpstr>PowerPoint プレゼンテーション</vt:lpstr>
      <vt:lpstr>配列</vt:lpstr>
      <vt:lpstr>配列</vt:lpstr>
      <vt:lpstr>PowerPoint プレゼンテーション</vt:lpstr>
      <vt:lpstr>データ参照</vt:lpstr>
      <vt:lpstr>代入のアセンブラコード</vt:lpstr>
      <vt:lpstr>代入のアセンブラコード</vt:lpstr>
      <vt:lpstr>条件式のアセンブラコード</vt:lpstr>
      <vt:lpstr>条件式のアセンブラコード</vt:lpstr>
      <vt:lpstr>条件式のアセンブラコード</vt:lpstr>
      <vt:lpstr>条件式のアセンブラコード</vt:lpstr>
      <vt:lpstr>条件式のアセンブラコード (EQ 命令がある場合)</vt:lpstr>
      <vt:lpstr>if 文(else節無し)の アセンブラコード</vt:lpstr>
      <vt:lpstr>if 文のアセンブラコード</vt:lpstr>
      <vt:lpstr>if 文のアセンブラコード</vt:lpstr>
      <vt:lpstr>if 文のアセンブラコード</vt:lpstr>
      <vt:lpstr>while 文のアセンブラコード</vt:lpstr>
      <vt:lpstr>while 文のアセンブラコード</vt:lpstr>
      <vt:lpstr>while 文のアセンブラコード</vt:lpstr>
      <vt:lpstr>while 文のアセンブラコード</vt:lpstr>
      <vt:lpstr>if 文(else節無し) と while 文</vt:lpstr>
      <vt:lpstr>for 文のアセンブラコード</vt:lpstr>
      <vt:lpstr>for 文のアセンブラコード</vt:lpstr>
      <vt:lpstr>前置 ++, -- のコード</vt:lpstr>
      <vt:lpstr>PowerPoint プレゼンテーション</vt:lpstr>
      <vt:lpstr>PowerPoint プレゼンテーション</vt:lpstr>
      <vt:lpstr>前置 ++, -- のコード</vt:lpstr>
      <vt:lpstr>PowerPoint プレゼンテーション</vt:lpstr>
      <vt:lpstr>後置 ++, -- のコード</vt:lpstr>
      <vt:lpstr>PowerPoint プレゼンテーション</vt:lpstr>
      <vt:lpstr>前置++ と 後置++</vt:lpstr>
      <vt:lpstr>後置 ++, -- のコード</vt:lpstr>
      <vt:lpstr>加算代入のアセンブラコード</vt:lpstr>
      <vt:lpstr>PowerPoint プレゼンテーション</vt:lpstr>
      <vt:lpstr>式文のアセンブラコード</vt:lpstr>
      <vt:lpstr>break 文のアセンブラコード</vt:lpstr>
      <vt:lpstr>break 文のアセンブラコード</vt:lpstr>
      <vt:lpstr>プログラム末尾の アセンブラコード</vt:lpstr>
      <vt:lpstr>2次元配列</vt:lpstr>
      <vt:lpstr>配列のアドレス</vt:lpstr>
      <vt:lpstr>配列のアドレス</vt:lpstr>
      <vt:lpstr>if 文(else節有り)の アセンブラコード</vt:lpstr>
      <vt:lpstr>do-while 文のアセンブラコード</vt:lpstr>
      <vt:lpstr>for 文のアセンブラコード</vt:lpstr>
      <vt:lpstr>for 文のアセンブラコード</vt:lpstr>
      <vt:lpstr>for 文のアセンブラコード</vt:lpstr>
      <vt:lpstr>switch 文のアセンブラコード</vt:lpstr>
      <vt:lpstr>switch 文のアセンブラコード</vt:lpstr>
      <vt:lpstr>switch 文のアセンブラコード</vt:lpstr>
      <vt:lpstr>outputstr文のアセンブラコード</vt:lpstr>
      <vt:lpstr>outputstr文のアセンブラコード</vt:lpstr>
      <vt:lpstr>setstr文のアセンブラコード</vt:lpstr>
      <vt:lpstr>setstr文のアセンブラコード</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08</dc:subject>
  <dc:creator>T.Ishimizu</dc:creator>
  <cp:lastModifiedBy>石水隆</cp:lastModifiedBy>
  <cp:revision>713</cp:revision>
  <cp:lastPrinted>2021-05-06T03:05:28Z</cp:lastPrinted>
  <dcterms:created xsi:type="dcterms:W3CDTF">1601-01-01T00:00:00Z</dcterms:created>
  <dcterms:modified xsi:type="dcterms:W3CDTF">2023-05-13T09:40:07Z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